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9" r:id="rId4"/>
    <p:sldId id="257" r:id="rId5"/>
    <p:sldId id="267" r:id="rId6"/>
    <p:sldId id="268" r:id="rId7"/>
    <p:sldId id="256" r:id="rId8"/>
    <p:sldId id="260" r:id="rId9"/>
    <p:sldId id="266" r:id="rId10"/>
    <p:sldId id="261" r:id="rId11"/>
    <p:sldId id="262" r:id="rId12"/>
    <p:sldId id="25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8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38E15-6FCB-D35E-ADC8-C48497A05E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83B9C5-1224-785D-559F-2F992762B0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9586FC-4027-E320-F125-9F5C4211BAFD}"/>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5" name="页脚占位符 4">
            <a:extLst>
              <a:ext uri="{FF2B5EF4-FFF2-40B4-BE49-F238E27FC236}">
                <a16:creationId xmlns:a16="http://schemas.microsoft.com/office/drawing/2014/main" id="{C70A4592-67E8-A209-5DEA-2818338918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50EBCB-7293-752F-13FD-4B0C29FF03F9}"/>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293953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D7366-9EFD-0892-C9B3-E58F301FCF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827A6A-7961-4702-0F82-28AF605DECF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8C8318-410B-6A15-9FF3-2399E0DF6292}"/>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5" name="页脚占位符 4">
            <a:extLst>
              <a:ext uri="{FF2B5EF4-FFF2-40B4-BE49-F238E27FC236}">
                <a16:creationId xmlns:a16="http://schemas.microsoft.com/office/drawing/2014/main" id="{17AB0D95-4721-026E-74FD-6BE54BA871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EBE6C3-ED3C-B076-B1D8-F496CDC907CA}"/>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2806388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0A84016-BA35-F85C-B2EB-10F79455FA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6B3876-FE28-B44D-E9B6-DF6414D5BB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5C730-1AA8-3CFA-3535-4A5515CDCA4B}"/>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5" name="页脚占位符 4">
            <a:extLst>
              <a:ext uri="{FF2B5EF4-FFF2-40B4-BE49-F238E27FC236}">
                <a16:creationId xmlns:a16="http://schemas.microsoft.com/office/drawing/2014/main" id="{CA9FAC68-B848-E809-99ED-4D160B99F3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F0FAA5-5B91-76CE-DA05-3F75A3ACC7E3}"/>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188399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279C0-605F-E643-0E4F-987C6D03FB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E900C1-105E-3233-9A79-BB30464DD0C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1FA099-7312-3B58-BEC3-4C775642B7B2}"/>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5" name="页脚占位符 4">
            <a:extLst>
              <a:ext uri="{FF2B5EF4-FFF2-40B4-BE49-F238E27FC236}">
                <a16:creationId xmlns:a16="http://schemas.microsoft.com/office/drawing/2014/main" id="{AE00A674-1EFD-D0F5-0FD6-31C11871D8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4F86A2-760E-BFF2-6BBE-DEDBA70482D4}"/>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195465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2A656-F325-3EB4-798E-FDF24AD0CC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301281-1F15-D97E-D54D-2E3F92314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132C055-3C95-F6FF-D6F5-37CD378C11DF}"/>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5" name="页脚占位符 4">
            <a:extLst>
              <a:ext uri="{FF2B5EF4-FFF2-40B4-BE49-F238E27FC236}">
                <a16:creationId xmlns:a16="http://schemas.microsoft.com/office/drawing/2014/main" id="{4B8E2E78-5AAA-3B94-029C-2E8DB754C3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63F80D-8106-C201-82AA-B238EE1D0B97}"/>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44753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C57358-4290-5596-8505-5529299A58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C98635-5B0E-3194-0564-CF2654AF6A0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3FA7BD-D4FE-C884-6EA3-C3575037DAD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AEF7332-41F8-AC90-3026-EFE853FC4191}"/>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6" name="页脚占位符 5">
            <a:extLst>
              <a:ext uri="{FF2B5EF4-FFF2-40B4-BE49-F238E27FC236}">
                <a16:creationId xmlns:a16="http://schemas.microsoft.com/office/drawing/2014/main" id="{51DC481E-86DB-8005-995A-A4766283BF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F77E4F5-7CF2-E377-67F0-A0EA87782429}"/>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295538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5A4DD-4152-36AB-9F45-90A54369444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ED334A-B049-B636-AAC4-C09616E18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B6D6A95-1531-CE8F-7DC6-F7C45FBCD6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00FC54A-4D42-E653-64D2-DD8F0E8092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D5A5D9D-5CB2-411F-AA4E-9A394AD3430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E5D5A6-94FC-BD60-31D6-1E493225E40D}"/>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8" name="页脚占位符 7">
            <a:extLst>
              <a:ext uri="{FF2B5EF4-FFF2-40B4-BE49-F238E27FC236}">
                <a16:creationId xmlns:a16="http://schemas.microsoft.com/office/drawing/2014/main" id="{F32814BC-F9C4-C21E-9F4D-0B7119BA5C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5454F7-801F-D8FA-F473-33E6143DFA69}"/>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383607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13563-1BBB-6B5C-99A9-DE31B70A30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AA4974-04AF-A99D-D19E-BE2FC63AC83F}"/>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4" name="页脚占位符 3">
            <a:extLst>
              <a:ext uri="{FF2B5EF4-FFF2-40B4-BE49-F238E27FC236}">
                <a16:creationId xmlns:a16="http://schemas.microsoft.com/office/drawing/2014/main" id="{6B802C60-538F-4FBF-6AF8-66DEF645E18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AE50ED-25DE-30B3-5E57-8CE4FEF10370}"/>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402674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4CB5798-1E46-2CEB-2B2D-CA27D40AA1FE}"/>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3" name="页脚占位符 2">
            <a:extLst>
              <a:ext uri="{FF2B5EF4-FFF2-40B4-BE49-F238E27FC236}">
                <a16:creationId xmlns:a16="http://schemas.microsoft.com/office/drawing/2014/main" id="{3A0A28DC-4E17-715A-3A22-6D0D61EFBD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E34C1B7-8095-79E1-EDA8-FB41F2786ED1}"/>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2852883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D31E1-D493-DC2A-4E5A-0A14857BE3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A344E7-3E34-47E4-C6DE-CD0390B8F7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5BA3A61-0576-15C0-614B-A1E8DF3B8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CC8E1E-9794-80A9-7878-54E52D9BCCCB}"/>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6" name="页脚占位符 5">
            <a:extLst>
              <a:ext uri="{FF2B5EF4-FFF2-40B4-BE49-F238E27FC236}">
                <a16:creationId xmlns:a16="http://schemas.microsoft.com/office/drawing/2014/main" id="{DAAB81DE-1CA8-EBD9-E6A6-FD5BF02E9A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3C2116-C402-0401-AA7B-70168D610A0F}"/>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162590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39191-9299-E932-8C11-359483C15A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F312043-83F0-B594-A081-0F1B56D73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0E3C824-B23B-B4D7-A34E-A97FF5278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6B995A-C408-E2DD-5C13-A8E1CFC4EB4C}"/>
              </a:ext>
            </a:extLst>
          </p:cNvPr>
          <p:cNvSpPr>
            <a:spLocks noGrp="1"/>
          </p:cNvSpPr>
          <p:nvPr>
            <p:ph type="dt" sz="half" idx="10"/>
          </p:nvPr>
        </p:nvSpPr>
        <p:spPr/>
        <p:txBody>
          <a:bodyPr/>
          <a:lstStyle/>
          <a:p>
            <a:fld id="{A1863BA9-6B9F-4732-95BF-DE7E11ED8F6B}" type="datetimeFigureOut">
              <a:rPr lang="zh-CN" altLang="en-US" smtClean="0"/>
              <a:t>2022/7/25</a:t>
            </a:fld>
            <a:endParaRPr lang="zh-CN" altLang="en-US"/>
          </a:p>
        </p:txBody>
      </p:sp>
      <p:sp>
        <p:nvSpPr>
          <p:cNvPr id="6" name="页脚占位符 5">
            <a:extLst>
              <a:ext uri="{FF2B5EF4-FFF2-40B4-BE49-F238E27FC236}">
                <a16:creationId xmlns:a16="http://schemas.microsoft.com/office/drawing/2014/main" id="{2D44FEA3-D727-26E2-B244-70FA28B9E8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D0D04B-F348-11E5-D471-54A482C31AEA}"/>
              </a:ext>
            </a:extLst>
          </p:cNvPr>
          <p:cNvSpPr>
            <a:spLocks noGrp="1"/>
          </p:cNvSpPr>
          <p:nvPr>
            <p:ph type="sldNum" sz="quarter" idx="12"/>
          </p:nvPr>
        </p:nvSpPr>
        <p:spPr/>
        <p:txBody>
          <a:body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226328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5884405-4F3D-385A-D672-45AC1A0A3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CEC1DE-3459-4150-87E9-3F71BD7D98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03399-E2AF-C47F-7E53-9AB7DD955D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63BA9-6B9F-4732-95BF-DE7E11ED8F6B}" type="datetimeFigureOut">
              <a:rPr lang="zh-CN" altLang="en-US" smtClean="0"/>
              <a:t>2022/7/25</a:t>
            </a:fld>
            <a:endParaRPr lang="zh-CN" altLang="en-US"/>
          </a:p>
        </p:txBody>
      </p:sp>
      <p:sp>
        <p:nvSpPr>
          <p:cNvPr id="5" name="页脚占位符 4">
            <a:extLst>
              <a:ext uri="{FF2B5EF4-FFF2-40B4-BE49-F238E27FC236}">
                <a16:creationId xmlns:a16="http://schemas.microsoft.com/office/drawing/2014/main" id="{AFC7A583-0E95-B43D-5631-92A44C679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24D427E-ECAA-F96D-C50C-A316D3E53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B8168-866F-4E49-A82F-840D0EE950A5}" type="slidenum">
              <a:rPr lang="zh-CN" altLang="en-US" smtClean="0"/>
              <a:t>‹#›</a:t>
            </a:fld>
            <a:endParaRPr lang="zh-CN" altLang="en-US"/>
          </a:p>
        </p:txBody>
      </p:sp>
    </p:spTree>
    <p:extLst>
      <p:ext uri="{BB962C8B-B14F-4D97-AF65-F5344CB8AC3E}">
        <p14:creationId xmlns:p14="http://schemas.microsoft.com/office/powerpoint/2010/main" val="2621695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04DFD81-E4DD-32C6-C381-C447759AF696}"/>
              </a:ext>
            </a:extLst>
          </p:cNvPr>
          <p:cNvSpPr txBox="1"/>
          <p:nvPr/>
        </p:nvSpPr>
        <p:spPr>
          <a:xfrm>
            <a:off x="1021773" y="5965470"/>
            <a:ext cx="8312727" cy="523220"/>
          </a:xfrm>
          <a:prstGeom prst="rect">
            <a:avLst/>
          </a:prstGeom>
          <a:noFill/>
        </p:spPr>
        <p:txBody>
          <a:bodyPr wrap="square" rtlCol="0">
            <a:spAutoFit/>
          </a:bodyPr>
          <a:lstStyle/>
          <a:p>
            <a:r>
              <a:rPr lang="en-US" altLang="zh-CN" sz="2800" b="1" dirty="0"/>
              <a:t>Plantain </a:t>
            </a:r>
            <a:r>
              <a:rPr lang="zh-CN" altLang="en-US" sz="2800" b="1" dirty="0"/>
              <a:t>工业实时库简介</a:t>
            </a:r>
          </a:p>
        </p:txBody>
      </p:sp>
      <p:pic>
        <p:nvPicPr>
          <p:cNvPr id="7" name="图片 6">
            <a:extLst>
              <a:ext uri="{FF2B5EF4-FFF2-40B4-BE49-F238E27FC236}">
                <a16:creationId xmlns:a16="http://schemas.microsoft.com/office/drawing/2014/main" id="{C47E4369-E3BF-16C0-D7A5-073DC7091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473" y="452438"/>
            <a:ext cx="11505672" cy="4943908"/>
          </a:xfrm>
          <a:prstGeom prst="rect">
            <a:avLst/>
          </a:prstGeom>
        </p:spPr>
      </p:pic>
    </p:spTree>
    <p:extLst>
      <p:ext uri="{BB962C8B-B14F-4D97-AF65-F5344CB8AC3E}">
        <p14:creationId xmlns:p14="http://schemas.microsoft.com/office/powerpoint/2010/main" val="815926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B446177D-295C-33C7-A1EE-EFF12E970BB3}"/>
              </a:ext>
            </a:extLst>
          </p:cNvPr>
          <p:cNvSpPr txBox="1"/>
          <p:nvPr/>
        </p:nvSpPr>
        <p:spPr>
          <a:xfrm>
            <a:off x="4339" y="86076"/>
            <a:ext cx="2641879" cy="461665"/>
          </a:xfrm>
          <a:prstGeom prst="rect">
            <a:avLst/>
          </a:prstGeom>
          <a:noFill/>
        </p:spPr>
        <p:txBody>
          <a:bodyPr wrap="square" rtlCol="0">
            <a:spAutoFit/>
          </a:bodyPr>
          <a:lstStyle/>
          <a:p>
            <a:pPr algn="ctr"/>
            <a:r>
              <a:rPr lang="zh-CN" altLang="en-US" sz="2400" b="1" dirty="0"/>
              <a:t>工作逻辑</a:t>
            </a:r>
          </a:p>
        </p:txBody>
      </p:sp>
      <p:sp>
        <p:nvSpPr>
          <p:cNvPr id="2" name="文本框 1">
            <a:extLst>
              <a:ext uri="{FF2B5EF4-FFF2-40B4-BE49-F238E27FC236}">
                <a16:creationId xmlns:a16="http://schemas.microsoft.com/office/drawing/2014/main" id="{0BA2A14A-F605-05B7-675E-BE57A901F6D9}"/>
              </a:ext>
            </a:extLst>
          </p:cNvPr>
          <p:cNvSpPr txBox="1"/>
          <p:nvPr/>
        </p:nvSpPr>
        <p:spPr>
          <a:xfrm>
            <a:off x="457832" y="1389103"/>
            <a:ext cx="3338207"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用户配置</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的驱动列表、驱动配置表、变量表</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7" name="文本框 16">
            <a:extLst>
              <a:ext uri="{FF2B5EF4-FFF2-40B4-BE49-F238E27FC236}">
                <a16:creationId xmlns:a16="http://schemas.microsoft.com/office/drawing/2014/main" id="{670DC27F-23C9-60A6-A853-9A01C5284C55}"/>
              </a:ext>
            </a:extLst>
          </p:cNvPr>
          <p:cNvSpPr txBox="1"/>
          <p:nvPr/>
        </p:nvSpPr>
        <p:spPr>
          <a:xfrm>
            <a:off x="457832" y="871028"/>
            <a:ext cx="3338207"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用户自行编写适配自己设备的驱动程序</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8" name="文本框 17">
            <a:extLst>
              <a:ext uri="{FF2B5EF4-FFF2-40B4-BE49-F238E27FC236}">
                <a16:creationId xmlns:a16="http://schemas.microsoft.com/office/drawing/2014/main" id="{C2EF1096-4397-8EFE-31FE-C055239715C2}"/>
              </a:ext>
            </a:extLst>
          </p:cNvPr>
          <p:cNvSpPr txBox="1"/>
          <p:nvPr/>
        </p:nvSpPr>
        <p:spPr>
          <a:xfrm>
            <a:off x="457832" y="2196968"/>
            <a:ext cx="3338207" cy="30777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启动</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p>
        </p:txBody>
      </p:sp>
      <p:sp>
        <p:nvSpPr>
          <p:cNvPr id="19" name="文本框 18">
            <a:extLst>
              <a:ext uri="{FF2B5EF4-FFF2-40B4-BE49-F238E27FC236}">
                <a16:creationId xmlns:a16="http://schemas.microsoft.com/office/drawing/2014/main" id="{FA3CEAB8-7C77-ABB7-6478-D4B5F7421B69}"/>
              </a:ext>
            </a:extLst>
          </p:cNvPr>
          <p:cNvSpPr txBox="1"/>
          <p:nvPr/>
        </p:nvSpPr>
        <p:spPr>
          <a:xfrm>
            <a:off x="457832" y="2789390"/>
            <a:ext cx="3338207" cy="954107"/>
          </a:xfrm>
          <a:prstGeom prst="rect">
            <a:avLst/>
          </a:prstGeom>
          <a:no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根据驱动列表中所配置驱动加载用户编写的驱动程序、根据其绑定的变量表在内存中开辟相应空间、将驱动配置表中数据注入驱动程序</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cxnSp>
        <p:nvCxnSpPr>
          <p:cNvPr id="5" name="直接箭头连接符 4">
            <a:extLst>
              <a:ext uri="{FF2B5EF4-FFF2-40B4-BE49-F238E27FC236}">
                <a16:creationId xmlns:a16="http://schemas.microsoft.com/office/drawing/2014/main" id="{63B7A8AC-9EBF-523A-E527-BFF2FF489387}"/>
              </a:ext>
            </a:extLst>
          </p:cNvPr>
          <p:cNvCxnSpPr>
            <a:stCxn id="17" idx="2"/>
            <a:endCxn id="2" idx="0"/>
          </p:cNvCxnSpPr>
          <p:nvPr/>
        </p:nvCxnSpPr>
        <p:spPr>
          <a:xfrm>
            <a:off x="2126936" y="1178805"/>
            <a:ext cx="0" cy="210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0F45553-5C45-9B12-DB33-1AC734A5FD23}"/>
              </a:ext>
            </a:extLst>
          </p:cNvPr>
          <p:cNvCxnSpPr>
            <a:stCxn id="2" idx="2"/>
            <a:endCxn id="18" idx="0"/>
          </p:cNvCxnSpPr>
          <p:nvPr/>
        </p:nvCxnSpPr>
        <p:spPr>
          <a:xfrm>
            <a:off x="2126936" y="1912323"/>
            <a:ext cx="0" cy="284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6F2A8D17-8B91-F1CC-605C-F4FBA43EFB0B}"/>
              </a:ext>
            </a:extLst>
          </p:cNvPr>
          <p:cNvCxnSpPr>
            <a:cxnSpLocks/>
            <a:stCxn id="18" idx="2"/>
            <a:endCxn id="19" idx="0"/>
          </p:cNvCxnSpPr>
          <p:nvPr/>
        </p:nvCxnSpPr>
        <p:spPr>
          <a:xfrm>
            <a:off x="2126936" y="2504745"/>
            <a:ext cx="0" cy="284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B5272DA7-7F0A-AC0C-F9AC-5DAC0E16FADB}"/>
              </a:ext>
            </a:extLst>
          </p:cNvPr>
          <p:cNvSpPr txBox="1"/>
          <p:nvPr/>
        </p:nvSpPr>
        <p:spPr>
          <a:xfrm>
            <a:off x="457831" y="3996971"/>
            <a:ext cx="3338207" cy="307777"/>
          </a:xfrm>
          <a:prstGeom prst="rect">
            <a:avLst/>
          </a:prstGeom>
          <a:noFill/>
        </p:spPr>
        <p:txBody>
          <a:bodyPr wrap="square" rtlCol="0">
            <a:spAutoFit/>
          </a:bodyPr>
          <a:lstStyle/>
          <a:p>
            <a:pPr algn="ct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持续运行</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cxnSp>
        <p:nvCxnSpPr>
          <p:cNvPr id="26" name="直接箭头连接符 25">
            <a:extLst>
              <a:ext uri="{FF2B5EF4-FFF2-40B4-BE49-F238E27FC236}">
                <a16:creationId xmlns:a16="http://schemas.microsoft.com/office/drawing/2014/main" id="{8E47CE8D-8B16-3B8B-1B20-0352816A9889}"/>
              </a:ext>
            </a:extLst>
          </p:cNvPr>
          <p:cNvCxnSpPr>
            <a:stCxn id="19" idx="2"/>
            <a:endCxn id="24" idx="0"/>
          </p:cNvCxnSpPr>
          <p:nvPr/>
        </p:nvCxnSpPr>
        <p:spPr>
          <a:xfrm flipH="1">
            <a:off x="2126935" y="3743497"/>
            <a:ext cx="1" cy="253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9406970D-9E1B-14DC-9D92-CFDD5C04121F}"/>
              </a:ext>
            </a:extLst>
          </p:cNvPr>
          <p:cNvSpPr txBox="1"/>
          <p:nvPr/>
        </p:nvSpPr>
        <p:spPr>
          <a:xfrm>
            <a:off x="457830" y="4495143"/>
            <a:ext cx="3338207"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多个驱动采集下位设备值，并将值根据</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PID</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写入到</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内存空间</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30" name="文本框 29">
            <a:extLst>
              <a:ext uri="{FF2B5EF4-FFF2-40B4-BE49-F238E27FC236}">
                <a16:creationId xmlns:a16="http://schemas.microsoft.com/office/drawing/2014/main" id="{F01DF7C4-F1DC-0930-21D4-880691EDE781}"/>
              </a:ext>
            </a:extLst>
          </p:cNvPr>
          <p:cNvSpPr txBox="1"/>
          <p:nvPr/>
        </p:nvSpPr>
        <p:spPr>
          <a:xfrm>
            <a:off x="457829" y="5253718"/>
            <a:ext cx="3338207"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写入时如果配置有计算，则在计算后再值写入</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32" name="文本框 31">
            <a:extLst>
              <a:ext uri="{FF2B5EF4-FFF2-40B4-BE49-F238E27FC236}">
                <a16:creationId xmlns:a16="http://schemas.microsoft.com/office/drawing/2014/main" id="{4A36F3BB-8E57-642E-BA6F-EAA57DC74134}"/>
              </a:ext>
            </a:extLst>
          </p:cNvPr>
          <p:cNvSpPr txBox="1"/>
          <p:nvPr/>
        </p:nvSpPr>
        <p:spPr>
          <a:xfrm>
            <a:off x="5196190" y="616953"/>
            <a:ext cx="3338207"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写入时作比较，如果值变动，则意味</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需要将值变化情况进行通知，如通知给备机、通知给上位机、通知给中心服务器，让他们更新值</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cxnSp>
        <p:nvCxnSpPr>
          <p:cNvPr id="33" name="直接箭头连接符 32">
            <a:extLst>
              <a:ext uri="{FF2B5EF4-FFF2-40B4-BE49-F238E27FC236}">
                <a16:creationId xmlns:a16="http://schemas.microsoft.com/office/drawing/2014/main" id="{34DBFA48-6687-ED4A-0986-CBF306A67BE8}"/>
              </a:ext>
            </a:extLst>
          </p:cNvPr>
          <p:cNvCxnSpPr>
            <a:stCxn id="24" idx="2"/>
            <a:endCxn id="28" idx="0"/>
          </p:cNvCxnSpPr>
          <p:nvPr/>
        </p:nvCxnSpPr>
        <p:spPr>
          <a:xfrm flipH="1">
            <a:off x="2126934" y="4304748"/>
            <a:ext cx="1" cy="190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肘形 36">
            <a:extLst>
              <a:ext uri="{FF2B5EF4-FFF2-40B4-BE49-F238E27FC236}">
                <a16:creationId xmlns:a16="http://schemas.microsoft.com/office/drawing/2014/main" id="{C32F46D5-6B01-12A6-5376-532C124E0F0D}"/>
              </a:ext>
            </a:extLst>
          </p:cNvPr>
          <p:cNvCxnSpPr>
            <a:stCxn id="30" idx="3"/>
            <a:endCxn id="32" idx="1"/>
          </p:cNvCxnSpPr>
          <p:nvPr/>
        </p:nvCxnSpPr>
        <p:spPr>
          <a:xfrm flipV="1">
            <a:off x="3796036" y="1094007"/>
            <a:ext cx="1400154" cy="44213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F1B3837-6BFC-FAA2-7FDF-EC713C003906}"/>
              </a:ext>
            </a:extLst>
          </p:cNvPr>
          <p:cNvSpPr txBox="1"/>
          <p:nvPr/>
        </p:nvSpPr>
        <p:spPr>
          <a:xfrm>
            <a:off x="5196186" y="1912323"/>
            <a:ext cx="3338207" cy="738664"/>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写入时与配置的阈值做比较，如果值不在上下限范围内，则产生一报警信息，推送到报警库</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40" name="文本框 39">
            <a:extLst>
              <a:ext uri="{FF2B5EF4-FFF2-40B4-BE49-F238E27FC236}">
                <a16:creationId xmlns:a16="http://schemas.microsoft.com/office/drawing/2014/main" id="{9D9C30F0-5085-C655-F312-DF44CBB3332A}"/>
              </a:ext>
            </a:extLst>
          </p:cNvPr>
          <p:cNvSpPr txBox="1"/>
          <p:nvPr/>
        </p:nvSpPr>
        <p:spPr>
          <a:xfrm>
            <a:off x="5196186" y="2951946"/>
            <a:ext cx="3338207" cy="954107"/>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写入时作比较，如果值变动，则意味</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需要将值变化情况进行通知，如通知给备机、通知给上位机、通知给中心服务器，让他们更新值</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cxnSp>
        <p:nvCxnSpPr>
          <p:cNvPr id="43" name="直接箭头连接符 42">
            <a:extLst>
              <a:ext uri="{FF2B5EF4-FFF2-40B4-BE49-F238E27FC236}">
                <a16:creationId xmlns:a16="http://schemas.microsoft.com/office/drawing/2014/main" id="{ADB378F2-2CC8-9E67-EFA5-D79B8D3477FF}"/>
              </a:ext>
            </a:extLst>
          </p:cNvPr>
          <p:cNvCxnSpPr>
            <a:stCxn id="28" idx="2"/>
            <a:endCxn id="30" idx="0"/>
          </p:cNvCxnSpPr>
          <p:nvPr/>
        </p:nvCxnSpPr>
        <p:spPr>
          <a:xfrm flipH="1">
            <a:off x="2126933" y="5018363"/>
            <a:ext cx="1" cy="235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9F82BAF-F73B-D8E5-F328-37CD4250139B}"/>
              </a:ext>
            </a:extLst>
          </p:cNvPr>
          <p:cNvCxnSpPr>
            <a:stCxn id="32" idx="2"/>
            <a:endCxn id="39" idx="0"/>
          </p:cNvCxnSpPr>
          <p:nvPr/>
        </p:nvCxnSpPr>
        <p:spPr>
          <a:xfrm flipH="1">
            <a:off x="6865290" y="1571060"/>
            <a:ext cx="4" cy="341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3F5BC1FD-2D4A-E616-8C64-AF7A5B63865D}"/>
              </a:ext>
            </a:extLst>
          </p:cNvPr>
          <p:cNvCxnSpPr>
            <a:stCxn id="39" idx="2"/>
            <a:endCxn id="40" idx="0"/>
          </p:cNvCxnSpPr>
          <p:nvPr/>
        </p:nvCxnSpPr>
        <p:spPr>
          <a:xfrm>
            <a:off x="6865290" y="2650987"/>
            <a:ext cx="0" cy="30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178E8C6B-B0C6-C184-5D7C-5F9FD851AA2A}"/>
              </a:ext>
            </a:extLst>
          </p:cNvPr>
          <p:cNvSpPr txBox="1"/>
          <p:nvPr/>
        </p:nvSpPr>
        <p:spPr>
          <a:xfrm>
            <a:off x="5196185" y="4214973"/>
            <a:ext cx="3338207"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检查配置，如果该点位值要写入历史库，则将值写入历史库</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51" name="文本框 50">
            <a:extLst>
              <a:ext uri="{FF2B5EF4-FFF2-40B4-BE49-F238E27FC236}">
                <a16:creationId xmlns:a16="http://schemas.microsoft.com/office/drawing/2014/main" id="{2187D4EE-92D5-B76A-A622-3991AC0F995F}"/>
              </a:ext>
            </a:extLst>
          </p:cNvPr>
          <p:cNvSpPr txBox="1"/>
          <p:nvPr/>
        </p:nvSpPr>
        <p:spPr>
          <a:xfrm>
            <a:off x="5196184" y="5089048"/>
            <a:ext cx="3338207" cy="523220"/>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历史库根据压缩算法，将值压缩，存入硬盘</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cxnSp>
        <p:nvCxnSpPr>
          <p:cNvPr id="52" name="直接箭头连接符 51">
            <a:extLst>
              <a:ext uri="{FF2B5EF4-FFF2-40B4-BE49-F238E27FC236}">
                <a16:creationId xmlns:a16="http://schemas.microsoft.com/office/drawing/2014/main" id="{9F9EA501-26CB-B5A6-AB2A-6D04EAADCD1D}"/>
              </a:ext>
            </a:extLst>
          </p:cNvPr>
          <p:cNvCxnSpPr>
            <a:stCxn id="40" idx="2"/>
            <a:endCxn id="49" idx="0"/>
          </p:cNvCxnSpPr>
          <p:nvPr/>
        </p:nvCxnSpPr>
        <p:spPr>
          <a:xfrm flipH="1">
            <a:off x="6865289" y="3906053"/>
            <a:ext cx="1" cy="30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7ED0FB7B-623C-2A00-9057-FF26C6E9F7A4}"/>
              </a:ext>
            </a:extLst>
          </p:cNvPr>
          <p:cNvCxnSpPr>
            <a:stCxn id="49" idx="2"/>
            <a:endCxn id="51" idx="0"/>
          </p:cNvCxnSpPr>
          <p:nvPr/>
        </p:nvCxnSpPr>
        <p:spPr>
          <a:xfrm flipH="1">
            <a:off x="6865288" y="4738193"/>
            <a:ext cx="1" cy="350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FD8D60FB-2EFE-4739-1521-76460FF20A5C}"/>
              </a:ext>
            </a:extLst>
          </p:cNvPr>
          <p:cNvSpPr txBox="1"/>
          <p:nvPr/>
        </p:nvSpPr>
        <p:spPr>
          <a:xfrm>
            <a:off x="8871775" y="547741"/>
            <a:ext cx="2862390" cy="523220"/>
          </a:xfrm>
          <a:prstGeom prst="rect">
            <a:avLst/>
          </a:prstGeom>
          <a:noFill/>
        </p:spPr>
        <p:txBody>
          <a:bodyPr wrap="square" rtlCol="0">
            <a:spAutoFit/>
          </a:bodyPr>
          <a:lstStyle/>
          <a:p>
            <a:r>
              <a:rPr lang="zh-CN" altLang="en-US" sz="1400" dirty="0"/>
              <a:t>数据同步机制：确保多冗余</a:t>
            </a:r>
            <a:r>
              <a:rPr lang="en-US" altLang="zh-CN" sz="1400" dirty="0"/>
              <a:t>RTDB</a:t>
            </a:r>
            <a:r>
              <a:rPr lang="zh-CN" altLang="en-US" sz="1400" dirty="0"/>
              <a:t>之间数据同步</a:t>
            </a:r>
          </a:p>
        </p:txBody>
      </p:sp>
      <p:sp>
        <p:nvSpPr>
          <p:cNvPr id="57" name="文本框 56">
            <a:extLst>
              <a:ext uri="{FF2B5EF4-FFF2-40B4-BE49-F238E27FC236}">
                <a16:creationId xmlns:a16="http://schemas.microsoft.com/office/drawing/2014/main" id="{3C723365-F87C-D3B2-E9E9-452520AC8D9A}"/>
              </a:ext>
            </a:extLst>
          </p:cNvPr>
          <p:cNvSpPr txBox="1"/>
          <p:nvPr/>
        </p:nvSpPr>
        <p:spPr>
          <a:xfrm>
            <a:off x="8871775" y="1309450"/>
            <a:ext cx="2862390" cy="523220"/>
          </a:xfrm>
          <a:prstGeom prst="rect">
            <a:avLst/>
          </a:prstGeom>
          <a:noFill/>
        </p:spPr>
        <p:txBody>
          <a:bodyPr wrap="square" rtlCol="0">
            <a:spAutoFit/>
          </a:bodyPr>
          <a:lstStyle/>
          <a:p>
            <a:r>
              <a:rPr lang="zh-CN" altLang="en-US" sz="1400" dirty="0"/>
              <a:t>数据完整性：确保多机之间数据通讯时数据成功写入，且完整</a:t>
            </a:r>
          </a:p>
        </p:txBody>
      </p:sp>
      <p:sp>
        <p:nvSpPr>
          <p:cNvPr id="59" name="文本框 58">
            <a:extLst>
              <a:ext uri="{FF2B5EF4-FFF2-40B4-BE49-F238E27FC236}">
                <a16:creationId xmlns:a16="http://schemas.microsoft.com/office/drawing/2014/main" id="{C8318132-CD7B-5BF8-7E3C-78CE0F7BDB2B}"/>
              </a:ext>
            </a:extLst>
          </p:cNvPr>
          <p:cNvSpPr txBox="1"/>
          <p:nvPr/>
        </p:nvSpPr>
        <p:spPr>
          <a:xfrm>
            <a:off x="8871775" y="2020045"/>
            <a:ext cx="2862390" cy="738664"/>
          </a:xfrm>
          <a:prstGeom prst="rect">
            <a:avLst/>
          </a:prstGeom>
          <a:noFill/>
        </p:spPr>
        <p:txBody>
          <a:bodyPr wrap="square" rtlCol="0">
            <a:spAutoFit/>
          </a:bodyPr>
          <a:lstStyle/>
          <a:p>
            <a:r>
              <a:rPr lang="zh-CN" altLang="en-US" sz="1400" dirty="0"/>
              <a:t>多</a:t>
            </a:r>
            <a:r>
              <a:rPr lang="en-US" altLang="zh-CN" sz="1400" dirty="0"/>
              <a:t>RTDB</a:t>
            </a:r>
            <a:r>
              <a:rPr lang="zh-CN" altLang="en-US" sz="1400" dirty="0"/>
              <a:t>通讯协议：使用何种协议可以让多</a:t>
            </a:r>
            <a:r>
              <a:rPr lang="en-US" altLang="zh-CN" sz="1400" dirty="0"/>
              <a:t>RTDB</a:t>
            </a:r>
            <a:r>
              <a:rPr lang="zh-CN" altLang="en-US" sz="1400" dirty="0"/>
              <a:t>通讯高效，节省带宽</a:t>
            </a:r>
          </a:p>
        </p:txBody>
      </p:sp>
      <p:sp>
        <p:nvSpPr>
          <p:cNvPr id="60" name="文本框 59">
            <a:extLst>
              <a:ext uri="{FF2B5EF4-FFF2-40B4-BE49-F238E27FC236}">
                <a16:creationId xmlns:a16="http://schemas.microsoft.com/office/drawing/2014/main" id="{368C7969-1473-74F3-276C-F4A19834420C}"/>
              </a:ext>
            </a:extLst>
          </p:cNvPr>
          <p:cNvSpPr txBox="1"/>
          <p:nvPr/>
        </p:nvSpPr>
        <p:spPr>
          <a:xfrm>
            <a:off x="8871775" y="2897111"/>
            <a:ext cx="2862390" cy="523220"/>
          </a:xfrm>
          <a:prstGeom prst="rect">
            <a:avLst/>
          </a:prstGeom>
          <a:noFill/>
        </p:spPr>
        <p:txBody>
          <a:bodyPr wrap="square" rtlCol="0">
            <a:spAutoFit/>
          </a:bodyPr>
          <a:lstStyle/>
          <a:p>
            <a:r>
              <a:rPr lang="en-US" altLang="zh-CN" sz="1400" dirty="0"/>
              <a:t>RTDB</a:t>
            </a:r>
            <a:r>
              <a:rPr lang="zh-CN" altLang="en-US" sz="1400" dirty="0"/>
              <a:t>内存快照：让</a:t>
            </a:r>
            <a:r>
              <a:rPr lang="en-US" altLang="zh-CN" sz="1400" dirty="0"/>
              <a:t>RTDB</a:t>
            </a:r>
            <a:r>
              <a:rPr lang="zh-CN" altLang="en-US" sz="1400" dirty="0"/>
              <a:t>中目前持有的数据掉电不丢失</a:t>
            </a:r>
          </a:p>
        </p:txBody>
      </p:sp>
    </p:spTree>
    <p:extLst>
      <p:ext uri="{BB962C8B-B14F-4D97-AF65-F5344CB8AC3E}">
        <p14:creationId xmlns:p14="http://schemas.microsoft.com/office/powerpoint/2010/main" val="135196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F5E7F8DA-3259-CE38-D001-68F56E51075F}"/>
              </a:ext>
            </a:extLst>
          </p:cNvPr>
          <p:cNvSpPr txBox="1"/>
          <p:nvPr/>
        </p:nvSpPr>
        <p:spPr>
          <a:xfrm>
            <a:off x="4339" y="86076"/>
            <a:ext cx="2641879" cy="461665"/>
          </a:xfrm>
          <a:prstGeom prst="rect">
            <a:avLst/>
          </a:prstGeom>
          <a:noFill/>
        </p:spPr>
        <p:txBody>
          <a:bodyPr wrap="square" rtlCol="0">
            <a:spAutoFit/>
          </a:bodyPr>
          <a:lstStyle/>
          <a:p>
            <a:pPr algn="ctr"/>
            <a:r>
              <a:rPr lang="en-US" altLang="zh-CN" sz="2400" b="1" dirty="0"/>
              <a:t>Web</a:t>
            </a:r>
            <a:r>
              <a:rPr lang="zh-CN" altLang="en-US" sz="2400" b="1" dirty="0"/>
              <a:t>组态</a:t>
            </a:r>
          </a:p>
        </p:txBody>
      </p:sp>
      <p:sp>
        <p:nvSpPr>
          <p:cNvPr id="34" name="文本框 33">
            <a:extLst>
              <a:ext uri="{FF2B5EF4-FFF2-40B4-BE49-F238E27FC236}">
                <a16:creationId xmlns:a16="http://schemas.microsoft.com/office/drawing/2014/main" id="{F47F9616-A820-5130-C9A0-09C017BE7134}"/>
              </a:ext>
            </a:extLst>
          </p:cNvPr>
          <p:cNvSpPr txBox="1"/>
          <p:nvPr/>
        </p:nvSpPr>
        <p:spPr>
          <a:xfrm>
            <a:off x="665651" y="856681"/>
            <a:ext cx="902560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在浏览器中实现类似与当前组态王的功能。</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pic>
        <p:nvPicPr>
          <p:cNvPr id="4" name="图片 3">
            <a:extLst>
              <a:ext uri="{FF2B5EF4-FFF2-40B4-BE49-F238E27FC236}">
                <a16:creationId xmlns:a16="http://schemas.microsoft.com/office/drawing/2014/main" id="{437C109C-03A1-106F-0E06-4F5CBE7AD04F}"/>
              </a:ext>
            </a:extLst>
          </p:cNvPr>
          <p:cNvPicPr>
            <a:picLocks noChangeAspect="1"/>
          </p:cNvPicPr>
          <p:nvPr/>
        </p:nvPicPr>
        <p:blipFill>
          <a:blip r:embed="rId2"/>
          <a:stretch>
            <a:fillRect/>
          </a:stretch>
        </p:blipFill>
        <p:spPr>
          <a:xfrm>
            <a:off x="365044" y="1601653"/>
            <a:ext cx="3611211" cy="2659773"/>
          </a:xfrm>
          <a:prstGeom prst="rect">
            <a:avLst/>
          </a:prstGeom>
        </p:spPr>
      </p:pic>
      <p:pic>
        <p:nvPicPr>
          <p:cNvPr id="7" name="图片 6">
            <a:extLst>
              <a:ext uri="{FF2B5EF4-FFF2-40B4-BE49-F238E27FC236}">
                <a16:creationId xmlns:a16="http://schemas.microsoft.com/office/drawing/2014/main" id="{3C58AB3A-BA10-0B57-2C4B-9581CF487C28}"/>
              </a:ext>
            </a:extLst>
          </p:cNvPr>
          <p:cNvPicPr>
            <a:picLocks noChangeAspect="1"/>
          </p:cNvPicPr>
          <p:nvPr/>
        </p:nvPicPr>
        <p:blipFill>
          <a:blip r:embed="rId3"/>
          <a:stretch>
            <a:fillRect/>
          </a:stretch>
        </p:blipFill>
        <p:spPr>
          <a:xfrm>
            <a:off x="6032156" y="1536944"/>
            <a:ext cx="4159482" cy="3160747"/>
          </a:xfrm>
          <a:prstGeom prst="rect">
            <a:avLst/>
          </a:prstGeom>
        </p:spPr>
      </p:pic>
      <p:sp>
        <p:nvSpPr>
          <p:cNvPr id="36" name="文本框 35">
            <a:extLst>
              <a:ext uri="{FF2B5EF4-FFF2-40B4-BE49-F238E27FC236}">
                <a16:creationId xmlns:a16="http://schemas.microsoft.com/office/drawing/2014/main" id="{E9A680BA-7C70-3F93-3EE9-822BCD76A84A}"/>
              </a:ext>
            </a:extLst>
          </p:cNvPr>
          <p:cNvSpPr txBox="1"/>
          <p:nvPr/>
        </p:nvSpPr>
        <p:spPr>
          <a:xfrm>
            <a:off x="277724" y="1229167"/>
            <a:ext cx="2368494"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可在浏览器中在线编辑</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38" name="文本框 37">
            <a:extLst>
              <a:ext uri="{FF2B5EF4-FFF2-40B4-BE49-F238E27FC236}">
                <a16:creationId xmlns:a16="http://schemas.microsoft.com/office/drawing/2014/main" id="{FC31D270-CAB5-1005-62A5-F1B4B4D62768}"/>
              </a:ext>
            </a:extLst>
          </p:cNvPr>
          <p:cNvSpPr txBox="1"/>
          <p:nvPr/>
        </p:nvSpPr>
        <p:spPr>
          <a:xfrm>
            <a:off x="6032156" y="1162058"/>
            <a:ext cx="461506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可在浏览器中关联</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数据，将数据做可视化呈现</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41" name="文本框 40">
            <a:extLst>
              <a:ext uri="{FF2B5EF4-FFF2-40B4-BE49-F238E27FC236}">
                <a16:creationId xmlns:a16="http://schemas.microsoft.com/office/drawing/2014/main" id="{76996C77-B306-A42A-18CB-FD913C0523C6}"/>
              </a:ext>
            </a:extLst>
          </p:cNvPr>
          <p:cNvSpPr txBox="1"/>
          <p:nvPr/>
        </p:nvSpPr>
        <p:spPr>
          <a:xfrm>
            <a:off x="563390" y="5312405"/>
            <a:ext cx="7188227"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Calibri" panose="020F0502020204030204" pitchFamily="34" charset="0"/>
              </a:rPr>
              <a:t>JS</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语言局限，处理</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CPU</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密集任务时效率低下，考虑结合使用</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Rust</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编译出的</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WASM</a:t>
            </a:r>
          </a:p>
        </p:txBody>
      </p:sp>
      <p:sp>
        <p:nvSpPr>
          <p:cNvPr id="42" name="文本框 41">
            <a:extLst>
              <a:ext uri="{FF2B5EF4-FFF2-40B4-BE49-F238E27FC236}">
                <a16:creationId xmlns:a16="http://schemas.microsoft.com/office/drawing/2014/main" id="{0D40118D-EDE2-5FA8-96EA-73A89636790F}"/>
              </a:ext>
            </a:extLst>
          </p:cNvPr>
          <p:cNvSpPr txBox="1"/>
          <p:nvPr/>
        </p:nvSpPr>
        <p:spPr>
          <a:xfrm>
            <a:off x="563390" y="5754784"/>
            <a:ext cx="7188227"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实现一个浏览器端的简易</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，通过编译为</a:t>
            </a:r>
            <a:r>
              <a:rPr lang="en-US" altLang="zh-CN" sz="1400" dirty="0" err="1">
                <a:latin typeface="微软雅黑" panose="020B0503020204020204" pitchFamily="34" charset="-122"/>
                <a:ea typeface="微软雅黑" panose="020B0503020204020204" pitchFamily="34" charset="-122"/>
                <a:cs typeface="Calibri" panose="020F0502020204030204" pitchFamily="34" charset="0"/>
              </a:rPr>
              <a:t>wasm</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置入，以此让数据呈现可以低延时。</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44" name="文本框 43">
            <a:extLst>
              <a:ext uri="{FF2B5EF4-FFF2-40B4-BE49-F238E27FC236}">
                <a16:creationId xmlns:a16="http://schemas.microsoft.com/office/drawing/2014/main" id="{F976E7BD-2B4C-0097-D31D-DB22601BA056}"/>
              </a:ext>
            </a:extLst>
          </p:cNvPr>
          <p:cNvSpPr txBox="1"/>
          <p:nvPr/>
        </p:nvSpPr>
        <p:spPr>
          <a:xfrm>
            <a:off x="563389" y="6210726"/>
            <a:ext cx="7188227"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组态中页面可能会有很多，因此休眠页面的实时值不需要被提取，所以需要有一个按需取值的机制，以节约上位机和</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通信的带宽</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52853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2CBF0A9-98C8-ED91-438F-4D2B69099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53" y="1141550"/>
            <a:ext cx="5987099" cy="4490324"/>
          </a:xfrm>
          <a:prstGeom prst="rect">
            <a:avLst/>
          </a:prstGeom>
        </p:spPr>
      </p:pic>
      <p:sp>
        <p:nvSpPr>
          <p:cNvPr id="6" name="文本框 5">
            <a:extLst>
              <a:ext uri="{FF2B5EF4-FFF2-40B4-BE49-F238E27FC236}">
                <a16:creationId xmlns:a16="http://schemas.microsoft.com/office/drawing/2014/main" id="{63FCB9B2-E07F-1126-8413-A7F6B104CD3D}"/>
              </a:ext>
            </a:extLst>
          </p:cNvPr>
          <p:cNvSpPr txBox="1"/>
          <p:nvPr/>
        </p:nvSpPr>
        <p:spPr>
          <a:xfrm>
            <a:off x="374073" y="263236"/>
            <a:ext cx="4107872" cy="400110"/>
          </a:xfrm>
          <a:prstGeom prst="rect">
            <a:avLst/>
          </a:prstGeom>
          <a:noFill/>
        </p:spPr>
        <p:txBody>
          <a:bodyPr wrap="square" rtlCol="0">
            <a:spAutoFit/>
          </a:bodyPr>
          <a:lstStyle/>
          <a:p>
            <a:r>
              <a:rPr lang="zh-CN" altLang="en-US" sz="2000" b="1" dirty="0"/>
              <a:t>组态软件在用户侧呈现的效果</a:t>
            </a:r>
          </a:p>
        </p:txBody>
      </p:sp>
      <p:pic>
        <p:nvPicPr>
          <p:cNvPr id="10" name="图片 9">
            <a:extLst>
              <a:ext uri="{FF2B5EF4-FFF2-40B4-BE49-F238E27FC236}">
                <a16:creationId xmlns:a16="http://schemas.microsoft.com/office/drawing/2014/main" id="{34753541-632B-E6CB-E2B5-234A530FB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939" y="1183113"/>
            <a:ext cx="5753939" cy="4317141"/>
          </a:xfrm>
          <a:prstGeom prst="rect">
            <a:avLst/>
          </a:prstGeom>
        </p:spPr>
      </p:pic>
    </p:spTree>
    <p:extLst>
      <p:ext uri="{BB962C8B-B14F-4D97-AF65-F5344CB8AC3E}">
        <p14:creationId xmlns:p14="http://schemas.microsoft.com/office/powerpoint/2010/main" val="110159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B446177D-295C-33C7-A1EE-EFF12E970BB3}"/>
              </a:ext>
            </a:extLst>
          </p:cNvPr>
          <p:cNvSpPr txBox="1"/>
          <p:nvPr/>
        </p:nvSpPr>
        <p:spPr>
          <a:xfrm>
            <a:off x="4339" y="86076"/>
            <a:ext cx="2641879" cy="461665"/>
          </a:xfrm>
          <a:prstGeom prst="rect">
            <a:avLst/>
          </a:prstGeom>
          <a:noFill/>
        </p:spPr>
        <p:txBody>
          <a:bodyPr wrap="square" rtlCol="0">
            <a:spAutoFit/>
          </a:bodyPr>
          <a:lstStyle/>
          <a:p>
            <a:r>
              <a:rPr lang="zh-CN" altLang="en-US" sz="2400" b="1" dirty="0"/>
              <a:t>宏的用户故事</a:t>
            </a:r>
          </a:p>
        </p:txBody>
      </p:sp>
      <p:sp>
        <p:nvSpPr>
          <p:cNvPr id="2" name="文本框 1">
            <a:extLst>
              <a:ext uri="{FF2B5EF4-FFF2-40B4-BE49-F238E27FC236}">
                <a16:creationId xmlns:a16="http://schemas.microsoft.com/office/drawing/2014/main" id="{0BA2A14A-F605-05B7-675E-BE57A901F6D9}"/>
              </a:ext>
            </a:extLst>
          </p:cNvPr>
          <p:cNvSpPr txBox="1"/>
          <p:nvPr/>
        </p:nvSpPr>
        <p:spPr>
          <a:xfrm>
            <a:off x="387926" y="838200"/>
            <a:ext cx="11249892" cy="4185761"/>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🚋几个概念：</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b="1" dirty="0">
                <a:latin typeface="微软雅黑" panose="020B0503020204020204" pitchFamily="34" charset="-122"/>
                <a:ea typeface="微软雅黑" panose="020B0503020204020204" pitchFamily="34" charset="-122"/>
                <a:cs typeface="Calibri" panose="020F0502020204030204" pitchFamily="34" charset="0"/>
              </a:rPr>
              <a:t>🍓智慧车站：</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一个地铁车站中有很多设备，如照明灯、空调、各房间门禁、污水泵、通风机、闸机等等。智慧车站要求，值班员能够在车控室中通过</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PC</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屏幕查看到所有设备的工作状态，如故障状态、是否启动等，并且还能通过</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PC</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给设备下发控制指令，比如通过界面点击对应的</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门</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图标来开门，可以远程设定空调温度等。</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b="1" dirty="0">
                <a:latin typeface="微软雅黑" panose="020B0503020204020204" pitchFamily="34" charset="-122"/>
                <a:ea typeface="微软雅黑" panose="020B0503020204020204" pitchFamily="34" charset="-122"/>
                <a:cs typeface="Calibri" panose="020F0502020204030204" pitchFamily="34" charset="0"/>
              </a:rPr>
              <a:t>🍓智慧中心：</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可以将各个车站的数据接入，让中心也能查看且控制到各个车站的设备数据。</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b="1" dirty="0">
                <a:latin typeface="微软雅黑" panose="020B0503020204020204" pitchFamily="34" charset="-122"/>
                <a:ea typeface="微软雅黑" panose="020B0503020204020204" pitchFamily="34" charset="-122"/>
                <a:cs typeface="Calibri" panose="020F0502020204030204" pitchFamily="34" charset="0"/>
              </a:rPr>
              <a:t>🍓实时性：</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设备的状态低延时的传递到上位机中，上位机的控制指令低延时的下发到设备中。</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b="1" dirty="0">
                <a:latin typeface="微软雅黑" panose="020B0503020204020204" pitchFamily="34" charset="-122"/>
                <a:ea typeface="微软雅黑" panose="020B0503020204020204" pitchFamily="34" charset="-122"/>
                <a:cs typeface="Calibri" panose="020F0502020204030204" pitchFamily="34" charset="0"/>
              </a:rPr>
              <a:t>🍓实时数据库：</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利用内存高效读取的特性来保证对数据读写的实时性。且其保存数据有这么几个特点：</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en-US" altLang="zh-CN" sz="1400" dirty="0">
                <a:latin typeface="微软雅黑" panose="020B0503020204020204" pitchFamily="34" charset="-122"/>
                <a:ea typeface="微软雅黑" panose="020B0503020204020204" pitchFamily="34" charset="-122"/>
                <a:cs typeface="Calibri" panose="020F0502020204030204" pitchFamily="34" charset="0"/>
              </a:rPr>
              <a:t>-    </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总是以数据点形式存在，在整个系统中有唯一且固定的</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PID</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标识，可类比</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K-V</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映射。</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工业控制中的数据有特殊性，其类型单一，只有整数型、浮点型以及布尔型，且值总是与时间戳关联。</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值变化频繁。传感器检测到的值存在波动性，可能短短一秒内就会发生大量变化，变化意味着要和分布式的其他实时库同步数据点。</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值变化不频繁。对于一个开关来说，其可能长时间处于一个值不会发生变动（如处于</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True</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值），这意味在处理其历史数据时易于压缩。</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b="1" dirty="0">
                <a:latin typeface="微软雅黑" panose="020B0503020204020204" pitchFamily="34" charset="-122"/>
                <a:ea typeface="微软雅黑" panose="020B0503020204020204" pitchFamily="34" charset="-122"/>
                <a:cs typeface="Calibri" panose="020F0502020204030204" pitchFamily="34" charset="0"/>
              </a:rPr>
              <a:t>🍓历史数据库：</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以时间戳形式存放实时值数据。能够对实时值数据进行压缩，节省存储空间。特点，值总是以时间戳形式插入，且不会被删除和更新。</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407780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B446177D-295C-33C7-A1EE-EFF12E970BB3}"/>
              </a:ext>
            </a:extLst>
          </p:cNvPr>
          <p:cNvSpPr txBox="1"/>
          <p:nvPr/>
        </p:nvSpPr>
        <p:spPr>
          <a:xfrm>
            <a:off x="4339" y="86076"/>
            <a:ext cx="2641879" cy="461665"/>
          </a:xfrm>
          <a:prstGeom prst="rect">
            <a:avLst/>
          </a:prstGeom>
          <a:noFill/>
        </p:spPr>
        <p:txBody>
          <a:bodyPr wrap="square" rtlCol="0">
            <a:spAutoFit/>
          </a:bodyPr>
          <a:lstStyle/>
          <a:p>
            <a:r>
              <a:rPr lang="zh-CN" altLang="en-US" sz="2400" b="1" dirty="0"/>
              <a:t>宏的用户故事</a:t>
            </a:r>
          </a:p>
        </p:txBody>
      </p:sp>
      <p:sp>
        <p:nvSpPr>
          <p:cNvPr id="2" name="文本框 1">
            <a:extLst>
              <a:ext uri="{FF2B5EF4-FFF2-40B4-BE49-F238E27FC236}">
                <a16:creationId xmlns:a16="http://schemas.microsoft.com/office/drawing/2014/main" id="{0BA2A14A-F605-05B7-675E-BE57A901F6D9}"/>
              </a:ext>
            </a:extLst>
          </p:cNvPr>
          <p:cNvSpPr txBox="1"/>
          <p:nvPr/>
        </p:nvSpPr>
        <p:spPr>
          <a:xfrm>
            <a:off x="221671" y="755073"/>
            <a:ext cx="11249892" cy="3970318"/>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a:t>
            </a:r>
            <a:r>
              <a:rPr lang="zh-CN" altLang="en-US" sz="1400" b="1" dirty="0">
                <a:latin typeface="微软雅黑" panose="020B0503020204020204" pitchFamily="34" charset="-122"/>
                <a:ea typeface="微软雅黑" panose="020B0503020204020204" pitchFamily="34" charset="-122"/>
                <a:cs typeface="Calibri" panose="020F0502020204030204" pitchFamily="34" charset="0"/>
              </a:rPr>
              <a:t>需求栗子：</a:t>
            </a:r>
            <a:endParaRPr lang="en-US" altLang="zh-CN" sz="1400" b="1"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b="1"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现有一智慧轨交项目，要求：</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地铁的控制中心能监控下属</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30</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个车站中所有设备。</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r>
              <a:rPr lang="zh-CN" altLang="en-US" sz="1400" dirty="0">
                <a:latin typeface="微软雅黑" panose="020B0503020204020204" pitchFamily="34" charset="-122"/>
                <a:ea typeface="微软雅黑" panose="020B0503020204020204" pitchFamily="34" charset="-122"/>
                <a:cs typeface="Calibri" panose="020F0502020204030204" pitchFamily="34" charset="0"/>
              </a:rPr>
              <a:t>车站内设有车控室，能监控车站内所有设备。</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所有监控的数值能在上位机中通过图形界面实时展示。</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实时数据库中的数值可以被配置简单的数学计算，进行处理。</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实时库中的值可以设定上下阈值，到不在阈值范围内时，实时库会推送报警到报警数据库中。</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报警库有实时报警、历史报警区分，其中可以使用数据挖掘技术对历史报警进行分析，帮助维修人员即使定位故障。</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pPr marL="285750" indent="-285750">
              <a:buFontTx/>
              <a:buChar char="-"/>
            </a:pP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车站中的设备多种多样，有的设备是通过现场</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PLC</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集成，有的设备是直接连入实时库所在服务器，有的设备时通过第三方服务器走</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HTTP</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协议接入，且设备采集数据，处理数据的逻辑各不相同，这要求实时库能够支持以挂载驱动的方式接入数据。</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驱动在这里指的是开发人员可以根据</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提供的开发包，简便的封装自己的业务逻辑，通过适量的配置加载到</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中。（</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指欲开发的实时库）</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工业数据要有容灾，当主服务器挂机后可以及时的切换到备机工作。当主机正常工作时，也要确保备机的数据和主机是同步的，以免中心有设备因不可知原因从备机读数据时数据不一致。</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210558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文本框 129">
            <a:extLst>
              <a:ext uri="{FF2B5EF4-FFF2-40B4-BE49-F238E27FC236}">
                <a16:creationId xmlns:a16="http://schemas.microsoft.com/office/drawing/2014/main" id="{E13480E5-9327-CDEC-C4D1-A473B1337B9A}"/>
              </a:ext>
            </a:extLst>
          </p:cNvPr>
          <p:cNvSpPr txBox="1"/>
          <p:nvPr/>
        </p:nvSpPr>
        <p:spPr>
          <a:xfrm>
            <a:off x="4339" y="86076"/>
            <a:ext cx="2641879" cy="461665"/>
          </a:xfrm>
          <a:prstGeom prst="rect">
            <a:avLst/>
          </a:prstGeom>
          <a:noFill/>
        </p:spPr>
        <p:txBody>
          <a:bodyPr wrap="square" rtlCol="0">
            <a:spAutoFit/>
          </a:bodyPr>
          <a:lstStyle/>
          <a:p>
            <a:r>
              <a:rPr lang="zh-CN" altLang="en-US" sz="2400" b="1" dirty="0"/>
              <a:t>控制中心与车站</a:t>
            </a:r>
          </a:p>
        </p:txBody>
      </p:sp>
      <p:sp>
        <p:nvSpPr>
          <p:cNvPr id="2" name="矩形 1">
            <a:extLst>
              <a:ext uri="{FF2B5EF4-FFF2-40B4-BE49-F238E27FC236}">
                <a16:creationId xmlns:a16="http://schemas.microsoft.com/office/drawing/2014/main" id="{F5813B23-FAEA-90F1-30AD-C3F0F471EB87}"/>
              </a:ext>
            </a:extLst>
          </p:cNvPr>
          <p:cNvSpPr/>
          <p:nvPr/>
        </p:nvSpPr>
        <p:spPr>
          <a:xfrm>
            <a:off x="5751653" y="2098963"/>
            <a:ext cx="1226128"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控制中心</a:t>
            </a:r>
          </a:p>
        </p:txBody>
      </p:sp>
      <p:pic>
        <p:nvPicPr>
          <p:cNvPr id="60" name="图片 59">
            <a:extLst>
              <a:ext uri="{FF2B5EF4-FFF2-40B4-BE49-F238E27FC236}">
                <a16:creationId xmlns:a16="http://schemas.microsoft.com/office/drawing/2014/main" id="{4CE2F065-C235-71EA-A353-8E2548C09685}"/>
              </a:ext>
            </a:extLst>
          </p:cNvPr>
          <p:cNvPicPr>
            <a:picLocks noChangeAspect="1"/>
          </p:cNvPicPr>
          <p:nvPr/>
        </p:nvPicPr>
        <p:blipFill>
          <a:blip r:embed="rId2"/>
          <a:stretch>
            <a:fillRect/>
          </a:stretch>
        </p:blipFill>
        <p:spPr>
          <a:xfrm>
            <a:off x="4662054" y="4301837"/>
            <a:ext cx="781694" cy="959802"/>
          </a:xfrm>
          <a:prstGeom prst="rect">
            <a:avLst/>
          </a:prstGeom>
        </p:spPr>
      </p:pic>
      <p:pic>
        <p:nvPicPr>
          <p:cNvPr id="61" name="图片 60">
            <a:extLst>
              <a:ext uri="{FF2B5EF4-FFF2-40B4-BE49-F238E27FC236}">
                <a16:creationId xmlns:a16="http://schemas.microsoft.com/office/drawing/2014/main" id="{63C0B2AC-7AEC-27CC-6729-AFD2905CEFB6}"/>
              </a:ext>
            </a:extLst>
          </p:cNvPr>
          <p:cNvPicPr>
            <a:picLocks noChangeAspect="1"/>
          </p:cNvPicPr>
          <p:nvPr/>
        </p:nvPicPr>
        <p:blipFill>
          <a:blip r:embed="rId2"/>
          <a:stretch>
            <a:fillRect/>
          </a:stretch>
        </p:blipFill>
        <p:spPr>
          <a:xfrm>
            <a:off x="5443748" y="4301837"/>
            <a:ext cx="781694" cy="959802"/>
          </a:xfrm>
          <a:prstGeom prst="rect">
            <a:avLst/>
          </a:prstGeom>
        </p:spPr>
      </p:pic>
      <p:pic>
        <p:nvPicPr>
          <p:cNvPr id="64" name="图片 63">
            <a:extLst>
              <a:ext uri="{FF2B5EF4-FFF2-40B4-BE49-F238E27FC236}">
                <a16:creationId xmlns:a16="http://schemas.microsoft.com/office/drawing/2014/main" id="{AE3EEB78-668F-4B40-0D0C-D6C8086172D4}"/>
              </a:ext>
            </a:extLst>
          </p:cNvPr>
          <p:cNvPicPr>
            <a:picLocks noChangeAspect="1"/>
          </p:cNvPicPr>
          <p:nvPr/>
        </p:nvPicPr>
        <p:blipFill>
          <a:blip r:embed="rId2"/>
          <a:stretch>
            <a:fillRect/>
          </a:stretch>
        </p:blipFill>
        <p:spPr>
          <a:xfrm>
            <a:off x="5617073" y="2556163"/>
            <a:ext cx="781694" cy="959802"/>
          </a:xfrm>
          <a:prstGeom prst="rect">
            <a:avLst/>
          </a:prstGeom>
        </p:spPr>
      </p:pic>
      <p:pic>
        <p:nvPicPr>
          <p:cNvPr id="65" name="图片 64">
            <a:extLst>
              <a:ext uri="{FF2B5EF4-FFF2-40B4-BE49-F238E27FC236}">
                <a16:creationId xmlns:a16="http://schemas.microsoft.com/office/drawing/2014/main" id="{E544CEB5-A139-386F-2B56-A7E34C0EF0A1}"/>
              </a:ext>
            </a:extLst>
          </p:cNvPr>
          <p:cNvPicPr>
            <a:picLocks noChangeAspect="1"/>
          </p:cNvPicPr>
          <p:nvPr/>
        </p:nvPicPr>
        <p:blipFill>
          <a:blip r:embed="rId2"/>
          <a:stretch>
            <a:fillRect/>
          </a:stretch>
        </p:blipFill>
        <p:spPr>
          <a:xfrm>
            <a:off x="6398767" y="2556163"/>
            <a:ext cx="781694" cy="959802"/>
          </a:xfrm>
          <a:prstGeom prst="rect">
            <a:avLst/>
          </a:prstGeom>
        </p:spPr>
      </p:pic>
      <p:sp>
        <p:nvSpPr>
          <p:cNvPr id="66" name="矩形 65">
            <a:extLst>
              <a:ext uri="{FF2B5EF4-FFF2-40B4-BE49-F238E27FC236}">
                <a16:creationId xmlns:a16="http://schemas.microsoft.com/office/drawing/2014/main" id="{4D075B63-3502-5288-355D-330A786B6C93}"/>
              </a:ext>
            </a:extLst>
          </p:cNvPr>
          <p:cNvSpPr/>
          <p:nvPr/>
        </p:nvSpPr>
        <p:spPr>
          <a:xfrm>
            <a:off x="4830684" y="3920837"/>
            <a:ext cx="122612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车站</a:t>
            </a:r>
            <a:r>
              <a:rPr lang="en-US" altLang="zh-CN" dirty="0"/>
              <a:t>A</a:t>
            </a:r>
            <a:endParaRPr lang="zh-CN" altLang="en-US" dirty="0"/>
          </a:p>
        </p:txBody>
      </p:sp>
      <p:pic>
        <p:nvPicPr>
          <p:cNvPr id="72" name="图片 71">
            <a:extLst>
              <a:ext uri="{FF2B5EF4-FFF2-40B4-BE49-F238E27FC236}">
                <a16:creationId xmlns:a16="http://schemas.microsoft.com/office/drawing/2014/main" id="{DB8EE7A7-487C-9C85-3F68-0DE9B7653579}"/>
              </a:ext>
            </a:extLst>
          </p:cNvPr>
          <p:cNvPicPr>
            <a:picLocks noChangeAspect="1"/>
          </p:cNvPicPr>
          <p:nvPr/>
        </p:nvPicPr>
        <p:blipFill>
          <a:blip r:embed="rId2"/>
          <a:stretch>
            <a:fillRect/>
          </a:stretch>
        </p:blipFill>
        <p:spPr>
          <a:xfrm>
            <a:off x="6531974" y="4301837"/>
            <a:ext cx="781694" cy="959802"/>
          </a:xfrm>
          <a:prstGeom prst="rect">
            <a:avLst/>
          </a:prstGeom>
        </p:spPr>
      </p:pic>
      <p:pic>
        <p:nvPicPr>
          <p:cNvPr id="74" name="图片 73">
            <a:extLst>
              <a:ext uri="{FF2B5EF4-FFF2-40B4-BE49-F238E27FC236}">
                <a16:creationId xmlns:a16="http://schemas.microsoft.com/office/drawing/2014/main" id="{45B84B3C-6F09-D3BE-F732-73097E75ED19}"/>
              </a:ext>
            </a:extLst>
          </p:cNvPr>
          <p:cNvPicPr>
            <a:picLocks noChangeAspect="1"/>
          </p:cNvPicPr>
          <p:nvPr/>
        </p:nvPicPr>
        <p:blipFill>
          <a:blip r:embed="rId2"/>
          <a:stretch>
            <a:fillRect/>
          </a:stretch>
        </p:blipFill>
        <p:spPr>
          <a:xfrm>
            <a:off x="7313668" y="4301837"/>
            <a:ext cx="781694" cy="959802"/>
          </a:xfrm>
          <a:prstGeom prst="rect">
            <a:avLst/>
          </a:prstGeom>
        </p:spPr>
      </p:pic>
      <p:sp>
        <p:nvSpPr>
          <p:cNvPr id="75" name="矩形 74">
            <a:extLst>
              <a:ext uri="{FF2B5EF4-FFF2-40B4-BE49-F238E27FC236}">
                <a16:creationId xmlns:a16="http://schemas.microsoft.com/office/drawing/2014/main" id="{782658FF-2075-0B68-03B1-965C35CA9FB8}"/>
              </a:ext>
            </a:extLst>
          </p:cNvPr>
          <p:cNvSpPr/>
          <p:nvPr/>
        </p:nvSpPr>
        <p:spPr>
          <a:xfrm>
            <a:off x="6700604" y="3920837"/>
            <a:ext cx="122612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车站</a:t>
            </a:r>
            <a:r>
              <a:rPr lang="en-US" altLang="zh-CN" dirty="0"/>
              <a:t>N</a:t>
            </a:r>
            <a:endParaRPr lang="zh-CN" altLang="en-US" dirty="0"/>
          </a:p>
        </p:txBody>
      </p:sp>
      <p:cxnSp>
        <p:nvCxnSpPr>
          <p:cNvPr id="4" name="连接符: 肘形 3">
            <a:extLst>
              <a:ext uri="{FF2B5EF4-FFF2-40B4-BE49-F238E27FC236}">
                <a16:creationId xmlns:a16="http://schemas.microsoft.com/office/drawing/2014/main" id="{A33F1511-929A-793F-5D37-7E9FD07D6316}"/>
              </a:ext>
            </a:extLst>
          </p:cNvPr>
          <p:cNvCxnSpPr>
            <a:stCxn id="66" idx="0"/>
            <a:endCxn id="2" idx="1"/>
          </p:cNvCxnSpPr>
          <p:nvPr/>
        </p:nvCxnSpPr>
        <p:spPr>
          <a:xfrm rot="5400000" flipH="1" flipV="1">
            <a:off x="4801063" y="2970248"/>
            <a:ext cx="1593274" cy="307905"/>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 name="连接符: 肘形 7">
            <a:extLst>
              <a:ext uri="{FF2B5EF4-FFF2-40B4-BE49-F238E27FC236}">
                <a16:creationId xmlns:a16="http://schemas.microsoft.com/office/drawing/2014/main" id="{3541BE77-8161-3F7A-82FF-CBAFE89447F6}"/>
              </a:ext>
            </a:extLst>
          </p:cNvPr>
          <p:cNvCxnSpPr>
            <a:stCxn id="2" idx="3"/>
            <a:endCxn id="75" idx="0"/>
          </p:cNvCxnSpPr>
          <p:nvPr/>
        </p:nvCxnSpPr>
        <p:spPr>
          <a:xfrm>
            <a:off x="6977781" y="2327563"/>
            <a:ext cx="335887" cy="1593274"/>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93CE665B-DCF0-A361-B311-C23A0A788525}"/>
              </a:ext>
            </a:extLst>
          </p:cNvPr>
          <p:cNvSpPr txBox="1"/>
          <p:nvPr/>
        </p:nvSpPr>
        <p:spPr>
          <a:xfrm>
            <a:off x="6076706" y="3973165"/>
            <a:ext cx="704206" cy="400110"/>
          </a:xfrm>
          <a:prstGeom prst="rect">
            <a:avLst/>
          </a:prstGeom>
          <a:noFill/>
        </p:spPr>
        <p:txBody>
          <a:bodyPr wrap="square" rtlCol="0">
            <a:spAutoFit/>
          </a:bodyPr>
          <a:lstStyle/>
          <a:p>
            <a:r>
              <a:rPr lang="en-US" altLang="zh-CN" sz="2000" b="1" dirty="0"/>
              <a:t>……</a:t>
            </a:r>
          </a:p>
        </p:txBody>
      </p:sp>
      <p:sp>
        <p:nvSpPr>
          <p:cNvPr id="14" name="文本框 13">
            <a:extLst>
              <a:ext uri="{FF2B5EF4-FFF2-40B4-BE49-F238E27FC236}">
                <a16:creationId xmlns:a16="http://schemas.microsoft.com/office/drawing/2014/main" id="{1FAF5A4C-1E07-BBF3-2F46-BDFD3C280982}"/>
              </a:ext>
            </a:extLst>
          </p:cNvPr>
          <p:cNvSpPr txBox="1"/>
          <p:nvPr/>
        </p:nvSpPr>
        <p:spPr>
          <a:xfrm>
            <a:off x="4830684" y="5037871"/>
            <a:ext cx="595745" cy="646331"/>
          </a:xfrm>
          <a:prstGeom prst="rect">
            <a:avLst/>
          </a:prstGeom>
          <a:noFill/>
        </p:spPr>
        <p:txBody>
          <a:bodyPr wrap="square" rtlCol="0">
            <a:spAutoFit/>
          </a:bodyPr>
          <a:lstStyle/>
          <a:p>
            <a:r>
              <a:rPr lang="zh-CN" altLang="en-US" dirty="0"/>
              <a:t>主机</a:t>
            </a:r>
          </a:p>
        </p:txBody>
      </p:sp>
      <p:sp>
        <p:nvSpPr>
          <p:cNvPr id="90" name="文本框 89">
            <a:extLst>
              <a:ext uri="{FF2B5EF4-FFF2-40B4-BE49-F238E27FC236}">
                <a16:creationId xmlns:a16="http://schemas.microsoft.com/office/drawing/2014/main" id="{223032ED-CB7F-C714-862E-95860B7B4D92}"/>
              </a:ext>
            </a:extLst>
          </p:cNvPr>
          <p:cNvSpPr txBox="1"/>
          <p:nvPr/>
        </p:nvSpPr>
        <p:spPr>
          <a:xfrm>
            <a:off x="5620186" y="5037871"/>
            <a:ext cx="595745" cy="646331"/>
          </a:xfrm>
          <a:prstGeom prst="rect">
            <a:avLst/>
          </a:prstGeom>
          <a:noFill/>
        </p:spPr>
        <p:txBody>
          <a:bodyPr wrap="square" rtlCol="0">
            <a:spAutoFit/>
          </a:bodyPr>
          <a:lstStyle/>
          <a:p>
            <a:r>
              <a:rPr lang="zh-CN" altLang="en-US" dirty="0"/>
              <a:t>备机</a:t>
            </a:r>
          </a:p>
        </p:txBody>
      </p:sp>
      <p:sp>
        <p:nvSpPr>
          <p:cNvPr id="19" name="文本框 18">
            <a:extLst>
              <a:ext uri="{FF2B5EF4-FFF2-40B4-BE49-F238E27FC236}">
                <a16:creationId xmlns:a16="http://schemas.microsoft.com/office/drawing/2014/main" id="{3E1E9A72-3BCF-ED0E-CCE8-A384A2CB3D82}"/>
              </a:ext>
            </a:extLst>
          </p:cNvPr>
          <p:cNvSpPr txBox="1"/>
          <p:nvPr/>
        </p:nvSpPr>
        <p:spPr>
          <a:xfrm>
            <a:off x="7759475" y="2198499"/>
            <a:ext cx="1849582" cy="1477328"/>
          </a:xfrm>
          <a:prstGeom prst="rect">
            <a:avLst/>
          </a:prstGeom>
          <a:noFill/>
        </p:spPr>
        <p:txBody>
          <a:bodyPr wrap="square" rtlCol="0">
            <a:spAutoFit/>
          </a:bodyPr>
          <a:lstStyle/>
          <a:p>
            <a:r>
              <a:rPr lang="zh-CN" altLang="en-US" dirty="0"/>
              <a:t>当控制中心与车站主机的通讯断开时候，可以自动的切换为与备机通讯</a:t>
            </a:r>
          </a:p>
        </p:txBody>
      </p:sp>
      <p:sp>
        <p:nvSpPr>
          <p:cNvPr id="20" name="矩形 19">
            <a:extLst>
              <a:ext uri="{FF2B5EF4-FFF2-40B4-BE49-F238E27FC236}">
                <a16:creationId xmlns:a16="http://schemas.microsoft.com/office/drawing/2014/main" id="{EEC117AE-01F9-A8A0-DD85-CD836FBD1AEF}"/>
              </a:ext>
            </a:extLst>
          </p:cNvPr>
          <p:cNvSpPr/>
          <p:nvPr/>
        </p:nvSpPr>
        <p:spPr>
          <a:xfrm>
            <a:off x="800402" y="2098964"/>
            <a:ext cx="2172285"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历史数据存储仓库</a:t>
            </a:r>
          </a:p>
        </p:txBody>
      </p:sp>
      <p:cxnSp>
        <p:nvCxnSpPr>
          <p:cNvPr id="22" name="连接符: 肘形 21">
            <a:extLst>
              <a:ext uri="{FF2B5EF4-FFF2-40B4-BE49-F238E27FC236}">
                <a16:creationId xmlns:a16="http://schemas.microsoft.com/office/drawing/2014/main" id="{C6CE6A9B-3D7C-B3AA-28DA-7588BA8AB875}"/>
              </a:ext>
            </a:extLst>
          </p:cNvPr>
          <p:cNvCxnSpPr>
            <a:cxnSpLocks/>
            <a:stCxn id="2" idx="1"/>
            <a:endCxn id="20" idx="3"/>
          </p:cNvCxnSpPr>
          <p:nvPr/>
        </p:nvCxnSpPr>
        <p:spPr>
          <a:xfrm rot="10800000" flipV="1">
            <a:off x="2972687" y="2327562"/>
            <a:ext cx="2778966" cy="1"/>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91" name="文本框 90">
            <a:extLst>
              <a:ext uri="{FF2B5EF4-FFF2-40B4-BE49-F238E27FC236}">
                <a16:creationId xmlns:a16="http://schemas.microsoft.com/office/drawing/2014/main" id="{8852DE6D-86E0-1EF9-7FC9-AA9509457920}"/>
              </a:ext>
            </a:extLst>
          </p:cNvPr>
          <p:cNvSpPr txBox="1"/>
          <p:nvPr/>
        </p:nvSpPr>
        <p:spPr>
          <a:xfrm>
            <a:off x="908402" y="2690336"/>
            <a:ext cx="1849582" cy="646331"/>
          </a:xfrm>
          <a:prstGeom prst="rect">
            <a:avLst/>
          </a:prstGeom>
          <a:noFill/>
        </p:spPr>
        <p:txBody>
          <a:bodyPr wrap="square" rtlCol="0">
            <a:spAutoFit/>
          </a:bodyPr>
          <a:lstStyle/>
          <a:p>
            <a:r>
              <a:rPr lang="zh-CN" altLang="en-US" dirty="0"/>
              <a:t>保存中心服务器接收到的历史值</a:t>
            </a:r>
          </a:p>
        </p:txBody>
      </p:sp>
      <p:sp>
        <p:nvSpPr>
          <p:cNvPr id="21" name="文本框 20">
            <a:extLst>
              <a:ext uri="{FF2B5EF4-FFF2-40B4-BE49-F238E27FC236}">
                <a16:creationId xmlns:a16="http://schemas.microsoft.com/office/drawing/2014/main" id="{783B6A8E-6560-2B48-4791-CF700528F554}"/>
              </a:ext>
            </a:extLst>
          </p:cNvPr>
          <p:cNvSpPr txBox="1"/>
          <p:nvPr/>
        </p:nvSpPr>
        <p:spPr>
          <a:xfrm>
            <a:off x="3818386" y="1342529"/>
            <a:ext cx="5427176" cy="369332"/>
          </a:xfrm>
          <a:prstGeom prst="rect">
            <a:avLst/>
          </a:prstGeom>
          <a:noFill/>
        </p:spPr>
        <p:txBody>
          <a:bodyPr wrap="square" rtlCol="0">
            <a:spAutoFit/>
          </a:bodyPr>
          <a:lstStyle/>
          <a:p>
            <a:r>
              <a:rPr lang="zh-CN" altLang="en-US" dirty="0"/>
              <a:t>控制中心的</a:t>
            </a:r>
            <a:r>
              <a:rPr lang="en-US" altLang="zh-CN" dirty="0"/>
              <a:t>RTDB</a:t>
            </a:r>
            <a:r>
              <a:rPr lang="zh-CN" altLang="en-US" dirty="0"/>
              <a:t>可以读写各个车站</a:t>
            </a:r>
            <a:r>
              <a:rPr lang="en-US" altLang="zh-CN" dirty="0"/>
              <a:t>RTDB</a:t>
            </a:r>
            <a:r>
              <a:rPr lang="zh-CN" altLang="en-US" dirty="0"/>
              <a:t>的数据</a:t>
            </a:r>
          </a:p>
        </p:txBody>
      </p:sp>
    </p:spTree>
    <p:extLst>
      <p:ext uri="{BB962C8B-B14F-4D97-AF65-F5344CB8AC3E}">
        <p14:creationId xmlns:p14="http://schemas.microsoft.com/office/powerpoint/2010/main" val="289866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文本框 129">
            <a:extLst>
              <a:ext uri="{FF2B5EF4-FFF2-40B4-BE49-F238E27FC236}">
                <a16:creationId xmlns:a16="http://schemas.microsoft.com/office/drawing/2014/main" id="{E13480E5-9327-CDEC-C4D1-A473B1337B9A}"/>
              </a:ext>
            </a:extLst>
          </p:cNvPr>
          <p:cNvSpPr txBox="1"/>
          <p:nvPr/>
        </p:nvSpPr>
        <p:spPr>
          <a:xfrm>
            <a:off x="4339" y="86076"/>
            <a:ext cx="4269949" cy="461665"/>
          </a:xfrm>
          <a:prstGeom prst="rect">
            <a:avLst/>
          </a:prstGeom>
          <a:noFill/>
        </p:spPr>
        <p:txBody>
          <a:bodyPr wrap="square" rtlCol="0">
            <a:spAutoFit/>
          </a:bodyPr>
          <a:lstStyle/>
          <a:p>
            <a:r>
              <a:rPr lang="en-US" altLang="zh-CN" sz="2400" b="0" i="0" dirty="0">
                <a:solidFill>
                  <a:srgbClr val="2A2B2E"/>
                </a:solidFill>
                <a:effectLst/>
                <a:latin typeface="PingFang SC"/>
              </a:rPr>
              <a:t>Three-level structure</a:t>
            </a:r>
            <a:endParaRPr lang="zh-CN" altLang="en-US" sz="2400" b="1" dirty="0"/>
          </a:p>
        </p:txBody>
      </p:sp>
      <p:sp>
        <p:nvSpPr>
          <p:cNvPr id="2" name="矩形 1">
            <a:extLst>
              <a:ext uri="{FF2B5EF4-FFF2-40B4-BE49-F238E27FC236}">
                <a16:creationId xmlns:a16="http://schemas.microsoft.com/office/drawing/2014/main" id="{F5813B23-FAEA-90F1-30AD-C3F0F471EB87}"/>
              </a:ext>
            </a:extLst>
          </p:cNvPr>
          <p:cNvSpPr/>
          <p:nvPr/>
        </p:nvSpPr>
        <p:spPr>
          <a:xfrm>
            <a:off x="3985803" y="1079571"/>
            <a:ext cx="1931282"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000" b="1" dirty="0"/>
              <a:t>control center</a:t>
            </a:r>
            <a:endParaRPr lang="zh-CN" altLang="en-US" sz="2000" b="1" dirty="0"/>
          </a:p>
        </p:txBody>
      </p:sp>
      <p:pic>
        <p:nvPicPr>
          <p:cNvPr id="60" name="图片 59">
            <a:extLst>
              <a:ext uri="{FF2B5EF4-FFF2-40B4-BE49-F238E27FC236}">
                <a16:creationId xmlns:a16="http://schemas.microsoft.com/office/drawing/2014/main" id="{4CE2F065-C235-71EA-A353-8E2548C09685}"/>
              </a:ext>
            </a:extLst>
          </p:cNvPr>
          <p:cNvPicPr>
            <a:picLocks noChangeAspect="1"/>
          </p:cNvPicPr>
          <p:nvPr/>
        </p:nvPicPr>
        <p:blipFill>
          <a:blip r:embed="rId2"/>
          <a:stretch>
            <a:fillRect/>
          </a:stretch>
        </p:blipFill>
        <p:spPr>
          <a:xfrm>
            <a:off x="1931290" y="3362759"/>
            <a:ext cx="781694" cy="959802"/>
          </a:xfrm>
          <a:prstGeom prst="rect">
            <a:avLst/>
          </a:prstGeom>
        </p:spPr>
      </p:pic>
      <p:pic>
        <p:nvPicPr>
          <p:cNvPr id="61" name="图片 60">
            <a:extLst>
              <a:ext uri="{FF2B5EF4-FFF2-40B4-BE49-F238E27FC236}">
                <a16:creationId xmlns:a16="http://schemas.microsoft.com/office/drawing/2014/main" id="{63C0B2AC-7AEC-27CC-6729-AFD2905CEFB6}"/>
              </a:ext>
            </a:extLst>
          </p:cNvPr>
          <p:cNvPicPr>
            <a:picLocks noChangeAspect="1"/>
          </p:cNvPicPr>
          <p:nvPr/>
        </p:nvPicPr>
        <p:blipFill>
          <a:blip r:embed="rId2"/>
          <a:stretch>
            <a:fillRect/>
          </a:stretch>
        </p:blipFill>
        <p:spPr>
          <a:xfrm>
            <a:off x="2712984" y="3362759"/>
            <a:ext cx="781694" cy="959802"/>
          </a:xfrm>
          <a:prstGeom prst="rect">
            <a:avLst/>
          </a:prstGeom>
        </p:spPr>
      </p:pic>
      <p:pic>
        <p:nvPicPr>
          <p:cNvPr id="64" name="图片 63">
            <a:extLst>
              <a:ext uri="{FF2B5EF4-FFF2-40B4-BE49-F238E27FC236}">
                <a16:creationId xmlns:a16="http://schemas.microsoft.com/office/drawing/2014/main" id="{AE3EEB78-668F-4B40-0D0C-D6C8086172D4}"/>
              </a:ext>
            </a:extLst>
          </p:cNvPr>
          <p:cNvPicPr>
            <a:picLocks noChangeAspect="1"/>
          </p:cNvPicPr>
          <p:nvPr/>
        </p:nvPicPr>
        <p:blipFill>
          <a:blip r:embed="rId2"/>
          <a:stretch>
            <a:fillRect/>
          </a:stretch>
        </p:blipFill>
        <p:spPr>
          <a:xfrm>
            <a:off x="4139708" y="1556702"/>
            <a:ext cx="781694" cy="959802"/>
          </a:xfrm>
          <a:prstGeom prst="rect">
            <a:avLst/>
          </a:prstGeom>
        </p:spPr>
      </p:pic>
      <p:pic>
        <p:nvPicPr>
          <p:cNvPr id="65" name="图片 64">
            <a:extLst>
              <a:ext uri="{FF2B5EF4-FFF2-40B4-BE49-F238E27FC236}">
                <a16:creationId xmlns:a16="http://schemas.microsoft.com/office/drawing/2014/main" id="{E544CEB5-A139-386F-2B56-A7E34C0EF0A1}"/>
              </a:ext>
            </a:extLst>
          </p:cNvPr>
          <p:cNvPicPr>
            <a:picLocks noChangeAspect="1"/>
          </p:cNvPicPr>
          <p:nvPr/>
        </p:nvPicPr>
        <p:blipFill>
          <a:blip r:embed="rId2"/>
          <a:stretch>
            <a:fillRect/>
          </a:stretch>
        </p:blipFill>
        <p:spPr>
          <a:xfrm>
            <a:off x="4921402" y="1556702"/>
            <a:ext cx="781694" cy="959802"/>
          </a:xfrm>
          <a:prstGeom prst="rect">
            <a:avLst/>
          </a:prstGeom>
        </p:spPr>
      </p:pic>
      <p:sp>
        <p:nvSpPr>
          <p:cNvPr id="66" name="矩形 65">
            <a:extLst>
              <a:ext uri="{FF2B5EF4-FFF2-40B4-BE49-F238E27FC236}">
                <a16:creationId xmlns:a16="http://schemas.microsoft.com/office/drawing/2014/main" id="{4D075B63-3502-5288-355D-330A786B6C93}"/>
              </a:ext>
            </a:extLst>
          </p:cNvPr>
          <p:cNvSpPr/>
          <p:nvPr/>
        </p:nvSpPr>
        <p:spPr>
          <a:xfrm>
            <a:off x="2099920" y="2981759"/>
            <a:ext cx="122612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Station A</a:t>
            </a:r>
            <a:endParaRPr lang="zh-CN" altLang="en-US" b="1" dirty="0"/>
          </a:p>
        </p:txBody>
      </p:sp>
      <p:pic>
        <p:nvPicPr>
          <p:cNvPr id="72" name="图片 71">
            <a:extLst>
              <a:ext uri="{FF2B5EF4-FFF2-40B4-BE49-F238E27FC236}">
                <a16:creationId xmlns:a16="http://schemas.microsoft.com/office/drawing/2014/main" id="{DB8EE7A7-487C-9C85-3F68-0DE9B7653579}"/>
              </a:ext>
            </a:extLst>
          </p:cNvPr>
          <p:cNvPicPr>
            <a:picLocks noChangeAspect="1"/>
          </p:cNvPicPr>
          <p:nvPr/>
        </p:nvPicPr>
        <p:blipFill>
          <a:blip r:embed="rId2"/>
          <a:stretch>
            <a:fillRect/>
          </a:stretch>
        </p:blipFill>
        <p:spPr>
          <a:xfrm>
            <a:off x="7755279" y="3362759"/>
            <a:ext cx="781694" cy="959802"/>
          </a:xfrm>
          <a:prstGeom prst="rect">
            <a:avLst/>
          </a:prstGeom>
        </p:spPr>
      </p:pic>
      <p:pic>
        <p:nvPicPr>
          <p:cNvPr id="74" name="图片 73">
            <a:extLst>
              <a:ext uri="{FF2B5EF4-FFF2-40B4-BE49-F238E27FC236}">
                <a16:creationId xmlns:a16="http://schemas.microsoft.com/office/drawing/2014/main" id="{45B84B3C-6F09-D3BE-F732-73097E75ED19}"/>
              </a:ext>
            </a:extLst>
          </p:cNvPr>
          <p:cNvPicPr>
            <a:picLocks noChangeAspect="1"/>
          </p:cNvPicPr>
          <p:nvPr/>
        </p:nvPicPr>
        <p:blipFill>
          <a:blip r:embed="rId2"/>
          <a:stretch>
            <a:fillRect/>
          </a:stretch>
        </p:blipFill>
        <p:spPr>
          <a:xfrm>
            <a:off x="8536973" y="3362759"/>
            <a:ext cx="781694" cy="959802"/>
          </a:xfrm>
          <a:prstGeom prst="rect">
            <a:avLst/>
          </a:prstGeom>
        </p:spPr>
      </p:pic>
      <p:sp>
        <p:nvSpPr>
          <p:cNvPr id="75" name="矩形 74">
            <a:extLst>
              <a:ext uri="{FF2B5EF4-FFF2-40B4-BE49-F238E27FC236}">
                <a16:creationId xmlns:a16="http://schemas.microsoft.com/office/drawing/2014/main" id="{782658FF-2075-0B68-03B1-965C35CA9FB8}"/>
              </a:ext>
            </a:extLst>
          </p:cNvPr>
          <p:cNvSpPr/>
          <p:nvPr/>
        </p:nvSpPr>
        <p:spPr>
          <a:xfrm>
            <a:off x="7923909" y="2981759"/>
            <a:ext cx="122612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Station N</a:t>
            </a:r>
            <a:endParaRPr lang="zh-CN" altLang="en-US" b="1" dirty="0"/>
          </a:p>
        </p:txBody>
      </p:sp>
      <p:sp>
        <p:nvSpPr>
          <p:cNvPr id="10" name="文本框 9">
            <a:extLst>
              <a:ext uri="{FF2B5EF4-FFF2-40B4-BE49-F238E27FC236}">
                <a16:creationId xmlns:a16="http://schemas.microsoft.com/office/drawing/2014/main" id="{93CE665B-DCF0-A361-B311-C23A0A788525}"/>
              </a:ext>
            </a:extLst>
          </p:cNvPr>
          <p:cNvSpPr txBox="1"/>
          <p:nvPr/>
        </p:nvSpPr>
        <p:spPr>
          <a:xfrm>
            <a:off x="7096644" y="3038849"/>
            <a:ext cx="704206" cy="400110"/>
          </a:xfrm>
          <a:prstGeom prst="rect">
            <a:avLst/>
          </a:prstGeom>
          <a:noFill/>
        </p:spPr>
        <p:txBody>
          <a:bodyPr wrap="square" rtlCol="0">
            <a:spAutoFit/>
          </a:bodyPr>
          <a:lstStyle/>
          <a:p>
            <a:r>
              <a:rPr lang="en-US" altLang="zh-CN" sz="2000" b="1" dirty="0"/>
              <a:t>……</a:t>
            </a:r>
          </a:p>
        </p:txBody>
      </p:sp>
      <p:sp>
        <p:nvSpPr>
          <p:cNvPr id="20" name="矩形 19">
            <a:extLst>
              <a:ext uri="{FF2B5EF4-FFF2-40B4-BE49-F238E27FC236}">
                <a16:creationId xmlns:a16="http://schemas.microsoft.com/office/drawing/2014/main" id="{EEC117AE-01F9-A8A0-DD85-CD836FBD1AEF}"/>
              </a:ext>
            </a:extLst>
          </p:cNvPr>
          <p:cNvSpPr/>
          <p:nvPr/>
        </p:nvSpPr>
        <p:spPr>
          <a:xfrm>
            <a:off x="6890817" y="1079571"/>
            <a:ext cx="2172285"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b="1" dirty="0"/>
              <a:t>History Data Store</a:t>
            </a:r>
            <a:endParaRPr lang="zh-CN" altLang="en-US" b="1" dirty="0"/>
          </a:p>
        </p:txBody>
      </p:sp>
      <p:pic>
        <p:nvPicPr>
          <p:cNvPr id="23" name="图片 22">
            <a:extLst>
              <a:ext uri="{FF2B5EF4-FFF2-40B4-BE49-F238E27FC236}">
                <a16:creationId xmlns:a16="http://schemas.microsoft.com/office/drawing/2014/main" id="{93F5BB4F-D45C-5A88-BFF0-7F69F5BD08BC}"/>
              </a:ext>
            </a:extLst>
          </p:cNvPr>
          <p:cNvPicPr>
            <a:picLocks noChangeAspect="1"/>
          </p:cNvPicPr>
          <p:nvPr/>
        </p:nvPicPr>
        <p:blipFill>
          <a:blip r:embed="rId2"/>
          <a:stretch>
            <a:fillRect/>
          </a:stretch>
        </p:blipFill>
        <p:spPr>
          <a:xfrm>
            <a:off x="3729205" y="3352800"/>
            <a:ext cx="781694" cy="959802"/>
          </a:xfrm>
          <a:prstGeom prst="rect">
            <a:avLst/>
          </a:prstGeom>
        </p:spPr>
      </p:pic>
      <p:pic>
        <p:nvPicPr>
          <p:cNvPr id="24" name="图片 23">
            <a:extLst>
              <a:ext uri="{FF2B5EF4-FFF2-40B4-BE49-F238E27FC236}">
                <a16:creationId xmlns:a16="http://schemas.microsoft.com/office/drawing/2014/main" id="{EBC9D7EB-ABDB-6DD0-09BF-CDCBC5E5A752}"/>
              </a:ext>
            </a:extLst>
          </p:cNvPr>
          <p:cNvPicPr>
            <a:picLocks noChangeAspect="1"/>
          </p:cNvPicPr>
          <p:nvPr/>
        </p:nvPicPr>
        <p:blipFill>
          <a:blip r:embed="rId2"/>
          <a:stretch>
            <a:fillRect/>
          </a:stretch>
        </p:blipFill>
        <p:spPr>
          <a:xfrm>
            <a:off x="4510899" y="3352800"/>
            <a:ext cx="781694" cy="959802"/>
          </a:xfrm>
          <a:prstGeom prst="rect">
            <a:avLst/>
          </a:prstGeom>
        </p:spPr>
      </p:pic>
      <p:sp>
        <p:nvSpPr>
          <p:cNvPr id="25" name="矩形 24">
            <a:extLst>
              <a:ext uri="{FF2B5EF4-FFF2-40B4-BE49-F238E27FC236}">
                <a16:creationId xmlns:a16="http://schemas.microsoft.com/office/drawing/2014/main" id="{4BFF2354-F0A1-C583-848F-82ED28B11BD6}"/>
              </a:ext>
            </a:extLst>
          </p:cNvPr>
          <p:cNvSpPr/>
          <p:nvPr/>
        </p:nvSpPr>
        <p:spPr>
          <a:xfrm>
            <a:off x="3897835" y="2971800"/>
            <a:ext cx="122612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Station B</a:t>
            </a:r>
            <a:endParaRPr lang="zh-CN" altLang="en-US" b="1" dirty="0"/>
          </a:p>
        </p:txBody>
      </p:sp>
      <p:pic>
        <p:nvPicPr>
          <p:cNvPr id="26" name="图片 25">
            <a:extLst>
              <a:ext uri="{FF2B5EF4-FFF2-40B4-BE49-F238E27FC236}">
                <a16:creationId xmlns:a16="http://schemas.microsoft.com/office/drawing/2014/main" id="{9B40D668-548A-010E-988A-20A079387439}"/>
              </a:ext>
            </a:extLst>
          </p:cNvPr>
          <p:cNvPicPr>
            <a:picLocks noChangeAspect="1"/>
          </p:cNvPicPr>
          <p:nvPr/>
        </p:nvPicPr>
        <p:blipFill>
          <a:blip r:embed="rId2"/>
          <a:stretch>
            <a:fillRect/>
          </a:stretch>
        </p:blipFill>
        <p:spPr>
          <a:xfrm>
            <a:off x="5496059" y="3352800"/>
            <a:ext cx="781694" cy="959802"/>
          </a:xfrm>
          <a:prstGeom prst="rect">
            <a:avLst/>
          </a:prstGeom>
        </p:spPr>
      </p:pic>
      <p:pic>
        <p:nvPicPr>
          <p:cNvPr id="27" name="图片 26">
            <a:extLst>
              <a:ext uri="{FF2B5EF4-FFF2-40B4-BE49-F238E27FC236}">
                <a16:creationId xmlns:a16="http://schemas.microsoft.com/office/drawing/2014/main" id="{CF9F0B87-AA68-498C-8354-EAEDC6D9E8AD}"/>
              </a:ext>
            </a:extLst>
          </p:cNvPr>
          <p:cNvPicPr>
            <a:picLocks noChangeAspect="1"/>
          </p:cNvPicPr>
          <p:nvPr/>
        </p:nvPicPr>
        <p:blipFill>
          <a:blip r:embed="rId2"/>
          <a:stretch>
            <a:fillRect/>
          </a:stretch>
        </p:blipFill>
        <p:spPr>
          <a:xfrm>
            <a:off x="6277753" y="3352800"/>
            <a:ext cx="781694" cy="959802"/>
          </a:xfrm>
          <a:prstGeom prst="rect">
            <a:avLst/>
          </a:prstGeom>
        </p:spPr>
      </p:pic>
      <p:sp>
        <p:nvSpPr>
          <p:cNvPr id="28" name="矩形 27">
            <a:extLst>
              <a:ext uri="{FF2B5EF4-FFF2-40B4-BE49-F238E27FC236}">
                <a16:creationId xmlns:a16="http://schemas.microsoft.com/office/drawing/2014/main" id="{5893EF35-7D91-D84D-6093-FF8C60DCC7E1}"/>
              </a:ext>
            </a:extLst>
          </p:cNvPr>
          <p:cNvSpPr/>
          <p:nvPr/>
        </p:nvSpPr>
        <p:spPr>
          <a:xfrm>
            <a:off x="5664689" y="2971800"/>
            <a:ext cx="122612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Station C</a:t>
            </a:r>
            <a:endParaRPr lang="zh-CN" altLang="en-US" b="1" dirty="0"/>
          </a:p>
        </p:txBody>
      </p:sp>
      <p:sp>
        <p:nvSpPr>
          <p:cNvPr id="29" name="矩形 28">
            <a:extLst>
              <a:ext uri="{FF2B5EF4-FFF2-40B4-BE49-F238E27FC236}">
                <a16:creationId xmlns:a16="http://schemas.microsoft.com/office/drawing/2014/main" id="{0A0F2311-2059-6779-F4C4-46CFDF9E06B9}"/>
              </a:ext>
            </a:extLst>
          </p:cNvPr>
          <p:cNvSpPr/>
          <p:nvPr/>
        </p:nvSpPr>
        <p:spPr>
          <a:xfrm>
            <a:off x="1961676" y="4691698"/>
            <a:ext cx="1507901" cy="457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Station A_..X</a:t>
            </a:r>
            <a:endParaRPr lang="zh-CN" altLang="en-US" b="1" dirty="0"/>
          </a:p>
        </p:txBody>
      </p:sp>
      <p:sp>
        <p:nvSpPr>
          <p:cNvPr id="31" name="矩形 30">
            <a:extLst>
              <a:ext uri="{FF2B5EF4-FFF2-40B4-BE49-F238E27FC236}">
                <a16:creationId xmlns:a16="http://schemas.microsoft.com/office/drawing/2014/main" id="{52BEADB3-8588-C1D6-C5F5-F5CFB5325713}"/>
              </a:ext>
            </a:extLst>
          </p:cNvPr>
          <p:cNvSpPr/>
          <p:nvPr/>
        </p:nvSpPr>
        <p:spPr>
          <a:xfrm>
            <a:off x="3897835" y="4691698"/>
            <a:ext cx="1507901" cy="457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Station B</a:t>
            </a:r>
            <a:r>
              <a:rPr lang="en-US" altLang="zh-CN" b="1" dirty="0"/>
              <a:t>_..X</a:t>
            </a:r>
            <a:endParaRPr lang="zh-CN" altLang="en-US" b="1" dirty="0"/>
          </a:p>
        </p:txBody>
      </p:sp>
      <p:sp>
        <p:nvSpPr>
          <p:cNvPr id="32" name="矩形 31">
            <a:extLst>
              <a:ext uri="{FF2B5EF4-FFF2-40B4-BE49-F238E27FC236}">
                <a16:creationId xmlns:a16="http://schemas.microsoft.com/office/drawing/2014/main" id="{D42B4DD0-6A5E-266E-86A4-4FDBA0FEC67C}"/>
              </a:ext>
            </a:extLst>
          </p:cNvPr>
          <p:cNvSpPr/>
          <p:nvPr/>
        </p:nvSpPr>
        <p:spPr>
          <a:xfrm>
            <a:off x="5664689" y="4689122"/>
            <a:ext cx="1507901" cy="457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Station C_..X</a:t>
            </a:r>
            <a:endParaRPr lang="zh-CN" altLang="en-US" b="1" dirty="0"/>
          </a:p>
        </p:txBody>
      </p:sp>
      <p:sp>
        <p:nvSpPr>
          <p:cNvPr id="33" name="矩形 32">
            <a:extLst>
              <a:ext uri="{FF2B5EF4-FFF2-40B4-BE49-F238E27FC236}">
                <a16:creationId xmlns:a16="http://schemas.microsoft.com/office/drawing/2014/main" id="{6CC281D9-3B5B-EB84-90C1-5A01FB7310D9}"/>
              </a:ext>
            </a:extLst>
          </p:cNvPr>
          <p:cNvSpPr/>
          <p:nvPr/>
        </p:nvSpPr>
        <p:spPr>
          <a:xfrm>
            <a:off x="7876471" y="4689122"/>
            <a:ext cx="1507901" cy="457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Station N_..X</a:t>
            </a:r>
            <a:endParaRPr lang="zh-CN" altLang="en-US" b="1" dirty="0"/>
          </a:p>
        </p:txBody>
      </p:sp>
      <p:pic>
        <p:nvPicPr>
          <p:cNvPr id="34" name="图片 33">
            <a:extLst>
              <a:ext uri="{FF2B5EF4-FFF2-40B4-BE49-F238E27FC236}">
                <a16:creationId xmlns:a16="http://schemas.microsoft.com/office/drawing/2014/main" id="{E586AD49-EA35-DB07-8F5B-D6A46382C48F}"/>
              </a:ext>
            </a:extLst>
          </p:cNvPr>
          <p:cNvPicPr>
            <a:picLocks noChangeAspect="1"/>
          </p:cNvPicPr>
          <p:nvPr/>
        </p:nvPicPr>
        <p:blipFill>
          <a:blip r:embed="rId3"/>
          <a:stretch>
            <a:fillRect/>
          </a:stretch>
        </p:blipFill>
        <p:spPr>
          <a:xfrm>
            <a:off x="1914264" y="5329305"/>
            <a:ext cx="696244" cy="543672"/>
          </a:xfrm>
          <a:prstGeom prst="rect">
            <a:avLst/>
          </a:prstGeom>
        </p:spPr>
      </p:pic>
      <p:pic>
        <p:nvPicPr>
          <p:cNvPr id="35" name="图片 34">
            <a:extLst>
              <a:ext uri="{FF2B5EF4-FFF2-40B4-BE49-F238E27FC236}">
                <a16:creationId xmlns:a16="http://schemas.microsoft.com/office/drawing/2014/main" id="{BA735442-F3B4-AF35-3D4B-D37FB811F31D}"/>
              </a:ext>
            </a:extLst>
          </p:cNvPr>
          <p:cNvPicPr>
            <a:picLocks noChangeAspect="1"/>
          </p:cNvPicPr>
          <p:nvPr/>
        </p:nvPicPr>
        <p:blipFill>
          <a:blip r:embed="rId3"/>
          <a:stretch>
            <a:fillRect/>
          </a:stretch>
        </p:blipFill>
        <p:spPr>
          <a:xfrm>
            <a:off x="2807953" y="5329305"/>
            <a:ext cx="696244" cy="543672"/>
          </a:xfrm>
          <a:prstGeom prst="rect">
            <a:avLst/>
          </a:prstGeom>
        </p:spPr>
      </p:pic>
      <p:pic>
        <p:nvPicPr>
          <p:cNvPr id="36" name="图片 35">
            <a:extLst>
              <a:ext uri="{FF2B5EF4-FFF2-40B4-BE49-F238E27FC236}">
                <a16:creationId xmlns:a16="http://schemas.microsoft.com/office/drawing/2014/main" id="{77F86FD0-023A-0BE8-FBD7-20F000C67FF2}"/>
              </a:ext>
            </a:extLst>
          </p:cNvPr>
          <p:cNvPicPr>
            <a:picLocks noChangeAspect="1"/>
          </p:cNvPicPr>
          <p:nvPr/>
        </p:nvPicPr>
        <p:blipFill>
          <a:blip r:embed="rId3"/>
          <a:stretch>
            <a:fillRect/>
          </a:stretch>
        </p:blipFill>
        <p:spPr>
          <a:xfrm>
            <a:off x="3897835" y="5332358"/>
            <a:ext cx="696244" cy="543672"/>
          </a:xfrm>
          <a:prstGeom prst="rect">
            <a:avLst/>
          </a:prstGeom>
        </p:spPr>
      </p:pic>
      <p:pic>
        <p:nvPicPr>
          <p:cNvPr id="37" name="图片 36">
            <a:extLst>
              <a:ext uri="{FF2B5EF4-FFF2-40B4-BE49-F238E27FC236}">
                <a16:creationId xmlns:a16="http://schemas.microsoft.com/office/drawing/2014/main" id="{3569547F-B404-901B-D64F-B35766D6F5C9}"/>
              </a:ext>
            </a:extLst>
          </p:cNvPr>
          <p:cNvPicPr>
            <a:picLocks noChangeAspect="1"/>
          </p:cNvPicPr>
          <p:nvPr/>
        </p:nvPicPr>
        <p:blipFill>
          <a:blip r:embed="rId3"/>
          <a:stretch>
            <a:fillRect/>
          </a:stretch>
        </p:blipFill>
        <p:spPr>
          <a:xfrm>
            <a:off x="4791524" y="5332358"/>
            <a:ext cx="696244" cy="543672"/>
          </a:xfrm>
          <a:prstGeom prst="rect">
            <a:avLst/>
          </a:prstGeom>
        </p:spPr>
      </p:pic>
      <p:pic>
        <p:nvPicPr>
          <p:cNvPr id="38" name="图片 37">
            <a:extLst>
              <a:ext uri="{FF2B5EF4-FFF2-40B4-BE49-F238E27FC236}">
                <a16:creationId xmlns:a16="http://schemas.microsoft.com/office/drawing/2014/main" id="{0DF92D73-1541-1EC8-A206-D8D89E9B4EC0}"/>
              </a:ext>
            </a:extLst>
          </p:cNvPr>
          <p:cNvPicPr>
            <a:picLocks noChangeAspect="1"/>
          </p:cNvPicPr>
          <p:nvPr/>
        </p:nvPicPr>
        <p:blipFill>
          <a:blip r:embed="rId3"/>
          <a:stretch>
            <a:fillRect/>
          </a:stretch>
        </p:blipFill>
        <p:spPr>
          <a:xfrm>
            <a:off x="5649006" y="5329305"/>
            <a:ext cx="696244" cy="543672"/>
          </a:xfrm>
          <a:prstGeom prst="rect">
            <a:avLst/>
          </a:prstGeom>
        </p:spPr>
      </p:pic>
      <p:pic>
        <p:nvPicPr>
          <p:cNvPr id="39" name="图片 38">
            <a:extLst>
              <a:ext uri="{FF2B5EF4-FFF2-40B4-BE49-F238E27FC236}">
                <a16:creationId xmlns:a16="http://schemas.microsoft.com/office/drawing/2014/main" id="{DA724AD3-3DB3-3317-C05B-3DD76D392923}"/>
              </a:ext>
            </a:extLst>
          </p:cNvPr>
          <p:cNvPicPr>
            <a:picLocks noChangeAspect="1"/>
          </p:cNvPicPr>
          <p:nvPr/>
        </p:nvPicPr>
        <p:blipFill>
          <a:blip r:embed="rId3"/>
          <a:stretch>
            <a:fillRect/>
          </a:stretch>
        </p:blipFill>
        <p:spPr>
          <a:xfrm>
            <a:off x="6542695" y="5329305"/>
            <a:ext cx="696244" cy="543672"/>
          </a:xfrm>
          <a:prstGeom prst="rect">
            <a:avLst/>
          </a:prstGeom>
        </p:spPr>
      </p:pic>
      <p:pic>
        <p:nvPicPr>
          <p:cNvPr id="40" name="图片 39">
            <a:extLst>
              <a:ext uri="{FF2B5EF4-FFF2-40B4-BE49-F238E27FC236}">
                <a16:creationId xmlns:a16="http://schemas.microsoft.com/office/drawing/2014/main" id="{23131D0F-8651-D100-5C9E-C8688744D270}"/>
              </a:ext>
            </a:extLst>
          </p:cNvPr>
          <p:cNvPicPr>
            <a:picLocks noChangeAspect="1"/>
          </p:cNvPicPr>
          <p:nvPr/>
        </p:nvPicPr>
        <p:blipFill>
          <a:blip r:embed="rId3"/>
          <a:stretch>
            <a:fillRect/>
          </a:stretch>
        </p:blipFill>
        <p:spPr>
          <a:xfrm>
            <a:off x="7885161" y="5329305"/>
            <a:ext cx="696244" cy="543672"/>
          </a:xfrm>
          <a:prstGeom prst="rect">
            <a:avLst/>
          </a:prstGeom>
        </p:spPr>
      </p:pic>
      <p:pic>
        <p:nvPicPr>
          <p:cNvPr id="41" name="图片 40">
            <a:extLst>
              <a:ext uri="{FF2B5EF4-FFF2-40B4-BE49-F238E27FC236}">
                <a16:creationId xmlns:a16="http://schemas.microsoft.com/office/drawing/2014/main" id="{2ACF26F0-9723-2F0F-3FB7-B3BD5B9A51D2}"/>
              </a:ext>
            </a:extLst>
          </p:cNvPr>
          <p:cNvPicPr>
            <a:picLocks noChangeAspect="1"/>
          </p:cNvPicPr>
          <p:nvPr/>
        </p:nvPicPr>
        <p:blipFill>
          <a:blip r:embed="rId3"/>
          <a:stretch>
            <a:fillRect/>
          </a:stretch>
        </p:blipFill>
        <p:spPr>
          <a:xfrm>
            <a:off x="8778850" y="5329305"/>
            <a:ext cx="696244" cy="543672"/>
          </a:xfrm>
          <a:prstGeom prst="rect">
            <a:avLst/>
          </a:prstGeom>
        </p:spPr>
      </p:pic>
      <p:cxnSp>
        <p:nvCxnSpPr>
          <p:cNvPr id="5" name="直接箭头连接符 4">
            <a:extLst>
              <a:ext uri="{FF2B5EF4-FFF2-40B4-BE49-F238E27FC236}">
                <a16:creationId xmlns:a16="http://schemas.microsoft.com/office/drawing/2014/main" id="{336EA5B8-86C8-0B59-CCC2-14BB38AAAF00}"/>
              </a:ext>
            </a:extLst>
          </p:cNvPr>
          <p:cNvCxnSpPr>
            <a:stCxn id="2" idx="3"/>
            <a:endCxn id="20" idx="1"/>
          </p:cNvCxnSpPr>
          <p:nvPr/>
        </p:nvCxnSpPr>
        <p:spPr>
          <a:xfrm>
            <a:off x="5917085" y="1308171"/>
            <a:ext cx="97373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连接符: 肘形 11">
            <a:extLst>
              <a:ext uri="{FF2B5EF4-FFF2-40B4-BE49-F238E27FC236}">
                <a16:creationId xmlns:a16="http://schemas.microsoft.com/office/drawing/2014/main" id="{C48A074B-D6BB-1C92-F4F5-4E4AA472EA8A}"/>
              </a:ext>
            </a:extLst>
          </p:cNvPr>
          <p:cNvCxnSpPr>
            <a:endCxn id="66" idx="0"/>
          </p:cNvCxnSpPr>
          <p:nvPr/>
        </p:nvCxnSpPr>
        <p:spPr>
          <a:xfrm rot="10800000" flipV="1">
            <a:off x="2712984" y="2516503"/>
            <a:ext cx="2188762" cy="465255"/>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连接符: 肘形 14">
            <a:extLst>
              <a:ext uri="{FF2B5EF4-FFF2-40B4-BE49-F238E27FC236}">
                <a16:creationId xmlns:a16="http://schemas.microsoft.com/office/drawing/2014/main" id="{A65892BF-0440-093E-CD06-80BD1907FBF2}"/>
              </a:ext>
            </a:extLst>
          </p:cNvPr>
          <p:cNvCxnSpPr>
            <a:endCxn id="75" idx="0"/>
          </p:cNvCxnSpPr>
          <p:nvPr/>
        </p:nvCxnSpPr>
        <p:spPr>
          <a:xfrm>
            <a:off x="4901746" y="2516503"/>
            <a:ext cx="3635227" cy="465256"/>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连接符: 肘形 16">
            <a:extLst>
              <a:ext uri="{FF2B5EF4-FFF2-40B4-BE49-F238E27FC236}">
                <a16:creationId xmlns:a16="http://schemas.microsoft.com/office/drawing/2014/main" id="{2CE140D7-9E97-B84F-AF6F-737BC392DA7B}"/>
              </a:ext>
            </a:extLst>
          </p:cNvPr>
          <p:cNvCxnSpPr>
            <a:cxnSpLocks/>
            <a:endCxn id="25" idx="0"/>
          </p:cNvCxnSpPr>
          <p:nvPr/>
        </p:nvCxnSpPr>
        <p:spPr>
          <a:xfrm rot="5400000">
            <a:off x="4469073" y="2558331"/>
            <a:ext cx="455296" cy="371643"/>
          </a:xfrm>
          <a:prstGeom prst="bentConnector3">
            <a:avLst>
              <a:gd name="adj1" fmla="val 25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连接符: 肘形 45">
            <a:extLst>
              <a:ext uri="{FF2B5EF4-FFF2-40B4-BE49-F238E27FC236}">
                <a16:creationId xmlns:a16="http://schemas.microsoft.com/office/drawing/2014/main" id="{6EE2B035-08FE-01E0-05F2-EA4A87C0FE1A}"/>
              </a:ext>
            </a:extLst>
          </p:cNvPr>
          <p:cNvCxnSpPr>
            <a:endCxn id="28" idx="0"/>
          </p:cNvCxnSpPr>
          <p:nvPr/>
        </p:nvCxnSpPr>
        <p:spPr>
          <a:xfrm>
            <a:off x="5703096" y="2516503"/>
            <a:ext cx="574657" cy="455297"/>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 name="连接符: 肘形 47">
            <a:extLst>
              <a:ext uri="{FF2B5EF4-FFF2-40B4-BE49-F238E27FC236}">
                <a16:creationId xmlns:a16="http://schemas.microsoft.com/office/drawing/2014/main" id="{2966087C-C41F-9E4D-1D48-07C166B89516}"/>
              </a:ext>
            </a:extLst>
          </p:cNvPr>
          <p:cNvCxnSpPr>
            <a:cxnSpLocks/>
            <a:endCxn id="29" idx="0"/>
          </p:cNvCxnSpPr>
          <p:nvPr/>
        </p:nvCxnSpPr>
        <p:spPr>
          <a:xfrm rot="16200000" flipH="1">
            <a:off x="2473484" y="4449554"/>
            <a:ext cx="481645" cy="2641"/>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直接箭头连接符 51">
            <a:extLst>
              <a:ext uri="{FF2B5EF4-FFF2-40B4-BE49-F238E27FC236}">
                <a16:creationId xmlns:a16="http://schemas.microsoft.com/office/drawing/2014/main" id="{44B06915-BAB2-11EB-E892-1666198E40AD}"/>
              </a:ext>
            </a:extLst>
          </p:cNvPr>
          <p:cNvCxnSpPr>
            <a:cxnSpLocks/>
            <a:endCxn id="31" idx="0"/>
          </p:cNvCxnSpPr>
          <p:nvPr/>
        </p:nvCxnSpPr>
        <p:spPr>
          <a:xfrm>
            <a:off x="4651785" y="4210052"/>
            <a:ext cx="1" cy="48164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5" name="直接箭头连接符 54">
            <a:extLst>
              <a:ext uri="{FF2B5EF4-FFF2-40B4-BE49-F238E27FC236}">
                <a16:creationId xmlns:a16="http://schemas.microsoft.com/office/drawing/2014/main" id="{BB62509D-D957-06AC-B49F-4AE76B978592}"/>
              </a:ext>
            </a:extLst>
          </p:cNvPr>
          <p:cNvCxnSpPr>
            <a:cxnSpLocks/>
            <a:endCxn id="32" idx="0"/>
          </p:cNvCxnSpPr>
          <p:nvPr/>
        </p:nvCxnSpPr>
        <p:spPr>
          <a:xfrm>
            <a:off x="6416797" y="4190090"/>
            <a:ext cx="1843" cy="4990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直接箭头连接符 57">
            <a:extLst>
              <a:ext uri="{FF2B5EF4-FFF2-40B4-BE49-F238E27FC236}">
                <a16:creationId xmlns:a16="http://schemas.microsoft.com/office/drawing/2014/main" id="{91074D1D-739C-5ACE-7A15-2651A8B09C12}"/>
              </a:ext>
            </a:extLst>
          </p:cNvPr>
          <p:cNvCxnSpPr>
            <a:endCxn id="33" idx="0"/>
          </p:cNvCxnSpPr>
          <p:nvPr/>
        </p:nvCxnSpPr>
        <p:spPr>
          <a:xfrm>
            <a:off x="8630421" y="4210052"/>
            <a:ext cx="1" cy="4790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9" name="文本框 58">
            <a:extLst>
              <a:ext uri="{FF2B5EF4-FFF2-40B4-BE49-F238E27FC236}">
                <a16:creationId xmlns:a16="http://schemas.microsoft.com/office/drawing/2014/main" id="{024534AE-BA99-08B1-D2EA-7DBC8B1B415A}"/>
              </a:ext>
            </a:extLst>
          </p:cNvPr>
          <p:cNvSpPr txBox="1"/>
          <p:nvPr/>
        </p:nvSpPr>
        <p:spPr>
          <a:xfrm>
            <a:off x="331104" y="1079571"/>
            <a:ext cx="1931282" cy="400110"/>
          </a:xfrm>
          <a:prstGeom prst="rect">
            <a:avLst/>
          </a:prstGeom>
          <a:noFill/>
        </p:spPr>
        <p:txBody>
          <a:bodyPr wrap="square" rtlCol="0">
            <a:spAutoFit/>
          </a:bodyPr>
          <a:lstStyle/>
          <a:p>
            <a:r>
              <a:rPr lang="en-US" altLang="zh-CN" sz="2000" b="1" i="1" dirty="0"/>
              <a:t>Level 3</a:t>
            </a:r>
            <a:endParaRPr lang="zh-CN" altLang="en-US" sz="2000" b="1" i="1" dirty="0"/>
          </a:p>
        </p:txBody>
      </p:sp>
      <p:sp>
        <p:nvSpPr>
          <p:cNvPr id="73" name="文本框 72">
            <a:extLst>
              <a:ext uri="{FF2B5EF4-FFF2-40B4-BE49-F238E27FC236}">
                <a16:creationId xmlns:a16="http://schemas.microsoft.com/office/drawing/2014/main" id="{ED26F800-ADC5-55C6-F193-9C3162B6C500}"/>
              </a:ext>
            </a:extLst>
          </p:cNvPr>
          <p:cNvSpPr txBox="1"/>
          <p:nvPr/>
        </p:nvSpPr>
        <p:spPr>
          <a:xfrm>
            <a:off x="335268" y="2981759"/>
            <a:ext cx="1931282" cy="400110"/>
          </a:xfrm>
          <a:prstGeom prst="rect">
            <a:avLst/>
          </a:prstGeom>
          <a:noFill/>
        </p:spPr>
        <p:txBody>
          <a:bodyPr wrap="square" rtlCol="0">
            <a:spAutoFit/>
          </a:bodyPr>
          <a:lstStyle/>
          <a:p>
            <a:r>
              <a:rPr lang="en-US" altLang="zh-CN" sz="2000" b="1" i="1" dirty="0"/>
              <a:t>Level 2</a:t>
            </a:r>
            <a:endParaRPr lang="zh-CN" altLang="en-US" sz="2000" b="1" i="1" dirty="0"/>
          </a:p>
        </p:txBody>
      </p:sp>
      <p:sp>
        <p:nvSpPr>
          <p:cNvPr id="76" name="文本框 75">
            <a:extLst>
              <a:ext uri="{FF2B5EF4-FFF2-40B4-BE49-F238E27FC236}">
                <a16:creationId xmlns:a16="http://schemas.microsoft.com/office/drawing/2014/main" id="{482F1BE6-F4F7-91BF-33F4-05DC337B6490}"/>
              </a:ext>
            </a:extLst>
          </p:cNvPr>
          <p:cNvSpPr txBox="1"/>
          <p:nvPr/>
        </p:nvSpPr>
        <p:spPr>
          <a:xfrm>
            <a:off x="331104" y="4712684"/>
            <a:ext cx="1931282" cy="400110"/>
          </a:xfrm>
          <a:prstGeom prst="rect">
            <a:avLst/>
          </a:prstGeom>
          <a:noFill/>
        </p:spPr>
        <p:txBody>
          <a:bodyPr wrap="square" rtlCol="0">
            <a:spAutoFit/>
          </a:bodyPr>
          <a:lstStyle/>
          <a:p>
            <a:r>
              <a:rPr lang="en-US" altLang="zh-CN" sz="2000" b="1" i="1" dirty="0"/>
              <a:t>Level 1</a:t>
            </a:r>
            <a:endParaRPr lang="zh-CN" altLang="en-US" sz="2000" b="1" i="1" dirty="0"/>
          </a:p>
        </p:txBody>
      </p:sp>
    </p:spTree>
    <p:extLst>
      <p:ext uri="{BB962C8B-B14F-4D97-AF65-F5344CB8AC3E}">
        <p14:creationId xmlns:p14="http://schemas.microsoft.com/office/powerpoint/2010/main" val="379736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文本框 129">
            <a:extLst>
              <a:ext uri="{FF2B5EF4-FFF2-40B4-BE49-F238E27FC236}">
                <a16:creationId xmlns:a16="http://schemas.microsoft.com/office/drawing/2014/main" id="{E13480E5-9327-CDEC-C4D1-A473B1337B9A}"/>
              </a:ext>
            </a:extLst>
          </p:cNvPr>
          <p:cNvSpPr txBox="1"/>
          <p:nvPr/>
        </p:nvSpPr>
        <p:spPr>
          <a:xfrm>
            <a:off x="4339" y="86076"/>
            <a:ext cx="4269949" cy="461665"/>
          </a:xfrm>
          <a:prstGeom prst="rect">
            <a:avLst/>
          </a:prstGeom>
          <a:noFill/>
        </p:spPr>
        <p:txBody>
          <a:bodyPr wrap="square" rtlCol="0">
            <a:spAutoFit/>
          </a:bodyPr>
          <a:lstStyle/>
          <a:p>
            <a:r>
              <a:rPr lang="en-US" altLang="zh-CN" sz="2400" b="0" i="0" dirty="0">
                <a:solidFill>
                  <a:srgbClr val="2A2B2E"/>
                </a:solidFill>
                <a:effectLst/>
                <a:latin typeface="PingFang SC"/>
              </a:rPr>
              <a:t>spider web structure</a:t>
            </a:r>
            <a:endParaRPr lang="zh-CN" altLang="en-US" sz="2400" b="1" dirty="0"/>
          </a:p>
        </p:txBody>
      </p:sp>
      <p:pic>
        <p:nvPicPr>
          <p:cNvPr id="44" name="图片 43">
            <a:extLst>
              <a:ext uri="{FF2B5EF4-FFF2-40B4-BE49-F238E27FC236}">
                <a16:creationId xmlns:a16="http://schemas.microsoft.com/office/drawing/2014/main" id="{CEDD2592-6AC6-B46F-770C-CE38C712DB99}"/>
              </a:ext>
            </a:extLst>
          </p:cNvPr>
          <p:cNvPicPr>
            <a:picLocks noChangeAspect="1"/>
          </p:cNvPicPr>
          <p:nvPr/>
        </p:nvPicPr>
        <p:blipFill>
          <a:blip r:embed="rId2"/>
          <a:stretch>
            <a:fillRect/>
          </a:stretch>
        </p:blipFill>
        <p:spPr>
          <a:xfrm>
            <a:off x="2259595" y="2641880"/>
            <a:ext cx="1106530" cy="787120"/>
          </a:xfrm>
          <a:prstGeom prst="rect">
            <a:avLst/>
          </a:prstGeom>
        </p:spPr>
      </p:pic>
      <p:pic>
        <p:nvPicPr>
          <p:cNvPr id="45" name="图片 44">
            <a:extLst>
              <a:ext uri="{FF2B5EF4-FFF2-40B4-BE49-F238E27FC236}">
                <a16:creationId xmlns:a16="http://schemas.microsoft.com/office/drawing/2014/main" id="{D0F5B41F-69B3-EEAA-864C-3A648D0F9181}"/>
              </a:ext>
            </a:extLst>
          </p:cNvPr>
          <p:cNvPicPr>
            <a:picLocks noChangeAspect="1"/>
          </p:cNvPicPr>
          <p:nvPr/>
        </p:nvPicPr>
        <p:blipFill>
          <a:blip r:embed="rId2"/>
          <a:stretch>
            <a:fillRect/>
          </a:stretch>
        </p:blipFill>
        <p:spPr>
          <a:xfrm>
            <a:off x="3882940" y="4911436"/>
            <a:ext cx="1106530" cy="787120"/>
          </a:xfrm>
          <a:prstGeom prst="rect">
            <a:avLst/>
          </a:prstGeom>
        </p:spPr>
      </p:pic>
      <p:pic>
        <p:nvPicPr>
          <p:cNvPr id="47" name="图片 46">
            <a:extLst>
              <a:ext uri="{FF2B5EF4-FFF2-40B4-BE49-F238E27FC236}">
                <a16:creationId xmlns:a16="http://schemas.microsoft.com/office/drawing/2014/main" id="{7E259111-EADA-E2CE-E076-F1BF5961BF6F}"/>
              </a:ext>
            </a:extLst>
          </p:cNvPr>
          <p:cNvPicPr>
            <a:picLocks noChangeAspect="1"/>
          </p:cNvPicPr>
          <p:nvPr/>
        </p:nvPicPr>
        <p:blipFill>
          <a:blip r:embed="rId2"/>
          <a:stretch>
            <a:fillRect/>
          </a:stretch>
        </p:blipFill>
        <p:spPr>
          <a:xfrm>
            <a:off x="7614375" y="2641880"/>
            <a:ext cx="1106530" cy="787120"/>
          </a:xfrm>
          <a:prstGeom prst="rect">
            <a:avLst/>
          </a:prstGeom>
        </p:spPr>
      </p:pic>
      <p:pic>
        <p:nvPicPr>
          <p:cNvPr id="49" name="图片 48">
            <a:extLst>
              <a:ext uri="{FF2B5EF4-FFF2-40B4-BE49-F238E27FC236}">
                <a16:creationId xmlns:a16="http://schemas.microsoft.com/office/drawing/2014/main" id="{B097034F-2734-3E2D-BF8F-1AF94384E0A3}"/>
              </a:ext>
            </a:extLst>
          </p:cNvPr>
          <p:cNvPicPr>
            <a:picLocks noChangeAspect="1"/>
          </p:cNvPicPr>
          <p:nvPr/>
        </p:nvPicPr>
        <p:blipFill>
          <a:blip r:embed="rId2"/>
          <a:stretch>
            <a:fillRect/>
          </a:stretch>
        </p:blipFill>
        <p:spPr>
          <a:xfrm>
            <a:off x="6230754" y="4917068"/>
            <a:ext cx="1106530" cy="787120"/>
          </a:xfrm>
          <a:prstGeom prst="rect">
            <a:avLst/>
          </a:prstGeom>
        </p:spPr>
      </p:pic>
      <p:pic>
        <p:nvPicPr>
          <p:cNvPr id="50" name="图片 49">
            <a:extLst>
              <a:ext uri="{FF2B5EF4-FFF2-40B4-BE49-F238E27FC236}">
                <a16:creationId xmlns:a16="http://schemas.microsoft.com/office/drawing/2014/main" id="{2B8D4AE8-55D4-C629-5B93-830695A7EACE}"/>
              </a:ext>
            </a:extLst>
          </p:cNvPr>
          <p:cNvPicPr>
            <a:picLocks noChangeAspect="1"/>
          </p:cNvPicPr>
          <p:nvPr/>
        </p:nvPicPr>
        <p:blipFill>
          <a:blip r:embed="rId2"/>
          <a:stretch>
            <a:fillRect/>
          </a:stretch>
        </p:blipFill>
        <p:spPr>
          <a:xfrm>
            <a:off x="4989470" y="1195374"/>
            <a:ext cx="1106530" cy="787120"/>
          </a:xfrm>
          <a:prstGeom prst="rect">
            <a:avLst/>
          </a:prstGeom>
        </p:spPr>
      </p:pic>
      <p:cxnSp>
        <p:nvCxnSpPr>
          <p:cNvPr id="7" name="直接箭头连接符 6">
            <a:extLst>
              <a:ext uri="{FF2B5EF4-FFF2-40B4-BE49-F238E27FC236}">
                <a16:creationId xmlns:a16="http://schemas.microsoft.com/office/drawing/2014/main" id="{BCA627AA-BE87-477A-331B-8A981595AEC0}"/>
              </a:ext>
            </a:extLst>
          </p:cNvPr>
          <p:cNvCxnSpPr>
            <a:cxnSpLocks/>
            <a:stCxn id="50" idx="2"/>
            <a:endCxn id="44" idx="3"/>
          </p:cNvCxnSpPr>
          <p:nvPr/>
        </p:nvCxnSpPr>
        <p:spPr>
          <a:xfrm flipH="1">
            <a:off x="3366125" y="1982494"/>
            <a:ext cx="2176610" cy="10529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A3749F47-158A-F368-37D0-B6A75B58A6FE}"/>
              </a:ext>
            </a:extLst>
          </p:cNvPr>
          <p:cNvCxnSpPr>
            <a:stCxn id="44" idx="3"/>
            <a:endCxn id="45" idx="0"/>
          </p:cNvCxnSpPr>
          <p:nvPr/>
        </p:nvCxnSpPr>
        <p:spPr>
          <a:xfrm>
            <a:off x="3366125" y="3035440"/>
            <a:ext cx="1070080" cy="18759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5598977E-D9A3-2908-5010-EB092211FA1B}"/>
              </a:ext>
            </a:extLst>
          </p:cNvPr>
          <p:cNvCxnSpPr>
            <a:stCxn id="50" idx="2"/>
            <a:endCxn id="47" idx="1"/>
          </p:cNvCxnSpPr>
          <p:nvPr/>
        </p:nvCxnSpPr>
        <p:spPr>
          <a:xfrm>
            <a:off x="5542735" y="1982494"/>
            <a:ext cx="2071640" cy="10529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5ABD0B8B-5A6E-E389-7120-3CB39F673B23}"/>
              </a:ext>
            </a:extLst>
          </p:cNvPr>
          <p:cNvCxnSpPr>
            <a:stCxn id="49" idx="0"/>
            <a:endCxn id="47" idx="1"/>
          </p:cNvCxnSpPr>
          <p:nvPr/>
        </p:nvCxnSpPr>
        <p:spPr>
          <a:xfrm flipV="1">
            <a:off x="6784019" y="3035440"/>
            <a:ext cx="830356" cy="18816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B148010-A705-21A0-E92C-D1AC77CAF7F1}"/>
              </a:ext>
            </a:extLst>
          </p:cNvPr>
          <p:cNvCxnSpPr>
            <a:stCxn id="45" idx="0"/>
            <a:endCxn id="49" idx="0"/>
          </p:cNvCxnSpPr>
          <p:nvPr/>
        </p:nvCxnSpPr>
        <p:spPr>
          <a:xfrm>
            <a:off x="4436205" y="4911436"/>
            <a:ext cx="2347814" cy="56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56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F58EB3E-E652-4CEF-4CFC-9F3807F63BFD}"/>
              </a:ext>
            </a:extLst>
          </p:cNvPr>
          <p:cNvPicPr>
            <a:picLocks noChangeAspect="1"/>
          </p:cNvPicPr>
          <p:nvPr/>
        </p:nvPicPr>
        <p:blipFill>
          <a:blip r:embed="rId2"/>
          <a:stretch>
            <a:fillRect/>
          </a:stretch>
        </p:blipFill>
        <p:spPr>
          <a:xfrm>
            <a:off x="4057660" y="2809977"/>
            <a:ext cx="696244" cy="543672"/>
          </a:xfrm>
          <a:prstGeom prst="rect">
            <a:avLst/>
          </a:prstGeom>
        </p:spPr>
      </p:pic>
      <p:pic>
        <p:nvPicPr>
          <p:cNvPr id="7" name="图片 6">
            <a:extLst>
              <a:ext uri="{FF2B5EF4-FFF2-40B4-BE49-F238E27FC236}">
                <a16:creationId xmlns:a16="http://schemas.microsoft.com/office/drawing/2014/main" id="{FE257B00-BF9C-8C77-7353-89BE46EFCC78}"/>
              </a:ext>
            </a:extLst>
          </p:cNvPr>
          <p:cNvPicPr>
            <a:picLocks noChangeAspect="1"/>
          </p:cNvPicPr>
          <p:nvPr/>
        </p:nvPicPr>
        <p:blipFill>
          <a:blip r:embed="rId3"/>
          <a:stretch>
            <a:fillRect/>
          </a:stretch>
        </p:blipFill>
        <p:spPr>
          <a:xfrm>
            <a:off x="3377634" y="5641383"/>
            <a:ext cx="381020" cy="438173"/>
          </a:xfrm>
          <a:prstGeom prst="rect">
            <a:avLst/>
          </a:prstGeom>
        </p:spPr>
      </p:pic>
      <p:pic>
        <p:nvPicPr>
          <p:cNvPr id="9" name="图片 8">
            <a:extLst>
              <a:ext uri="{FF2B5EF4-FFF2-40B4-BE49-F238E27FC236}">
                <a16:creationId xmlns:a16="http://schemas.microsoft.com/office/drawing/2014/main" id="{22586532-4EE0-66CE-B2DC-DA6BD261DED5}"/>
              </a:ext>
            </a:extLst>
          </p:cNvPr>
          <p:cNvPicPr>
            <a:picLocks noChangeAspect="1"/>
          </p:cNvPicPr>
          <p:nvPr/>
        </p:nvPicPr>
        <p:blipFill>
          <a:blip r:embed="rId4"/>
          <a:stretch>
            <a:fillRect/>
          </a:stretch>
        </p:blipFill>
        <p:spPr>
          <a:xfrm>
            <a:off x="2115690" y="5539778"/>
            <a:ext cx="596931" cy="539778"/>
          </a:xfrm>
          <a:prstGeom prst="rect">
            <a:avLst/>
          </a:prstGeom>
        </p:spPr>
      </p:pic>
      <p:pic>
        <p:nvPicPr>
          <p:cNvPr id="11" name="图片 10">
            <a:extLst>
              <a:ext uri="{FF2B5EF4-FFF2-40B4-BE49-F238E27FC236}">
                <a16:creationId xmlns:a16="http://schemas.microsoft.com/office/drawing/2014/main" id="{D57EEADE-3A82-E876-D966-595797D6B325}"/>
              </a:ext>
            </a:extLst>
          </p:cNvPr>
          <p:cNvPicPr>
            <a:picLocks noChangeAspect="1"/>
          </p:cNvPicPr>
          <p:nvPr/>
        </p:nvPicPr>
        <p:blipFill>
          <a:blip r:embed="rId5"/>
          <a:stretch>
            <a:fillRect/>
          </a:stretch>
        </p:blipFill>
        <p:spPr>
          <a:xfrm>
            <a:off x="2784764" y="5568354"/>
            <a:ext cx="520727" cy="482625"/>
          </a:xfrm>
          <a:prstGeom prst="rect">
            <a:avLst/>
          </a:prstGeom>
        </p:spPr>
      </p:pic>
      <p:pic>
        <p:nvPicPr>
          <p:cNvPr id="13" name="图片 12">
            <a:extLst>
              <a:ext uri="{FF2B5EF4-FFF2-40B4-BE49-F238E27FC236}">
                <a16:creationId xmlns:a16="http://schemas.microsoft.com/office/drawing/2014/main" id="{203AC0B5-4732-BD65-BD64-D91AE5DF459B}"/>
              </a:ext>
            </a:extLst>
          </p:cNvPr>
          <p:cNvPicPr>
            <a:picLocks noChangeAspect="1"/>
          </p:cNvPicPr>
          <p:nvPr/>
        </p:nvPicPr>
        <p:blipFill>
          <a:blip r:embed="rId6"/>
          <a:stretch>
            <a:fillRect/>
          </a:stretch>
        </p:blipFill>
        <p:spPr>
          <a:xfrm>
            <a:off x="2452254" y="4435075"/>
            <a:ext cx="821473" cy="811454"/>
          </a:xfrm>
          <a:prstGeom prst="rect">
            <a:avLst/>
          </a:prstGeom>
        </p:spPr>
      </p:pic>
      <p:pic>
        <p:nvPicPr>
          <p:cNvPr id="15" name="图片 14">
            <a:extLst>
              <a:ext uri="{FF2B5EF4-FFF2-40B4-BE49-F238E27FC236}">
                <a16:creationId xmlns:a16="http://schemas.microsoft.com/office/drawing/2014/main" id="{34FB698B-B403-CE59-A42B-7BD506B68FE5}"/>
              </a:ext>
            </a:extLst>
          </p:cNvPr>
          <p:cNvPicPr>
            <a:picLocks noChangeAspect="1"/>
          </p:cNvPicPr>
          <p:nvPr/>
        </p:nvPicPr>
        <p:blipFill>
          <a:blip r:embed="rId7"/>
          <a:stretch>
            <a:fillRect/>
          </a:stretch>
        </p:blipFill>
        <p:spPr>
          <a:xfrm>
            <a:off x="3830797" y="5641383"/>
            <a:ext cx="615982" cy="438173"/>
          </a:xfrm>
          <a:prstGeom prst="rect">
            <a:avLst/>
          </a:prstGeom>
        </p:spPr>
      </p:pic>
      <p:sp>
        <p:nvSpPr>
          <p:cNvPr id="16" name="文本框 15">
            <a:extLst>
              <a:ext uri="{FF2B5EF4-FFF2-40B4-BE49-F238E27FC236}">
                <a16:creationId xmlns:a16="http://schemas.microsoft.com/office/drawing/2014/main" id="{1191A66F-C74E-0521-14B2-E0991FB6678D}"/>
              </a:ext>
            </a:extLst>
          </p:cNvPr>
          <p:cNvSpPr txBox="1"/>
          <p:nvPr/>
        </p:nvSpPr>
        <p:spPr>
          <a:xfrm>
            <a:off x="2414155" y="6206075"/>
            <a:ext cx="1073727" cy="369332"/>
          </a:xfrm>
          <a:prstGeom prst="rect">
            <a:avLst/>
          </a:prstGeom>
          <a:noFill/>
        </p:spPr>
        <p:txBody>
          <a:bodyPr wrap="square" rtlCol="0">
            <a:spAutoFit/>
          </a:bodyPr>
          <a:lstStyle/>
          <a:p>
            <a:r>
              <a:rPr lang="zh-CN" altLang="en-US" dirty="0"/>
              <a:t>传感器</a:t>
            </a:r>
          </a:p>
        </p:txBody>
      </p:sp>
      <p:sp>
        <p:nvSpPr>
          <p:cNvPr id="17" name="文本框 16">
            <a:extLst>
              <a:ext uri="{FF2B5EF4-FFF2-40B4-BE49-F238E27FC236}">
                <a16:creationId xmlns:a16="http://schemas.microsoft.com/office/drawing/2014/main" id="{951B4558-0594-7898-E9A5-21993D0F4764}"/>
              </a:ext>
            </a:extLst>
          </p:cNvPr>
          <p:cNvSpPr txBox="1"/>
          <p:nvPr/>
        </p:nvSpPr>
        <p:spPr>
          <a:xfrm>
            <a:off x="3830797" y="6206075"/>
            <a:ext cx="678271" cy="369332"/>
          </a:xfrm>
          <a:prstGeom prst="rect">
            <a:avLst/>
          </a:prstGeom>
          <a:noFill/>
        </p:spPr>
        <p:txBody>
          <a:bodyPr wrap="square" rtlCol="0">
            <a:spAutoFit/>
          </a:bodyPr>
          <a:lstStyle/>
          <a:p>
            <a:r>
              <a:rPr lang="zh-CN" altLang="en-US" dirty="0"/>
              <a:t>电机</a:t>
            </a:r>
          </a:p>
        </p:txBody>
      </p:sp>
      <p:sp>
        <p:nvSpPr>
          <p:cNvPr id="18" name="文本框 17">
            <a:extLst>
              <a:ext uri="{FF2B5EF4-FFF2-40B4-BE49-F238E27FC236}">
                <a16:creationId xmlns:a16="http://schemas.microsoft.com/office/drawing/2014/main" id="{C3F2E525-FE89-CC28-0CD3-A5B10CCA59E8}"/>
              </a:ext>
            </a:extLst>
          </p:cNvPr>
          <p:cNvSpPr txBox="1"/>
          <p:nvPr/>
        </p:nvSpPr>
        <p:spPr>
          <a:xfrm>
            <a:off x="3149321" y="4656136"/>
            <a:ext cx="1073727" cy="369332"/>
          </a:xfrm>
          <a:prstGeom prst="rect">
            <a:avLst/>
          </a:prstGeom>
          <a:noFill/>
        </p:spPr>
        <p:txBody>
          <a:bodyPr wrap="square" rtlCol="0">
            <a:spAutoFit/>
          </a:bodyPr>
          <a:lstStyle/>
          <a:p>
            <a:r>
              <a:rPr lang="en-US" altLang="zh-CN" dirty="0"/>
              <a:t>PLC 1</a:t>
            </a:r>
            <a:endParaRPr lang="zh-CN" altLang="en-US" dirty="0"/>
          </a:p>
        </p:txBody>
      </p:sp>
      <p:sp>
        <p:nvSpPr>
          <p:cNvPr id="27" name="文本框 26">
            <a:extLst>
              <a:ext uri="{FF2B5EF4-FFF2-40B4-BE49-F238E27FC236}">
                <a16:creationId xmlns:a16="http://schemas.microsoft.com/office/drawing/2014/main" id="{9FCC3F79-37B7-D3E0-7434-9E4EF3848A6E}"/>
              </a:ext>
            </a:extLst>
          </p:cNvPr>
          <p:cNvSpPr txBox="1"/>
          <p:nvPr/>
        </p:nvSpPr>
        <p:spPr>
          <a:xfrm>
            <a:off x="4509068" y="4689413"/>
            <a:ext cx="970349" cy="369332"/>
          </a:xfrm>
          <a:prstGeom prst="rect">
            <a:avLst/>
          </a:prstGeom>
          <a:noFill/>
        </p:spPr>
        <p:txBody>
          <a:bodyPr wrap="square" rtlCol="0">
            <a:spAutoFit/>
          </a:bodyPr>
          <a:lstStyle/>
          <a:p>
            <a:r>
              <a:rPr lang="en-US" altLang="zh-CN" dirty="0"/>
              <a:t>…………</a:t>
            </a:r>
          </a:p>
        </p:txBody>
      </p:sp>
      <p:pic>
        <p:nvPicPr>
          <p:cNvPr id="28" name="图片 27">
            <a:extLst>
              <a:ext uri="{FF2B5EF4-FFF2-40B4-BE49-F238E27FC236}">
                <a16:creationId xmlns:a16="http://schemas.microsoft.com/office/drawing/2014/main" id="{8CC0A7FA-6B1D-0A1A-6E0B-B5B7E962FC9B}"/>
              </a:ext>
            </a:extLst>
          </p:cNvPr>
          <p:cNvPicPr>
            <a:picLocks noChangeAspect="1"/>
          </p:cNvPicPr>
          <p:nvPr/>
        </p:nvPicPr>
        <p:blipFill>
          <a:blip r:embed="rId2"/>
          <a:stretch>
            <a:fillRect/>
          </a:stretch>
        </p:blipFill>
        <p:spPr>
          <a:xfrm>
            <a:off x="6585158" y="2806242"/>
            <a:ext cx="696244" cy="543672"/>
          </a:xfrm>
          <a:prstGeom prst="rect">
            <a:avLst/>
          </a:prstGeom>
        </p:spPr>
      </p:pic>
      <p:sp>
        <p:nvSpPr>
          <p:cNvPr id="29" name="文本框 28">
            <a:extLst>
              <a:ext uri="{FF2B5EF4-FFF2-40B4-BE49-F238E27FC236}">
                <a16:creationId xmlns:a16="http://schemas.microsoft.com/office/drawing/2014/main" id="{CCB072C8-DEDE-A359-3F23-065A248458DA}"/>
              </a:ext>
            </a:extLst>
          </p:cNvPr>
          <p:cNvSpPr txBox="1"/>
          <p:nvPr/>
        </p:nvSpPr>
        <p:spPr>
          <a:xfrm>
            <a:off x="2740604" y="2782669"/>
            <a:ext cx="911529" cy="646331"/>
          </a:xfrm>
          <a:prstGeom prst="rect">
            <a:avLst/>
          </a:prstGeom>
          <a:noFill/>
        </p:spPr>
        <p:txBody>
          <a:bodyPr wrap="square" rtlCol="0">
            <a:spAutoFit/>
          </a:bodyPr>
          <a:lstStyle/>
          <a:p>
            <a:r>
              <a:rPr lang="zh-CN" altLang="en-US" dirty="0"/>
              <a:t>前置采集器主</a:t>
            </a:r>
          </a:p>
        </p:txBody>
      </p:sp>
      <p:sp>
        <p:nvSpPr>
          <p:cNvPr id="30" name="文本框 29">
            <a:extLst>
              <a:ext uri="{FF2B5EF4-FFF2-40B4-BE49-F238E27FC236}">
                <a16:creationId xmlns:a16="http://schemas.microsoft.com/office/drawing/2014/main" id="{165026A3-48F1-A8EA-4A64-A9D3A74F4DC6}"/>
              </a:ext>
            </a:extLst>
          </p:cNvPr>
          <p:cNvSpPr txBox="1"/>
          <p:nvPr/>
        </p:nvSpPr>
        <p:spPr>
          <a:xfrm>
            <a:off x="7420259" y="2762673"/>
            <a:ext cx="911529" cy="646331"/>
          </a:xfrm>
          <a:prstGeom prst="rect">
            <a:avLst/>
          </a:prstGeom>
          <a:noFill/>
        </p:spPr>
        <p:txBody>
          <a:bodyPr wrap="square" rtlCol="0">
            <a:spAutoFit/>
          </a:bodyPr>
          <a:lstStyle/>
          <a:p>
            <a:r>
              <a:rPr lang="zh-CN" altLang="en-US" dirty="0"/>
              <a:t>前置采集器备</a:t>
            </a:r>
          </a:p>
        </p:txBody>
      </p:sp>
      <p:pic>
        <p:nvPicPr>
          <p:cNvPr id="34" name="图片 33">
            <a:extLst>
              <a:ext uri="{FF2B5EF4-FFF2-40B4-BE49-F238E27FC236}">
                <a16:creationId xmlns:a16="http://schemas.microsoft.com/office/drawing/2014/main" id="{34F60C4A-99E0-ED98-1982-A3478C12598E}"/>
              </a:ext>
            </a:extLst>
          </p:cNvPr>
          <p:cNvPicPr>
            <a:picLocks noChangeAspect="1"/>
          </p:cNvPicPr>
          <p:nvPr/>
        </p:nvPicPr>
        <p:blipFill>
          <a:blip r:embed="rId8"/>
          <a:stretch>
            <a:fillRect/>
          </a:stretch>
        </p:blipFill>
        <p:spPr>
          <a:xfrm>
            <a:off x="752474" y="4592656"/>
            <a:ext cx="750459" cy="562845"/>
          </a:xfrm>
          <a:prstGeom prst="rect">
            <a:avLst/>
          </a:prstGeom>
        </p:spPr>
      </p:pic>
      <p:sp>
        <p:nvSpPr>
          <p:cNvPr id="35" name="文本框 34">
            <a:extLst>
              <a:ext uri="{FF2B5EF4-FFF2-40B4-BE49-F238E27FC236}">
                <a16:creationId xmlns:a16="http://schemas.microsoft.com/office/drawing/2014/main" id="{BDD0C3BE-7481-BDB8-2749-AAE15857F112}"/>
              </a:ext>
            </a:extLst>
          </p:cNvPr>
          <p:cNvSpPr txBox="1"/>
          <p:nvPr/>
        </p:nvSpPr>
        <p:spPr>
          <a:xfrm>
            <a:off x="280615" y="5095140"/>
            <a:ext cx="1535496" cy="369332"/>
          </a:xfrm>
          <a:prstGeom prst="rect">
            <a:avLst/>
          </a:prstGeom>
          <a:noFill/>
        </p:spPr>
        <p:txBody>
          <a:bodyPr wrap="square" rtlCol="0">
            <a:spAutoFit/>
          </a:bodyPr>
          <a:lstStyle/>
          <a:p>
            <a:r>
              <a:rPr lang="en-US" altLang="zh-CN" dirty="0"/>
              <a:t>MQTT Broker</a:t>
            </a:r>
            <a:endParaRPr lang="zh-CN" altLang="en-US" dirty="0"/>
          </a:p>
        </p:txBody>
      </p:sp>
      <p:pic>
        <p:nvPicPr>
          <p:cNvPr id="37" name="图片 36">
            <a:extLst>
              <a:ext uri="{FF2B5EF4-FFF2-40B4-BE49-F238E27FC236}">
                <a16:creationId xmlns:a16="http://schemas.microsoft.com/office/drawing/2014/main" id="{89DB011F-49A8-E6CC-8B3E-C505BAC91B69}"/>
              </a:ext>
            </a:extLst>
          </p:cNvPr>
          <p:cNvPicPr>
            <a:picLocks noChangeAspect="1"/>
          </p:cNvPicPr>
          <p:nvPr/>
        </p:nvPicPr>
        <p:blipFill>
          <a:blip r:embed="rId9"/>
          <a:stretch>
            <a:fillRect/>
          </a:stretch>
        </p:blipFill>
        <p:spPr>
          <a:xfrm>
            <a:off x="8263816" y="4588924"/>
            <a:ext cx="777993" cy="608431"/>
          </a:xfrm>
          <a:prstGeom prst="rect">
            <a:avLst/>
          </a:prstGeom>
        </p:spPr>
      </p:pic>
      <p:pic>
        <p:nvPicPr>
          <p:cNvPr id="41" name="图片 40">
            <a:extLst>
              <a:ext uri="{FF2B5EF4-FFF2-40B4-BE49-F238E27FC236}">
                <a16:creationId xmlns:a16="http://schemas.microsoft.com/office/drawing/2014/main" id="{FAE6CDCE-7270-C55E-FD09-5C45E3B3FD0B}"/>
              </a:ext>
            </a:extLst>
          </p:cNvPr>
          <p:cNvPicPr>
            <a:picLocks noChangeAspect="1"/>
          </p:cNvPicPr>
          <p:nvPr/>
        </p:nvPicPr>
        <p:blipFill>
          <a:blip r:embed="rId10"/>
          <a:stretch>
            <a:fillRect/>
          </a:stretch>
        </p:blipFill>
        <p:spPr>
          <a:xfrm>
            <a:off x="9739746" y="4588924"/>
            <a:ext cx="729233" cy="618463"/>
          </a:xfrm>
          <a:prstGeom prst="rect">
            <a:avLst/>
          </a:prstGeom>
        </p:spPr>
      </p:pic>
      <p:cxnSp>
        <p:nvCxnSpPr>
          <p:cNvPr id="43" name="连接符: 肘形 42">
            <a:extLst>
              <a:ext uri="{FF2B5EF4-FFF2-40B4-BE49-F238E27FC236}">
                <a16:creationId xmlns:a16="http://schemas.microsoft.com/office/drawing/2014/main" id="{D07274E1-9E72-A81C-3507-A33C4093A13C}"/>
              </a:ext>
            </a:extLst>
          </p:cNvPr>
          <p:cNvCxnSpPr>
            <a:stCxn id="5" idx="2"/>
            <a:endCxn id="34" idx="0"/>
          </p:cNvCxnSpPr>
          <p:nvPr/>
        </p:nvCxnSpPr>
        <p:spPr>
          <a:xfrm rot="5400000">
            <a:off x="2147240" y="2334113"/>
            <a:ext cx="1239007" cy="3278078"/>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5" name="连接符: 肘形 44">
            <a:extLst>
              <a:ext uri="{FF2B5EF4-FFF2-40B4-BE49-F238E27FC236}">
                <a16:creationId xmlns:a16="http://schemas.microsoft.com/office/drawing/2014/main" id="{D9169A9A-8C41-E5B2-24D2-5AB699E8D3E8}"/>
              </a:ext>
            </a:extLst>
          </p:cNvPr>
          <p:cNvCxnSpPr>
            <a:stCxn id="5" idx="2"/>
            <a:endCxn id="13" idx="0"/>
          </p:cNvCxnSpPr>
          <p:nvPr/>
        </p:nvCxnSpPr>
        <p:spPr>
          <a:xfrm rot="5400000">
            <a:off x="3093674" y="3122967"/>
            <a:ext cx="1081426" cy="1542791"/>
          </a:xfrm>
          <a:prstGeom prst="bentConnector3">
            <a:avLst>
              <a:gd name="adj1" fmla="val 57046"/>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8" name="连接符: 肘形 47">
            <a:extLst>
              <a:ext uri="{FF2B5EF4-FFF2-40B4-BE49-F238E27FC236}">
                <a16:creationId xmlns:a16="http://schemas.microsoft.com/office/drawing/2014/main" id="{27FE968D-C7C5-98FC-950E-BD212A45E571}"/>
              </a:ext>
            </a:extLst>
          </p:cNvPr>
          <p:cNvCxnSpPr>
            <a:cxnSpLocks/>
            <a:stCxn id="5" idx="2"/>
            <a:endCxn id="81" idx="0"/>
          </p:cNvCxnSpPr>
          <p:nvPr/>
        </p:nvCxnSpPr>
        <p:spPr>
          <a:xfrm rot="16200000" flipH="1">
            <a:off x="4623717" y="3135714"/>
            <a:ext cx="1087668" cy="1523538"/>
          </a:xfrm>
          <a:prstGeom prst="bentConnector3">
            <a:avLst>
              <a:gd name="adj1" fmla="val 56369"/>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1" name="连接符: 肘形 50">
            <a:extLst>
              <a:ext uri="{FF2B5EF4-FFF2-40B4-BE49-F238E27FC236}">
                <a16:creationId xmlns:a16="http://schemas.microsoft.com/office/drawing/2014/main" id="{1AB6DA69-04AF-E04A-917F-3D341DF9F854}"/>
              </a:ext>
            </a:extLst>
          </p:cNvPr>
          <p:cNvCxnSpPr>
            <a:stCxn id="5" idx="2"/>
            <a:endCxn id="37" idx="0"/>
          </p:cNvCxnSpPr>
          <p:nvPr/>
        </p:nvCxnSpPr>
        <p:spPr>
          <a:xfrm rot="16200000" flipH="1">
            <a:off x="5911660" y="1847770"/>
            <a:ext cx="1235275" cy="4247031"/>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3" name="连接符: 肘形 52">
            <a:extLst>
              <a:ext uri="{FF2B5EF4-FFF2-40B4-BE49-F238E27FC236}">
                <a16:creationId xmlns:a16="http://schemas.microsoft.com/office/drawing/2014/main" id="{F5E27D4C-6B8B-7809-5CB0-1FE96BE944FE}"/>
              </a:ext>
            </a:extLst>
          </p:cNvPr>
          <p:cNvCxnSpPr>
            <a:stCxn id="5" idx="2"/>
            <a:endCxn id="41" idx="0"/>
          </p:cNvCxnSpPr>
          <p:nvPr/>
        </p:nvCxnSpPr>
        <p:spPr>
          <a:xfrm rot="16200000" flipH="1">
            <a:off x="6637435" y="1121995"/>
            <a:ext cx="1235275" cy="5698581"/>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57" name="连接符: 肘形 56">
            <a:extLst>
              <a:ext uri="{FF2B5EF4-FFF2-40B4-BE49-F238E27FC236}">
                <a16:creationId xmlns:a16="http://schemas.microsoft.com/office/drawing/2014/main" id="{8D56A2F8-CC47-9462-CA7B-BA005569F17D}"/>
              </a:ext>
            </a:extLst>
          </p:cNvPr>
          <p:cNvCxnSpPr>
            <a:cxnSpLocks/>
            <a:endCxn id="28" idx="2"/>
          </p:cNvCxnSpPr>
          <p:nvPr/>
        </p:nvCxnSpPr>
        <p:spPr>
          <a:xfrm rot="16200000" flipV="1">
            <a:off x="6620688" y="3662506"/>
            <a:ext cx="625186" cy="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62" name="连接符: 肘形 61">
            <a:extLst>
              <a:ext uri="{FF2B5EF4-FFF2-40B4-BE49-F238E27FC236}">
                <a16:creationId xmlns:a16="http://schemas.microsoft.com/office/drawing/2014/main" id="{BCE852E8-2B9F-436A-F6E8-8EAD1C5B20AC}"/>
              </a:ext>
            </a:extLst>
          </p:cNvPr>
          <p:cNvCxnSpPr>
            <a:stCxn id="5" idx="3"/>
            <a:endCxn id="28" idx="1"/>
          </p:cNvCxnSpPr>
          <p:nvPr/>
        </p:nvCxnSpPr>
        <p:spPr>
          <a:xfrm flipV="1">
            <a:off x="4753904" y="3078078"/>
            <a:ext cx="1831254" cy="3735"/>
          </a:xfrm>
          <a:prstGeom prst="bentConnector3">
            <a:avLst>
              <a:gd name="adj1" fmla="val 50000"/>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67" name="连接符: 肘形 66">
            <a:extLst>
              <a:ext uri="{FF2B5EF4-FFF2-40B4-BE49-F238E27FC236}">
                <a16:creationId xmlns:a16="http://schemas.microsoft.com/office/drawing/2014/main" id="{B10E22C0-339A-5626-85F7-C286A0DF5565}"/>
              </a:ext>
            </a:extLst>
          </p:cNvPr>
          <p:cNvCxnSpPr>
            <a:stCxn id="13" idx="2"/>
            <a:endCxn id="9" idx="0"/>
          </p:cNvCxnSpPr>
          <p:nvPr/>
        </p:nvCxnSpPr>
        <p:spPr>
          <a:xfrm rot="5400000">
            <a:off x="2491950" y="5168736"/>
            <a:ext cx="293249" cy="448835"/>
          </a:xfrm>
          <a:prstGeom prst="bentConnector3">
            <a:avLst>
              <a:gd name="adj1" fmla="val 51444"/>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9" name="连接符: 肘形 68">
            <a:extLst>
              <a:ext uri="{FF2B5EF4-FFF2-40B4-BE49-F238E27FC236}">
                <a16:creationId xmlns:a16="http://schemas.microsoft.com/office/drawing/2014/main" id="{CC3BFFCF-B226-27D7-7873-75F19494321E}"/>
              </a:ext>
            </a:extLst>
          </p:cNvPr>
          <p:cNvCxnSpPr>
            <a:stCxn id="13" idx="2"/>
            <a:endCxn id="11" idx="0"/>
          </p:cNvCxnSpPr>
          <p:nvPr/>
        </p:nvCxnSpPr>
        <p:spPr>
          <a:xfrm rot="16200000" flipH="1">
            <a:off x="2793147" y="5316372"/>
            <a:ext cx="321825" cy="182137"/>
          </a:xfrm>
          <a:prstGeom prst="bentConnector3">
            <a:avLst>
              <a:gd name="adj1" fmla="val 4671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1" name="连接符: 肘形 70">
            <a:extLst>
              <a:ext uri="{FF2B5EF4-FFF2-40B4-BE49-F238E27FC236}">
                <a16:creationId xmlns:a16="http://schemas.microsoft.com/office/drawing/2014/main" id="{E0A994CC-69B4-3E45-A3E4-751201CC3A8E}"/>
              </a:ext>
            </a:extLst>
          </p:cNvPr>
          <p:cNvCxnSpPr>
            <a:stCxn id="13" idx="2"/>
            <a:endCxn id="7" idx="0"/>
          </p:cNvCxnSpPr>
          <p:nvPr/>
        </p:nvCxnSpPr>
        <p:spPr>
          <a:xfrm rot="16200000" flipH="1">
            <a:off x="3018140" y="5091379"/>
            <a:ext cx="394854" cy="705153"/>
          </a:xfrm>
          <a:prstGeom prst="bentConnector3">
            <a:avLst>
              <a:gd name="adj1" fmla="val 38207"/>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3" name="连接符: 肘形 72">
            <a:extLst>
              <a:ext uri="{FF2B5EF4-FFF2-40B4-BE49-F238E27FC236}">
                <a16:creationId xmlns:a16="http://schemas.microsoft.com/office/drawing/2014/main" id="{A1C6834B-2C52-AC1D-61E6-0BDEF586045C}"/>
              </a:ext>
            </a:extLst>
          </p:cNvPr>
          <p:cNvCxnSpPr>
            <a:stCxn id="13" idx="2"/>
            <a:endCxn id="15" idx="0"/>
          </p:cNvCxnSpPr>
          <p:nvPr/>
        </p:nvCxnSpPr>
        <p:spPr>
          <a:xfrm rot="16200000" flipH="1">
            <a:off x="3303462" y="4806057"/>
            <a:ext cx="394854" cy="1275797"/>
          </a:xfrm>
          <a:prstGeom prst="bentConnector3">
            <a:avLst>
              <a:gd name="adj1" fmla="val 38207"/>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78" name="图片 77">
            <a:extLst>
              <a:ext uri="{FF2B5EF4-FFF2-40B4-BE49-F238E27FC236}">
                <a16:creationId xmlns:a16="http://schemas.microsoft.com/office/drawing/2014/main" id="{ADBF0B86-38B4-3F8B-A98E-3321ABB5113F}"/>
              </a:ext>
            </a:extLst>
          </p:cNvPr>
          <p:cNvPicPr>
            <a:picLocks noChangeAspect="1"/>
          </p:cNvPicPr>
          <p:nvPr/>
        </p:nvPicPr>
        <p:blipFill>
          <a:blip r:embed="rId3"/>
          <a:stretch>
            <a:fillRect/>
          </a:stretch>
        </p:blipFill>
        <p:spPr>
          <a:xfrm>
            <a:off x="6443963" y="5647625"/>
            <a:ext cx="381020" cy="438173"/>
          </a:xfrm>
          <a:prstGeom prst="rect">
            <a:avLst/>
          </a:prstGeom>
        </p:spPr>
      </p:pic>
      <p:pic>
        <p:nvPicPr>
          <p:cNvPr id="79" name="图片 78">
            <a:extLst>
              <a:ext uri="{FF2B5EF4-FFF2-40B4-BE49-F238E27FC236}">
                <a16:creationId xmlns:a16="http://schemas.microsoft.com/office/drawing/2014/main" id="{9E01AA34-3CA4-B569-F45E-EC0C64746574}"/>
              </a:ext>
            </a:extLst>
          </p:cNvPr>
          <p:cNvPicPr>
            <a:picLocks noChangeAspect="1"/>
          </p:cNvPicPr>
          <p:nvPr/>
        </p:nvPicPr>
        <p:blipFill>
          <a:blip r:embed="rId4"/>
          <a:stretch>
            <a:fillRect/>
          </a:stretch>
        </p:blipFill>
        <p:spPr>
          <a:xfrm>
            <a:off x="5182019" y="5546020"/>
            <a:ext cx="596931" cy="539778"/>
          </a:xfrm>
          <a:prstGeom prst="rect">
            <a:avLst/>
          </a:prstGeom>
        </p:spPr>
      </p:pic>
      <p:pic>
        <p:nvPicPr>
          <p:cNvPr id="80" name="图片 79">
            <a:extLst>
              <a:ext uri="{FF2B5EF4-FFF2-40B4-BE49-F238E27FC236}">
                <a16:creationId xmlns:a16="http://schemas.microsoft.com/office/drawing/2014/main" id="{437D97DD-2652-1B7E-464A-685C47EF0CE4}"/>
              </a:ext>
            </a:extLst>
          </p:cNvPr>
          <p:cNvPicPr>
            <a:picLocks noChangeAspect="1"/>
          </p:cNvPicPr>
          <p:nvPr/>
        </p:nvPicPr>
        <p:blipFill>
          <a:blip r:embed="rId5"/>
          <a:stretch>
            <a:fillRect/>
          </a:stretch>
        </p:blipFill>
        <p:spPr>
          <a:xfrm>
            <a:off x="5851093" y="5574596"/>
            <a:ext cx="520727" cy="482625"/>
          </a:xfrm>
          <a:prstGeom prst="rect">
            <a:avLst/>
          </a:prstGeom>
        </p:spPr>
      </p:pic>
      <p:pic>
        <p:nvPicPr>
          <p:cNvPr id="81" name="图片 80">
            <a:extLst>
              <a:ext uri="{FF2B5EF4-FFF2-40B4-BE49-F238E27FC236}">
                <a16:creationId xmlns:a16="http://schemas.microsoft.com/office/drawing/2014/main" id="{1475FADB-8FE0-12F0-CE54-F87FAB9D35F5}"/>
              </a:ext>
            </a:extLst>
          </p:cNvPr>
          <p:cNvPicPr>
            <a:picLocks noChangeAspect="1"/>
          </p:cNvPicPr>
          <p:nvPr/>
        </p:nvPicPr>
        <p:blipFill>
          <a:blip r:embed="rId6"/>
          <a:stretch>
            <a:fillRect/>
          </a:stretch>
        </p:blipFill>
        <p:spPr>
          <a:xfrm>
            <a:off x="5518583" y="4441317"/>
            <a:ext cx="821473" cy="811454"/>
          </a:xfrm>
          <a:prstGeom prst="rect">
            <a:avLst/>
          </a:prstGeom>
        </p:spPr>
      </p:pic>
      <p:pic>
        <p:nvPicPr>
          <p:cNvPr id="82" name="图片 81">
            <a:extLst>
              <a:ext uri="{FF2B5EF4-FFF2-40B4-BE49-F238E27FC236}">
                <a16:creationId xmlns:a16="http://schemas.microsoft.com/office/drawing/2014/main" id="{F2FDF78C-2720-0E2C-F250-A797DADAC1E5}"/>
              </a:ext>
            </a:extLst>
          </p:cNvPr>
          <p:cNvPicPr>
            <a:picLocks noChangeAspect="1"/>
          </p:cNvPicPr>
          <p:nvPr/>
        </p:nvPicPr>
        <p:blipFill>
          <a:blip r:embed="rId7"/>
          <a:stretch>
            <a:fillRect/>
          </a:stretch>
        </p:blipFill>
        <p:spPr>
          <a:xfrm>
            <a:off x="6897126" y="5647625"/>
            <a:ext cx="615982" cy="438173"/>
          </a:xfrm>
          <a:prstGeom prst="rect">
            <a:avLst/>
          </a:prstGeom>
        </p:spPr>
      </p:pic>
      <p:sp>
        <p:nvSpPr>
          <p:cNvPr id="83" name="文本框 82">
            <a:extLst>
              <a:ext uri="{FF2B5EF4-FFF2-40B4-BE49-F238E27FC236}">
                <a16:creationId xmlns:a16="http://schemas.microsoft.com/office/drawing/2014/main" id="{10DDE0CC-F79A-A2DA-24DB-81293CB114AD}"/>
              </a:ext>
            </a:extLst>
          </p:cNvPr>
          <p:cNvSpPr txBox="1"/>
          <p:nvPr/>
        </p:nvSpPr>
        <p:spPr>
          <a:xfrm>
            <a:off x="5480484" y="6212317"/>
            <a:ext cx="1073727" cy="369332"/>
          </a:xfrm>
          <a:prstGeom prst="rect">
            <a:avLst/>
          </a:prstGeom>
          <a:noFill/>
        </p:spPr>
        <p:txBody>
          <a:bodyPr wrap="square" rtlCol="0">
            <a:spAutoFit/>
          </a:bodyPr>
          <a:lstStyle/>
          <a:p>
            <a:r>
              <a:rPr lang="zh-CN" altLang="en-US" dirty="0"/>
              <a:t>传感器</a:t>
            </a:r>
          </a:p>
        </p:txBody>
      </p:sp>
      <p:sp>
        <p:nvSpPr>
          <p:cNvPr id="84" name="文本框 83">
            <a:extLst>
              <a:ext uri="{FF2B5EF4-FFF2-40B4-BE49-F238E27FC236}">
                <a16:creationId xmlns:a16="http://schemas.microsoft.com/office/drawing/2014/main" id="{2A809237-369E-4877-ADAF-08278805D6A6}"/>
              </a:ext>
            </a:extLst>
          </p:cNvPr>
          <p:cNvSpPr txBox="1"/>
          <p:nvPr/>
        </p:nvSpPr>
        <p:spPr>
          <a:xfrm>
            <a:off x="6897126" y="6212317"/>
            <a:ext cx="678271" cy="369332"/>
          </a:xfrm>
          <a:prstGeom prst="rect">
            <a:avLst/>
          </a:prstGeom>
          <a:noFill/>
        </p:spPr>
        <p:txBody>
          <a:bodyPr wrap="square" rtlCol="0">
            <a:spAutoFit/>
          </a:bodyPr>
          <a:lstStyle/>
          <a:p>
            <a:r>
              <a:rPr lang="zh-CN" altLang="en-US" dirty="0"/>
              <a:t>电机</a:t>
            </a:r>
          </a:p>
        </p:txBody>
      </p:sp>
      <p:sp>
        <p:nvSpPr>
          <p:cNvPr id="85" name="文本框 84">
            <a:extLst>
              <a:ext uri="{FF2B5EF4-FFF2-40B4-BE49-F238E27FC236}">
                <a16:creationId xmlns:a16="http://schemas.microsoft.com/office/drawing/2014/main" id="{72304758-9C4A-010B-1AA0-1CF24C67A036}"/>
              </a:ext>
            </a:extLst>
          </p:cNvPr>
          <p:cNvSpPr txBox="1"/>
          <p:nvPr/>
        </p:nvSpPr>
        <p:spPr>
          <a:xfrm>
            <a:off x="6215650" y="4662378"/>
            <a:ext cx="1073727" cy="369332"/>
          </a:xfrm>
          <a:prstGeom prst="rect">
            <a:avLst/>
          </a:prstGeom>
          <a:noFill/>
        </p:spPr>
        <p:txBody>
          <a:bodyPr wrap="square" rtlCol="0">
            <a:spAutoFit/>
          </a:bodyPr>
          <a:lstStyle/>
          <a:p>
            <a:r>
              <a:rPr lang="en-US" altLang="zh-CN" dirty="0"/>
              <a:t>PLC N</a:t>
            </a:r>
            <a:endParaRPr lang="zh-CN" altLang="en-US" dirty="0"/>
          </a:p>
        </p:txBody>
      </p:sp>
      <p:cxnSp>
        <p:nvCxnSpPr>
          <p:cNvPr id="86" name="连接符: 肘形 85">
            <a:extLst>
              <a:ext uri="{FF2B5EF4-FFF2-40B4-BE49-F238E27FC236}">
                <a16:creationId xmlns:a16="http://schemas.microsoft.com/office/drawing/2014/main" id="{84E9906F-EB42-CF4F-92AD-4A63BF4E4F1C}"/>
              </a:ext>
            </a:extLst>
          </p:cNvPr>
          <p:cNvCxnSpPr>
            <a:stCxn id="81" idx="2"/>
            <a:endCxn id="79" idx="0"/>
          </p:cNvCxnSpPr>
          <p:nvPr/>
        </p:nvCxnSpPr>
        <p:spPr>
          <a:xfrm rot="5400000">
            <a:off x="5558279" y="5174978"/>
            <a:ext cx="293249" cy="448835"/>
          </a:xfrm>
          <a:prstGeom prst="bentConnector3">
            <a:avLst>
              <a:gd name="adj1" fmla="val 51444"/>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7" name="连接符: 肘形 86">
            <a:extLst>
              <a:ext uri="{FF2B5EF4-FFF2-40B4-BE49-F238E27FC236}">
                <a16:creationId xmlns:a16="http://schemas.microsoft.com/office/drawing/2014/main" id="{C968A9CE-1216-42DC-C883-2882F463BCBE}"/>
              </a:ext>
            </a:extLst>
          </p:cNvPr>
          <p:cNvCxnSpPr>
            <a:stCxn id="81" idx="2"/>
            <a:endCxn id="80" idx="0"/>
          </p:cNvCxnSpPr>
          <p:nvPr/>
        </p:nvCxnSpPr>
        <p:spPr>
          <a:xfrm rot="16200000" flipH="1">
            <a:off x="5859476" y="5322614"/>
            <a:ext cx="321825" cy="182137"/>
          </a:xfrm>
          <a:prstGeom prst="bentConnector3">
            <a:avLst>
              <a:gd name="adj1" fmla="val 4671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8" name="连接符: 肘形 87">
            <a:extLst>
              <a:ext uri="{FF2B5EF4-FFF2-40B4-BE49-F238E27FC236}">
                <a16:creationId xmlns:a16="http://schemas.microsoft.com/office/drawing/2014/main" id="{9FDD22AC-23A7-EEDC-DFAF-8EB4929D09AF}"/>
              </a:ext>
            </a:extLst>
          </p:cNvPr>
          <p:cNvCxnSpPr>
            <a:stCxn id="81" idx="2"/>
            <a:endCxn id="78" idx="0"/>
          </p:cNvCxnSpPr>
          <p:nvPr/>
        </p:nvCxnSpPr>
        <p:spPr>
          <a:xfrm rot="16200000" flipH="1">
            <a:off x="6084469" y="5097621"/>
            <a:ext cx="394854" cy="705153"/>
          </a:xfrm>
          <a:prstGeom prst="bentConnector3">
            <a:avLst>
              <a:gd name="adj1" fmla="val 38207"/>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9" name="连接符: 肘形 88">
            <a:extLst>
              <a:ext uri="{FF2B5EF4-FFF2-40B4-BE49-F238E27FC236}">
                <a16:creationId xmlns:a16="http://schemas.microsoft.com/office/drawing/2014/main" id="{25383DAF-096D-D38A-252E-8EAE564D9C99}"/>
              </a:ext>
            </a:extLst>
          </p:cNvPr>
          <p:cNvCxnSpPr>
            <a:stCxn id="81" idx="2"/>
            <a:endCxn id="82" idx="0"/>
          </p:cNvCxnSpPr>
          <p:nvPr/>
        </p:nvCxnSpPr>
        <p:spPr>
          <a:xfrm rot="16200000" flipH="1">
            <a:off x="6369791" y="4812299"/>
            <a:ext cx="394854" cy="1275797"/>
          </a:xfrm>
          <a:prstGeom prst="bentConnector3">
            <a:avLst>
              <a:gd name="adj1" fmla="val 38207"/>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93" name="图片 92">
            <a:extLst>
              <a:ext uri="{FF2B5EF4-FFF2-40B4-BE49-F238E27FC236}">
                <a16:creationId xmlns:a16="http://schemas.microsoft.com/office/drawing/2014/main" id="{372A03C0-9863-9474-D8D0-FA4EBD6A7C8E}"/>
              </a:ext>
            </a:extLst>
          </p:cNvPr>
          <p:cNvPicPr>
            <a:picLocks noChangeAspect="1"/>
          </p:cNvPicPr>
          <p:nvPr/>
        </p:nvPicPr>
        <p:blipFill>
          <a:blip r:embed="rId11"/>
          <a:stretch>
            <a:fillRect/>
          </a:stretch>
        </p:blipFill>
        <p:spPr>
          <a:xfrm>
            <a:off x="4118221" y="226330"/>
            <a:ext cx="781694" cy="959802"/>
          </a:xfrm>
          <a:prstGeom prst="rect">
            <a:avLst/>
          </a:prstGeom>
        </p:spPr>
      </p:pic>
      <p:pic>
        <p:nvPicPr>
          <p:cNvPr id="95" name="图片 94">
            <a:extLst>
              <a:ext uri="{FF2B5EF4-FFF2-40B4-BE49-F238E27FC236}">
                <a16:creationId xmlns:a16="http://schemas.microsoft.com/office/drawing/2014/main" id="{0FCA334C-00AE-5380-8867-9D905BC84D39}"/>
              </a:ext>
            </a:extLst>
          </p:cNvPr>
          <p:cNvPicPr>
            <a:picLocks noChangeAspect="1"/>
          </p:cNvPicPr>
          <p:nvPr/>
        </p:nvPicPr>
        <p:blipFill>
          <a:blip r:embed="rId11"/>
          <a:stretch>
            <a:fillRect/>
          </a:stretch>
        </p:blipFill>
        <p:spPr>
          <a:xfrm>
            <a:off x="5861707" y="189275"/>
            <a:ext cx="840378" cy="1031857"/>
          </a:xfrm>
          <a:prstGeom prst="rect">
            <a:avLst/>
          </a:prstGeom>
        </p:spPr>
      </p:pic>
      <p:sp>
        <p:nvSpPr>
          <p:cNvPr id="96" name="矩形 95">
            <a:extLst>
              <a:ext uri="{FF2B5EF4-FFF2-40B4-BE49-F238E27FC236}">
                <a16:creationId xmlns:a16="http://schemas.microsoft.com/office/drawing/2014/main" id="{12E36C65-22C0-1F80-ECAD-73E7D0E8D16D}"/>
              </a:ext>
            </a:extLst>
          </p:cNvPr>
          <p:cNvSpPr/>
          <p:nvPr/>
        </p:nvSpPr>
        <p:spPr>
          <a:xfrm>
            <a:off x="1690255" y="1698776"/>
            <a:ext cx="7931727" cy="590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交换机、防火墙、安保设备</a:t>
            </a:r>
          </a:p>
        </p:txBody>
      </p:sp>
      <p:cxnSp>
        <p:nvCxnSpPr>
          <p:cNvPr id="111" name="连接符: 肘形 110">
            <a:extLst>
              <a:ext uri="{FF2B5EF4-FFF2-40B4-BE49-F238E27FC236}">
                <a16:creationId xmlns:a16="http://schemas.microsoft.com/office/drawing/2014/main" id="{A2ECDF62-FD95-49AF-3E57-3DF6B1F3D1D4}"/>
              </a:ext>
            </a:extLst>
          </p:cNvPr>
          <p:cNvCxnSpPr>
            <a:cxnSpLocks/>
            <a:stCxn id="93" idx="2"/>
          </p:cNvCxnSpPr>
          <p:nvPr/>
        </p:nvCxnSpPr>
        <p:spPr>
          <a:xfrm rot="5400000">
            <a:off x="4103050" y="1306130"/>
            <a:ext cx="526017" cy="286020"/>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3" name="连接符: 肘形 112">
            <a:extLst>
              <a:ext uri="{FF2B5EF4-FFF2-40B4-BE49-F238E27FC236}">
                <a16:creationId xmlns:a16="http://schemas.microsoft.com/office/drawing/2014/main" id="{E4109FDD-D510-3376-C774-61EE8062BE42}"/>
              </a:ext>
            </a:extLst>
          </p:cNvPr>
          <p:cNvCxnSpPr>
            <a:cxnSpLocks/>
            <a:stCxn id="95" idx="2"/>
          </p:cNvCxnSpPr>
          <p:nvPr/>
        </p:nvCxnSpPr>
        <p:spPr>
          <a:xfrm rot="16200000" flipH="1">
            <a:off x="6207596" y="1295431"/>
            <a:ext cx="501177" cy="352577"/>
          </a:xfrm>
          <a:prstGeom prst="bent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9" name="连接符: 肘形 118">
            <a:extLst>
              <a:ext uri="{FF2B5EF4-FFF2-40B4-BE49-F238E27FC236}">
                <a16:creationId xmlns:a16="http://schemas.microsoft.com/office/drawing/2014/main" id="{59B74123-B39E-ADA1-1CAE-D7853C5DB95D}"/>
              </a:ext>
            </a:extLst>
          </p:cNvPr>
          <p:cNvCxnSpPr>
            <a:stCxn id="93" idx="3"/>
            <a:endCxn id="95" idx="1"/>
          </p:cNvCxnSpPr>
          <p:nvPr/>
        </p:nvCxnSpPr>
        <p:spPr>
          <a:xfrm flipV="1">
            <a:off x="4899915" y="705204"/>
            <a:ext cx="961792" cy="1027"/>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120" name="文本框 119">
            <a:extLst>
              <a:ext uri="{FF2B5EF4-FFF2-40B4-BE49-F238E27FC236}">
                <a16:creationId xmlns:a16="http://schemas.microsoft.com/office/drawing/2014/main" id="{19978AC8-553E-706A-4289-C7092FEEE556}"/>
              </a:ext>
            </a:extLst>
          </p:cNvPr>
          <p:cNvSpPr txBox="1"/>
          <p:nvPr/>
        </p:nvSpPr>
        <p:spPr>
          <a:xfrm>
            <a:off x="132959" y="3619536"/>
            <a:ext cx="5303610" cy="307777"/>
          </a:xfrm>
          <a:prstGeom prst="rect">
            <a:avLst/>
          </a:prstGeom>
          <a:noFill/>
        </p:spPr>
        <p:txBody>
          <a:bodyPr wrap="square" rtlCol="0">
            <a:spAutoFit/>
          </a:bodyPr>
          <a:lstStyle/>
          <a:p>
            <a:r>
              <a:rPr lang="zh-CN" altLang="en-US" sz="1400" dirty="0"/>
              <a:t>多种通讯协议支持</a:t>
            </a:r>
            <a:r>
              <a:rPr lang="en-US" altLang="zh-CN" sz="1400" dirty="0" err="1"/>
              <a:t>Modbu</a:t>
            </a:r>
            <a:r>
              <a:rPr lang="en-US" altLang="zh-CN" sz="1400" dirty="0"/>
              <a:t>\OPCUA\MQTT\HTTP\TCP…</a:t>
            </a:r>
            <a:endParaRPr lang="zh-CN" altLang="en-US" sz="1400" dirty="0"/>
          </a:p>
        </p:txBody>
      </p:sp>
      <p:cxnSp>
        <p:nvCxnSpPr>
          <p:cNvPr id="122" name="连接符: 肘形 121">
            <a:extLst>
              <a:ext uri="{FF2B5EF4-FFF2-40B4-BE49-F238E27FC236}">
                <a16:creationId xmlns:a16="http://schemas.microsoft.com/office/drawing/2014/main" id="{9349CBEF-BA3A-8193-8A85-2272F91D4D1D}"/>
              </a:ext>
            </a:extLst>
          </p:cNvPr>
          <p:cNvCxnSpPr>
            <a:stCxn id="5" idx="0"/>
            <a:endCxn id="96" idx="2"/>
          </p:cNvCxnSpPr>
          <p:nvPr/>
        </p:nvCxnSpPr>
        <p:spPr>
          <a:xfrm rot="5400000" flipH="1" flipV="1">
            <a:off x="4770837" y="1924696"/>
            <a:ext cx="520227" cy="12503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24" name="连接符: 肘形 123">
            <a:extLst>
              <a:ext uri="{FF2B5EF4-FFF2-40B4-BE49-F238E27FC236}">
                <a16:creationId xmlns:a16="http://schemas.microsoft.com/office/drawing/2014/main" id="{C19A8657-65E5-6BCB-5DCC-B4F6CC36449E}"/>
              </a:ext>
            </a:extLst>
          </p:cNvPr>
          <p:cNvCxnSpPr>
            <a:cxnSpLocks/>
            <a:stCxn id="28" idx="0"/>
            <a:endCxn id="96" idx="2"/>
          </p:cNvCxnSpPr>
          <p:nvPr/>
        </p:nvCxnSpPr>
        <p:spPr>
          <a:xfrm rot="16200000" flipV="1">
            <a:off x="6036454" y="1909415"/>
            <a:ext cx="516492" cy="1277161"/>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26" name="文本框 125">
            <a:extLst>
              <a:ext uri="{FF2B5EF4-FFF2-40B4-BE49-F238E27FC236}">
                <a16:creationId xmlns:a16="http://schemas.microsoft.com/office/drawing/2014/main" id="{62D5F88A-A7C6-B63C-D91F-EE978176A35E}"/>
              </a:ext>
            </a:extLst>
          </p:cNvPr>
          <p:cNvSpPr txBox="1"/>
          <p:nvPr/>
        </p:nvSpPr>
        <p:spPr>
          <a:xfrm>
            <a:off x="4868084" y="270742"/>
            <a:ext cx="1222665" cy="369332"/>
          </a:xfrm>
          <a:prstGeom prst="rect">
            <a:avLst/>
          </a:prstGeom>
          <a:noFill/>
        </p:spPr>
        <p:txBody>
          <a:bodyPr wrap="square" rtlCol="0">
            <a:spAutoFit/>
          </a:bodyPr>
          <a:lstStyle/>
          <a:p>
            <a:r>
              <a:rPr lang="zh-CN" altLang="en-US" dirty="0"/>
              <a:t>数据同步</a:t>
            </a:r>
          </a:p>
        </p:txBody>
      </p:sp>
      <p:sp>
        <p:nvSpPr>
          <p:cNvPr id="127" name="文本框 126">
            <a:extLst>
              <a:ext uri="{FF2B5EF4-FFF2-40B4-BE49-F238E27FC236}">
                <a16:creationId xmlns:a16="http://schemas.microsoft.com/office/drawing/2014/main" id="{2D8C06CA-7D37-B2D1-2280-2CD3876A84CB}"/>
              </a:ext>
            </a:extLst>
          </p:cNvPr>
          <p:cNvSpPr txBox="1"/>
          <p:nvPr/>
        </p:nvSpPr>
        <p:spPr>
          <a:xfrm>
            <a:off x="8211045" y="5179897"/>
            <a:ext cx="947433" cy="646331"/>
          </a:xfrm>
          <a:prstGeom prst="rect">
            <a:avLst/>
          </a:prstGeom>
          <a:noFill/>
        </p:spPr>
        <p:txBody>
          <a:bodyPr wrap="square" rtlCol="0">
            <a:spAutoFit/>
          </a:bodyPr>
          <a:lstStyle/>
          <a:p>
            <a:r>
              <a:rPr lang="zh-CN" altLang="en-US" dirty="0"/>
              <a:t>第三方</a:t>
            </a:r>
            <a:endParaRPr lang="en-US" altLang="zh-CN" dirty="0"/>
          </a:p>
          <a:p>
            <a:r>
              <a:rPr lang="zh-CN" altLang="en-US" dirty="0"/>
              <a:t>服务器</a:t>
            </a:r>
          </a:p>
        </p:txBody>
      </p:sp>
      <p:sp>
        <p:nvSpPr>
          <p:cNvPr id="128" name="文本框 127">
            <a:extLst>
              <a:ext uri="{FF2B5EF4-FFF2-40B4-BE49-F238E27FC236}">
                <a16:creationId xmlns:a16="http://schemas.microsoft.com/office/drawing/2014/main" id="{44788927-5E28-4FA3-E22B-3F36FB942ADC}"/>
              </a:ext>
            </a:extLst>
          </p:cNvPr>
          <p:cNvSpPr txBox="1"/>
          <p:nvPr/>
        </p:nvSpPr>
        <p:spPr>
          <a:xfrm>
            <a:off x="3034083" y="508546"/>
            <a:ext cx="1222665" cy="369332"/>
          </a:xfrm>
          <a:prstGeom prst="rect">
            <a:avLst/>
          </a:prstGeom>
          <a:noFill/>
        </p:spPr>
        <p:txBody>
          <a:bodyPr wrap="square" rtlCol="0">
            <a:spAutoFit/>
          </a:bodyPr>
          <a:lstStyle/>
          <a:p>
            <a:r>
              <a:rPr lang="zh-CN" altLang="en-US" dirty="0"/>
              <a:t>主服务器</a:t>
            </a:r>
          </a:p>
        </p:txBody>
      </p:sp>
      <p:sp>
        <p:nvSpPr>
          <p:cNvPr id="129" name="文本框 128">
            <a:extLst>
              <a:ext uri="{FF2B5EF4-FFF2-40B4-BE49-F238E27FC236}">
                <a16:creationId xmlns:a16="http://schemas.microsoft.com/office/drawing/2014/main" id="{C64729D7-64A1-1175-8C74-B423AF84083C}"/>
              </a:ext>
            </a:extLst>
          </p:cNvPr>
          <p:cNvSpPr txBox="1"/>
          <p:nvPr/>
        </p:nvSpPr>
        <p:spPr>
          <a:xfrm>
            <a:off x="6752513" y="508546"/>
            <a:ext cx="1222665" cy="369332"/>
          </a:xfrm>
          <a:prstGeom prst="rect">
            <a:avLst/>
          </a:prstGeom>
          <a:noFill/>
        </p:spPr>
        <p:txBody>
          <a:bodyPr wrap="square" rtlCol="0">
            <a:spAutoFit/>
          </a:bodyPr>
          <a:lstStyle/>
          <a:p>
            <a:r>
              <a:rPr lang="zh-CN" altLang="en-US" dirty="0"/>
              <a:t>备服务器</a:t>
            </a:r>
          </a:p>
        </p:txBody>
      </p:sp>
      <p:sp>
        <p:nvSpPr>
          <p:cNvPr id="130" name="文本框 129">
            <a:extLst>
              <a:ext uri="{FF2B5EF4-FFF2-40B4-BE49-F238E27FC236}">
                <a16:creationId xmlns:a16="http://schemas.microsoft.com/office/drawing/2014/main" id="{E13480E5-9327-CDEC-C4D1-A473B1337B9A}"/>
              </a:ext>
            </a:extLst>
          </p:cNvPr>
          <p:cNvSpPr txBox="1"/>
          <p:nvPr/>
        </p:nvSpPr>
        <p:spPr>
          <a:xfrm>
            <a:off x="4339" y="86076"/>
            <a:ext cx="2641879" cy="461665"/>
          </a:xfrm>
          <a:prstGeom prst="rect">
            <a:avLst/>
          </a:prstGeom>
          <a:noFill/>
        </p:spPr>
        <p:txBody>
          <a:bodyPr wrap="square" rtlCol="0">
            <a:spAutoFit/>
          </a:bodyPr>
          <a:lstStyle/>
          <a:p>
            <a:r>
              <a:rPr lang="zh-CN" altLang="en-US" sz="2400" b="1" dirty="0"/>
              <a:t>车站站点结构</a:t>
            </a:r>
          </a:p>
        </p:txBody>
      </p:sp>
      <p:sp>
        <p:nvSpPr>
          <p:cNvPr id="131" name="文本框 130">
            <a:extLst>
              <a:ext uri="{FF2B5EF4-FFF2-40B4-BE49-F238E27FC236}">
                <a16:creationId xmlns:a16="http://schemas.microsoft.com/office/drawing/2014/main" id="{50513C62-9556-670B-1AF8-081493319B14}"/>
              </a:ext>
            </a:extLst>
          </p:cNvPr>
          <p:cNvSpPr txBox="1"/>
          <p:nvPr/>
        </p:nvSpPr>
        <p:spPr>
          <a:xfrm>
            <a:off x="5232259" y="2695379"/>
            <a:ext cx="1222665" cy="369332"/>
          </a:xfrm>
          <a:prstGeom prst="rect">
            <a:avLst/>
          </a:prstGeom>
          <a:noFill/>
        </p:spPr>
        <p:txBody>
          <a:bodyPr wrap="square" rtlCol="0">
            <a:spAutoFit/>
          </a:bodyPr>
          <a:lstStyle/>
          <a:p>
            <a:r>
              <a:rPr lang="zh-CN" altLang="en-US" dirty="0"/>
              <a:t>数据同步</a:t>
            </a:r>
          </a:p>
        </p:txBody>
      </p:sp>
      <p:sp>
        <p:nvSpPr>
          <p:cNvPr id="132" name="文本框 131">
            <a:extLst>
              <a:ext uri="{FF2B5EF4-FFF2-40B4-BE49-F238E27FC236}">
                <a16:creationId xmlns:a16="http://schemas.microsoft.com/office/drawing/2014/main" id="{B6736EDB-3752-911F-791A-7F3F672967DD}"/>
              </a:ext>
            </a:extLst>
          </p:cNvPr>
          <p:cNvSpPr txBox="1"/>
          <p:nvPr/>
        </p:nvSpPr>
        <p:spPr>
          <a:xfrm>
            <a:off x="9510081" y="5318396"/>
            <a:ext cx="1132457" cy="369332"/>
          </a:xfrm>
          <a:prstGeom prst="rect">
            <a:avLst/>
          </a:prstGeom>
          <a:noFill/>
        </p:spPr>
        <p:txBody>
          <a:bodyPr wrap="square" rtlCol="0">
            <a:spAutoFit/>
          </a:bodyPr>
          <a:lstStyle/>
          <a:p>
            <a:r>
              <a:rPr lang="zh-CN" altLang="en-US" dirty="0"/>
              <a:t>直连设备</a:t>
            </a:r>
          </a:p>
        </p:txBody>
      </p:sp>
      <p:sp>
        <p:nvSpPr>
          <p:cNvPr id="133" name="矩形 132">
            <a:extLst>
              <a:ext uri="{FF2B5EF4-FFF2-40B4-BE49-F238E27FC236}">
                <a16:creationId xmlns:a16="http://schemas.microsoft.com/office/drawing/2014/main" id="{C805579D-D673-3DE2-58C6-CB16BB7CCB7E}"/>
              </a:ext>
            </a:extLst>
          </p:cNvPr>
          <p:cNvSpPr/>
          <p:nvPr/>
        </p:nvSpPr>
        <p:spPr>
          <a:xfrm>
            <a:off x="9158478" y="427068"/>
            <a:ext cx="1484060" cy="4641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历史服务器</a:t>
            </a:r>
          </a:p>
        </p:txBody>
      </p:sp>
      <p:cxnSp>
        <p:nvCxnSpPr>
          <p:cNvPr id="135" name="连接符: 肘形 134">
            <a:extLst>
              <a:ext uri="{FF2B5EF4-FFF2-40B4-BE49-F238E27FC236}">
                <a16:creationId xmlns:a16="http://schemas.microsoft.com/office/drawing/2014/main" id="{F79F285D-4938-DD18-D2AC-B43B822D4CF8}"/>
              </a:ext>
            </a:extLst>
          </p:cNvPr>
          <p:cNvCxnSpPr>
            <a:cxnSpLocks/>
            <a:endCxn id="133" idx="1"/>
          </p:cNvCxnSpPr>
          <p:nvPr/>
        </p:nvCxnSpPr>
        <p:spPr>
          <a:xfrm flipV="1">
            <a:off x="8211045" y="659132"/>
            <a:ext cx="947433" cy="7030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372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B446177D-295C-33C7-A1EE-EFF12E970BB3}"/>
              </a:ext>
            </a:extLst>
          </p:cNvPr>
          <p:cNvSpPr txBox="1"/>
          <p:nvPr/>
        </p:nvSpPr>
        <p:spPr>
          <a:xfrm>
            <a:off x="4339" y="86076"/>
            <a:ext cx="2641879" cy="461665"/>
          </a:xfrm>
          <a:prstGeom prst="rect">
            <a:avLst/>
          </a:prstGeom>
          <a:noFill/>
        </p:spPr>
        <p:txBody>
          <a:bodyPr wrap="square" rtlCol="0">
            <a:spAutoFit/>
          </a:bodyPr>
          <a:lstStyle/>
          <a:p>
            <a:r>
              <a:rPr lang="zh-CN" altLang="en-US" sz="2400" b="1" dirty="0"/>
              <a:t>实时库的配置</a:t>
            </a:r>
          </a:p>
        </p:txBody>
      </p:sp>
      <p:sp>
        <p:nvSpPr>
          <p:cNvPr id="2" name="文本框 1">
            <a:extLst>
              <a:ext uri="{FF2B5EF4-FFF2-40B4-BE49-F238E27FC236}">
                <a16:creationId xmlns:a16="http://schemas.microsoft.com/office/drawing/2014/main" id="{0BA2A14A-F605-05B7-675E-BE57A901F6D9}"/>
              </a:ext>
            </a:extLst>
          </p:cNvPr>
          <p:cNvSpPr txBox="1"/>
          <p:nvPr/>
        </p:nvSpPr>
        <p:spPr>
          <a:xfrm>
            <a:off x="221671" y="755073"/>
            <a:ext cx="11249892"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实时库数据管理概念</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pic>
        <p:nvPicPr>
          <p:cNvPr id="4" name="图片 3">
            <a:extLst>
              <a:ext uri="{FF2B5EF4-FFF2-40B4-BE49-F238E27FC236}">
                <a16:creationId xmlns:a16="http://schemas.microsoft.com/office/drawing/2014/main" id="{13F21AB6-C26A-AECE-96FF-E3852ABA6340}"/>
              </a:ext>
            </a:extLst>
          </p:cNvPr>
          <p:cNvPicPr>
            <a:picLocks noChangeAspect="1"/>
          </p:cNvPicPr>
          <p:nvPr/>
        </p:nvPicPr>
        <p:blipFill>
          <a:blip r:embed="rId2"/>
          <a:stretch>
            <a:fillRect/>
          </a:stretch>
        </p:blipFill>
        <p:spPr>
          <a:xfrm>
            <a:off x="339277" y="5608043"/>
            <a:ext cx="11140324" cy="925541"/>
          </a:xfrm>
          <a:prstGeom prst="rect">
            <a:avLst/>
          </a:prstGeom>
        </p:spPr>
      </p:pic>
      <p:sp>
        <p:nvSpPr>
          <p:cNvPr id="6" name="文本框 5">
            <a:extLst>
              <a:ext uri="{FF2B5EF4-FFF2-40B4-BE49-F238E27FC236}">
                <a16:creationId xmlns:a16="http://schemas.microsoft.com/office/drawing/2014/main" id="{EEED40E4-6F97-2CDD-6AFF-2BF42626BF15}"/>
              </a:ext>
            </a:extLst>
          </p:cNvPr>
          <p:cNvSpPr txBox="1"/>
          <p:nvPr/>
        </p:nvSpPr>
        <p:spPr>
          <a:xfrm>
            <a:off x="284493" y="1057544"/>
            <a:ext cx="11249892" cy="738664"/>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在设计的实时库中，配置信息通过</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SQLite</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来管理，不通过传统的</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XML</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文件，因为这更灵活，可以支持用户通过</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Web Server</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的方式来配置。</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实时库中有三种关键类型的配置表（配置表只有配置作用，当实时库运行时，配置表不保存任何数据）</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7" name="文本框 6">
            <a:extLst>
              <a:ext uri="{FF2B5EF4-FFF2-40B4-BE49-F238E27FC236}">
                <a16:creationId xmlns:a16="http://schemas.microsoft.com/office/drawing/2014/main" id="{91ACF0E1-F8AF-63C3-D60E-6E5EE19C516A}"/>
              </a:ext>
            </a:extLst>
          </p:cNvPr>
          <p:cNvSpPr txBox="1"/>
          <p:nvPr/>
        </p:nvSpPr>
        <p:spPr>
          <a:xfrm>
            <a:off x="284493" y="5135104"/>
            <a:ext cx="1124989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cs typeface="Calibri" panose="020F0502020204030204" pitchFamily="34" charset="0"/>
              </a:rPr>
              <a:t>变量表</a:t>
            </a:r>
            <a:endParaRPr lang="en-US" altLang="zh-CN" sz="1400"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8" name="文本框 7">
            <a:extLst>
              <a:ext uri="{FF2B5EF4-FFF2-40B4-BE49-F238E27FC236}">
                <a16:creationId xmlns:a16="http://schemas.microsoft.com/office/drawing/2014/main" id="{ACE229A4-FC45-50C8-07AD-DCF9F8D9B554}"/>
              </a:ext>
            </a:extLst>
          </p:cNvPr>
          <p:cNvSpPr txBox="1"/>
          <p:nvPr/>
        </p:nvSpPr>
        <p:spPr>
          <a:xfrm>
            <a:off x="221671" y="1753328"/>
            <a:ext cx="1124989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cs typeface="Calibri" panose="020F0502020204030204" pitchFamily="34" charset="0"/>
              </a:rPr>
              <a:t>要挂载驱动列表</a:t>
            </a:r>
            <a:endParaRPr lang="en-US" altLang="zh-CN" sz="1400"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文本框 8">
            <a:extLst>
              <a:ext uri="{FF2B5EF4-FFF2-40B4-BE49-F238E27FC236}">
                <a16:creationId xmlns:a16="http://schemas.microsoft.com/office/drawing/2014/main" id="{F825114C-829E-B7E5-9393-3531409F8E7D}"/>
              </a:ext>
            </a:extLst>
          </p:cNvPr>
          <p:cNvSpPr txBox="1"/>
          <p:nvPr/>
        </p:nvSpPr>
        <p:spPr>
          <a:xfrm>
            <a:off x="284493" y="3856660"/>
            <a:ext cx="1124989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cs typeface="Calibri" panose="020F0502020204030204" pitchFamily="34" charset="0"/>
              </a:rPr>
              <a:t>具体驱动配置信息表</a:t>
            </a:r>
            <a:endParaRPr lang="en-US" altLang="zh-CN" sz="1400" b="1" dirty="0">
              <a:latin typeface="微软雅黑" panose="020B0503020204020204" pitchFamily="34" charset="-122"/>
              <a:ea typeface="微软雅黑" panose="020B0503020204020204" pitchFamily="34" charset="-122"/>
              <a:cs typeface="Calibri" panose="020F0502020204030204" pitchFamily="34" charset="0"/>
            </a:endParaRPr>
          </a:p>
        </p:txBody>
      </p:sp>
      <p:pic>
        <p:nvPicPr>
          <p:cNvPr id="10" name="图片 9">
            <a:extLst>
              <a:ext uri="{FF2B5EF4-FFF2-40B4-BE49-F238E27FC236}">
                <a16:creationId xmlns:a16="http://schemas.microsoft.com/office/drawing/2014/main" id="{EE02F41E-6D3B-4259-F88E-00BA36C5798F}"/>
              </a:ext>
            </a:extLst>
          </p:cNvPr>
          <p:cNvPicPr>
            <a:picLocks noChangeAspect="1"/>
          </p:cNvPicPr>
          <p:nvPr/>
        </p:nvPicPr>
        <p:blipFill>
          <a:blip r:embed="rId3"/>
          <a:stretch>
            <a:fillRect/>
          </a:stretch>
        </p:blipFill>
        <p:spPr>
          <a:xfrm>
            <a:off x="339277" y="2085768"/>
            <a:ext cx="4855314" cy="1351615"/>
          </a:xfrm>
          <a:prstGeom prst="rect">
            <a:avLst/>
          </a:prstGeom>
        </p:spPr>
      </p:pic>
      <p:pic>
        <p:nvPicPr>
          <p:cNvPr id="12" name="图片 11">
            <a:extLst>
              <a:ext uri="{FF2B5EF4-FFF2-40B4-BE49-F238E27FC236}">
                <a16:creationId xmlns:a16="http://schemas.microsoft.com/office/drawing/2014/main" id="{B27CAC0D-7E8F-4D0D-D548-98C3FB840CC3}"/>
              </a:ext>
            </a:extLst>
          </p:cNvPr>
          <p:cNvPicPr>
            <a:picLocks noChangeAspect="1"/>
          </p:cNvPicPr>
          <p:nvPr/>
        </p:nvPicPr>
        <p:blipFill>
          <a:blip r:embed="rId4"/>
          <a:stretch>
            <a:fillRect/>
          </a:stretch>
        </p:blipFill>
        <p:spPr>
          <a:xfrm>
            <a:off x="390133" y="4329599"/>
            <a:ext cx="4864350" cy="463574"/>
          </a:xfrm>
          <a:prstGeom prst="rect">
            <a:avLst/>
          </a:prstGeom>
        </p:spPr>
      </p:pic>
      <p:sp>
        <p:nvSpPr>
          <p:cNvPr id="14" name="文本框 13">
            <a:extLst>
              <a:ext uri="{FF2B5EF4-FFF2-40B4-BE49-F238E27FC236}">
                <a16:creationId xmlns:a16="http://schemas.microsoft.com/office/drawing/2014/main" id="{7D967694-299A-3140-B0AB-B4557B46C52C}"/>
              </a:ext>
            </a:extLst>
          </p:cNvPr>
          <p:cNvSpPr txBox="1"/>
          <p:nvPr/>
        </p:nvSpPr>
        <p:spPr>
          <a:xfrm>
            <a:off x="5357901" y="2015655"/>
            <a:ext cx="5086734"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🥝驱动列表用来告诉实时库有哪些驱动要加载，以及如何在配置表中通过唯一的驱动名来找到具体的驱动配置信息表</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5" name="文本框 14">
            <a:extLst>
              <a:ext uri="{FF2B5EF4-FFF2-40B4-BE49-F238E27FC236}">
                <a16:creationId xmlns:a16="http://schemas.microsoft.com/office/drawing/2014/main" id="{7B12E382-3331-F839-8167-3F44365A2A62}"/>
              </a:ext>
            </a:extLst>
          </p:cNvPr>
          <p:cNvSpPr txBox="1"/>
          <p:nvPr/>
        </p:nvSpPr>
        <p:spPr>
          <a:xfrm>
            <a:off x="5357901" y="4267693"/>
            <a:ext cx="5086734"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🥝提供驱动程序要用到的如连接地址，端口号，超时时间等自定义内容数据</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6" name="文本框 15">
            <a:extLst>
              <a:ext uri="{FF2B5EF4-FFF2-40B4-BE49-F238E27FC236}">
                <a16:creationId xmlns:a16="http://schemas.microsoft.com/office/drawing/2014/main" id="{99CF1F21-BE3B-A754-B31D-6EB3D86B9E68}"/>
              </a:ext>
            </a:extLst>
          </p:cNvPr>
          <p:cNvSpPr txBox="1"/>
          <p:nvPr/>
        </p:nvSpPr>
        <p:spPr>
          <a:xfrm>
            <a:off x="1009265" y="5105389"/>
            <a:ext cx="10305561"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🥝驱动根据变量表来从下位机获取设备。</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根据此表来在内存中创建缓存数据空间</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415282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a:extLst>
              <a:ext uri="{FF2B5EF4-FFF2-40B4-BE49-F238E27FC236}">
                <a16:creationId xmlns:a16="http://schemas.microsoft.com/office/drawing/2014/main" id="{B446177D-295C-33C7-A1EE-EFF12E970BB3}"/>
              </a:ext>
            </a:extLst>
          </p:cNvPr>
          <p:cNvSpPr txBox="1"/>
          <p:nvPr/>
        </p:nvSpPr>
        <p:spPr>
          <a:xfrm>
            <a:off x="4339" y="86076"/>
            <a:ext cx="3750243" cy="461665"/>
          </a:xfrm>
          <a:prstGeom prst="rect">
            <a:avLst/>
          </a:prstGeom>
          <a:noFill/>
        </p:spPr>
        <p:txBody>
          <a:bodyPr wrap="square" rtlCol="0">
            <a:spAutoFit/>
          </a:bodyPr>
          <a:lstStyle/>
          <a:p>
            <a:r>
              <a:rPr lang="zh-CN" altLang="en-US" sz="2400" b="1" dirty="0"/>
              <a:t>是名驱动，亦非驱动</a:t>
            </a:r>
          </a:p>
        </p:txBody>
      </p:sp>
      <p:sp>
        <p:nvSpPr>
          <p:cNvPr id="17" name="文本框 16">
            <a:extLst>
              <a:ext uri="{FF2B5EF4-FFF2-40B4-BE49-F238E27FC236}">
                <a16:creationId xmlns:a16="http://schemas.microsoft.com/office/drawing/2014/main" id="{EB52159C-2AE1-914E-A1A2-400BB91D34E3}"/>
              </a:ext>
            </a:extLst>
          </p:cNvPr>
          <p:cNvSpPr txBox="1"/>
          <p:nvPr/>
        </p:nvSpPr>
        <p:spPr>
          <a:xfrm>
            <a:off x="554180" y="1059873"/>
            <a:ext cx="11249892" cy="138499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实际上在</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中，以如此方式挂载驱动来采集下位机，可以保证</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有充足的扩展性。</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驱动可以从</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读数据，也可以将数据写入，这是</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数据的出入口，所以当把驱动内程序做替换，换成某些</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AI</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算法去处理</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中的数据，那这个驱动就变成了</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AI</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扩展包。</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a:p>
            <a:r>
              <a:rPr lang="zh-CN" altLang="en-US" sz="1400" dirty="0">
                <a:latin typeface="微软雅黑" panose="020B0503020204020204" pitchFamily="34" charset="-122"/>
                <a:ea typeface="微软雅黑" panose="020B0503020204020204" pitchFamily="34" charset="-122"/>
                <a:cs typeface="Calibri" panose="020F0502020204030204" pitchFamily="34" charset="0"/>
              </a:rPr>
              <a:t>或者做其他功能，比如定时把</a:t>
            </a:r>
            <a:r>
              <a:rPr lang="en-US" altLang="zh-CN" sz="1400" dirty="0">
                <a:latin typeface="微软雅黑" panose="020B0503020204020204" pitchFamily="34" charset="-122"/>
                <a:ea typeface="微软雅黑" panose="020B0503020204020204" pitchFamily="34" charset="-122"/>
                <a:cs typeface="Calibri" panose="020F0502020204030204" pitchFamily="34" charset="0"/>
              </a:rPr>
              <a:t>RTDB</a:t>
            </a:r>
            <a:r>
              <a:rPr lang="zh-CN" altLang="en-US" sz="1400" dirty="0">
                <a:latin typeface="微软雅黑" panose="020B0503020204020204" pitchFamily="34" charset="-122"/>
                <a:ea typeface="微软雅黑" panose="020B0503020204020204" pitchFamily="34" charset="-122"/>
                <a:cs typeface="Calibri" panose="020F0502020204030204" pitchFamily="34" charset="0"/>
              </a:rPr>
              <a:t>中的值析取到关系型数据库等，这一点在流水线上按班组统计用电量还是有需求。</a:t>
            </a:r>
            <a:endParaRPr lang="en-US" altLang="zh-CN" sz="1400" dirty="0">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3000071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1495</Words>
  <Application>Microsoft Office PowerPoint</Application>
  <PresentationFormat>宽屏</PresentationFormat>
  <Paragraphs>124</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PingFang SC</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 jy</dc:creator>
  <cp:lastModifiedBy>Zhu jy</cp:lastModifiedBy>
  <cp:revision>12</cp:revision>
  <dcterms:created xsi:type="dcterms:W3CDTF">2022-07-22T08:08:44Z</dcterms:created>
  <dcterms:modified xsi:type="dcterms:W3CDTF">2022-07-25T13:17:12Z</dcterms:modified>
</cp:coreProperties>
</file>