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86" r:id="rId4"/>
    <p:sldId id="291" r:id="rId5"/>
    <p:sldId id="287" r:id="rId6"/>
    <p:sldId id="288" r:id="rId7"/>
    <p:sldId id="289" r:id="rId8"/>
    <p:sldId id="285" r:id="rId9"/>
    <p:sldId id="278" r:id="rId10"/>
    <p:sldId id="290" r:id="rId11"/>
    <p:sldId id="279" r:id="rId12"/>
    <p:sldId id="295" r:id="rId13"/>
    <p:sldId id="296" r:id="rId14"/>
    <p:sldId id="281" r:id="rId15"/>
    <p:sldId id="293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03C"/>
    <a:srgbClr val="5A5434"/>
    <a:srgbClr val="655E39"/>
    <a:srgbClr val="67603B"/>
    <a:srgbClr val="E9344C"/>
    <a:srgbClr val="BD152D"/>
    <a:srgbClr val="8E1022"/>
    <a:srgbClr val="8B0B20"/>
    <a:srgbClr val="39090C"/>
    <a:srgbClr val="475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5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uo_jiang_sn\Desktop\lihongjun\interest\&#26032;&#24314;%20Microsoft%20Excel%20&#24037;&#20316;&#3492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uo_jiang_sn\Desktop\lihongjun\interest1130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Sheet1!$A$1:$J$1</c:f>
              <c:numCache>
                <c:formatCode>General</c:formatCode>
                <c:ptCount val="1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45</c:v>
                </c:pt>
                <c:pt idx="1">
                  <c:v>51</c:v>
                </c:pt>
                <c:pt idx="2">
                  <c:v>54</c:v>
                </c:pt>
                <c:pt idx="3">
                  <c:v>61</c:v>
                </c:pt>
                <c:pt idx="4">
                  <c:v>66</c:v>
                </c:pt>
                <c:pt idx="5">
                  <c:v>70</c:v>
                </c:pt>
                <c:pt idx="6">
                  <c:v>74</c:v>
                </c:pt>
                <c:pt idx="7">
                  <c:v>78</c:v>
                </c:pt>
                <c:pt idx="8">
                  <c:v>85</c:v>
                </c:pt>
                <c:pt idx="9">
                  <c:v>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471424"/>
        <c:axId val="71942144"/>
      </c:scatterChart>
      <c:valAx>
        <c:axId val="66471424"/>
        <c:scaling>
          <c:orientation val="minMax"/>
          <c:min val="100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zh-CN"/>
          </a:p>
        </c:txPr>
        <c:crossAx val="71942144"/>
        <c:crosses val="autoZero"/>
        <c:crossBetween val="midCat"/>
      </c:valAx>
      <c:valAx>
        <c:axId val="71942144"/>
        <c:scaling>
          <c:orientation val="minMax"/>
          <c:min val="40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zh-CN"/>
          </a:p>
        </c:txPr>
        <c:crossAx val="664714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Sheet1!$B$1:$K$1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Sheet1!$B$2:$K$2</c:f>
              <c:numCache>
                <c:formatCode>General</c:formatCode>
                <c:ptCount val="10"/>
                <c:pt idx="0">
                  <c:v>2651</c:v>
                </c:pt>
                <c:pt idx="1">
                  <c:v>1943</c:v>
                </c:pt>
                <c:pt idx="2">
                  <c:v>1494</c:v>
                </c:pt>
                <c:pt idx="3">
                  <c:v>1087</c:v>
                </c:pt>
                <c:pt idx="4">
                  <c:v>765</c:v>
                </c:pt>
                <c:pt idx="5">
                  <c:v>538</c:v>
                </c:pt>
                <c:pt idx="6">
                  <c:v>484</c:v>
                </c:pt>
                <c:pt idx="7">
                  <c:v>290</c:v>
                </c:pt>
                <c:pt idx="8">
                  <c:v>226</c:v>
                </c:pt>
                <c:pt idx="9">
                  <c:v>204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671296"/>
        <c:axId val="105271296"/>
      </c:scatterChart>
      <c:valAx>
        <c:axId val="10367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5271296"/>
        <c:crosses val="autoZero"/>
        <c:crossBetween val="midCat"/>
      </c:valAx>
      <c:valAx>
        <c:axId val="10527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036712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1F63-CF00-4F19-8825-BA6F85E811E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FDD9-C423-4226-8E45-156BF6D5F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感觉把周期拉长的函数很多都不是线性的。线性函数在某一小段内往往是线性的。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FDD9-C423-4226-8E45-156BF6D5F9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6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2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1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1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7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1E31-880C-4E28-A67C-B893089778A4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.jpeg"/><Relationship Id="rId7" Type="http://schemas.openxmlformats.org/officeDocument/2006/relationships/image" Target="../media/image12.wmf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组合 83"/>
          <p:cNvGrpSpPr/>
          <p:nvPr/>
        </p:nvGrpSpPr>
        <p:grpSpPr>
          <a:xfrm>
            <a:off x="4611332" y="2745800"/>
            <a:ext cx="608740" cy="608740"/>
            <a:chOff x="2662999" y="1794089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8" name="Rounded Rectangle 34"/>
            <p:cNvSpPr/>
            <p:nvPr/>
          </p:nvSpPr>
          <p:spPr>
            <a:xfrm>
              <a:off x="2662999" y="1794089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30"/>
            <p:cNvGrpSpPr/>
            <p:nvPr/>
          </p:nvGrpSpPr>
          <p:grpSpPr>
            <a:xfrm>
              <a:off x="2808185" y="1971907"/>
              <a:ext cx="318368" cy="279216"/>
              <a:chOff x="3175" y="-1587"/>
              <a:chExt cx="490538" cy="430212"/>
            </a:xfrm>
            <a:grpFill/>
          </p:grpSpPr>
          <p:sp>
            <p:nvSpPr>
              <p:cNvPr id="24" name="Freeform 175"/>
              <p:cNvSpPr>
                <a:spLocks noEditPoints="1"/>
              </p:cNvSpPr>
              <p:nvPr/>
            </p:nvSpPr>
            <p:spPr bwMode="auto">
              <a:xfrm>
                <a:off x="3175" y="-1587"/>
                <a:ext cx="490538" cy="430212"/>
              </a:xfrm>
              <a:custGeom>
                <a:avLst/>
                <a:gdLst>
                  <a:gd name="T0" fmla="*/ 128 w 128"/>
                  <a:gd name="T1" fmla="*/ 66 h 112"/>
                  <a:gd name="T2" fmla="*/ 112 w 128"/>
                  <a:gd name="T3" fmla="*/ 6 h 112"/>
                  <a:gd name="T4" fmla="*/ 104 w 128"/>
                  <a:gd name="T5" fmla="*/ 0 h 112"/>
                  <a:gd name="T6" fmla="*/ 64 w 128"/>
                  <a:gd name="T7" fmla="*/ 0 h 112"/>
                  <a:gd name="T8" fmla="*/ 24 w 128"/>
                  <a:gd name="T9" fmla="*/ 0 h 112"/>
                  <a:gd name="T10" fmla="*/ 16 w 128"/>
                  <a:gd name="T11" fmla="*/ 6 h 112"/>
                  <a:gd name="T12" fmla="*/ 0 w 128"/>
                  <a:gd name="T13" fmla="*/ 66 h 112"/>
                  <a:gd name="T14" fmla="*/ 0 w 128"/>
                  <a:gd name="T15" fmla="*/ 68 h 112"/>
                  <a:gd name="T16" fmla="*/ 0 w 128"/>
                  <a:gd name="T17" fmla="*/ 96 h 112"/>
                  <a:gd name="T18" fmla="*/ 16 w 128"/>
                  <a:gd name="T19" fmla="*/ 112 h 112"/>
                  <a:gd name="T20" fmla="*/ 112 w 128"/>
                  <a:gd name="T21" fmla="*/ 112 h 112"/>
                  <a:gd name="T22" fmla="*/ 128 w 128"/>
                  <a:gd name="T23" fmla="*/ 96 h 112"/>
                  <a:gd name="T24" fmla="*/ 128 w 128"/>
                  <a:gd name="T25" fmla="*/ 68 h 112"/>
                  <a:gd name="T26" fmla="*/ 128 w 128"/>
                  <a:gd name="T27" fmla="*/ 66 h 112"/>
                  <a:gd name="T28" fmla="*/ 120 w 128"/>
                  <a:gd name="T29" fmla="*/ 96 h 112"/>
                  <a:gd name="T30" fmla="*/ 112 w 128"/>
                  <a:gd name="T31" fmla="*/ 104 h 112"/>
                  <a:gd name="T32" fmla="*/ 16 w 128"/>
                  <a:gd name="T33" fmla="*/ 104 h 112"/>
                  <a:gd name="T34" fmla="*/ 8 w 128"/>
                  <a:gd name="T35" fmla="*/ 96 h 112"/>
                  <a:gd name="T36" fmla="*/ 8 w 128"/>
                  <a:gd name="T37" fmla="*/ 68 h 112"/>
                  <a:gd name="T38" fmla="*/ 24 w 128"/>
                  <a:gd name="T39" fmla="*/ 8 h 112"/>
                  <a:gd name="T40" fmla="*/ 104 w 128"/>
                  <a:gd name="T41" fmla="*/ 8 h 112"/>
                  <a:gd name="T42" fmla="*/ 120 w 128"/>
                  <a:gd name="T43" fmla="*/ 68 h 112"/>
                  <a:gd name="T44" fmla="*/ 120 w 128"/>
                  <a:gd name="T4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12">
                    <a:moveTo>
                      <a:pt x="128" y="66"/>
                    </a:move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8" y="0"/>
                      <a:pt x="10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7" y="2"/>
                      <a:pt x="16" y="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21" y="112"/>
                      <a:pt x="128" y="105"/>
                      <a:pt x="128" y="96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7"/>
                      <a:pt x="128" y="67"/>
                      <a:pt x="128" y="66"/>
                    </a:cubicBezTo>
                    <a:close/>
                    <a:moveTo>
                      <a:pt x="120" y="96"/>
                    </a:moveTo>
                    <a:cubicBezTo>
                      <a:pt x="120" y="100"/>
                      <a:pt x="116" y="104"/>
                      <a:pt x="112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20" y="68"/>
                      <a:pt x="120" y="68"/>
                      <a:pt x="120" y="68"/>
                    </a:cubicBezTo>
                    <a:lnTo>
                      <a:pt x="120" y="96"/>
                    </a:ln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</a:endParaRPr>
              </a:p>
            </p:txBody>
          </p:sp>
          <p:sp>
            <p:nvSpPr>
              <p:cNvPr id="25" name="Freeform 176"/>
              <p:cNvSpPr>
                <a:spLocks noEditPoints="1"/>
              </p:cNvSpPr>
              <p:nvPr/>
            </p:nvSpPr>
            <p:spPr bwMode="auto">
              <a:xfrm>
                <a:off x="60325" y="58738"/>
                <a:ext cx="374650" cy="277812"/>
              </a:xfrm>
              <a:custGeom>
                <a:avLst/>
                <a:gdLst>
                  <a:gd name="T0" fmla="*/ 80 w 98"/>
                  <a:gd name="T1" fmla="*/ 0 h 72"/>
                  <a:gd name="T2" fmla="*/ 18 w 98"/>
                  <a:gd name="T3" fmla="*/ 0 h 72"/>
                  <a:gd name="T4" fmla="*/ 14 w 98"/>
                  <a:gd name="T5" fmla="*/ 3 h 72"/>
                  <a:gd name="T6" fmla="*/ 0 w 98"/>
                  <a:gd name="T7" fmla="*/ 51 h 72"/>
                  <a:gd name="T8" fmla="*/ 1 w 98"/>
                  <a:gd name="T9" fmla="*/ 54 h 72"/>
                  <a:gd name="T10" fmla="*/ 4 w 98"/>
                  <a:gd name="T11" fmla="*/ 56 h 72"/>
                  <a:gd name="T12" fmla="*/ 16 w 98"/>
                  <a:gd name="T13" fmla="*/ 56 h 72"/>
                  <a:gd name="T14" fmla="*/ 20 w 98"/>
                  <a:gd name="T15" fmla="*/ 56 h 72"/>
                  <a:gd name="T16" fmla="*/ 23 w 98"/>
                  <a:gd name="T17" fmla="*/ 56 h 72"/>
                  <a:gd name="T18" fmla="*/ 28 w 98"/>
                  <a:gd name="T19" fmla="*/ 68 h 72"/>
                  <a:gd name="T20" fmla="*/ 35 w 98"/>
                  <a:gd name="T21" fmla="*/ 72 h 72"/>
                  <a:gd name="T22" fmla="*/ 63 w 98"/>
                  <a:gd name="T23" fmla="*/ 72 h 72"/>
                  <a:gd name="T24" fmla="*/ 70 w 98"/>
                  <a:gd name="T25" fmla="*/ 68 h 72"/>
                  <a:gd name="T26" fmla="*/ 75 w 98"/>
                  <a:gd name="T27" fmla="*/ 56 h 72"/>
                  <a:gd name="T28" fmla="*/ 78 w 98"/>
                  <a:gd name="T29" fmla="*/ 56 h 72"/>
                  <a:gd name="T30" fmla="*/ 82 w 98"/>
                  <a:gd name="T31" fmla="*/ 56 h 72"/>
                  <a:gd name="T32" fmla="*/ 94 w 98"/>
                  <a:gd name="T33" fmla="*/ 56 h 72"/>
                  <a:gd name="T34" fmla="*/ 97 w 98"/>
                  <a:gd name="T35" fmla="*/ 54 h 72"/>
                  <a:gd name="T36" fmla="*/ 98 w 98"/>
                  <a:gd name="T37" fmla="*/ 51 h 72"/>
                  <a:gd name="T38" fmla="*/ 84 w 98"/>
                  <a:gd name="T39" fmla="*/ 3 h 72"/>
                  <a:gd name="T40" fmla="*/ 80 w 98"/>
                  <a:gd name="T41" fmla="*/ 0 h 72"/>
                  <a:gd name="T42" fmla="*/ 82 w 98"/>
                  <a:gd name="T43" fmla="*/ 48 h 72"/>
                  <a:gd name="T44" fmla="*/ 75 w 98"/>
                  <a:gd name="T45" fmla="*/ 48 h 72"/>
                  <a:gd name="T46" fmla="*/ 68 w 98"/>
                  <a:gd name="T47" fmla="*/ 52 h 72"/>
                  <a:gd name="T48" fmla="*/ 63 w 98"/>
                  <a:gd name="T49" fmla="*/ 64 h 72"/>
                  <a:gd name="T50" fmla="*/ 35 w 98"/>
                  <a:gd name="T51" fmla="*/ 64 h 72"/>
                  <a:gd name="T52" fmla="*/ 30 w 98"/>
                  <a:gd name="T53" fmla="*/ 52 h 72"/>
                  <a:gd name="T54" fmla="*/ 23 w 98"/>
                  <a:gd name="T55" fmla="*/ 48 h 72"/>
                  <a:gd name="T56" fmla="*/ 16 w 98"/>
                  <a:gd name="T57" fmla="*/ 48 h 72"/>
                  <a:gd name="T58" fmla="*/ 6 w 98"/>
                  <a:gd name="T59" fmla="*/ 48 h 72"/>
                  <a:gd name="T60" fmla="*/ 18 w 98"/>
                  <a:gd name="T61" fmla="*/ 4 h 72"/>
                  <a:gd name="T62" fmla="*/ 80 w 98"/>
                  <a:gd name="T63" fmla="*/ 4 h 72"/>
                  <a:gd name="T64" fmla="*/ 92 w 98"/>
                  <a:gd name="T65" fmla="*/ 48 h 72"/>
                  <a:gd name="T66" fmla="*/ 82 w 98"/>
                  <a:gd name="T67" fmla="*/ 4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72">
                    <a:moveTo>
                      <a:pt x="8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1"/>
                      <a:pt x="14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1" y="54"/>
                    </a:cubicBezTo>
                    <a:cubicBezTo>
                      <a:pt x="2" y="55"/>
                      <a:pt x="3" y="56"/>
                      <a:pt x="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70"/>
                      <a:pt x="32" y="72"/>
                      <a:pt x="35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6" y="72"/>
                      <a:pt x="68" y="70"/>
                      <a:pt x="70" y="68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6"/>
                      <a:pt x="96" y="55"/>
                      <a:pt x="97" y="54"/>
                    </a:cubicBezTo>
                    <a:cubicBezTo>
                      <a:pt x="98" y="53"/>
                      <a:pt x="98" y="52"/>
                      <a:pt x="98" y="51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1"/>
                      <a:pt x="82" y="0"/>
                      <a:pt x="80" y="0"/>
                    </a:cubicBezTo>
                    <a:close/>
                    <a:moveTo>
                      <a:pt x="82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2" y="48"/>
                      <a:pt x="70" y="50"/>
                      <a:pt x="68" y="5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0"/>
                      <a:pt x="26" y="48"/>
                      <a:pt x="23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92" y="48"/>
                      <a:pt x="92" y="48"/>
                      <a:pt x="92" y="48"/>
                    </a:cubicBezTo>
                    <a:lnTo>
                      <a:pt x="82" y="48"/>
                    </a:ln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866916" y="2745800"/>
            <a:ext cx="608740" cy="608740"/>
            <a:chOff x="348365" y="1453248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Rounded Rectangle 34"/>
            <p:cNvSpPr/>
            <p:nvPr/>
          </p:nvSpPr>
          <p:spPr>
            <a:xfrm>
              <a:off x="348365" y="1453248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50"/>
            <p:cNvSpPr>
              <a:spLocks noEditPoints="1"/>
            </p:cNvSpPr>
            <p:nvPr/>
          </p:nvSpPr>
          <p:spPr bwMode="auto">
            <a:xfrm>
              <a:off x="551354" y="1626772"/>
              <a:ext cx="202762" cy="255385"/>
            </a:xfrm>
            <a:custGeom>
              <a:avLst/>
              <a:gdLst/>
              <a:ahLst/>
              <a:cxnLst>
                <a:cxn ang="0">
                  <a:pos x="187" y="135"/>
                </a:cxn>
                <a:cxn ang="0">
                  <a:pos x="44" y="135"/>
                </a:cxn>
                <a:cxn ang="0">
                  <a:pos x="44" y="156"/>
                </a:cxn>
                <a:cxn ang="0">
                  <a:pos x="187" y="156"/>
                </a:cxn>
                <a:cxn ang="0">
                  <a:pos x="187" y="135"/>
                </a:cxn>
                <a:cxn ang="0">
                  <a:pos x="187" y="95"/>
                </a:cxn>
                <a:cxn ang="0">
                  <a:pos x="44" y="95"/>
                </a:cxn>
                <a:cxn ang="0">
                  <a:pos x="44" y="115"/>
                </a:cxn>
                <a:cxn ang="0">
                  <a:pos x="187" y="115"/>
                </a:cxn>
                <a:cxn ang="0">
                  <a:pos x="187" y="95"/>
                </a:cxn>
                <a:cxn ang="0">
                  <a:pos x="187" y="54"/>
                </a:cxn>
                <a:cxn ang="0">
                  <a:pos x="44" y="54"/>
                </a:cxn>
                <a:cxn ang="0">
                  <a:pos x="44" y="75"/>
                </a:cxn>
                <a:cxn ang="0">
                  <a:pos x="187" y="75"/>
                </a:cxn>
                <a:cxn ang="0">
                  <a:pos x="187" y="54"/>
                </a:cxn>
                <a:cxn ang="0">
                  <a:pos x="44" y="196"/>
                </a:cxn>
                <a:cxn ang="0">
                  <a:pos x="116" y="196"/>
                </a:cxn>
                <a:cxn ang="0">
                  <a:pos x="116" y="176"/>
                </a:cxn>
                <a:cxn ang="0">
                  <a:pos x="44" y="176"/>
                </a:cxn>
                <a:cxn ang="0">
                  <a:pos x="44" y="196"/>
                </a:cxn>
                <a:cxn ang="0">
                  <a:pos x="233" y="29"/>
                </a:cxn>
                <a:cxn ang="0">
                  <a:pos x="233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29" y="301"/>
                </a:cxn>
                <a:cxn ang="0">
                  <a:pos x="29" y="330"/>
                </a:cxn>
                <a:cxn ang="0">
                  <a:pos x="262" y="330"/>
                </a:cxn>
                <a:cxn ang="0">
                  <a:pos x="262" y="29"/>
                </a:cxn>
                <a:cxn ang="0">
                  <a:pos x="233" y="29"/>
                </a:cxn>
                <a:cxn ang="0">
                  <a:pos x="15" y="286"/>
                </a:cxn>
                <a:cxn ang="0">
                  <a:pos x="15" y="16"/>
                </a:cxn>
                <a:cxn ang="0">
                  <a:pos x="216" y="16"/>
                </a:cxn>
                <a:cxn ang="0">
                  <a:pos x="216" y="216"/>
                </a:cxn>
                <a:cxn ang="0">
                  <a:pos x="148" y="216"/>
                </a:cxn>
                <a:cxn ang="0">
                  <a:pos x="148" y="286"/>
                </a:cxn>
                <a:cxn ang="0">
                  <a:pos x="15" y="286"/>
                </a:cxn>
                <a:cxn ang="0">
                  <a:pos x="245" y="315"/>
                </a:cxn>
                <a:cxn ang="0">
                  <a:pos x="44" y="315"/>
                </a:cxn>
                <a:cxn ang="0">
                  <a:pos x="44" y="301"/>
                </a:cxn>
                <a:cxn ang="0">
                  <a:pos x="155" y="301"/>
                </a:cxn>
                <a:cxn ang="0">
                  <a:pos x="233" y="225"/>
                </a:cxn>
                <a:cxn ang="0">
                  <a:pos x="233" y="45"/>
                </a:cxn>
                <a:cxn ang="0">
                  <a:pos x="245" y="45"/>
                </a:cxn>
                <a:cxn ang="0">
                  <a:pos x="245" y="315"/>
                </a:cxn>
              </a:cxnLst>
              <a:rect l="0" t="0" r="r" b="b"/>
              <a:pathLst>
                <a:path w="262" h="330">
                  <a:moveTo>
                    <a:pt x="187" y="135"/>
                  </a:moveTo>
                  <a:lnTo>
                    <a:pt x="44" y="135"/>
                  </a:lnTo>
                  <a:lnTo>
                    <a:pt x="44" y="156"/>
                  </a:lnTo>
                  <a:lnTo>
                    <a:pt x="187" y="156"/>
                  </a:lnTo>
                  <a:lnTo>
                    <a:pt x="187" y="135"/>
                  </a:lnTo>
                  <a:close/>
                  <a:moveTo>
                    <a:pt x="187" y="95"/>
                  </a:moveTo>
                  <a:lnTo>
                    <a:pt x="44" y="95"/>
                  </a:lnTo>
                  <a:lnTo>
                    <a:pt x="44" y="115"/>
                  </a:lnTo>
                  <a:lnTo>
                    <a:pt x="187" y="115"/>
                  </a:lnTo>
                  <a:lnTo>
                    <a:pt x="187" y="95"/>
                  </a:lnTo>
                  <a:close/>
                  <a:moveTo>
                    <a:pt x="187" y="54"/>
                  </a:moveTo>
                  <a:lnTo>
                    <a:pt x="44" y="54"/>
                  </a:lnTo>
                  <a:lnTo>
                    <a:pt x="44" y="75"/>
                  </a:lnTo>
                  <a:lnTo>
                    <a:pt x="187" y="75"/>
                  </a:lnTo>
                  <a:lnTo>
                    <a:pt x="187" y="54"/>
                  </a:lnTo>
                  <a:close/>
                  <a:moveTo>
                    <a:pt x="44" y="196"/>
                  </a:moveTo>
                  <a:lnTo>
                    <a:pt x="116" y="196"/>
                  </a:lnTo>
                  <a:lnTo>
                    <a:pt x="116" y="176"/>
                  </a:lnTo>
                  <a:lnTo>
                    <a:pt x="44" y="176"/>
                  </a:lnTo>
                  <a:lnTo>
                    <a:pt x="44" y="196"/>
                  </a:lnTo>
                  <a:close/>
                  <a:moveTo>
                    <a:pt x="233" y="29"/>
                  </a:moveTo>
                  <a:lnTo>
                    <a:pt x="233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29" y="301"/>
                  </a:lnTo>
                  <a:lnTo>
                    <a:pt x="29" y="330"/>
                  </a:lnTo>
                  <a:lnTo>
                    <a:pt x="262" y="330"/>
                  </a:lnTo>
                  <a:lnTo>
                    <a:pt x="262" y="29"/>
                  </a:lnTo>
                  <a:lnTo>
                    <a:pt x="233" y="29"/>
                  </a:lnTo>
                  <a:close/>
                  <a:moveTo>
                    <a:pt x="15" y="286"/>
                  </a:moveTo>
                  <a:lnTo>
                    <a:pt x="15" y="16"/>
                  </a:lnTo>
                  <a:lnTo>
                    <a:pt x="216" y="16"/>
                  </a:lnTo>
                  <a:lnTo>
                    <a:pt x="216" y="216"/>
                  </a:lnTo>
                  <a:lnTo>
                    <a:pt x="148" y="216"/>
                  </a:lnTo>
                  <a:lnTo>
                    <a:pt x="148" y="286"/>
                  </a:lnTo>
                  <a:lnTo>
                    <a:pt x="15" y="286"/>
                  </a:lnTo>
                  <a:close/>
                  <a:moveTo>
                    <a:pt x="245" y="315"/>
                  </a:moveTo>
                  <a:lnTo>
                    <a:pt x="44" y="315"/>
                  </a:lnTo>
                  <a:lnTo>
                    <a:pt x="44" y="301"/>
                  </a:lnTo>
                  <a:lnTo>
                    <a:pt x="155" y="301"/>
                  </a:lnTo>
                  <a:lnTo>
                    <a:pt x="233" y="225"/>
                  </a:lnTo>
                  <a:lnTo>
                    <a:pt x="233" y="45"/>
                  </a:lnTo>
                  <a:lnTo>
                    <a:pt x="245" y="45"/>
                  </a:lnTo>
                  <a:lnTo>
                    <a:pt x="245" y="315"/>
                  </a:lnTo>
                  <a:close/>
                </a:path>
              </a:pathLst>
            </a:custGeom>
            <a:solidFill>
              <a:srgbClr val="2A30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699792" y="2745800"/>
            <a:ext cx="608740" cy="608740"/>
            <a:chOff x="1445773" y="1079848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Rounded Rectangle 34"/>
            <p:cNvSpPr/>
            <p:nvPr/>
          </p:nvSpPr>
          <p:spPr>
            <a:xfrm>
              <a:off x="1445773" y="1079848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48"/>
            <p:cNvSpPr>
              <a:spLocks noEditPoints="1"/>
            </p:cNvSpPr>
            <p:nvPr/>
          </p:nvSpPr>
          <p:spPr bwMode="auto">
            <a:xfrm>
              <a:off x="1617382" y="1203598"/>
              <a:ext cx="265519" cy="388510"/>
            </a:xfrm>
            <a:custGeom>
              <a:avLst/>
              <a:gdLst/>
              <a:ahLst/>
              <a:cxnLst>
                <a:cxn ang="0">
                  <a:pos x="76" y="31"/>
                </a:cxn>
                <a:cxn ang="0">
                  <a:pos x="80" y="27"/>
                </a:cxn>
                <a:cxn ang="0">
                  <a:pos x="76" y="23"/>
                </a:cxn>
                <a:cxn ang="0">
                  <a:pos x="23" y="76"/>
                </a:cxn>
                <a:cxn ang="0">
                  <a:pos x="27" y="80"/>
                </a:cxn>
                <a:cxn ang="0">
                  <a:pos x="31" y="76"/>
                </a:cxn>
                <a:cxn ang="0">
                  <a:pos x="76" y="31"/>
                </a:cxn>
                <a:cxn ang="0">
                  <a:pos x="44" y="192"/>
                </a:cxn>
                <a:cxn ang="0">
                  <a:pos x="45" y="203"/>
                </a:cxn>
                <a:cxn ang="0">
                  <a:pos x="56" y="209"/>
                </a:cxn>
                <a:cxn ang="0">
                  <a:pos x="57" y="216"/>
                </a:cxn>
                <a:cxn ang="0">
                  <a:pos x="76" y="221"/>
                </a:cxn>
                <a:cxn ang="0">
                  <a:pos x="95" y="216"/>
                </a:cxn>
                <a:cxn ang="0">
                  <a:pos x="96" y="209"/>
                </a:cxn>
                <a:cxn ang="0">
                  <a:pos x="106" y="203"/>
                </a:cxn>
                <a:cxn ang="0">
                  <a:pos x="108" y="192"/>
                </a:cxn>
                <a:cxn ang="0">
                  <a:pos x="76" y="197"/>
                </a:cxn>
                <a:cxn ang="0">
                  <a:pos x="44" y="192"/>
                </a:cxn>
                <a:cxn ang="0">
                  <a:pos x="41" y="170"/>
                </a:cxn>
                <a:cxn ang="0">
                  <a:pos x="42" y="182"/>
                </a:cxn>
                <a:cxn ang="0">
                  <a:pos x="76" y="188"/>
                </a:cxn>
                <a:cxn ang="0">
                  <a:pos x="109" y="182"/>
                </a:cxn>
                <a:cxn ang="0">
                  <a:pos x="111" y="170"/>
                </a:cxn>
                <a:cxn ang="0">
                  <a:pos x="76" y="177"/>
                </a:cxn>
                <a:cxn ang="0">
                  <a:pos x="41" y="170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36" y="141"/>
                </a:cxn>
                <a:cxn ang="0">
                  <a:pos x="39" y="160"/>
                </a:cxn>
                <a:cxn ang="0">
                  <a:pos x="76" y="168"/>
                </a:cxn>
                <a:cxn ang="0">
                  <a:pos x="113" y="160"/>
                </a:cxn>
                <a:cxn ang="0">
                  <a:pos x="115" y="141"/>
                </a:cxn>
                <a:cxn ang="0">
                  <a:pos x="152" y="76"/>
                </a:cxn>
                <a:cxn ang="0">
                  <a:pos x="76" y="0"/>
                </a:cxn>
                <a:cxn ang="0">
                  <a:pos x="104" y="132"/>
                </a:cxn>
                <a:cxn ang="0">
                  <a:pos x="102" y="150"/>
                </a:cxn>
                <a:cxn ang="0">
                  <a:pos x="76" y="154"/>
                </a:cxn>
                <a:cxn ang="0">
                  <a:pos x="50" y="150"/>
                </a:cxn>
                <a:cxn ang="0">
                  <a:pos x="48" y="132"/>
                </a:cxn>
                <a:cxn ang="0">
                  <a:pos x="13" y="76"/>
                </a:cxn>
                <a:cxn ang="0">
                  <a:pos x="76" y="14"/>
                </a:cxn>
                <a:cxn ang="0">
                  <a:pos x="139" y="76"/>
                </a:cxn>
                <a:cxn ang="0">
                  <a:pos x="104" y="132"/>
                </a:cxn>
                <a:cxn ang="0">
                  <a:pos x="93" y="104"/>
                </a:cxn>
                <a:cxn ang="0">
                  <a:pos x="76" y="74"/>
                </a:cxn>
                <a:cxn ang="0">
                  <a:pos x="59" y="104"/>
                </a:cxn>
                <a:cxn ang="0">
                  <a:pos x="52" y="89"/>
                </a:cxn>
                <a:cxn ang="0">
                  <a:pos x="41" y="94"/>
                </a:cxn>
                <a:cxn ang="0">
                  <a:pos x="58" y="131"/>
                </a:cxn>
                <a:cxn ang="0">
                  <a:pos x="76" y="98"/>
                </a:cxn>
                <a:cxn ang="0">
                  <a:pos x="94" y="131"/>
                </a:cxn>
                <a:cxn ang="0">
                  <a:pos x="111" y="94"/>
                </a:cxn>
                <a:cxn ang="0">
                  <a:pos x="100" y="89"/>
                </a:cxn>
                <a:cxn ang="0">
                  <a:pos x="93" y="104"/>
                </a:cxn>
              </a:cxnLst>
              <a:rect l="0" t="0" r="r" b="b"/>
              <a:pathLst>
                <a:path w="152" h="221">
                  <a:moveTo>
                    <a:pt x="76" y="31"/>
                  </a:moveTo>
                  <a:cubicBezTo>
                    <a:pt x="78" y="31"/>
                    <a:pt x="80" y="30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47" y="23"/>
                    <a:pt x="23" y="47"/>
                    <a:pt x="23" y="76"/>
                  </a:cubicBezTo>
                  <a:cubicBezTo>
                    <a:pt x="23" y="78"/>
                    <a:pt x="25" y="80"/>
                    <a:pt x="27" y="80"/>
                  </a:cubicBezTo>
                  <a:cubicBezTo>
                    <a:pt x="29" y="80"/>
                    <a:pt x="31" y="78"/>
                    <a:pt x="31" y="76"/>
                  </a:cubicBezTo>
                  <a:cubicBezTo>
                    <a:pt x="31" y="52"/>
                    <a:pt x="51" y="31"/>
                    <a:pt x="76" y="31"/>
                  </a:cubicBezTo>
                  <a:close/>
                  <a:moveTo>
                    <a:pt x="44" y="192"/>
                  </a:moveTo>
                  <a:cubicBezTo>
                    <a:pt x="45" y="203"/>
                    <a:pt x="45" y="203"/>
                    <a:pt x="45" y="203"/>
                  </a:cubicBezTo>
                  <a:cubicBezTo>
                    <a:pt x="45" y="203"/>
                    <a:pt x="48" y="207"/>
                    <a:pt x="56" y="209"/>
                  </a:cubicBezTo>
                  <a:cubicBezTo>
                    <a:pt x="57" y="216"/>
                    <a:pt x="57" y="216"/>
                    <a:pt x="57" y="216"/>
                  </a:cubicBezTo>
                  <a:cubicBezTo>
                    <a:pt x="57" y="216"/>
                    <a:pt x="61" y="221"/>
                    <a:pt x="76" y="221"/>
                  </a:cubicBezTo>
                  <a:cubicBezTo>
                    <a:pt x="91" y="221"/>
                    <a:pt x="95" y="216"/>
                    <a:pt x="95" y="216"/>
                  </a:cubicBezTo>
                  <a:cubicBezTo>
                    <a:pt x="96" y="209"/>
                    <a:pt x="96" y="209"/>
                    <a:pt x="96" y="209"/>
                  </a:cubicBezTo>
                  <a:cubicBezTo>
                    <a:pt x="104" y="207"/>
                    <a:pt x="106" y="203"/>
                    <a:pt x="106" y="203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98" y="195"/>
                    <a:pt x="87" y="197"/>
                    <a:pt x="76" y="197"/>
                  </a:cubicBezTo>
                  <a:cubicBezTo>
                    <a:pt x="64" y="197"/>
                    <a:pt x="54" y="195"/>
                    <a:pt x="44" y="192"/>
                  </a:cubicBezTo>
                  <a:close/>
                  <a:moveTo>
                    <a:pt x="41" y="170"/>
                  </a:moveTo>
                  <a:cubicBezTo>
                    <a:pt x="42" y="182"/>
                    <a:pt x="42" y="182"/>
                    <a:pt x="42" y="182"/>
                  </a:cubicBezTo>
                  <a:cubicBezTo>
                    <a:pt x="52" y="186"/>
                    <a:pt x="64" y="188"/>
                    <a:pt x="76" y="188"/>
                  </a:cubicBezTo>
                  <a:cubicBezTo>
                    <a:pt x="88" y="188"/>
                    <a:pt x="99" y="186"/>
                    <a:pt x="109" y="182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00" y="174"/>
                    <a:pt x="89" y="177"/>
                    <a:pt x="76" y="177"/>
                  </a:cubicBezTo>
                  <a:cubicBezTo>
                    <a:pt x="63" y="177"/>
                    <a:pt x="51" y="174"/>
                    <a:pt x="41" y="170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04"/>
                    <a:pt x="15" y="128"/>
                    <a:pt x="36" y="14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50" y="165"/>
                    <a:pt x="63" y="168"/>
                    <a:pt x="76" y="168"/>
                  </a:cubicBezTo>
                  <a:cubicBezTo>
                    <a:pt x="89" y="168"/>
                    <a:pt x="102" y="165"/>
                    <a:pt x="113" y="160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37" y="128"/>
                    <a:pt x="152" y="104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104" y="132"/>
                  </a:moveTo>
                  <a:cubicBezTo>
                    <a:pt x="102" y="150"/>
                    <a:pt x="102" y="150"/>
                    <a:pt x="102" y="150"/>
                  </a:cubicBezTo>
                  <a:cubicBezTo>
                    <a:pt x="102" y="150"/>
                    <a:pt x="95" y="154"/>
                    <a:pt x="76" y="154"/>
                  </a:cubicBezTo>
                  <a:cubicBezTo>
                    <a:pt x="57" y="154"/>
                    <a:pt x="50" y="150"/>
                    <a:pt x="50" y="150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27" y="122"/>
                    <a:pt x="13" y="101"/>
                    <a:pt x="13" y="76"/>
                  </a:cubicBezTo>
                  <a:cubicBezTo>
                    <a:pt x="13" y="42"/>
                    <a:pt x="41" y="14"/>
                    <a:pt x="76" y="14"/>
                  </a:cubicBezTo>
                  <a:cubicBezTo>
                    <a:pt x="110" y="14"/>
                    <a:pt x="139" y="42"/>
                    <a:pt x="139" y="76"/>
                  </a:cubicBezTo>
                  <a:cubicBezTo>
                    <a:pt x="139" y="101"/>
                    <a:pt x="124" y="122"/>
                    <a:pt x="104" y="132"/>
                  </a:cubicBezTo>
                  <a:close/>
                  <a:moveTo>
                    <a:pt x="93" y="10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0" y="89"/>
                    <a:pt x="100" y="89"/>
                    <a:pt x="100" y="89"/>
                  </a:cubicBezTo>
                  <a:lnTo>
                    <a:pt x="93" y="104"/>
                  </a:lnTo>
                  <a:close/>
                </a:path>
              </a:pathLst>
            </a:custGeom>
            <a:solidFill>
              <a:srgbClr val="2A30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1" name="Oval 40"/>
          <p:cNvSpPr/>
          <p:nvPr/>
        </p:nvSpPr>
        <p:spPr>
          <a:xfrm>
            <a:off x="3779912" y="384770"/>
            <a:ext cx="1245453" cy="12454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10"/>
          <p:cNvSpPr txBox="1"/>
          <p:nvPr/>
        </p:nvSpPr>
        <p:spPr>
          <a:xfrm>
            <a:off x="539552" y="3461167"/>
            <a:ext cx="115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问题来源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34" name="TextBox 10"/>
          <p:cNvSpPr txBox="1"/>
          <p:nvPr/>
        </p:nvSpPr>
        <p:spPr>
          <a:xfrm>
            <a:off x="5940152" y="2335981"/>
            <a:ext cx="16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思路与思考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36" name="TextBox 10"/>
          <p:cNvSpPr txBox="1"/>
          <p:nvPr/>
        </p:nvSpPr>
        <p:spPr>
          <a:xfrm>
            <a:off x="3951688" y="3435846"/>
            <a:ext cx="191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 smtClean="0">
                <a:solidFill>
                  <a:srgbClr val="FFFFFF"/>
                </a:solidFill>
                <a:latin typeface="方正兰亭黑简体" pitchFamily="2" charset="-122"/>
                <a:cs typeface="Roboto condensed"/>
              </a:rPr>
              <a:t>应用举例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483540" y="2745800"/>
            <a:ext cx="608740" cy="608740"/>
            <a:chOff x="3841813" y="2844862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9" name="Rounded Rectangle 34"/>
            <p:cNvSpPr/>
            <p:nvPr/>
          </p:nvSpPr>
          <p:spPr>
            <a:xfrm>
              <a:off x="3841813" y="2844862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56"/>
            <p:cNvGrpSpPr/>
            <p:nvPr/>
          </p:nvGrpSpPr>
          <p:grpSpPr>
            <a:xfrm>
              <a:off x="3963299" y="2999019"/>
              <a:ext cx="365767" cy="307523"/>
              <a:chOff x="10280549" y="2492063"/>
              <a:chExt cx="506412" cy="474662"/>
            </a:xfrm>
            <a:grpFill/>
          </p:grpSpPr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10526611" y="2752413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45" name="Freeform 6"/>
              <p:cNvSpPr>
                <a:spLocks noEditPoints="1"/>
              </p:cNvSpPr>
              <p:nvPr/>
            </p:nvSpPr>
            <p:spPr bwMode="auto">
              <a:xfrm>
                <a:off x="10280549" y="2492063"/>
                <a:ext cx="506412" cy="474662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sp>
        <p:nvSpPr>
          <p:cNvPr id="56" name="TextBox 10"/>
          <p:cNvSpPr txBox="1"/>
          <p:nvPr/>
        </p:nvSpPr>
        <p:spPr>
          <a:xfrm>
            <a:off x="3816550" y="627534"/>
            <a:ext cx="11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目录</a:t>
            </a:r>
            <a:endParaRPr lang="en-US" altLang="zh-CN" sz="3600" b="1" dirty="0" smtClean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  <a:cs typeface="Roboto condensed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185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1824385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3696593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568801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7441009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rot="2579267">
            <a:off x="8228130" y="2776979"/>
            <a:ext cx="849821" cy="635481"/>
            <a:chOff x="6060116" y="2405136"/>
            <a:chExt cx="849821" cy="635481"/>
          </a:xfrm>
        </p:grpSpPr>
        <p:sp>
          <p:nvSpPr>
            <p:cNvPr id="12" name="Freeform 133"/>
            <p:cNvSpPr>
              <a:spLocks/>
            </p:cNvSpPr>
            <p:nvPr/>
          </p:nvSpPr>
          <p:spPr bwMode="auto">
            <a:xfrm rot="2700000" flipH="1">
              <a:off x="612223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34"/>
            <p:cNvSpPr>
              <a:spLocks/>
            </p:cNvSpPr>
            <p:nvPr/>
          </p:nvSpPr>
          <p:spPr bwMode="auto">
            <a:xfrm rot="2700000" flipH="1">
              <a:off x="618208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5"/>
            <p:cNvSpPr>
              <a:spLocks/>
            </p:cNvSpPr>
            <p:nvPr/>
          </p:nvSpPr>
          <p:spPr bwMode="auto">
            <a:xfrm rot="2700000" flipH="1">
              <a:off x="622180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 rot="2700000" flipH="1">
              <a:off x="622491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EB6949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07"/>
            <p:cNvSpPr>
              <a:spLocks/>
            </p:cNvSpPr>
            <p:nvPr/>
          </p:nvSpPr>
          <p:spPr bwMode="auto">
            <a:xfrm rot="2700000">
              <a:off x="637542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EB6949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08"/>
            <p:cNvSpPr>
              <a:spLocks/>
            </p:cNvSpPr>
            <p:nvPr/>
          </p:nvSpPr>
          <p:spPr bwMode="auto">
            <a:xfrm rot="2700000">
              <a:off x="641348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rgbClr val="EB694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Oval 113"/>
            <p:cNvSpPr>
              <a:spLocks noChangeArrowheads="1"/>
            </p:cNvSpPr>
            <p:nvPr/>
          </p:nvSpPr>
          <p:spPr bwMode="auto">
            <a:xfrm rot="2700000">
              <a:off x="657372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19" name="Oval 116"/>
            <p:cNvSpPr>
              <a:spLocks noChangeArrowheads="1"/>
            </p:cNvSpPr>
            <p:nvPr/>
          </p:nvSpPr>
          <p:spPr bwMode="auto">
            <a:xfrm rot="2700000">
              <a:off x="650590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20" name="Oval 119"/>
            <p:cNvSpPr>
              <a:spLocks noChangeArrowheads="1"/>
            </p:cNvSpPr>
            <p:nvPr/>
          </p:nvSpPr>
          <p:spPr bwMode="auto">
            <a:xfrm rot="2700000">
              <a:off x="645359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21" name="Rectangle 27"/>
            <p:cNvSpPr/>
            <p:nvPr/>
          </p:nvSpPr>
          <p:spPr>
            <a:xfrm rot="2700000">
              <a:off x="630736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10"/>
          <p:cNvSpPr txBox="1"/>
          <p:nvPr/>
        </p:nvSpPr>
        <p:spPr>
          <a:xfrm>
            <a:off x="1835696" y="2355726"/>
            <a:ext cx="237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数学分析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887515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4" grpId="0"/>
      <p:bldP spid="36" grpId="0"/>
      <p:bldP spid="56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31"/>
          <p:cNvSpPr>
            <a:spLocks/>
          </p:cNvSpPr>
          <p:nvPr/>
        </p:nvSpPr>
        <p:spPr bwMode="auto">
          <a:xfrm>
            <a:off x="602535" y="2956322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150293" y="3255169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2" name="Freeform 55"/>
          <p:cNvSpPr>
            <a:spLocks/>
          </p:cNvSpPr>
          <p:nvPr/>
        </p:nvSpPr>
        <p:spPr bwMode="auto">
          <a:xfrm>
            <a:off x="1690908" y="2558653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3310368" y="2314575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3849792" y="1831181"/>
            <a:ext cx="382240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4383262" y="2693194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1" name="剪去同侧角的矩形 1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18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数学分析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3" name="Rectangle 52"/>
          <p:cNvSpPr>
            <a:spLocks noChangeArrowheads="1"/>
          </p:cNvSpPr>
          <p:nvPr/>
        </p:nvSpPr>
        <p:spPr bwMode="auto">
          <a:xfrm>
            <a:off x="683568" y="1059843"/>
            <a:ext cx="7056958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dirty="0" smtClean="0">
                <a:solidFill>
                  <a:schemeClr val="bg1"/>
                </a:solidFill>
              </a:rPr>
              <a:t>为了计算上的方便，我们引入以下记号：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3337"/>
              </p:ext>
            </p:extLst>
          </p:nvPr>
        </p:nvGraphicFramePr>
        <p:xfrm>
          <a:off x="1977664" y="1347614"/>
          <a:ext cx="4811196" cy="205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4" imgW="3086100" imgH="1320800" progId="Equation.DSMT4">
                  <p:embed/>
                </p:oleObj>
              </mc:Choice>
              <mc:Fallback>
                <p:oleObj name="Equation" r:id="rId4" imgW="3086100" imgH="1320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664" y="1347614"/>
                        <a:ext cx="4811196" cy="2059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730718"/>
              </p:ext>
            </p:extLst>
          </p:nvPr>
        </p:nvGraphicFramePr>
        <p:xfrm>
          <a:off x="1979713" y="3500438"/>
          <a:ext cx="2061200" cy="126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6" imgW="1447800" imgH="889000" progId="Equation.DSMT4">
                  <p:embed/>
                </p:oleObj>
              </mc:Choice>
              <mc:Fallback>
                <p:oleObj name="Equation" r:id="rId6" imgW="14478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3" y="3500438"/>
                        <a:ext cx="2061200" cy="1265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2"/>
          <p:cNvSpPr>
            <a:spLocks noChangeArrowheads="1"/>
          </p:cNvSpPr>
          <p:nvPr/>
        </p:nvSpPr>
        <p:spPr bwMode="auto">
          <a:xfrm>
            <a:off x="1403474" y="3651870"/>
            <a:ext cx="7056958" cy="2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dirty="0" smtClean="0">
                <a:solidFill>
                  <a:schemeClr val="bg1"/>
                </a:solidFill>
              </a:rPr>
              <a:t>那么：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82" grpId="0" animBg="1"/>
      <p:bldP spid="120" grpId="0" animBg="1"/>
      <p:bldP spid="133" grpId="0" animBg="1"/>
      <p:bldP spid="146" grpId="0" animBg="1"/>
      <p:bldP spid="185" grpId="0" build="allAtOnce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剪去同侧角的矩形 37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41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应用举例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37" name="Text Placeholder 8"/>
          <p:cNvSpPr txBox="1">
            <a:spLocks/>
          </p:cNvSpPr>
          <p:nvPr/>
        </p:nvSpPr>
        <p:spPr>
          <a:xfrm>
            <a:off x="539552" y="968002"/>
            <a:ext cx="8208912" cy="37961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为研究某一化学反应过程中，温度</a:t>
            </a: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℃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）对产品得率</a:t>
            </a: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）的影响，测得数据如下：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43272"/>
              </p:ext>
            </p:extLst>
          </p:nvPr>
        </p:nvGraphicFramePr>
        <p:xfrm>
          <a:off x="1765300" y="1491630"/>
          <a:ext cx="561340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895"/>
                <a:gridCol w="411629"/>
                <a:gridCol w="459591"/>
                <a:gridCol w="490855"/>
                <a:gridCol w="491490"/>
                <a:gridCol w="491490"/>
                <a:gridCol w="491490"/>
                <a:gridCol w="491490"/>
                <a:gridCol w="491490"/>
                <a:gridCol w="491490"/>
                <a:gridCol w="49149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温度</a:t>
                      </a:r>
                      <a:r>
                        <a:rPr lang="en-US" sz="1400" kern="100" dirty="0">
                          <a:effectLst/>
                        </a:rPr>
                        <a:t>x</a:t>
                      </a:r>
                      <a:r>
                        <a:rPr lang="zh-CN" sz="1400" kern="100" dirty="0">
                          <a:effectLst/>
                        </a:rPr>
                        <a:t>（℃）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得率</a:t>
                      </a: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%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 Placeholder 8"/>
          <p:cNvSpPr txBox="1">
            <a:spLocks/>
          </p:cNvSpPr>
          <p:nvPr/>
        </p:nvSpPr>
        <p:spPr>
          <a:xfrm>
            <a:off x="539552" y="2552178"/>
            <a:ext cx="8208912" cy="37961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关于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的线性回归方程。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7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allAtOnce"/>
      <p:bldP spid="3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剪去同侧角的矩形 69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7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应用举例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74" name="图表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512385"/>
              </p:ext>
            </p:extLst>
          </p:nvPr>
        </p:nvGraphicFramePr>
        <p:xfrm>
          <a:off x="2915816" y="1635646"/>
          <a:ext cx="3654152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68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剪去同侧角的矩形 69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7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应用举例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092972" y="1131590"/>
                <a:ext cx="3439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=218500-0.1*1450*1450=8250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72" y="1131590"/>
                <a:ext cx="3439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8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76056" y="1707654"/>
                <a:ext cx="333007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=101570-0.1*1450*673=3950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707654"/>
                <a:ext cx="3330079" cy="391261"/>
              </a:xfrm>
              <a:prstGeom prst="rect">
                <a:avLst/>
              </a:prstGeom>
              <a:blipFill rotWithShape="1">
                <a:blip r:embed="rId4"/>
                <a:stretch>
                  <a:fillRect t="-6250" r="-916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076056" y="2859782"/>
                <a:ext cx="3958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=0.1*673-0.1*1450*0.48303=-2.73935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59782"/>
                <a:ext cx="39589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7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076056" y="2283718"/>
                <a:ext cx="2043573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b=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=0.48303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283718"/>
                <a:ext cx="2043573" cy="391261"/>
              </a:xfrm>
              <a:prstGeom prst="rect">
                <a:avLst/>
              </a:prstGeom>
              <a:blipFill rotWithShape="1">
                <a:blip r:embed="rId6"/>
                <a:stretch>
                  <a:fillRect l="-2687" t="-6250" r="-209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5076056" y="3332617"/>
            <a:ext cx="214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y=-2.7935+0.48303x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99166"/>
              </p:ext>
            </p:extLst>
          </p:nvPr>
        </p:nvGraphicFramePr>
        <p:xfrm>
          <a:off x="539552" y="1475396"/>
          <a:ext cx="4114800" cy="212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x*x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y*y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x*y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2601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5610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6480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16900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3721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7930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19600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4356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4900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25600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5476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11840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28900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13260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32400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7921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16910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218500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101570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115616" y="1347614"/>
            <a:ext cx="6336704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1.</a:t>
            </a:r>
            <a:r>
              <a:rPr lang="zh-CN" alt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为什么不直接算？无解</a:t>
            </a:r>
          </a:p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2.</a:t>
            </a:r>
            <a:r>
              <a:rPr lang="zh-CN" alt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取两个方程，因为方程变量少，精度不够；</a:t>
            </a:r>
          </a:p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3.</a:t>
            </a:r>
            <a:r>
              <a:rPr lang="zh-CN" alt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思想是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将求最大的概率密度；</a:t>
            </a:r>
            <a:endParaRPr lang="zh-CN" altLang="en-US" sz="1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</a:t>
            </a:r>
            <a:r>
              <a:rPr lang="zh-CN" alt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具体为求联合密度的方程，对每个变量进行偏导计算，求极值。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70" name="剪去同侧角的矩形 69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7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思路与思考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7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11560" y="987574"/>
            <a:ext cx="7920880" cy="3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</a:rPr>
              <a:t>例子：下表是</a:t>
            </a:r>
            <a:r>
              <a:rPr lang="en-US" altLang="zh-CN" sz="1050" dirty="0">
                <a:solidFill>
                  <a:schemeClr val="bg1"/>
                </a:solidFill>
              </a:rPr>
              <a:t>1957</a:t>
            </a:r>
            <a:r>
              <a:rPr lang="zh-CN" altLang="en-US" sz="1050" dirty="0">
                <a:solidFill>
                  <a:schemeClr val="bg1"/>
                </a:solidFill>
              </a:rPr>
              <a:t>年美国旧轿车价格的调查资料，今以</a:t>
            </a:r>
            <a:r>
              <a:rPr lang="en-US" altLang="zh-CN" sz="1050" dirty="0">
                <a:solidFill>
                  <a:schemeClr val="bg1"/>
                </a:solidFill>
              </a:rPr>
              <a:t>x</a:t>
            </a:r>
            <a:r>
              <a:rPr lang="zh-CN" altLang="en-US" sz="1050" dirty="0">
                <a:solidFill>
                  <a:schemeClr val="bg1"/>
                </a:solidFill>
              </a:rPr>
              <a:t>表示轿车的使用年数，</a:t>
            </a:r>
            <a:r>
              <a:rPr lang="en-US" altLang="zh-CN" sz="1050" dirty="0">
                <a:solidFill>
                  <a:schemeClr val="bg1"/>
                </a:solidFill>
              </a:rPr>
              <a:t>Y</a:t>
            </a:r>
            <a:r>
              <a:rPr lang="zh-CN" altLang="en-US" sz="1050" dirty="0">
                <a:solidFill>
                  <a:schemeClr val="bg1"/>
                </a:solidFill>
              </a:rPr>
              <a:t>表示相应的平均价格，求</a:t>
            </a:r>
            <a:r>
              <a:rPr lang="en-US" altLang="zh-CN" sz="1050" dirty="0">
                <a:solidFill>
                  <a:schemeClr val="bg1"/>
                </a:solidFill>
              </a:rPr>
              <a:t>Y</a:t>
            </a:r>
            <a:r>
              <a:rPr lang="zh-CN" altLang="en-US" sz="1050" dirty="0">
                <a:solidFill>
                  <a:schemeClr val="bg1"/>
                </a:solidFill>
              </a:rPr>
              <a:t>关于</a:t>
            </a:r>
            <a:r>
              <a:rPr lang="en-US" altLang="zh-CN" sz="1050" dirty="0">
                <a:solidFill>
                  <a:schemeClr val="bg1"/>
                </a:solidFill>
              </a:rPr>
              <a:t>x</a:t>
            </a:r>
            <a:r>
              <a:rPr lang="zh-CN" altLang="en-US" sz="1050" dirty="0">
                <a:solidFill>
                  <a:schemeClr val="bg1"/>
                </a:solidFill>
              </a:rPr>
              <a:t>的回归方程。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70" name="剪去同侧角的矩形 69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7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思路与思考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50773"/>
              </p:ext>
            </p:extLst>
          </p:nvPr>
        </p:nvGraphicFramePr>
        <p:xfrm>
          <a:off x="683568" y="1419622"/>
          <a:ext cx="5721102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202"/>
                <a:gridCol w="495890"/>
                <a:gridCol w="495890"/>
                <a:gridCol w="495890"/>
                <a:gridCol w="495890"/>
                <a:gridCol w="495890"/>
                <a:gridCol w="495890"/>
                <a:gridCol w="495890"/>
                <a:gridCol w="495890"/>
                <a:gridCol w="495890"/>
                <a:gridCol w="495890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使用年数</a:t>
                      </a:r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平均价格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2651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569642"/>
              </p:ext>
            </p:extLst>
          </p:nvPr>
        </p:nvGraphicFramePr>
        <p:xfrm>
          <a:off x="749341" y="1995686"/>
          <a:ext cx="4680520" cy="1947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24128" y="2109782"/>
            <a:ext cx="2799928" cy="16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</a:rPr>
              <a:t>线性回归</a:t>
            </a:r>
            <a:r>
              <a:rPr lang="zh-CN" altLang="en-US" sz="1050" dirty="0">
                <a:solidFill>
                  <a:schemeClr val="bg1"/>
                </a:solidFill>
              </a:rPr>
              <a:t>模型：回归函数是参数的线性函数；</a:t>
            </a:r>
          </a:p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</a:rPr>
              <a:t>非线性回归模型</a:t>
            </a:r>
            <a:r>
              <a:rPr lang="zh-CN" altLang="en-US" sz="1050" dirty="0" smtClean="0">
                <a:solidFill>
                  <a:schemeClr val="bg1"/>
                </a:solidFill>
              </a:rPr>
              <a:t>：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</a:rPr>
              <a:t>1</a:t>
            </a:r>
            <a:r>
              <a:rPr lang="en-US" altLang="zh-CN" sz="1050" dirty="0">
                <a:solidFill>
                  <a:schemeClr val="bg1"/>
                </a:solidFill>
              </a:rPr>
              <a:t>.</a:t>
            </a:r>
            <a:r>
              <a:rPr lang="zh-CN" altLang="en-US" sz="1050" dirty="0">
                <a:solidFill>
                  <a:schemeClr val="bg1"/>
                </a:solidFill>
              </a:rPr>
              <a:t>能通过变量转换成线性回归模型</a:t>
            </a:r>
          </a:p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</a:rPr>
              <a:t>2</a:t>
            </a:r>
            <a:r>
              <a:rPr lang="en-US" altLang="zh-CN" sz="1050" dirty="0">
                <a:solidFill>
                  <a:schemeClr val="bg1"/>
                </a:solidFill>
              </a:rPr>
              <a:t>.</a:t>
            </a:r>
            <a:r>
              <a:rPr lang="zh-CN" altLang="en-US" sz="1050" dirty="0">
                <a:solidFill>
                  <a:schemeClr val="bg1"/>
                </a:solidFill>
              </a:rPr>
              <a:t>不能通过变量转换的模型（本质非线性回归模型）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5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4" grpId="0" build="allAtOnce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2"/>
          <p:cNvSpPr>
            <a:spLocks noChangeArrowheads="1"/>
          </p:cNvSpPr>
          <p:nvPr/>
        </p:nvSpPr>
        <p:spPr bwMode="auto">
          <a:xfrm>
            <a:off x="827584" y="1434601"/>
            <a:ext cx="4248472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1801</a:t>
            </a:r>
            <a:r>
              <a:rPr lang="zh-CN" altLang="en-US" sz="1400" dirty="0">
                <a:solidFill>
                  <a:schemeClr val="bg1"/>
                </a:solidFill>
              </a:rPr>
              <a:t>年，意大利天文学家朱赛普</a:t>
            </a:r>
            <a:r>
              <a:rPr lang="en-US" altLang="zh-CN" sz="1400" dirty="0">
                <a:solidFill>
                  <a:schemeClr val="bg1"/>
                </a:solidFill>
              </a:rPr>
              <a:t>·</a:t>
            </a:r>
            <a:r>
              <a:rPr lang="zh-CN" altLang="en-US" sz="1400" dirty="0">
                <a:solidFill>
                  <a:schemeClr val="bg1"/>
                </a:solidFill>
              </a:rPr>
              <a:t>皮亚齐发现了第一颗小行星谷神星。经过</a:t>
            </a:r>
            <a:r>
              <a:rPr lang="en-US" altLang="zh-CN" sz="1400" dirty="0">
                <a:solidFill>
                  <a:schemeClr val="bg1"/>
                </a:solidFill>
              </a:rPr>
              <a:t>40</a:t>
            </a:r>
            <a:r>
              <a:rPr lang="zh-CN" altLang="en-US" sz="1400" dirty="0">
                <a:solidFill>
                  <a:schemeClr val="bg1"/>
                </a:solidFill>
              </a:rPr>
              <a:t>天的跟踪观测后，由于谷神星运行至太阳背后，使得皮亚齐失去了谷神星的位置。随后全世界的科学家利用皮亚齐的观测数据开始寻找谷神星，但是根据大多数人计算的结果来寻找谷神星都没有结果。时年</a:t>
            </a:r>
            <a:r>
              <a:rPr lang="en-US" altLang="zh-CN" sz="1400" dirty="0">
                <a:solidFill>
                  <a:schemeClr val="bg1"/>
                </a:solidFill>
              </a:rPr>
              <a:t>24</a:t>
            </a:r>
            <a:r>
              <a:rPr lang="zh-CN" altLang="en-US" sz="1400" dirty="0">
                <a:solidFill>
                  <a:schemeClr val="bg1"/>
                </a:solidFill>
              </a:rPr>
              <a:t>岁的</a:t>
            </a:r>
            <a:r>
              <a:rPr lang="zh-CN" altLang="en-US" sz="1400" dirty="0" smtClean="0">
                <a:solidFill>
                  <a:schemeClr val="bg1"/>
                </a:solidFill>
              </a:rPr>
              <a:t>高斯也</a:t>
            </a:r>
            <a:r>
              <a:rPr lang="zh-CN" altLang="en-US" sz="1400" dirty="0">
                <a:solidFill>
                  <a:schemeClr val="bg1"/>
                </a:solidFill>
              </a:rPr>
              <a:t>计算了谷神星的轨道</a:t>
            </a:r>
            <a:r>
              <a:rPr lang="zh-CN" altLang="en-US" sz="1400" dirty="0" smtClean="0">
                <a:solidFill>
                  <a:schemeClr val="bg1"/>
                </a:solidFill>
              </a:rPr>
              <a:t>。奥地利天文学家</a:t>
            </a:r>
            <a:r>
              <a:rPr lang="zh-CN" altLang="en-US" sz="1400" dirty="0">
                <a:solidFill>
                  <a:schemeClr val="bg1"/>
                </a:solidFill>
              </a:rPr>
              <a:t>海因里希</a:t>
            </a:r>
            <a:r>
              <a:rPr lang="en-US" altLang="zh-CN" sz="1400" dirty="0">
                <a:solidFill>
                  <a:schemeClr val="bg1"/>
                </a:solidFill>
              </a:rPr>
              <a:t>·</a:t>
            </a:r>
            <a:r>
              <a:rPr lang="zh-CN" altLang="en-US" sz="1400" dirty="0">
                <a:solidFill>
                  <a:schemeClr val="bg1"/>
                </a:solidFill>
              </a:rPr>
              <a:t>奥尔伯斯根据高斯计算出来的轨道重新发现了谷神星。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1670052" y="142845"/>
            <a:ext cx="1598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问题来源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31" name="剪去同侧角的矩形 3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一元线性回归</a:t>
            </a:r>
            <a:endParaRPr lang="zh-CN" altLang="en-US" sz="14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51315"/>
            <a:ext cx="3570989" cy="27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allAtOnce"/>
      <p:bldP spid="11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31"/>
          <p:cNvSpPr>
            <a:spLocks/>
          </p:cNvSpPr>
          <p:nvPr/>
        </p:nvSpPr>
        <p:spPr bwMode="auto">
          <a:xfrm>
            <a:off x="602535" y="2956322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150293" y="3255169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2" name="Freeform 55"/>
          <p:cNvSpPr>
            <a:spLocks/>
          </p:cNvSpPr>
          <p:nvPr/>
        </p:nvSpPr>
        <p:spPr bwMode="auto">
          <a:xfrm>
            <a:off x="1690908" y="2558653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3310368" y="2314575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3849792" y="1831181"/>
            <a:ext cx="382240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4383262" y="2693194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1" name="剪去同侧角的矩形 1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18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数学分析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388823" y="1851670"/>
                <a:ext cx="19888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𝑏𝑥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)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23" y="1851670"/>
                <a:ext cx="19888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374" t="-7692" r="-2147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76943" y="1275606"/>
            <a:ext cx="434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我们假设对于</a:t>
            </a:r>
            <a:r>
              <a:rPr lang="en-US" altLang="zh-CN" dirty="0">
                <a:solidFill>
                  <a:schemeClr val="bg1"/>
                </a:solidFill>
              </a:rPr>
              <a:t>x(</a:t>
            </a:r>
            <a:r>
              <a:rPr lang="zh-CN" altLang="en-US" dirty="0">
                <a:solidFill>
                  <a:schemeClr val="bg1"/>
                </a:solidFill>
              </a:rPr>
              <a:t>在某个区间内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的每个值有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99591" y="2490450"/>
                <a:ext cx="4316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其中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a,b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都是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不依赖于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的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未知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参数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。</m:t>
                    </m:r>
                  </m:oMath>
                </a14:m>
                <a:endParaRPr lang="en-US" altLang="zh-CN" b="0" dirty="0" smtClean="0">
                  <a:solidFill>
                    <a:schemeClr val="bg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1" y="2490450"/>
                <a:ext cx="43162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71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2"/>
              <p:cNvSpPr txBox="1"/>
              <p:nvPr/>
            </p:nvSpPr>
            <p:spPr>
              <a:xfrm>
                <a:off x="2627784" y="3107744"/>
                <a:ext cx="4600983" cy="40011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i="1" dirty="0">
                    <a:solidFill>
                      <a:schemeClr val="bg1"/>
                    </a:solidFill>
                    <a:latin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</a:rPr>
                      <m:t>𝑏𝑥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000" i="1">
                        <a:solidFill>
                          <a:schemeClr val="bg1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2000" i="1" dirty="0">
                    <a:solidFill>
                      <a:schemeClr val="bg1"/>
                    </a:solidFill>
                    <a:latin typeface="Cambria Math"/>
                  </a:rPr>
                  <a:t>,     </a:t>
                </a:r>
                <a14:m>
                  <m:oMath xmlns:m="http://schemas.openxmlformats.org/officeDocument/2006/math">
                    <m:r>
                      <a:rPr lang="zh-CN" altLang="zh-CN" sz="2000" i="1">
                        <a:solidFill>
                          <a:schemeClr val="bg1"/>
                        </a:solidFill>
                        <a:latin typeface="Cambria Math"/>
                      </a:rPr>
                      <m:t>𝜀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i="1" dirty="0">
                    <a:solidFill>
                      <a:schemeClr val="bg1"/>
                    </a:solidFill>
                    <a:latin typeface="Cambria Math"/>
                  </a:rPr>
                  <a:t>)</a:t>
                </a:r>
                <a:endParaRPr lang="zh-CN" altLang="en-US" sz="200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107744"/>
                <a:ext cx="4600983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325" t="-769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03826" y="31478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chemeClr val="bg1"/>
                </a:solidFill>
                <a:ea typeface="Cambria Math"/>
              </a:rPr>
              <a:t>那么，</a:t>
            </a:r>
            <a:endParaRPr lang="en-US" altLang="zh-CN" b="0" dirty="0" smtClean="0">
              <a:solidFill>
                <a:schemeClr val="bg1"/>
              </a:solidFill>
              <a:ea typeface="Cambria Math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3826" y="3714586"/>
            <a:ext cx="446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chemeClr val="bg1"/>
                </a:solidFill>
                <a:ea typeface="Cambria Math"/>
              </a:rPr>
              <a:t>称为一元线性回归模型，</a:t>
            </a:r>
            <a:r>
              <a:rPr lang="en-US" altLang="zh-CN" b="0" dirty="0" smtClean="0">
                <a:solidFill>
                  <a:schemeClr val="bg1"/>
                </a:solidFill>
                <a:ea typeface="Cambria Math"/>
              </a:rPr>
              <a:t>b</a:t>
            </a:r>
            <a:r>
              <a:rPr lang="zh-CN" altLang="en-US" b="0" dirty="0" smtClean="0">
                <a:solidFill>
                  <a:schemeClr val="bg1"/>
                </a:solidFill>
                <a:ea typeface="Cambria Math"/>
              </a:rPr>
              <a:t>称为回归系数。</a:t>
            </a:r>
            <a:endParaRPr lang="en-US" altLang="zh-CN" b="0" dirty="0" smtClean="0">
              <a:solidFill>
                <a:schemeClr val="bg1"/>
              </a:solidFill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169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82" grpId="0" animBg="1"/>
      <p:bldP spid="120" grpId="0" animBg="1"/>
      <p:bldP spid="133" grpId="0" animBg="1"/>
      <p:bldP spid="146" grpId="0" animBg="1"/>
      <p:bldP spid="18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31"/>
          <p:cNvSpPr>
            <a:spLocks/>
          </p:cNvSpPr>
          <p:nvPr/>
        </p:nvSpPr>
        <p:spPr bwMode="auto">
          <a:xfrm>
            <a:off x="602535" y="2956322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150293" y="3255169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2" name="Freeform 55"/>
          <p:cNvSpPr>
            <a:spLocks/>
          </p:cNvSpPr>
          <p:nvPr/>
        </p:nvSpPr>
        <p:spPr bwMode="auto">
          <a:xfrm>
            <a:off x="1690908" y="2558653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3310368" y="2314575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3849792" y="1831181"/>
            <a:ext cx="382240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4383262" y="2693194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1" name="剪去同侧角的矩形 1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18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数学分析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510021"/>
              </p:ext>
            </p:extLst>
          </p:nvPr>
        </p:nvGraphicFramePr>
        <p:xfrm>
          <a:off x="2214547" y="2499742"/>
          <a:ext cx="4085646" cy="142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4" imgW="2476440" imgH="863280" progId="Equation.DSMT4">
                  <p:embed/>
                </p:oleObj>
              </mc:Choice>
              <mc:Fallback>
                <p:oleObj name="Equation" r:id="rId4" imgW="247644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7" y="2499742"/>
                        <a:ext cx="4085646" cy="142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8"/>
          <p:cNvSpPr txBox="1">
            <a:spLocks/>
          </p:cNvSpPr>
          <p:nvPr/>
        </p:nvSpPr>
        <p:spPr>
          <a:xfrm>
            <a:off x="539552" y="4208362"/>
            <a:ext cx="8208912" cy="37961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注意：此时的变量是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1600" dirty="0" err="1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b,x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是常量；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683568" y="1059582"/>
            <a:ext cx="8208912" cy="37961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个不全相同的值</a:t>
            </a: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x1,x2,....</a:t>
            </a:r>
            <a:r>
              <a:rPr lang="en-US" altLang="zh-CN" sz="1600" dirty="0" err="1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xn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作独立实验，得到样本</a:t>
            </a: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(x1,Y1),(x2,Y2),...(</a:t>
            </a:r>
            <a:r>
              <a:rPr lang="en-US" altLang="zh-CN" sz="1600" dirty="0" err="1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xn,Yn</a:t>
            </a: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2"/>
              <p:cNvSpPr txBox="1"/>
              <p:nvPr/>
            </p:nvSpPr>
            <p:spPr>
              <a:xfrm>
                <a:off x="2627784" y="1554346"/>
                <a:ext cx="4044991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800" b="0" i="1">
                        <a:solidFill>
                          <a:schemeClr val="bg1"/>
                        </a:solidFill>
                        <a:latin typeface="Cambria Math"/>
                      </a:rPr>
                      <m:t>𝑎</m:t>
                    </m:r>
                    <m:r>
                      <a:rPr lang="en-US" altLang="zh-CN" sz="1800" b="0" i="1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1800" b="0" i="1">
                        <a:solidFill>
                          <a:schemeClr val="bg1"/>
                        </a:solidFill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zh-CN" sz="1800" i="1">
                            <a:solidFill>
                              <a:schemeClr val="bg1"/>
                            </a:solidFill>
                            <a:effectLst/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sz="1800" b="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sz="1800" b="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(0,</m:t>
                    </m:r>
                    <m:sSup>
                      <m:sSupPr>
                        <m:ctrlP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sz="1800" b="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</a:rPr>
                  <a:t>)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554346"/>
                <a:ext cx="404499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8"/>
          <p:cNvSpPr txBox="1">
            <a:spLocks/>
          </p:cNvSpPr>
          <p:nvPr/>
        </p:nvSpPr>
        <p:spPr>
          <a:xfrm>
            <a:off x="683568" y="1616074"/>
            <a:ext cx="8208912" cy="37961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由上面公式，得：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0" name="Text Placeholder 8"/>
          <p:cNvSpPr txBox="1">
            <a:spLocks/>
          </p:cNvSpPr>
          <p:nvPr/>
        </p:nvSpPr>
        <p:spPr>
          <a:xfrm>
            <a:off x="683568" y="2048122"/>
            <a:ext cx="8208912" cy="37961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由</a:t>
            </a: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Y1</a:t>
            </a: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Y2</a:t>
            </a: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…</a:t>
            </a:r>
            <a:r>
              <a:rPr lang="en-US" altLang="zh-CN" sz="1600" dirty="0" err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Yn</a:t>
            </a: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的独立性，知道</a:t>
            </a:r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Y1</a:t>
            </a:r>
            <a:r>
              <a:rPr lang="zh-CN" altLang="en-US" sz="1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Y2</a:t>
            </a:r>
            <a:r>
              <a:rPr lang="zh-CN" altLang="en-US" sz="1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…</a:t>
            </a:r>
            <a:r>
              <a:rPr lang="en-US" altLang="zh-CN" sz="1600" dirty="0" err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Yn</a:t>
            </a: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的联合密度为：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82" grpId="0" animBg="1"/>
      <p:bldP spid="120" grpId="0" animBg="1"/>
      <p:bldP spid="133" grpId="0" animBg="1"/>
      <p:bldP spid="146" grpId="0" animBg="1"/>
      <p:bldP spid="185" grpId="0" build="allAtOnce"/>
      <p:bldP spid="14" grpId="0"/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31"/>
          <p:cNvSpPr>
            <a:spLocks/>
          </p:cNvSpPr>
          <p:nvPr/>
        </p:nvSpPr>
        <p:spPr bwMode="auto">
          <a:xfrm>
            <a:off x="602535" y="2956322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150293" y="3255169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2" name="Freeform 55"/>
          <p:cNvSpPr>
            <a:spLocks/>
          </p:cNvSpPr>
          <p:nvPr/>
        </p:nvSpPr>
        <p:spPr bwMode="auto">
          <a:xfrm>
            <a:off x="1690908" y="2558653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3310368" y="2314575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3849792" y="1831181"/>
            <a:ext cx="382240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4383262" y="2693194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1" name="剪去同侧角的矩形 1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18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数学分析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83104"/>
              </p:ext>
            </p:extLst>
          </p:nvPr>
        </p:nvGraphicFramePr>
        <p:xfrm>
          <a:off x="1357290" y="1000114"/>
          <a:ext cx="3745800" cy="70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Equation" r:id="rId4" imgW="2286000" imgH="431640" progId="Equation.DSMT4">
                  <p:embed/>
                </p:oleObj>
              </mc:Choice>
              <mc:Fallback>
                <p:oleObj name="Equation" r:id="rId4" imgW="2286000" imgH="431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000114"/>
                        <a:ext cx="3745800" cy="707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06418"/>
              </p:ext>
            </p:extLst>
          </p:nvPr>
        </p:nvGraphicFramePr>
        <p:xfrm>
          <a:off x="1357859" y="1997190"/>
          <a:ext cx="4726309" cy="54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1" name="Equation" r:id="rId6" imgW="2438280" imgH="279360" progId="Equation.DSMT4">
                  <p:embed/>
                </p:oleObj>
              </mc:Choice>
              <mc:Fallback>
                <p:oleObj name="Equation" r:id="rId6" imgW="24382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859" y="1997190"/>
                        <a:ext cx="4726309" cy="541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42183"/>
              </p:ext>
            </p:extLst>
          </p:nvPr>
        </p:nvGraphicFramePr>
        <p:xfrm>
          <a:off x="1331640" y="2857501"/>
          <a:ext cx="1222961" cy="62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" name="Equation" r:id="rId8" imgW="774360" imgH="393480" progId="Equation.DSMT4">
                  <p:embed/>
                </p:oleObj>
              </mc:Choice>
              <mc:Fallback>
                <p:oleObj name="Equation" r:id="rId8" imgW="7743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857501"/>
                        <a:ext cx="1222961" cy="621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82" grpId="0" animBg="1"/>
      <p:bldP spid="120" grpId="0" animBg="1"/>
      <p:bldP spid="133" grpId="0" animBg="1"/>
      <p:bldP spid="146" grpId="0" animBg="1"/>
      <p:bldP spid="18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31"/>
          <p:cNvSpPr>
            <a:spLocks/>
          </p:cNvSpPr>
          <p:nvPr/>
        </p:nvSpPr>
        <p:spPr bwMode="auto">
          <a:xfrm>
            <a:off x="602535" y="2956322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150293" y="3255169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2" name="Freeform 55"/>
          <p:cNvSpPr>
            <a:spLocks/>
          </p:cNvSpPr>
          <p:nvPr/>
        </p:nvSpPr>
        <p:spPr bwMode="auto">
          <a:xfrm>
            <a:off x="1690908" y="2558653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3310368" y="2314575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3849792" y="1831181"/>
            <a:ext cx="382240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4383262" y="2693194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1" name="剪去同侧角的矩形 1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18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数学分析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82715"/>
              </p:ext>
            </p:extLst>
          </p:nvPr>
        </p:nvGraphicFramePr>
        <p:xfrm>
          <a:off x="827584" y="3479006"/>
          <a:ext cx="3593053" cy="110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4" imgW="2057400" imgH="634680" progId="Equation.DSMT4">
                  <p:embed/>
                </p:oleObj>
              </mc:Choice>
              <mc:Fallback>
                <p:oleObj name="Equation" r:id="rId4" imgW="2057400" imgH="6346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79006"/>
                        <a:ext cx="3593053" cy="1108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298235"/>
              </p:ext>
            </p:extLst>
          </p:nvPr>
        </p:nvGraphicFramePr>
        <p:xfrm>
          <a:off x="6444208" y="1497336"/>
          <a:ext cx="1679609" cy="13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6" imgW="1054080" imgH="863280" progId="Equation.DSMT4">
                  <p:embed/>
                </p:oleObj>
              </mc:Choice>
              <mc:Fallback>
                <p:oleObj name="Equation" r:id="rId6" imgW="105408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497336"/>
                        <a:ext cx="1679609" cy="137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39712"/>
              </p:ext>
            </p:extLst>
          </p:nvPr>
        </p:nvGraphicFramePr>
        <p:xfrm>
          <a:off x="911073" y="1407045"/>
          <a:ext cx="3605148" cy="42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8" imgW="1943100" imgH="228600" progId="Equation.DSMT4">
                  <p:embed/>
                </p:oleObj>
              </mc:Choice>
              <mc:Fallback>
                <p:oleObj name="Equation" r:id="rId8" imgW="1943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073" y="1407045"/>
                        <a:ext cx="3605148" cy="424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516086"/>
              </p:ext>
            </p:extLst>
          </p:nvPr>
        </p:nvGraphicFramePr>
        <p:xfrm>
          <a:off x="907208" y="1952773"/>
          <a:ext cx="4116812" cy="152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10" imgW="2603500" imgH="965200" progId="Equation.DSMT4">
                  <p:embed/>
                </p:oleObj>
              </mc:Choice>
              <mc:Fallback>
                <p:oleObj name="Equation" r:id="rId10" imgW="2603500" imgH="96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08" y="1952773"/>
                        <a:ext cx="4116812" cy="1526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99592" y="915566"/>
                <a:ext cx="655272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例子：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(1,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).X1,X2,…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Xn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是来自</a:t>
                </a:r>
                <a:endParaRPr lang="zh-CN" altLang="en-US" dirty="0">
                  <a:solidFill>
                    <a:schemeClr val="bg1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15566"/>
                <a:ext cx="6552728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838" t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82" grpId="0" animBg="1"/>
      <p:bldP spid="120" grpId="0" animBg="1"/>
      <p:bldP spid="133" grpId="0" animBg="1"/>
      <p:bldP spid="146" grpId="0" animBg="1"/>
      <p:bldP spid="18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31"/>
          <p:cNvSpPr>
            <a:spLocks/>
          </p:cNvSpPr>
          <p:nvPr/>
        </p:nvSpPr>
        <p:spPr bwMode="auto">
          <a:xfrm>
            <a:off x="602535" y="2956322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150293" y="3255169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2" name="Freeform 55"/>
          <p:cNvSpPr>
            <a:spLocks/>
          </p:cNvSpPr>
          <p:nvPr/>
        </p:nvSpPr>
        <p:spPr bwMode="auto">
          <a:xfrm>
            <a:off x="1690908" y="2558653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3310368" y="2314575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3849792" y="1831181"/>
            <a:ext cx="382240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4383262" y="2693194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1" name="剪去同侧角的矩形 1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18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数学分析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798091"/>
              </p:ext>
            </p:extLst>
          </p:nvPr>
        </p:nvGraphicFramePr>
        <p:xfrm>
          <a:off x="3000360" y="2139702"/>
          <a:ext cx="3227824" cy="150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4" imgW="1854000" imgH="863280" progId="Equation.DSMT4">
                  <p:embed/>
                </p:oleObj>
              </mc:Choice>
              <mc:Fallback>
                <p:oleObj name="Equation" r:id="rId4" imgW="185400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0" y="2139702"/>
                        <a:ext cx="3227824" cy="1503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683568" y="1743823"/>
            <a:ext cx="7056958" cy="32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取</a:t>
            </a:r>
            <a:r>
              <a:rPr lang="en-US" altLang="zh-CN" sz="1200" dirty="0" smtClean="0">
                <a:solidFill>
                  <a:schemeClr val="bg1"/>
                </a:solidFill>
              </a:rPr>
              <a:t>Q</a:t>
            </a:r>
            <a:r>
              <a:rPr lang="zh-CN" altLang="en-US" sz="1200" dirty="0" smtClean="0">
                <a:solidFill>
                  <a:schemeClr val="bg1"/>
                </a:solidFill>
              </a:rPr>
              <a:t>分别关于</a:t>
            </a:r>
            <a:r>
              <a:rPr lang="en-US" altLang="zh-CN" sz="1200" dirty="0" smtClean="0">
                <a:solidFill>
                  <a:schemeClr val="bg1"/>
                </a:solidFill>
              </a:rPr>
              <a:t>a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b</a:t>
            </a:r>
            <a:r>
              <a:rPr lang="zh-CN" altLang="en-US" sz="1200" dirty="0" smtClean="0">
                <a:solidFill>
                  <a:schemeClr val="bg1"/>
                </a:solidFill>
              </a:rPr>
              <a:t>的偏导数 ，并令它们等于</a:t>
            </a:r>
            <a:r>
              <a:rPr lang="en-US" altLang="zh-CN" sz="1200" dirty="0" smtClean="0">
                <a:solidFill>
                  <a:schemeClr val="bg1"/>
                </a:solidFill>
              </a:rPr>
              <a:t>0</a:t>
            </a:r>
            <a:r>
              <a:rPr lang="zh-CN" altLang="en-US" sz="1200" dirty="0" smtClean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683394" y="3723878"/>
            <a:ext cx="7056958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注：如果</a:t>
            </a:r>
            <a:r>
              <a:rPr lang="en-US" altLang="zh-CN" sz="1400" dirty="0" smtClean="0">
                <a:solidFill>
                  <a:schemeClr val="bg1"/>
                </a:solidFill>
              </a:rPr>
              <a:t>Y</a:t>
            </a:r>
            <a:r>
              <a:rPr lang="zh-CN" altLang="en-US" sz="1400" dirty="0" smtClean="0">
                <a:solidFill>
                  <a:schemeClr val="bg1"/>
                </a:solidFill>
              </a:rPr>
              <a:t>不是正态变量，则直接使用第一行的公式来估计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1400" dirty="0" smtClean="0">
                <a:solidFill>
                  <a:schemeClr val="bg1"/>
                </a:solidFill>
              </a:rPr>
              <a:t>,</a:t>
            </a:r>
            <a:r>
              <a:rPr lang="zh-CN" altLang="en-US" sz="1400" dirty="0">
                <a:solidFill>
                  <a:schemeClr val="bg1"/>
                </a:solidFill>
              </a:rPr>
              <a:t>使</a:t>
            </a:r>
            <a:r>
              <a:rPr lang="en-US" altLang="zh-CN" sz="1400" dirty="0">
                <a:solidFill>
                  <a:schemeClr val="bg1"/>
                </a:solidFill>
              </a:rPr>
              <a:t>Y</a:t>
            </a:r>
            <a:r>
              <a:rPr lang="zh-CN" altLang="en-US" sz="1400" dirty="0">
                <a:solidFill>
                  <a:schemeClr val="bg1"/>
                </a:solidFill>
              </a:rPr>
              <a:t>的观察值</a:t>
            </a:r>
            <a:r>
              <a:rPr lang="en-US" altLang="zh-CN" sz="1400" dirty="0" err="1">
                <a:solidFill>
                  <a:schemeClr val="bg1"/>
                </a:solidFill>
              </a:rPr>
              <a:t>yi</a:t>
            </a:r>
            <a:r>
              <a:rPr lang="zh-CN" altLang="en-US" sz="1400" dirty="0">
                <a:solidFill>
                  <a:schemeClr val="bg1"/>
                </a:solidFill>
              </a:rPr>
              <a:t>与</a:t>
            </a:r>
            <a:r>
              <a:rPr lang="en-US" altLang="zh-CN" sz="1400" dirty="0" err="1">
                <a:solidFill>
                  <a:schemeClr val="bg1"/>
                </a:solidFill>
              </a:rPr>
              <a:t>a+bxi</a:t>
            </a:r>
            <a:r>
              <a:rPr lang="zh-CN" altLang="en-US" sz="1400" dirty="0">
                <a:solidFill>
                  <a:schemeClr val="bg1"/>
                </a:solidFill>
              </a:rPr>
              <a:t>偏差的平方和</a:t>
            </a:r>
            <a:r>
              <a:rPr lang="en-US" altLang="zh-CN" sz="1400" dirty="0">
                <a:solidFill>
                  <a:schemeClr val="bg1"/>
                </a:solidFill>
              </a:rPr>
              <a:t>Q</a:t>
            </a: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 err="1">
                <a:solidFill>
                  <a:schemeClr val="bg1"/>
                </a:solidFill>
              </a:rPr>
              <a:t>a,b</a:t>
            </a:r>
            <a:r>
              <a:rPr lang="zh-CN" altLang="en-US" sz="1400" dirty="0">
                <a:solidFill>
                  <a:schemeClr val="bg1"/>
                </a:solidFill>
              </a:rPr>
              <a:t>）为最小，这种方法称之为最小二乘法。如果</a:t>
            </a:r>
            <a:r>
              <a:rPr lang="en-US" altLang="zh-CN" sz="1400" dirty="0">
                <a:solidFill>
                  <a:schemeClr val="bg1"/>
                </a:solidFill>
              </a:rPr>
              <a:t>Y</a:t>
            </a:r>
            <a:r>
              <a:rPr lang="zh-CN" altLang="en-US" sz="1400" dirty="0">
                <a:solidFill>
                  <a:schemeClr val="bg1"/>
                </a:solidFill>
              </a:rPr>
              <a:t>是正态变量，则最小二乘法与最大似然估计法给出相同的结果。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"/>
              <p:cNvSpPr txBox="1"/>
              <p:nvPr/>
            </p:nvSpPr>
            <p:spPr>
              <a:xfrm>
                <a:off x="3055619" y="1203598"/>
                <a:ext cx="5404813" cy="3758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i="0" dirty="0">
                    <a:solidFill>
                      <a:schemeClr val="bg1"/>
                    </a:solidFill>
                  </a:rPr>
                  <a:t>Q(</a:t>
                </a:r>
                <a:r>
                  <a:rPr lang="en-US" altLang="zh-CN" sz="1800" i="0" dirty="0" err="1">
                    <a:solidFill>
                      <a:schemeClr val="bg1"/>
                    </a:solidFill>
                  </a:rPr>
                  <a:t>a,b</a:t>
                </a:r>
                <a:r>
                  <a:rPr lang="en-US" altLang="zh-CN" sz="1800" i="0" dirty="0">
                    <a:solidFill>
                      <a:schemeClr val="bg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𝑦𝑖</m:t>
                            </m:r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𝑏𝑥𝑖</m:t>
                            </m:r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619" y="1203598"/>
                <a:ext cx="5404813" cy="375872"/>
              </a:xfrm>
              <a:prstGeom prst="rect">
                <a:avLst/>
              </a:prstGeom>
              <a:blipFill rotWithShape="1">
                <a:blip r:embed="rId6"/>
                <a:stretch>
                  <a:fillRect l="-902" t="-116129" b="-180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8"/>
          <p:cNvSpPr txBox="1">
            <a:spLocks/>
          </p:cNvSpPr>
          <p:nvPr/>
        </p:nvSpPr>
        <p:spPr>
          <a:xfrm>
            <a:off x="683568" y="1203598"/>
            <a:ext cx="8208912" cy="37961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令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82" grpId="0" animBg="1"/>
      <p:bldP spid="120" grpId="0" animBg="1"/>
      <p:bldP spid="133" grpId="0" animBg="1"/>
      <p:bldP spid="146" grpId="0" animBg="1"/>
      <p:bldP spid="185" grpId="0" build="allAtOnce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31"/>
          <p:cNvSpPr>
            <a:spLocks/>
          </p:cNvSpPr>
          <p:nvPr/>
        </p:nvSpPr>
        <p:spPr bwMode="auto">
          <a:xfrm>
            <a:off x="602535" y="2956322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150293" y="3255169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2" name="Freeform 55"/>
          <p:cNvSpPr>
            <a:spLocks/>
          </p:cNvSpPr>
          <p:nvPr/>
        </p:nvSpPr>
        <p:spPr bwMode="auto">
          <a:xfrm>
            <a:off x="1690908" y="2558653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3310368" y="2314575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3849792" y="1831181"/>
            <a:ext cx="382240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4383262" y="2693194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1" name="剪去同侧角的矩形 1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18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数学分析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00413"/>
              </p:ext>
            </p:extLst>
          </p:nvPr>
        </p:nvGraphicFramePr>
        <p:xfrm>
          <a:off x="1428729" y="1214428"/>
          <a:ext cx="5087488" cy="1364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4" imgW="3314520" imgH="888840" progId="Equation.DSMT4">
                  <p:embed/>
                </p:oleObj>
              </mc:Choice>
              <mc:Fallback>
                <p:oleObj name="Equation" r:id="rId4" imgW="3314520" imgH="8888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9" y="1214428"/>
                        <a:ext cx="5087488" cy="1364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602535" y="3178969"/>
            <a:ext cx="705695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上面式子不为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的原因是</a:t>
            </a:r>
            <a:r>
              <a:rPr lang="en-US" altLang="zh-CN" sz="1600" dirty="0" smtClean="0">
                <a:solidFill>
                  <a:schemeClr val="bg1"/>
                </a:solidFill>
              </a:rPr>
              <a:t>xi</a:t>
            </a:r>
            <a:r>
              <a:rPr lang="zh-CN" altLang="en-US" sz="1600" dirty="0" smtClean="0">
                <a:solidFill>
                  <a:schemeClr val="bg1"/>
                </a:solidFill>
              </a:rPr>
              <a:t>的取值不相同。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Ax=b</a:t>
            </a:r>
          </a:p>
          <a:p>
            <a:pPr>
              <a:lnSpc>
                <a:spcPct val="14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如果</a:t>
            </a:r>
            <a:r>
              <a:rPr lang="en-US" altLang="zh-CN" sz="1600" dirty="0" smtClean="0">
                <a:solidFill>
                  <a:schemeClr val="bg1"/>
                </a:solidFill>
              </a:rPr>
              <a:t>r(A)=r(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A|b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，那么其必有解，因为</a:t>
            </a:r>
            <a:r>
              <a:rPr lang="en-US" altLang="zh-CN" sz="1600" dirty="0" smtClean="0">
                <a:solidFill>
                  <a:schemeClr val="bg1"/>
                </a:solidFill>
              </a:rPr>
              <a:t>r(A)=2</a:t>
            </a:r>
            <a:r>
              <a:rPr lang="zh-CN" altLang="en-US" sz="1600" dirty="0" smtClean="0">
                <a:solidFill>
                  <a:schemeClr val="bg1"/>
                </a:solidFill>
              </a:rPr>
              <a:t>，那么必有唯一解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82" grpId="0" animBg="1"/>
      <p:bldP spid="120" grpId="0" animBg="1"/>
      <p:bldP spid="133" grpId="0" animBg="1"/>
      <p:bldP spid="146" grpId="0" animBg="1"/>
      <p:bldP spid="185" grpId="0" build="allAtOnce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31"/>
          <p:cNvSpPr>
            <a:spLocks/>
          </p:cNvSpPr>
          <p:nvPr/>
        </p:nvSpPr>
        <p:spPr bwMode="auto">
          <a:xfrm>
            <a:off x="602535" y="2956322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150293" y="3255169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2" name="Freeform 55"/>
          <p:cNvSpPr>
            <a:spLocks/>
          </p:cNvSpPr>
          <p:nvPr/>
        </p:nvSpPr>
        <p:spPr bwMode="auto">
          <a:xfrm>
            <a:off x="1690908" y="2558653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3310368" y="2314575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3849792" y="1831181"/>
            <a:ext cx="382240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4383262" y="2693194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1" name="剪去同侧角的矩形 1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41764" y="1732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一</a:t>
            </a:r>
            <a:r>
              <a:rPr lang="zh-CN" altLang="en-US" dirty="0"/>
              <a:t>元线性回归</a:t>
            </a:r>
          </a:p>
        </p:txBody>
      </p:sp>
      <p:sp>
        <p:nvSpPr>
          <p:cNvPr id="18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数学分析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071670" y="1357304"/>
          <a:ext cx="4825148" cy="279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2984400" imgH="1726920" progId="Equation.DSMT4">
                  <p:embed/>
                </p:oleObj>
              </mc:Choice>
              <mc:Fallback>
                <p:oleObj name="Equation" r:id="rId4" imgW="2984400" imgH="1726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357304"/>
                        <a:ext cx="4825148" cy="2792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683568" y="1059843"/>
            <a:ext cx="7056958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解方程，求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82" grpId="0" animBg="1"/>
      <p:bldP spid="120" grpId="0" animBg="1"/>
      <p:bldP spid="133" grpId="0" animBg="1"/>
      <p:bldP spid="146" grpId="0" animBg="1"/>
      <p:bldP spid="185" grpId="0" build="allAtOnce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847</Words>
  <Application>Microsoft Office PowerPoint</Application>
  <PresentationFormat>全屏显示(16:9)</PresentationFormat>
  <Paragraphs>199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Tuo_Jiang/庹江/软件部(内网)</cp:lastModifiedBy>
  <cp:revision>165</cp:revision>
  <dcterms:created xsi:type="dcterms:W3CDTF">2015-05-24T02:07:27Z</dcterms:created>
  <dcterms:modified xsi:type="dcterms:W3CDTF">2017-11-30T09:36:30Z</dcterms:modified>
</cp:coreProperties>
</file>