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82" r:id="rId5"/>
    <p:sldId id="269" r:id="rId6"/>
    <p:sldId id="270" r:id="rId7"/>
    <p:sldId id="276" r:id="rId8"/>
    <p:sldId id="274" r:id="rId9"/>
    <p:sldId id="275" r:id="rId10"/>
    <p:sldId id="271" r:id="rId11"/>
    <p:sldId id="280" r:id="rId12"/>
    <p:sldId id="281" r:id="rId13"/>
    <p:sldId id="272" r:id="rId14"/>
    <p:sldId id="277" r:id="rId15"/>
    <p:sldId id="278" r:id="rId16"/>
    <p:sldId id="273" r:id="rId17"/>
    <p:sldId id="279"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6" d="100"/>
          <a:sy n="116" d="100"/>
        </p:scale>
        <p:origin x="-149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目次</a:t>
            </a:r>
            <a:endParaRPr lang="zh-CN" altLang="en-US" dirty="0"/>
          </a:p>
        </p:txBody>
      </p:sp>
      <p:sp>
        <p:nvSpPr>
          <p:cNvPr id="3" name="副标题 2"/>
          <p:cNvSpPr>
            <a:spLocks noGrp="1"/>
          </p:cNvSpPr>
          <p:nvPr>
            <p:ph type="subTitle" idx="1"/>
          </p:nvPr>
        </p:nvSpPr>
        <p:spPr>
          <a:xfrm>
            <a:off x="857224" y="1071546"/>
            <a:ext cx="6915176" cy="4567254"/>
          </a:xfrm>
        </p:spPr>
        <p:txBody>
          <a:bodyPr/>
          <a:lstStyle/>
          <a:p>
            <a:pPr algn="l">
              <a:buFont typeface="Arial" pitchFamily="34" charset="0"/>
              <a:buChar char="•"/>
            </a:pPr>
            <a:r>
              <a:rPr lang="en-US" altLang="zh-CN" dirty="0" smtClean="0"/>
              <a:t> </a:t>
            </a:r>
            <a:r>
              <a:rPr lang="zh-CN" altLang="en-US" dirty="0" smtClean="0"/>
              <a:t>数据描述性分析</a:t>
            </a:r>
            <a:endParaRPr lang="en-US" altLang="zh-CN" dirty="0" smtClean="0"/>
          </a:p>
          <a:p>
            <a:pPr algn="l">
              <a:buFont typeface="Arial" pitchFamily="34" charset="0"/>
              <a:buChar char="•"/>
            </a:pPr>
            <a:r>
              <a:rPr lang="zh-CN" altLang="en-US" dirty="0" smtClean="0"/>
              <a:t>非参数秩方法</a:t>
            </a:r>
            <a:endParaRPr lang="en-US" altLang="zh-CN" dirty="0" smtClean="0"/>
          </a:p>
          <a:p>
            <a:pPr algn="l">
              <a:buFont typeface="Arial" pitchFamily="34" charset="0"/>
              <a:buChar char="•"/>
            </a:pPr>
            <a:r>
              <a:rPr lang="zh-CN" altLang="en-US" dirty="0" smtClean="0"/>
              <a:t>回归分析</a:t>
            </a:r>
            <a:endParaRPr lang="en-US" altLang="zh-CN" dirty="0" smtClean="0"/>
          </a:p>
          <a:p>
            <a:pPr algn="l">
              <a:buFont typeface="Arial" pitchFamily="34" charset="0"/>
              <a:buChar char="•"/>
            </a:pPr>
            <a:r>
              <a:rPr lang="zh-CN" altLang="en-US" dirty="0" smtClean="0"/>
              <a:t>主成分分析与因子分析</a:t>
            </a:r>
            <a:endParaRPr lang="en-US" altLang="zh-CN" dirty="0" smtClean="0"/>
          </a:p>
          <a:p>
            <a:pPr algn="l">
              <a:buFont typeface="Arial" pitchFamily="34" charset="0"/>
              <a:buChar char="•"/>
            </a:pPr>
            <a:r>
              <a:rPr lang="zh-CN" altLang="en-US" dirty="0" smtClean="0"/>
              <a:t>判别分析</a:t>
            </a:r>
            <a:endParaRPr lang="en-US" altLang="zh-CN" dirty="0" smtClean="0"/>
          </a:p>
          <a:p>
            <a:pPr algn="l">
              <a:buFont typeface="Arial" pitchFamily="34" charset="0"/>
              <a:buChar char="•"/>
            </a:pPr>
            <a:r>
              <a:rPr lang="zh-CN" altLang="en-US" dirty="0" smtClean="0"/>
              <a:t>聚类分析</a:t>
            </a:r>
            <a:endParaRPr lang="en-US" altLang="zh-CN" dirty="0" smtClean="0"/>
          </a:p>
          <a:p>
            <a:pPr algn="l">
              <a:buFont typeface="Arial" pitchFamily="34" charset="0"/>
              <a:buChar char="•"/>
            </a:pPr>
            <a:r>
              <a:rPr lang="zh-CN" altLang="en-US" dirty="0" smtClean="0"/>
              <a:t>时间序列分析</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判别分析</a:t>
            </a:r>
            <a:endParaRPr lang="zh-CN" altLang="en-US" dirty="0"/>
          </a:p>
        </p:txBody>
      </p:sp>
      <p:sp>
        <p:nvSpPr>
          <p:cNvPr id="4" name="TextBox 3"/>
          <p:cNvSpPr txBox="1"/>
          <p:nvPr/>
        </p:nvSpPr>
        <p:spPr>
          <a:xfrm>
            <a:off x="857224" y="1142984"/>
            <a:ext cx="6500858" cy="5016758"/>
          </a:xfrm>
          <a:prstGeom prst="rect">
            <a:avLst/>
          </a:prstGeom>
          <a:noFill/>
        </p:spPr>
        <p:txBody>
          <a:bodyPr wrap="square" rtlCol="0">
            <a:spAutoFit/>
          </a:bodyPr>
          <a:lstStyle/>
          <a:p>
            <a:r>
              <a:rPr lang="zh-CN" altLang="en-US" sz="2000" dirty="0" smtClean="0"/>
              <a:t>在自然科学和社会科学的研究中，研究对象用某种方法已划分为若干类型。当得到一个新的样品数据（通常是多元的），要确定该样品属于已知类型的哪一类，这类问题属于判别分析</a:t>
            </a:r>
            <a:r>
              <a:rPr lang="zh-CN" altLang="en-US" sz="2000" dirty="0" smtClean="0"/>
              <a:t>。</a:t>
            </a:r>
            <a:endParaRPr lang="en-US" altLang="zh-CN" sz="2000" dirty="0" smtClean="0"/>
          </a:p>
          <a:p>
            <a:r>
              <a:rPr lang="zh-CN" altLang="en-US" sz="2000" dirty="0" smtClean="0"/>
              <a:t>判定准则：</a:t>
            </a:r>
            <a:endParaRPr lang="en-US" altLang="zh-CN" sz="2000" dirty="0" smtClean="0"/>
          </a:p>
          <a:p>
            <a:pPr marL="342900" indent="-342900">
              <a:buFont typeface="Arial" panose="020B0604020202020204" pitchFamily="34" charset="0"/>
              <a:buChar char="•"/>
            </a:pPr>
            <a:r>
              <a:rPr lang="zh-CN" altLang="en-US" sz="2000" dirty="0" smtClean="0"/>
              <a:t>距离判别：包括欧氏距离和马氏距离</a:t>
            </a:r>
            <a:endParaRPr lang="en-US" altLang="zh-CN" sz="2000" dirty="0" smtClean="0"/>
          </a:p>
          <a:p>
            <a:pPr marL="342900" indent="-342900">
              <a:buFont typeface="Arial" panose="020B0604020202020204" pitchFamily="34" charset="0"/>
              <a:buChar char="•"/>
            </a:pPr>
            <a:r>
              <a:rPr lang="en-US" altLang="zh-CN" sz="2000" dirty="0" smtClean="0"/>
              <a:t>Bayes</a:t>
            </a:r>
            <a:r>
              <a:rPr lang="zh-CN" altLang="en-US" sz="2000" dirty="0" smtClean="0"/>
              <a:t>判别</a:t>
            </a:r>
            <a:endParaRPr lang="en-US" altLang="zh-CN" sz="2000" dirty="0" smtClean="0"/>
          </a:p>
          <a:p>
            <a:r>
              <a:rPr lang="zh-CN" altLang="en-US" sz="2000" dirty="0" smtClean="0"/>
              <a:t>设有</a:t>
            </a:r>
            <a:r>
              <a:rPr lang="en-US" altLang="zh-CN" sz="2000" dirty="0" smtClean="0"/>
              <a:t>k</a:t>
            </a:r>
            <a:r>
              <a:rPr lang="zh-CN" altLang="en-US" sz="2000" dirty="0" smtClean="0"/>
              <a:t>个总体</a:t>
            </a:r>
            <a:r>
              <a:rPr lang="en-US" altLang="zh-CN" sz="2000" dirty="0" smtClean="0"/>
              <a:t>G1</a:t>
            </a:r>
            <a:r>
              <a:rPr lang="zh-CN" altLang="en-US" sz="2000" dirty="0" smtClean="0"/>
              <a:t>、</a:t>
            </a:r>
            <a:r>
              <a:rPr lang="en-US" altLang="zh-CN" sz="2000" dirty="0" smtClean="0"/>
              <a:t>G2…</a:t>
            </a:r>
            <a:r>
              <a:rPr lang="en-US" altLang="zh-CN" sz="2000" dirty="0" err="1" smtClean="0"/>
              <a:t>Gk</a:t>
            </a:r>
            <a:r>
              <a:rPr lang="zh-CN" altLang="en-US" sz="2000" dirty="0" smtClean="0"/>
              <a:t>，每个</a:t>
            </a:r>
            <a:r>
              <a:rPr lang="en-US" altLang="zh-CN" sz="2000" dirty="0" err="1" smtClean="0"/>
              <a:t>Gi</a:t>
            </a:r>
            <a:r>
              <a:rPr lang="zh-CN" altLang="en-US" sz="2000" dirty="0" smtClean="0"/>
              <a:t>的分布都是未知的，它需要由各总体取得的样本数据资料来估计。一般的，先要估计各个总体的均值向量与协方差矩阵，从每个总体</a:t>
            </a:r>
            <a:r>
              <a:rPr lang="en-US" altLang="zh-CN" sz="2000" dirty="0" err="1" smtClean="0"/>
              <a:t>Gi</a:t>
            </a:r>
            <a:r>
              <a:rPr lang="zh-CN" altLang="en-US" sz="2000" dirty="0" smtClean="0"/>
              <a:t>取得的样本叫训练样本。提取各总体的信息，构造一定的判别准则，判断新样品属于哪个总体。</a:t>
            </a:r>
            <a:endParaRPr lang="en-US" altLang="zh-CN" sz="2000" dirty="0"/>
          </a:p>
          <a:p>
            <a:endParaRPr lang="en-US" altLang="zh-CN" sz="2000" dirty="0" smtClean="0"/>
          </a:p>
          <a:p>
            <a:r>
              <a:rPr lang="zh-CN" altLang="en-US" sz="2000" dirty="0" smtClean="0"/>
              <a:t>判定准则的优良性判定：</a:t>
            </a:r>
            <a:endParaRPr lang="en-US" altLang="zh-CN" sz="2000" dirty="0" smtClean="0"/>
          </a:p>
          <a:p>
            <a:pPr marL="342900" indent="-342900">
              <a:buFont typeface="Arial" panose="020B0604020202020204" pitchFamily="34" charset="0"/>
              <a:buChar char="•"/>
            </a:pPr>
            <a:r>
              <a:rPr lang="zh-CN" altLang="en-US" sz="2000" dirty="0"/>
              <a:t>误判</a:t>
            </a:r>
            <a:r>
              <a:rPr lang="zh-CN" altLang="en-US" sz="2000" dirty="0" smtClean="0"/>
              <a:t>率回代估计</a:t>
            </a:r>
            <a:endParaRPr lang="en-US" altLang="zh-CN" sz="2000" dirty="0" smtClean="0"/>
          </a:p>
          <a:p>
            <a:pPr marL="342900" indent="-342900">
              <a:buFont typeface="Arial" panose="020B0604020202020204" pitchFamily="34" charset="0"/>
              <a:buChar char="•"/>
            </a:pPr>
            <a:r>
              <a:rPr lang="zh-CN" altLang="en-US" sz="2000" dirty="0"/>
              <a:t>误判</a:t>
            </a:r>
            <a:r>
              <a:rPr lang="zh-CN" altLang="en-US" sz="2000" dirty="0" smtClean="0"/>
              <a:t>率的交叉确认估计</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判别分析</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58863872"/>
              </p:ext>
            </p:extLst>
          </p:nvPr>
        </p:nvGraphicFramePr>
        <p:xfrm>
          <a:off x="2054696" y="2204864"/>
          <a:ext cx="5181600" cy="1771650"/>
        </p:xfrm>
        <a:graphic>
          <a:graphicData uri="http://schemas.openxmlformats.org/drawingml/2006/table">
            <a:tbl>
              <a:tblPr>
                <a:tableStyleId>{5C22544A-7EE6-4342-B048-85BDC9FD1C3A}</a:tableStyleId>
              </a:tblPr>
              <a:tblGrid>
                <a:gridCol w="863600"/>
                <a:gridCol w="863600"/>
                <a:gridCol w="863600"/>
                <a:gridCol w="863600"/>
                <a:gridCol w="863600"/>
                <a:gridCol w="863600"/>
              </a:tblGrid>
              <a:tr h="171450">
                <a:tc gridSpan="3">
                  <a:txBody>
                    <a:bodyPr/>
                    <a:lstStyle/>
                    <a:p>
                      <a:pPr algn="ctr" fontAlgn="b"/>
                      <a:r>
                        <a:rPr lang="en-US" sz="1100" u="none" strike="noStrike">
                          <a:effectLst/>
                        </a:rPr>
                        <a:t>G1：</a:t>
                      </a:r>
                      <a:r>
                        <a:rPr lang="zh-CN" altLang="en-US" sz="1100" u="none" strike="noStrike">
                          <a:effectLst/>
                        </a:rPr>
                        <a:t>春旱</a:t>
                      </a:r>
                      <a:endParaRPr lang="zh-CN" altLang="en-US" sz="1100" b="0" i="0" u="none" strike="noStrike">
                        <a:solidFill>
                          <a:srgbClr val="000000"/>
                        </a:solidFill>
                        <a:effectLst/>
                        <a:latin typeface="宋体"/>
                      </a:endParaRPr>
                    </a:p>
                  </a:txBody>
                  <a:tcPr marL="9525" marR="9525" marT="9525" marB="0" anchor="b"/>
                </a:tc>
                <a:tc hMerge="1">
                  <a:txBody>
                    <a:bodyPr/>
                    <a:lstStyle/>
                    <a:p>
                      <a:endParaRPr lang="zh-CN" altLang="en-US"/>
                    </a:p>
                  </a:txBody>
                  <a:tcPr/>
                </a:tc>
                <a:tc hMerge="1">
                  <a:txBody>
                    <a:bodyPr/>
                    <a:lstStyle/>
                    <a:p>
                      <a:endParaRPr lang="zh-CN" altLang="en-US"/>
                    </a:p>
                  </a:txBody>
                  <a:tcPr/>
                </a:tc>
                <a:tc gridSpan="3">
                  <a:txBody>
                    <a:bodyPr/>
                    <a:lstStyle/>
                    <a:p>
                      <a:pPr algn="ctr" fontAlgn="b"/>
                      <a:r>
                        <a:rPr lang="en-US" sz="1100" u="none" strike="noStrike">
                          <a:effectLst/>
                        </a:rPr>
                        <a:t>G2：</a:t>
                      </a:r>
                      <a:r>
                        <a:rPr lang="zh-CN" altLang="en-US" sz="1100" u="none" strike="noStrike">
                          <a:effectLst/>
                        </a:rPr>
                        <a:t>无春旱</a:t>
                      </a:r>
                      <a:endParaRPr lang="zh-CN" altLang="en-US" sz="1100" b="0" i="0" u="none" strike="noStrike">
                        <a:solidFill>
                          <a:srgbClr val="000000"/>
                        </a:solidFill>
                        <a:effectLst/>
                        <a:latin typeface="宋体"/>
                      </a:endParaRPr>
                    </a:p>
                  </a:txBody>
                  <a:tcPr marL="9525" marR="9525" marT="9525" marB="0" anchor="b"/>
                </a:tc>
                <a:tc hMerge="1">
                  <a:txBody>
                    <a:bodyPr/>
                    <a:lstStyle/>
                    <a:p>
                      <a:endParaRPr lang="zh-CN" altLang="en-US"/>
                    </a:p>
                  </a:txBody>
                  <a:tcPr/>
                </a:tc>
                <a:tc hMerge="1">
                  <a:txBody>
                    <a:bodyPr/>
                    <a:lstStyle/>
                    <a:p>
                      <a:endParaRPr lang="zh-CN" altLang="en-US"/>
                    </a:p>
                  </a:txBody>
                  <a:tcPr/>
                </a:tc>
              </a:tr>
              <a:tr h="171450">
                <a:tc>
                  <a:txBody>
                    <a:bodyPr/>
                    <a:lstStyle/>
                    <a:p>
                      <a:pPr algn="ctr" fontAlgn="b"/>
                      <a:r>
                        <a:rPr lang="zh-CN" altLang="en-US" sz="1100" u="none" strike="noStrike">
                          <a:effectLst/>
                        </a:rPr>
                        <a:t>序号</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sz="1100" u="none" strike="noStrike">
                          <a:effectLst/>
                        </a:rPr>
                        <a:t>x1</a:t>
                      </a:r>
                      <a:endParaRPr lang="en-US" sz="1100" b="0" i="0" u="none" strike="noStrike">
                        <a:solidFill>
                          <a:srgbClr val="000000"/>
                        </a:solidFill>
                        <a:effectLst/>
                        <a:latin typeface="宋体"/>
                      </a:endParaRPr>
                    </a:p>
                  </a:txBody>
                  <a:tcPr marL="9525" marR="9525" marT="9525" marB="0" anchor="b"/>
                </a:tc>
                <a:tc>
                  <a:txBody>
                    <a:bodyPr/>
                    <a:lstStyle/>
                    <a:p>
                      <a:pPr algn="ctr" fontAlgn="b"/>
                      <a:r>
                        <a:rPr lang="en-US" sz="1100" u="none" strike="noStrike">
                          <a:effectLst/>
                        </a:rPr>
                        <a:t>x2</a:t>
                      </a:r>
                      <a:endParaRPr 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序号</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sz="1100" u="none" strike="noStrike">
                          <a:effectLst/>
                        </a:rPr>
                        <a:t>x1</a:t>
                      </a:r>
                      <a:endParaRPr lang="en-US" sz="1100" b="0" i="0" u="none" strike="noStrike">
                        <a:solidFill>
                          <a:srgbClr val="000000"/>
                        </a:solidFill>
                        <a:effectLst/>
                        <a:latin typeface="宋体"/>
                      </a:endParaRPr>
                    </a:p>
                  </a:txBody>
                  <a:tcPr marL="9525" marR="9525" marT="9525" marB="0" anchor="b"/>
                </a:tc>
                <a:tc>
                  <a:txBody>
                    <a:bodyPr/>
                    <a:lstStyle/>
                    <a:p>
                      <a:pPr algn="ctr" fontAlgn="b"/>
                      <a:r>
                        <a:rPr lang="en-US" sz="1100" u="none" strike="noStrike">
                          <a:effectLst/>
                        </a:rPr>
                        <a:t>x2</a:t>
                      </a:r>
                      <a:endParaRPr lang="en-US"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24.8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22.1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-0.7</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24.1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21.6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-1.4</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3</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26.6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-0.8</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23.5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22.8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-1.6</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25.5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22.7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-1.5</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27.4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21.5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22.1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-1.2</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21.4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-1.3</a:t>
                      </a:r>
                      <a:endParaRPr lang="en-US" altLang="zh-CN" sz="1100" b="0" i="0" u="none" strike="noStrike" dirty="0">
                        <a:solidFill>
                          <a:srgbClr val="000000"/>
                        </a:solidFill>
                        <a:effectLst/>
                        <a:latin typeface="宋体"/>
                      </a:endParaRPr>
                    </a:p>
                  </a:txBody>
                  <a:tcPr marL="9525" marR="9525" marT="9525" marB="0" anchor="b"/>
                </a:tc>
              </a:tr>
            </a:tbl>
          </a:graphicData>
        </a:graphic>
      </p:graphicFrame>
      <p:sp>
        <p:nvSpPr>
          <p:cNvPr id="5" name="TextBox 4"/>
          <p:cNvSpPr txBox="1"/>
          <p:nvPr/>
        </p:nvSpPr>
        <p:spPr>
          <a:xfrm>
            <a:off x="899592" y="908720"/>
            <a:ext cx="7128792" cy="1323439"/>
          </a:xfrm>
          <a:prstGeom prst="rect">
            <a:avLst/>
          </a:prstGeom>
          <a:noFill/>
        </p:spPr>
        <p:txBody>
          <a:bodyPr wrap="square" rtlCol="0">
            <a:spAutoFit/>
          </a:bodyPr>
          <a:lstStyle/>
          <a:p>
            <a:r>
              <a:rPr lang="zh-CN" altLang="en-US" sz="2000" dirty="0" smtClean="0"/>
              <a:t>         某气象站预报某地区有无春旱的观测资料中，</a:t>
            </a:r>
            <a:r>
              <a:rPr lang="en-US" altLang="zh-CN" sz="2000" dirty="0" smtClean="0"/>
              <a:t>x1</a:t>
            </a:r>
            <a:r>
              <a:rPr lang="zh-CN" altLang="en-US" sz="2000" dirty="0" smtClean="0"/>
              <a:t>和</a:t>
            </a:r>
            <a:r>
              <a:rPr lang="en-US" altLang="zh-CN" sz="2000" dirty="0" smtClean="0"/>
              <a:t>x2</a:t>
            </a:r>
            <a:r>
              <a:rPr lang="zh-CN" altLang="en-US" sz="2000" dirty="0" smtClean="0"/>
              <a:t>是与气象有关的综合预报因子。数据包括发生春旱的</a:t>
            </a:r>
            <a:r>
              <a:rPr lang="en-US" altLang="zh-CN" sz="2000" dirty="0" smtClean="0"/>
              <a:t>6</a:t>
            </a:r>
            <a:r>
              <a:rPr lang="zh-CN" altLang="en-US" sz="2000" dirty="0" smtClean="0"/>
              <a:t>个年份和未发生春旱的</a:t>
            </a:r>
            <a:r>
              <a:rPr lang="en-US" altLang="zh-CN" sz="2000" dirty="0" smtClean="0"/>
              <a:t>8</a:t>
            </a:r>
            <a:r>
              <a:rPr lang="zh-CN" altLang="en-US" sz="2000" dirty="0" smtClean="0"/>
              <a:t>个年份的相应观测数据。试建立距离判别函数并估计误判率。</a:t>
            </a:r>
            <a:endParaRPr lang="zh-CN" altLang="en-US" sz="2000" dirty="0"/>
          </a:p>
        </p:txBody>
      </p:sp>
      <p:sp>
        <p:nvSpPr>
          <p:cNvPr id="6" name="TextBox 5"/>
          <p:cNvSpPr txBox="1"/>
          <p:nvPr/>
        </p:nvSpPr>
        <p:spPr>
          <a:xfrm>
            <a:off x="971600" y="4077072"/>
            <a:ext cx="7128792" cy="1938992"/>
          </a:xfrm>
          <a:prstGeom prst="rect">
            <a:avLst/>
          </a:prstGeom>
          <a:noFill/>
        </p:spPr>
        <p:txBody>
          <a:bodyPr wrap="square" rtlCol="0">
            <a:spAutoFit/>
          </a:bodyPr>
          <a:lstStyle/>
          <a:p>
            <a:r>
              <a:rPr lang="zh-CN" altLang="en-US" sz="2000" dirty="0" smtClean="0"/>
              <a:t>在∑</a:t>
            </a:r>
            <a:r>
              <a:rPr lang="en-US" altLang="zh-CN" sz="2000" dirty="0" smtClean="0"/>
              <a:t>1=</a:t>
            </a:r>
            <a:r>
              <a:rPr lang="zh-CN" altLang="en-US" sz="2000" dirty="0" smtClean="0"/>
              <a:t>∑</a:t>
            </a:r>
            <a:r>
              <a:rPr lang="en-US" altLang="zh-CN" sz="2000" dirty="0" smtClean="0"/>
              <a:t>2=</a:t>
            </a:r>
            <a:r>
              <a:rPr lang="zh-CN" altLang="en-US" sz="2000" dirty="0" smtClean="0"/>
              <a:t>∑的假设下，建立距离判别的线性判别函数，计算结果为：</a:t>
            </a:r>
            <a:endParaRPr lang="en-US" altLang="zh-CN" sz="2000" dirty="0" smtClean="0"/>
          </a:p>
          <a:p>
            <a:endParaRPr lang="en-US" altLang="zh-CN" sz="2000" dirty="0"/>
          </a:p>
          <a:p>
            <a:r>
              <a:rPr lang="en-US" altLang="zh-CN" sz="2000" dirty="0" smtClean="0"/>
              <a:t>X1=[25.3167</a:t>
            </a:r>
            <a:r>
              <a:rPr lang="en-US" altLang="zh-CN" sz="2000" dirty="0" smtClean="0"/>
              <a:t>,-2.4167</a:t>
            </a:r>
            <a:r>
              <a:rPr lang="en-US" altLang="zh-CN" sz="2000" dirty="0"/>
              <a:t>]T, </a:t>
            </a:r>
            <a:r>
              <a:rPr lang="en-US" altLang="zh-CN" sz="2000" dirty="0" smtClean="0"/>
              <a:t>          X2=[22.0250,-1.1875]T,</a:t>
            </a:r>
          </a:p>
          <a:p>
            <a:endParaRPr lang="en-US" altLang="zh-CN" sz="2000" dirty="0"/>
          </a:p>
          <a:p>
            <a:r>
              <a:rPr lang="en-US" altLang="zh-CN" sz="2000" dirty="0" smtClean="0"/>
              <a:t>S1 = [2.2137,-0.6577]</a:t>
            </a:r>
            <a:endParaRPr lang="zh-CN" altLang="en-US" sz="2000" dirty="0"/>
          </a:p>
        </p:txBody>
      </p:sp>
    </p:spTree>
    <p:extLst>
      <p:ext uri="{BB962C8B-B14F-4D97-AF65-F5344CB8AC3E}">
        <p14:creationId xmlns:p14="http://schemas.microsoft.com/office/powerpoint/2010/main" val="288443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判别分析</a:t>
            </a:r>
            <a:endParaRPr lang="zh-CN" altLang="en-US" dirty="0"/>
          </a:p>
        </p:txBody>
      </p:sp>
      <mc:AlternateContent xmlns:mc="http://schemas.openxmlformats.org/markup-compatibility/2006">
        <mc:Choice xmlns:a14="http://schemas.microsoft.com/office/drawing/2010/main" Requires="a14">
          <p:sp>
            <p:nvSpPr>
              <p:cNvPr id="5" name="TextBox 4"/>
              <p:cNvSpPr txBox="1"/>
              <p:nvPr/>
            </p:nvSpPr>
            <p:spPr>
              <a:xfrm>
                <a:off x="899592" y="1097449"/>
                <a:ext cx="7128792" cy="3381823"/>
              </a:xfrm>
              <a:prstGeom prst="rect">
                <a:avLst/>
              </a:prstGeom>
              <a:noFill/>
            </p:spPr>
            <p:txBody>
              <a:bodyPr wrap="square" rtlCol="0">
                <a:spAutoFit/>
              </a:bodyPr>
              <a:lstStyle/>
              <a:p>
                <a:r>
                  <a:rPr lang="en-US" altLang="zh-CN" sz="2000" dirty="0" smtClean="0"/>
                  <a:t>S1=</a:t>
                </a:r>
                <a14:m>
                  <m:oMath xmlns:m="http://schemas.openxmlformats.org/officeDocument/2006/math">
                    <m:d>
                      <m:dPr>
                        <m:ctrlPr>
                          <a:rPr lang="en-US" altLang="zh-CN" sz="2000" i="1" smtClean="0">
                            <a:latin typeface="Cambria Math"/>
                          </a:rPr>
                        </m:ctrlPr>
                      </m:dPr>
                      <m:e>
                        <m:m>
                          <m:mPr>
                            <m:mcs>
                              <m:mc>
                                <m:mcPr>
                                  <m:count m:val="2"/>
                                  <m:mcJc m:val="center"/>
                                </m:mcPr>
                              </m:mc>
                            </m:mcs>
                            <m:ctrlPr>
                              <a:rPr lang="en-US" altLang="zh-CN" sz="2000" i="1" smtClean="0">
                                <a:latin typeface="Cambria Math"/>
                              </a:rPr>
                            </m:ctrlPr>
                          </m:mPr>
                          <m:mr>
                            <m:e>
                              <m:r>
                                <m:rPr>
                                  <m:brk m:alnAt="7"/>
                                </m:rPr>
                                <a:rPr lang="en-US" altLang="zh-CN" sz="2000" b="0" i="1" smtClean="0">
                                  <a:latin typeface="Cambria Math"/>
                                </a:rPr>
                                <m:t>2.2137</m:t>
                              </m:r>
                            </m:e>
                            <m:e>
                              <m:r>
                                <a:rPr lang="en-US" altLang="zh-CN" sz="2000" b="0" i="1" smtClean="0">
                                  <a:latin typeface="Cambria Math"/>
                                </a:rPr>
                                <m:t>−0.6577</m:t>
                              </m:r>
                            </m:e>
                          </m:mr>
                          <m:mr>
                            <m:e>
                              <m:r>
                                <a:rPr lang="en-US" altLang="zh-CN" sz="2000" b="0" i="1" smtClean="0">
                                  <a:latin typeface="Cambria Math"/>
                                </a:rPr>
                                <m:t>−0.6577</m:t>
                              </m:r>
                            </m:e>
                            <m:e>
                              <m:r>
                                <a:rPr lang="en-US" altLang="zh-CN" sz="2000" b="0" i="1" smtClean="0">
                                  <a:latin typeface="Cambria Math"/>
                                </a:rPr>
                                <m:t>0.2697</m:t>
                              </m:r>
                            </m:e>
                          </m:mr>
                        </m:m>
                      </m:e>
                    </m:d>
                    <m:r>
                      <m:rPr>
                        <m:nor/>
                      </m:rPr>
                      <a:rPr lang="en-US" altLang="zh-CN" sz="2000" b="0" i="0" smtClean="0">
                        <a:latin typeface="Cambria Math"/>
                      </a:rPr>
                      <m:t>                 </m:t>
                    </m:r>
                    <m:r>
                      <m:rPr>
                        <m:nor/>
                      </m:rPr>
                      <a:rPr lang="en-US" altLang="zh-CN" sz="2000" dirty="0"/>
                      <m:t>S</m:t>
                    </m:r>
                    <m:r>
                      <m:rPr>
                        <m:nor/>
                      </m:rPr>
                      <a:rPr lang="en-US" altLang="zh-CN" sz="2000" b="0" i="0" dirty="0" smtClean="0"/>
                      <m:t>2</m:t>
                    </m:r>
                    <m:r>
                      <m:rPr>
                        <m:nor/>
                      </m:rPr>
                      <a:rPr lang="en-US" altLang="zh-CN" sz="2000" dirty="0"/>
                      <m:t>=</m:t>
                    </m:r>
                    <m:d>
                      <m:dPr>
                        <m:ctrlPr>
                          <a:rPr lang="en-US" altLang="zh-CN" sz="2000" i="1">
                            <a:latin typeface="Cambria Math"/>
                          </a:rPr>
                        </m:ctrlPr>
                      </m:dPr>
                      <m:e>
                        <m:m>
                          <m:mPr>
                            <m:mcs>
                              <m:mc>
                                <m:mcPr>
                                  <m:count m:val="2"/>
                                  <m:mcJc m:val="center"/>
                                </m:mcPr>
                              </m:mc>
                            </m:mcs>
                            <m:ctrlPr>
                              <a:rPr lang="en-US" altLang="zh-CN" sz="2000" i="1">
                                <a:latin typeface="Cambria Math"/>
                              </a:rPr>
                            </m:ctrlPr>
                          </m:mPr>
                          <m:mr>
                            <m:e>
                              <m:r>
                                <a:rPr lang="en-US" altLang="zh-CN" sz="2000" b="0" i="1" smtClean="0">
                                  <a:latin typeface="Cambria Math"/>
                                </a:rPr>
                                <m:t>0.2736</m:t>
                              </m:r>
                            </m:e>
                            <m:e>
                              <m:r>
                                <a:rPr lang="en-US" altLang="zh-CN" sz="2000" i="1">
                                  <a:latin typeface="Cambria Math"/>
                                </a:rPr>
                                <m:t>−</m:t>
                              </m:r>
                              <m:r>
                                <a:rPr lang="en-US" altLang="zh-CN" sz="2000" b="0" i="1" smtClean="0">
                                  <a:latin typeface="Cambria Math"/>
                                </a:rPr>
                                <m:t>0.0632</m:t>
                              </m:r>
                            </m:e>
                          </m:mr>
                          <m:mr>
                            <m:e>
                              <m:r>
                                <a:rPr lang="en-US" altLang="zh-CN" sz="2000" i="1">
                                  <a:latin typeface="Cambria Math"/>
                                </a:rPr>
                                <m:t>−</m:t>
                              </m:r>
                              <m:r>
                                <a:rPr lang="en-US" altLang="zh-CN" sz="2000" b="0" i="1" smtClean="0">
                                  <a:latin typeface="Cambria Math"/>
                                </a:rPr>
                                <m:t>0.0632</m:t>
                              </m:r>
                            </m:e>
                            <m:e>
                              <m:r>
                                <a:rPr lang="en-US" altLang="zh-CN" sz="2000" b="0" i="1" smtClean="0">
                                  <a:latin typeface="Cambria Math"/>
                                </a:rPr>
                                <m:t>0.1069</m:t>
                              </m:r>
                            </m:e>
                          </m:mr>
                        </m:m>
                      </m:e>
                    </m:d>
                  </m:oMath>
                </a14:m>
                <a:endParaRPr lang="en-US" altLang="zh-CN" sz="2000" dirty="0" smtClean="0"/>
              </a:p>
              <a:p>
                <a:endParaRPr lang="en-US" altLang="zh-CN" sz="2000" dirty="0"/>
              </a:p>
              <a:p>
                <a:endParaRPr lang="en-US" altLang="zh-CN" sz="2000" dirty="0" smtClean="0"/>
              </a:p>
              <a:p>
                <a:r>
                  <a:rPr lang="en-US" altLang="zh-CN" sz="2000" dirty="0" smtClean="0"/>
                  <a:t>W1 = -434.3540+39.7430x1+56.8763x2</a:t>
                </a:r>
              </a:p>
              <a:p>
                <a:r>
                  <a:rPr lang="en-US" altLang="zh-CN" sz="2000" dirty="0" smtClean="0"/>
                  <a:t>W2 = -378.9209+37.6536x1+60.1928x2</a:t>
                </a:r>
              </a:p>
              <a:p>
                <a:endParaRPr lang="en-US" altLang="zh-CN" sz="2000" dirty="0"/>
              </a:p>
              <a:p>
                <a:r>
                  <a:rPr lang="zh-CN" altLang="en-US" sz="2000" dirty="0" smtClean="0"/>
                  <a:t>用回代法将总体</a:t>
                </a:r>
                <a:r>
                  <a:rPr lang="en-US" altLang="zh-CN" sz="2000" dirty="0" smtClean="0"/>
                  <a:t>G1</a:t>
                </a:r>
                <a:r>
                  <a:rPr lang="zh-CN" altLang="en-US" sz="2000" dirty="0" smtClean="0"/>
                  <a:t>的第四号样品误判为来自总体</a:t>
                </a:r>
                <a:r>
                  <a:rPr lang="en-US" altLang="zh-CN" sz="2000" dirty="0" smtClean="0"/>
                  <a:t>G2</a:t>
                </a:r>
                <a:r>
                  <a:rPr lang="zh-CN" altLang="en-US" sz="2000" dirty="0" smtClean="0"/>
                  <a:t>的样品，误判率为 </a:t>
                </a:r>
                <a:r>
                  <a:rPr lang="en-US" altLang="zh-CN" sz="2000" dirty="0" smtClean="0"/>
                  <a:t>a=1/12=0.0833</a:t>
                </a:r>
                <a:r>
                  <a:rPr lang="zh-CN" altLang="en-US" sz="2000" dirty="0" smtClean="0"/>
                  <a:t>；</a:t>
                </a:r>
                <a:endParaRPr lang="en-US" altLang="zh-CN" sz="2000" dirty="0" smtClean="0"/>
              </a:p>
              <a:p>
                <a:r>
                  <a:rPr lang="zh-CN" altLang="en-US" sz="2000" dirty="0" smtClean="0"/>
                  <a:t>用交叉确认法，同样将总体</a:t>
                </a:r>
                <a:r>
                  <a:rPr lang="en-US" altLang="zh-CN" sz="2000" dirty="0" smtClean="0"/>
                  <a:t>G1</a:t>
                </a:r>
                <a:r>
                  <a:rPr lang="zh-CN" altLang="en-US" sz="2000" dirty="0" smtClean="0"/>
                  <a:t>的第四号样品误判来自</a:t>
                </a:r>
                <a:r>
                  <a:rPr lang="en-US" altLang="zh-CN" sz="2000" dirty="0" smtClean="0"/>
                  <a:t>G2</a:t>
                </a:r>
                <a:r>
                  <a:rPr lang="zh-CN" altLang="en-US" sz="2000" dirty="0" smtClean="0"/>
                  <a:t>的样品，交叉确认的误判率</a:t>
                </a:r>
                <a:r>
                  <a:rPr lang="en-US" altLang="zh-CN" sz="2000" dirty="0" smtClean="0"/>
                  <a:t>a=1/12 =0.0833</a:t>
                </a:r>
                <a:r>
                  <a:rPr lang="zh-CN" altLang="en-US" sz="2000" dirty="0" smtClean="0"/>
                  <a:t>；</a:t>
                </a:r>
                <a:endParaRPr lang="zh-CN" alt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899592" y="1097449"/>
                <a:ext cx="7128792" cy="3381823"/>
              </a:xfrm>
              <a:prstGeom prst="rect">
                <a:avLst/>
              </a:prstGeom>
              <a:blipFill rotWithShape="1">
                <a:blip r:embed="rId2"/>
                <a:stretch>
                  <a:fillRect l="-941" r="-4192" b="-23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210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聚类分析</a:t>
            </a:r>
            <a:endParaRPr lang="zh-CN" altLang="en-US" dirty="0"/>
          </a:p>
        </p:txBody>
      </p:sp>
      <p:sp>
        <p:nvSpPr>
          <p:cNvPr id="5" name="TextBox 4"/>
          <p:cNvSpPr txBox="1"/>
          <p:nvPr/>
        </p:nvSpPr>
        <p:spPr>
          <a:xfrm>
            <a:off x="857224" y="1142984"/>
            <a:ext cx="6500858" cy="2308324"/>
          </a:xfrm>
          <a:prstGeom prst="rect">
            <a:avLst/>
          </a:prstGeom>
          <a:noFill/>
        </p:spPr>
        <p:txBody>
          <a:bodyPr wrap="square" rtlCol="0">
            <a:spAutoFit/>
          </a:bodyPr>
          <a:lstStyle/>
          <a:p>
            <a:r>
              <a:rPr lang="zh-CN" altLang="en-US" dirty="0" smtClean="0"/>
              <a:t>聚类分析是研究分类问题的多元数据分析方法。聚类分析有着极其广泛的应用背景。比如，在经济上，为了了解不同地区城镇居民的收入和消费情况，往往需要划分不同的类型去研究，在产品质量管理中，要根据各产品的某些重要指标而将其分为一等品、二等品等，在生物学中，要根据各生物体的综合特征进行分类。于是数学被引进分类学中，形成了数值分类学。随着多元数据分析方法研究的深入，在数值分类学中形成了聚类分析这一分支。</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聚类分析</a:t>
            </a:r>
            <a:endParaRPr lang="zh-CN" altLang="en-US" dirty="0"/>
          </a:p>
        </p:txBody>
      </p:sp>
      <p:sp>
        <p:nvSpPr>
          <p:cNvPr id="5" name="TextBox 4"/>
          <p:cNvSpPr txBox="1"/>
          <p:nvPr/>
        </p:nvSpPr>
        <p:spPr>
          <a:xfrm>
            <a:off x="857224" y="1142984"/>
            <a:ext cx="6500858" cy="646331"/>
          </a:xfrm>
          <a:prstGeom prst="rect">
            <a:avLst/>
          </a:prstGeom>
          <a:noFill/>
        </p:spPr>
        <p:txBody>
          <a:bodyPr wrap="square" rtlCol="0">
            <a:spAutoFit/>
          </a:bodyPr>
          <a:lstStyle/>
          <a:p>
            <a:r>
              <a:rPr lang="en-US" altLang="zh-CN" dirty="0" smtClean="0"/>
              <a:t>                                                          </a:t>
            </a:r>
            <a:r>
              <a:rPr lang="zh-CN" altLang="en-US" dirty="0" smtClean="0"/>
              <a:t>数据矩阵</a:t>
            </a:r>
            <a:endParaRPr lang="en-US" altLang="zh-CN" dirty="0" smtClean="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768033657"/>
              </p:ext>
            </p:extLst>
          </p:nvPr>
        </p:nvGraphicFramePr>
        <p:xfrm>
          <a:off x="1475656" y="1625208"/>
          <a:ext cx="6095997" cy="194056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zh-CN" altLang="en-US" sz="1200" dirty="0" smtClean="0"/>
                        <a:t>样品</a:t>
                      </a:r>
                      <a:endParaRPr lang="en-US" altLang="zh-CN" sz="1200" dirty="0" smtClean="0"/>
                    </a:p>
                    <a:p>
                      <a:pPr algn="ctr"/>
                      <a:r>
                        <a:rPr lang="zh-CN" altLang="en-US" sz="1200" dirty="0" smtClean="0"/>
                        <a:t>指标</a:t>
                      </a:r>
                      <a:endParaRPr lang="zh-CN" altLang="en-US" sz="1200" dirty="0"/>
                    </a:p>
                  </a:txBody>
                  <a:tcPr/>
                </a:tc>
                <a:tc>
                  <a:txBody>
                    <a:bodyPr/>
                    <a:lstStyle/>
                    <a:p>
                      <a:pPr algn="ctr"/>
                      <a:r>
                        <a:rPr lang="en-US" altLang="zh-CN" dirty="0" smtClean="0"/>
                        <a:t>X1</a:t>
                      </a:r>
                      <a:endParaRPr lang="zh-CN" altLang="en-US" dirty="0"/>
                    </a:p>
                  </a:txBody>
                  <a:tcPr/>
                </a:tc>
                <a:tc>
                  <a:txBody>
                    <a:bodyPr/>
                    <a:lstStyle/>
                    <a:p>
                      <a:pPr algn="ctr"/>
                      <a:r>
                        <a:rPr lang="en-US" altLang="zh-CN" dirty="0" smtClean="0"/>
                        <a:t>X2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err="1" smtClean="0"/>
                        <a:t>Xj</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err="1" smtClean="0"/>
                        <a:t>Xn</a:t>
                      </a:r>
                      <a:endParaRPr lang="zh-CN" altLang="en-US" dirty="0"/>
                    </a:p>
                  </a:txBody>
                  <a:tcPr/>
                </a:tc>
                <a:tc>
                  <a:txBody>
                    <a:bodyPr/>
                    <a:lstStyle/>
                    <a:p>
                      <a:pPr algn="ctr"/>
                      <a:endParaRPr lang="zh-CN" altLang="en-US"/>
                    </a:p>
                  </a:txBody>
                  <a:tcPr/>
                </a:tc>
                <a:tc>
                  <a:txBody>
                    <a:bodyPr/>
                    <a:lstStyle/>
                    <a:p>
                      <a:pPr algn="ctr"/>
                      <a:endParaRPr lang="zh-CN" altLang="en-US"/>
                    </a:p>
                  </a:txBody>
                  <a:tcPr/>
                </a:tc>
              </a:tr>
              <a:tr h="370840">
                <a:tc>
                  <a:txBody>
                    <a:bodyPr/>
                    <a:lstStyle/>
                    <a:p>
                      <a:pPr algn="ctr"/>
                      <a:r>
                        <a:rPr lang="en-US" altLang="zh-CN" dirty="0" smtClean="0"/>
                        <a:t>X1</a:t>
                      </a:r>
                      <a:endParaRPr lang="zh-CN" altLang="en-US" dirty="0"/>
                    </a:p>
                  </a:txBody>
                  <a:tcPr/>
                </a:tc>
                <a:tc>
                  <a:txBody>
                    <a:bodyPr/>
                    <a:lstStyle/>
                    <a:p>
                      <a:pPr algn="ctr"/>
                      <a:r>
                        <a:rPr lang="en-US" altLang="zh-CN" dirty="0" smtClean="0"/>
                        <a:t>X11</a:t>
                      </a:r>
                      <a:endParaRPr lang="zh-CN" altLang="en-US" dirty="0"/>
                    </a:p>
                  </a:txBody>
                  <a:tcPr/>
                </a:tc>
                <a:tc>
                  <a:txBody>
                    <a:bodyPr/>
                    <a:lstStyle/>
                    <a:p>
                      <a:pPr algn="ctr"/>
                      <a:r>
                        <a:rPr lang="en-US" altLang="zh-CN" dirty="0" smtClean="0"/>
                        <a:t>X21</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Xj1</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Xn1</a:t>
                      </a:r>
                      <a:endParaRPr lang="zh-CN" altLang="en-US" dirty="0"/>
                    </a:p>
                  </a:txBody>
                  <a:tcPr/>
                </a:tc>
                <a:tc>
                  <a:txBody>
                    <a:bodyPr/>
                    <a:lstStyle/>
                    <a:p>
                      <a:pPr algn="ctr"/>
                      <a:endParaRPr lang="zh-CN" altLang="en-US"/>
                    </a:p>
                  </a:txBody>
                  <a:tcPr/>
                </a:tc>
                <a:tc>
                  <a:txBody>
                    <a:bodyPr/>
                    <a:lstStyle/>
                    <a:p>
                      <a:pPr algn="ctr"/>
                      <a:endParaRPr lang="zh-CN" altLang="en-US"/>
                    </a:p>
                  </a:txBody>
                  <a:tcPr/>
                </a:tc>
              </a:tr>
              <a:tr h="370840">
                <a:tc>
                  <a:txBody>
                    <a:bodyPr/>
                    <a:lstStyle/>
                    <a:p>
                      <a:pPr algn="ctr"/>
                      <a:r>
                        <a:rPr lang="en-US" altLang="zh-CN" dirty="0" smtClean="0"/>
                        <a:t>X2</a:t>
                      </a:r>
                      <a:endParaRPr lang="zh-CN" altLang="en-US" dirty="0"/>
                    </a:p>
                  </a:txBody>
                  <a:tcPr/>
                </a:tc>
                <a:tc>
                  <a:txBody>
                    <a:bodyPr/>
                    <a:lstStyle/>
                    <a:p>
                      <a:pPr algn="ctr"/>
                      <a:r>
                        <a:rPr lang="en-US" altLang="zh-CN" dirty="0" smtClean="0"/>
                        <a:t>X12</a:t>
                      </a:r>
                      <a:endParaRPr lang="zh-CN" altLang="en-US" dirty="0"/>
                    </a:p>
                  </a:txBody>
                  <a:tcPr/>
                </a:tc>
                <a:tc>
                  <a:txBody>
                    <a:bodyPr/>
                    <a:lstStyle/>
                    <a:p>
                      <a:pPr algn="ctr"/>
                      <a:r>
                        <a:rPr lang="en-US" altLang="zh-CN" dirty="0" smtClean="0"/>
                        <a:t>X22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Xj2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Xn2</a:t>
                      </a:r>
                      <a:endParaRPr lang="zh-CN" altLang="en-US" dirty="0"/>
                    </a:p>
                  </a:txBody>
                  <a:tcPr/>
                </a:tc>
                <a:tc>
                  <a:txBody>
                    <a:bodyPr/>
                    <a:lstStyle/>
                    <a:p>
                      <a:pPr algn="ctr"/>
                      <a:endParaRPr lang="zh-CN" altLang="en-US"/>
                    </a:p>
                  </a:txBody>
                  <a:tcPr/>
                </a:tc>
                <a:tc>
                  <a:txBody>
                    <a:bodyPr/>
                    <a:lstStyle/>
                    <a:p>
                      <a:pPr algn="ctr"/>
                      <a:endParaRPr lang="zh-CN" altLang="en-US"/>
                    </a:p>
                  </a:txBody>
                  <a:tcPr/>
                </a:tc>
              </a:tr>
              <a:tr h="3708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endParaRPr lang="zh-CN" altLang="en-US"/>
                    </a:p>
                  </a:txBody>
                  <a:tcPr/>
                </a:tc>
                <a:tc>
                  <a:txBody>
                    <a:bodyPr/>
                    <a:lstStyle/>
                    <a:p>
                      <a:pPr algn="ctr"/>
                      <a:endParaRPr lang="zh-CN" altLang="en-US"/>
                    </a:p>
                  </a:txBody>
                  <a:tcPr/>
                </a:tc>
              </a:tr>
              <a:tr h="370840">
                <a:tc>
                  <a:txBody>
                    <a:bodyPr/>
                    <a:lstStyle/>
                    <a:p>
                      <a:pPr algn="ctr"/>
                      <a:r>
                        <a:rPr lang="en-US" altLang="zh-CN" dirty="0" err="1" smtClean="0"/>
                        <a:t>Xp</a:t>
                      </a:r>
                      <a:endParaRPr lang="zh-CN" altLang="en-US" dirty="0"/>
                    </a:p>
                  </a:txBody>
                  <a:tcPr/>
                </a:tc>
                <a:tc>
                  <a:txBody>
                    <a:bodyPr/>
                    <a:lstStyle/>
                    <a:p>
                      <a:pPr algn="ctr"/>
                      <a:r>
                        <a:rPr lang="en-US" altLang="zh-CN" dirty="0" smtClean="0"/>
                        <a:t>X1p</a:t>
                      </a:r>
                      <a:endParaRPr lang="zh-CN" altLang="en-US" dirty="0"/>
                    </a:p>
                  </a:txBody>
                  <a:tcPr/>
                </a:tc>
                <a:tc>
                  <a:txBody>
                    <a:bodyPr/>
                    <a:lstStyle/>
                    <a:p>
                      <a:pPr algn="ctr"/>
                      <a:r>
                        <a:rPr lang="en-US" altLang="zh-CN" dirty="0" smtClean="0"/>
                        <a:t>X2p</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err="1" smtClean="0"/>
                        <a:t>Xjp</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err="1" smtClean="0"/>
                        <a:t>Xnp</a:t>
                      </a:r>
                      <a:endParaRPr lang="zh-CN" altLang="en-US" dirty="0"/>
                    </a:p>
                  </a:txBody>
                  <a:tcPr/>
                </a:tc>
                <a:tc>
                  <a:txBody>
                    <a:bodyPr/>
                    <a:lstStyle/>
                    <a:p>
                      <a:pPr algn="ctr"/>
                      <a:endParaRPr lang="zh-CN" altLang="en-US"/>
                    </a:p>
                  </a:txBody>
                  <a:tcPr/>
                </a:tc>
                <a:tc>
                  <a:txBody>
                    <a:bodyPr/>
                    <a:lstStyle/>
                    <a:p>
                      <a:pPr algn="ctr"/>
                      <a:endParaRPr lang="zh-CN" altLang="en-US" dirty="0"/>
                    </a:p>
                  </a:txBody>
                  <a:tcPr/>
                </a:tc>
              </a:tr>
            </a:tbl>
          </a:graphicData>
        </a:graphic>
      </p:graphicFrame>
      <p:sp>
        <p:nvSpPr>
          <p:cNvPr id="6" name="TextBox 5"/>
          <p:cNvSpPr txBox="1"/>
          <p:nvPr/>
        </p:nvSpPr>
        <p:spPr>
          <a:xfrm>
            <a:off x="1009624" y="3790781"/>
            <a:ext cx="6500858" cy="2862322"/>
          </a:xfrm>
          <a:prstGeom prst="rect">
            <a:avLst/>
          </a:prstGeom>
          <a:noFill/>
        </p:spPr>
        <p:txBody>
          <a:bodyPr wrap="square" rtlCol="0">
            <a:spAutoFit/>
          </a:bodyPr>
          <a:lstStyle/>
          <a:p>
            <a:r>
              <a:rPr lang="zh-CN" altLang="en-US" dirty="0" smtClean="0"/>
              <a:t>聚类分析的基本思想是在样品之间定义距离，在变量之间定义相似系数，距离或相似系数代表样品或变量之间的相似程度。按相似程度的大小，将样品或变量逐一归类，关系密切的类聚集到一个小的分类单位，然后逐步扩大，使得关系疏远的聚合到一个大的分类单位。</a:t>
            </a:r>
            <a:endParaRPr lang="en-US" altLang="zh-CN" dirty="0" smtClean="0"/>
          </a:p>
          <a:p>
            <a:r>
              <a:rPr lang="zh-CN" altLang="en-US" dirty="0" smtClean="0"/>
              <a:t>聚类分析和判别分析都是研究分类的，但它们有所区别。聚类分析一般寻求客观的分类方法，在进行分类前，不知道有几种类型。判别分析则是在总体类型划分已知，在各总体分布或来自总体训练样本基础上，对当前的新样本判定他们属于哪个总体。</a:t>
            </a:r>
            <a:endParaRPr lang="zh-CN" altLang="en-US" dirty="0"/>
          </a:p>
        </p:txBody>
      </p:sp>
    </p:spTree>
    <p:extLst>
      <p:ext uri="{BB962C8B-B14F-4D97-AF65-F5344CB8AC3E}">
        <p14:creationId xmlns:p14="http://schemas.microsoft.com/office/powerpoint/2010/main" val="209985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聚类分析</a:t>
            </a:r>
            <a:endParaRPr lang="zh-CN" altLang="en-US" dirty="0"/>
          </a:p>
        </p:txBody>
      </p:sp>
      <p:sp>
        <p:nvSpPr>
          <p:cNvPr id="6" name="TextBox 5"/>
          <p:cNvSpPr txBox="1"/>
          <p:nvPr/>
        </p:nvSpPr>
        <p:spPr>
          <a:xfrm>
            <a:off x="1095478" y="2422629"/>
            <a:ext cx="6500858" cy="646331"/>
          </a:xfrm>
          <a:prstGeom prst="rect">
            <a:avLst/>
          </a:prstGeom>
          <a:noFill/>
        </p:spPr>
        <p:txBody>
          <a:bodyPr wrap="square" rtlCol="0">
            <a:spAutoFit/>
          </a:bodyPr>
          <a:lstStyle/>
          <a:p>
            <a:r>
              <a:rPr lang="zh-CN" altLang="en-US" dirty="0" smtClean="0"/>
              <a:t>以</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分别表示 辽宁、浙江、河南、甘肃和青海。</a:t>
            </a:r>
            <a:endParaRPr lang="en-US" altLang="zh-CN" dirty="0" smtClean="0"/>
          </a:p>
          <a:p>
            <a:r>
              <a:rPr lang="zh-CN" altLang="en-US" dirty="0"/>
              <a:t>算</a:t>
            </a:r>
            <a:r>
              <a:rPr lang="zh-CN" altLang="en-US" dirty="0" smtClean="0"/>
              <a:t>出两两之间的欧氏距离，如下表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55853440"/>
              </p:ext>
            </p:extLst>
          </p:nvPr>
        </p:nvGraphicFramePr>
        <p:xfrm>
          <a:off x="869950" y="1124744"/>
          <a:ext cx="7404103" cy="1062990"/>
        </p:xfrm>
        <a:graphic>
          <a:graphicData uri="http://schemas.openxmlformats.org/drawingml/2006/table">
            <a:tbl>
              <a:tblPr>
                <a:tableStyleId>{5C22544A-7EE6-4342-B048-85BDC9FD1C3A}</a:tableStyleId>
              </a:tblPr>
              <a:tblGrid>
                <a:gridCol w="812452"/>
                <a:gridCol w="812452"/>
                <a:gridCol w="812452"/>
                <a:gridCol w="812452"/>
                <a:gridCol w="904487"/>
                <a:gridCol w="812452"/>
                <a:gridCol w="812452"/>
                <a:gridCol w="812452"/>
                <a:gridCol w="812452"/>
              </a:tblGrid>
              <a:tr h="161925">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粮食支出</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副食品支出</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烟酒茶支出</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其他副食支出</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衣着商品</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日用品支出</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燃料支出</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非商品支出</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辽宁</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7.9</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39.77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8.49</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12.94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19.27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11.05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2.04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13.29</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浙江</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7.68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50.37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11.35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13.3</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19.25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14.59</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2.75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14.87</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河南</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9.42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27.93</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8.2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8.14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16.17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9.42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1.55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9.76</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甘肃</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9.16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27.98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9.01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9.32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15.99</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9.1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1.82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11.35</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青海</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10.06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28.64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10.52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10.05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16.18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8.39</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10.81</a:t>
                      </a:r>
                      <a:endParaRPr lang="en-US" altLang="zh-CN" sz="1100" b="0" i="0" u="none" strike="noStrike" dirty="0">
                        <a:solidFill>
                          <a:srgbClr val="000000"/>
                        </a:solidFill>
                        <a:effectLst/>
                        <a:latin typeface="宋体"/>
                      </a:endParaRPr>
                    </a:p>
                  </a:txBody>
                  <a:tcPr marL="9525" marR="9525" marT="9525" marB="0" anchor="b"/>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944202077"/>
              </p:ext>
            </p:extLst>
          </p:nvPr>
        </p:nvGraphicFramePr>
        <p:xfrm>
          <a:off x="2771800" y="3284984"/>
          <a:ext cx="4152900" cy="885825"/>
        </p:xfrm>
        <a:graphic>
          <a:graphicData uri="http://schemas.openxmlformats.org/drawingml/2006/table">
            <a:tbl>
              <a:tblPr>
                <a:tableStyleId>{5C22544A-7EE6-4342-B048-85BDC9FD1C3A}</a:tableStyleId>
              </a:tblPr>
              <a:tblGrid>
                <a:gridCol w="812179"/>
                <a:gridCol w="812179"/>
                <a:gridCol w="812179"/>
                <a:gridCol w="812179"/>
                <a:gridCol w="904184"/>
              </a:tblGrid>
              <a:tr h="171450">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11.67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13.8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24.63</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13.12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24.06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12.8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23.64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3.51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2.21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a:endParaRPr>
                    </a:p>
                  </a:txBody>
                  <a:tcPr marL="9525" marR="9525" marT="9525" marB="0" anchor="b"/>
                </a:tc>
              </a:tr>
            </a:tbl>
          </a:graphicData>
        </a:graphic>
      </p:graphicFrame>
      <p:sp>
        <p:nvSpPr>
          <p:cNvPr id="9" name="TextBox 8"/>
          <p:cNvSpPr txBox="1"/>
          <p:nvPr/>
        </p:nvSpPr>
        <p:spPr>
          <a:xfrm>
            <a:off x="1043608" y="4582869"/>
            <a:ext cx="6500858" cy="646331"/>
          </a:xfrm>
          <a:prstGeom prst="rect">
            <a:avLst/>
          </a:prstGeom>
          <a:noFill/>
        </p:spPr>
        <p:txBody>
          <a:bodyPr wrap="square" rtlCol="0">
            <a:spAutoFit/>
          </a:bodyPr>
          <a:lstStyle/>
          <a:p>
            <a:r>
              <a:rPr lang="zh-CN" altLang="en-US" dirty="0" smtClean="0"/>
              <a:t>可以看出矩阵中</a:t>
            </a:r>
            <a:r>
              <a:rPr lang="en-US" altLang="zh-CN" dirty="0" smtClean="0"/>
              <a:t>2.2</a:t>
            </a:r>
            <a:r>
              <a:rPr lang="zh-CN" altLang="en-US" dirty="0" smtClean="0"/>
              <a:t>的值最小，表明甘肃省和河南省的城镇居民消费水平最接近。</a:t>
            </a:r>
            <a:endParaRPr lang="en-US" altLang="zh-CN" dirty="0" smtClean="0"/>
          </a:p>
        </p:txBody>
      </p:sp>
      <p:sp>
        <p:nvSpPr>
          <p:cNvPr id="10" name="TextBox 9"/>
          <p:cNvSpPr txBox="1"/>
          <p:nvPr/>
        </p:nvSpPr>
        <p:spPr>
          <a:xfrm>
            <a:off x="1043608" y="5435932"/>
            <a:ext cx="6500858" cy="369332"/>
          </a:xfrm>
          <a:prstGeom prst="rect">
            <a:avLst/>
          </a:prstGeom>
          <a:noFill/>
        </p:spPr>
        <p:txBody>
          <a:bodyPr wrap="square" rtlCol="0">
            <a:spAutoFit/>
          </a:bodyPr>
          <a:lstStyle/>
          <a:p>
            <a:r>
              <a:rPr lang="zh-CN" altLang="en-US" dirty="0" smtClean="0"/>
              <a:t>聚类分析方法包括谱系聚类法和快速聚类法，在以后详细分析。</a:t>
            </a:r>
            <a:endParaRPr lang="en-US" altLang="zh-CN" dirty="0" smtClean="0"/>
          </a:p>
        </p:txBody>
      </p:sp>
    </p:spTree>
    <p:extLst>
      <p:ext uri="{BB962C8B-B14F-4D97-AF65-F5344CB8AC3E}">
        <p14:creationId xmlns:p14="http://schemas.microsoft.com/office/powerpoint/2010/main" val="373421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时间序列分析</a:t>
            </a:r>
            <a:endParaRPr lang="zh-CN" altLang="en-US" dirty="0"/>
          </a:p>
        </p:txBody>
      </p:sp>
      <p:sp>
        <p:nvSpPr>
          <p:cNvPr id="5" name="TextBox 4"/>
          <p:cNvSpPr txBox="1"/>
          <p:nvPr/>
        </p:nvSpPr>
        <p:spPr>
          <a:xfrm>
            <a:off x="857224" y="1142984"/>
            <a:ext cx="6500858" cy="3139321"/>
          </a:xfrm>
          <a:prstGeom prst="rect">
            <a:avLst/>
          </a:prstGeom>
          <a:noFill/>
        </p:spPr>
        <p:txBody>
          <a:bodyPr wrap="square" rtlCol="0">
            <a:spAutoFit/>
          </a:bodyPr>
          <a:lstStyle/>
          <a:p>
            <a:r>
              <a:rPr lang="en-US" altLang="zh-CN" dirty="0"/>
              <a:t> </a:t>
            </a:r>
            <a:r>
              <a:rPr lang="en-US" altLang="zh-CN" dirty="0" smtClean="0"/>
              <a:t>        </a:t>
            </a:r>
            <a:r>
              <a:rPr lang="zh-CN" altLang="en-US" dirty="0" smtClean="0"/>
              <a:t>时间序列是按时间顺序排列的</a:t>
            </a:r>
            <a:r>
              <a:rPr lang="zh-CN" altLang="en-US" dirty="0" smtClean="0"/>
              <a:t>、随时间变化且相互关联的数据序列，要通过对这种时间序列的分析达到认识事物、了解其变化规律的目的。</a:t>
            </a:r>
            <a:endParaRPr lang="en-US" altLang="zh-CN" dirty="0" smtClean="0"/>
          </a:p>
          <a:p>
            <a:pPr marL="285750" indent="-285750">
              <a:buFont typeface="Arial" panose="020B0604020202020204" pitchFamily="34" charset="0"/>
              <a:buChar char="•"/>
            </a:pPr>
            <a:r>
              <a:rPr lang="zh-CN" altLang="en-US" dirty="0" smtClean="0"/>
              <a:t>平稳时间序列</a:t>
            </a:r>
            <a:endParaRPr lang="en-US" altLang="zh-CN" dirty="0" smtClean="0"/>
          </a:p>
          <a:p>
            <a:pPr marL="342900" indent="-342900">
              <a:buFont typeface="+mj-lt"/>
              <a:buAutoNum type="arabicPeriod"/>
            </a:pPr>
            <a:r>
              <a:rPr lang="en-US" altLang="zh-CN" dirty="0" smtClean="0"/>
              <a:t>AR</a:t>
            </a:r>
            <a:r>
              <a:rPr lang="zh-CN" altLang="en-US" dirty="0" smtClean="0"/>
              <a:t>序列</a:t>
            </a:r>
            <a:endParaRPr lang="en-US" altLang="zh-CN" dirty="0" smtClean="0"/>
          </a:p>
          <a:p>
            <a:pPr marL="342900" indent="-342900">
              <a:buFont typeface="+mj-lt"/>
              <a:buAutoNum type="arabicPeriod"/>
            </a:pPr>
            <a:r>
              <a:rPr lang="en-US" altLang="zh-CN" dirty="0" smtClean="0"/>
              <a:t>MA</a:t>
            </a:r>
            <a:r>
              <a:rPr lang="zh-CN" altLang="en-US" dirty="0" smtClean="0"/>
              <a:t>序列</a:t>
            </a:r>
            <a:endParaRPr lang="en-US" altLang="zh-CN" dirty="0" smtClean="0"/>
          </a:p>
          <a:p>
            <a:pPr marL="342900" indent="-342900">
              <a:buFont typeface="+mj-lt"/>
              <a:buAutoNum type="arabicPeriod"/>
            </a:pPr>
            <a:r>
              <a:rPr lang="en-US" altLang="zh-CN" dirty="0" smtClean="0"/>
              <a:t>ARMA</a:t>
            </a:r>
            <a:r>
              <a:rPr lang="zh-CN" altLang="en-US" dirty="0" smtClean="0"/>
              <a:t>序列</a:t>
            </a:r>
            <a:endParaRPr lang="en-US" altLang="zh-CN" dirty="0" smtClean="0"/>
          </a:p>
          <a:p>
            <a:pPr marL="285750" indent="-285750">
              <a:buFont typeface="Arial" panose="020B0604020202020204" pitchFamily="34" charset="0"/>
              <a:buChar char="•"/>
            </a:pPr>
            <a:r>
              <a:rPr lang="zh-CN" altLang="en-US" dirty="0" smtClean="0"/>
              <a:t>非平稳时间序列</a:t>
            </a:r>
            <a:endParaRPr lang="en-US" altLang="zh-CN" dirty="0" smtClean="0"/>
          </a:p>
          <a:p>
            <a:pPr marL="342900" indent="-342900">
              <a:buFont typeface="+mj-lt"/>
              <a:buAutoNum type="arabicPeriod"/>
            </a:pPr>
            <a:r>
              <a:rPr lang="en-US" altLang="zh-CN" dirty="0" smtClean="0"/>
              <a:t>ARIMA</a:t>
            </a:r>
            <a:r>
              <a:rPr lang="zh-CN" altLang="en-US" dirty="0" smtClean="0"/>
              <a:t>序列</a:t>
            </a:r>
            <a:endParaRPr lang="en-US" altLang="zh-CN" dirty="0" smtClean="0"/>
          </a:p>
          <a:p>
            <a:pPr marL="342900" indent="-342900">
              <a:buFont typeface="+mj-lt"/>
              <a:buAutoNum type="arabicPeriod"/>
            </a:pPr>
            <a:endParaRPr lang="en-US" altLang="zh-CN" dirty="0"/>
          </a:p>
          <a:p>
            <a:r>
              <a:rPr lang="zh-CN" altLang="en-US" dirty="0" smtClean="0"/>
              <a:t>以上序列的内容后续详细分析</a:t>
            </a:r>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时间序列分析</a:t>
            </a:r>
            <a:endParaRPr lang="zh-CN" altLang="en-US" dirty="0"/>
          </a:p>
        </p:txBody>
      </p:sp>
      <p:sp>
        <p:nvSpPr>
          <p:cNvPr id="5" name="TextBox 4"/>
          <p:cNvSpPr txBox="1"/>
          <p:nvPr/>
        </p:nvSpPr>
        <p:spPr>
          <a:xfrm>
            <a:off x="857224" y="1142984"/>
            <a:ext cx="6500858" cy="646331"/>
          </a:xfrm>
          <a:prstGeom prst="rect">
            <a:avLst/>
          </a:prstGeom>
          <a:noFill/>
        </p:spPr>
        <p:txBody>
          <a:bodyPr wrap="square" rtlCol="0">
            <a:spAutoFit/>
          </a:bodyPr>
          <a:lstStyle/>
          <a:p>
            <a:r>
              <a:rPr lang="zh-CN" altLang="en-US" dirty="0" smtClean="0"/>
              <a:t>美国某城镇</a:t>
            </a:r>
            <a:r>
              <a:rPr lang="en-US" altLang="zh-CN" dirty="0" smtClean="0"/>
              <a:t>1964-1983</a:t>
            </a:r>
            <a:r>
              <a:rPr lang="zh-CN" altLang="en-US" dirty="0" smtClean="0"/>
              <a:t>年每年发生的偷盗率如下表所示，问偷盗数据是否可以看作是平稳的？</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902913506"/>
              </p:ext>
            </p:extLst>
          </p:nvPr>
        </p:nvGraphicFramePr>
        <p:xfrm>
          <a:off x="1427956" y="2276872"/>
          <a:ext cx="5448300" cy="708660"/>
        </p:xfrm>
        <a:graphic>
          <a:graphicData uri="http://schemas.openxmlformats.org/drawingml/2006/table">
            <a:tbl>
              <a:tblPr>
                <a:tableStyleId>{5C22544A-7EE6-4342-B048-85BDC9FD1C3A}</a:tableStyleId>
              </a:tblPr>
              <a:tblGrid>
                <a:gridCol w="508000"/>
                <a:gridCol w="508000"/>
                <a:gridCol w="508000"/>
                <a:gridCol w="508000"/>
                <a:gridCol w="508000"/>
                <a:gridCol w="508000"/>
                <a:gridCol w="508000"/>
                <a:gridCol w="508000"/>
                <a:gridCol w="508000"/>
                <a:gridCol w="419100"/>
                <a:gridCol w="457200"/>
              </a:tblGrid>
              <a:tr h="161925">
                <a:tc>
                  <a:txBody>
                    <a:bodyPr/>
                    <a:lstStyle/>
                    <a:p>
                      <a:pPr algn="ctr" fontAlgn="b"/>
                      <a:r>
                        <a:rPr lang="zh-CN" altLang="en-US" sz="1100" u="none" strike="noStrike" dirty="0">
                          <a:effectLst/>
                        </a:rPr>
                        <a:t>时间</a:t>
                      </a:r>
                      <a:endParaRPr lang="zh-CN" altLang="en-US" sz="1100" b="0" i="0" u="none" strike="noStrike" dirty="0">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1964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1965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1966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1967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1968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1969</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1970</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1971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1972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1973</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偷盗率</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1.37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2.96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2.08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2.54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4.07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3.62</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2.91</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1.94</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时间</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1974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1975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1976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1977</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1978</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1979</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1980</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1981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1982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1983</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偷盗率</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3.96</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4.19</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2.71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3.42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3.02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3.54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2.66</a:t>
                      </a:r>
                      <a:endParaRPr lang="en-US" altLang="zh-CN" sz="1100" b="0" i="0" u="none" strike="noStrike" dirty="0">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4.11</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4.25</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dirty="0">
                          <a:effectLst/>
                        </a:rPr>
                        <a:t>3.76</a:t>
                      </a:r>
                      <a:endParaRPr lang="en-US" altLang="zh-CN" sz="1100" b="0" i="0" u="none" strike="noStrike" dirty="0">
                        <a:solidFill>
                          <a:srgbClr val="000000"/>
                        </a:solidFill>
                        <a:effectLst/>
                        <a:latin typeface="宋体"/>
                      </a:endParaRPr>
                    </a:p>
                  </a:txBody>
                  <a:tcPr marL="9525" marR="9525" marT="9525" marB="0" anchor="b"/>
                </a:tc>
              </a:tr>
            </a:tbl>
          </a:graphicData>
        </a:graphic>
      </p:graphicFrame>
      <mc:AlternateContent xmlns:mc="http://schemas.openxmlformats.org/markup-compatibility/2006">
        <mc:Choice xmlns:a14="http://schemas.microsoft.com/office/drawing/2010/main" Requires="a14">
          <p:sp>
            <p:nvSpPr>
              <p:cNvPr id="7" name="TextBox 6"/>
              <p:cNvSpPr txBox="1"/>
              <p:nvPr/>
            </p:nvSpPr>
            <p:spPr>
              <a:xfrm>
                <a:off x="827584" y="4005064"/>
                <a:ext cx="6500858" cy="923330"/>
              </a:xfrm>
              <a:prstGeom prst="rect">
                <a:avLst/>
              </a:prstGeom>
              <a:noFill/>
            </p:spPr>
            <p:txBody>
              <a:bodyPr wrap="square" rtlCol="0">
                <a:spAutoFit/>
              </a:bodyPr>
              <a:lstStyle/>
              <a:p>
                <a:pPr/>
                <a14:m>
                  <m:oMath xmlns:m="http://schemas.openxmlformats.org/officeDocument/2006/math">
                    <m:r>
                      <m:rPr>
                        <m:nor/>
                      </m:rPr>
                      <a:rPr lang="zh-CN" altLang="en-US" dirty="0"/>
                      <m:t>对显著水平</m:t>
                    </m:r>
                    <m:r>
                      <a:rPr lang="zh-CN" altLang="en-US" i="1">
                        <a:latin typeface="Cambria Math"/>
                      </a:rPr>
                      <m:t>∝</m:t>
                    </m:r>
                  </m:oMath>
                </a14:m>
                <a:r>
                  <a:rPr lang="en-US" altLang="zh-CN" dirty="0"/>
                  <a:t>=0.05</a:t>
                </a:r>
                <a:r>
                  <a:rPr lang="zh-CN" altLang="en-US" dirty="0"/>
                  <a:t>，算得</a:t>
                </a:r>
                <a:r>
                  <a:rPr lang="en-US" altLang="zh-CN" dirty="0" err="1"/>
                  <a:t>qs</a:t>
                </a:r>
                <a:r>
                  <a:rPr lang="en-US" altLang="zh-CN" dirty="0"/>
                  <a:t>=0.56241,p</a:t>
                </a:r>
                <a:r>
                  <a:rPr lang="zh-CN" altLang="en-US" dirty="0"/>
                  <a:t>值为</a:t>
                </a:r>
                <a:r>
                  <a:rPr lang="en-US" altLang="zh-CN" dirty="0"/>
                  <a:t>0.0098</a:t>
                </a:r>
                <a:r>
                  <a:rPr lang="zh-CN" altLang="en-US" dirty="0"/>
                  <a:t>，小于</a:t>
                </a:r>
                <a14:m>
                  <m:oMath xmlns:m="http://schemas.openxmlformats.org/officeDocument/2006/math">
                    <m:r>
                      <a:rPr lang="zh-CN" altLang="en-US" i="1">
                        <a:latin typeface="Cambria Math"/>
                      </a:rPr>
                      <m:t>∝</m:t>
                    </m:r>
                  </m:oMath>
                </a14:m>
                <a:r>
                  <a:rPr lang="zh-CN" altLang="en-US" dirty="0"/>
                  <a:t>，故拒绝</a:t>
                </a:r>
                <a:r>
                  <a:rPr lang="en-US" altLang="zh-CN" dirty="0"/>
                  <a:t>H0</a:t>
                </a:r>
                <a:r>
                  <a:rPr lang="zh-CN" altLang="en-US" dirty="0"/>
                  <a:t>，</a:t>
                </a:r>
                <a:r>
                  <a:rPr lang="zh-CN" altLang="en-US" dirty="0" smtClean="0"/>
                  <a:t>认为序列是非平稳的，因为</a:t>
                </a:r>
                <a:r>
                  <a:rPr lang="en-US" altLang="zh-CN" dirty="0" err="1" smtClean="0"/>
                  <a:t>qs</a:t>
                </a:r>
                <a:r>
                  <a:rPr lang="en-US" altLang="zh-CN" dirty="0" smtClean="0"/>
                  <a:t>&gt;0</a:t>
                </a:r>
                <a:r>
                  <a:rPr lang="zh-CN" altLang="en-US" dirty="0" smtClean="0"/>
                  <a:t>，故序列有上升趋势，即认为该城镇偷盗率有上升趋势。</a:t>
                </a:r>
                <a:endParaRPr lang="en-US" altLang="zh-CN" dirty="0"/>
              </a:p>
            </p:txBody>
          </p:sp>
        </mc:Choice>
        <mc:Fallback>
          <p:sp>
            <p:nvSpPr>
              <p:cNvPr id="7" name="TextBox 6"/>
              <p:cNvSpPr txBox="1">
                <a:spLocks noRot="1" noChangeAspect="1" noMove="1" noResize="1" noEditPoints="1" noAdjustHandles="1" noChangeArrowheads="1" noChangeShapeType="1" noTextEdit="1"/>
              </p:cNvSpPr>
              <p:nvPr/>
            </p:nvSpPr>
            <p:spPr>
              <a:xfrm>
                <a:off x="827584" y="4005064"/>
                <a:ext cx="6500858" cy="923330"/>
              </a:xfrm>
              <a:prstGeom prst="rect">
                <a:avLst/>
              </a:prstGeom>
              <a:blipFill rotWithShape="1">
                <a:blip r:embed="rId2"/>
                <a:stretch>
                  <a:fillRect l="-844" t="-5298" r="-2251" b="-7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699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数据描述性分析</a:t>
            </a:r>
            <a:endParaRPr lang="zh-CN" altLang="en-US" dirty="0"/>
          </a:p>
        </p:txBody>
      </p:sp>
      <p:sp>
        <p:nvSpPr>
          <p:cNvPr id="5" name="TextBox 4"/>
          <p:cNvSpPr txBox="1"/>
          <p:nvPr/>
        </p:nvSpPr>
        <p:spPr>
          <a:xfrm>
            <a:off x="857224" y="1142984"/>
            <a:ext cx="6500858" cy="923330"/>
          </a:xfrm>
          <a:prstGeom prst="rect">
            <a:avLst/>
          </a:prstGeom>
          <a:noFill/>
        </p:spPr>
        <p:txBody>
          <a:bodyPr wrap="square" rtlCol="0">
            <a:spAutoFit/>
          </a:bodyPr>
          <a:lstStyle/>
          <a:p>
            <a:r>
              <a:rPr lang="zh-CN" altLang="en-US" dirty="0" smtClean="0"/>
              <a:t>数据的数字特征</a:t>
            </a:r>
            <a:endParaRPr lang="en-US" altLang="zh-CN" dirty="0" smtClean="0"/>
          </a:p>
          <a:p>
            <a:r>
              <a:rPr lang="zh-CN" altLang="en-US" dirty="0"/>
              <a:t>数据</a:t>
            </a:r>
            <a:r>
              <a:rPr lang="zh-CN" altLang="en-US" dirty="0" smtClean="0"/>
              <a:t>的分布</a:t>
            </a:r>
            <a:endParaRPr lang="en-US" altLang="zh-CN" dirty="0" smtClean="0"/>
          </a:p>
          <a:p>
            <a:r>
              <a:rPr lang="zh-CN" altLang="en-US" dirty="0" smtClean="0"/>
              <a:t>多元数据的数字特征与相关分析</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非参数秩方法</a:t>
            </a:r>
            <a:endParaRPr lang="zh-CN" altLang="en-US" dirty="0"/>
          </a:p>
        </p:txBody>
      </p:sp>
      <p:sp>
        <p:nvSpPr>
          <p:cNvPr id="5" name="TextBox 4"/>
          <p:cNvSpPr txBox="1"/>
          <p:nvPr/>
        </p:nvSpPr>
        <p:spPr>
          <a:xfrm>
            <a:off x="857224" y="1142984"/>
            <a:ext cx="6500858" cy="3693319"/>
          </a:xfrm>
          <a:prstGeom prst="rect">
            <a:avLst/>
          </a:prstGeom>
          <a:noFill/>
        </p:spPr>
        <p:txBody>
          <a:bodyPr wrap="square" rtlCol="0">
            <a:spAutoFit/>
          </a:bodyPr>
          <a:lstStyle/>
          <a:p>
            <a:r>
              <a:rPr lang="en-US" altLang="zh-CN" dirty="0" smtClean="0"/>
              <a:t> </a:t>
            </a:r>
            <a:r>
              <a:rPr lang="en-US" altLang="zh-CN" dirty="0" smtClean="0"/>
              <a:t>      </a:t>
            </a:r>
            <a:r>
              <a:rPr lang="zh-CN" altLang="en-US" dirty="0" smtClean="0"/>
              <a:t>非参数秩方法是数理统计的一个分支。在很多的实际问题中，人们往往对总体的分布形式知之甚少，很难对总体的分布形式做出准确的假定。最多只能对总体的分布做出诸如连续性分布、关于某点对称等一般性的规定，这种不假定总体分布的具体形式，尽量从数据本身来获取所需要的信息的统计方法称之为非参数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例子：对</a:t>
            </a:r>
            <a:r>
              <a:rPr lang="en-US" altLang="zh-CN" dirty="0" smtClean="0"/>
              <a:t>13</a:t>
            </a:r>
            <a:r>
              <a:rPr lang="zh-CN" altLang="en-US" dirty="0" smtClean="0"/>
              <a:t>个同类型的电池加入甲乙两种添加剂，来判断是否有明显的差异？</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非参数秩方法</a:t>
            </a:r>
            <a:endParaRPr lang="zh-CN" altLang="en-US" dirty="0"/>
          </a:p>
        </p:txBody>
      </p:sp>
      <p:sp>
        <p:nvSpPr>
          <p:cNvPr id="5" name="TextBox 4"/>
          <p:cNvSpPr txBox="1"/>
          <p:nvPr/>
        </p:nvSpPr>
        <p:spPr>
          <a:xfrm>
            <a:off x="857224" y="1142984"/>
            <a:ext cx="6500858"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两种处理方法比较的秩检验</a:t>
            </a:r>
            <a:endParaRPr lang="en-US" altLang="zh-CN" dirty="0" smtClean="0"/>
          </a:p>
          <a:p>
            <a:pPr marL="285750" indent="-285750">
              <a:buFont typeface="Arial" panose="020B0604020202020204" pitchFamily="34" charset="0"/>
              <a:buChar char="•"/>
            </a:pPr>
            <a:r>
              <a:rPr lang="zh-CN" altLang="en-US" dirty="0"/>
              <a:t>成</a:t>
            </a:r>
            <a:r>
              <a:rPr lang="zh-CN" altLang="en-US" dirty="0" smtClean="0"/>
              <a:t>对分组设计下两种处理方法的比较</a:t>
            </a:r>
            <a:endParaRPr lang="en-US" altLang="zh-CN" dirty="0" smtClean="0"/>
          </a:p>
          <a:p>
            <a:pPr marL="285750" indent="-285750">
              <a:buFont typeface="Arial" panose="020B0604020202020204" pitchFamily="34" charset="0"/>
              <a:buChar char="•"/>
            </a:pPr>
            <a:r>
              <a:rPr lang="zh-CN" altLang="en-US" dirty="0"/>
              <a:t>多种</a:t>
            </a:r>
            <a:r>
              <a:rPr lang="zh-CN" altLang="en-US" dirty="0" smtClean="0"/>
              <a:t>处理方法比较的</a:t>
            </a:r>
            <a:r>
              <a:rPr lang="en-US" altLang="zh-CN" dirty="0" err="1" smtClean="0"/>
              <a:t>Kruskal</a:t>
            </a:r>
            <a:r>
              <a:rPr lang="en-US" altLang="zh-CN" dirty="0" smtClean="0"/>
              <a:t>-Wallis</a:t>
            </a:r>
            <a:r>
              <a:rPr lang="zh-CN" altLang="en-US" dirty="0" smtClean="0"/>
              <a:t>的检验</a:t>
            </a:r>
            <a:endParaRPr lang="en-US" altLang="zh-CN" dirty="0" smtClean="0"/>
          </a:p>
          <a:p>
            <a:pPr marL="285750" indent="-285750">
              <a:buFont typeface="Arial" panose="020B0604020202020204" pitchFamily="34" charset="0"/>
              <a:buChar char="•"/>
            </a:pPr>
            <a:r>
              <a:rPr lang="zh-CN" altLang="en-US" dirty="0" smtClean="0"/>
              <a:t>分组设计下多种处理方法的比较</a:t>
            </a:r>
            <a:endParaRPr lang="zh-CN" altLang="en-US" dirty="0"/>
          </a:p>
        </p:txBody>
      </p:sp>
      <p:sp>
        <p:nvSpPr>
          <p:cNvPr id="7" name="TextBox 6"/>
          <p:cNvSpPr txBox="1"/>
          <p:nvPr/>
        </p:nvSpPr>
        <p:spPr>
          <a:xfrm>
            <a:off x="879454" y="2516703"/>
            <a:ext cx="650085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361080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回归分析</a:t>
            </a:r>
            <a:endParaRPr lang="zh-CN" altLang="en-US" dirty="0"/>
          </a:p>
        </p:txBody>
      </p:sp>
      <p:sp>
        <p:nvSpPr>
          <p:cNvPr id="5" name="TextBox 4"/>
          <p:cNvSpPr txBox="1"/>
          <p:nvPr/>
        </p:nvSpPr>
        <p:spPr>
          <a:xfrm>
            <a:off x="857224" y="1142984"/>
            <a:ext cx="6500858" cy="2308324"/>
          </a:xfrm>
          <a:prstGeom prst="rect">
            <a:avLst/>
          </a:prstGeom>
          <a:noFill/>
        </p:spPr>
        <p:txBody>
          <a:bodyPr wrap="square" rtlCol="0">
            <a:spAutoFit/>
          </a:bodyPr>
          <a:lstStyle/>
          <a:p>
            <a:r>
              <a:rPr lang="zh-CN" altLang="en-US" dirty="0" smtClean="0"/>
              <a:t>回归分析是应用极其广泛的数据分析方法之一</a:t>
            </a:r>
            <a:r>
              <a:rPr lang="en-US" altLang="zh-CN" dirty="0" smtClean="0"/>
              <a:t>,</a:t>
            </a:r>
            <a:r>
              <a:rPr lang="zh-CN" altLang="en-US" dirty="0" smtClean="0"/>
              <a:t>它基于观测数据建立变量间适当的相关关系，以分析数据的内在规律，并可用于预报、控制等问题。回归分析的系统建模方法，主要包括模型的参数估计、假设检验以及回归方程的选取等。</a:t>
            </a:r>
            <a:endParaRPr lang="en-US" altLang="zh-CN" dirty="0" smtClean="0"/>
          </a:p>
          <a:p>
            <a:endParaRPr lang="en-US" altLang="zh-CN" dirty="0"/>
          </a:p>
          <a:p>
            <a:pPr marL="285750" indent="-285750">
              <a:buFont typeface="Arial" panose="020B0604020202020204" pitchFamily="34" charset="0"/>
              <a:buChar char="•"/>
            </a:pPr>
            <a:r>
              <a:rPr lang="zh-CN" altLang="en-US" dirty="0" smtClean="0"/>
              <a:t>线性回归模型</a:t>
            </a:r>
            <a:endParaRPr lang="en-US" altLang="zh-CN" dirty="0" smtClean="0"/>
          </a:p>
          <a:p>
            <a:pPr marL="285750" indent="-285750">
              <a:buFont typeface="Arial" panose="020B0604020202020204" pitchFamily="34" charset="0"/>
              <a:buChar char="•"/>
            </a:pPr>
            <a:r>
              <a:rPr lang="zh-CN" altLang="en-US" dirty="0" smtClean="0"/>
              <a:t>逐步回归法</a:t>
            </a:r>
            <a:endParaRPr lang="en-US" altLang="zh-CN" dirty="0" smtClean="0"/>
          </a:p>
          <a:p>
            <a:pPr marL="285750" indent="-285750">
              <a:buFont typeface="Arial" panose="020B0604020202020204" pitchFamily="34" charset="0"/>
              <a:buChar char="•"/>
            </a:pPr>
            <a:r>
              <a:rPr lang="en-US" altLang="zh-CN" dirty="0" smtClean="0"/>
              <a:t>LOGISTIC</a:t>
            </a:r>
            <a:r>
              <a:rPr lang="zh-CN" altLang="en-US" dirty="0" smtClean="0"/>
              <a:t>回归模型</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主成分分析与因子分析</a:t>
            </a:r>
            <a:endParaRPr lang="zh-CN" altLang="en-US" dirty="0"/>
          </a:p>
        </p:txBody>
      </p:sp>
      <p:sp>
        <p:nvSpPr>
          <p:cNvPr id="5" name="TextBox 4"/>
          <p:cNvSpPr txBox="1"/>
          <p:nvPr/>
        </p:nvSpPr>
        <p:spPr>
          <a:xfrm>
            <a:off x="857224" y="1142984"/>
            <a:ext cx="6500858" cy="5078313"/>
          </a:xfrm>
          <a:prstGeom prst="rect">
            <a:avLst/>
          </a:prstGeom>
          <a:noFill/>
        </p:spPr>
        <p:txBody>
          <a:bodyPr wrap="square" rtlCol="0">
            <a:spAutoFit/>
          </a:bodyPr>
          <a:lstStyle/>
          <a:p>
            <a:r>
              <a:rPr lang="zh-CN" altLang="en-US" sz="2400" dirty="0" smtClean="0"/>
              <a:t>主成分分析：在实际问题的研究中，往往会涉及到众多有关的变量。但是，变量太多不但会增加计算的复杂性，而且也给合理的分析问题和解释问题带来困难。一般地，每个变量都提供一定的信息，但其重要性有所不同，而且变量之间有一定的相关性。因此人们想到用互不相关的少数新变量来反映原变量所提供的绝大多数信息，通过分析新变量来达到解决问题的目的。</a:t>
            </a:r>
            <a:endParaRPr lang="en-US" altLang="zh-CN" sz="2400"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主成分分析与因子分析</a:t>
            </a:r>
            <a:endParaRPr lang="zh-CN" altLang="en-US" dirty="0"/>
          </a:p>
        </p:txBody>
      </p:sp>
      <p:sp>
        <p:nvSpPr>
          <p:cNvPr id="5" name="TextBox 4"/>
          <p:cNvSpPr txBox="1"/>
          <p:nvPr/>
        </p:nvSpPr>
        <p:spPr>
          <a:xfrm>
            <a:off x="857224" y="1142984"/>
            <a:ext cx="6500858" cy="8463855"/>
          </a:xfrm>
          <a:prstGeom prst="rect">
            <a:avLst/>
          </a:prstGeom>
          <a:noFill/>
        </p:spPr>
        <p:txBody>
          <a:bodyPr wrap="square" rtlCol="0">
            <a:spAutoFit/>
          </a:bodyPr>
          <a:lstStyle/>
          <a:p>
            <a:pPr>
              <a:buFont typeface="Arial" pitchFamily="34" charset="0"/>
              <a:buChar char="•"/>
            </a:pPr>
            <a:r>
              <a:rPr lang="zh-CN" altLang="en-US" sz="3200" dirty="0" smtClean="0"/>
              <a:t>总体主成分的定义</a:t>
            </a:r>
            <a:endParaRPr lang="en-US" altLang="zh-CN" sz="3200" dirty="0" smtClean="0"/>
          </a:p>
          <a:p>
            <a:pPr>
              <a:buFont typeface="Arial" pitchFamily="34" charset="0"/>
              <a:buChar char="•"/>
            </a:pPr>
            <a:r>
              <a:rPr lang="zh-CN" altLang="en-US" sz="3200" dirty="0" smtClean="0"/>
              <a:t>总体主成分的求法</a:t>
            </a:r>
            <a:endParaRPr lang="en-US" altLang="zh-CN" sz="3200" dirty="0" smtClean="0"/>
          </a:p>
          <a:p>
            <a:pPr>
              <a:buFont typeface="Arial" pitchFamily="34" charset="0"/>
              <a:buChar char="•"/>
            </a:pPr>
            <a:r>
              <a:rPr lang="zh-CN" altLang="en-US" sz="3200" dirty="0" smtClean="0"/>
              <a:t>总体主成分的性质</a:t>
            </a:r>
            <a:endParaRPr lang="en-US" altLang="zh-CN" sz="3200" dirty="0" smtClean="0"/>
          </a:p>
          <a:p>
            <a:r>
              <a:rPr lang="zh-CN" altLang="en-US" sz="3200" dirty="0" smtClean="0"/>
              <a:t>例子：设随机向量</a:t>
            </a:r>
            <a:r>
              <a:rPr lang="en-US" altLang="zh-CN" sz="3200" dirty="0" smtClean="0"/>
              <a:t>X=(X1</a:t>
            </a:r>
            <a:r>
              <a:rPr lang="zh-CN" altLang="en-US" sz="3200" dirty="0" smtClean="0"/>
              <a:t>，</a:t>
            </a:r>
            <a:r>
              <a:rPr lang="en-US" altLang="zh-CN" sz="3200" dirty="0" smtClean="0"/>
              <a:t>X2</a:t>
            </a:r>
            <a:r>
              <a:rPr lang="zh-CN" altLang="en-US" sz="3200" dirty="0" smtClean="0"/>
              <a:t>，</a:t>
            </a:r>
            <a:r>
              <a:rPr lang="en-US" altLang="zh-CN" sz="3200" dirty="0" smtClean="0"/>
              <a:t>X3)T</a:t>
            </a:r>
            <a:r>
              <a:rPr lang="zh-CN" altLang="en-US" sz="3200" dirty="0" smtClean="0"/>
              <a:t>的协方差为：</a:t>
            </a:r>
            <a:endParaRPr lang="en-US" altLang="zh-CN" sz="3200" dirty="0" smtClean="0"/>
          </a:p>
          <a:p>
            <a:r>
              <a:rPr lang="en-US" altLang="zh-CN" sz="3200" dirty="0" smtClean="0"/>
              <a:t>                         1    -2    0</a:t>
            </a:r>
          </a:p>
          <a:p>
            <a:r>
              <a:rPr lang="en-US" altLang="zh-CN" sz="3200" dirty="0" smtClean="0"/>
              <a:t>                         -2    5    0</a:t>
            </a:r>
          </a:p>
          <a:p>
            <a:r>
              <a:rPr lang="en-US" altLang="zh-CN" sz="3200" dirty="0" smtClean="0"/>
              <a:t>                          0     0    2</a:t>
            </a:r>
          </a:p>
          <a:p>
            <a:r>
              <a:rPr lang="zh-CN" altLang="en-US" sz="3200" dirty="0" smtClean="0"/>
              <a:t>结果：</a:t>
            </a:r>
            <a:r>
              <a:rPr lang="en-US" altLang="zh-CN" sz="3200" dirty="0" smtClean="0"/>
              <a:t>t1 = 5.83,t2 = 2.00, t3 = 0.17</a:t>
            </a:r>
            <a:r>
              <a:rPr lang="zh-CN" altLang="en-US" sz="3200" dirty="0" smtClean="0"/>
              <a:t>，前两个主成分的贡献率（</a:t>
            </a:r>
            <a:r>
              <a:rPr lang="en-US" altLang="zh-CN" sz="3200" dirty="0" smtClean="0"/>
              <a:t>5.83+2.00</a:t>
            </a:r>
            <a:r>
              <a:rPr lang="zh-CN" altLang="en-US" sz="3200" dirty="0" smtClean="0"/>
              <a:t>）</a:t>
            </a:r>
            <a:r>
              <a:rPr lang="en-US" altLang="zh-CN" sz="3200" dirty="0" smtClean="0"/>
              <a:t>/(5.83+2.00+0.17) = 98%</a:t>
            </a:r>
          </a:p>
          <a:p>
            <a:pPr>
              <a:buFont typeface="Arial" pitchFamily="34" charset="0"/>
              <a:buChar char="•"/>
            </a:pPr>
            <a:endParaRPr lang="en-US" altLang="zh-CN" sz="3200" dirty="0" smtClean="0"/>
          </a:p>
          <a:p>
            <a:endParaRPr lang="en-US" altLang="zh-CN" sz="3200" dirty="0" smtClean="0"/>
          </a:p>
          <a:p>
            <a:endParaRPr lang="en-US" altLang="zh-CN" sz="3200" dirty="0" smtClean="0"/>
          </a:p>
          <a:p>
            <a:endParaRPr lang="en-US" altLang="zh-CN" sz="3200" dirty="0" smtClean="0"/>
          </a:p>
          <a:p>
            <a:endParaRPr lang="en-US" altLang="zh-CN" sz="3200" dirty="0" smtClean="0"/>
          </a:p>
          <a:p>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主成分分析与因子分析</a:t>
            </a:r>
            <a:endParaRPr lang="zh-CN" altLang="en-US" dirty="0"/>
          </a:p>
        </p:txBody>
      </p:sp>
      <p:sp>
        <p:nvSpPr>
          <p:cNvPr id="5" name="TextBox 4"/>
          <p:cNvSpPr txBox="1"/>
          <p:nvPr/>
        </p:nvSpPr>
        <p:spPr>
          <a:xfrm>
            <a:off x="857224" y="1142984"/>
            <a:ext cx="6500858" cy="5201424"/>
          </a:xfrm>
          <a:prstGeom prst="rect">
            <a:avLst/>
          </a:prstGeom>
          <a:noFill/>
        </p:spPr>
        <p:txBody>
          <a:bodyPr wrap="square" rtlCol="0">
            <a:spAutoFit/>
          </a:bodyPr>
          <a:lstStyle/>
          <a:p>
            <a:r>
              <a:rPr lang="zh-CN" altLang="en-US" sz="3200" dirty="0" smtClean="0"/>
              <a:t>因子分析：</a:t>
            </a:r>
            <a:endParaRPr lang="en-US" altLang="zh-CN" sz="3200" dirty="0" smtClean="0"/>
          </a:p>
          <a:p>
            <a:r>
              <a:rPr lang="zh-CN" altLang="en-US" sz="3200" dirty="0" smtClean="0"/>
              <a:t>因子分析是主成分分析的推广，它也是多元统计分析中降维的一种方法。因子分析研究矩阵或协方差矩阵的内部依赖关系，它将多个变量综合为少数几个因子，以再现原始变量与因子之间的相关关系。</a:t>
            </a:r>
            <a:endParaRPr lang="en-US" altLang="zh-CN" sz="3200"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4463"/>
            <a:ext cx="7772400" cy="827083"/>
          </a:xfrm>
        </p:spPr>
        <p:txBody>
          <a:bodyPr/>
          <a:lstStyle/>
          <a:p>
            <a:pPr algn="l"/>
            <a:r>
              <a:rPr lang="zh-CN" altLang="en-US" dirty="0" smtClean="0"/>
              <a:t>主成分分析与因子分析</a:t>
            </a:r>
            <a:endParaRPr lang="zh-CN" altLang="en-US" dirty="0"/>
          </a:p>
        </p:txBody>
      </p:sp>
      <p:sp>
        <p:nvSpPr>
          <p:cNvPr id="5" name="TextBox 4"/>
          <p:cNvSpPr txBox="1"/>
          <p:nvPr/>
        </p:nvSpPr>
        <p:spPr>
          <a:xfrm>
            <a:off x="857224" y="1142985"/>
            <a:ext cx="7786742" cy="5447645"/>
          </a:xfrm>
          <a:prstGeom prst="rect">
            <a:avLst/>
          </a:prstGeom>
          <a:noFill/>
        </p:spPr>
        <p:txBody>
          <a:bodyPr wrap="square" rtlCol="0">
            <a:spAutoFit/>
          </a:bodyPr>
          <a:lstStyle/>
          <a:p>
            <a:r>
              <a:rPr lang="zh-CN" altLang="en-US" sz="2400" dirty="0" smtClean="0"/>
              <a:t>因子分析例子：</a:t>
            </a:r>
            <a:endParaRPr lang="en-US" altLang="zh-CN" sz="2400" dirty="0" smtClean="0"/>
          </a:p>
          <a:p>
            <a:r>
              <a:rPr lang="en-US" altLang="zh-CN" sz="2400" dirty="0" smtClean="0"/>
              <a:t>	</a:t>
            </a:r>
            <a:r>
              <a:rPr lang="zh-CN" altLang="en-US" sz="2400" dirty="0" smtClean="0"/>
              <a:t>人的五个生理指标：</a:t>
            </a:r>
            <a:endParaRPr lang="en-US" altLang="zh-CN" sz="2400" dirty="0" smtClean="0"/>
          </a:p>
          <a:p>
            <a:r>
              <a:rPr lang="en-US" altLang="zh-CN" sz="2400" dirty="0" smtClean="0"/>
              <a:t>X1</a:t>
            </a:r>
            <a:r>
              <a:rPr lang="zh-CN" altLang="en-US" sz="2400" dirty="0" smtClean="0"/>
              <a:t>：收缩压</a:t>
            </a:r>
            <a:r>
              <a:rPr lang="en-US" altLang="zh-CN" sz="2400" dirty="0" smtClean="0"/>
              <a:t>       X2</a:t>
            </a:r>
            <a:r>
              <a:rPr lang="zh-CN" altLang="en-US" sz="2400" dirty="0" smtClean="0"/>
              <a:t>：舒张压</a:t>
            </a:r>
            <a:r>
              <a:rPr lang="en-US" altLang="zh-CN" sz="2400" dirty="0" smtClean="0"/>
              <a:t>   X3</a:t>
            </a:r>
            <a:r>
              <a:rPr lang="zh-CN" altLang="en-US" sz="2400" dirty="0" smtClean="0"/>
              <a:t>：心跳间隔</a:t>
            </a:r>
            <a:r>
              <a:rPr lang="en-US" altLang="zh-CN" sz="2400" dirty="0" smtClean="0"/>
              <a:t>                            X4</a:t>
            </a:r>
            <a:r>
              <a:rPr lang="zh-CN" altLang="en-US" sz="2400" dirty="0" smtClean="0"/>
              <a:t>：呼吸间隔</a:t>
            </a:r>
            <a:r>
              <a:rPr lang="en-US" altLang="zh-CN" sz="2400" dirty="0" smtClean="0"/>
              <a:t>   X5</a:t>
            </a:r>
            <a:r>
              <a:rPr lang="zh-CN" altLang="en-US" sz="2400" dirty="0" smtClean="0"/>
              <a:t>：舌下温度</a:t>
            </a:r>
            <a:endParaRPr lang="en-US" altLang="zh-CN" sz="2400" dirty="0" smtClean="0"/>
          </a:p>
          <a:p>
            <a:endParaRPr lang="en-US" altLang="zh-CN" sz="2400" dirty="0" smtClean="0"/>
          </a:p>
          <a:p>
            <a:r>
              <a:rPr lang="zh-CN" altLang="en-US" sz="2400" dirty="0" smtClean="0"/>
              <a:t>这五个指标受植物神经支配的，植物神经分为交感神经与副交感神经，那么分别用</a:t>
            </a:r>
            <a:r>
              <a:rPr lang="en-US" altLang="zh-CN" sz="2400" dirty="0" smtClean="0"/>
              <a:t>F1</a:t>
            </a:r>
            <a:r>
              <a:rPr lang="zh-CN" altLang="en-US" sz="2400" dirty="0" smtClean="0"/>
              <a:t>，</a:t>
            </a:r>
            <a:r>
              <a:rPr lang="en-US" altLang="zh-CN" sz="2400" dirty="0" smtClean="0"/>
              <a:t>F2</a:t>
            </a:r>
            <a:r>
              <a:rPr lang="zh-CN" altLang="en-US" sz="2400" dirty="0" smtClean="0"/>
              <a:t>来表示交感神经与副交感神经这两个公共因子，可以得出以下线性模型：</a:t>
            </a:r>
            <a:endParaRPr lang="en-US" altLang="zh-CN" sz="2400" dirty="0" smtClean="0"/>
          </a:p>
          <a:p>
            <a:r>
              <a:rPr lang="en-US" altLang="zh-CN" sz="2400" dirty="0" smtClean="0"/>
              <a:t>    Xi = ai1F1 + ai2F2 + ai3    </a:t>
            </a:r>
            <a:r>
              <a:rPr lang="en-US" altLang="zh-CN" sz="2400" dirty="0" err="1" smtClean="0"/>
              <a:t>i</a:t>
            </a:r>
            <a:r>
              <a:rPr lang="en-US" altLang="zh-CN" sz="2400" dirty="0" smtClean="0"/>
              <a:t>=1,2,3,4,5</a:t>
            </a:r>
          </a:p>
          <a:p>
            <a:r>
              <a:rPr lang="zh-CN" altLang="en-US" sz="2400" dirty="0" smtClean="0"/>
              <a:t>其中 </a:t>
            </a:r>
            <a:r>
              <a:rPr lang="en-US" altLang="zh-CN" sz="2400" dirty="0" smtClean="0"/>
              <a:t>ai3</a:t>
            </a:r>
            <a:r>
              <a:rPr lang="zh-CN" altLang="en-US" sz="2400" dirty="0" smtClean="0"/>
              <a:t>表示的是特殊因子。</a:t>
            </a:r>
            <a:endParaRPr lang="en-US" altLang="zh-CN" sz="2400"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1489</Words>
  <Application>Microsoft Office PowerPoint</Application>
  <PresentationFormat>全屏显示(4:3)</PresentationFormat>
  <Paragraphs>334</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目次</vt:lpstr>
      <vt:lpstr>数据描述性分析</vt:lpstr>
      <vt:lpstr>非参数秩方法</vt:lpstr>
      <vt:lpstr>非参数秩方法</vt:lpstr>
      <vt:lpstr>回归分析</vt:lpstr>
      <vt:lpstr>主成分分析与因子分析</vt:lpstr>
      <vt:lpstr>主成分分析与因子分析</vt:lpstr>
      <vt:lpstr>主成分分析与因子分析</vt:lpstr>
      <vt:lpstr>主成分分析与因子分析</vt:lpstr>
      <vt:lpstr>判别分析</vt:lpstr>
      <vt:lpstr>判别分析</vt:lpstr>
      <vt:lpstr>判别分析</vt:lpstr>
      <vt:lpstr>聚类分析</vt:lpstr>
      <vt:lpstr>聚类分析</vt:lpstr>
      <vt:lpstr>聚类分析</vt:lpstr>
      <vt:lpstr>时间序列分析</vt:lpstr>
      <vt:lpstr>时间序列分析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目次</dc:title>
  <cp:lastModifiedBy>Tuo_Jiang/庹江/软件部(内网)</cp:lastModifiedBy>
  <cp:revision>46</cp:revision>
  <dcterms:modified xsi:type="dcterms:W3CDTF">2017-11-16T09:42:41Z</dcterms:modified>
</cp:coreProperties>
</file>