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69" r:id="rId5"/>
    <p:sldId id="270" r:id="rId6"/>
    <p:sldId id="271" r:id="rId7"/>
    <p:sldId id="272" r:id="rId8"/>
    <p:sldId id="273" r:id="rId9"/>
    <p:sldId id="274" r:id="rId10"/>
    <p:sldId id="275"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zh-CN" altLang="en-US" smtClean="0"/>
              <a:t>单击此处编辑母版标题样式</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zh-CN" altLang="en-US" smtClean="0"/>
              <a:t>单击此处编辑母版标题样式</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Title 8"/>
          <p:cNvSpPr>
            <a:spLocks noGrp="1"/>
          </p:cNvSpPr>
          <p:nvPr>
            <p:ph type="title"/>
          </p:nvPr>
        </p:nvSpPr>
        <p:spPr>
          <a:xfrm>
            <a:off x="914400" y="1544715"/>
            <a:ext cx="7315200" cy="1154097"/>
          </a:xfrm>
        </p:spPr>
        <p:txBody>
          <a:bodyPr/>
          <a:lstStyle/>
          <a:p>
            <a:r>
              <a:rPr lang="zh-CN" altLang="en-US" smtClean="0"/>
              <a:t>单击此处编辑母版标题样式</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a:xfrm>
            <a:off x="914400" y="1544715"/>
            <a:ext cx="7315200" cy="1154097"/>
          </a:xfrm>
        </p:spPr>
        <p:txBody>
          <a:bodyPr/>
          <a:lstStyle/>
          <a:p>
            <a:r>
              <a:rPr lang="zh-CN" altLang="en-US" smtClean="0"/>
              <a:t>单击此处编辑母版标题样式</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2017/11/22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30820CF-B880-4189-942D-D702A7CBA730}" type="datetimeFigureOut">
              <a:rPr lang="zh-CN" altLang="en-US" smtClean="0"/>
              <a:t>2017/11/22</a:t>
            </a:fld>
            <a:endParaRPr lang="zh-CN" alt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0C913308-F349-4B6D-A68A-DD1791B4A57B}" type="slidenum">
              <a:rPr lang="zh-CN" altLang="en-US" smtClean="0"/>
              <a:t>‹#›</a:t>
            </a:fld>
            <a:endParaRPr lang="zh-CN" alt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zh-CN" alt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宋体" panose="02010600030101010101" pitchFamily="2" charset="-122"/>
                <a:ea typeface="宋体" panose="02010600030101010101" pitchFamily="2" charset="-122"/>
              </a:rPr>
              <a:t>深度学习</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概述</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41463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08720"/>
            <a:ext cx="7315200" cy="1154097"/>
          </a:xfrm>
        </p:spPr>
        <p:txBody>
          <a:bodyPr/>
          <a:lstStyle/>
          <a:p>
            <a:r>
              <a:rPr lang="zh-CN" altLang="en-US" dirty="0" smtClean="0">
                <a:latin typeface="宋体" panose="02010600030101010101" pitchFamily="2" charset="-122"/>
                <a:ea typeface="宋体" panose="02010600030101010101" pitchFamily="2" charset="-122"/>
              </a:rPr>
              <a:t>学习的流程图</a:t>
            </a:r>
            <a:endParaRPr lang="zh-CN" altLang="en-US" dirty="0">
              <a:latin typeface="宋体" panose="02010600030101010101" pitchFamily="2" charset="-122"/>
              <a:ea typeface="宋体" panose="02010600030101010101"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8280920" cy="4576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5381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素材\人脑与机器大脑.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18080"/>
            <a:ext cx="4572001" cy="2735262"/>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人与</a:t>
            </a:r>
            <a:r>
              <a:rPr lang="en-US" altLang="zh-CN" dirty="0" smtClean="0">
                <a:latin typeface="宋体" panose="02010600030101010101" pitchFamily="2" charset="-122"/>
                <a:ea typeface="宋体" panose="02010600030101010101" pitchFamily="2" charset="-122"/>
              </a:rPr>
              <a:t>AI</a:t>
            </a:r>
            <a:endParaRPr lang="zh-CN" altLang="en-US" dirty="0">
              <a:latin typeface="宋体" panose="02010600030101010101" pitchFamily="2" charset="-122"/>
              <a:ea typeface="宋体" panose="02010600030101010101" pitchFamily="2" charset="-122"/>
            </a:endParaRPr>
          </a:p>
        </p:txBody>
      </p:sp>
      <p:sp>
        <p:nvSpPr>
          <p:cNvPr id="2" name="TextBox 1"/>
          <p:cNvSpPr txBox="1"/>
          <p:nvPr/>
        </p:nvSpPr>
        <p:spPr>
          <a:xfrm>
            <a:off x="5580113" y="2733414"/>
            <a:ext cx="3456384" cy="1200329"/>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人：善于处理主观的、直观的问题，很难通过形式化的方式表达清楚。</a:t>
            </a:r>
            <a:r>
              <a:rPr lang="zh-CN" altLang="en-US" dirty="0" smtClean="0">
                <a:solidFill>
                  <a:srgbClr val="00B0F0"/>
                </a:solidFill>
                <a:latin typeface="宋体" panose="02010600030101010101" pitchFamily="2" charset="-122"/>
                <a:ea typeface="宋体" panose="02010600030101010101" pitchFamily="2" charset="-122"/>
              </a:rPr>
              <a:t>不善于处理抽象和形式化的任务。</a:t>
            </a:r>
            <a:endParaRPr lang="zh-CN" altLang="en-US" dirty="0">
              <a:solidFill>
                <a:srgbClr val="00B0F0"/>
              </a:solidFill>
              <a:latin typeface="宋体" panose="02010600030101010101" pitchFamily="2" charset="-122"/>
              <a:ea typeface="宋体" panose="02010600030101010101" pitchFamily="2" charset="-122"/>
            </a:endParaRPr>
          </a:p>
        </p:txBody>
      </p:sp>
      <p:sp>
        <p:nvSpPr>
          <p:cNvPr id="3" name="TextBox 2"/>
          <p:cNvSpPr txBox="1"/>
          <p:nvPr/>
        </p:nvSpPr>
        <p:spPr>
          <a:xfrm>
            <a:off x="5580112" y="4735413"/>
            <a:ext cx="3384375" cy="646331"/>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AI</a:t>
            </a:r>
            <a:r>
              <a:rPr lang="zh-CN" altLang="en-US" dirty="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善于处理抽象和形式化的任务；</a:t>
            </a:r>
            <a:r>
              <a:rPr lang="zh-CN" altLang="en-US" dirty="0" smtClean="0">
                <a:solidFill>
                  <a:srgbClr val="00B0F0"/>
                </a:solidFill>
                <a:latin typeface="宋体" panose="02010600030101010101" pitchFamily="2" charset="-122"/>
                <a:ea typeface="宋体" panose="02010600030101010101" pitchFamily="2" charset="-122"/>
              </a:rPr>
              <a:t>很难处理非形式化的任务。</a:t>
            </a:r>
            <a:endParaRPr lang="zh-CN" altLang="en-US" dirty="0">
              <a:solidFill>
                <a:srgbClr val="00B0F0"/>
              </a:solidFill>
              <a:latin typeface="宋体" panose="02010600030101010101" pitchFamily="2" charset="-122"/>
              <a:ea typeface="宋体" panose="02010600030101010101" pitchFamily="2" charset="-122"/>
            </a:endParaRPr>
          </a:p>
        </p:txBody>
      </p:sp>
      <p:sp>
        <p:nvSpPr>
          <p:cNvPr id="6" name="TextBox 5"/>
          <p:cNvSpPr txBox="1"/>
          <p:nvPr/>
        </p:nvSpPr>
        <p:spPr>
          <a:xfrm>
            <a:off x="1043608" y="5914146"/>
            <a:ext cx="7920879" cy="646331"/>
          </a:xfrm>
          <a:prstGeom prst="rect">
            <a:avLst/>
          </a:prstGeom>
          <a:noFill/>
        </p:spPr>
        <p:txBody>
          <a:bodyPr wrap="square" rtlCol="0">
            <a:spAutoFit/>
          </a:bodyPr>
          <a:lstStyle/>
          <a:p>
            <a:r>
              <a:rPr lang="zh-CN" altLang="en-US" b="1" dirty="0" smtClean="0">
                <a:solidFill>
                  <a:srgbClr val="FF0000"/>
                </a:solidFill>
                <a:latin typeface="宋体" panose="02010600030101010101" pitchFamily="2" charset="-122"/>
                <a:ea typeface="宋体" panose="02010600030101010101" pitchFamily="2" charset="-122"/>
              </a:rPr>
              <a:t>挑战：如何解决对人来说很容易执行、但很难形式化描述的任务，如识别人们所说的话或图像中的脸</a:t>
            </a:r>
            <a:endParaRPr lang="zh-CN" altLang="en-US"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39952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如何解决非形式化的任务</a:t>
            </a:r>
            <a:endParaRPr lang="zh-CN" altLang="en-US" dirty="0">
              <a:latin typeface="宋体" panose="02010600030101010101" pitchFamily="2" charset="-122"/>
              <a:ea typeface="宋体" panose="02010600030101010101" pitchFamily="2" charset="-122"/>
            </a:endParaRPr>
          </a:p>
        </p:txBody>
      </p:sp>
      <p:pic>
        <p:nvPicPr>
          <p:cNvPr id="2050" name="Picture 2" descr="D:\项目\兴趣交流\深度学习\人工智能.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08919"/>
            <a:ext cx="4629151" cy="1895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7" y="5013176"/>
            <a:ext cx="7992887" cy="1200329"/>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人的日常生活需要关于世界的巨量知识。很多这方面的知识是主观的、直观的，因此很难通过形式化的方式表达清楚。计算机需要获取同样的知识才能表现出智能。</a:t>
            </a:r>
            <a:r>
              <a:rPr lang="zh-CN" altLang="en-US" b="1" dirty="0" smtClean="0">
                <a:solidFill>
                  <a:srgbClr val="FF0000"/>
                </a:solidFill>
                <a:latin typeface="宋体" panose="02010600030101010101" pitchFamily="2" charset="-122"/>
                <a:ea typeface="宋体" panose="02010600030101010101" pitchFamily="2" charset="-122"/>
              </a:rPr>
              <a:t>人工智能的一个关键挑战就是如何将这些非形式化的知识传达给计算机。</a:t>
            </a:r>
            <a:endParaRPr lang="zh-CN" altLang="en-US" b="1" dirty="0">
              <a:solidFill>
                <a:srgbClr val="FF0000"/>
              </a:solidFill>
              <a:latin typeface="宋体" panose="02010600030101010101" pitchFamily="2" charset="-122"/>
              <a:ea typeface="宋体" panose="02010600030101010101" pitchFamily="2" charset="-122"/>
            </a:endParaRPr>
          </a:p>
        </p:txBody>
      </p:sp>
      <p:pic>
        <p:nvPicPr>
          <p:cNvPr id="2051" name="Picture 3" descr="D:\素材\机器大脑.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368" y="2708919"/>
            <a:ext cx="3391821" cy="192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977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如何将非形式化知识传给计算机</a:t>
            </a:r>
            <a:endParaRPr lang="zh-CN" altLang="en-US" dirty="0">
              <a:latin typeface="宋体" panose="02010600030101010101" pitchFamily="2" charset="-122"/>
              <a:ea typeface="宋体" panose="02010600030101010101" pitchFamily="2" charset="-122"/>
            </a:endParaRPr>
          </a:p>
        </p:txBody>
      </p:sp>
      <p:sp>
        <p:nvSpPr>
          <p:cNvPr id="4" name="TextBox 3"/>
          <p:cNvSpPr txBox="1"/>
          <p:nvPr/>
        </p:nvSpPr>
        <p:spPr>
          <a:xfrm>
            <a:off x="759025" y="4509120"/>
            <a:ext cx="7992887" cy="1077218"/>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人工智能的一些尝试：</a:t>
            </a:r>
            <a:endParaRPr lang="en-US" altLang="zh-CN" sz="1600" dirty="0" smtClean="0">
              <a:latin typeface="宋体" panose="02010600030101010101" pitchFamily="2" charset="-122"/>
              <a:ea typeface="宋体" panose="02010600030101010101" pitchFamily="2" charset="-122"/>
            </a:endParaRPr>
          </a:p>
          <a:p>
            <a:pPr marL="342900" indent="-342900">
              <a:buAutoNum type="arabicPeriod"/>
            </a:pPr>
            <a:r>
              <a:rPr lang="zh-CN" altLang="en-US" sz="1600" dirty="0" smtClean="0">
                <a:latin typeface="宋体" panose="02010600030101010101" pitchFamily="2" charset="-122"/>
                <a:ea typeface="宋体" panose="02010600030101010101" pitchFamily="2" charset="-122"/>
              </a:rPr>
              <a:t>将关于世界的知识用形式化的语言进行硬编码。人类输入逻辑推理规则，计算机使用这些规则来处理问题。</a:t>
            </a:r>
            <a:r>
              <a:rPr lang="en-US" altLang="zh-CN" sz="1600" dirty="0" smtClean="0">
                <a:latin typeface="宋体" panose="02010600030101010101" pitchFamily="2" charset="-122"/>
                <a:ea typeface="宋体" panose="02010600030101010101" pitchFamily="2" charset="-122"/>
              </a:rPr>
              <a:t>——</a:t>
            </a:r>
            <a:r>
              <a:rPr lang="zh-CN" altLang="en-US" sz="1600" dirty="0" smtClean="0">
                <a:latin typeface="宋体" panose="02010600030101010101" pitchFamily="2" charset="-122"/>
                <a:ea typeface="宋体" panose="02010600030101010101" pitchFamily="2" charset="-122"/>
              </a:rPr>
              <a:t>人工智能的知识库方法。</a:t>
            </a:r>
            <a:endParaRPr lang="en-US" altLang="zh-CN" sz="1600" dirty="0" smtClean="0">
              <a:latin typeface="宋体" panose="02010600030101010101" pitchFamily="2" charset="-122"/>
              <a:ea typeface="宋体" panose="02010600030101010101" pitchFamily="2" charset="-122"/>
            </a:endParaRPr>
          </a:p>
          <a:p>
            <a:pPr marL="342900" indent="-342900">
              <a:buAutoNum type="arabicPeriod"/>
            </a:pPr>
            <a:r>
              <a:rPr lang="en-US" altLang="zh-CN" sz="1600" dirty="0" smtClean="0">
                <a:latin typeface="宋体" panose="02010600030101010101" pitchFamily="2" charset="-122"/>
                <a:ea typeface="宋体" panose="02010600030101010101" pitchFamily="2" charset="-122"/>
              </a:rPr>
              <a:t>AI</a:t>
            </a:r>
            <a:r>
              <a:rPr lang="zh-CN" altLang="en-US" sz="1600" dirty="0" smtClean="0">
                <a:latin typeface="宋体" panose="02010600030101010101" pitchFamily="2" charset="-122"/>
                <a:ea typeface="宋体" panose="02010600030101010101" pitchFamily="2" charset="-122"/>
              </a:rPr>
              <a:t>系统具备自己获取知识的能力。即从原始数据中提取模式的能力。</a:t>
            </a:r>
            <a:r>
              <a:rPr lang="en-US" altLang="zh-CN" sz="1600" dirty="0" smtClean="0">
                <a:latin typeface="宋体" panose="02010600030101010101" pitchFamily="2" charset="-122"/>
                <a:ea typeface="宋体" panose="02010600030101010101" pitchFamily="2" charset="-122"/>
              </a:rPr>
              <a:t>——</a:t>
            </a:r>
            <a:r>
              <a:rPr lang="zh-CN" altLang="en-US" sz="1600" dirty="0" smtClean="0">
                <a:latin typeface="宋体" panose="02010600030101010101" pitchFamily="2" charset="-122"/>
                <a:ea typeface="宋体" panose="02010600030101010101" pitchFamily="2" charset="-122"/>
              </a:rPr>
              <a:t>机器学习。</a:t>
            </a:r>
            <a:endParaRPr lang="zh-CN" altLang="en-US" sz="1600" dirty="0">
              <a:latin typeface="宋体" panose="02010600030101010101" pitchFamily="2" charset="-122"/>
              <a:ea typeface="宋体" panose="02010600030101010101" pitchFamily="2" charset="-122"/>
            </a:endParaRPr>
          </a:p>
        </p:txBody>
      </p:sp>
      <p:pic>
        <p:nvPicPr>
          <p:cNvPr id="3074" name="Picture 2" descr="D:\项目\兴趣交流\深度学习\人工智能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76" y="2420888"/>
            <a:ext cx="6915150" cy="2000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37352" y="5782666"/>
            <a:ext cx="8133455" cy="646331"/>
          </a:xfrm>
          <a:prstGeom prst="rect">
            <a:avLst/>
          </a:prstGeom>
          <a:noFill/>
        </p:spPr>
        <p:txBody>
          <a:bodyPr wrap="square" rtlCol="0">
            <a:spAutoFit/>
          </a:bodyPr>
          <a:lstStyle/>
          <a:p>
            <a:r>
              <a:rPr lang="zh-CN" altLang="en-US" b="1" dirty="0" smtClean="0">
                <a:solidFill>
                  <a:srgbClr val="FF0000"/>
                </a:solidFill>
                <a:latin typeface="宋体" panose="02010600030101010101" pitchFamily="2" charset="-122"/>
                <a:ea typeface="宋体" panose="02010600030101010101" pitchFamily="2" charset="-122"/>
              </a:rPr>
              <a:t>挑战：机器学习算法的性能在很大程度上依赖于给定数据的表示。如何进行数据表示。</a:t>
            </a:r>
            <a:endParaRPr lang="zh-CN" altLang="en-US"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1194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如何进行数据表示</a:t>
            </a:r>
            <a:endParaRPr lang="zh-CN" altLang="en-US" dirty="0">
              <a:latin typeface="宋体" panose="02010600030101010101" pitchFamily="2" charset="-122"/>
              <a:ea typeface="宋体" panose="02010600030101010101" pitchFamily="2" charset="-122"/>
            </a:endParaRPr>
          </a:p>
        </p:txBody>
      </p:sp>
      <p:sp>
        <p:nvSpPr>
          <p:cNvPr id="4" name="TextBox 3"/>
          <p:cNvSpPr txBox="1"/>
          <p:nvPr/>
        </p:nvSpPr>
        <p:spPr>
          <a:xfrm>
            <a:off x="759025" y="4509120"/>
            <a:ext cx="7992887" cy="1661993"/>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数据表示的两种解决方案：</a:t>
            </a:r>
            <a:endParaRPr lang="en-US" altLang="zh-CN" sz="1600" dirty="0" smtClean="0">
              <a:latin typeface="宋体" panose="02010600030101010101" pitchFamily="2" charset="-122"/>
              <a:ea typeface="宋体" panose="02010600030101010101" pitchFamily="2" charset="-122"/>
            </a:endParaRPr>
          </a:p>
          <a:p>
            <a:pPr marL="342900" indent="-342900">
              <a:buAutoNum type="arabicPeriod"/>
            </a:pPr>
            <a:r>
              <a:rPr lang="zh-CN" altLang="en-US" sz="1600" dirty="0" smtClean="0">
                <a:latin typeface="宋体" panose="02010600030101010101" pitchFamily="2" charset="-122"/>
                <a:ea typeface="宋体" panose="02010600030101010101" pitchFamily="2" charset="-122"/>
              </a:rPr>
              <a:t>先提取一个合适的特征集，然后将这些特征提供给简单的机器学习算法。例如通过声音鉴别说话者的任务来说，一个有用的特征是对其声道大小的估计。</a:t>
            </a:r>
            <a:endParaRPr lang="en-US" altLang="zh-CN" sz="1600" dirty="0" smtClean="0">
              <a:latin typeface="宋体" panose="02010600030101010101" pitchFamily="2" charset="-122"/>
              <a:ea typeface="宋体" panose="02010600030101010101" pitchFamily="2" charset="-122"/>
            </a:endParaRPr>
          </a:p>
          <a:p>
            <a:pPr marL="342900" indent="-342900">
              <a:buAutoNum type="arabicPeriod"/>
            </a:pPr>
            <a:r>
              <a:rPr lang="zh-CN" altLang="en-US" sz="1600" dirty="0" smtClean="0">
                <a:latin typeface="宋体" panose="02010600030101010101" pitchFamily="2" charset="-122"/>
                <a:ea typeface="宋体" panose="02010600030101010101" pitchFamily="2" charset="-122"/>
              </a:rPr>
              <a:t>（然而，对于很多任务来说，我们饿很难知道应该提取哪些特征）使用机器学习来发掘表示本身，而不仅仅把表示映射到输出。也称为表示学习。</a:t>
            </a:r>
            <a:endParaRPr lang="en-US" altLang="zh-CN" sz="1600"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
        <p:nvSpPr>
          <p:cNvPr id="2" name="TextBox 1"/>
          <p:cNvSpPr txBox="1"/>
          <p:nvPr/>
        </p:nvSpPr>
        <p:spPr>
          <a:xfrm>
            <a:off x="688740" y="5949280"/>
            <a:ext cx="8133455" cy="369332"/>
          </a:xfrm>
          <a:prstGeom prst="rect">
            <a:avLst/>
          </a:prstGeom>
          <a:noFill/>
        </p:spPr>
        <p:txBody>
          <a:bodyPr wrap="square" rtlCol="0">
            <a:spAutoFit/>
          </a:bodyPr>
          <a:lstStyle/>
          <a:p>
            <a:r>
              <a:rPr lang="zh-CN" altLang="en-US" b="1" dirty="0" smtClean="0">
                <a:solidFill>
                  <a:srgbClr val="FF0000"/>
                </a:solidFill>
                <a:latin typeface="宋体" panose="02010600030101010101" pitchFamily="2" charset="-122"/>
                <a:ea typeface="宋体" panose="02010600030101010101" pitchFamily="2" charset="-122"/>
              </a:rPr>
              <a:t>挑战：如何进行表示学习？</a:t>
            </a:r>
            <a:endParaRPr lang="zh-CN" altLang="en-US" b="1" dirty="0">
              <a:solidFill>
                <a:srgbClr val="FF0000"/>
              </a:solidFill>
              <a:latin typeface="宋体" panose="02010600030101010101" pitchFamily="2" charset="-122"/>
              <a:ea typeface="宋体" panose="02010600030101010101" pitchFamily="2" charset="-122"/>
            </a:endParaRPr>
          </a:p>
        </p:txBody>
      </p:sp>
      <p:pic>
        <p:nvPicPr>
          <p:cNvPr id="4098" name="Picture 2" descr="D:\项目\兴趣交流\深度学习\人工智能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922" y="2187752"/>
            <a:ext cx="7737091" cy="2341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271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如何进行表示学习</a:t>
            </a:r>
            <a:endParaRPr lang="zh-CN" altLang="en-US" dirty="0">
              <a:latin typeface="宋体" panose="02010600030101010101" pitchFamily="2" charset="-122"/>
              <a:ea typeface="宋体" panose="02010600030101010101" pitchFamily="2" charset="-122"/>
            </a:endParaRPr>
          </a:p>
        </p:txBody>
      </p:sp>
      <p:sp>
        <p:nvSpPr>
          <p:cNvPr id="4" name="TextBox 3"/>
          <p:cNvSpPr txBox="1"/>
          <p:nvPr/>
        </p:nvSpPr>
        <p:spPr>
          <a:xfrm>
            <a:off x="759025" y="4509120"/>
            <a:ext cx="7992887" cy="800219"/>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表示学习的目标：分离出能解释观察数据的变差因素。</a:t>
            </a:r>
            <a:endParaRPr lang="en-US" altLang="zh-CN"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分析语音记录时，变差因素包括：说话者的年龄、性别、口音、词语</a:t>
            </a:r>
            <a:endParaRPr lang="en-US" altLang="zh-CN" sz="1400" dirty="0" smtClean="0">
              <a:latin typeface="宋体" panose="02010600030101010101" pitchFamily="2" charset="-122"/>
              <a:ea typeface="宋体" panose="02010600030101010101" pitchFamily="2" charset="-122"/>
            </a:endParaRPr>
          </a:p>
          <a:p>
            <a:r>
              <a:rPr lang="zh-CN" altLang="en-US" sz="1400" dirty="0" smtClean="0">
                <a:latin typeface="宋体" panose="02010600030101010101" pitchFamily="2" charset="-122"/>
                <a:ea typeface="宋体" panose="02010600030101010101" pitchFamily="2" charset="-122"/>
              </a:rPr>
              <a:t>分析汽车的图像时，变差因素包括：汽车的位置、颜色、太阳的角度和亮度</a:t>
            </a:r>
            <a:endParaRPr lang="zh-CN" altLang="en-US" sz="1400" dirty="0">
              <a:latin typeface="宋体" panose="02010600030101010101" pitchFamily="2" charset="-122"/>
              <a:ea typeface="宋体" panose="02010600030101010101" pitchFamily="2" charset="-122"/>
            </a:endParaRPr>
          </a:p>
        </p:txBody>
      </p:sp>
      <p:sp>
        <p:nvSpPr>
          <p:cNvPr id="2" name="TextBox 1"/>
          <p:cNvSpPr txBox="1"/>
          <p:nvPr/>
        </p:nvSpPr>
        <p:spPr>
          <a:xfrm>
            <a:off x="688740" y="5949280"/>
            <a:ext cx="8133455" cy="646331"/>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深度学习通过其他简单的表示来表达复杂表示，解决了表示学习中的核心问题</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r>
              <a:rPr lang="zh-CN" altLang="en-US" b="1" dirty="0" smtClean="0">
                <a:solidFill>
                  <a:srgbClr val="FF0000"/>
                </a:solidFill>
                <a:latin typeface="宋体" panose="02010600030101010101" pitchFamily="2" charset="-122"/>
                <a:ea typeface="宋体" panose="02010600030101010101" pitchFamily="2" charset="-122"/>
              </a:rPr>
              <a:t>问题：什么是深度学习</a:t>
            </a:r>
            <a:endParaRPr lang="zh-CN" altLang="en-US" b="1" dirty="0">
              <a:solidFill>
                <a:srgbClr val="FF0000"/>
              </a:solidFill>
              <a:latin typeface="宋体" panose="02010600030101010101" pitchFamily="2" charset="-122"/>
              <a:ea typeface="宋体" panose="0201060003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6922" y="2267123"/>
            <a:ext cx="7737091" cy="21832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9025" y="5275490"/>
            <a:ext cx="7935273" cy="646331"/>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但是：从原始数据中提取如此高层次的、抽象的特性是非常困难的。有时几乎与获得原问题的表示一样困难</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2107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什么是深度学习</a:t>
            </a:r>
            <a:endParaRPr lang="zh-CN" altLang="en-US" dirty="0">
              <a:latin typeface="宋体" panose="02010600030101010101" pitchFamily="2" charset="-122"/>
              <a:ea typeface="宋体" panose="02010600030101010101" pitchFamily="2" charset="-122"/>
            </a:endParaRPr>
          </a:p>
        </p:txBody>
      </p:sp>
      <p:sp>
        <p:nvSpPr>
          <p:cNvPr id="4" name="TextBox 3"/>
          <p:cNvSpPr txBox="1"/>
          <p:nvPr/>
        </p:nvSpPr>
        <p:spPr>
          <a:xfrm>
            <a:off x="759025" y="4509120"/>
            <a:ext cx="7992887" cy="338554"/>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深度学习：通过层次化的概念体系来学习复杂概念</a:t>
            </a:r>
            <a:endParaRPr lang="zh-CN" altLang="en-US" sz="1600" dirty="0">
              <a:latin typeface="宋体" panose="02010600030101010101" pitchFamily="2" charset="-122"/>
              <a:ea typeface="宋体" panose="02010600030101010101" pitchFamily="2" charset="-122"/>
            </a:endParaRPr>
          </a:p>
        </p:txBody>
      </p:sp>
      <p:sp>
        <p:nvSpPr>
          <p:cNvPr id="2" name="TextBox 1"/>
          <p:cNvSpPr txBox="1"/>
          <p:nvPr/>
        </p:nvSpPr>
        <p:spPr>
          <a:xfrm>
            <a:off x="688739" y="5805264"/>
            <a:ext cx="8133455" cy="584775"/>
          </a:xfrm>
          <a:prstGeom prst="rect">
            <a:avLst/>
          </a:prstGeom>
          <a:noFill/>
        </p:spPr>
        <p:txBody>
          <a:bodyPr wrap="square" rtlCol="0">
            <a:spAutoFit/>
          </a:bodyPr>
          <a:lstStyle/>
          <a:p>
            <a:r>
              <a:rPr lang="zh-CN" altLang="zh-CN" sz="1600" dirty="0">
                <a:latin typeface="宋体" panose="02010600030101010101" pitchFamily="2" charset="-122"/>
                <a:ea typeface="宋体" panose="02010600030101010101" pitchFamily="2" charset="-122"/>
              </a:rPr>
              <a:t>学习数据的正确表示的想法是解释深度学习的一个视角。另一个视角是深度促使计算机学习一个多步骤的计算机程序。</a:t>
            </a:r>
            <a:endParaRPr lang="zh-CN" altLang="en-US" sz="1600" b="1" dirty="0">
              <a:solidFill>
                <a:srgbClr val="FF0000"/>
              </a:solidFill>
              <a:latin typeface="宋体" panose="02010600030101010101" pitchFamily="2" charset="-122"/>
              <a:ea typeface="宋体" panose="02010600030101010101"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6922" y="2356896"/>
            <a:ext cx="7737091" cy="20036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96788" y="5025950"/>
            <a:ext cx="7935273" cy="584775"/>
          </a:xfrm>
          <a:prstGeom prst="rect">
            <a:avLst/>
          </a:prstGeom>
          <a:noFill/>
        </p:spPr>
        <p:txBody>
          <a:bodyPr wrap="square" rtlCol="0">
            <a:spAutoFit/>
          </a:bodyPr>
          <a:lstStyle/>
          <a:p>
            <a:r>
              <a:rPr lang="zh-CN" altLang="en-US" sz="1600" dirty="0" smtClean="0">
                <a:latin typeface="宋体" panose="02010600030101010101" pitchFamily="2" charset="-122"/>
                <a:ea typeface="宋体" panose="02010600030101010101" pitchFamily="2" charset="-122"/>
              </a:rPr>
              <a:t>深度学习模型的典型例子是前馈深度网络和多层感知机。多层感知机仅仅将一组输入值映射到输出值的数学函数。不同的数据函数的每一次应用都为输入提供了新的表示。</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8186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什么是深度学习</a:t>
            </a:r>
            <a:endParaRPr lang="zh-CN" altLang="en-US" dirty="0">
              <a:latin typeface="宋体" panose="02010600030101010101" pitchFamily="2" charset="-122"/>
              <a:ea typeface="宋体" panose="02010600030101010101" pitchFamily="2" charset="-122"/>
            </a:endParaRPr>
          </a:p>
        </p:txBody>
      </p:sp>
      <p:pic>
        <p:nvPicPr>
          <p:cNvPr id="5122" name="Picture 2" descr="D:\素材\人工智能\深度学习例子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36912"/>
            <a:ext cx="4762500" cy="3686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228184" y="2708920"/>
            <a:ext cx="2492990" cy="2031325"/>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例子：</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可见层：输入像素</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第一隐藏层：边界</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第二隐藏层：角和轮廓</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第三隐藏层：对向部分</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输出：对象识别</a:t>
            </a:r>
            <a:endParaRPr lang="en-US" altLang="zh-CN" dirty="0" smtClean="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806918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4400" y="980728"/>
            <a:ext cx="7315200" cy="1154097"/>
          </a:xfrm>
        </p:spPr>
        <p:txBody>
          <a:bodyPr/>
          <a:lstStyle/>
          <a:p>
            <a:r>
              <a:rPr lang="zh-CN" altLang="en-US" dirty="0" smtClean="0">
                <a:latin typeface="宋体" panose="02010600030101010101" pitchFamily="2" charset="-122"/>
                <a:ea typeface="宋体" panose="02010600030101010101" pitchFamily="2" charset="-122"/>
              </a:rPr>
              <a:t>深度学习与</a:t>
            </a:r>
            <a:r>
              <a:rPr lang="en-US" altLang="zh-CN" dirty="0" smtClean="0">
                <a:latin typeface="宋体" panose="02010600030101010101" pitchFamily="2" charset="-122"/>
                <a:ea typeface="宋体" panose="02010600030101010101" pitchFamily="2" charset="-122"/>
              </a:rPr>
              <a:t>AI</a:t>
            </a:r>
            <a:r>
              <a:rPr lang="zh-CN" altLang="en-US" dirty="0" smtClean="0">
                <a:latin typeface="宋体" panose="02010600030101010101" pitchFamily="2" charset="-122"/>
                <a:ea typeface="宋体" panose="02010600030101010101" pitchFamily="2" charset="-122"/>
              </a:rPr>
              <a:t>其它学科的对比</a:t>
            </a:r>
            <a:endParaRPr lang="zh-CN" altLang="en-US" dirty="0">
              <a:latin typeface="宋体" panose="02010600030101010101" pitchFamily="2" charset="-122"/>
              <a:ea typeface="宋体" panose="02010600030101010101" pitchFamily="2" charset="-122"/>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276872"/>
            <a:ext cx="6061720" cy="434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084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视">
  <a:themeElements>
    <a:clrScheme name="透视">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视">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1665</TotalTime>
  <Words>593</Words>
  <Application>Microsoft Office PowerPoint</Application>
  <PresentationFormat>全屏显示(4:3)</PresentationFormat>
  <Paragraphs>37</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透视</vt:lpstr>
      <vt:lpstr>深度学习—概述</vt:lpstr>
      <vt:lpstr>人与AI</vt:lpstr>
      <vt:lpstr>如何解决非形式化的任务</vt:lpstr>
      <vt:lpstr>如何将非形式化知识传给计算机</vt:lpstr>
      <vt:lpstr>如何进行数据表示</vt:lpstr>
      <vt:lpstr>如何进行表示学习</vt:lpstr>
      <vt:lpstr>什么是深度学习</vt:lpstr>
      <vt:lpstr>什么是深度学习</vt:lpstr>
      <vt:lpstr>深度学习与AI其它学科的对比</vt:lpstr>
      <vt:lpstr>学习的流程图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用例建模</dc:title>
  <dc:creator>Administrator</dc:creator>
  <cp:lastModifiedBy>615</cp:lastModifiedBy>
  <cp:revision>25</cp:revision>
  <dcterms:created xsi:type="dcterms:W3CDTF">2017-11-15T07:10:56Z</dcterms:created>
  <dcterms:modified xsi:type="dcterms:W3CDTF">2017-11-22T06:54:52Z</dcterms:modified>
</cp:coreProperties>
</file>