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6" r:id="rId10"/>
    <p:sldId id="27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主成分分析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-PCA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4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PCA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453" y="2581975"/>
            <a:ext cx="8133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将特征值由大至小排序，选择其中最大的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个，然后将其对应的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个特征向量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039964" y="4777706"/>
                <a:ext cx="270734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𝑢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𝜆</m:t>
                      </m:r>
                      <m:r>
                        <a:rPr lang="en-US" altLang="zh-CN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964" y="4777706"/>
                <a:ext cx="2707344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18493" y="4797152"/>
            <a:ext cx="8133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将样本点投影到选取的特征向量上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3" y="3078898"/>
            <a:ext cx="4287983" cy="1448384"/>
          </a:xfrm>
          <a:prstGeom prst="rect">
            <a:avLst/>
          </a:prstGeom>
        </p:spPr>
      </p:pic>
      <p:sp>
        <p:nvSpPr>
          <p:cNvPr id="2" name="AutoShape 2" descr="D:\%E7%B4%A0%E6%9D%90\%E4%BA%BA%E5%B7%A5%E6%99%BA%E8%83%BD\640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:\%E7%B4%A0%E6%9D%90\%E4%BA%BA%E5%B7%A5%E6%99%BA%E8%83%BD\640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D:\%E7%B4%A0%E6%9D%90\%E4%BA%BA%E5%B7%A5%E6%99%BA%E8%83%BD\640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5445224"/>
            <a:ext cx="4097406" cy="181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050220" y="4091650"/>
                <a:ext cx="858247" cy="435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20" y="4091650"/>
                <a:ext cx="858247" cy="4356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9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852936"/>
            <a:ext cx="3251349" cy="27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44008" y="1484784"/>
                <a:ext cx="4067944" cy="5091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1.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拿到一个数学系的本科生起码考试成绩单，里面有三列，一列时对数学的兴趣程度，一列是复习时间，还有一列是考试成绩。第二列与第一列强相关，第三列与第二项也是强相关。是否可以合并第一项和第二项。</a:t>
                </a:r>
                <a:endPara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600" b="1" dirty="0" smtClean="0">
                    <a:solidFill>
                      <a:srgbClr val="00B0F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（特征值线性相关）</a:t>
                </a:r>
                <a:endParaRPr lang="en-US" altLang="zh-CN" sz="1600" b="1" dirty="0" smtClean="0">
                  <a:solidFill>
                    <a:srgbClr val="00B0F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600" b="1" dirty="0" smtClean="0">
                  <a:solidFill>
                    <a:srgbClr val="00B0F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600" b="1" dirty="0" smtClean="0">
                  <a:solidFill>
                    <a:srgbClr val="00B0F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2.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在信号</a:t>
                </a:r>
                <a:r>
                  <a:rPr lang="zh-CN" altLang="en-US" sz="16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传输过程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中，由于信道不是很理想，信道另一端收到的信号会有噪声扰动，那么怎么绿区这些噪声呢？</a:t>
                </a:r>
                <a:endPara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600" b="1" dirty="0" smtClean="0">
                    <a:solidFill>
                      <a:srgbClr val="00B0F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（信号有较大方差，噪声有较小方差）</a:t>
                </a:r>
                <a:endParaRPr lang="en-US" altLang="zh-CN" sz="1600" b="1" dirty="0" smtClean="0">
                  <a:solidFill>
                    <a:srgbClr val="00B0F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600" b="1" dirty="0" smtClean="0">
                  <a:solidFill>
                    <a:srgbClr val="00B0F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600" b="1" dirty="0">
                  <a:solidFill>
                    <a:srgbClr val="00B0F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3.</a:t>
                </a:r>
                <a:r>
                  <a:rPr lang="zh-CN" altLang="zh-C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空间</a:t>
                </a:r>
                <a:r>
                  <a:rPr lang="en-US" altLang="zh-CN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个点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zh-CN" altLang="zh-CN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1600" i="1">
                        <a:latin typeface="Cambria Math"/>
                      </a:rPr>
                      <m:t>,…..,</m:t>
                    </m:r>
                    <m:sSup>
                      <m:sSupPr>
                        <m:ctrlPr>
                          <a:rPr lang="zh-CN" altLang="zh-CN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CN" sz="1600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，我们希望对这些点进行有损压缩。一种压缩方式是用低纬表示。对于每个点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160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/>
                          </a:rPr>
                          <m:t>∈</m:t>
                        </m:r>
                        <m:r>
                          <a:rPr lang="en-US" altLang="zh-CN" sz="16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16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，会用一个对应的编码向量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zh-CN" altLang="zh-CN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16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zh-CN" altLang="zh-CN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1600" i="1">
                            <a:latin typeface="Cambria Math"/>
                          </a:rPr>
                          <m:t>𝑙</m:t>
                        </m:r>
                      </m:sup>
                    </m:sSup>
                    <m:r>
                      <a:rPr lang="en-US" altLang="zh-CN" sz="1600" i="1">
                        <a:latin typeface="Cambria Math"/>
                      </a:rPr>
                      <m:t>𝑙</m:t>
                    </m:r>
                    <m:r>
                      <a:rPr lang="en-US" altLang="zh-CN" sz="1600" i="1">
                        <a:latin typeface="Cambria Math"/>
                      </a:rPr>
                      <m:t>&lt;</m:t>
                    </m:r>
                    <m:r>
                      <a:rPr lang="en-US" altLang="zh-CN" sz="1600" i="1">
                        <a:latin typeface="Cambria Math"/>
                      </a:rPr>
                      <m:t>𝑛</m:t>
                    </m:r>
                  </m:oMath>
                </a14:m>
                <a:endParaRPr lang="zh-CN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600" b="1" dirty="0" smtClean="0">
                    <a:solidFill>
                      <a:srgbClr val="00B0F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（降维）</a:t>
                </a:r>
                <a:endParaRPr lang="zh-CN" altLang="zh-CN" sz="1600" b="1" dirty="0">
                  <a:solidFill>
                    <a:srgbClr val="00B0F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b="1" dirty="0">
                  <a:solidFill>
                    <a:srgbClr val="00B0F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484784"/>
                <a:ext cx="4067944" cy="5091458"/>
              </a:xfrm>
              <a:prstGeom prst="rect">
                <a:avLst/>
              </a:prstGeom>
              <a:blipFill rotWithShape="1">
                <a:blip r:embed="rId3"/>
                <a:stretch>
                  <a:fillRect l="-900" t="-359" r="-5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9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PCA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9992" y="2420888"/>
                <a:ext cx="4464495" cy="2834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PCA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通过线性变换将原始数据变换为一组各维度线性无关的表示，可用于提取数据的主要特征分量，常用于高维数据的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降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维。</a:t>
                </a:r>
                <a:endPara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1.</a:t>
                </a:r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把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维线性相关项用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</a:t>
                </a:r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维线性无关项来表示：</a:t>
                </a:r>
                <a:endParaRPr lang="en-US" altLang="zh-CN" sz="16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zh-CN" sz="1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zh-CN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=&gt;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1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zh-CN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en-US" altLang="zh-CN" sz="1600" b="1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600" b="1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（无损压缩）</a:t>
                </a:r>
                <a:endPara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2.</a:t>
                </a:r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提取数据的主要特征分量，以较小的损失来达到降维的最大化：</a:t>
                </a:r>
                <a:endParaRPr lang="en-US" altLang="zh-CN" sz="16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1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zh-CN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𝒍</m:t>
                          </m:r>
                        </m:sup>
                      </m:sSup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/>
                        </a:rPr>
                        <m:t>=&gt;</m:t>
                      </m:r>
                      <m:sSup>
                        <m:sSupPr>
                          <m:ctrlPr>
                            <a:rPr lang="zh-CN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1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zh-CN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</m:sSup>
                    </m:oMath>
                  </m:oMathPara>
                </a14:m>
                <a:endParaRPr lang="en-US" altLang="zh-CN" sz="1600" b="1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600" b="1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（有损压缩）</a:t>
                </a:r>
                <a:endParaRPr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420888"/>
                <a:ext cx="4464495" cy="2834109"/>
              </a:xfrm>
              <a:prstGeom prst="rect">
                <a:avLst/>
              </a:prstGeom>
              <a:blipFill rotWithShape="1">
                <a:blip r:embed="rId2"/>
                <a:stretch>
                  <a:fillRect l="-682" t="-645" b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429000"/>
            <a:ext cx="410601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427984" y="2470040"/>
            <a:ext cx="4032448" cy="398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11560" y="2470040"/>
            <a:ext cx="3384376" cy="398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PCA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的物理意义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996952"/>
            <a:ext cx="23198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PCA</a:t>
            </a:r>
            <a:r>
              <a:rPr lang="zh-CN" altLang="en-US" b="1" dirty="0" smtClean="0">
                <a:latin typeface="Cambria Math" panose="02040503050406030204" pitchFamily="18" charset="0"/>
                <a:ea typeface="宋体" panose="02010600030101010101" pitchFamily="2" charset="-122"/>
              </a:rPr>
              <a:t>有三种理论：</a:t>
            </a:r>
            <a:endParaRPr lang="en-US" altLang="zh-CN" b="1" dirty="0" smtClean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endParaRPr lang="en-US" altLang="zh-CN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最大方差理论</a:t>
            </a:r>
            <a:endParaRPr lang="en-US" altLang="zh-CN" b="1" dirty="0" smtClean="0">
              <a:solidFill>
                <a:srgbClr val="FF0000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Cambria Math" panose="02040503050406030204" pitchFamily="18" charset="0"/>
                <a:ea typeface="宋体" panose="02010600030101010101" pitchFamily="2" charset="-122"/>
              </a:rPr>
              <a:t>最小错误理论</a:t>
            </a:r>
            <a:endParaRPr lang="en-US" altLang="zh-CN" b="1" dirty="0" smtClean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Cambria Math" panose="02040503050406030204" pitchFamily="18" charset="0"/>
                <a:ea typeface="宋体" panose="02010600030101010101" pitchFamily="2" charset="-122"/>
              </a:rPr>
              <a:t>坐标轴相关度理论</a:t>
            </a:r>
            <a:endParaRPr lang="zh-CN" altLang="en-US" b="1" dirty="0"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2981350"/>
            <a:ext cx="3168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Cambria Math" panose="02040503050406030204" pitchFamily="18" charset="0"/>
                <a:ea typeface="宋体" panose="02010600030101010101" pitchFamily="2" charset="-122"/>
              </a:rPr>
              <a:t>最大方差理论：</a:t>
            </a:r>
            <a:endParaRPr lang="en-US" altLang="zh-CN" b="1" dirty="0" smtClean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endParaRPr lang="en-US" altLang="zh-CN" b="1" dirty="0" smtClean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r>
              <a:rPr lang="zh-CN" altLang="en-US" sz="1600" dirty="0" smtClean="0">
                <a:latin typeface="Cambria Math" panose="02040503050406030204" pitchFamily="18" charset="0"/>
                <a:ea typeface="宋体" panose="02010600030101010101" pitchFamily="2" charset="-122"/>
              </a:rPr>
              <a:t>在信号处理中认为信号具有较大的方差，噪声有较小的方差，信噪比就是信号与噪声的方差比，越大越好。</a:t>
            </a:r>
            <a:endParaRPr lang="en-US" altLang="zh-CN" sz="1600" dirty="0" smtClean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endParaRPr lang="en-US" altLang="zh-CN" sz="1600" dirty="0" smtClean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endParaRPr lang="en-US" altLang="zh-CN" sz="1600" dirty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r>
              <a:rPr lang="zh-CN" altLang="en-US" sz="1600" dirty="0" smtClean="0">
                <a:latin typeface="Cambria Math" panose="02040503050406030204" pitchFamily="18" charset="0"/>
                <a:ea typeface="宋体" panose="02010600030101010101" pitchFamily="2" charset="-122"/>
              </a:rPr>
              <a:t>因此，最好的</a:t>
            </a:r>
            <a:r>
              <a:rPr lang="en-US" altLang="zh-CN" sz="1600" dirty="0" smtClean="0">
                <a:latin typeface="Cambria Math" panose="02040503050406030204" pitchFamily="18" charset="0"/>
                <a:ea typeface="宋体" panose="02010600030101010101" pitchFamily="2" charset="-122"/>
              </a:rPr>
              <a:t>K</a:t>
            </a:r>
            <a:r>
              <a:rPr lang="zh-CN" altLang="en-US" sz="1600" dirty="0" smtClean="0">
                <a:latin typeface="Cambria Math" panose="02040503050406030204" pitchFamily="18" charset="0"/>
                <a:ea typeface="宋体" panose="02010600030101010101" pitchFamily="2" charset="-122"/>
              </a:rPr>
              <a:t>维特征是将</a:t>
            </a:r>
            <a:r>
              <a:rPr lang="en-US" altLang="zh-CN" sz="1600" dirty="0" smtClean="0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600" dirty="0" smtClean="0">
                <a:latin typeface="Cambria Math" panose="02040503050406030204" pitchFamily="18" charset="0"/>
                <a:ea typeface="宋体" panose="02010600030101010101" pitchFamily="2" charset="-122"/>
              </a:rPr>
              <a:t>维样本点转换为</a:t>
            </a:r>
            <a:r>
              <a:rPr lang="en-US" altLang="zh-CN" sz="1600" dirty="0" smtClean="0">
                <a:latin typeface="Cambria Math" panose="02040503050406030204" pitchFamily="18" charset="0"/>
                <a:ea typeface="宋体" panose="02010600030101010101" pitchFamily="2" charset="-122"/>
              </a:rPr>
              <a:t>k</a:t>
            </a:r>
            <a:r>
              <a:rPr lang="zh-CN" altLang="en-US" sz="1600" dirty="0" smtClean="0">
                <a:latin typeface="Cambria Math" panose="02040503050406030204" pitchFamily="18" charset="0"/>
                <a:ea typeface="宋体" panose="02010600030101010101" pitchFamily="2" charset="-122"/>
              </a:rPr>
              <a:t>维后，每一维上的样本方差都很大。</a:t>
            </a:r>
            <a:endParaRPr lang="zh-CN" altLang="en-US" sz="1600" dirty="0"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1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最大方差理论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563" y="2436904"/>
            <a:ext cx="370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0.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图中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个样本点（已经做过预处理，均值为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0968"/>
            <a:ext cx="3582848" cy="32588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526" y="3772181"/>
            <a:ext cx="4221480" cy="1996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1120" y="2760069"/>
            <a:ext cx="3996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将样本投射到某一维上，这里用一条过原点的直线表示（前处理的过程是指是将原点移到样本点的中心点）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0526" y="5911315"/>
            <a:ext cx="3996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根据方差最大化理论，左边的好，因为投影后的样本点之间方差最大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2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最大方差理论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492896"/>
            <a:ext cx="448655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5555" y="5661248"/>
                <a:ext cx="4702575" cy="135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蓝色点</a:t>
                </a:r>
                <a:r>
                  <a:rPr lang="zh-CN" altLang="en-US" sz="1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1400" i="1">
                            <a:latin typeface="Cambria Math"/>
                          </a:rPr>
                          <m:t>(</m:t>
                        </m:r>
                        <m:r>
                          <a:rPr lang="en-US" altLang="zh-CN" sz="1400" i="1">
                            <a:latin typeface="Cambria Math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1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u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上的投影点，离原点的距离是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zh-CN" altLang="zh-CN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1400" i="1">
                            <a:latin typeface="Cambria Math"/>
                          </a:rPr>
                          <m:t>(</m:t>
                        </m:r>
                        <m:r>
                          <a:rPr lang="en-US" altLang="zh-CN" sz="1400" i="1">
                            <a:latin typeface="Cambria Math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sz="1400" i="1">
                        <a:latin typeface="Cambria Math"/>
                      </a:rPr>
                      <m:t>,</m:t>
                    </m:r>
                    <m:r>
                      <a:rPr lang="en-US" altLang="zh-CN" sz="1400" i="1">
                        <a:latin typeface="Cambria Math"/>
                      </a:rPr>
                      <m:t>𝑢</m:t>
                    </m:r>
                    <m:r>
                      <a:rPr lang="en-US" altLang="zh-CN" sz="1400" i="1">
                        <a:latin typeface="Cambria Math"/>
                      </a:rPr>
                      <m:t>&gt;</m:t>
                    </m:r>
                  </m:oMath>
                </a14:m>
                <a:r>
                  <a:rPr lang="zh-CN" altLang="en-US" sz="1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1400" i="1">
                            <a:latin typeface="Cambria Math"/>
                          </a:rPr>
                          <m:t>(</m:t>
                        </m:r>
                        <m:r>
                          <a:rPr lang="en-US" altLang="zh-CN" sz="1400" i="1">
                            <a:latin typeface="Cambria Math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sz="1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1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140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altLang="zh-CN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1400" i="1">
                        <a:latin typeface="Cambria Math"/>
                      </a:rPr>
                      <m:t>𝑢</m:t>
                    </m:r>
                  </m:oMath>
                </a14:m>
                <a:r>
                  <a:rPr lang="zh-CN" altLang="en-US" sz="1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，由于这些点的每一维特征均值都为</a:t>
                </a:r>
                <a:r>
                  <a:rPr lang="en-US" altLang="zh-CN" sz="1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sz="1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，因此投影到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/>
                      </a:rPr>
                      <m:t>𝑢</m:t>
                    </m:r>
                  </m:oMath>
                </a14:m>
                <a:r>
                  <a:rPr lang="zh-CN" altLang="en-US" sz="1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上的额样本点均值仍为</a:t>
                </a:r>
                <a:r>
                  <a:rPr lang="en-US" altLang="zh-CN" sz="1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5" y="5661248"/>
                <a:ext cx="4702575" cy="1357488"/>
              </a:xfrm>
              <a:prstGeom prst="rect">
                <a:avLst/>
              </a:prstGeom>
              <a:blipFill rotWithShape="1">
                <a:blip r:embed="rId3"/>
                <a:stretch>
                  <a:fillRect l="-259" t="-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8131" y="2491477"/>
                <a:ext cx="3758366" cy="4090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2. 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所有样本点在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</a:rPr>
                      <m:t>𝑢</m:t>
                    </m:r>
                  </m:oMath>
                </a14:m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上投影的方差为：</a:t>
                </a:r>
                <a:endPara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为样本个数，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</a:rPr>
                      <m:t>𝑢</m:t>
                    </m:r>
                  </m:oMath>
                </a14:m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为投影轴的单位向量</a:t>
                </a:r>
                <a:endPara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1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2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zh-CN" sz="12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2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altLang="zh-CN" sz="12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1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12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sz="1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zh-CN" altLang="zh-CN" sz="1200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zh-CN" sz="1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sz="12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zh-CN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1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12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zh-CN" sz="12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1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2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sz="1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sSup>
                            <m:sSupPr>
                              <m:ctrlPr>
                                <a:rPr lang="zh-CN" altLang="zh-CN" sz="1200" i="1">
                                  <a:latin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sz="1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altLang="zh-CN" sz="12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1200" i="1">
                          <a:latin typeface="Cambria Math"/>
                        </a:rPr>
                        <m:t>𝑢</m:t>
                      </m:r>
                      <m:r>
                        <a:rPr lang="en-US" altLang="zh-CN" sz="1200" i="1">
                          <a:latin typeface="Cambria Math"/>
                        </a:rPr>
                        <m:t>=</m:t>
                      </m:r>
                      <m:r>
                        <a:rPr lang="en-US" altLang="zh-CN" sz="1200" i="1">
                          <a:latin typeface="Cambria Math"/>
                        </a:rPr>
                        <m:t>𝜆</m:t>
                      </m:r>
                      <m:r>
                        <a:rPr lang="en-US" altLang="zh-CN" sz="1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1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12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i="1">
                          <a:latin typeface="Cambria Math"/>
                        </a:rPr>
                        <m:t>𝑢</m:t>
                      </m:r>
                      <m:r>
                        <a:rPr lang="en-US" altLang="zh-CN" sz="1200" i="1">
                          <a:latin typeface="Cambria Math"/>
                        </a:rPr>
                        <m:t>𝜆</m:t>
                      </m:r>
                      <m:r>
                        <a:rPr lang="en-US" altLang="zh-CN" sz="1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1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12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i="1">
                          <a:latin typeface="Cambria Math"/>
                        </a:rPr>
                        <m:t>𝜆</m:t>
                      </m:r>
                      <m:r>
                        <a:rPr lang="en-US" altLang="zh-CN" sz="12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zh-CN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latin typeface="Cambria Math"/>
                        </a:rPr>
                        <m:t>=&gt;</m:t>
                      </m:r>
                      <m:sSup>
                        <m:sSupPr>
                          <m:ctrlPr>
                            <a:rPr lang="zh-CN" altLang="zh-CN" sz="1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12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zh-CN" sz="12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sz="1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2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zh-CN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  <m:sSup>
                                <m:sSupPr>
                                  <m:ctrlPr>
                                    <a:rPr lang="zh-CN" altLang="zh-CN" sz="1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zh-CN" altLang="zh-CN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sup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200" i="1">
                              <a:latin typeface="Cambria Math"/>
                            </a:rPr>
                            <m:t>𝑢</m:t>
                          </m:r>
                          <m:r>
                            <a:rPr lang="en-US" altLang="zh-CN" sz="12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/>
                            </a:rPr>
                            <m:t>𝜆</m:t>
                          </m:r>
                          <m:r>
                            <a:rPr lang="en-US" altLang="zh-CN" sz="1200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zh-CN" sz="12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latin typeface="Cambria Math"/>
                        </a:rPr>
                        <m:t>=&gt;</m:t>
                      </m:r>
                      <m:d>
                        <m:dPr>
                          <m:ctrlPr>
                            <a:rPr lang="zh-CN" altLang="zh-CN" sz="12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1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2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sz="1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sSup>
                            <m:sSupPr>
                              <m:ctrlPr>
                                <a:rPr lang="zh-CN" altLang="zh-CN" sz="1200" i="1">
                                  <a:latin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sz="1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altLang="zh-CN" sz="12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1200" i="1">
                          <a:latin typeface="Cambria Math"/>
                        </a:rPr>
                        <m:t>𝑢</m:t>
                      </m:r>
                      <m:r>
                        <a:rPr lang="en-US" altLang="zh-CN" sz="1200" i="1">
                          <a:latin typeface="Cambria Math"/>
                        </a:rPr>
                        <m:t>=</m:t>
                      </m:r>
                      <m:r>
                        <a:rPr lang="en-US" altLang="zh-CN" sz="1200" i="1">
                          <a:latin typeface="Cambria Math"/>
                        </a:rPr>
                        <m:t>𝜆</m:t>
                      </m:r>
                      <m:r>
                        <a:rPr lang="en-US" altLang="zh-CN" sz="12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131" y="2491477"/>
                <a:ext cx="3758366" cy="4090159"/>
              </a:xfrm>
              <a:prstGeom prst="rect">
                <a:avLst/>
              </a:prstGeom>
              <a:blipFill rotWithShape="1">
                <a:blip r:embed="rId4"/>
                <a:stretch>
                  <a:fillRect l="-974" t="-596" b="-20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1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最大方差理论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022" y="2420888"/>
                <a:ext cx="7992887" cy="76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sSup>
                            <m:sSup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altLang="zh-CN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1600" i="1">
                          <a:latin typeface="Cambria Math"/>
                        </a:rPr>
                        <m:t>𝑢</m:t>
                      </m:r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r>
                        <a:rPr lang="en-US" altLang="zh-CN" sz="1600" i="1">
                          <a:latin typeface="Cambria Math"/>
                        </a:rPr>
                        <m:t>𝜆</m:t>
                      </m:r>
                      <m:r>
                        <a:rPr lang="en-US" altLang="zh-CN" sz="16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22" y="2420888"/>
                <a:ext cx="7992887" cy="764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8454" y="3573016"/>
                <a:ext cx="8133455" cy="1982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由此可知：令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特征值，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为特征向量</a:t>
                </a:r>
                <a:endParaRPr lang="en-US" altLang="zh-CN" sz="16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最佳的投影直线是特征值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最大时对应的特征向量，其次是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第二大对应的特征向量，依次类推。</a:t>
                </a:r>
                <a:endParaRPr lang="en-US" altLang="zh-CN" sz="16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因此我们只需要对协方差矩阵进行特征值分解，得到的前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大特征值对应的特征向量就是最佳的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维新特征，而且这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16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维新特征是正交的。</a:t>
                </a:r>
                <a:endPara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54" y="3573016"/>
                <a:ext cx="8133455" cy="1982081"/>
              </a:xfrm>
              <a:prstGeom prst="rect">
                <a:avLst/>
              </a:prstGeom>
              <a:blipFill rotWithShape="1">
                <a:blip r:embed="rId3"/>
                <a:stretch>
                  <a:fillRect l="-375" t="-14769" b="-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1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PCA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453" y="2581975"/>
            <a:ext cx="8133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归零。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对样本的每个特征求平均值并归零。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9" y="3645024"/>
            <a:ext cx="1829539" cy="25060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541725"/>
            <a:ext cx="2353626" cy="2629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084168" y="3933056"/>
                <a:ext cx="270734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𝑢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𝜆</m:t>
                      </m:r>
                      <m:r>
                        <a:rPr lang="en-US" altLang="zh-CN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933056"/>
                <a:ext cx="2707344" cy="848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608169" y="3089445"/>
                <a:ext cx="858247" cy="435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169" y="3089445"/>
                <a:ext cx="858247" cy="4356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9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PCA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453" y="2581975"/>
            <a:ext cx="8133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求特征协方差矩阵。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044564" y="4221088"/>
                <a:ext cx="270734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𝑢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𝜆</m:t>
                      </m:r>
                      <m:r>
                        <a:rPr lang="en-US" altLang="zh-CN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564" y="4221088"/>
                <a:ext cx="2707344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3" y="3212976"/>
            <a:ext cx="3154050" cy="562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8452" y="4149080"/>
            <a:ext cx="8133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求协方差矩阵的特征值和特征向量。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869160"/>
            <a:ext cx="4287983" cy="14483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156176" y="3494077"/>
                <a:ext cx="858247" cy="435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494077"/>
                <a:ext cx="858247" cy="4356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6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视">
  <a:themeElements>
    <a:clrScheme name="透视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视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2907</TotalTime>
  <Words>1094</Words>
  <Application>Microsoft Office PowerPoint</Application>
  <PresentationFormat>全屏显示(4:3)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透视</vt:lpstr>
      <vt:lpstr>主成分分析-PCA</vt:lpstr>
      <vt:lpstr>背景</vt:lpstr>
      <vt:lpstr>PCA简介</vt:lpstr>
      <vt:lpstr>PCA的物理意义</vt:lpstr>
      <vt:lpstr>最大方差理论</vt:lpstr>
      <vt:lpstr>最大方差理论</vt:lpstr>
      <vt:lpstr>最大方差理论</vt:lpstr>
      <vt:lpstr>PCA步骤</vt:lpstr>
      <vt:lpstr>PCA步骤</vt:lpstr>
      <vt:lpstr>PCA步骤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用例建模</dc:title>
  <dc:creator>Administrator</dc:creator>
  <cp:lastModifiedBy>615</cp:lastModifiedBy>
  <cp:revision>42</cp:revision>
  <dcterms:created xsi:type="dcterms:W3CDTF">2017-11-15T07:10:56Z</dcterms:created>
  <dcterms:modified xsi:type="dcterms:W3CDTF">2017-12-20T00:54:54Z</dcterms:modified>
</cp:coreProperties>
</file>