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9" r:id="rId1"/>
  </p:sldMasterIdLst>
  <p:notesMasterIdLst>
    <p:notesMasterId r:id="rId50"/>
  </p:notesMasterIdLst>
  <p:handoutMasterIdLst>
    <p:handoutMasterId r:id="rId51"/>
  </p:handoutMasterIdLst>
  <p:sldIdLst>
    <p:sldId id="512" r:id="rId2"/>
    <p:sldId id="517" r:id="rId3"/>
    <p:sldId id="592" r:id="rId4"/>
    <p:sldId id="532" r:id="rId5"/>
    <p:sldId id="533" r:id="rId6"/>
    <p:sldId id="591" r:id="rId7"/>
    <p:sldId id="537" r:id="rId8"/>
    <p:sldId id="538" r:id="rId9"/>
    <p:sldId id="539" r:id="rId10"/>
    <p:sldId id="541" r:id="rId11"/>
    <p:sldId id="542" r:id="rId12"/>
    <p:sldId id="593" r:id="rId13"/>
    <p:sldId id="594" r:id="rId14"/>
    <p:sldId id="595" r:id="rId15"/>
    <p:sldId id="596" r:id="rId16"/>
    <p:sldId id="597" r:id="rId17"/>
    <p:sldId id="603" r:id="rId18"/>
    <p:sldId id="604" r:id="rId19"/>
    <p:sldId id="599" r:id="rId20"/>
    <p:sldId id="600" r:id="rId21"/>
    <p:sldId id="601" r:id="rId22"/>
    <p:sldId id="602" r:id="rId23"/>
    <p:sldId id="560" r:id="rId24"/>
    <p:sldId id="561" r:id="rId25"/>
    <p:sldId id="590" r:id="rId26"/>
    <p:sldId id="563" r:id="rId27"/>
    <p:sldId id="564" r:id="rId28"/>
    <p:sldId id="566" r:id="rId29"/>
    <p:sldId id="567" r:id="rId30"/>
    <p:sldId id="568" r:id="rId31"/>
    <p:sldId id="569" r:id="rId32"/>
    <p:sldId id="570" r:id="rId33"/>
    <p:sldId id="571" r:id="rId34"/>
    <p:sldId id="572" r:id="rId35"/>
    <p:sldId id="573" r:id="rId36"/>
    <p:sldId id="574" r:id="rId37"/>
    <p:sldId id="575" r:id="rId38"/>
    <p:sldId id="576" r:id="rId39"/>
    <p:sldId id="577" r:id="rId40"/>
    <p:sldId id="578" r:id="rId41"/>
    <p:sldId id="580" r:id="rId42"/>
    <p:sldId id="581" r:id="rId43"/>
    <p:sldId id="582" r:id="rId44"/>
    <p:sldId id="583" r:id="rId45"/>
    <p:sldId id="584" r:id="rId46"/>
    <p:sldId id="585" r:id="rId47"/>
    <p:sldId id="586" r:id="rId48"/>
    <p:sldId id="587" r:id="rId49"/>
  </p:sldIdLst>
  <p:sldSz cx="9144000" cy="6858000" type="screen4x3"/>
  <p:notesSz cx="6858000" cy="9144000"/>
  <p:custDataLst>
    <p:tags r:id="rId52"/>
  </p:custDataLst>
  <p:defaultTextStyle>
    <a:defPPr>
      <a:defRPr lang="en-US"/>
    </a:defPPr>
    <a:lvl1pPr algn="ctr" rtl="0" eaLnBrk="0" fontAlgn="base" hangingPunct="0">
      <a:spcBef>
        <a:spcPct val="0"/>
      </a:spcBef>
      <a:spcAft>
        <a:spcPct val="0"/>
      </a:spcAft>
      <a:defRPr sz="4000" kern="1200">
        <a:solidFill>
          <a:schemeClr val="tx1"/>
        </a:solidFill>
        <a:latin typeface="Times" pitchFamily="18" charset="0"/>
        <a:ea typeface="+mn-ea"/>
        <a:cs typeface="+mn-cs"/>
      </a:defRPr>
    </a:lvl1pPr>
    <a:lvl2pPr marL="457200" algn="ctr" rtl="0" eaLnBrk="0" fontAlgn="base" hangingPunct="0">
      <a:spcBef>
        <a:spcPct val="0"/>
      </a:spcBef>
      <a:spcAft>
        <a:spcPct val="0"/>
      </a:spcAft>
      <a:defRPr sz="4000" kern="1200">
        <a:solidFill>
          <a:schemeClr val="tx1"/>
        </a:solidFill>
        <a:latin typeface="Times" pitchFamily="18" charset="0"/>
        <a:ea typeface="+mn-ea"/>
        <a:cs typeface="+mn-cs"/>
      </a:defRPr>
    </a:lvl2pPr>
    <a:lvl3pPr marL="914400" algn="ctr" rtl="0" eaLnBrk="0" fontAlgn="base" hangingPunct="0">
      <a:spcBef>
        <a:spcPct val="0"/>
      </a:spcBef>
      <a:spcAft>
        <a:spcPct val="0"/>
      </a:spcAft>
      <a:defRPr sz="4000" kern="1200">
        <a:solidFill>
          <a:schemeClr val="tx1"/>
        </a:solidFill>
        <a:latin typeface="Times" pitchFamily="18" charset="0"/>
        <a:ea typeface="+mn-ea"/>
        <a:cs typeface="+mn-cs"/>
      </a:defRPr>
    </a:lvl3pPr>
    <a:lvl4pPr marL="1371600" algn="ctr" rtl="0" eaLnBrk="0" fontAlgn="base" hangingPunct="0">
      <a:spcBef>
        <a:spcPct val="0"/>
      </a:spcBef>
      <a:spcAft>
        <a:spcPct val="0"/>
      </a:spcAft>
      <a:defRPr sz="4000" kern="1200">
        <a:solidFill>
          <a:schemeClr val="tx1"/>
        </a:solidFill>
        <a:latin typeface="Times" pitchFamily="18" charset="0"/>
        <a:ea typeface="+mn-ea"/>
        <a:cs typeface="+mn-cs"/>
      </a:defRPr>
    </a:lvl4pPr>
    <a:lvl5pPr marL="1828800" algn="ctr" rtl="0" eaLnBrk="0" fontAlgn="base" hangingPunct="0">
      <a:spcBef>
        <a:spcPct val="0"/>
      </a:spcBef>
      <a:spcAft>
        <a:spcPct val="0"/>
      </a:spcAft>
      <a:defRPr sz="4000" kern="1200">
        <a:solidFill>
          <a:schemeClr val="tx1"/>
        </a:solidFill>
        <a:latin typeface="Times" pitchFamily="18" charset="0"/>
        <a:ea typeface="+mn-ea"/>
        <a:cs typeface="+mn-cs"/>
      </a:defRPr>
    </a:lvl5pPr>
    <a:lvl6pPr marL="2286000" algn="l" defTabSz="914400" rtl="0" eaLnBrk="1" latinLnBrk="0" hangingPunct="1">
      <a:defRPr sz="4000" kern="1200">
        <a:solidFill>
          <a:schemeClr val="tx1"/>
        </a:solidFill>
        <a:latin typeface="Times" pitchFamily="18" charset="0"/>
        <a:ea typeface="+mn-ea"/>
        <a:cs typeface="+mn-cs"/>
      </a:defRPr>
    </a:lvl6pPr>
    <a:lvl7pPr marL="2743200" algn="l" defTabSz="914400" rtl="0" eaLnBrk="1" latinLnBrk="0" hangingPunct="1">
      <a:defRPr sz="4000" kern="1200">
        <a:solidFill>
          <a:schemeClr val="tx1"/>
        </a:solidFill>
        <a:latin typeface="Times" pitchFamily="18" charset="0"/>
        <a:ea typeface="+mn-ea"/>
        <a:cs typeface="+mn-cs"/>
      </a:defRPr>
    </a:lvl7pPr>
    <a:lvl8pPr marL="3200400" algn="l" defTabSz="914400" rtl="0" eaLnBrk="1" latinLnBrk="0" hangingPunct="1">
      <a:defRPr sz="4000" kern="1200">
        <a:solidFill>
          <a:schemeClr val="tx1"/>
        </a:solidFill>
        <a:latin typeface="Times" pitchFamily="18" charset="0"/>
        <a:ea typeface="+mn-ea"/>
        <a:cs typeface="+mn-cs"/>
      </a:defRPr>
    </a:lvl8pPr>
    <a:lvl9pPr marL="3657600" algn="l" defTabSz="914400" rtl="0" eaLnBrk="1" latinLnBrk="0" hangingPunct="1">
      <a:defRPr sz="4000" kern="1200">
        <a:solidFill>
          <a:schemeClr val="tx1"/>
        </a:solidFill>
        <a:latin typeface="Times"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6699"/>
    <a:srgbClr val="333399"/>
    <a:srgbClr val="FF9966"/>
    <a:srgbClr val="FF7C80"/>
    <a:srgbClr val="FF9999"/>
    <a:srgbClr val="FFCCCC"/>
    <a:srgbClr val="336699"/>
    <a:srgbClr val="3366FF"/>
    <a:srgbClr val="3333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520" autoAdjust="0"/>
    <p:restoredTop sz="90188" autoAdjust="0"/>
  </p:normalViewPr>
  <p:slideViewPr>
    <p:cSldViewPr snapToGrid="0">
      <p:cViewPr varScale="1">
        <p:scale>
          <a:sx n="108" d="100"/>
          <a:sy n="108" d="100"/>
        </p:scale>
        <p:origin x="816" y="1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1326"/>
    </p:cViewPr>
  </p:sorterViewPr>
  <p:notesViewPr>
    <p:cSldViewPr snapToGrid="0">
      <p:cViewPr varScale="1">
        <p:scale>
          <a:sx n="101" d="100"/>
          <a:sy n="101" d="100"/>
        </p:scale>
        <p:origin x="-2616"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F722ACD3-F11C-4040-AA78-415EAABFF5C7}" type="datetimeFigureOut">
              <a:rPr lang="en-US"/>
              <a:pPr>
                <a:defRPr/>
              </a:pPr>
              <a:t>8/7/18</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D2A97AB3-40E2-4F62-8886-19577DDEE579}" type="slidenum">
              <a:rPr lang="en-US"/>
              <a:pPr>
                <a:defRPr/>
              </a:pPr>
              <a:t>‹#›</a:t>
            </a:fld>
            <a:endParaRPr lang="en-US" dirty="0"/>
          </a:p>
        </p:txBody>
      </p:sp>
    </p:spTree>
    <p:extLst>
      <p:ext uri="{BB962C8B-B14F-4D97-AF65-F5344CB8AC3E}">
        <p14:creationId xmlns:p14="http://schemas.microsoft.com/office/powerpoint/2010/main" val="48571514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257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lvl1pPr>
          </a:lstStyle>
          <a:p>
            <a:pPr>
              <a:defRPr/>
            </a:pPr>
            <a:endParaRPr lang="en-US" dirty="0"/>
          </a:p>
        </p:txBody>
      </p:sp>
      <p:sp>
        <p:nvSpPr>
          <p:cNvPr id="15257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dirty="0"/>
          </a:p>
        </p:txBody>
      </p:sp>
      <p:sp>
        <p:nvSpPr>
          <p:cNvPr id="2560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15258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258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lvl1pPr>
          </a:lstStyle>
          <a:p>
            <a:pPr>
              <a:defRPr/>
            </a:pPr>
            <a:endParaRPr lang="en-US" dirty="0"/>
          </a:p>
        </p:txBody>
      </p:sp>
      <p:sp>
        <p:nvSpPr>
          <p:cNvPr id="15258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CBCC5919-8E36-4007-88D4-0BA23B06AD5B}" type="slidenum">
              <a:rPr lang="en-US"/>
              <a:pPr>
                <a:defRPr/>
              </a:pPr>
              <a:t>‹#›</a:t>
            </a:fld>
            <a:endParaRPr lang="en-US" dirty="0"/>
          </a:p>
        </p:txBody>
      </p:sp>
    </p:spTree>
    <p:extLst>
      <p:ext uri="{BB962C8B-B14F-4D97-AF65-F5344CB8AC3E}">
        <p14:creationId xmlns:p14="http://schemas.microsoft.com/office/powerpoint/2010/main" val="73307574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noFill/>
          <a:ln>
            <a:solidFill>
              <a:srgbClr val="000000"/>
            </a:solidFill>
            <a:miter lim="800000"/>
            <a:headEnd/>
            <a:tailEnd/>
          </a:ln>
        </p:spPr>
      </p:sp>
      <p:sp>
        <p:nvSpPr>
          <p:cNvPr id="3277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a:p>
        </p:txBody>
      </p:sp>
      <p:sp>
        <p:nvSpPr>
          <p:cNvPr id="3277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3A44848C-5994-474B-90AF-79516DEC586B}" type="slidenum">
              <a:rPr lang="en-US" smtClean="0"/>
              <a:pPr/>
              <a:t>24</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bwMode="auto">
          <a:noFill/>
          <a:ln>
            <a:solidFill>
              <a:srgbClr val="000000"/>
            </a:solidFill>
            <a:miter lim="800000"/>
            <a:headEnd/>
            <a:tailEnd/>
          </a:ln>
        </p:spPr>
      </p:sp>
      <p:sp>
        <p:nvSpPr>
          <p:cNvPr id="4301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a:p>
        </p:txBody>
      </p:sp>
      <p:sp>
        <p:nvSpPr>
          <p:cNvPr id="4301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9CEFDD43-AB39-4887-A8A9-13CAD108D154}" type="slidenum">
              <a:rPr lang="en-US" smtClean="0"/>
              <a:pPr/>
              <a:t>33</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bwMode="auto">
          <a:noFill/>
          <a:ln>
            <a:solidFill>
              <a:srgbClr val="000000"/>
            </a:solidFill>
            <a:miter lim="800000"/>
            <a:headEnd/>
            <a:tailEnd/>
          </a:ln>
        </p:spPr>
      </p:sp>
      <p:sp>
        <p:nvSpPr>
          <p:cNvPr id="44035"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a:p>
        </p:txBody>
      </p:sp>
      <p:sp>
        <p:nvSpPr>
          <p:cNvPr id="4403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00C142B5-CEF5-46BE-81D3-FF83AC6E2098}" type="slidenum">
              <a:rPr lang="en-US" smtClean="0"/>
              <a:pPr/>
              <a:t>34</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bwMode="auto">
          <a:noFill/>
          <a:ln>
            <a:solidFill>
              <a:srgbClr val="000000"/>
            </a:solidFill>
            <a:miter lim="800000"/>
            <a:headEnd/>
            <a:tailEnd/>
          </a:ln>
        </p:spPr>
      </p:sp>
      <p:sp>
        <p:nvSpPr>
          <p:cNvPr id="45059"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a:p>
        </p:txBody>
      </p:sp>
      <p:sp>
        <p:nvSpPr>
          <p:cNvPr id="45060"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EC56C758-35DD-4F4D-9B84-78F6A5E61B9A}" type="slidenum">
              <a:rPr lang="en-US" smtClean="0"/>
              <a:pPr/>
              <a:t>35</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bwMode="auto">
          <a:noFill/>
          <a:ln>
            <a:solidFill>
              <a:srgbClr val="000000"/>
            </a:solidFill>
            <a:miter lim="800000"/>
            <a:headEnd/>
            <a:tailEnd/>
          </a:ln>
        </p:spPr>
      </p:sp>
      <p:sp>
        <p:nvSpPr>
          <p:cNvPr id="46083"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a:p>
        </p:txBody>
      </p:sp>
      <p:sp>
        <p:nvSpPr>
          <p:cNvPr id="4608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08AE64EC-5FA8-4774-A78F-7ABB62EB92E6}" type="slidenum">
              <a:rPr lang="en-US" smtClean="0"/>
              <a:pPr/>
              <a:t>36</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bwMode="auto">
          <a:noFill/>
          <a:ln>
            <a:solidFill>
              <a:srgbClr val="000000"/>
            </a:solidFill>
            <a:miter lim="800000"/>
            <a:headEnd/>
            <a:tailEnd/>
          </a:ln>
        </p:spPr>
      </p:sp>
      <p:sp>
        <p:nvSpPr>
          <p:cNvPr id="47107"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a:p>
        </p:txBody>
      </p:sp>
      <p:sp>
        <p:nvSpPr>
          <p:cNvPr id="47108"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AFBD6B22-F06E-4ED3-8DC1-EB0F77ECF742}" type="slidenum">
              <a:rPr lang="en-US" smtClean="0"/>
              <a:pPr/>
              <a:t>37</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bwMode="auto">
          <a:noFill/>
          <a:ln>
            <a:solidFill>
              <a:srgbClr val="000000"/>
            </a:solidFill>
            <a:miter lim="800000"/>
            <a:headEnd/>
            <a:tailEnd/>
          </a:ln>
        </p:spPr>
      </p:sp>
      <p:sp>
        <p:nvSpPr>
          <p:cNvPr id="4813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a:p>
        </p:txBody>
      </p:sp>
      <p:sp>
        <p:nvSpPr>
          <p:cNvPr id="4813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EA01491F-EF58-4B9F-B8C0-CAD406F91947}" type="slidenum">
              <a:rPr lang="en-US" smtClean="0"/>
              <a:pPr/>
              <a:t>38</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noTextEdit="1"/>
          </p:cNvSpPr>
          <p:nvPr>
            <p:ph type="sldImg"/>
          </p:nvPr>
        </p:nvSpPr>
        <p:spPr bwMode="auto">
          <a:noFill/>
          <a:ln>
            <a:solidFill>
              <a:srgbClr val="000000"/>
            </a:solidFill>
            <a:miter lim="800000"/>
            <a:headEnd/>
            <a:tailEnd/>
          </a:ln>
        </p:spPr>
      </p:sp>
      <p:sp>
        <p:nvSpPr>
          <p:cNvPr id="49155"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a:p>
        </p:txBody>
      </p:sp>
      <p:sp>
        <p:nvSpPr>
          <p:cNvPr id="4915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1D36FCA8-EF1E-47CA-9783-F8833499D7FF}" type="slidenum">
              <a:rPr lang="en-US" smtClean="0"/>
              <a:pPr/>
              <a:t>39</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bwMode="auto">
          <a:noFill/>
          <a:ln>
            <a:solidFill>
              <a:srgbClr val="000000"/>
            </a:solidFill>
            <a:miter lim="800000"/>
            <a:headEnd/>
            <a:tailEnd/>
          </a:ln>
        </p:spPr>
      </p:sp>
      <p:sp>
        <p:nvSpPr>
          <p:cNvPr id="50179"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a:p>
        </p:txBody>
      </p:sp>
      <p:sp>
        <p:nvSpPr>
          <p:cNvPr id="50180"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54575112-5DE2-4268-B6FB-0D26BC87C724}" type="slidenum">
              <a:rPr lang="en-US" smtClean="0"/>
              <a:pPr/>
              <a:t>40</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bwMode="auto">
          <a:noFill/>
          <a:ln>
            <a:solidFill>
              <a:srgbClr val="000000"/>
            </a:solidFill>
            <a:miter lim="800000"/>
            <a:headEnd/>
            <a:tailEnd/>
          </a:ln>
        </p:spPr>
      </p:sp>
      <p:sp>
        <p:nvSpPr>
          <p:cNvPr id="52227"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a:p>
        </p:txBody>
      </p:sp>
      <p:sp>
        <p:nvSpPr>
          <p:cNvPr id="52228"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EA8447E6-10D2-4BB7-AF52-F5BC74578DF8}" type="slidenum">
              <a:rPr lang="en-US" smtClean="0"/>
              <a:pPr/>
              <a:t>41</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bwMode="auto">
          <a:noFill/>
          <a:ln>
            <a:solidFill>
              <a:srgbClr val="000000"/>
            </a:solidFill>
            <a:miter lim="800000"/>
            <a:headEnd/>
            <a:tailEnd/>
          </a:ln>
        </p:spPr>
      </p:sp>
      <p:sp>
        <p:nvSpPr>
          <p:cNvPr id="5325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a:p>
        </p:txBody>
      </p:sp>
      <p:sp>
        <p:nvSpPr>
          <p:cNvPr id="5325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2EC27294-41DE-4EEB-9B9A-00B379D0188C}" type="slidenum">
              <a:rPr lang="en-US" smtClean="0"/>
              <a:pPr/>
              <a:t>42</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bwMode="auto">
          <a:noFill/>
          <a:ln>
            <a:solidFill>
              <a:srgbClr val="000000"/>
            </a:solidFill>
            <a:miter lim="800000"/>
            <a:headEnd/>
            <a:tailEnd/>
          </a:ln>
        </p:spPr>
      </p:sp>
      <p:sp>
        <p:nvSpPr>
          <p:cNvPr id="36867"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a:p>
        </p:txBody>
      </p:sp>
      <p:sp>
        <p:nvSpPr>
          <p:cNvPr id="36868"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6D756AF9-4108-4554-BCBD-E3789292D4DB}" type="slidenum">
              <a:rPr lang="en-US" smtClean="0"/>
              <a:pPr/>
              <a:t>25</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C5558FA5-A87D-451F-85F4-BD30449403CE}" type="slidenum">
              <a:rPr lang="en-US" smtClean="0"/>
              <a:pPr/>
              <a:t>43</a:t>
            </a:fld>
            <a:endParaRPr lang="en-US"/>
          </a:p>
        </p:txBody>
      </p:sp>
      <p:sp>
        <p:nvSpPr>
          <p:cNvPr id="5427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54276"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bwMode="auto">
          <a:noFill/>
          <a:ln>
            <a:solidFill>
              <a:srgbClr val="000000"/>
            </a:solidFill>
            <a:miter lim="800000"/>
            <a:headEnd/>
            <a:tailEnd/>
          </a:ln>
        </p:spPr>
      </p:sp>
      <p:sp>
        <p:nvSpPr>
          <p:cNvPr id="55299"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a:p>
        </p:txBody>
      </p:sp>
      <p:sp>
        <p:nvSpPr>
          <p:cNvPr id="55300"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D3B3F4F0-5585-4D42-ACE4-D62AC4846C6B}" type="slidenum">
              <a:rPr lang="en-US" smtClean="0"/>
              <a:pPr/>
              <a:t>44</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bwMode="auto">
          <a:noFill/>
          <a:ln>
            <a:solidFill>
              <a:srgbClr val="000000"/>
            </a:solidFill>
            <a:miter lim="800000"/>
            <a:headEnd/>
            <a:tailEnd/>
          </a:ln>
        </p:spPr>
      </p:sp>
      <p:sp>
        <p:nvSpPr>
          <p:cNvPr id="56323"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a:p>
        </p:txBody>
      </p:sp>
      <p:sp>
        <p:nvSpPr>
          <p:cNvPr id="563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C36FF8-4A68-4E7F-A903-F6B98A507019}" type="slidenum">
              <a:rPr lang="en-US" smtClean="0"/>
              <a:pPr/>
              <a:t>45</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bwMode="auto">
          <a:noFill/>
          <a:ln>
            <a:solidFill>
              <a:srgbClr val="000000"/>
            </a:solidFill>
            <a:miter lim="800000"/>
            <a:headEnd/>
            <a:tailEnd/>
          </a:ln>
        </p:spPr>
      </p:sp>
      <p:sp>
        <p:nvSpPr>
          <p:cNvPr id="57347"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a:p>
        </p:txBody>
      </p:sp>
      <p:sp>
        <p:nvSpPr>
          <p:cNvPr id="57348"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1D294E5F-F750-468E-860D-CBE8D9EC70E9}" type="slidenum">
              <a:rPr lang="en-US" smtClean="0"/>
              <a:pPr/>
              <a:t>46</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bwMode="auto">
          <a:noFill/>
          <a:ln>
            <a:solidFill>
              <a:srgbClr val="000000"/>
            </a:solidFill>
            <a:miter lim="800000"/>
            <a:headEnd/>
            <a:tailEnd/>
          </a:ln>
        </p:spPr>
      </p:sp>
      <p:sp>
        <p:nvSpPr>
          <p:cNvPr id="5837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a:p>
        </p:txBody>
      </p:sp>
      <p:sp>
        <p:nvSpPr>
          <p:cNvPr id="5837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0FAC180E-970F-4378-8573-8003B057FF6F}" type="slidenum">
              <a:rPr lang="en-US" smtClean="0"/>
              <a:pPr/>
              <a:t>47</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bwMode="auto">
          <a:noFill/>
          <a:ln>
            <a:solidFill>
              <a:srgbClr val="000000"/>
            </a:solidFill>
            <a:miter lim="800000"/>
            <a:headEnd/>
            <a:tailEnd/>
          </a:ln>
        </p:spPr>
      </p:sp>
      <p:sp>
        <p:nvSpPr>
          <p:cNvPr id="59395"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a:p>
        </p:txBody>
      </p:sp>
      <p:sp>
        <p:nvSpPr>
          <p:cNvPr id="5939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5E9A8D54-B731-40EB-A4E9-F143690767A9}" type="slidenum">
              <a:rPr lang="en-US" smtClean="0"/>
              <a:pPr/>
              <a:t>48</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bwMode="auto">
          <a:noFill/>
          <a:ln>
            <a:solidFill>
              <a:srgbClr val="000000"/>
            </a:solidFill>
            <a:miter lim="800000"/>
            <a:headEnd/>
            <a:tailEnd/>
          </a:ln>
        </p:spPr>
      </p:sp>
      <p:sp>
        <p:nvSpPr>
          <p:cNvPr id="34819"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a:p>
        </p:txBody>
      </p:sp>
      <p:sp>
        <p:nvSpPr>
          <p:cNvPr id="34820"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57E6FC1B-FBBC-4A49-B052-23C9914E087B}" type="slidenum">
              <a:rPr lang="en-US" smtClean="0"/>
              <a:pPr/>
              <a:t>26</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bwMode="auto">
          <a:noFill/>
          <a:ln>
            <a:solidFill>
              <a:srgbClr val="000000"/>
            </a:solidFill>
            <a:miter lim="800000"/>
            <a:headEnd/>
            <a:tailEnd/>
          </a:ln>
        </p:spPr>
      </p:sp>
      <p:sp>
        <p:nvSpPr>
          <p:cNvPr id="3584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
        <p:nvSpPr>
          <p:cNvPr id="3584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3A5C1E11-EA6E-4B48-B7B6-D89CD7852EC8}" type="slidenum">
              <a:rPr lang="en-US" smtClean="0"/>
              <a:pPr/>
              <a:t>27</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bwMode="auto">
          <a:noFill/>
          <a:ln>
            <a:solidFill>
              <a:srgbClr val="000000"/>
            </a:solidFill>
            <a:miter lim="800000"/>
            <a:headEnd/>
            <a:tailEnd/>
          </a:ln>
        </p:spPr>
      </p:sp>
      <p:sp>
        <p:nvSpPr>
          <p:cNvPr id="3789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a:p>
        </p:txBody>
      </p:sp>
      <p:sp>
        <p:nvSpPr>
          <p:cNvPr id="3789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1CB1702E-2E2A-48C5-83F7-8EB873F64852}" type="slidenum">
              <a:rPr lang="en-US" smtClean="0"/>
              <a:pPr/>
              <a:t>28</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bwMode="auto">
          <a:noFill/>
          <a:ln>
            <a:solidFill>
              <a:srgbClr val="000000"/>
            </a:solidFill>
            <a:miter lim="800000"/>
            <a:headEnd/>
            <a:tailEnd/>
          </a:ln>
        </p:spPr>
      </p:sp>
      <p:sp>
        <p:nvSpPr>
          <p:cNvPr id="38915"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a:p>
        </p:txBody>
      </p:sp>
      <p:sp>
        <p:nvSpPr>
          <p:cNvPr id="3891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335D0CFB-A40D-42B0-8C58-156C9A7E1002}" type="slidenum">
              <a:rPr lang="en-US" smtClean="0"/>
              <a:pPr/>
              <a:t>29</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TextEdit="1"/>
          </p:cNvSpPr>
          <p:nvPr>
            <p:ph type="sldImg"/>
          </p:nvPr>
        </p:nvSpPr>
        <p:spPr bwMode="auto">
          <a:noFill/>
          <a:ln>
            <a:solidFill>
              <a:srgbClr val="000000"/>
            </a:solidFill>
            <a:miter lim="800000"/>
            <a:headEnd/>
            <a:tailEnd/>
          </a:ln>
        </p:spPr>
      </p:sp>
      <p:sp>
        <p:nvSpPr>
          <p:cNvPr id="39939"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a:p>
        </p:txBody>
      </p:sp>
      <p:sp>
        <p:nvSpPr>
          <p:cNvPr id="39940"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FEB5FEB9-8BAC-4559-B8CE-D806C225ADC5}" type="slidenum">
              <a:rPr lang="en-US" smtClean="0"/>
              <a:pPr/>
              <a:t>30</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bwMode="auto">
          <a:noFill/>
          <a:ln>
            <a:solidFill>
              <a:srgbClr val="000000"/>
            </a:solidFill>
            <a:miter lim="800000"/>
            <a:headEnd/>
            <a:tailEnd/>
          </a:ln>
        </p:spPr>
      </p:sp>
      <p:sp>
        <p:nvSpPr>
          <p:cNvPr id="40963"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a:p>
        </p:txBody>
      </p:sp>
      <p:sp>
        <p:nvSpPr>
          <p:cNvPr id="4096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64AF97FA-79BB-4C64-B307-0E5AD5B3E077}" type="slidenum">
              <a:rPr lang="en-US" smtClean="0"/>
              <a:pPr/>
              <a:t>31</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bwMode="auto">
          <a:noFill/>
          <a:ln>
            <a:solidFill>
              <a:srgbClr val="000000"/>
            </a:solidFill>
            <a:miter lim="800000"/>
            <a:headEnd/>
            <a:tailEnd/>
          </a:ln>
        </p:spPr>
      </p:sp>
      <p:sp>
        <p:nvSpPr>
          <p:cNvPr id="41987"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a:p>
        </p:txBody>
      </p:sp>
      <p:sp>
        <p:nvSpPr>
          <p:cNvPr id="41988"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0367E0D2-235D-4D5F-BDF4-000C602BDF2C}" type="slidenum">
              <a:rPr lang="en-US" smtClean="0"/>
              <a:pPr/>
              <a:t>32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3" name="Rectangle 4"/>
          <p:cNvSpPr>
            <a:spLocks noChangeArrowheads="1"/>
          </p:cNvSpPr>
          <p:nvPr/>
        </p:nvSpPr>
        <p:spPr bwMode="blackGray">
          <a:xfrm>
            <a:off x="1055688" y="2405063"/>
            <a:ext cx="6950075" cy="74612"/>
          </a:xfrm>
          <a:prstGeom prst="rect">
            <a:avLst/>
          </a:prstGeom>
          <a:gradFill rotWithShape="1">
            <a:gsLst>
              <a:gs pos="0">
                <a:srgbClr val="FFCC99"/>
              </a:gs>
              <a:gs pos="100000">
                <a:srgbClr val="99CCFF"/>
              </a:gs>
            </a:gsLst>
            <a:lin ang="5400000" scaled="1"/>
          </a:gradFill>
          <a:ln w="9525">
            <a:noFill/>
            <a:miter lim="800000"/>
            <a:headEnd/>
            <a:tailEnd/>
          </a:ln>
          <a:effectLst/>
        </p:spPr>
        <p:txBody>
          <a:bodyPr wrap="none" anchor="ctr"/>
          <a:lstStyle/>
          <a:p>
            <a:pPr>
              <a:defRPr/>
            </a:pPr>
            <a:endParaRPr lang="en-US" dirty="0"/>
          </a:p>
        </p:txBody>
      </p:sp>
      <p:sp>
        <p:nvSpPr>
          <p:cNvPr id="4" name="Rectangle 5"/>
          <p:cNvSpPr>
            <a:spLocks noChangeArrowheads="1"/>
          </p:cNvSpPr>
          <p:nvPr/>
        </p:nvSpPr>
        <p:spPr bwMode="auto">
          <a:xfrm rot="16200000">
            <a:off x="5457032" y="3174206"/>
            <a:ext cx="6858000" cy="509587"/>
          </a:xfrm>
          <a:prstGeom prst="rect">
            <a:avLst/>
          </a:prstGeom>
          <a:gradFill rotWithShape="1">
            <a:gsLst>
              <a:gs pos="0">
                <a:srgbClr val="FFCC99"/>
              </a:gs>
              <a:gs pos="100000">
                <a:srgbClr val="CCECFF"/>
              </a:gs>
            </a:gsLst>
            <a:lin ang="18900000" scaled="1"/>
          </a:gradFill>
          <a:ln w="9525">
            <a:noFill/>
            <a:miter lim="800000"/>
            <a:headEnd/>
            <a:tailEnd/>
          </a:ln>
          <a:effectLst/>
        </p:spPr>
        <p:txBody>
          <a:bodyPr wrap="none" anchor="ctr"/>
          <a:lstStyle/>
          <a:p>
            <a:pPr>
              <a:defRPr/>
            </a:pPr>
            <a:endParaRPr lang="en-US" dirty="0"/>
          </a:p>
        </p:txBody>
      </p:sp>
      <p:sp>
        <p:nvSpPr>
          <p:cNvPr id="5" name="Rectangle 4"/>
          <p:cNvSpPr>
            <a:spLocks noChangeArrowheads="1"/>
          </p:cNvSpPr>
          <p:nvPr/>
        </p:nvSpPr>
        <p:spPr bwMode="auto">
          <a:xfrm>
            <a:off x="2549525" y="5387975"/>
            <a:ext cx="3802063" cy="841375"/>
          </a:xfrm>
          <a:prstGeom prst="rect">
            <a:avLst/>
          </a:prstGeom>
          <a:noFill/>
          <a:ln w="12700">
            <a:noFill/>
            <a:miter lim="800000"/>
            <a:headEnd/>
            <a:tailEnd/>
          </a:ln>
          <a:effectLst/>
        </p:spPr>
        <p:txBody>
          <a:bodyPr lIns="90487" tIns="44450" rIns="90487" bIns="44450"/>
          <a:lstStyle/>
          <a:p>
            <a:pPr>
              <a:spcBef>
                <a:spcPct val="20000"/>
              </a:spcBef>
              <a:buSzPct val="100000"/>
              <a:defRPr/>
            </a:pPr>
            <a:endParaRPr lang="en-US" sz="2000" dirty="0">
              <a:latin typeface="Times New Roman" pitchFamily="18" charset="0"/>
            </a:endParaRPr>
          </a:p>
        </p:txBody>
      </p:sp>
      <p:sp>
        <p:nvSpPr>
          <p:cNvPr id="7" name="Rectangle 13"/>
          <p:cNvSpPr>
            <a:spLocks noChangeArrowheads="1"/>
          </p:cNvSpPr>
          <p:nvPr/>
        </p:nvSpPr>
        <p:spPr bwMode="auto">
          <a:xfrm>
            <a:off x="1360488" y="3028950"/>
            <a:ext cx="6088062" cy="519113"/>
          </a:xfrm>
          <a:prstGeom prst="rect">
            <a:avLst/>
          </a:prstGeom>
          <a:noFill/>
          <a:ln w="12700" algn="ctr">
            <a:noFill/>
            <a:miter lim="800000"/>
            <a:headEnd/>
            <a:tailEnd/>
          </a:ln>
          <a:effectLst/>
        </p:spPr>
        <p:txBody>
          <a:bodyPr>
            <a:spAutoFit/>
          </a:bodyPr>
          <a:lstStyle/>
          <a:p>
            <a:pPr>
              <a:spcBef>
                <a:spcPct val="20000"/>
              </a:spcBef>
              <a:buSzPct val="100000"/>
              <a:defRPr/>
            </a:pPr>
            <a:r>
              <a:rPr lang="en-US" sz="2800" dirty="0">
                <a:latin typeface="Times New Roman" pitchFamily="18" charset="0"/>
              </a:rPr>
              <a:t>Instructor: Bob Waters</a:t>
            </a:r>
            <a:endParaRPr lang="en-US" sz="2800" dirty="0">
              <a:latin typeface="Times New Roman" pitchFamily="18" charset="0"/>
              <a:cs typeface="Times New Roman" pitchFamily="18" charset="0"/>
            </a:endParaRPr>
          </a:p>
        </p:txBody>
      </p:sp>
      <p:sp>
        <p:nvSpPr>
          <p:cNvPr id="147458" name="Rectangle 2"/>
          <p:cNvSpPr>
            <a:spLocks noGrp="1" noChangeArrowheads="1"/>
          </p:cNvSpPr>
          <p:nvPr>
            <p:ph type="ctrTitle"/>
          </p:nvPr>
        </p:nvSpPr>
        <p:spPr>
          <a:xfrm>
            <a:off x="685800" y="495300"/>
            <a:ext cx="7772400" cy="1720850"/>
          </a:xfrm>
        </p:spPr>
        <p:txBody>
          <a:bodyPr/>
          <a:lstStyle>
            <a:lvl1pPr algn="ctr">
              <a:buFont typeface="Wingdings" pitchFamily="2" charset="2"/>
              <a:buNone/>
              <a:defRPr sz="3600">
                <a:cs typeface="Times New Roman" pitchFamily="18" charset="0"/>
              </a:defRPr>
            </a:lvl1pPr>
          </a:lstStyle>
          <a:p>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43663" y="158750"/>
            <a:ext cx="2014537" cy="59372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96875" y="158750"/>
            <a:ext cx="5894388" cy="59372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96875" y="1189038"/>
            <a:ext cx="3954463" cy="4906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503738" y="1189038"/>
            <a:ext cx="3954462" cy="4906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bwMode="auto">
          <a:xfrm>
            <a:off x="560388" y="158750"/>
            <a:ext cx="7772400" cy="762000"/>
          </a:xfrm>
          <a:prstGeom prst="rect">
            <a:avLst/>
          </a:prstGeom>
          <a:noFill/>
          <a:ln w="12700">
            <a:noFill/>
            <a:miter lim="800000"/>
            <a:headEnd/>
            <a:tailEnd/>
          </a:ln>
        </p:spPr>
        <p:txBody>
          <a:bodyPr vert="horz" wrap="square" lIns="90487" tIns="44450" rIns="90487" bIns="44450" numCol="1" anchor="ctr" anchorCtr="0" compatLnSpc="1">
            <a:prstTxWarp prst="textNoShape">
              <a:avLst/>
            </a:prstTxWarp>
          </a:bodyPr>
          <a:lstStyle/>
          <a:p>
            <a:pPr lvl="0"/>
            <a:r>
              <a:rPr lang="en-US" altLang="en-US"/>
              <a:t> Click to edit Master title style</a:t>
            </a:r>
          </a:p>
        </p:txBody>
      </p:sp>
      <p:sp>
        <p:nvSpPr>
          <p:cNvPr id="14339" name="Rectangle 3"/>
          <p:cNvSpPr>
            <a:spLocks noGrp="1" noChangeArrowheads="1"/>
          </p:cNvSpPr>
          <p:nvPr>
            <p:ph type="body" idx="1"/>
          </p:nvPr>
        </p:nvSpPr>
        <p:spPr bwMode="auto">
          <a:xfrm>
            <a:off x="396875" y="1189038"/>
            <a:ext cx="8061325" cy="4906962"/>
          </a:xfrm>
          <a:prstGeom prst="rect">
            <a:avLst/>
          </a:prstGeom>
          <a:noFill/>
          <a:ln w="12700">
            <a:noFill/>
            <a:miter lim="800000"/>
            <a:headEnd/>
            <a:tailEnd/>
          </a:ln>
        </p:spPr>
        <p:txBody>
          <a:bodyPr vert="horz" wrap="square" lIns="90487" tIns="44450" rIns="90487" bIns="4445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23557" name="Rectangle 5"/>
          <p:cNvSpPr>
            <a:spLocks noChangeArrowheads="1"/>
          </p:cNvSpPr>
          <p:nvPr/>
        </p:nvSpPr>
        <p:spPr bwMode="blackGray">
          <a:xfrm>
            <a:off x="639763" y="838200"/>
            <a:ext cx="7756525" cy="66675"/>
          </a:xfrm>
          <a:prstGeom prst="rect">
            <a:avLst/>
          </a:prstGeom>
          <a:gradFill rotWithShape="1">
            <a:gsLst>
              <a:gs pos="0">
                <a:srgbClr val="FFCC99"/>
              </a:gs>
              <a:gs pos="100000">
                <a:srgbClr val="CCECFF"/>
              </a:gs>
            </a:gsLst>
            <a:lin ang="5400000" scaled="1"/>
          </a:gradFill>
          <a:ln w="9525">
            <a:noFill/>
            <a:miter lim="800000"/>
            <a:headEnd/>
            <a:tailEnd/>
          </a:ln>
          <a:effectLst/>
        </p:spPr>
        <p:txBody>
          <a:bodyPr wrap="none" anchor="ctr"/>
          <a:lstStyle/>
          <a:p>
            <a:pPr>
              <a:defRPr/>
            </a:pPr>
            <a:endParaRPr lang="en-US" dirty="0"/>
          </a:p>
        </p:txBody>
      </p:sp>
      <p:sp>
        <p:nvSpPr>
          <p:cNvPr id="23560" name="Text Box 8"/>
          <p:cNvSpPr txBox="1">
            <a:spLocks noChangeArrowheads="1"/>
          </p:cNvSpPr>
          <p:nvPr/>
        </p:nvSpPr>
        <p:spPr bwMode="auto">
          <a:xfrm>
            <a:off x="8602663" y="6276975"/>
            <a:ext cx="541337" cy="457200"/>
          </a:xfrm>
          <a:prstGeom prst="rect">
            <a:avLst/>
          </a:prstGeom>
          <a:noFill/>
          <a:ln w="12700" algn="ctr">
            <a:noFill/>
            <a:miter lim="800000"/>
            <a:headEnd/>
            <a:tailEnd/>
          </a:ln>
          <a:effectLst/>
        </p:spPr>
        <p:txBody>
          <a:bodyPr>
            <a:spAutoFit/>
          </a:bodyPr>
          <a:lstStyle/>
          <a:p>
            <a:pPr>
              <a:spcBef>
                <a:spcPct val="50000"/>
              </a:spcBef>
              <a:defRPr/>
            </a:pPr>
            <a:fld id="{BFABC0DE-D2E0-46C6-B72E-0356D23A53F0}" type="slidenum">
              <a:rPr lang="en-US" sz="2400"/>
              <a:pPr>
                <a:spcBef>
                  <a:spcPct val="50000"/>
                </a:spcBef>
                <a:defRPr/>
              </a:pPr>
              <a:t>‹#›</a:t>
            </a:fld>
            <a:endParaRPr lang="en-US" sz="2400" dirty="0"/>
          </a:p>
        </p:txBody>
      </p:sp>
      <p:sp>
        <p:nvSpPr>
          <p:cNvPr id="23558" name="Rectangle 6"/>
          <p:cNvSpPr>
            <a:spLocks noChangeArrowheads="1"/>
          </p:cNvSpPr>
          <p:nvPr/>
        </p:nvSpPr>
        <p:spPr bwMode="auto">
          <a:xfrm rot="-5400000">
            <a:off x="5457032" y="3174206"/>
            <a:ext cx="6858000" cy="509587"/>
          </a:xfrm>
          <a:prstGeom prst="rect">
            <a:avLst/>
          </a:prstGeom>
          <a:gradFill rotWithShape="1">
            <a:gsLst>
              <a:gs pos="0">
                <a:srgbClr val="FFCC99"/>
              </a:gs>
              <a:gs pos="100000">
                <a:srgbClr val="CCECFF"/>
              </a:gs>
            </a:gsLst>
            <a:lin ang="18900000" scaled="1"/>
          </a:gradFill>
          <a:ln w="9525">
            <a:noFill/>
            <a:miter lim="800000"/>
            <a:headEnd/>
            <a:tailEnd/>
          </a:ln>
          <a:effectLst/>
        </p:spPr>
        <p:txBody>
          <a:bodyPr wrap="none" anchor="ctr"/>
          <a:lstStyle/>
          <a:p>
            <a:pPr>
              <a:defRPr/>
            </a:pPr>
            <a:endParaRPr lang="en-US" dirty="0"/>
          </a:p>
        </p:txBody>
      </p:sp>
      <p:sp>
        <p:nvSpPr>
          <p:cNvPr id="23566" name="Text Box 14"/>
          <p:cNvSpPr txBox="1">
            <a:spLocks noChangeArrowheads="1"/>
          </p:cNvSpPr>
          <p:nvPr/>
        </p:nvSpPr>
        <p:spPr bwMode="auto">
          <a:xfrm>
            <a:off x="8485188" y="6502400"/>
            <a:ext cx="533400" cy="152400"/>
          </a:xfrm>
          <a:prstGeom prst="rect">
            <a:avLst/>
          </a:prstGeom>
          <a:noFill/>
          <a:ln w="9525">
            <a:noFill/>
            <a:miter lim="800000"/>
            <a:headEnd/>
            <a:tailEnd/>
          </a:ln>
          <a:effectLst/>
        </p:spPr>
        <p:txBody>
          <a:bodyPr lIns="82550" tIns="0" rIns="82550" bIns="0">
            <a:spAutoFit/>
          </a:bodyPr>
          <a:lstStyle/>
          <a:p>
            <a:pPr algn="r">
              <a:defRPr/>
            </a:pPr>
            <a:fld id="{7CF783E3-F570-43C0-8ACC-3ADE83BC98CD}" type="slidenum">
              <a:rPr lang="en-US" altLang="en-US" sz="1000" b="1">
                <a:solidFill>
                  <a:srgbClr val="003399"/>
                </a:solidFill>
                <a:latin typeface="Arial" charset="0"/>
              </a:rPr>
              <a:pPr algn="r">
                <a:defRPr/>
              </a:pPr>
              <a:t>‹#›</a:t>
            </a:fld>
            <a:endParaRPr lang="en-US" altLang="en-US" sz="1000" b="1" dirty="0">
              <a:solidFill>
                <a:srgbClr val="003399"/>
              </a:solidFill>
              <a:latin typeface="Arial" charset="0"/>
            </a:endParaRPr>
          </a:p>
        </p:txBody>
      </p:sp>
    </p:spTree>
  </p:cSld>
  <p:clrMap bg1="lt1" tx1="dk1" bg2="lt2" tx2="dk2" accent1="accent1" accent2="accent2" accent3="accent3" accent4="accent4" accent5="accent5" accent6="accent6" hlink="hlink" folHlink="folHlink"/>
  <p:sldLayoutIdLst>
    <p:sldLayoutId id="2147483684"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5" r:id="rId12"/>
  </p:sldLayoutIdLst>
  <p:txStyles>
    <p:titleStyle>
      <a:lvl1pPr algn="l" rtl="0" eaLnBrk="0" fontAlgn="base" hangingPunct="0">
        <a:spcBef>
          <a:spcPct val="0"/>
        </a:spcBef>
        <a:spcAft>
          <a:spcPct val="0"/>
        </a:spcAft>
        <a:buFont typeface="Wingdings" pitchFamily="2" charset="2"/>
        <a:buChar char="v"/>
        <a:defRPr sz="3200">
          <a:solidFill>
            <a:srgbClr val="666699"/>
          </a:solidFill>
          <a:latin typeface="+mj-lt"/>
          <a:ea typeface="+mj-ea"/>
          <a:cs typeface="+mj-cs"/>
        </a:defRPr>
      </a:lvl1pPr>
      <a:lvl2pPr algn="l" rtl="0" eaLnBrk="0" fontAlgn="base" hangingPunct="0">
        <a:spcBef>
          <a:spcPct val="0"/>
        </a:spcBef>
        <a:spcAft>
          <a:spcPct val="0"/>
        </a:spcAft>
        <a:buFont typeface="Wingdings" pitchFamily="2" charset="2"/>
        <a:buChar char="v"/>
        <a:defRPr sz="3200">
          <a:solidFill>
            <a:srgbClr val="666699"/>
          </a:solidFill>
          <a:latin typeface="Times New Roman" pitchFamily="18" charset="0"/>
        </a:defRPr>
      </a:lvl2pPr>
      <a:lvl3pPr algn="l" rtl="0" eaLnBrk="0" fontAlgn="base" hangingPunct="0">
        <a:spcBef>
          <a:spcPct val="0"/>
        </a:spcBef>
        <a:spcAft>
          <a:spcPct val="0"/>
        </a:spcAft>
        <a:buFont typeface="Wingdings" pitchFamily="2" charset="2"/>
        <a:buChar char="v"/>
        <a:defRPr sz="3200">
          <a:solidFill>
            <a:srgbClr val="666699"/>
          </a:solidFill>
          <a:latin typeface="Times New Roman" pitchFamily="18" charset="0"/>
        </a:defRPr>
      </a:lvl3pPr>
      <a:lvl4pPr algn="l" rtl="0" eaLnBrk="0" fontAlgn="base" hangingPunct="0">
        <a:spcBef>
          <a:spcPct val="0"/>
        </a:spcBef>
        <a:spcAft>
          <a:spcPct val="0"/>
        </a:spcAft>
        <a:buFont typeface="Wingdings" pitchFamily="2" charset="2"/>
        <a:buChar char="v"/>
        <a:defRPr sz="3200">
          <a:solidFill>
            <a:srgbClr val="666699"/>
          </a:solidFill>
          <a:latin typeface="Times New Roman" pitchFamily="18" charset="0"/>
        </a:defRPr>
      </a:lvl4pPr>
      <a:lvl5pPr algn="l" rtl="0" eaLnBrk="0" fontAlgn="base" hangingPunct="0">
        <a:spcBef>
          <a:spcPct val="0"/>
        </a:spcBef>
        <a:spcAft>
          <a:spcPct val="0"/>
        </a:spcAft>
        <a:buFont typeface="Wingdings" pitchFamily="2" charset="2"/>
        <a:buChar char="v"/>
        <a:defRPr sz="3200">
          <a:solidFill>
            <a:srgbClr val="666699"/>
          </a:solidFill>
          <a:latin typeface="Times New Roman" pitchFamily="18" charset="0"/>
        </a:defRPr>
      </a:lvl5pPr>
      <a:lvl6pPr marL="457200" algn="l" rtl="0" eaLnBrk="0" fontAlgn="base" hangingPunct="0">
        <a:spcBef>
          <a:spcPct val="0"/>
        </a:spcBef>
        <a:spcAft>
          <a:spcPct val="0"/>
        </a:spcAft>
        <a:buFont typeface="Wingdings" pitchFamily="2" charset="2"/>
        <a:buChar char="v"/>
        <a:defRPr sz="3200">
          <a:solidFill>
            <a:srgbClr val="666699"/>
          </a:solidFill>
          <a:latin typeface="Times New Roman" pitchFamily="18" charset="0"/>
        </a:defRPr>
      </a:lvl6pPr>
      <a:lvl7pPr marL="914400" algn="l" rtl="0" eaLnBrk="0" fontAlgn="base" hangingPunct="0">
        <a:spcBef>
          <a:spcPct val="0"/>
        </a:spcBef>
        <a:spcAft>
          <a:spcPct val="0"/>
        </a:spcAft>
        <a:buFont typeface="Wingdings" pitchFamily="2" charset="2"/>
        <a:buChar char="v"/>
        <a:defRPr sz="3200">
          <a:solidFill>
            <a:srgbClr val="666699"/>
          </a:solidFill>
          <a:latin typeface="Times New Roman" pitchFamily="18" charset="0"/>
        </a:defRPr>
      </a:lvl7pPr>
      <a:lvl8pPr marL="1371600" algn="l" rtl="0" eaLnBrk="0" fontAlgn="base" hangingPunct="0">
        <a:spcBef>
          <a:spcPct val="0"/>
        </a:spcBef>
        <a:spcAft>
          <a:spcPct val="0"/>
        </a:spcAft>
        <a:buFont typeface="Wingdings" pitchFamily="2" charset="2"/>
        <a:buChar char="v"/>
        <a:defRPr sz="3200">
          <a:solidFill>
            <a:srgbClr val="666699"/>
          </a:solidFill>
          <a:latin typeface="Times New Roman" pitchFamily="18" charset="0"/>
        </a:defRPr>
      </a:lvl8pPr>
      <a:lvl9pPr marL="1828800" algn="l" rtl="0" eaLnBrk="0" fontAlgn="base" hangingPunct="0">
        <a:spcBef>
          <a:spcPct val="0"/>
        </a:spcBef>
        <a:spcAft>
          <a:spcPct val="0"/>
        </a:spcAft>
        <a:buFont typeface="Wingdings" pitchFamily="2" charset="2"/>
        <a:buChar char="v"/>
        <a:defRPr sz="3200">
          <a:solidFill>
            <a:srgbClr val="666699"/>
          </a:solidFill>
          <a:latin typeface="Times New Roman" pitchFamily="18" charset="0"/>
        </a:defRPr>
      </a:lvl9pPr>
    </p:titleStyle>
    <p:bodyStyle>
      <a:lvl1pPr marL="342900" indent="-342900" algn="l" rtl="0" eaLnBrk="0" fontAlgn="base" hangingPunct="0">
        <a:spcBef>
          <a:spcPct val="20000"/>
        </a:spcBef>
        <a:spcAft>
          <a:spcPct val="0"/>
        </a:spcAft>
        <a:buClr>
          <a:srgbClr val="336699"/>
        </a:buClr>
        <a:buSzPct val="100000"/>
        <a:buFont typeface="Wingdings" pitchFamily="2" charset="2"/>
        <a:buChar char="Ø"/>
        <a:defRPr sz="2400">
          <a:solidFill>
            <a:schemeClr val="tx1"/>
          </a:solidFill>
          <a:latin typeface="+mn-lt"/>
          <a:ea typeface="+mn-ea"/>
          <a:cs typeface="+mn-cs"/>
        </a:defRPr>
      </a:lvl1pPr>
      <a:lvl2pPr marL="742950" indent="-285750" algn="l" rtl="0" eaLnBrk="0" fontAlgn="base" hangingPunct="0">
        <a:spcBef>
          <a:spcPct val="20000"/>
        </a:spcBef>
        <a:spcAft>
          <a:spcPct val="0"/>
        </a:spcAft>
        <a:buSzPct val="100000"/>
        <a:buFont typeface="Wingdings" pitchFamily="2" charset="2"/>
        <a:buChar char="Ø"/>
        <a:defRPr sz="2200">
          <a:solidFill>
            <a:schemeClr val="tx1"/>
          </a:solidFill>
          <a:latin typeface="+mn-lt"/>
        </a:defRPr>
      </a:lvl2pPr>
      <a:lvl3pPr marL="1143000" indent="-228600" algn="l" rtl="0" eaLnBrk="0" fontAlgn="base" hangingPunct="0">
        <a:spcBef>
          <a:spcPct val="20000"/>
        </a:spcBef>
        <a:spcAft>
          <a:spcPct val="0"/>
        </a:spcAft>
        <a:buSzPct val="100000"/>
        <a:buChar char="•"/>
        <a:defRPr>
          <a:solidFill>
            <a:srgbClr val="006600"/>
          </a:solidFill>
          <a:latin typeface="+mn-lt"/>
        </a:defRPr>
      </a:lvl3pPr>
      <a:lvl4pPr marL="1600200" indent="-228600" algn="l" rtl="0" eaLnBrk="0" fontAlgn="base" hangingPunct="0">
        <a:spcBef>
          <a:spcPct val="20000"/>
        </a:spcBef>
        <a:spcAft>
          <a:spcPct val="0"/>
        </a:spcAft>
        <a:buSzPct val="100000"/>
        <a:buChar char="–"/>
        <a:defRPr sz="1200">
          <a:solidFill>
            <a:schemeClr val="tx1"/>
          </a:solidFill>
          <a:latin typeface="+mn-lt"/>
        </a:defRPr>
      </a:lvl4pPr>
      <a:lvl5pPr marL="2057400" indent="-228600" algn="l" rtl="0" eaLnBrk="0" fontAlgn="base" hangingPunct="0">
        <a:spcBef>
          <a:spcPct val="20000"/>
        </a:spcBef>
        <a:spcAft>
          <a:spcPct val="0"/>
        </a:spcAft>
        <a:buSzPct val="100000"/>
        <a:buFont typeface="Wingdings" pitchFamily="2" charset="2"/>
        <a:buChar char="Ø"/>
        <a:defRPr sz="1200">
          <a:solidFill>
            <a:schemeClr val="tx1"/>
          </a:solidFill>
          <a:latin typeface="+mn-lt"/>
        </a:defRPr>
      </a:lvl5pPr>
      <a:lvl6pPr marL="2514600" indent="-228600" algn="l" rtl="0" eaLnBrk="0" fontAlgn="base" hangingPunct="0">
        <a:spcBef>
          <a:spcPct val="20000"/>
        </a:spcBef>
        <a:spcAft>
          <a:spcPct val="0"/>
        </a:spcAft>
        <a:buSzPct val="100000"/>
        <a:buChar char="»"/>
        <a:defRPr sz="1200">
          <a:solidFill>
            <a:schemeClr val="tx1"/>
          </a:solidFill>
          <a:latin typeface="+mn-lt"/>
        </a:defRPr>
      </a:lvl6pPr>
      <a:lvl7pPr marL="2971800" indent="-228600" algn="l" rtl="0" eaLnBrk="0" fontAlgn="base" hangingPunct="0">
        <a:spcBef>
          <a:spcPct val="20000"/>
        </a:spcBef>
        <a:spcAft>
          <a:spcPct val="0"/>
        </a:spcAft>
        <a:buSzPct val="100000"/>
        <a:buChar char="»"/>
        <a:defRPr sz="1200">
          <a:solidFill>
            <a:schemeClr val="tx1"/>
          </a:solidFill>
          <a:latin typeface="+mn-lt"/>
        </a:defRPr>
      </a:lvl7pPr>
      <a:lvl8pPr marL="3429000" indent="-228600" algn="l" rtl="0" eaLnBrk="0" fontAlgn="base" hangingPunct="0">
        <a:spcBef>
          <a:spcPct val="20000"/>
        </a:spcBef>
        <a:spcAft>
          <a:spcPct val="0"/>
        </a:spcAft>
        <a:buSzPct val="100000"/>
        <a:buChar char="»"/>
        <a:defRPr sz="1200">
          <a:solidFill>
            <a:schemeClr val="tx1"/>
          </a:solidFill>
          <a:latin typeface="+mn-lt"/>
        </a:defRPr>
      </a:lvl8pPr>
      <a:lvl9pPr marL="3886200" indent="-228600" algn="l" rtl="0" eaLnBrk="0" fontAlgn="base" hangingPunct="0">
        <a:spcBef>
          <a:spcPct val="20000"/>
        </a:spcBef>
        <a:spcAft>
          <a:spcPct val="0"/>
        </a:spcAft>
        <a:buSzPct val="100000"/>
        <a:buChar char="»"/>
        <a:defRPr sz="12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12.xml"/><Relationship Id="rId4" Type="http://schemas.openxmlformats.org/officeDocument/2006/relationships/image" Target="../media/image3.jpeg"/></Relationships>
</file>

<file path=ppt/slides/_rels/slide2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6.xml"/><Relationship Id="rId1" Type="http://schemas.openxmlformats.org/officeDocument/2006/relationships/slideLayout" Target="../slideLayouts/slideLayout12.xml"/><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7.xml"/><Relationship Id="rId1" Type="http://schemas.openxmlformats.org/officeDocument/2006/relationships/slideLayout" Target="../slideLayouts/slideLayout12.xml"/><Relationship Id="rId4" Type="http://schemas.openxmlformats.org/officeDocument/2006/relationships/image" Target="../media/image6.png"/></Relationships>
</file>

<file path=ppt/slides/_rels/slide3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8.xml"/><Relationship Id="rId1" Type="http://schemas.openxmlformats.org/officeDocument/2006/relationships/slideLayout" Target="../slideLayouts/slideLayout12.xml"/><Relationship Id="rId4" Type="http://schemas.openxmlformats.org/officeDocument/2006/relationships/image" Target="../media/image6.png"/></Relationships>
</file>

<file path=ppt/slides/_rels/slide3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9.xml"/><Relationship Id="rId1" Type="http://schemas.openxmlformats.org/officeDocument/2006/relationships/slideLayout" Target="../slideLayouts/slideLayout12.xml"/><Relationship Id="rId5" Type="http://schemas.openxmlformats.org/officeDocument/2006/relationships/image" Target="../media/image7.jpeg"/><Relationship Id="rId4" Type="http://schemas.openxmlformats.org/officeDocument/2006/relationships/image" Target="../media/image6.png"/></Relationships>
</file>

<file path=ppt/slides/_rels/slide3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0.xml"/><Relationship Id="rId1" Type="http://schemas.openxmlformats.org/officeDocument/2006/relationships/slideLayout" Target="../slideLayouts/slideLayout12.xml"/><Relationship Id="rId6" Type="http://schemas.openxmlformats.org/officeDocument/2006/relationships/image" Target="../media/image8.png"/><Relationship Id="rId5" Type="http://schemas.openxmlformats.org/officeDocument/2006/relationships/image" Target="../media/image7.jpeg"/><Relationship Id="rId4" Type="http://schemas.openxmlformats.org/officeDocument/2006/relationships/image" Target="../media/image6.png"/></Relationships>
</file>

<file path=ppt/slides/_rels/slide3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1.xml"/><Relationship Id="rId1" Type="http://schemas.openxmlformats.org/officeDocument/2006/relationships/slideLayout" Target="../slideLayouts/slideLayout12.xml"/><Relationship Id="rId6" Type="http://schemas.openxmlformats.org/officeDocument/2006/relationships/image" Target="../media/image8.png"/><Relationship Id="rId5" Type="http://schemas.openxmlformats.org/officeDocument/2006/relationships/image" Target="../media/image7.jpeg"/><Relationship Id="rId4" Type="http://schemas.openxmlformats.org/officeDocument/2006/relationships/image" Target="../media/image6.png"/></Relationships>
</file>

<file path=ppt/slides/_rels/slide3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2.xml"/><Relationship Id="rId1" Type="http://schemas.openxmlformats.org/officeDocument/2006/relationships/slideLayout" Target="../slideLayouts/slideLayout12.xml"/><Relationship Id="rId6" Type="http://schemas.openxmlformats.org/officeDocument/2006/relationships/image" Target="../media/image8.png"/><Relationship Id="rId5" Type="http://schemas.openxmlformats.org/officeDocument/2006/relationships/image" Target="../media/image7.jpeg"/><Relationship Id="rId4" Type="http://schemas.openxmlformats.org/officeDocument/2006/relationships/image" Target="../media/image6.png"/></Relationships>
</file>

<file path=ppt/slides/_rels/slide3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3.xml"/><Relationship Id="rId1" Type="http://schemas.openxmlformats.org/officeDocument/2006/relationships/slideLayout" Target="../slideLayouts/slideLayout12.xml"/><Relationship Id="rId6" Type="http://schemas.openxmlformats.org/officeDocument/2006/relationships/image" Target="../media/image8.png"/><Relationship Id="rId5" Type="http://schemas.openxmlformats.org/officeDocument/2006/relationships/image" Target="../media/image7.jpeg"/><Relationship Id="rId4" Type="http://schemas.openxmlformats.org/officeDocument/2006/relationships/image" Target="../media/image6.png"/></Relationships>
</file>

<file path=ppt/slides/_rels/slide3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4.xml"/><Relationship Id="rId1" Type="http://schemas.openxmlformats.org/officeDocument/2006/relationships/slideLayout" Target="../slideLayouts/slideLayout12.xml"/><Relationship Id="rId6" Type="http://schemas.openxmlformats.org/officeDocument/2006/relationships/image" Target="../media/image8.png"/><Relationship Id="rId5" Type="http://schemas.openxmlformats.org/officeDocument/2006/relationships/image" Target="../media/image7.jpeg"/><Relationship Id="rId4" Type="http://schemas.openxmlformats.org/officeDocument/2006/relationships/image" Target="../media/image6.png"/></Relationships>
</file>

<file path=ppt/slides/_rels/slide3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5.xml"/><Relationship Id="rId1" Type="http://schemas.openxmlformats.org/officeDocument/2006/relationships/slideLayout" Target="../slideLayouts/slideLayout12.xml"/><Relationship Id="rId6" Type="http://schemas.openxmlformats.org/officeDocument/2006/relationships/image" Target="../media/image8.png"/><Relationship Id="rId5" Type="http://schemas.openxmlformats.org/officeDocument/2006/relationships/image" Target="../media/image7.jpeg"/><Relationship Id="rId4" Type="http://schemas.openxmlformats.org/officeDocument/2006/relationships/image" Target="../media/image6.png"/></Relationships>
</file>

<file path=ppt/slides/_rels/slide3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6.xml"/><Relationship Id="rId1" Type="http://schemas.openxmlformats.org/officeDocument/2006/relationships/slideLayout" Target="../slideLayouts/slideLayout12.xml"/><Relationship Id="rId6" Type="http://schemas.openxmlformats.org/officeDocument/2006/relationships/image" Target="../media/image8.png"/><Relationship Id="rId5" Type="http://schemas.openxmlformats.org/officeDocument/2006/relationships/image" Target="../media/image7.jpe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5.jpeg"/><Relationship Id="rId7" Type="http://schemas.openxmlformats.org/officeDocument/2006/relationships/image" Target="../media/image9.jpeg"/><Relationship Id="rId2" Type="http://schemas.openxmlformats.org/officeDocument/2006/relationships/notesSlide" Target="../notesSlides/notesSlide17.xml"/><Relationship Id="rId1" Type="http://schemas.openxmlformats.org/officeDocument/2006/relationships/slideLayout" Target="../slideLayouts/slideLayout12.xml"/><Relationship Id="rId6" Type="http://schemas.openxmlformats.org/officeDocument/2006/relationships/image" Target="../media/image8.png"/><Relationship Id="rId5" Type="http://schemas.openxmlformats.org/officeDocument/2006/relationships/image" Target="../media/image7.jpeg"/><Relationship Id="rId4" Type="http://schemas.openxmlformats.org/officeDocument/2006/relationships/image" Target="../media/image6.png"/></Relationships>
</file>

<file path=ppt/slides/_rels/slide4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20.xml"/><Relationship Id="rId1" Type="http://schemas.openxmlformats.org/officeDocument/2006/relationships/slideLayout" Target="../slideLayouts/slideLayout7.xml"/><Relationship Id="rId6" Type="http://schemas.openxmlformats.org/officeDocument/2006/relationships/image" Target="../media/image15.jpeg"/><Relationship Id="rId5" Type="http://schemas.openxmlformats.org/officeDocument/2006/relationships/image" Target="../media/image14.jpeg"/><Relationship Id="rId4" Type="http://schemas.openxmlformats.org/officeDocument/2006/relationships/image" Target="../media/image13.jpeg"/></Relationships>
</file>

<file path=ppt/slides/_rels/slide4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2.xml"/><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ctrTitle"/>
          </p:nvPr>
        </p:nvSpPr>
        <p:spPr>
          <a:xfrm>
            <a:off x="722313" y="928688"/>
            <a:ext cx="7753350" cy="1514475"/>
          </a:xfrm>
        </p:spPr>
        <p:txBody>
          <a:bodyPr/>
          <a:lstStyle/>
          <a:p>
            <a:r>
              <a:rPr lang="en-US" dirty="0"/>
              <a:t>CS 2200</a:t>
            </a:r>
            <a:br>
              <a:rPr lang="en-US" dirty="0"/>
            </a:br>
            <a:r>
              <a:rPr lang="en-US" dirty="0"/>
              <a:t>Systems and Networks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a:t>Homework/Projects</a:t>
            </a:r>
          </a:p>
        </p:txBody>
      </p:sp>
      <p:sp>
        <p:nvSpPr>
          <p:cNvPr id="18435" name="Rectangle 3"/>
          <p:cNvSpPr>
            <a:spLocks noGrp="1" noChangeArrowheads="1"/>
          </p:cNvSpPr>
          <p:nvPr>
            <p:ph type="body" idx="1"/>
          </p:nvPr>
        </p:nvSpPr>
        <p:spPr/>
        <p:txBody>
          <a:bodyPr/>
          <a:lstStyle/>
          <a:p>
            <a:pPr>
              <a:spcBef>
                <a:spcPts val="500"/>
              </a:spcBef>
              <a:spcAft>
                <a:spcPts val="500"/>
              </a:spcAft>
            </a:pPr>
            <a:r>
              <a:rPr lang="en-US" dirty="0"/>
              <a:t>Significant homework and project component to go with each topic. </a:t>
            </a:r>
          </a:p>
          <a:p>
            <a:pPr>
              <a:spcBef>
                <a:spcPts val="500"/>
              </a:spcBef>
              <a:spcAft>
                <a:spcPts val="500"/>
              </a:spcAft>
            </a:pPr>
            <a:r>
              <a:rPr lang="en-US" dirty="0"/>
              <a:t>3 lab hours in the course credit. </a:t>
            </a:r>
          </a:p>
          <a:p>
            <a:pPr>
              <a:spcBef>
                <a:spcPts val="500"/>
              </a:spcBef>
              <a:spcAft>
                <a:spcPts val="500"/>
              </a:spcAft>
            </a:pPr>
            <a:r>
              <a:rPr lang="en-US" dirty="0"/>
              <a:t>An </a:t>
            </a:r>
            <a:r>
              <a:rPr lang="en-US" dirty="0">
                <a:solidFill>
                  <a:srgbClr val="FF0000"/>
                </a:solidFill>
              </a:rPr>
              <a:t>excellent</a:t>
            </a:r>
            <a:r>
              <a:rPr lang="en-US" dirty="0"/>
              <a:t> knowledge of C programming is essential for completing the projects</a:t>
            </a:r>
          </a:p>
          <a:p>
            <a:pPr marL="0" indent="0">
              <a:buNone/>
            </a:pP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US" dirty="0"/>
              <a:t>Homework: </a:t>
            </a:r>
            <a:r>
              <a:rPr lang="en-US" sz="2800" dirty="0">
                <a:solidFill>
                  <a:srgbClr val="FF0000"/>
                </a:solidFill>
              </a:rPr>
              <a:t>Subject to Change</a:t>
            </a:r>
            <a:endParaRPr lang="en-US" dirty="0"/>
          </a:p>
        </p:txBody>
      </p:sp>
      <p:sp>
        <p:nvSpPr>
          <p:cNvPr id="19460" name="Rectangle 8"/>
          <p:cNvSpPr>
            <a:spLocks noGrp="1" noChangeArrowheads="1"/>
          </p:cNvSpPr>
          <p:nvPr>
            <p:ph type="body" sz="half" idx="2"/>
          </p:nvPr>
        </p:nvSpPr>
        <p:spPr>
          <a:xfrm>
            <a:off x="280080" y="1247096"/>
            <a:ext cx="6846433" cy="4906962"/>
          </a:xfrm>
        </p:spPr>
        <p:txBody>
          <a:bodyPr/>
          <a:lstStyle/>
          <a:p>
            <a:pPr>
              <a:buFontTx/>
              <a:buNone/>
            </a:pPr>
            <a:r>
              <a:rPr lang="en-US" dirty="0"/>
              <a:t>Projects</a:t>
            </a:r>
          </a:p>
          <a:p>
            <a:pPr>
              <a:buFontTx/>
              <a:buNone/>
            </a:pPr>
            <a:r>
              <a:rPr lang="en-US" dirty="0"/>
              <a:t>1	LC2200 </a:t>
            </a:r>
            <a:r>
              <a:rPr lang="en-US" dirty="0" err="1"/>
              <a:t>Datapath</a:t>
            </a:r>
            <a:r>
              <a:rPr lang="en-US" dirty="0"/>
              <a:t>/Control</a:t>
            </a:r>
          </a:p>
          <a:p>
            <a:pPr>
              <a:buFontTx/>
              <a:buNone/>
            </a:pPr>
            <a:r>
              <a:rPr lang="en-US" dirty="0"/>
              <a:t>2 I/O Interrupt handler</a:t>
            </a:r>
          </a:p>
          <a:p>
            <a:pPr>
              <a:buFontTx/>
              <a:buNone/>
            </a:pPr>
            <a:r>
              <a:rPr lang="en-US" dirty="0"/>
              <a:t>3 Pipelining</a:t>
            </a:r>
          </a:p>
          <a:p>
            <a:pPr marL="0" indent="0">
              <a:buNone/>
            </a:pPr>
            <a:r>
              <a:rPr lang="en-US" dirty="0"/>
              <a:t>4 Virtual memory</a:t>
            </a:r>
          </a:p>
          <a:p>
            <a:pPr>
              <a:buFontTx/>
              <a:buNone/>
            </a:pPr>
            <a:r>
              <a:rPr lang="en-US" dirty="0"/>
              <a:t>5	Multi-Threaded Operating System</a:t>
            </a:r>
          </a:p>
          <a:p>
            <a:pPr>
              <a:buFontTx/>
              <a:buNone/>
            </a:pPr>
            <a:r>
              <a:rPr lang="en-US" dirty="0"/>
              <a:t>6	Networking</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sz="4000" dirty="0"/>
              <a:t>Grading Scale</a:t>
            </a:r>
          </a:p>
        </p:txBody>
      </p:sp>
      <p:sp>
        <p:nvSpPr>
          <p:cNvPr id="5" name="Content Placeholder 4"/>
          <p:cNvSpPr>
            <a:spLocks noGrp="1"/>
          </p:cNvSpPr>
          <p:nvPr>
            <p:ph sz="half" idx="1"/>
          </p:nvPr>
        </p:nvSpPr>
        <p:spPr>
          <a:xfrm>
            <a:off x="396875" y="1189038"/>
            <a:ext cx="7658554" cy="4906962"/>
          </a:xfrm>
        </p:spPr>
        <p:txBody>
          <a:bodyPr/>
          <a:lstStyle/>
          <a:p>
            <a:r>
              <a:rPr lang="en-US" dirty="0"/>
              <a:t>  5% - Participation (Turning Tech Response)</a:t>
            </a:r>
          </a:p>
          <a:p>
            <a:r>
              <a:rPr lang="en-US" dirty="0"/>
              <a:t>30% - Projects (weighted equally)</a:t>
            </a:r>
          </a:p>
          <a:p>
            <a:r>
              <a:rPr lang="en-US" dirty="0"/>
              <a:t>10% - </a:t>
            </a:r>
            <a:r>
              <a:rPr lang="en-US" dirty="0" err="1"/>
              <a:t>Homeworks</a:t>
            </a:r>
            <a:endParaRPr lang="en-US" dirty="0"/>
          </a:p>
          <a:p>
            <a:r>
              <a:rPr lang="en-US" dirty="0"/>
              <a:t>40% - Tests</a:t>
            </a:r>
          </a:p>
          <a:p>
            <a:r>
              <a:rPr lang="en-US" dirty="0"/>
              <a:t>15% - Final Exam</a:t>
            </a:r>
            <a:br>
              <a:rPr lang="en-US" dirty="0"/>
            </a:br>
            <a:br>
              <a:rPr lang="en-US" dirty="0"/>
            </a:br>
            <a:br>
              <a:rPr lang="en-US" dirty="0"/>
            </a:br>
            <a:endParaRPr lang="en-US" dirty="0"/>
          </a:p>
          <a:p>
            <a:r>
              <a:rPr lang="en-US" b="1" dirty="0"/>
              <a:t>100% Total</a:t>
            </a:r>
            <a:r>
              <a:rPr lang="en-US" dirty="0"/>
              <a:t> 					</a:t>
            </a:r>
            <a:endParaRPr lang="en-US" b="1" dirty="0"/>
          </a:p>
          <a:p>
            <a:endParaRPr lang="en-US" b="1" dirty="0"/>
          </a:p>
          <a:p>
            <a:endParaRPr lang="en-US" b="1" dirty="0"/>
          </a:p>
        </p:txBody>
      </p:sp>
    </p:spTree>
    <p:extLst>
      <p:ext uri="{BB962C8B-B14F-4D97-AF65-F5344CB8AC3E}">
        <p14:creationId xmlns:p14="http://schemas.microsoft.com/office/powerpoint/2010/main" val="22060213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Collaboration</a:t>
            </a:r>
            <a:endParaRPr lang="en-US" dirty="0"/>
          </a:p>
        </p:txBody>
      </p:sp>
      <p:sp>
        <p:nvSpPr>
          <p:cNvPr id="3" name="Content Placeholder 2"/>
          <p:cNvSpPr>
            <a:spLocks noGrp="1"/>
          </p:cNvSpPr>
          <p:nvPr>
            <p:ph idx="1"/>
          </p:nvPr>
        </p:nvSpPr>
        <p:spPr/>
        <p:txBody>
          <a:bodyPr/>
          <a:lstStyle/>
          <a:p>
            <a:r>
              <a:rPr lang="en-US" sz="2400" dirty="0"/>
              <a:t>Collaboration is allowed and encouraged in this class</a:t>
            </a:r>
          </a:p>
          <a:p>
            <a:pPr lvl="0"/>
            <a:r>
              <a:rPr lang="en-US" sz="2400" dirty="0"/>
              <a:t>Collaboration means that you can discuss assignments, look at another student’s code and help one another out.</a:t>
            </a:r>
          </a:p>
          <a:p>
            <a:pPr lvl="0"/>
            <a:r>
              <a:rPr lang="en-US" sz="2400" dirty="0"/>
              <a:t>This is not a group project class unless an assignment is specifically designated as such.</a:t>
            </a:r>
          </a:p>
          <a:p>
            <a:pPr lvl="0"/>
            <a:r>
              <a:rPr lang="en-US" sz="2400" dirty="0"/>
              <a:t>Each student is required to turn in their own homework or project.</a:t>
            </a:r>
          </a:p>
          <a:p>
            <a:pPr lvl="0"/>
            <a:r>
              <a:rPr lang="en-US" sz="2400" dirty="0"/>
              <a:t>Each student will be required to demo selected assignments and will be expected to be able to understand and explain every part of their submissions</a:t>
            </a:r>
          </a:p>
          <a:p>
            <a:pPr lvl="0"/>
            <a:r>
              <a:rPr lang="en-US" dirty="0"/>
              <a:t>Help each other, but do the actual work yourself. Identical code submissions or identical processor layouts will be flagged as suspect!!!</a:t>
            </a:r>
            <a:endParaRPr lang="en-US" sz="2400" dirty="0"/>
          </a:p>
        </p:txBody>
      </p:sp>
    </p:spTree>
    <p:extLst>
      <p:ext uri="{BB962C8B-B14F-4D97-AF65-F5344CB8AC3E}">
        <p14:creationId xmlns:p14="http://schemas.microsoft.com/office/powerpoint/2010/main" val="32312881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Collaboration</a:t>
            </a:r>
            <a:endParaRPr lang="en-US" dirty="0"/>
          </a:p>
        </p:txBody>
      </p:sp>
      <p:sp>
        <p:nvSpPr>
          <p:cNvPr id="3" name="Content Placeholder 2"/>
          <p:cNvSpPr>
            <a:spLocks noGrp="1"/>
          </p:cNvSpPr>
          <p:nvPr>
            <p:ph idx="1"/>
          </p:nvPr>
        </p:nvSpPr>
        <p:spPr/>
        <p:txBody>
          <a:bodyPr/>
          <a:lstStyle/>
          <a:p>
            <a:pPr lvl="0"/>
            <a:r>
              <a:rPr lang="en-US" sz="2400" b="1" dirty="0"/>
              <a:t>You are expressly forbidden to supply a copy of your homework to another student via electronic means. If you supply an electronic copy of your homework to another student and they are charged with copying you will also be charged. This includes public repositories. That is you must not store your code in a location where others may access it.</a:t>
            </a:r>
            <a:endParaRPr lang="en-US" sz="2400" dirty="0"/>
          </a:p>
          <a:p>
            <a:pPr lvl="0"/>
            <a:r>
              <a:rPr lang="en-US" sz="2400" dirty="0"/>
              <a:t>Homework and projects that are obviously nearly identical will receive a zero and will be sent to the Dean of Students Office of Student Integrity for investigation and possible prosecution. This includes assignments where </a:t>
            </a:r>
            <a:r>
              <a:rPr lang="en-US" dirty="0"/>
              <a:t>nearly identical assignments </a:t>
            </a:r>
            <a:r>
              <a:rPr lang="en-US" sz="2400" dirty="0"/>
              <a:t>are altered to make them appear different.</a:t>
            </a:r>
          </a:p>
          <a:p>
            <a:endParaRPr lang="en-US" sz="2400" dirty="0"/>
          </a:p>
        </p:txBody>
      </p:sp>
    </p:spTree>
    <p:extLst>
      <p:ext uri="{BB962C8B-B14F-4D97-AF65-F5344CB8AC3E}">
        <p14:creationId xmlns:p14="http://schemas.microsoft.com/office/powerpoint/2010/main" val="19263234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a:t>CS 2200 Rules and Regulations</a:t>
            </a:r>
          </a:p>
        </p:txBody>
      </p:sp>
      <p:sp>
        <p:nvSpPr>
          <p:cNvPr id="24579" name="Rectangle 3"/>
          <p:cNvSpPr>
            <a:spLocks noGrp="1" noChangeArrowheads="1"/>
          </p:cNvSpPr>
          <p:nvPr>
            <p:ph type="body" idx="1"/>
          </p:nvPr>
        </p:nvSpPr>
        <p:spPr/>
        <p:txBody>
          <a:bodyPr/>
          <a:lstStyle/>
          <a:p>
            <a:pPr marL="457200" indent="-457200">
              <a:buFontTx/>
              <a:buAutoNum type="arabicPeriod"/>
            </a:pPr>
            <a:r>
              <a:rPr lang="en-US" sz="2400" dirty="0"/>
              <a:t>On all emails to the instructor and TA's please make sure to include the course in the subject. Also, please sign with your real name.</a:t>
            </a:r>
          </a:p>
          <a:p>
            <a:pPr marL="457200" indent="-457200">
              <a:buFontTx/>
              <a:buAutoNum type="arabicPeriod"/>
            </a:pPr>
            <a:r>
              <a:rPr lang="en-US" sz="2400" dirty="0"/>
              <a:t>Late p</a:t>
            </a:r>
            <a:r>
              <a:rPr lang="en-US" dirty="0"/>
              <a:t>enalties are severe and enforced.</a:t>
            </a:r>
            <a:endParaRPr lang="en-US" sz="2400" dirty="0"/>
          </a:p>
          <a:p>
            <a:pPr>
              <a:buFontTx/>
              <a:buNone/>
            </a:pPr>
            <a:endParaRPr lang="en-US" sz="2400" dirty="0"/>
          </a:p>
          <a:p>
            <a:pPr>
              <a:buFontTx/>
              <a:buNone/>
            </a:pPr>
            <a:endParaRPr lang="en-US" sz="2400" dirty="0"/>
          </a:p>
        </p:txBody>
      </p:sp>
    </p:spTree>
    <p:extLst>
      <p:ext uri="{BB962C8B-B14F-4D97-AF65-F5344CB8AC3E}">
        <p14:creationId xmlns:p14="http://schemas.microsoft.com/office/powerpoint/2010/main" val="4227229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026"/>
          <p:cNvSpPr>
            <a:spLocks noGrp="1" noChangeArrowheads="1"/>
          </p:cNvSpPr>
          <p:nvPr>
            <p:ph type="title"/>
          </p:nvPr>
        </p:nvSpPr>
        <p:spPr/>
        <p:txBody>
          <a:bodyPr/>
          <a:lstStyle/>
          <a:p>
            <a:r>
              <a:rPr lang="en-US"/>
              <a:t>CS 2200 Rules and Regulations</a:t>
            </a:r>
          </a:p>
        </p:txBody>
      </p:sp>
      <p:sp>
        <p:nvSpPr>
          <p:cNvPr id="25603" name="Rectangle 1027"/>
          <p:cNvSpPr>
            <a:spLocks noGrp="1" noChangeArrowheads="1"/>
          </p:cNvSpPr>
          <p:nvPr>
            <p:ph type="body" idx="1"/>
          </p:nvPr>
        </p:nvSpPr>
        <p:spPr/>
        <p:txBody>
          <a:bodyPr/>
          <a:lstStyle/>
          <a:p>
            <a:pPr>
              <a:buFontTx/>
              <a:buNone/>
            </a:pPr>
            <a:r>
              <a:rPr lang="en-US" sz="2400" dirty="0"/>
              <a:t>2. You are responsible for turning in assignments on time. This includes allowing for unforeseen circumstances. In other words, plan ahead, start early, finish early.</a:t>
            </a:r>
          </a:p>
          <a:p>
            <a:pPr>
              <a:buFontTx/>
              <a:buNone/>
            </a:pPr>
            <a:endParaRPr lang="en-US" sz="2400" dirty="0"/>
          </a:p>
          <a:p>
            <a:pPr>
              <a:buFontTx/>
              <a:buNone/>
            </a:pPr>
            <a:r>
              <a:rPr lang="en-US" sz="2400" dirty="0"/>
              <a:t>3. In general, programming assignments should be turned in with a </a:t>
            </a:r>
            <a:r>
              <a:rPr lang="en-US" sz="2400" dirty="0" err="1"/>
              <a:t>Makefile</a:t>
            </a:r>
            <a:r>
              <a:rPr lang="en-US" sz="2400" dirty="0"/>
              <a:t> and all files needed to compile and run the program. The TA grading your submission should be able to make and run your program without adding files, repairing things etc.</a:t>
            </a:r>
          </a:p>
          <a:p>
            <a:pPr>
              <a:buFontTx/>
              <a:buNone/>
            </a:pPr>
            <a:endParaRPr lang="en-US" sz="2400" dirty="0"/>
          </a:p>
          <a:p>
            <a:pPr>
              <a:buFontTx/>
              <a:buNone/>
            </a:pPr>
            <a:r>
              <a:rPr lang="en-US" sz="2400" dirty="0"/>
              <a:t>4. Tests</a:t>
            </a:r>
            <a:r>
              <a:rPr lang="en-US" sz="2400"/>
              <a:t>, quizzes and examinations must be taken at the scheduled date and time. </a:t>
            </a:r>
          </a:p>
          <a:p>
            <a:pPr>
              <a:buFontTx/>
              <a:buNone/>
            </a:pPr>
            <a:endParaRPr lang="en-US" sz="2400" dirty="0"/>
          </a:p>
        </p:txBody>
      </p:sp>
    </p:spTree>
    <p:extLst>
      <p:ext uri="{BB962C8B-B14F-4D97-AF65-F5344CB8AC3E}">
        <p14:creationId xmlns:p14="http://schemas.microsoft.com/office/powerpoint/2010/main" val="1014472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a:t>CS 2200 Rules and Regulations</a:t>
            </a:r>
          </a:p>
        </p:txBody>
      </p:sp>
      <p:sp>
        <p:nvSpPr>
          <p:cNvPr id="26627" name="Rectangle 3"/>
          <p:cNvSpPr>
            <a:spLocks noGrp="1" noChangeArrowheads="1"/>
          </p:cNvSpPr>
          <p:nvPr>
            <p:ph type="body" idx="1"/>
          </p:nvPr>
        </p:nvSpPr>
        <p:spPr/>
        <p:txBody>
          <a:bodyPr/>
          <a:lstStyle/>
          <a:p>
            <a:pPr>
              <a:buFontTx/>
              <a:buNone/>
            </a:pPr>
            <a:r>
              <a:rPr lang="en-US" sz="2400"/>
              <a:t>5. If you need a certain grade in order to stay in school, maintain a scholarship, etc. the time to worry about this is right from the beginning of the course not during the week before finals. Grades are based on demonstrated performance not individual need based on factors external to the course. Please do not request special consideration based on this type of situation.</a:t>
            </a:r>
          </a:p>
          <a:p>
            <a:pPr>
              <a:buFontTx/>
              <a:buNone/>
            </a:pPr>
            <a:endParaRPr lang="en-US" sz="2400"/>
          </a:p>
          <a:p>
            <a:pPr>
              <a:buFontTx/>
              <a:buNone/>
            </a:pPr>
            <a:r>
              <a:rPr lang="en-US" sz="2400"/>
              <a:t>6. Final grades will be available from OSCAR normally sometime the week after finals. You may review your final and discuss your grades during the following semester in which you are attending Ga Tech. Grades will not be discussed over break.</a:t>
            </a:r>
          </a:p>
        </p:txBody>
      </p:sp>
    </p:spTree>
    <p:extLst>
      <p:ext uri="{BB962C8B-B14F-4D97-AF65-F5344CB8AC3E}">
        <p14:creationId xmlns:p14="http://schemas.microsoft.com/office/powerpoint/2010/main" val="19080805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en-US"/>
              <a:t>CS 2200 Rules and Regulations</a:t>
            </a:r>
          </a:p>
        </p:txBody>
      </p:sp>
      <p:sp>
        <p:nvSpPr>
          <p:cNvPr id="27651" name="Rectangle 3"/>
          <p:cNvSpPr>
            <a:spLocks noGrp="1" noChangeArrowheads="1"/>
          </p:cNvSpPr>
          <p:nvPr>
            <p:ph type="body" idx="1"/>
          </p:nvPr>
        </p:nvSpPr>
        <p:spPr/>
        <p:txBody>
          <a:bodyPr/>
          <a:lstStyle/>
          <a:p>
            <a:pPr>
              <a:buFontTx/>
              <a:buNone/>
            </a:pPr>
            <a:r>
              <a:rPr lang="en-US" sz="2400" dirty="0"/>
              <a:t>7. If you have any personal problems (family/illness/etc.) please go to the Dean of Student's office located in the Student Services Building (Flag Building) next to the Student Center. She is equipped and authorized to verify the problems and she will issue a note to all your instructors making them aware of the problem and requesting whatever extension, etc. is necessary.</a:t>
            </a:r>
          </a:p>
          <a:p>
            <a:pPr>
              <a:buFontTx/>
              <a:buNone/>
            </a:pPr>
            <a:endParaRPr lang="en-US" sz="2400" dirty="0"/>
          </a:p>
          <a:p>
            <a:pPr>
              <a:buFontTx/>
              <a:buNone/>
            </a:pPr>
            <a:r>
              <a:rPr lang="en-US" sz="2400" dirty="0"/>
              <a:t>8. Canvas announcements should be checked every day. Official announcements about course matters will be posted there. Complaints, questions about your personal problems, etc. should be discussed with your instructor in person or via email.</a:t>
            </a:r>
          </a:p>
          <a:p>
            <a:pPr>
              <a:buFontTx/>
              <a:buNone/>
            </a:pPr>
            <a:endParaRPr lang="en-US" sz="2400" dirty="0"/>
          </a:p>
        </p:txBody>
      </p:sp>
    </p:spTree>
    <p:extLst>
      <p:ext uri="{BB962C8B-B14F-4D97-AF65-F5344CB8AC3E}">
        <p14:creationId xmlns:p14="http://schemas.microsoft.com/office/powerpoint/2010/main" val="7366208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en-US"/>
              <a:t>CS 2200 Rules and Regulations</a:t>
            </a:r>
          </a:p>
        </p:txBody>
      </p:sp>
      <p:sp>
        <p:nvSpPr>
          <p:cNvPr id="28675" name="Rectangle 3"/>
          <p:cNvSpPr>
            <a:spLocks noGrp="1" noChangeArrowheads="1"/>
          </p:cNvSpPr>
          <p:nvPr>
            <p:ph type="body" idx="1"/>
          </p:nvPr>
        </p:nvSpPr>
        <p:spPr/>
        <p:txBody>
          <a:bodyPr/>
          <a:lstStyle/>
          <a:p>
            <a:pPr marL="457200" indent="-457200">
              <a:buFontTx/>
              <a:buNone/>
            </a:pPr>
            <a:r>
              <a:rPr lang="en-US" sz="2400"/>
              <a:t> 9. Out of consideration to your fellow students please turn off cell phones, beepers, wristwatch alarms, etc. Also, make every effort to be on time for class. If you unavoidably late, please sit near the back and try to avoid as much disruption to the class as possible.</a:t>
            </a:r>
          </a:p>
          <a:p>
            <a:pPr marL="457200" indent="-457200">
              <a:buFontTx/>
              <a:buNone/>
            </a:pPr>
            <a:endParaRPr lang="en-US" sz="2400"/>
          </a:p>
          <a:p>
            <a:pPr marL="457200" indent="-457200">
              <a:buFontTx/>
              <a:buNone/>
            </a:pPr>
            <a:r>
              <a:rPr lang="en-US" sz="2400"/>
              <a:t>10. If you are graduating and need this course to do so please inform your instructor as soon as possible.</a:t>
            </a:r>
          </a:p>
          <a:p>
            <a:pPr marL="457200" indent="-457200">
              <a:buFontTx/>
              <a:buNone/>
            </a:pPr>
            <a:endParaRPr lang="en-US" sz="2400"/>
          </a:p>
          <a:p>
            <a:pPr marL="457200" indent="-457200">
              <a:buFontTx/>
              <a:buNone/>
            </a:pPr>
            <a:r>
              <a:rPr lang="en-US" sz="2400"/>
              <a:t>11. Complaints about any aspect of the course should be directed to the course instructor during office hours or via email.</a:t>
            </a:r>
          </a:p>
        </p:txBody>
      </p:sp>
    </p:spTree>
    <p:extLst>
      <p:ext uri="{BB962C8B-B14F-4D97-AF65-F5344CB8AC3E}">
        <p14:creationId xmlns:p14="http://schemas.microsoft.com/office/powerpoint/2010/main" val="42220444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a:t>Administrative Information</a:t>
            </a:r>
          </a:p>
        </p:txBody>
      </p:sp>
      <p:sp>
        <p:nvSpPr>
          <p:cNvPr id="34819" name="Rectangle 3"/>
          <p:cNvSpPr>
            <a:spLocks noGrp="1" noChangeArrowheads="1"/>
          </p:cNvSpPr>
          <p:nvPr>
            <p:ph type="body" idx="1"/>
          </p:nvPr>
        </p:nvSpPr>
        <p:spPr>
          <a:xfrm>
            <a:off x="693056" y="1063172"/>
            <a:ext cx="7924800" cy="4114800"/>
          </a:xfrm>
        </p:spPr>
        <p:txBody>
          <a:bodyPr/>
          <a:lstStyle/>
          <a:p>
            <a:pPr eaLnBrk="1" hangingPunct="1"/>
            <a:r>
              <a:rPr lang="en-US" dirty="0"/>
              <a:t>Instructor: Bob Waters</a:t>
            </a:r>
          </a:p>
          <a:p>
            <a:pPr lvl="1" eaLnBrk="1" hangingPunct="1"/>
            <a:r>
              <a:rPr lang="en-US" dirty="0"/>
              <a:t>Room 138,  CCB</a:t>
            </a:r>
          </a:p>
          <a:p>
            <a:pPr lvl="1" eaLnBrk="1" hangingPunct="1"/>
            <a:r>
              <a:rPr lang="en-US" dirty="0"/>
              <a:t>Email : watersr@cc.gatech.edu</a:t>
            </a:r>
          </a:p>
          <a:p>
            <a:pPr lvl="1" eaLnBrk="1" hangingPunct="1"/>
            <a:r>
              <a:rPr lang="en-US" dirty="0"/>
              <a:t>Office hours: Tuesdays 0800 – 1100 and by appointment</a:t>
            </a:r>
          </a:p>
          <a:p>
            <a:pPr eaLnBrk="1" hangingPunct="1"/>
            <a:r>
              <a:rPr lang="en-US" dirty="0"/>
              <a:t>Canvas for assignments, syllabus, </a:t>
            </a:r>
            <a:r>
              <a:rPr lang="en-US" dirty="0" err="1"/>
              <a:t>etc</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4819">
                                            <p:txEl>
                                              <p:pRg st="0" end="0"/>
                                            </p:txEl>
                                          </p:spTgt>
                                        </p:tgtEl>
                                        <p:attrNameLst>
                                          <p:attrName>style.visibility</p:attrName>
                                        </p:attrNameLst>
                                      </p:cBhvr>
                                      <p:to>
                                        <p:strVal val="visible"/>
                                      </p:to>
                                    </p:set>
                                    <p:animEffect transition="in" filter="dissolve">
                                      <p:cBhvr>
                                        <p:cTn id="7" dur="500"/>
                                        <p:tgtEl>
                                          <p:spTgt spid="34819">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34819">
                                            <p:txEl>
                                              <p:pRg st="1" end="1"/>
                                            </p:txEl>
                                          </p:spTgt>
                                        </p:tgtEl>
                                        <p:attrNameLst>
                                          <p:attrName>style.visibility</p:attrName>
                                        </p:attrNameLst>
                                      </p:cBhvr>
                                      <p:to>
                                        <p:strVal val="visible"/>
                                      </p:to>
                                    </p:set>
                                    <p:animEffect transition="in" filter="dissolve">
                                      <p:cBhvr>
                                        <p:cTn id="10" dur="500"/>
                                        <p:tgtEl>
                                          <p:spTgt spid="34819">
                                            <p:txEl>
                                              <p:pRg st="1" end="1"/>
                                            </p:txEl>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34819">
                                            <p:txEl>
                                              <p:pRg st="2" end="2"/>
                                            </p:txEl>
                                          </p:spTgt>
                                        </p:tgtEl>
                                        <p:attrNameLst>
                                          <p:attrName>style.visibility</p:attrName>
                                        </p:attrNameLst>
                                      </p:cBhvr>
                                      <p:to>
                                        <p:strVal val="visible"/>
                                      </p:to>
                                    </p:set>
                                    <p:animEffect transition="in" filter="dissolve">
                                      <p:cBhvr>
                                        <p:cTn id="13" dur="500"/>
                                        <p:tgtEl>
                                          <p:spTgt spid="34819">
                                            <p:txEl>
                                              <p:pRg st="2" end="2"/>
                                            </p:txEl>
                                          </p:spTgt>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34819">
                                            <p:txEl>
                                              <p:pRg st="3" end="3"/>
                                            </p:txEl>
                                          </p:spTgt>
                                        </p:tgtEl>
                                        <p:attrNameLst>
                                          <p:attrName>style.visibility</p:attrName>
                                        </p:attrNameLst>
                                      </p:cBhvr>
                                      <p:to>
                                        <p:strVal val="visible"/>
                                      </p:to>
                                    </p:set>
                                    <p:animEffect transition="in" filter="dissolve">
                                      <p:cBhvr>
                                        <p:cTn id="16" dur="500"/>
                                        <p:tgtEl>
                                          <p:spTgt spid="34819">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grpId="0" nodeType="clickEffect">
                                  <p:stCondLst>
                                    <p:cond delay="0"/>
                                  </p:stCondLst>
                                  <p:childTnLst>
                                    <p:set>
                                      <p:cBhvr>
                                        <p:cTn id="20" dur="1" fill="hold">
                                          <p:stCondLst>
                                            <p:cond delay="0"/>
                                          </p:stCondLst>
                                        </p:cTn>
                                        <p:tgtEl>
                                          <p:spTgt spid="34819">
                                            <p:txEl>
                                              <p:pRg st="4" end="4"/>
                                            </p:txEl>
                                          </p:spTgt>
                                        </p:tgtEl>
                                        <p:attrNameLst>
                                          <p:attrName>style.visibility</p:attrName>
                                        </p:attrNameLst>
                                      </p:cBhvr>
                                      <p:to>
                                        <p:strVal val="visible"/>
                                      </p:to>
                                    </p:set>
                                    <p:animEffect transition="in" filter="dissolve">
                                      <p:cBhvr>
                                        <p:cTn id="21" dur="500"/>
                                        <p:tgtEl>
                                          <p:spTgt spid="3481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9" grpId="0" build="p"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US"/>
              <a:t>CS 2200 Rules and Regulations</a:t>
            </a:r>
          </a:p>
        </p:txBody>
      </p:sp>
      <p:sp>
        <p:nvSpPr>
          <p:cNvPr id="29699" name="Rectangle 3"/>
          <p:cNvSpPr>
            <a:spLocks noGrp="1" noChangeArrowheads="1"/>
          </p:cNvSpPr>
          <p:nvPr>
            <p:ph type="body" idx="1"/>
          </p:nvPr>
        </p:nvSpPr>
        <p:spPr/>
        <p:txBody>
          <a:bodyPr/>
          <a:lstStyle/>
          <a:p>
            <a:pPr marL="517525" indent="-517525">
              <a:buFontTx/>
              <a:buNone/>
            </a:pPr>
            <a:r>
              <a:rPr lang="en-US" sz="2400"/>
              <a:t>12. The deadline for regrades is 2 weeks after an assignment grade is posted or returned to you. This deadline also applies to picking up items which are returned in class. After this deadline no grade changes will be made and tests not picked up will be destroyed.</a:t>
            </a:r>
          </a:p>
          <a:p>
            <a:pPr marL="517525" indent="-517525">
              <a:buFontTx/>
              <a:buNone/>
            </a:pPr>
            <a:endParaRPr lang="en-US" sz="2400"/>
          </a:p>
        </p:txBody>
      </p:sp>
    </p:spTree>
    <p:extLst>
      <p:ext uri="{BB962C8B-B14F-4D97-AF65-F5344CB8AC3E}">
        <p14:creationId xmlns:p14="http://schemas.microsoft.com/office/powerpoint/2010/main" val="17117793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en-US"/>
              <a:t>LogiSim </a:t>
            </a:r>
          </a:p>
        </p:txBody>
      </p:sp>
      <p:sp>
        <p:nvSpPr>
          <p:cNvPr id="30723" name="Rectangle 3"/>
          <p:cNvSpPr>
            <a:spLocks noGrp="1" noChangeArrowheads="1"/>
          </p:cNvSpPr>
          <p:nvPr>
            <p:ph type="body" idx="1"/>
          </p:nvPr>
        </p:nvSpPr>
        <p:spPr/>
        <p:txBody>
          <a:bodyPr/>
          <a:lstStyle/>
          <a:p>
            <a:r>
              <a:rPr lang="en-US" dirty="0"/>
              <a:t>We will be using </a:t>
            </a:r>
            <a:r>
              <a:rPr lang="en-US" dirty="0" err="1"/>
              <a:t>LogiSim</a:t>
            </a:r>
            <a:r>
              <a:rPr lang="en-US" dirty="0"/>
              <a:t> this semester for the circuit projects 1, 2, 3</a:t>
            </a:r>
          </a:p>
          <a:p>
            <a:r>
              <a:rPr lang="en-US" dirty="0"/>
              <a:t>Google: </a:t>
            </a:r>
            <a:r>
              <a:rPr lang="en-US" dirty="0" err="1"/>
              <a:t>LogiSim</a:t>
            </a:r>
            <a:endParaRPr lang="en-US" dirty="0"/>
          </a:p>
          <a:p>
            <a:endParaRPr lang="en-US" dirty="0"/>
          </a:p>
          <a:p>
            <a:endParaRPr lang="en-US" dirty="0"/>
          </a:p>
          <a:p>
            <a:endParaRPr lang="en-US" dirty="0"/>
          </a:p>
        </p:txBody>
      </p:sp>
    </p:spTree>
    <p:extLst>
      <p:ext uri="{BB962C8B-B14F-4D97-AF65-F5344CB8AC3E}">
        <p14:creationId xmlns:p14="http://schemas.microsoft.com/office/powerpoint/2010/main" val="11882841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Bob’s Advice</a:t>
            </a:r>
          </a:p>
        </p:txBody>
      </p:sp>
      <p:sp>
        <p:nvSpPr>
          <p:cNvPr id="3" name="Content Placeholder 2"/>
          <p:cNvSpPr>
            <a:spLocks noGrp="1"/>
          </p:cNvSpPr>
          <p:nvPr>
            <p:ph idx="1"/>
          </p:nvPr>
        </p:nvSpPr>
        <p:spPr/>
        <p:txBody>
          <a:bodyPr/>
          <a:lstStyle/>
          <a:p>
            <a:pPr lvl="1"/>
            <a:r>
              <a:rPr lang="en-US" dirty="0"/>
              <a:t>Visit TA’s early and often</a:t>
            </a:r>
          </a:p>
          <a:p>
            <a:pPr lvl="1"/>
            <a:r>
              <a:rPr lang="en-US" dirty="0"/>
              <a:t>Read the book!!!!</a:t>
            </a:r>
          </a:p>
        </p:txBody>
      </p:sp>
    </p:spTree>
    <p:extLst>
      <p:ext uri="{BB962C8B-B14F-4D97-AF65-F5344CB8AC3E}">
        <p14:creationId xmlns:p14="http://schemas.microsoft.com/office/powerpoint/2010/main" val="16599284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1026"/>
          <p:cNvSpPr>
            <a:spLocks noGrp="1" noChangeArrowheads="1"/>
          </p:cNvSpPr>
          <p:nvPr>
            <p:ph type="ctrTitle"/>
          </p:nvPr>
        </p:nvSpPr>
        <p:spPr>
          <a:xfrm>
            <a:off x="526143" y="174171"/>
            <a:ext cx="7772400" cy="682172"/>
          </a:xfrm>
        </p:spPr>
        <p:txBody>
          <a:bodyPr/>
          <a:lstStyle/>
          <a:p>
            <a:r>
              <a:rPr lang="en-US" dirty="0"/>
              <a:t>Questions?</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noChangeAspect="1"/>
          </p:cNvGraphicFramePr>
          <p:nvPr>
            <p:extLst>
              <p:ext uri="{D42A27DB-BD31-4B8C-83A1-F6EECF244321}">
                <p14:modId xmlns:p14="http://schemas.microsoft.com/office/powerpoint/2010/main" val="749939901"/>
              </p:ext>
            </p:extLst>
          </p:nvPr>
        </p:nvGraphicFramePr>
        <p:xfrm>
          <a:off x="704393" y="1128711"/>
          <a:ext cx="7663543" cy="5001686"/>
        </p:xfrm>
        <a:graphic>
          <a:graphicData uri="http://schemas.openxmlformats.org/drawingml/2006/table">
            <a:tbl>
              <a:tblPr/>
              <a:tblGrid>
                <a:gridCol w="7663543">
                  <a:extLst>
                    <a:ext uri="{9D8B030D-6E8A-4147-A177-3AD203B41FA5}">
                      <a16:colId xmlns:a16="http://schemas.microsoft.com/office/drawing/2014/main" val="20000"/>
                    </a:ext>
                  </a:extLst>
                </a:gridCol>
              </a:tblGrid>
              <a:tr h="605086">
                <a:tc>
                  <a:txBody>
                    <a:bodyPr/>
                    <a:lstStyle/>
                    <a:p>
                      <a:pPr marL="0" marR="0" algn="ctr">
                        <a:spcBef>
                          <a:spcPts val="0"/>
                        </a:spcBef>
                        <a:spcAft>
                          <a:spcPts val="0"/>
                        </a:spcAft>
                      </a:pPr>
                      <a:r>
                        <a:rPr lang="en-US" sz="2400" dirty="0">
                          <a:latin typeface="Times New Roman"/>
                          <a:ea typeface="Times New Roman"/>
                          <a:cs typeface="Times New Roman"/>
                        </a:rPr>
                        <a:t>Application (Algorithms expressed in High Level Language)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626796">
                <a:tc>
                  <a:txBody>
                    <a:bodyPr/>
                    <a:lstStyle/>
                    <a:p>
                      <a:pPr marL="0" marR="0" algn="ctr">
                        <a:spcBef>
                          <a:spcPts val="0"/>
                        </a:spcBef>
                        <a:spcAft>
                          <a:spcPts val="0"/>
                        </a:spcAft>
                        <a:tabLst>
                          <a:tab pos="193675" algn="l"/>
                          <a:tab pos="2077085" algn="ctr"/>
                        </a:tabLst>
                      </a:pPr>
                      <a:r>
                        <a:rPr lang="pt-BR" sz="2400" dirty="0">
                          <a:latin typeface="Times New Roman"/>
                          <a:ea typeface="Times New Roman"/>
                          <a:cs typeface="Times New Roman"/>
                        </a:rPr>
                        <a:t>		System software (</a:t>
                      </a:r>
                      <a:r>
                        <a:rPr lang="pt-BR" sz="2400" dirty="0" err="1">
                          <a:latin typeface="Times New Roman"/>
                          <a:ea typeface="Times New Roman"/>
                          <a:cs typeface="Times New Roman"/>
                        </a:rPr>
                        <a:t>Compiler</a:t>
                      </a:r>
                      <a:r>
                        <a:rPr lang="pt-BR" sz="2400" dirty="0">
                          <a:latin typeface="Times New Roman"/>
                          <a:ea typeface="Times New Roman"/>
                          <a:cs typeface="Times New Roman"/>
                        </a:rPr>
                        <a:t>, OS, etc.)</a:t>
                      </a:r>
                      <a:endParaRPr lang="en-US" sz="24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6A6A6"/>
                    </a:solidFill>
                  </a:tcPr>
                </a:tc>
                <a:extLst>
                  <a:ext uri="{0D108BD9-81ED-4DB2-BD59-A6C34878D82A}">
                    <a16:rowId xmlns:a16="http://schemas.microsoft.com/office/drawing/2014/main" val="10001"/>
                  </a:ext>
                </a:extLst>
              </a:tr>
              <a:tr h="626796">
                <a:tc>
                  <a:txBody>
                    <a:bodyPr/>
                    <a:lstStyle/>
                    <a:p>
                      <a:pPr marL="0" marR="0" algn="ctr">
                        <a:spcBef>
                          <a:spcPts val="0"/>
                        </a:spcBef>
                        <a:spcAft>
                          <a:spcPts val="0"/>
                        </a:spcAft>
                      </a:pPr>
                      <a:r>
                        <a:rPr lang="en-US" sz="2400" dirty="0">
                          <a:latin typeface="Times New Roman"/>
                          <a:ea typeface="Times New Roman"/>
                          <a:cs typeface="Times New Roman"/>
                        </a:rPr>
                        <a:t>Computer Architecture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6A6A6"/>
                    </a:solidFill>
                  </a:tcPr>
                </a:tc>
                <a:extLst>
                  <a:ext uri="{0D108BD9-81ED-4DB2-BD59-A6C34878D82A}">
                    <a16:rowId xmlns:a16="http://schemas.microsoft.com/office/drawing/2014/main" val="10002"/>
                  </a:ext>
                </a:extLst>
              </a:tr>
              <a:tr h="626796">
                <a:tc>
                  <a:txBody>
                    <a:bodyPr/>
                    <a:lstStyle/>
                    <a:p>
                      <a:pPr marL="0" marR="0" algn="ctr">
                        <a:spcBef>
                          <a:spcPts val="0"/>
                        </a:spcBef>
                        <a:spcAft>
                          <a:spcPts val="0"/>
                        </a:spcAft>
                      </a:pPr>
                      <a:r>
                        <a:rPr lang="en-US" sz="2400" dirty="0">
                          <a:latin typeface="Times New Roman"/>
                          <a:ea typeface="Times New Roman"/>
                          <a:cs typeface="Times New Roman"/>
                        </a:rPr>
                        <a:t>Machine Organization (Datapath and Control)</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6A6A6"/>
                    </a:solidFill>
                  </a:tcPr>
                </a:tc>
                <a:extLst>
                  <a:ext uri="{0D108BD9-81ED-4DB2-BD59-A6C34878D82A}">
                    <a16:rowId xmlns:a16="http://schemas.microsoft.com/office/drawing/2014/main" val="10003"/>
                  </a:ext>
                </a:extLst>
              </a:tr>
              <a:tr h="626796">
                <a:tc>
                  <a:txBody>
                    <a:bodyPr/>
                    <a:lstStyle/>
                    <a:p>
                      <a:pPr marL="0" marR="0" algn="ctr">
                        <a:spcBef>
                          <a:spcPts val="0"/>
                        </a:spcBef>
                        <a:spcAft>
                          <a:spcPts val="0"/>
                        </a:spcAft>
                      </a:pPr>
                      <a:r>
                        <a:rPr lang="en-US" sz="2400">
                          <a:latin typeface="Times New Roman"/>
                          <a:ea typeface="Times New Roman"/>
                          <a:cs typeface="Times New Roman"/>
                        </a:rPr>
                        <a:t>Sequential and Combinational Logic Elements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626796">
                <a:tc>
                  <a:txBody>
                    <a:bodyPr/>
                    <a:lstStyle/>
                    <a:p>
                      <a:pPr marL="0" marR="0" algn="ctr">
                        <a:spcBef>
                          <a:spcPts val="0"/>
                        </a:spcBef>
                        <a:spcAft>
                          <a:spcPts val="0"/>
                        </a:spcAft>
                      </a:pPr>
                      <a:r>
                        <a:rPr lang="en-US" sz="2400" dirty="0">
                          <a:latin typeface="Times New Roman"/>
                          <a:ea typeface="Times New Roman"/>
                          <a:cs typeface="Times New Roman"/>
                        </a:rPr>
                        <a:t>Logic Gates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635824">
                <a:tc>
                  <a:txBody>
                    <a:bodyPr/>
                    <a:lstStyle/>
                    <a:p>
                      <a:pPr algn="ctr"/>
                      <a:r>
                        <a:rPr lang="en-US" sz="2400" dirty="0">
                          <a:latin typeface="+mn-lt"/>
                          <a:ea typeface="Times New Roman"/>
                          <a:cs typeface="Times New Roman"/>
                        </a:rPr>
                        <a:t>Transistors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626796">
                <a:tc>
                  <a:txBody>
                    <a:bodyPr/>
                    <a:lstStyle/>
                    <a:p>
                      <a:pPr marL="0" marR="0" algn="ctr">
                        <a:spcBef>
                          <a:spcPts val="0"/>
                        </a:spcBef>
                        <a:spcAft>
                          <a:spcPts val="0"/>
                        </a:spcAft>
                      </a:pPr>
                      <a:r>
                        <a:rPr lang="en-US" sz="2400" dirty="0">
                          <a:latin typeface="Times New Roman"/>
                          <a:ea typeface="Times New Roman"/>
                          <a:cs typeface="Times New Roman"/>
                        </a:rPr>
                        <a:t>Solid-State Physics (Electrons and Holes)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p:sp>
        <p:nvSpPr>
          <p:cNvPr id="3" name="Rectangle 2"/>
          <p:cNvSpPr txBox="1">
            <a:spLocks noChangeArrowheads="1"/>
          </p:cNvSpPr>
          <p:nvPr/>
        </p:nvSpPr>
        <p:spPr>
          <a:xfrm>
            <a:off x="371700" y="216807"/>
            <a:ext cx="8423957" cy="762000"/>
          </a:xfrm>
          <a:prstGeom prst="rect">
            <a:avLst/>
          </a:prstGeom>
        </p:spPr>
        <p:txBody>
          <a:bodyPr/>
          <a:lstStyle/>
          <a:p>
            <a:pPr marL="0" marR="0" lvl="0" indent="0" algn="l" defTabSz="914400" rtl="0" eaLnBrk="0" fontAlgn="base" latinLnBrk="0" hangingPunct="0">
              <a:lnSpc>
                <a:spcPct val="100000"/>
              </a:lnSpc>
              <a:spcBef>
                <a:spcPct val="0"/>
              </a:spcBef>
              <a:spcAft>
                <a:spcPct val="0"/>
              </a:spcAft>
              <a:buClrTx/>
              <a:buSzTx/>
              <a:buFont typeface="Wingdings" pitchFamily="2" charset="2"/>
              <a:buChar char="v"/>
              <a:tabLst/>
              <a:defRPr/>
            </a:pPr>
            <a:r>
              <a:rPr lang="en-US" sz="3200" kern="0" dirty="0">
                <a:solidFill>
                  <a:srgbClr val="666699"/>
                </a:solidFill>
                <a:latin typeface="+mj-lt"/>
                <a:ea typeface="+mj-ea"/>
                <a:cs typeface="+mj-cs"/>
              </a:rPr>
              <a:t>Levels of Abstraction in a Computer System </a:t>
            </a:r>
            <a:endParaRPr kumimoji="0" lang="en-US" sz="3200" b="0" i="0" u="none" strike="noStrike" kern="0" cap="none" spc="0" normalizeH="0" baseline="0" noProof="0" dirty="0">
              <a:ln>
                <a:noFill/>
              </a:ln>
              <a:solidFill>
                <a:srgbClr val="666699"/>
              </a:solidFill>
              <a:effectLst/>
              <a:uLnTx/>
              <a:uFillTx/>
              <a:latin typeface="+mj-lt"/>
              <a:ea typeface="+mj-ea"/>
              <a:cs typeface="+mj-cs"/>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Oval 213"/>
          <p:cNvSpPr>
            <a:spLocks noChangeArrowheads="1"/>
          </p:cNvSpPr>
          <p:nvPr/>
        </p:nvSpPr>
        <p:spPr bwMode="auto">
          <a:xfrm>
            <a:off x="5481638" y="5335588"/>
            <a:ext cx="838200" cy="473075"/>
          </a:xfrm>
          <a:prstGeom prst="ellipse">
            <a:avLst/>
          </a:prstGeom>
          <a:solidFill>
            <a:srgbClr val="99CCFF"/>
          </a:solidFill>
          <a:ln w="12700">
            <a:solidFill>
              <a:schemeClr val="tx1"/>
            </a:solidFill>
            <a:round/>
            <a:headEnd/>
            <a:tailEnd/>
          </a:ln>
        </p:spPr>
        <p:txBody>
          <a:bodyPr wrap="none" anchor="ctr"/>
          <a:lstStyle/>
          <a:p>
            <a:endParaRPr lang="en-US"/>
          </a:p>
        </p:txBody>
      </p:sp>
      <p:sp>
        <p:nvSpPr>
          <p:cNvPr id="7171" name="Oval 202"/>
          <p:cNvSpPr>
            <a:spLocks noChangeArrowheads="1"/>
          </p:cNvSpPr>
          <p:nvPr/>
        </p:nvSpPr>
        <p:spPr bwMode="auto">
          <a:xfrm>
            <a:off x="4516438" y="5335588"/>
            <a:ext cx="838200" cy="473075"/>
          </a:xfrm>
          <a:prstGeom prst="ellipse">
            <a:avLst/>
          </a:prstGeom>
          <a:solidFill>
            <a:srgbClr val="FF99FF"/>
          </a:solidFill>
          <a:ln w="12700">
            <a:solidFill>
              <a:schemeClr val="tx1"/>
            </a:solidFill>
            <a:round/>
            <a:headEnd/>
            <a:tailEnd/>
          </a:ln>
        </p:spPr>
        <p:txBody>
          <a:bodyPr wrap="none" anchor="ctr"/>
          <a:lstStyle/>
          <a:p>
            <a:endParaRPr lang="en-US"/>
          </a:p>
        </p:txBody>
      </p:sp>
      <p:sp>
        <p:nvSpPr>
          <p:cNvPr id="7172" name="Freeform 329"/>
          <p:cNvSpPr>
            <a:spLocks/>
          </p:cNvSpPr>
          <p:nvPr/>
        </p:nvSpPr>
        <p:spPr bwMode="auto">
          <a:xfrm>
            <a:off x="4298950" y="6380163"/>
            <a:ext cx="2608263" cy="461962"/>
          </a:xfrm>
          <a:custGeom>
            <a:avLst/>
            <a:gdLst>
              <a:gd name="T0" fmla="*/ 2147483647 w 1232"/>
              <a:gd name="T1" fmla="*/ 2147483647 h 388"/>
              <a:gd name="T2" fmla="*/ 2147483647 w 1232"/>
              <a:gd name="T3" fmla="*/ 2147483647 h 388"/>
              <a:gd name="T4" fmla="*/ 2147483647 w 1232"/>
              <a:gd name="T5" fmla="*/ 2147483647 h 388"/>
              <a:gd name="T6" fmla="*/ 2147483647 w 1232"/>
              <a:gd name="T7" fmla="*/ 2147483647 h 388"/>
              <a:gd name="T8" fmla="*/ 2147483647 w 1232"/>
              <a:gd name="T9" fmla="*/ 2147483647 h 388"/>
              <a:gd name="T10" fmla="*/ 2147483647 w 1232"/>
              <a:gd name="T11" fmla="*/ 2147483647 h 388"/>
              <a:gd name="T12" fmla="*/ 2147483647 w 1232"/>
              <a:gd name="T13" fmla="*/ 2147483647 h 388"/>
              <a:gd name="T14" fmla="*/ 2147483647 w 1232"/>
              <a:gd name="T15" fmla="*/ 2147483647 h 388"/>
              <a:gd name="T16" fmla="*/ 2147483647 w 1232"/>
              <a:gd name="T17" fmla="*/ 2147483647 h 388"/>
              <a:gd name="T18" fmla="*/ 2147483647 w 1232"/>
              <a:gd name="T19" fmla="*/ 2147483647 h 388"/>
              <a:gd name="T20" fmla="*/ 2147483647 w 1232"/>
              <a:gd name="T21" fmla="*/ 2147483647 h 388"/>
              <a:gd name="T22" fmla="*/ 2147483647 w 1232"/>
              <a:gd name="T23" fmla="*/ 2147483647 h 388"/>
              <a:gd name="T24" fmla="*/ 2147483647 w 1232"/>
              <a:gd name="T25" fmla="*/ 2147483647 h 388"/>
              <a:gd name="T26" fmla="*/ 2147483647 w 1232"/>
              <a:gd name="T27" fmla="*/ 2147483647 h 388"/>
              <a:gd name="T28" fmla="*/ 2147483647 w 1232"/>
              <a:gd name="T29" fmla="*/ 2147483647 h 388"/>
              <a:gd name="T30" fmla="*/ 2147483647 w 1232"/>
              <a:gd name="T31" fmla="*/ 2147483647 h 388"/>
              <a:gd name="T32" fmla="*/ 2147483647 w 1232"/>
              <a:gd name="T33" fmla="*/ 2147483647 h 388"/>
              <a:gd name="T34" fmla="*/ 2147483647 w 1232"/>
              <a:gd name="T35" fmla="*/ 2147483647 h 388"/>
              <a:gd name="T36" fmla="*/ 2147483647 w 1232"/>
              <a:gd name="T37" fmla="*/ 2147483647 h 388"/>
              <a:gd name="T38" fmla="*/ 2147483647 w 1232"/>
              <a:gd name="T39" fmla="*/ 2147483647 h 388"/>
              <a:gd name="T40" fmla="*/ 2147483647 w 1232"/>
              <a:gd name="T41" fmla="*/ 2147483647 h 388"/>
              <a:gd name="T42" fmla="*/ 2147483647 w 1232"/>
              <a:gd name="T43" fmla="*/ 2147483647 h 388"/>
              <a:gd name="T44" fmla="*/ 2147483647 w 1232"/>
              <a:gd name="T45" fmla="*/ 2147483647 h 388"/>
              <a:gd name="T46" fmla="*/ 2147483647 w 1232"/>
              <a:gd name="T47" fmla="*/ 2147483647 h 388"/>
              <a:gd name="T48" fmla="*/ 2147483647 w 1232"/>
              <a:gd name="T49" fmla="*/ 2147483647 h 388"/>
              <a:gd name="T50" fmla="*/ 2147483647 w 1232"/>
              <a:gd name="T51" fmla="*/ 2147483647 h 388"/>
              <a:gd name="T52" fmla="*/ 2147483647 w 1232"/>
              <a:gd name="T53" fmla="*/ 2147483647 h 388"/>
              <a:gd name="T54" fmla="*/ 2147483647 w 1232"/>
              <a:gd name="T55" fmla="*/ 2147483647 h 388"/>
              <a:gd name="T56" fmla="*/ 2147483647 w 1232"/>
              <a:gd name="T57" fmla="*/ 2147483647 h 388"/>
              <a:gd name="T58" fmla="*/ 2147483647 w 1232"/>
              <a:gd name="T59" fmla="*/ 2147483647 h 388"/>
              <a:gd name="T60" fmla="*/ 2147483647 w 1232"/>
              <a:gd name="T61" fmla="*/ 2147483647 h 388"/>
              <a:gd name="T62" fmla="*/ 2147483647 w 1232"/>
              <a:gd name="T63" fmla="*/ 2147483647 h 388"/>
              <a:gd name="T64" fmla="*/ 2147483647 w 1232"/>
              <a:gd name="T65" fmla="*/ 2147483647 h 388"/>
              <a:gd name="T66" fmla="*/ 2147483647 w 1232"/>
              <a:gd name="T67" fmla="*/ 2147483647 h 388"/>
              <a:gd name="T68" fmla="*/ 2147483647 w 1232"/>
              <a:gd name="T69" fmla="*/ 2147483647 h 388"/>
              <a:gd name="T70" fmla="*/ 2147483647 w 1232"/>
              <a:gd name="T71" fmla="*/ 2147483647 h 388"/>
              <a:gd name="T72" fmla="*/ 2147483647 w 1232"/>
              <a:gd name="T73" fmla="*/ 2147483647 h 388"/>
              <a:gd name="T74" fmla="*/ 2147483647 w 1232"/>
              <a:gd name="T75" fmla="*/ 2147483647 h 388"/>
              <a:gd name="T76" fmla="*/ 2147483647 w 1232"/>
              <a:gd name="T77" fmla="*/ 2147483647 h 388"/>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1232"/>
              <a:gd name="T118" fmla="*/ 0 h 388"/>
              <a:gd name="T119" fmla="*/ 1232 w 1232"/>
              <a:gd name="T120" fmla="*/ 388 h 388"/>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1232" h="388">
                <a:moveTo>
                  <a:pt x="17" y="10"/>
                </a:moveTo>
                <a:cubicBezTo>
                  <a:pt x="34" y="0"/>
                  <a:pt x="91" y="10"/>
                  <a:pt x="121" y="10"/>
                </a:cubicBezTo>
                <a:cubicBezTo>
                  <a:pt x="151" y="10"/>
                  <a:pt x="169" y="10"/>
                  <a:pt x="197" y="10"/>
                </a:cubicBezTo>
                <a:cubicBezTo>
                  <a:pt x="225" y="10"/>
                  <a:pt x="253" y="10"/>
                  <a:pt x="287" y="10"/>
                </a:cubicBezTo>
                <a:cubicBezTo>
                  <a:pt x="321" y="10"/>
                  <a:pt x="371" y="10"/>
                  <a:pt x="401" y="10"/>
                </a:cubicBezTo>
                <a:cubicBezTo>
                  <a:pt x="431" y="10"/>
                  <a:pt x="439" y="8"/>
                  <a:pt x="469" y="8"/>
                </a:cubicBezTo>
                <a:cubicBezTo>
                  <a:pt x="499" y="8"/>
                  <a:pt x="544" y="10"/>
                  <a:pt x="579" y="10"/>
                </a:cubicBezTo>
                <a:cubicBezTo>
                  <a:pt x="614" y="10"/>
                  <a:pt x="643" y="6"/>
                  <a:pt x="679" y="6"/>
                </a:cubicBezTo>
                <a:cubicBezTo>
                  <a:pt x="715" y="6"/>
                  <a:pt x="761" y="7"/>
                  <a:pt x="797" y="8"/>
                </a:cubicBezTo>
                <a:cubicBezTo>
                  <a:pt x="833" y="9"/>
                  <a:pt x="861" y="10"/>
                  <a:pt x="893" y="10"/>
                </a:cubicBezTo>
                <a:cubicBezTo>
                  <a:pt x="925" y="10"/>
                  <a:pt x="957" y="8"/>
                  <a:pt x="989" y="8"/>
                </a:cubicBezTo>
                <a:cubicBezTo>
                  <a:pt x="1021" y="8"/>
                  <a:pt x="1056" y="10"/>
                  <a:pt x="1087" y="10"/>
                </a:cubicBezTo>
                <a:cubicBezTo>
                  <a:pt x="1118" y="10"/>
                  <a:pt x="1153" y="8"/>
                  <a:pt x="1175" y="8"/>
                </a:cubicBezTo>
                <a:cubicBezTo>
                  <a:pt x="1197" y="8"/>
                  <a:pt x="1211" y="1"/>
                  <a:pt x="1217" y="8"/>
                </a:cubicBezTo>
                <a:cubicBezTo>
                  <a:pt x="1223" y="15"/>
                  <a:pt x="1213" y="38"/>
                  <a:pt x="1213" y="52"/>
                </a:cubicBezTo>
                <a:cubicBezTo>
                  <a:pt x="1213" y="66"/>
                  <a:pt x="1218" y="76"/>
                  <a:pt x="1219" y="92"/>
                </a:cubicBezTo>
                <a:cubicBezTo>
                  <a:pt x="1220" y="108"/>
                  <a:pt x="1217" y="125"/>
                  <a:pt x="1217" y="146"/>
                </a:cubicBezTo>
                <a:cubicBezTo>
                  <a:pt x="1217" y="167"/>
                  <a:pt x="1217" y="199"/>
                  <a:pt x="1217" y="218"/>
                </a:cubicBezTo>
                <a:cubicBezTo>
                  <a:pt x="1217" y="237"/>
                  <a:pt x="1217" y="246"/>
                  <a:pt x="1217" y="260"/>
                </a:cubicBezTo>
                <a:cubicBezTo>
                  <a:pt x="1217" y="274"/>
                  <a:pt x="1215" y="289"/>
                  <a:pt x="1215" y="302"/>
                </a:cubicBezTo>
                <a:cubicBezTo>
                  <a:pt x="1215" y="315"/>
                  <a:pt x="1232" y="328"/>
                  <a:pt x="1217" y="336"/>
                </a:cubicBezTo>
                <a:cubicBezTo>
                  <a:pt x="1202" y="344"/>
                  <a:pt x="1155" y="347"/>
                  <a:pt x="1127" y="348"/>
                </a:cubicBezTo>
                <a:cubicBezTo>
                  <a:pt x="1099" y="349"/>
                  <a:pt x="1075" y="346"/>
                  <a:pt x="1051" y="342"/>
                </a:cubicBezTo>
                <a:cubicBezTo>
                  <a:pt x="1027" y="338"/>
                  <a:pt x="1014" y="323"/>
                  <a:pt x="981" y="324"/>
                </a:cubicBezTo>
                <a:cubicBezTo>
                  <a:pt x="948" y="325"/>
                  <a:pt x="891" y="342"/>
                  <a:pt x="853" y="348"/>
                </a:cubicBezTo>
                <a:cubicBezTo>
                  <a:pt x="815" y="354"/>
                  <a:pt x="785" y="355"/>
                  <a:pt x="755" y="358"/>
                </a:cubicBezTo>
                <a:cubicBezTo>
                  <a:pt x="725" y="361"/>
                  <a:pt x="706" y="364"/>
                  <a:pt x="673" y="368"/>
                </a:cubicBezTo>
                <a:cubicBezTo>
                  <a:pt x="640" y="372"/>
                  <a:pt x="598" y="377"/>
                  <a:pt x="555" y="380"/>
                </a:cubicBezTo>
                <a:cubicBezTo>
                  <a:pt x="512" y="383"/>
                  <a:pt x="453" y="388"/>
                  <a:pt x="413" y="388"/>
                </a:cubicBezTo>
                <a:cubicBezTo>
                  <a:pt x="373" y="388"/>
                  <a:pt x="345" y="384"/>
                  <a:pt x="313" y="380"/>
                </a:cubicBezTo>
                <a:cubicBezTo>
                  <a:pt x="281" y="376"/>
                  <a:pt x="248" y="369"/>
                  <a:pt x="219" y="364"/>
                </a:cubicBezTo>
                <a:cubicBezTo>
                  <a:pt x="190" y="359"/>
                  <a:pt x="163" y="357"/>
                  <a:pt x="139" y="352"/>
                </a:cubicBezTo>
                <a:cubicBezTo>
                  <a:pt x="115" y="347"/>
                  <a:pt x="97" y="332"/>
                  <a:pt x="77" y="332"/>
                </a:cubicBezTo>
                <a:cubicBezTo>
                  <a:pt x="57" y="332"/>
                  <a:pt x="28" y="361"/>
                  <a:pt x="19" y="352"/>
                </a:cubicBezTo>
                <a:cubicBezTo>
                  <a:pt x="10" y="343"/>
                  <a:pt x="21" y="302"/>
                  <a:pt x="21" y="276"/>
                </a:cubicBezTo>
                <a:cubicBezTo>
                  <a:pt x="21" y="250"/>
                  <a:pt x="19" y="223"/>
                  <a:pt x="19" y="198"/>
                </a:cubicBezTo>
                <a:cubicBezTo>
                  <a:pt x="19" y="173"/>
                  <a:pt x="23" y="145"/>
                  <a:pt x="23" y="124"/>
                </a:cubicBezTo>
                <a:cubicBezTo>
                  <a:pt x="23" y="103"/>
                  <a:pt x="18" y="91"/>
                  <a:pt x="17" y="72"/>
                </a:cubicBezTo>
                <a:cubicBezTo>
                  <a:pt x="16" y="53"/>
                  <a:pt x="0" y="20"/>
                  <a:pt x="17" y="10"/>
                </a:cubicBezTo>
                <a:close/>
              </a:path>
            </a:pathLst>
          </a:custGeom>
          <a:solidFill>
            <a:schemeClr val="accent1"/>
          </a:solidFill>
          <a:ln w="9525">
            <a:noFill/>
            <a:round/>
            <a:headEnd/>
            <a:tailEnd/>
          </a:ln>
        </p:spPr>
        <p:txBody>
          <a:bodyPr/>
          <a:lstStyle/>
          <a:p>
            <a:endParaRPr lang="en-US"/>
          </a:p>
        </p:txBody>
      </p:sp>
      <p:sp>
        <p:nvSpPr>
          <p:cNvPr id="7173" name="Rectangle 324"/>
          <p:cNvSpPr>
            <a:spLocks noChangeArrowheads="1"/>
          </p:cNvSpPr>
          <p:nvPr/>
        </p:nvSpPr>
        <p:spPr bwMode="auto">
          <a:xfrm>
            <a:off x="4425950" y="2157413"/>
            <a:ext cx="2152650" cy="157162"/>
          </a:xfrm>
          <a:prstGeom prst="rect">
            <a:avLst/>
          </a:prstGeom>
          <a:solidFill>
            <a:srgbClr val="99FF99"/>
          </a:solidFill>
          <a:ln w="9525">
            <a:noFill/>
            <a:miter lim="800000"/>
            <a:headEnd/>
            <a:tailEnd/>
          </a:ln>
        </p:spPr>
        <p:txBody>
          <a:bodyPr wrap="none" anchor="ctr"/>
          <a:lstStyle/>
          <a:p>
            <a:endParaRPr lang="en-US"/>
          </a:p>
        </p:txBody>
      </p:sp>
      <p:sp>
        <p:nvSpPr>
          <p:cNvPr id="7174" name="Rectangle 323"/>
          <p:cNvSpPr>
            <a:spLocks noChangeArrowheads="1"/>
          </p:cNvSpPr>
          <p:nvPr/>
        </p:nvSpPr>
        <p:spPr bwMode="auto">
          <a:xfrm>
            <a:off x="4438650" y="1803400"/>
            <a:ext cx="2152650" cy="157163"/>
          </a:xfrm>
          <a:prstGeom prst="rect">
            <a:avLst/>
          </a:prstGeom>
          <a:solidFill>
            <a:srgbClr val="99FF99"/>
          </a:solidFill>
          <a:ln w="9525">
            <a:noFill/>
            <a:miter lim="800000"/>
            <a:headEnd/>
            <a:tailEnd/>
          </a:ln>
        </p:spPr>
        <p:txBody>
          <a:bodyPr wrap="none" anchor="ctr"/>
          <a:lstStyle/>
          <a:p>
            <a:endParaRPr lang="en-US"/>
          </a:p>
        </p:txBody>
      </p:sp>
      <p:sp>
        <p:nvSpPr>
          <p:cNvPr id="7175" name="Rectangle 127"/>
          <p:cNvSpPr>
            <a:spLocks noChangeArrowheads="1"/>
          </p:cNvSpPr>
          <p:nvPr/>
        </p:nvSpPr>
        <p:spPr bwMode="auto">
          <a:xfrm>
            <a:off x="4198938" y="1036638"/>
            <a:ext cx="2743200" cy="434975"/>
          </a:xfrm>
          <a:prstGeom prst="rect">
            <a:avLst/>
          </a:prstGeom>
          <a:solidFill>
            <a:srgbClr val="CCFFFF"/>
          </a:solidFill>
          <a:ln w="9525">
            <a:solidFill>
              <a:schemeClr val="tx1"/>
            </a:solidFill>
            <a:miter lim="800000"/>
            <a:headEnd/>
            <a:tailEnd/>
          </a:ln>
        </p:spPr>
        <p:txBody>
          <a:bodyPr wrap="none"/>
          <a:lstStyle/>
          <a:p>
            <a:pPr algn="ctr"/>
            <a:r>
              <a:rPr lang="en-US" sz="1200"/>
              <a:t>compiler</a:t>
            </a:r>
          </a:p>
        </p:txBody>
      </p:sp>
      <p:grpSp>
        <p:nvGrpSpPr>
          <p:cNvPr id="2" name="Group 9"/>
          <p:cNvGrpSpPr>
            <a:grpSpLocks/>
          </p:cNvGrpSpPr>
          <p:nvPr/>
        </p:nvGrpSpPr>
        <p:grpSpPr bwMode="auto">
          <a:xfrm>
            <a:off x="1784350" y="15875"/>
            <a:ext cx="6865938" cy="839788"/>
            <a:chOff x="886" y="2008"/>
            <a:chExt cx="2762" cy="2792"/>
          </a:xfrm>
        </p:grpSpPr>
        <p:sp>
          <p:nvSpPr>
            <p:cNvPr id="7446" name="Freeform 10"/>
            <p:cNvSpPr>
              <a:spLocks/>
            </p:cNvSpPr>
            <p:nvPr/>
          </p:nvSpPr>
          <p:spPr bwMode="auto">
            <a:xfrm>
              <a:off x="1920" y="4224"/>
              <a:ext cx="816" cy="576"/>
            </a:xfrm>
            <a:custGeom>
              <a:avLst/>
              <a:gdLst>
                <a:gd name="T0" fmla="*/ 0 w 816"/>
                <a:gd name="T1" fmla="*/ 192 h 576"/>
                <a:gd name="T2" fmla="*/ 96 w 816"/>
                <a:gd name="T3" fmla="*/ 432 h 576"/>
                <a:gd name="T4" fmla="*/ 336 w 816"/>
                <a:gd name="T5" fmla="*/ 576 h 576"/>
                <a:gd name="T6" fmla="*/ 672 w 816"/>
                <a:gd name="T7" fmla="*/ 432 h 576"/>
                <a:gd name="T8" fmla="*/ 768 w 816"/>
                <a:gd name="T9" fmla="*/ 240 h 576"/>
                <a:gd name="T10" fmla="*/ 816 w 816"/>
                <a:gd name="T11" fmla="*/ 0 h 576"/>
                <a:gd name="T12" fmla="*/ 0 60000 65536"/>
                <a:gd name="T13" fmla="*/ 0 60000 65536"/>
                <a:gd name="T14" fmla="*/ 0 60000 65536"/>
                <a:gd name="T15" fmla="*/ 0 60000 65536"/>
                <a:gd name="T16" fmla="*/ 0 60000 65536"/>
                <a:gd name="T17" fmla="*/ 0 60000 65536"/>
                <a:gd name="T18" fmla="*/ 0 w 816"/>
                <a:gd name="T19" fmla="*/ 0 h 576"/>
                <a:gd name="T20" fmla="*/ 816 w 816"/>
                <a:gd name="T21" fmla="*/ 576 h 576"/>
              </a:gdLst>
              <a:ahLst/>
              <a:cxnLst>
                <a:cxn ang="T12">
                  <a:pos x="T0" y="T1"/>
                </a:cxn>
                <a:cxn ang="T13">
                  <a:pos x="T2" y="T3"/>
                </a:cxn>
                <a:cxn ang="T14">
                  <a:pos x="T4" y="T5"/>
                </a:cxn>
                <a:cxn ang="T15">
                  <a:pos x="T6" y="T7"/>
                </a:cxn>
                <a:cxn ang="T16">
                  <a:pos x="T8" y="T9"/>
                </a:cxn>
                <a:cxn ang="T17">
                  <a:pos x="T10" y="T11"/>
                </a:cxn>
              </a:cxnLst>
              <a:rect l="T18" t="T19" r="T20" b="T21"/>
              <a:pathLst>
                <a:path w="816" h="576">
                  <a:moveTo>
                    <a:pt x="0" y="192"/>
                  </a:moveTo>
                  <a:cubicBezTo>
                    <a:pt x="20" y="280"/>
                    <a:pt x="40" y="368"/>
                    <a:pt x="96" y="432"/>
                  </a:cubicBezTo>
                  <a:cubicBezTo>
                    <a:pt x="152" y="496"/>
                    <a:pt x="240" y="576"/>
                    <a:pt x="336" y="576"/>
                  </a:cubicBezTo>
                  <a:cubicBezTo>
                    <a:pt x="432" y="576"/>
                    <a:pt x="600" y="488"/>
                    <a:pt x="672" y="432"/>
                  </a:cubicBezTo>
                  <a:cubicBezTo>
                    <a:pt x="744" y="376"/>
                    <a:pt x="744" y="312"/>
                    <a:pt x="768" y="240"/>
                  </a:cubicBezTo>
                  <a:cubicBezTo>
                    <a:pt x="792" y="168"/>
                    <a:pt x="804" y="84"/>
                    <a:pt x="816" y="0"/>
                  </a:cubicBezTo>
                </a:path>
              </a:pathLst>
            </a:custGeom>
            <a:noFill/>
            <a:ln w="3175">
              <a:solidFill>
                <a:schemeClr val="bg2"/>
              </a:solidFill>
              <a:round/>
              <a:headEnd/>
              <a:tailEnd/>
            </a:ln>
          </p:spPr>
          <p:txBody>
            <a:bodyPr/>
            <a:lstStyle/>
            <a:p>
              <a:endParaRPr lang="en-US"/>
            </a:p>
          </p:txBody>
        </p:sp>
        <p:sp>
          <p:nvSpPr>
            <p:cNvPr id="7447" name="Freeform 11"/>
            <p:cNvSpPr>
              <a:spLocks/>
            </p:cNvSpPr>
            <p:nvPr/>
          </p:nvSpPr>
          <p:spPr bwMode="auto">
            <a:xfrm>
              <a:off x="2736" y="3504"/>
              <a:ext cx="536" cy="968"/>
            </a:xfrm>
            <a:custGeom>
              <a:avLst/>
              <a:gdLst>
                <a:gd name="T0" fmla="*/ 0 w 536"/>
                <a:gd name="T1" fmla="*/ 864 h 968"/>
                <a:gd name="T2" fmla="*/ 144 w 536"/>
                <a:gd name="T3" fmla="*/ 960 h 968"/>
                <a:gd name="T4" fmla="*/ 432 w 536"/>
                <a:gd name="T5" fmla="*/ 816 h 968"/>
                <a:gd name="T6" fmla="*/ 528 w 536"/>
                <a:gd name="T7" fmla="*/ 528 h 968"/>
                <a:gd name="T8" fmla="*/ 480 w 536"/>
                <a:gd name="T9" fmla="*/ 192 h 968"/>
                <a:gd name="T10" fmla="*/ 384 w 536"/>
                <a:gd name="T11" fmla="*/ 0 h 968"/>
                <a:gd name="T12" fmla="*/ 0 60000 65536"/>
                <a:gd name="T13" fmla="*/ 0 60000 65536"/>
                <a:gd name="T14" fmla="*/ 0 60000 65536"/>
                <a:gd name="T15" fmla="*/ 0 60000 65536"/>
                <a:gd name="T16" fmla="*/ 0 60000 65536"/>
                <a:gd name="T17" fmla="*/ 0 60000 65536"/>
                <a:gd name="T18" fmla="*/ 0 w 536"/>
                <a:gd name="T19" fmla="*/ 0 h 968"/>
                <a:gd name="T20" fmla="*/ 536 w 536"/>
                <a:gd name="T21" fmla="*/ 968 h 968"/>
              </a:gdLst>
              <a:ahLst/>
              <a:cxnLst>
                <a:cxn ang="T12">
                  <a:pos x="T0" y="T1"/>
                </a:cxn>
                <a:cxn ang="T13">
                  <a:pos x="T2" y="T3"/>
                </a:cxn>
                <a:cxn ang="T14">
                  <a:pos x="T4" y="T5"/>
                </a:cxn>
                <a:cxn ang="T15">
                  <a:pos x="T6" y="T7"/>
                </a:cxn>
                <a:cxn ang="T16">
                  <a:pos x="T8" y="T9"/>
                </a:cxn>
                <a:cxn ang="T17">
                  <a:pos x="T10" y="T11"/>
                </a:cxn>
              </a:cxnLst>
              <a:rect l="T18" t="T19" r="T20" b="T21"/>
              <a:pathLst>
                <a:path w="536" h="968">
                  <a:moveTo>
                    <a:pt x="0" y="864"/>
                  </a:moveTo>
                  <a:cubicBezTo>
                    <a:pt x="36" y="916"/>
                    <a:pt x="72" y="968"/>
                    <a:pt x="144" y="960"/>
                  </a:cubicBezTo>
                  <a:cubicBezTo>
                    <a:pt x="216" y="952"/>
                    <a:pt x="368" y="888"/>
                    <a:pt x="432" y="816"/>
                  </a:cubicBezTo>
                  <a:cubicBezTo>
                    <a:pt x="496" y="744"/>
                    <a:pt x="520" y="632"/>
                    <a:pt x="528" y="528"/>
                  </a:cubicBezTo>
                  <a:cubicBezTo>
                    <a:pt x="536" y="424"/>
                    <a:pt x="504" y="280"/>
                    <a:pt x="480" y="192"/>
                  </a:cubicBezTo>
                  <a:cubicBezTo>
                    <a:pt x="456" y="104"/>
                    <a:pt x="420" y="52"/>
                    <a:pt x="384" y="0"/>
                  </a:cubicBezTo>
                </a:path>
              </a:pathLst>
            </a:custGeom>
            <a:noFill/>
            <a:ln w="3175">
              <a:solidFill>
                <a:schemeClr val="bg2"/>
              </a:solidFill>
              <a:round/>
              <a:headEnd/>
              <a:tailEnd/>
            </a:ln>
          </p:spPr>
          <p:txBody>
            <a:bodyPr/>
            <a:lstStyle/>
            <a:p>
              <a:endParaRPr lang="en-US"/>
            </a:p>
          </p:txBody>
        </p:sp>
        <p:sp>
          <p:nvSpPr>
            <p:cNvPr id="7448" name="Freeform 12"/>
            <p:cNvSpPr>
              <a:spLocks/>
            </p:cNvSpPr>
            <p:nvPr/>
          </p:nvSpPr>
          <p:spPr bwMode="auto">
            <a:xfrm>
              <a:off x="3264" y="3024"/>
              <a:ext cx="384" cy="912"/>
            </a:xfrm>
            <a:custGeom>
              <a:avLst/>
              <a:gdLst>
                <a:gd name="T0" fmla="*/ 0 w 384"/>
                <a:gd name="T1" fmla="*/ 912 h 912"/>
                <a:gd name="T2" fmla="*/ 240 w 384"/>
                <a:gd name="T3" fmla="*/ 816 h 912"/>
                <a:gd name="T4" fmla="*/ 336 w 384"/>
                <a:gd name="T5" fmla="*/ 576 h 912"/>
                <a:gd name="T6" fmla="*/ 384 w 384"/>
                <a:gd name="T7" fmla="*/ 288 h 912"/>
                <a:gd name="T8" fmla="*/ 336 w 384"/>
                <a:gd name="T9" fmla="*/ 96 h 912"/>
                <a:gd name="T10" fmla="*/ 288 w 384"/>
                <a:gd name="T11" fmla="*/ 0 h 912"/>
                <a:gd name="T12" fmla="*/ 0 60000 65536"/>
                <a:gd name="T13" fmla="*/ 0 60000 65536"/>
                <a:gd name="T14" fmla="*/ 0 60000 65536"/>
                <a:gd name="T15" fmla="*/ 0 60000 65536"/>
                <a:gd name="T16" fmla="*/ 0 60000 65536"/>
                <a:gd name="T17" fmla="*/ 0 60000 65536"/>
                <a:gd name="T18" fmla="*/ 0 w 384"/>
                <a:gd name="T19" fmla="*/ 0 h 912"/>
                <a:gd name="T20" fmla="*/ 384 w 384"/>
                <a:gd name="T21" fmla="*/ 912 h 912"/>
              </a:gdLst>
              <a:ahLst/>
              <a:cxnLst>
                <a:cxn ang="T12">
                  <a:pos x="T0" y="T1"/>
                </a:cxn>
                <a:cxn ang="T13">
                  <a:pos x="T2" y="T3"/>
                </a:cxn>
                <a:cxn ang="T14">
                  <a:pos x="T4" y="T5"/>
                </a:cxn>
                <a:cxn ang="T15">
                  <a:pos x="T6" y="T7"/>
                </a:cxn>
                <a:cxn ang="T16">
                  <a:pos x="T8" y="T9"/>
                </a:cxn>
                <a:cxn ang="T17">
                  <a:pos x="T10" y="T11"/>
                </a:cxn>
              </a:cxnLst>
              <a:rect l="T18" t="T19" r="T20" b="T21"/>
              <a:pathLst>
                <a:path w="384" h="912">
                  <a:moveTo>
                    <a:pt x="0" y="912"/>
                  </a:moveTo>
                  <a:cubicBezTo>
                    <a:pt x="92" y="892"/>
                    <a:pt x="184" y="872"/>
                    <a:pt x="240" y="816"/>
                  </a:cubicBezTo>
                  <a:cubicBezTo>
                    <a:pt x="296" y="760"/>
                    <a:pt x="312" y="664"/>
                    <a:pt x="336" y="576"/>
                  </a:cubicBezTo>
                  <a:cubicBezTo>
                    <a:pt x="360" y="488"/>
                    <a:pt x="384" y="368"/>
                    <a:pt x="384" y="288"/>
                  </a:cubicBezTo>
                  <a:cubicBezTo>
                    <a:pt x="384" y="208"/>
                    <a:pt x="352" y="144"/>
                    <a:pt x="336" y="96"/>
                  </a:cubicBezTo>
                  <a:cubicBezTo>
                    <a:pt x="320" y="48"/>
                    <a:pt x="304" y="24"/>
                    <a:pt x="288" y="0"/>
                  </a:cubicBezTo>
                </a:path>
              </a:pathLst>
            </a:custGeom>
            <a:noFill/>
            <a:ln w="3175">
              <a:solidFill>
                <a:schemeClr val="bg2"/>
              </a:solidFill>
              <a:round/>
              <a:headEnd/>
              <a:tailEnd/>
            </a:ln>
          </p:spPr>
          <p:txBody>
            <a:bodyPr/>
            <a:lstStyle/>
            <a:p>
              <a:endParaRPr lang="en-US"/>
            </a:p>
          </p:txBody>
        </p:sp>
        <p:sp>
          <p:nvSpPr>
            <p:cNvPr id="7449" name="Freeform 13"/>
            <p:cNvSpPr>
              <a:spLocks/>
            </p:cNvSpPr>
            <p:nvPr/>
          </p:nvSpPr>
          <p:spPr bwMode="auto">
            <a:xfrm>
              <a:off x="3360" y="2352"/>
              <a:ext cx="248" cy="816"/>
            </a:xfrm>
            <a:custGeom>
              <a:avLst/>
              <a:gdLst>
                <a:gd name="T0" fmla="*/ 96 w 248"/>
                <a:gd name="T1" fmla="*/ 816 h 816"/>
                <a:gd name="T2" fmla="*/ 192 w 248"/>
                <a:gd name="T3" fmla="*/ 672 h 816"/>
                <a:gd name="T4" fmla="*/ 240 w 248"/>
                <a:gd name="T5" fmla="*/ 432 h 816"/>
                <a:gd name="T6" fmla="*/ 144 w 248"/>
                <a:gd name="T7" fmla="*/ 192 h 816"/>
                <a:gd name="T8" fmla="*/ 0 w 248"/>
                <a:gd name="T9" fmla="*/ 0 h 816"/>
                <a:gd name="T10" fmla="*/ 0 60000 65536"/>
                <a:gd name="T11" fmla="*/ 0 60000 65536"/>
                <a:gd name="T12" fmla="*/ 0 60000 65536"/>
                <a:gd name="T13" fmla="*/ 0 60000 65536"/>
                <a:gd name="T14" fmla="*/ 0 60000 65536"/>
                <a:gd name="T15" fmla="*/ 0 w 248"/>
                <a:gd name="T16" fmla="*/ 0 h 816"/>
                <a:gd name="T17" fmla="*/ 248 w 248"/>
                <a:gd name="T18" fmla="*/ 816 h 816"/>
              </a:gdLst>
              <a:ahLst/>
              <a:cxnLst>
                <a:cxn ang="T10">
                  <a:pos x="T0" y="T1"/>
                </a:cxn>
                <a:cxn ang="T11">
                  <a:pos x="T2" y="T3"/>
                </a:cxn>
                <a:cxn ang="T12">
                  <a:pos x="T4" y="T5"/>
                </a:cxn>
                <a:cxn ang="T13">
                  <a:pos x="T6" y="T7"/>
                </a:cxn>
                <a:cxn ang="T14">
                  <a:pos x="T8" y="T9"/>
                </a:cxn>
              </a:cxnLst>
              <a:rect l="T15" t="T16" r="T17" b="T18"/>
              <a:pathLst>
                <a:path w="248" h="816">
                  <a:moveTo>
                    <a:pt x="96" y="816"/>
                  </a:moveTo>
                  <a:cubicBezTo>
                    <a:pt x="132" y="776"/>
                    <a:pt x="168" y="736"/>
                    <a:pt x="192" y="672"/>
                  </a:cubicBezTo>
                  <a:cubicBezTo>
                    <a:pt x="216" y="608"/>
                    <a:pt x="248" y="512"/>
                    <a:pt x="240" y="432"/>
                  </a:cubicBezTo>
                  <a:cubicBezTo>
                    <a:pt x="232" y="352"/>
                    <a:pt x="184" y="264"/>
                    <a:pt x="144" y="192"/>
                  </a:cubicBezTo>
                  <a:cubicBezTo>
                    <a:pt x="104" y="120"/>
                    <a:pt x="24" y="32"/>
                    <a:pt x="0" y="0"/>
                  </a:cubicBezTo>
                </a:path>
              </a:pathLst>
            </a:custGeom>
            <a:noFill/>
            <a:ln w="3175">
              <a:solidFill>
                <a:schemeClr val="bg2"/>
              </a:solidFill>
              <a:round/>
              <a:headEnd/>
              <a:tailEnd/>
            </a:ln>
          </p:spPr>
          <p:txBody>
            <a:bodyPr/>
            <a:lstStyle/>
            <a:p>
              <a:endParaRPr lang="en-US"/>
            </a:p>
          </p:txBody>
        </p:sp>
        <p:sp>
          <p:nvSpPr>
            <p:cNvPr id="7450" name="Freeform 14"/>
            <p:cNvSpPr>
              <a:spLocks/>
            </p:cNvSpPr>
            <p:nvPr/>
          </p:nvSpPr>
          <p:spPr bwMode="auto">
            <a:xfrm>
              <a:off x="2736" y="2008"/>
              <a:ext cx="624" cy="440"/>
            </a:xfrm>
            <a:custGeom>
              <a:avLst/>
              <a:gdLst>
                <a:gd name="T0" fmla="*/ 624 w 624"/>
                <a:gd name="T1" fmla="*/ 440 h 440"/>
                <a:gd name="T2" fmla="*/ 576 w 624"/>
                <a:gd name="T3" fmla="*/ 200 h 440"/>
                <a:gd name="T4" fmla="*/ 432 w 624"/>
                <a:gd name="T5" fmla="*/ 56 h 440"/>
                <a:gd name="T6" fmla="*/ 240 w 624"/>
                <a:gd name="T7" fmla="*/ 8 h 440"/>
                <a:gd name="T8" fmla="*/ 96 w 624"/>
                <a:gd name="T9" fmla="*/ 104 h 440"/>
                <a:gd name="T10" fmla="*/ 0 w 624"/>
                <a:gd name="T11" fmla="*/ 248 h 440"/>
                <a:gd name="T12" fmla="*/ 0 60000 65536"/>
                <a:gd name="T13" fmla="*/ 0 60000 65536"/>
                <a:gd name="T14" fmla="*/ 0 60000 65536"/>
                <a:gd name="T15" fmla="*/ 0 60000 65536"/>
                <a:gd name="T16" fmla="*/ 0 60000 65536"/>
                <a:gd name="T17" fmla="*/ 0 60000 65536"/>
                <a:gd name="T18" fmla="*/ 0 w 624"/>
                <a:gd name="T19" fmla="*/ 0 h 440"/>
                <a:gd name="T20" fmla="*/ 624 w 624"/>
                <a:gd name="T21" fmla="*/ 440 h 440"/>
              </a:gdLst>
              <a:ahLst/>
              <a:cxnLst>
                <a:cxn ang="T12">
                  <a:pos x="T0" y="T1"/>
                </a:cxn>
                <a:cxn ang="T13">
                  <a:pos x="T2" y="T3"/>
                </a:cxn>
                <a:cxn ang="T14">
                  <a:pos x="T4" y="T5"/>
                </a:cxn>
                <a:cxn ang="T15">
                  <a:pos x="T6" y="T7"/>
                </a:cxn>
                <a:cxn ang="T16">
                  <a:pos x="T8" y="T9"/>
                </a:cxn>
                <a:cxn ang="T17">
                  <a:pos x="T10" y="T11"/>
                </a:cxn>
              </a:cxnLst>
              <a:rect l="T18" t="T19" r="T20" b="T21"/>
              <a:pathLst>
                <a:path w="624" h="440">
                  <a:moveTo>
                    <a:pt x="624" y="440"/>
                  </a:moveTo>
                  <a:cubicBezTo>
                    <a:pt x="616" y="352"/>
                    <a:pt x="608" y="264"/>
                    <a:pt x="576" y="200"/>
                  </a:cubicBezTo>
                  <a:cubicBezTo>
                    <a:pt x="544" y="136"/>
                    <a:pt x="488" y="88"/>
                    <a:pt x="432" y="56"/>
                  </a:cubicBezTo>
                  <a:cubicBezTo>
                    <a:pt x="376" y="24"/>
                    <a:pt x="296" y="0"/>
                    <a:pt x="240" y="8"/>
                  </a:cubicBezTo>
                  <a:cubicBezTo>
                    <a:pt x="184" y="16"/>
                    <a:pt x="136" y="64"/>
                    <a:pt x="96" y="104"/>
                  </a:cubicBezTo>
                  <a:cubicBezTo>
                    <a:pt x="56" y="144"/>
                    <a:pt x="28" y="196"/>
                    <a:pt x="0" y="248"/>
                  </a:cubicBezTo>
                </a:path>
              </a:pathLst>
            </a:custGeom>
            <a:noFill/>
            <a:ln w="3175">
              <a:solidFill>
                <a:schemeClr val="bg2"/>
              </a:solidFill>
              <a:round/>
              <a:headEnd/>
              <a:tailEnd/>
            </a:ln>
          </p:spPr>
          <p:txBody>
            <a:bodyPr/>
            <a:lstStyle/>
            <a:p>
              <a:endParaRPr lang="en-US"/>
            </a:p>
          </p:txBody>
        </p:sp>
        <p:sp>
          <p:nvSpPr>
            <p:cNvPr id="7451" name="Freeform 15"/>
            <p:cNvSpPr>
              <a:spLocks/>
            </p:cNvSpPr>
            <p:nvPr/>
          </p:nvSpPr>
          <p:spPr bwMode="auto">
            <a:xfrm>
              <a:off x="1797" y="2096"/>
              <a:ext cx="537" cy="253"/>
            </a:xfrm>
            <a:custGeom>
              <a:avLst/>
              <a:gdLst>
                <a:gd name="T0" fmla="*/ 537 w 537"/>
                <a:gd name="T1" fmla="*/ 148 h 253"/>
                <a:gd name="T2" fmla="*/ 453 w 537"/>
                <a:gd name="T3" fmla="*/ 49 h 253"/>
                <a:gd name="T4" fmla="*/ 342 w 537"/>
                <a:gd name="T5" fmla="*/ 10 h 253"/>
                <a:gd name="T6" fmla="*/ 252 w 537"/>
                <a:gd name="T7" fmla="*/ 7 h 253"/>
                <a:gd name="T8" fmla="*/ 153 w 537"/>
                <a:gd name="T9" fmla="*/ 52 h 253"/>
                <a:gd name="T10" fmla="*/ 75 w 537"/>
                <a:gd name="T11" fmla="*/ 121 h 253"/>
                <a:gd name="T12" fmla="*/ 18 w 537"/>
                <a:gd name="T13" fmla="*/ 214 h 253"/>
                <a:gd name="T14" fmla="*/ 0 w 537"/>
                <a:gd name="T15" fmla="*/ 253 h 253"/>
                <a:gd name="T16" fmla="*/ 0 60000 65536"/>
                <a:gd name="T17" fmla="*/ 0 60000 65536"/>
                <a:gd name="T18" fmla="*/ 0 60000 65536"/>
                <a:gd name="T19" fmla="*/ 0 60000 65536"/>
                <a:gd name="T20" fmla="*/ 0 60000 65536"/>
                <a:gd name="T21" fmla="*/ 0 60000 65536"/>
                <a:gd name="T22" fmla="*/ 0 60000 65536"/>
                <a:gd name="T23" fmla="*/ 0 60000 65536"/>
                <a:gd name="T24" fmla="*/ 0 w 537"/>
                <a:gd name="T25" fmla="*/ 0 h 253"/>
                <a:gd name="T26" fmla="*/ 537 w 537"/>
                <a:gd name="T27" fmla="*/ 253 h 25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37" h="253">
                  <a:moveTo>
                    <a:pt x="537" y="148"/>
                  </a:moveTo>
                  <a:cubicBezTo>
                    <a:pt x="511" y="110"/>
                    <a:pt x="485" y="72"/>
                    <a:pt x="453" y="49"/>
                  </a:cubicBezTo>
                  <a:cubicBezTo>
                    <a:pt x="421" y="26"/>
                    <a:pt x="375" y="17"/>
                    <a:pt x="342" y="10"/>
                  </a:cubicBezTo>
                  <a:cubicBezTo>
                    <a:pt x="309" y="3"/>
                    <a:pt x="283" y="0"/>
                    <a:pt x="252" y="7"/>
                  </a:cubicBezTo>
                  <a:cubicBezTo>
                    <a:pt x="221" y="14"/>
                    <a:pt x="183" y="33"/>
                    <a:pt x="153" y="52"/>
                  </a:cubicBezTo>
                  <a:cubicBezTo>
                    <a:pt x="123" y="71"/>
                    <a:pt x="98" y="94"/>
                    <a:pt x="75" y="121"/>
                  </a:cubicBezTo>
                  <a:cubicBezTo>
                    <a:pt x="52" y="148"/>
                    <a:pt x="30" y="192"/>
                    <a:pt x="18" y="214"/>
                  </a:cubicBezTo>
                  <a:cubicBezTo>
                    <a:pt x="6" y="236"/>
                    <a:pt x="3" y="244"/>
                    <a:pt x="0" y="253"/>
                  </a:cubicBezTo>
                </a:path>
              </a:pathLst>
            </a:custGeom>
            <a:noFill/>
            <a:ln w="3175">
              <a:solidFill>
                <a:schemeClr val="bg2"/>
              </a:solidFill>
              <a:round/>
              <a:headEnd/>
              <a:tailEnd/>
            </a:ln>
          </p:spPr>
          <p:txBody>
            <a:bodyPr/>
            <a:lstStyle/>
            <a:p>
              <a:endParaRPr lang="en-US"/>
            </a:p>
          </p:txBody>
        </p:sp>
        <p:sp>
          <p:nvSpPr>
            <p:cNvPr id="7452" name="Freeform 16"/>
            <p:cNvSpPr>
              <a:spLocks/>
            </p:cNvSpPr>
            <p:nvPr/>
          </p:nvSpPr>
          <p:spPr bwMode="auto">
            <a:xfrm>
              <a:off x="2310" y="2008"/>
              <a:ext cx="489" cy="314"/>
            </a:xfrm>
            <a:custGeom>
              <a:avLst/>
              <a:gdLst>
                <a:gd name="T0" fmla="*/ 489 w 489"/>
                <a:gd name="T1" fmla="*/ 143 h 314"/>
                <a:gd name="T2" fmla="*/ 405 w 489"/>
                <a:gd name="T3" fmla="*/ 44 h 314"/>
                <a:gd name="T4" fmla="*/ 270 w 489"/>
                <a:gd name="T5" fmla="*/ 2 h 314"/>
                <a:gd name="T6" fmla="*/ 147 w 489"/>
                <a:gd name="T7" fmla="*/ 53 h 314"/>
                <a:gd name="T8" fmla="*/ 75 w 489"/>
                <a:gd name="T9" fmla="*/ 113 h 314"/>
                <a:gd name="T10" fmla="*/ 15 w 489"/>
                <a:gd name="T11" fmla="*/ 233 h 314"/>
                <a:gd name="T12" fmla="*/ 0 w 489"/>
                <a:gd name="T13" fmla="*/ 314 h 314"/>
                <a:gd name="T14" fmla="*/ 0 60000 65536"/>
                <a:gd name="T15" fmla="*/ 0 60000 65536"/>
                <a:gd name="T16" fmla="*/ 0 60000 65536"/>
                <a:gd name="T17" fmla="*/ 0 60000 65536"/>
                <a:gd name="T18" fmla="*/ 0 60000 65536"/>
                <a:gd name="T19" fmla="*/ 0 60000 65536"/>
                <a:gd name="T20" fmla="*/ 0 60000 65536"/>
                <a:gd name="T21" fmla="*/ 0 w 489"/>
                <a:gd name="T22" fmla="*/ 0 h 314"/>
                <a:gd name="T23" fmla="*/ 489 w 489"/>
                <a:gd name="T24" fmla="*/ 314 h 31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89" h="314">
                  <a:moveTo>
                    <a:pt x="489" y="143"/>
                  </a:moveTo>
                  <a:cubicBezTo>
                    <a:pt x="465" y="105"/>
                    <a:pt x="442" y="68"/>
                    <a:pt x="405" y="44"/>
                  </a:cubicBezTo>
                  <a:cubicBezTo>
                    <a:pt x="368" y="20"/>
                    <a:pt x="313" y="0"/>
                    <a:pt x="270" y="2"/>
                  </a:cubicBezTo>
                  <a:cubicBezTo>
                    <a:pt x="227" y="4"/>
                    <a:pt x="179" y="35"/>
                    <a:pt x="147" y="53"/>
                  </a:cubicBezTo>
                  <a:cubicBezTo>
                    <a:pt x="115" y="71"/>
                    <a:pt x="97" y="83"/>
                    <a:pt x="75" y="113"/>
                  </a:cubicBezTo>
                  <a:cubicBezTo>
                    <a:pt x="53" y="143"/>
                    <a:pt x="27" y="200"/>
                    <a:pt x="15" y="233"/>
                  </a:cubicBezTo>
                  <a:cubicBezTo>
                    <a:pt x="3" y="266"/>
                    <a:pt x="1" y="290"/>
                    <a:pt x="0" y="314"/>
                  </a:cubicBezTo>
                </a:path>
              </a:pathLst>
            </a:custGeom>
            <a:noFill/>
            <a:ln w="3175">
              <a:solidFill>
                <a:schemeClr val="bg2"/>
              </a:solidFill>
              <a:round/>
              <a:headEnd/>
              <a:tailEnd/>
            </a:ln>
          </p:spPr>
          <p:txBody>
            <a:bodyPr/>
            <a:lstStyle/>
            <a:p>
              <a:endParaRPr lang="en-US"/>
            </a:p>
          </p:txBody>
        </p:sp>
        <p:sp>
          <p:nvSpPr>
            <p:cNvPr id="7453" name="Freeform 17"/>
            <p:cNvSpPr>
              <a:spLocks/>
            </p:cNvSpPr>
            <p:nvPr/>
          </p:nvSpPr>
          <p:spPr bwMode="auto">
            <a:xfrm>
              <a:off x="1151" y="2268"/>
              <a:ext cx="730" cy="777"/>
            </a:xfrm>
            <a:custGeom>
              <a:avLst/>
              <a:gdLst>
                <a:gd name="T0" fmla="*/ 730 w 730"/>
                <a:gd name="T1" fmla="*/ 174 h 777"/>
                <a:gd name="T2" fmla="*/ 667 w 730"/>
                <a:gd name="T3" fmla="*/ 99 h 777"/>
                <a:gd name="T4" fmla="*/ 556 w 730"/>
                <a:gd name="T5" fmla="*/ 27 h 777"/>
                <a:gd name="T6" fmla="*/ 457 w 730"/>
                <a:gd name="T7" fmla="*/ 3 h 777"/>
                <a:gd name="T8" fmla="*/ 340 w 730"/>
                <a:gd name="T9" fmla="*/ 12 h 777"/>
                <a:gd name="T10" fmla="*/ 223 w 730"/>
                <a:gd name="T11" fmla="*/ 72 h 777"/>
                <a:gd name="T12" fmla="*/ 160 w 730"/>
                <a:gd name="T13" fmla="*/ 141 h 777"/>
                <a:gd name="T14" fmla="*/ 91 w 730"/>
                <a:gd name="T15" fmla="*/ 234 h 777"/>
                <a:gd name="T16" fmla="*/ 43 w 730"/>
                <a:gd name="T17" fmla="*/ 342 h 777"/>
                <a:gd name="T18" fmla="*/ 19 w 730"/>
                <a:gd name="T19" fmla="*/ 432 h 777"/>
                <a:gd name="T20" fmla="*/ 1 w 730"/>
                <a:gd name="T21" fmla="*/ 531 h 777"/>
                <a:gd name="T22" fmla="*/ 10 w 730"/>
                <a:gd name="T23" fmla="*/ 669 h 777"/>
                <a:gd name="T24" fmla="*/ 22 w 730"/>
                <a:gd name="T25" fmla="*/ 777 h 77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30"/>
                <a:gd name="T40" fmla="*/ 0 h 777"/>
                <a:gd name="T41" fmla="*/ 730 w 730"/>
                <a:gd name="T42" fmla="*/ 777 h 77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30" h="777">
                  <a:moveTo>
                    <a:pt x="730" y="174"/>
                  </a:moveTo>
                  <a:cubicBezTo>
                    <a:pt x="713" y="149"/>
                    <a:pt x="696" y="124"/>
                    <a:pt x="667" y="99"/>
                  </a:cubicBezTo>
                  <a:cubicBezTo>
                    <a:pt x="638" y="74"/>
                    <a:pt x="591" y="43"/>
                    <a:pt x="556" y="27"/>
                  </a:cubicBezTo>
                  <a:cubicBezTo>
                    <a:pt x="521" y="11"/>
                    <a:pt x="493" y="6"/>
                    <a:pt x="457" y="3"/>
                  </a:cubicBezTo>
                  <a:cubicBezTo>
                    <a:pt x="421" y="0"/>
                    <a:pt x="379" y="0"/>
                    <a:pt x="340" y="12"/>
                  </a:cubicBezTo>
                  <a:cubicBezTo>
                    <a:pt x="301" y="24"/>
                    <a:pt x="253" y="50"/>
                    <a:pt x="223" y="72"/>
                  </a:cubicBezTo>
                  <a:cubicBezTo>
                    <a:pt x="193" y="94"/>
                    <a:pt x="182" y="114"/>
                    <a:pt x="160" y="141"/>
                  </a:cubicBezTo>
                  <a:cubicBezTo>
                    <a:pt x="138" y="168"/>
                    <a:pt x="110" y="201"/>
                    <a:pt x="91" y="234"/>
                  </a:cubicBezTo>
                  <a:cubicBezTo>
                    <a:pt x="72" y="267"/>
                    <a:pt x="55" y="309"/>
                    <a:pt x="43" y="342"/>
                  </a:cubicBezTo>
                  <a:cubicBezTo>
                    <a:pt x="31" y="375"/>
                    <a:pt x="26" y="401"/>
                    <a:pt x="19" y="432"/>
                  </a:cubicBezTo>
                  <a:cubicBezTo>
                    <a:pt x="12" y="463"/>
                    <a:pt x="2" y="492"/>
                    <a:pt x="1" y="531"/>
                  </a:cubicBezTo>
                  <a:cubicBezTo>
                    <a:pt x="0" y="570"/>
                    <a:pt x="7" y="628"/>
                    <a:pt x="10" y="669"/>
                  </a:cubicBezTo>
                  <a:cubicBezTo>
                    <a:pt x="13" y="710"/>
                    <a:pt x="17" y="743"/>
                    <a:pt x="22" y="777"/>
                  </a:cubicBezTo>
                </a:path>
              </a:pathLst>
            </a:custGeom>
            <a:noFill/>
            <a:ln w="3175">
              <a:solidFill>
                <a:schemeClr val="bg2"/>
              </a:solidFill>
              <a:round/>
              <a:headEnd/>
              <a:tailEnd/>
            </a:ln>
          </p:spPr>
          <p:txBody>
            <a:bodyPr/>
            <a:lstStyle/>
            <a:p>
              <a:endParaRPr lang="en-US"/>
            </a:p>
          </p:txBody>
        </p:sp>
        <p:sp>
          <p:nvSpPr>
            <p:cNvPr id="7454" name="Freeform 18"/>
            <p:cNvSpPr>
              <a:spLocks/>
            </p:cNvSpPr>
            <p:nvPr/>
          </p:nvSpPr>
          <p:spPr bwMode="auto">
            <a:xfrm>
              <a:off x="886" y="2937"/>
              <a:ext cx="326" cy="768"/>
            </a:xfrm>
            <a:custGeom>
              <a:avLst/>
              <a:gdLst>
                <a:gd name="T0" fmla="*/ 272 w 326"/>
                <a:gd name="T1" fmla="*/ 0 h 768"/>
                <a:gd name="T2" fmla="*/ 170 w 326"/>
                <a:gd name="T3" fmla="*/ 45 h 768"/>
                <a:gd name="T4" fmla="*/ 50 w 326"/>
                <a:gd name="T5" fmla="*/ 144 h 768"/>
                <a:gd name="T6" fmla="*/ 2 w 326"/>
                <a:gd name="T7" fmla="*/ 360 h 768"/>
                <a:gd name="T8" fmla="*/ 35 w 326"/>
                <a:gd name="T9" fmla="*/ 516 h 768"/>
                <a:gd name="T10" fmla="*/ 113 w 326"/>
                <a:gd name="T11" fmla="*/ 672 h 768"/>
                <a:gd name="T12" fmla="*/ 203 w 326"/>
                <a:gd name="T13" fmla="*/ 747 h 768"/>
                <a:gd name="T14" fmla="*/ 326 w 326"/>
                <a:gd name="T15" fmla="*/ 768 h 768"/>
                <a:gd name="T16" fmla="*/ 0 60000 65536"/>
                <a:gd name="T17" fmla="*/ 0 60000 65536"/>
                <a:gd name="T18" fmla="*/ 0 60000 65536"/>
                <a:gd name="T19" fmla="*/ 0 60000 65536"/>
                <a:gd name="T20" fmla="*/ 0 60000 65536"/>
                <a:gd name="T21" fmla="*/ 0 60000 65536"/>
                <a:gd name="T22" fmla="*/ 0 60000 65536"/>
                <a:gd name="T23" fmla="*/ 0 60000 65536"/>
                <a:gd name="T24" fmla="*/ 0 w 326"/>
                <a:gd name="T25" fmla="*/ 0 h 768"/>
                <a:gd name="T26" fmla="*/ 326 w 326"/>
                <a:gd name="T27" fmla="*/ 768 h 76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26" h="768">
                  <a:moveTo>
                    <a:pt x="272" y="0"/>
                  </a:moveTo>
                  <a:cubicBezTo>
                    <a:pt x="239" y="10"/>
                    <a:pt x="207" y="21"/>
                    <a:pt x="170" y="45"/>
                  </a:cubicBezTo>
                  <a:cubicBezTo>
                    <a:pt x="133" y="69"/>
                    <a:pt x="78" y="92"/>
                    <a:pt x="50" y="144"/>
                  </a:cubicBezTo>
                  <a:cubicBezTo>
                    <a:pt x="22" y="196"/>
                    <a:pt x="4" y="298"/>
                    <a:pt x="2" y="360"/>
                  </a:cubicBezTo>
                  <a:cubicBezTo>
                    <a:pt x="0" y="422"/>
                    <a:pt x="17" y="464"/>
                    <a:pt x="35" y="516"/>
                  </a:cubicBezTo>
                  <a:cubicBezTo>
                    <a:pt x="53" y="568"/>
                    <a:pt x="85" y="634"/>
                    <a:pt x="113" y="672"/>
                  </a:cubicBezTo>
                  <a:cubicBezTo>
                    <a:pt x="141" y="710"/>
                    <a:pt x="168" y="731"/>
                    <a:pt x="203" y="747"/>
                  </a:cubicBezTo>
                  <a:cubicBezTo>
                    <a:pt x="238" y="763"/>
                    <a:pt x="282" y="765"/>
                    <a:pt x="326" y="768"/>
                  </a:cubicBezTo>
                </a:path>
              </a:pathLst>
            </a:custGeom>
            <a:noFill/>
            <a:ln w="3175">
              <a:solidFill>
                <a:schemeClr val="bg2"/>
              </a:solidFill>
              <a:round/>
              <a:headEnd/>
              <a:tailEnd/>
            </a:ln>
          </p:spPr>
          <p:txBody>
            <a:bodyPr/>
            <a:lstStyle/>
            <a:p>
              <a:endParaRPr lang="en-US"/>
            </a:p>
          </p:txBody>
        </p:sp>
        <p:sp>
          <p:nvSpPr>
            <p:cNvPr id="7455" name="Freeform 19"/>
            <p:cNvSpPr>
              <a:spLocks/>
            </p:cNvSpPr>
            <p:nvPr/>
          </p:nvSpPr>
          <p:spPr bwMode="auto">
            <a:xfrm>
              <a:off x="968" y="3657"/>
              <a:ext cx="385" cy="639"/>
            </a:xfrm>
            <a:custGeom>
              <a:avLst/>
              <a:gdLst>
                <a:gd name="T0" fmla="*/ 73 w 385"/>
                <a:gd name="T1" fmla="*/ 0 h 639"/>
                <a:gd name="T2" fmla="*/ 10 w 385"/>
                <a:gd name="T3" fmla="*/ 153 h 639"/>
                <a:gd name="T4" fmla="*/ 16 w 385"/>
                <a:gd name="T5" fmla="*/ 366 h 639"/>
                <a:gd name="T6" fmla="*/ 85 w 385"/>
                <a:gd name="T7" fmla="*/ 528 h 639"/>
                <a:gd name="T8" fmla="*/ 202 w 385"/>
                <a:gd name="T9" fmla="*/ 621 h 639"/>
                <a:gd name="T10" fmla="*/ 313 w 385"/>
                <a:gd name="T11" fmla="*/ 633 h 639"/>
                <a:gd name="T12" fmla="*/ 385 w 385"/>
                <a:gd name="T13" fmla="*/ 600 h 639"/>
                <a:gd name="T14" fmla="*/ 0 60000 65536"/>
                <a:gd name="T15" fmla="*/ 0 60000 65536"/>
                <a:gd name="T16" fmla="*/ 0 60000 65536"/>
                <a:gd name="T17" fmla="*/ 0 60000 65536"/>
                <a:gd name="T18" fmla="*/ 0 60000 65536"/>
                <a:gd name="T19" fmla="*/ 0 60000 65536"/>
                <a:gd name="T20" fmla="*/ 0 60000 65536"/>
                <a:gd name="T21" fmla="*/ 0 w 385"/>
                <a:gd name="T22" fmla="*/ 0 h 639"/>
                <a:gd name="T23" fmla="*/ 385 w 385"/>
                <a:gd name="T24" fmla="*/ 639 h 63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85" h="639">
                  <a:moveTo>
                    <a:pt x="73" y="0"/>
                  </a:moveTo>
                  <a:cubicBezTo>
                    <a:pt x="46" y="46"/>
                    <a:pt x="20" y="92"/>
                    <a:pt x="10" y="153"/>
                  </a:cubicBezTo>
                  <a:cubicBezTo>
                    <a:pt x="0" y="214"/>
                    <a:pt x="4" y="304"/>
                    <a:pt x="16" y="366"/>
                  </a:cubicBezTo>
                  <a:cubicBezTo>
                    <a:pt x="28" y="428"/>
                    <a:pt x="54" y="485"/>
                    <a:pt x="85" y="528"/>
                  </a:cubicBezTo>
                  <a:cubicBezTo>
                    <a:pt x="116" y="571"/>
                    <a:pt x="164" y="603"/>
                    <a:pt x="202" y="621"/>
                  </a:cubicBezTo>
                  <a:cubicBezTo>
                    <a:pt x="240" y="639"/>
                    <a:pt x="283" y="636"/>
                    <a:pt x="313" y="633"/>
                  </a:cubicBezTo>
                  <a:cubicBezTo>
                    <a:pt x="343" y="630"/>
                    <a:pt x="364" y="615"/>
                    <a:pt x="385" y="600"/>
                  </a:cubicBezTo>
                </a:path>
              </a:pathLst>
            </a:custGeom>
            <a:noFill/>
            <a:ln w="3175">
              <a:solidFill>
                <a:schemeClr val="bg2"/>
              </a:solidFill>
              <a:round/>
              <a:headEnd/>
              <a:tailEnd/>
            </a:ln>
          </p:spPr>
          <p:txBody>
            <a:bodyPr/>
            <a:lstStyle/>
            <a:p>
              <a:endParaRPr lang="en-US"/>
            </a:p>
          </p:txBody>
        </p:sp>
        <p:sp>
          <p:nvSpPr>
            <p:cNvPr id="7456" name="Freeform 20"/>
            <p:cNvSpPr>
              <a:spLocks/>
            </p:cNvSpPr>
            <p:nvPr/>
          </p:nvSpPr>
          <p:spPr bwMode="auto">
            <a:xfrm>
              <a:off x="1278" y="4290"/>
              <a:ext cx="672" cy="346"/>
            </a:xfrm>
            <a:custGeom>
              <a:avLst/>
              <a:gdLst>
                <a:gd name="T0" fmla="*/ 0 w 672"/>
                <a:gd name="T1" fmla="*/ 0 h 346"/>
                <a:gd name="T2" fmla="*/ 93 w 672"/>
                <a:gd name="T3" fmla="*/ 171 h 346"/>
                <a:gd name="T4" fmla="*/ 192 w 672"/>
                <a:gd name="T5" fmla="*/ 264 h 346"/>
                <a:gd name="T6" fmla="*/ 315 w 672"/>
                <a:gd name="T7" fmla="*/ 330 h 346"/>
                <a:gd name="T8" fmla="*/ 456 w 672"/>
                <a:gd name="T9" fmla="*/ 342 h 346"/>
                <a:gd name="T10" fmla="*/ 588 w 672"/>
                <a:gd name="T11" fmla="*/ 309 h 346"/>
                <a:gd name="T12" fmla="*/ 672 w 672"/>
                <a:gd name="T13" fmla="*/ 255 h 346"/>
                <a:gd name="T14" fmla="*/ 0 60000 65536"/>
                <a:gd name="T15" fmla="*/ 0 60000 65536"/>
                <a:gd name="T16" fmla="*/ 0 60000 65536"/>
                <a:gd name="T17" fmla="*/ 0 60000 65536"/>
                <a:gd name="T18" fmla="*/ 0 60000 65536"/>
                <a:gd name="T19" fmla="*/ 0 60000 65536"/>
                <a:gd name="T20" fmla="*/ 0 60000 65536"/>
                <a:gd name="T21" fmla="*/ 0 w 672"/>
                <a:gd name="T22" fmla="*/ 0 h 346"/>
                <a:gd name="T23" fmla="*/ 672 w 672"/>
                <a:gd name="T24" fmla="*/ 346 h 34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72" h="346">
                  <a:moveTo>
                    <a:pt x="0" y="0"/>
                  </a:moveTo>
                  <a:cubicBezTo>
                    <a:pt x="30" y="63"/>
                    <a:pt x="61" y="127"/>
                    <a:pt x="93" y="171"/>
                  </a:cubicBezTo>
                  <a:cubicBezTo>
                    <a:pt x="125" y="215"/>
                    <a:pt x="155" y="238"/>
                    <a:pt x="192" y="264"/>
                  </a:cubicBezTo>
                  <a:cubicBezTo>
                    <a:pt x="229" y="290"/>
                    <a:pt x="271" y="317"/>
                    <a:pt x="315" y="330"/>
                  </a:cubicBezTo>
                  <a:cubicBezTo>
                    <a:pt x="359" y="343"/>
                    <a:pt x="410" y="346"/>
                    <a:pt x="456" y="342"/>
                  </a:cubicBezTo>
                  <a:cubicBezTo>
                    <a:pt x="502" y="338"/>
                    <a:pt x="552" y="323"/>
                    <a:pt x="588" y="309"/>
                  </a:cubicBezTo>
                  <a:cubicBezTo>
                    <a:pt x="624" y="295"/>
                    <a:pt x="648" y="275"/>
                    <a:pt x="672" y="255"/>
                  </a:cubicBezTo>
                </a:path>
              </a:pathLst>
            </a:custGeom>
            <a:noFill/>
            <a:ln w="3175">
              <a:solidFill>
                <a:schemeClr val="bg2"/>
              </a:solidFill>
              <a:round/>
              <a:headEnd/>
              <a:tailEnd/>
            </a:ln>
          </p:spPr>
          <p:txBody>
            <a:bodyPr/>
            <a:lstStyle/>
            <a:p>
              <a:endParaRPr lang="en-US"/>
            </a:p>
          </p:txBody>
        </p:sp>
      </p:grpSp>
      <p:grpSp>
        <p:nvGrpSpPr>
          <p:cNvPr id="3" name="Group 22"/>
          <p:cNvGrpSpPr>
            <a:grpSpLocks/>
          </p:cNvGrpSpPr>
          <p:nvPr/>
        </p:nvGrpSpPr>
        <p:grpSpPr bwMode="auto">
          <a:xfrm>
            <a:off x="1784350" y="869950"/>
            <a:ext cx="6865938" cy="839788"/>
            <a:chOff x="886" y="2008"/>
            <a:chExt cx="2762" cy="2792"/>
          </a:xfrm>
        </p:grpSpPr>
        <p:sp>
          <p:nvSpPr>
            <p:cNvPr id="7435" name="Freeform 23"/>
            <p:cNvSpPr>
              <a:spLocks/>
            </p:cNvSpPr>
            <p:nvPr/>
          </p:nvSpPr>
          <p:spPr bwMode="auto">
            <a:xfrm>
              <a:off x="1920" y="4224"/>
              <a:ext cx="816" cy="576"/>
            </a:xfrm>
            <a:custGeom>
              <a:avLst/>
              <a:gdLst>
                <a:gd name="T0" fmla="*/ 0 w 816"/>
                <a:gd name="T1" fmla="*/ 192 h 576"/>
                <a:gd name="T2" fmla="*/ 96 w 816"/>
                <a:gd name="T3" fmla="*/ 432 h 576"/>
                <a:gd name="T4" fmla="*/ 336 w 816"/>
                <a:gd name="T5" fmla="*/ 576 h 576"/>
                <a:gd name="T6" fmla="*/ 672 w 816"/>
                <a:gd name="T7" fmla="*/ 432 h 576"/>
                <a:gd name="T8" fmla="*/ 768 w 816"/>
                <a:gd name="T9" fmla="*/ 240 h 576"/>
                <a:gd name="T10" fmla="*/ 816 w 816"/>
                <a:gd name="T11" fmla="*/ 0 h 576"/>
                <a:gd name="T12" fmla="*/ 0 60000 65536"/>
                <a:gd name="T13" fmla="*/ 0 60000 65536"/>
                <a:gd name="T14" fmla="*/ 0 60000 65536"/>
                <a:gd name="T15" fmla="*/ 0 60000 65536"/>
                <a:gd name="T16" fmla="*/ 0 60000 65536"/>
                <a:gd name="T17" fmla="*/ 0 60000 65536"/>
                <a:gd name="T18" fmla="*/ 0 w 816"/>
                <a:gd name="T19" fmla="*/ 0 h 576"/>
                <a:gd name="T20" fmla="*/ 816 w 816"/>
                <a:gd name="T21" fmla="*/ 576 h 576"/>
              </a:gdLst>
              <a:ahLst/>
              <a:cxnLst>
                <a:cxn ang="T12">
                  <a:pos x="T0" y="T1"/>
                </a:cxn>
                <a:cxn ang="T13">
                  <a:pos x="T2" y="T3"/>
                </a:cxn>
                <a:cxn ang="T14">
                  <a:pos x="T4" y="T5"/>
                </a:cxn>
                <a:cxn ang="T15">
                  <a:pos x="T6" y="T7"/>
                </a:cxn>
                <a:cxn ang="T16">
                  <a:pos x="T8" y="T9"/>
                </a:cxn>
                <a:cxn ang="T17">
                  <a:pos x="T10" y="T11"/>
                </a:cxn>
              </a:cxnLst>
              <a:rect l="T18" t="T19" r="T20" b="T21"/>
              <a:pathLst>
                <a:path w="816" h="576">
                  <a:moveTo>
                    <a:pt x="0" y="192"/>
                  </a:moveTo>
                  <a:cubicBezTo>
                    <a:pt x="20" y="280"/>
                    <a:pt x="40" y="368"/>
                    <a:pt x="96" y="432"/>
                  </a:cubicBezTo>
                  <a:cubicBezTo>
                    <a:pt x="152" y="496"/>
                    <a:pt x="240" y="576"/>
                    <a:pt x="336" y="576"/>
                  </a:cubicBezTo>
                  <a:cubicBezTo>
                    <a:pt x="432" y="576"/>
                    <a:pt x="600" y="488"/>
                    <a:pt x="672" y="432"/>
                  </a:cubicBezTo>
                  <a:cubicBezTo>
                    <a:pt x="744" y="376"/>
                    <a:pt x="744" y="312"/>
                    <a:pt x="768" y="240"/>
                  </a:cubicBezTo>
                  <a:cubicBezTo>
                    <a:pt x="792" y="168"/>
                    <a:pt x="804" y="84"/>
                    <a:pt x="816" y="0"/>
                  </a:cubicBezTo>
                </a:path>
              </a:pathLst>
            </a:custGeom>
            <a:noFill/>
            <a:ln w="3175">
              <a:solidFill>
                <a:schemeClr val="bg2"/>
              </a:solidFill>
              <a:round/>
              <a:headEnd/>
              <a:tailEnd/>
            </a:ln>
          </p:spPr>
          <p:txBody>
            <a:bodyPr/>
            <a:lstStyle/>
            <a:p>
              <a:endParaRPr lang="en-US"/>
            </a:p>
          </p:txBody>
        </p:sp>
        <p:sp>
          <p:nvSpPr>
            <p:cNvPr id="7436" name="Freeform 24"/>
            <p:cNvSpPr>
              <a:spLocks/>
            </p:cNvSpPr>
            <p:nvPr/>
          </p:nvSpPr>
          <p:spPr bwMode="auto">
            <a:xfrm>
              <a:off x="2736" y="3504"/>
              <a:ext cx="536" cy="968"/>
            </a:xfrm>
            <a:custGeom>
              <a:avLst/>
              <a:gdLst>
                <a:gd name="T0" fmla="*/ 0 w 536"/>
                <a:gd name="T1" fmla="*/ 864 h 968"/>
                <a:gd name="T2" fmla="*/ 144 w 536"/>
                <a:gd name="T3" fmla="*/ 960 h 968"/>
                <a:gd name="T4" fmla="*/ 432 w 536"/>
                <a:gd name="T5" fmla="*/ 816 h 968"/>
                <a:gd name="T6" fmla="*/ 528 w 536"/>
                <a:gd name="T7" fmla="*/ 528 h 968"/>
                <a:gd name="T8" fmla="*/ 480 w 536"/>
                <a:gd name="T9" fmla="*/ 192 h 968"/>
                <a:gd name="T10" fmla="*/ 384 w 536"/>
                <a:gd name="T11" fmla="*/ 0 h 968"/>
                <a:gd name="T12" fmla="*/ 0 60000 65536"/>
                <a:gd name="T13" fmla="*/ 0 60000 65536"/>
                <a:gd name="T14" fmla="*/ 0 60000 65536"/>
                <a:gd name="T15" fmla="*/ 0 60000 65536"/>
                <a:gd name="T16" fmla="*/ 0 60000 65536"/>
                <a:gd name="T17" fmla="*/ 0 60000 65536"/>
                <a:gd name="T18" fmla="*/ 0 w 536"/>
                <a:gd name="T19" fmla="*/ 0 h 968"/>
                <a:gd name="T20" fmla="*/ 536 w 536"/>
                <a:gd name="T21" fmla="*/ 968 h 968"/>
              </a:gdLst>
              <a:ahLst/>
              <a:cxnLst>
                <a:cxn ang="T12">
                  <a:pos x="T0" y="T1"/>
                </a:cxn>
                <a:cxn ang="T13">
                  <a:pos x="T2" y="T3"/>
                </a:cxn>
                <a:cxn ang="T14">
                  <a:pos x="T4" y="T5"/>
                </a:cxn>
                <a:cxn ang="T15">
                  <a:pos x="T6" y="T7"/>
                </a:cxn>
                <a:cxn ang="T16">
                  <a:pos x="T8" y="T9"/>
                </a:cxn>
                <a:cxn ang="T17">
                  <a:pos x="T10" y="T11"/>
                </a:cxn>
              </a:cxnLst>
              <a:rect l="T18" t="T19" r="T20" b="T21"/>
              <a:pathLst>
                <a:path w="536" h="968">
                  <a:moveTo>
                    <a:pt x="0" y="864"/>
                  </a:moveTo>
                  <a:cubicBezTo>
                    <a:pt x="36" y="916"/>
                    <a:pt x="72" y="968"/>
                    <a:pt x="144" y="960"/>
                  </a:cubicBezTo>
                  <a:cubicBezTo>
                    <a:pt x="216" y="952"/>
                    <a:pt x="368" y="888"/>
                    <a:pt x="432" y="816"/>
                  </a:cubicBezTo>
                  <a:cubicBezTo>
                    <a:pt x="496" y="744"/>
                    <a:pt x="520" y="632"/>
                    <a:pt x="528" y="528"/>
                  </a:cubicBezTo>
                  <a:cubicBezTo>
                    <a:pt x="536" y="424"/>
                    <a:pt x="504" y="280"/>
                    <a:pt x="480" y="192"/>
                  </a:cubicBezTo>
                  <a:cubicBezTo>
                    <a:pt x="456" y="104"/>
                    <a:pt x="420" y="52"/>
                    <a:pt x="384" y="0"/>
                  </a:cubicBezTo>
                </a:path>
              </a:pathLst>
            </a:custGeom>
            <a:noFill/>
            <a:ln w="3175">
              <a:solidFill>
                <a:schemeClr val="bg2"/>
              </a:solidFill>
              <a:round/>
              <a:headEnd/>
              <a:tailEnd/>
            </a:ln>
          </p:spPr>
          <p:txBody>
            <a:bodyPr/>
            <a:lstStyle/>
            <a:p>
              <a:endParaRPr lang="en-US"/>
            </a:p>
          </p:txBody>
        </p:sp>
        <p:sp>
          <p:nvSpPr>
            <p:cNvPr id="7437" name="Freeform 25"/>
            <p:cNvSpPr>
              <a:spLocks/>
            </p:cNvSpPr>
            <p:nvPr/>
          </p:nvSpPr>
          <p:spPr bwMode="auto">
            <a:xfrm>
              <a:off x="3264" y="3024"/>
              <a:ext cx="384" cy="912"/>
            </a:xfrm>
            <a:custGeom>
              <a:avLst/>
              <a:gdLst>
                <a:gd name="T0" fmla="*/ 0 w 384"/>
                <a:gd name="T1" fmla="*/ 912 h 912"/>
                <a:gd name="T2" fmla="*/ 240 w 384"/>
                <a:gd name="T3" fmla="*/ 816 h 912"/>
                <a:gd name="T4" fmla="*/ 336 w 384"/>
                <a:gd name="T5" fmla="*/ 576 h 912"/>
                <a:gd name="T6" fmla="*/ 384 w 384"/>
                <a:gd name="T7" fmla="*/ 288 h 912"/>
                <a:gd name="T8" fmla="*/ 336 w 384"/>
                <a:gd name="T9" fmla="*/ 96 h 912"/>
                <a:gd name="T10" fmla="*/ 288 w 384"/>
                <a:gd name="T11" fmla="*/ 0 h 912"/>
                <a:gd name="T12" fmla="*/ 0 60000 65536"/>
                <a:gd name="T13" fmla="*/ 0 60000 65536"/>
                <a:gd name="T14" fmla="*/ 0 60000 65536"/>
                <a:gd name="T15" fmla="*/ 0 60000 65536"/>
                <a:gd name="T16" fmla="*/ 0 60000 65536"/>
                <a:gd name="T17" fmla="*/ 0 60000 65536"/>
                <a:gd name="T18" fmla="*/ 0 w 384"/>
                <a:gd name="T19" fmla="*/ 0 h 912"/>
                <a:gd name="T20" fmla="*/ 384 w 384"/>
                <a:gd name="T21" fmla="*/ 912 h 912"/>
              </a:gdLst>
              <a:ahLst/>
              <a:cxnLst>
                <a:cxn ang="T12">
                  <a:pos x="T0" y="T1"/>
                </a:cxn>
                <a:cxn ang="T13">
                  <a:pos x="T2" y="T3"/>
                </a:cxn>
                <a:cxn ang="T14">
                  <a:pos x="T4" y="T5"/>
                </a:cxn>
                <a:cxn ang="T15">
                  <a:pos x="T6" y="T7"/>
                </a:cxn>
                <a:cxn ang="T16">
                  <a:pos x="T8" y="T9"/>
                </a:cxn>
                <a:cxn ang="T17">
                  <a:pos x="T10" y="T11"/>
                </a:cxn>
              </a:cxnLst>
              <a:rect l="T18" t="T19" r="T20" b="T21"/>
              <a:pathLst>
                <a:path w="384" h="912">
                  <a:moveTo>
                    <a:pt x="0" y="912"/>
                  </a:moveTo>
                  <a:cubicBezTo>
                    <a:pt x="92" y="892"/>
                    <a:pt x="184" y="872"/>
                    <a:pt x="240" y="816"/>
                  </a:cubicBezTo>
                  <a:cubicBezTo>
                    <a:pt x="296" y="760"/>
                    <a:pt x="312" y="664"/>
                    <a:pt x="336" y="576"/>
                  </a:cubicBezTo>
                  <a:cubicBezTo>
                    <a:pt x="360" y="488"/>
                    <a:pt x="384" y="368"/>
                    <a:pt x="384" y="288"/>
                  </a:cubicBezTo>
                  <a:cubicBezTo>
                    <a:pt x="384" y="208"/>
                    <a:pt x="352" y="144"/>
                    <a:pt x="336" y="96"/>
                  </a:cubicBezTo>
                  <a:cubicBezTo>
                    <a:pt x="320" y="48"/>
                    <a:pt x="304" y="24"/>
                    <a:pt x="288" y="0"/>
                  </a:cubicBezTo>
                </a:path>
              </a:pathLst>
            </a:custGeom>
            <a:noFill/>
            <a:ln w="3175">
              <a:solidFill>
                <a:schemeClr val="bg2"/>
              </a:solidFill>
              <a:round/>
              <a:headEnd/>
              <a:tailEnd/>
            </a:ln>
          </p:spPr>
          <p:txBody>
            <a:bodyPr/>
            <a:lstStyle/>
            <a:p>
              <a:endParaRPr lang="en-US"/>
            </a:p>
          </p:txBody>
        </p:sp>
        <p:sp>
          <p:nvSpPr>
            <p:cNvPr id="7438" name="Freeform 26"/>
            <p:cNvSpPr>
              <a:spLocks/>
            </p:cNvSpPr>
            <p:nvPr/>
          </p:nvSpPr>
          <p:spPr bwMode="auto">
            <a:xfrm>
              <a:off x="3360" y="2352"/>
              <a:ext cx="248" cy="816"/>
            </a:xfrm>
            <a:custGeom>
              <a:avLst/>
              <a:gdLst>
                <a:gd name="T0" fmla="*/ 96 w 248"/>
                <a:gd name="T1" fmla="*/ 816 h 816"/>
                <a:gd name="T2" fmla="*/ 192 w 248"/>
                <a:gd name="T3" fmla="*/ 672 h 816"/>
                <a:gd name="T4" fmla="*/ 240 w 248"/>
                <a:gd name="T5" fmla="*/ 432 h 816"/>
                <a:gd name="T6" fmla="*/ 144 w 248"/>
                <a:gd name="T7" fmla="*/ 192 h 816"/>
                <a:gd name="T8" fmla="*/ 0 w 248"/>
                <a:gd name="T9" fmla="*/ 0 h 816"/>
                <a:gd name="T10" fmla="*/ 0 60000 65536"/>
                <a:gd name="T11" fmla="*/ 0 60000 65536"/>
                <a:gd name="T12" fmla="*/ 0 60000 65536"/>
                <a:gd name="T13" fmla="*/ 0 60000 65536"/>
                <a:gd name="T14" fmla="*/ 0 60000 65536"/>
                <a:gd name="T15" fmla="*/ 0 w 248"/>
                <a:gd name="T16" fmla="*/ 0 h 816"/>
                <a:gd name="T17" fmla="*/ 248 w 248"/>
                <a:gd name="T18" fmla="*/ 816 h 816"/>
              </a:gdLst>
              <a:ahLst/>
              <a:cxnLst>
                <a:cxn ang="T10">
                  <a:pos x="T0" y="T1"/>
                </a:cxn>
                <a:cxn ang="T11">
                  <a:pos x="T2" y="T3"/>
                </a:cxn>
                <a:cxn ang="T12">
                  <a:pos x="T4" y="T5"/>
                </a:cxn>
                <a:cxn ang="T13">
                  <a:pos x="T6" y="T7"/>
                </a:cxn>
                <a:cxn ang="T14">
                  <a:pos x="T8" y="T9"/>
                </a:cxn>
              </a:cxnLst>
              <a:rect l="T15" t="T16" r="T17" b="T18"/>
              <a:pathLst>
                <a:path w="248" h="816">
                  <a:moveTo>
                    <a:pt x="96" y="816"/>
                  </a:moveTo>
                  <a:cubicBezTo>
                    <a:pt x="132" y="776"/>
                    <a:pt x="168" y="736"/>
                    <a:pt x="192" y="672"/>
                  </a:cubicBezTo>
                  <a:cubicBezTo>
                    <a:pt x="216" y="608"/>
                    <a:pt x="248" y="512"/>
                    <a:pt x="240" y="432"/>
                  </a:cubicBezTo>
                  <a:cubicBezTo>
                    <a:pt x="232" y="352"/>
                    <a:pt x="184" y="264"/>
                    <a:pt x="144" y="192"/>
                  </a:cubicBezTo>
                  <a:cubicBezTo>
                    <a:pt x="104" y="120"/>
                    <a:pt x="24" y="32"/>
                    <a:pt x="0" y="0"/>
                  </a:cubicBezTo>
                </a:path>
              </a:pathLst>
            </a:custGeom>
            <a:noFill/>
            <a:ln w="3175">
              <a:solidFill>
                <a:schemeClr val="bg2"/>
              </a:solidFill>
              <a:round/>
              <a:headEnd/>
              <a:tailEnd/>
            </a:ln>
          </p:spPr>
          <p:txBody>
            <a:bodyPr/>
            <a:lstStyle/>
            <a:p>
              <a:endParaRPr lang="en-US"/>
            </a:p>
          </p:txBody>
        </p:sp>
        <p:sp>
          <p:nvSpPr>
            <p:cNvPr id="7439" name="Freeform 27"/>
            <p:cNvSpPr>
              <a:spLocks/>
            </p:cNvSpPr>
            <p:nvPr/>
          </p:nvSpPr>
          <p:spPr bwMode="auto">
            <a:xfrm>
              <a:off x="2736" y="2008"/>
              <a:ext cx="624" cy="440"/>
            </a:xfrm>
            <a:custGeom>
              <a:avLst/>
              <a:gdLst>
                <a:gd name="T0" fmla="*/ 624 w 624"/>
                <a:gd name="T1" fmla="*/ 440 h 440"/>
                <a:gd name="T2" fmla="*/ 576 w 624"/>
                <a:gd name="T3" fmla="*/ 200 h 440"/>
                <a:gd name="T4" fmla="*/ 432 w 624"/>
                <a:gd name="T5" fmla="*/ 56 h 440"/>
                <a:gd name="T6" fmla="*/ 240 w 624"/>
                <a:gd name="T7" fmla="*/ 8 h 440"/>
                <a:gd name="T8" fmla="*/ 96 w 624"/>
                <a:gd name="T9" fmla="*/ 104 h 440"/>
                <a:gd name="T10" fmla="*/ 0 w 624"/>
                <a:gd name="T11" fmla="*/ 248 h 440"/>
                <a:gd name="T12" fmla="*/ 0 60000 65536"/>
                <a:gd name="T13" fmla="*/ 0 60000 65536"/>
                <a:gd name="T14" fmla="*/ 0 60000 65536"/>
                <a:gd name="T15" fmla="*/ 0 60000 65536"/>
                <a:gd name="T16" fmla="*/ 0 60000 65536"/>
                <a:gd name="T17" fmla="*/ 0 60000 65536"/>
                <a:gd name="T18" fmla="*/ 0 w 624"/>
                <a:gd name="T19" fmla="*/ 0 h 440"/>
                <a:gd name="T20" fmla="*/ 624 w 624"/>
                <a:gd name="T21" fmla="*/ 440 h 440"/>
              </a:gdLst>
              <a:ahLst/>
              <a:cxnLst>
                <a:cxn ang="T12">
                  <a:pos x="T0" y="T1"/>
                </a:cxn>
                <a:cxn ang="T13">
                  <a:pos x="T2" y="T3"/>
                </a:cxn>
                <a:cxn ang="T14">
                  <a:pos x="T4" y="T5"/>
                </a:cxn>
                <a:cxn ang="T15">
                  <a:pos x="T6" y="T7"/>
                </a:cxn>
                <a:cxn ang="T16">
                  <a:pos x="T8" y="T9"/>
                </a:cxn>
                <a:cxn ang="T17">
                  <a:pos x="T10" y="T11"/>
                </a:cxn>
              </a:cxnLst>
              <a:rect l="T18" t="T19" r="T20" b="T21"/>
              <a:pathLst>
                <a:path w="624" h="440">
                  <a:moveTo>
                    <a:pt x="624" y="440"/>
                  </a:moveTo>
                  <a:cubicBezTo>
                    <a:pt x="616" y="352"/>
                    <a:pt x="608" y="264"/>
                    <a:pt x="576" y="200"/>
                  </a:cubicBezTo>
                  <a:cubicBezTo>
                    <a:pt x="544" y="136"/>
                    <a:pt x="488" y="88"/>
                    <a:pt x="432" y="56"/>
                  </a:cubicBezTo>
                  <a:cubicBezTo>
                    <a:pt x="376" y="24"/>
                    <a:pt x="296" y="0"/>
                    <a:pt x="240" y="8"/>
                  </a:cubicBezTo>
                  <a:cubicBezTo>
                    <a:pt x="184" y="16"/>
                    <a:pt x="136" y="64"/>
                    <a:pt x="96" y="104"/>
                  </a:cubicBezTo>
                  <a:cubicBezTo>
                    <a:pt x="56" y="144"/>
                    <a:pt x="28" y="196"/>
                    <a:pt x="0" y="248"/>
                  </a:cubicBezTo>
                </a:path>
              </a:pathLst>
            </a:custGeom>
            <a:noFill/>
            <a:ln w="3175">
              <a:solidFill>
                <a:schemeClr val="bg2"/>
              </a:solidFill>
              <a:round/>
              <a:headEnd/>
              <a:tailEnd/>
            </a:ln>
          </p:spPr>
          <p:txBody>
            <a:bodyPr/>
            <a:lstStyle/>
            <a:p>
              <a:endParaRPr lang="en-US"/>
            </a:p>
          </p:txBody>
        </p:sp>
        <p:sp>
          <p:nvSpPr>
            <p:cNvPr id="7440" name="Freeform 28"/>
            <p:cNvSpPr>
              <a:spLocks/>
            </p:cNvSpPr>
            <p:nvPr/>
          </p:nvSpPr>
          <p:spPr bwMode="auto">
            <a:xfrm>
              <a:off x="1797" y="2096"/>
              <a:ext cx="537" cy="253"/>
            </a:xfrm>
            <a:custGeom>
              <a:avLst/>
              <a:gdLst>
                <a:gd name="T0" fmla="*/ 537 w 537"/>
                <a:gd name="T1" fmla="*/ 148 h 253"/>
                <a:gd name="T2" fmla="*/ 453 w 537"/>
                <a:gd name="T3" fmla="*/ 49 h 253"/>
                <a:gd name="T4" fmla="*/ 342 w 537"/>
                <a:gd name="T5" fmla="*/ 10 h 253"/>
                <a:gd name="T6" fmla="*/ 252 w 537"/>
                <a:gd name="T7" fmla="*/ 7 h 253"/>
                <a:gd name="T8" fmla="*/ 153 w 537"/>
                <a:gd name="T9" fmla="*/ 52 h 253"/>
                <a:gd name="T10" fmla="*/ 75 w 537"/>
                <a:gd name="T11" fmla="*/ 121 h 253"/>
                <a:gd name="T12" fmla="*/ 18 w 537"/>
                <a:gd name="T13" fmla="*/ 214 h 253"/>
                <a:gd name="T14" fmla="*/ 0 w 537"/>
                <a:gd name="T15" fmla="*/ 253 h 253"/>
                <a:gd name="T16" fmla="*/ 0 60000 65536"/>
                <a:gd name="T17" fmla="*/ 0 60000 65536"/>
                <a:gd name="T18" fmla="*/ 0 60000 65536"/>
                <a:gd name="T19" fmla="*/ 0 60000 65536"/>
                <a:gd name="T20" fmla="*/ 0 60000 65536"/>
                <a:gd name="T21" fmla="*/ 0 60000 65536"/>
                <a:gd name="T22" fmla="*/ 0 60000 65536"/>
                <a:gd name="T23" fmla="*/ 0 60000 65536"/>
                <a:gd name="T24" fmla="*/ 0 w 537"/>
                <a:gd name="T25" fmla="*/ 0 h 253"/>
                <a:gd name="T26" fmla="*/ 537 w 537"/>
                <a:gd name="T27" fmla="*/ 253 h 25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37" h="253">
                  <a:moveTo>
                    <a:pt x="537" y="148"/>
                  </a:moveTo>
                  <a:cubicBezTo>
                    <a:pt x="511" y="110"/>
                    <a:pt x="485" y="72"/>
                    <a:pt x="453" y="49"/>
                  </a:cubicBezTo>
                  <a:cubicBezTo>
                    <a:pt x="421" y="26"/>
                    <a:pt x="375" y="17"/>
                    <a:pt x="342" y="10"/>
                  </a:cubicBezTo>
                  <a:cubicBezTo>
                    <a:pt x="309" y="3"/>
                    <a:pt x="283" y="0"/>
                    <a:pt x="252" y="7"/>
                  </a:cubicBezTo>
                  <a:cubicBezTo>
                    <a:pt x="221" y="14"/>
                    <a:pt x="183" y="33"/>
                    <a:pt x="153" y="52"/>
                  </a:cubicBezTo>
                  <a:cubicBezTo>
                    <a:pt x="123" y="71"/>
                    <a:pt x="98" y="94"/>
                    <a:pt x="75" y="121"/>
                  </a:cubicBezTo>
                  <a:cubicBezTo>
                    <a:pt x="52" y="148"/>
                    <a:pt x="30" y="192"/>
                    <a:pt x="18" y="214"/>
                  </a:cubicBezTo>
                  <a:cubicBezTo>
                    <a:pt x="6" y="236"/>
                    <a:pt x="3" y="244"/>
                    <a:pt x="0" y="253"/>
                  </a:cubicBezTo>
                </a:path>
              </a:pathLst>
            </a:custGeom>
            <a:noFill/>
            <a:ln w="3175">
              <a:solidFill>
                <a:schemeClr val="bg2"/>
              </a:solidFill>
              <a:round/>
              <a:headEnd/>
              <a:tailEnd/>
            </a:ln>
          </p:spPr>
          <p:txBody>
            <a:bodyPr/>
            <a:lstStyle/>
            <a:p>
              <a:endParaRPr lang="en-US"/>
            </a:p>
          </p:txBody>
        </p:sp>
        <p:sp>
          <p:nvSpPr>
            <p:cNvPr id="7441" name="Freeform 29"/>
            <p:cNvSpPr>
              <a:spLocks/>
            </p:cNvSpPr>
            <p:nvPr/>
          </p:nvSpPr>
          <p:spPr bwMode="auto">
            <a:xfrm>
              <a:off x="2310" y="2008"/>
              <a:ext cx="489" cy="314"/>
            </a:xfrm>
            <a:custGeom>
              <a:avLst/>
              <a:gdLst>
                <a:gd name="T0" fmla="*/ 489 w 489"/>
                <a:gd name="T1" fmla="*/ 143 h 314"/>
                <a:gd name="T2" fmla="*/ 405 w 489"/>
                <a:gd name="T3" fmla="*/ 44 h 314"/>
                <a:gd name="T4" fmla="*/ 270 w 489"/>
                <a:gd name="T5" fmla="*/ 2 h 314"/>
                <a:gd name="T6" fmla="*/ 147 w 489"/>
                <a:gd name="T7" fmla="*/ 53 h 314"/>
                <a:gd name="T8" fmla="*/ 75 w 489"/>
                <a:gd name="T9" fmla="*/ 113 h 314"/>
                <a:gd name="T10" fmla="*/ 15 w 489"/>
                <a:gd name="T11" fmla="*/ 233 h 314"/>
                <a:gd name="T12" fmla="*/ 0 w 489"/>
                <a:gd name="T13" fmla="*/ 314 h 314"/>
                <a:gd name="T14" fmla="*/ 0 60000 65536"/>
                <a:gd name="T15" fmla="*/ 0 60000 65536"/>
                <a:gd name="T16" fmla="*/ 0 60000 65536"/>
                <a:gd name="T17" fmla="*/ 0 60000 65536"/>
                <a:gd name="T18" fmla="*/ 0 60000 65536"/>
                <a:gd name="T19" fmla="*/ 0 60000 65536"/>
                <a:gd name="T20" fmla="*/ 0 60000 65536"/>
                <a:gd name="T21" fmla="*/ 0 w 489"/>
                <a:gd name="T22" fmla="*/ 0 h 314"/>
                <a:gd name="T23" fmla="*/ 489 w 489"/>
                <a:gd name="T24" fmla="*/ 314 h 31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89" h="314">
                  <a:moveTo>
                    <a:pt x="489" y="143"/>
                  </a:moveTo>
                  <a:cubicBezTo>
                    <a:pt x="465" y="105"/>
                    <a:pt x="442" y="68"/>
                    <a:pt x="405" y="44"/>
                  </a:cubicBezTo>
                  <a:cubicBezTo>
                    <a:pt x="368" y="20"/>
                    <a:pt x="313" y="0"/>
                    <a:pt x="270" y="2"/>
                  </a:cubicBezTo>
                  <a:cubicBezTo>
                    <a:pt x="227" y="4"/>
                    <a:pt x="179" y="35"/>
                    <a:pt x="147" y="53"/>
                  </a:cubicBezTo>
                  <a:cubicBezTo>
                    <a:pt x="115" y="71"/>
                    <a:pt x="97" y="83"/>
                    <a:pt x="75" y="113"/>
                  </a:cubicBezTo>
                  <a:cubicBezTo>
                    <a:pt x="53" y="143"/>
                    <a:pt x="27" y="200"/>
                    <a:pt x="15" y="233"/>
                  </a:cubicBezTo>
                  <a:cubicBezTo>
                    <a:pt x="3" y="266"/>
                    <a:pt x="1" y="290"/>
                    <a:pt x="0" y="314"/>
                  </a:cubicBezTo>
                </a:path>
              </a:pathLst>
            </a:custGeom>
            <a:noFill/>
            <a:ln w="3175">
              <a:solidFill>
                <a:schemeClr val="bg2"/>
              </a:solidFill>
              <a:round/>
              <a:headEnd/>
              <a:tailEnd/>
            </a:ln>
          </p:spPr>
          <p:txBody>
            <a:bodyPr/>
            <a:lstStyle/>
            <a:p>
              <a:endParaRPr lang="en-US"/>
            </a:p>
          </p:txBody>
        </p:sp>
        <p:sp>
          <p:nvSpPr>
            <p:cNvPr id="7442" name="Freeform 30"/>
            <p:cNvSpPr>
              <a:spLocks/>
            </p:cNvSpPr>
            <p:nvPr/>
          </p:nvSpPr>
          <p:spPr bwMode="auto">
            <a:xfrm>
              <a:off x="1151" y="2268"/>
              <a:ext cx="730" cy="777"/>
            </a:xfrm>
            <a:custGeom>
              <a:avLst/>
              <a:gdLst>
                <a:gd name="T0" fmla="*/ 730 w 730"/>
                <a:gd name="T1" fmla="*/ 174 h 777"/>
                <a:gd name="T2" fmla="*/ 667 w 730"/>
                <a:gd name="T3" fmla="*/ 99 h 777"/>
                <a:gd name="T4" fmla="*/ 556 w 730"/>
                <a:gd name="T5" fmla="*/ 27 h 777"/>
                <a:gd name="T6" fmla="*/ 457 w 730"/>
                <a:gd name="T7" fmla="*/ 3 h 777"/>
                <a:gd name="T8" fmla="*/ 340 w 730"/>
                <a:gd name="T9" fmla="*/ 12 h 777"/>
                <a:gd name="T10" fmla="*/ 223 w 730"/>
                <a:gd name="T11" fmla="*/ 72 h 777"/>
                <a:gd name="T12" fmla="*/ 160 w 730"/>
                <a:gd name="T13" fmla="*/ 141 h 777"/>
                <a:gd name="T14" fmla="*/ 91 w 730"/>
                <a:gd name="T15" fmla="*/ 234 h 777"/>
                <a:gd name="T16" fmla="*/ 43 w 730"/>
                <a:gd name="T17" fmla="*/ 342 h 777"/>
                <a:gd name="T18" fmla="*/ 19 w 730"/>
                <a:gd name="T19" fmla="*/ 432 h 777"/>
                <a:gd name="T20" fmla="*/ 1 w 730"/>
                <a:gd name="T21" fmla="*/ 531 h 777"/>
                <a:gd name="T22" fmla="*/ 10 w 730"/>
                <a:gd name="T23" fmla="*/ 669 h 777"/>
                <a:gd name="T24" fmla="*/ 22 w 730"/>
                <a:gd name="T25" fmla="*/ 777 h 77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30"/>
                <a:gd name="T40" fmla="*/ 0 h 777"/>
                <a:gd name="T41" fmla="*/ 730 w 730"/>
                <a:gd name="T42" fmla="*/ 777 h 77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30" h="777">
                  <a:moveTo>
                    <a:pt x="730" y="174"/>
                  </a:moveTo>
                  <a:cubicBezTo>
                    <a:pt x="713" y="149"/>
                    <a:pt x="696" y="124"/>
                    <a:pt x="667" y="99"/>
                  </a:cubicBezTo>
                  <a:cubicBezTo>
                    <a:pt x="638" y="74"/>
                    <a:pt x="591" y="43"/>
                    <a:pt x="556" y="27"/>
                  </a:cubicBezTo>
                  <a:cubicBezTo>
                    <a:pt x="521" y="11"/>
                    <a:pt x="493" y="6"/>
                    <a:pt x="457" y="3"/>
                  </a:cubicBezTo>
                  <a:cubicBezTo>
                    <a:pt x="421" y="0"/>
                    <a:pt x="379" y="0"/>
                    <a:pt x="340" y="12"/>
                  </a:cubicBezTo>
                  <a:cubicBezTo>
                    <a:pt x="301" y="24"/>
                    <a:pt x="253" y="50"/>
                    <a:pt x="223" y="72"/>
                  </a:cubicBezTo>
                  <a:cubicBezTo>
                    <a:pt x="193" y="94"/>
                    <a:pt x="182" y="114"/>
                    <a:pt x="160" y="141"/>
                  </a:cubicBezTo>
                  <a:cubicBezTo>
                    <a:pt x="138" y="168"/>
                    <a:pt x="110" y="201"/>
                    <a:pt x="91" y="234"/>
                  </a:cubicBezTo>
                  <a:cubicBezTo>
                    <a:pt x="72" y="267"/>
                    <a:pt x="55" y="309"/>
                    <a:pt x="43" y="342"/>
                  </a:cubicBezTo>
                  <a:cubicBezTo>
                    <a:pt x="31" y="375"/>
                    <a:pt x="26" y="401"/>
                    <a:pt x="19" y="432"/>
                  </a:cubicBezTo>
                  <a:cubicBezTo>
                    <a:pt x="12" y="463"/>
                    <a:pt x="2" y="492"/>
                    <a:pt x="1" y="531"/>
                  </a:cubicBezTo>
                  <a:cubicBezTo>
                    <a:pt x="0" y="570"/>
                    <a:pt x="7" y="628"/>
                    <a:pt x="10" y="669"/>
                  </a:cubicBezTo>
                  <a:cubicBezTo>
                    <a:pt x="13" y="710"/>
                    <a:pt x="17" y="743"/>
                    <a:pt x="22" y="777"/>
                  </a:cubicBezTo>
                </a:path>
              </a:pathLst>
            </a:custGeom>
            <a:noFill/>
            <a:ln w="3175">
              <a:solidFill>
                <a:schemeClr val="bg2"/>
              </a:solidFill>
              <a:round/>
              <a:headEnd/>
              <a:tailEnd/>
            </a:ln>
          </p:spPr>
          <p:txBody>
            <a:bodyPr/>
            <a:lstStyle/>
            <a:p>
              <a:endParaRPr lang="en-US"/>
            </a:p>
          </p:txBody>
        </p:sp>
        <p:sp>
          <p:nvSpPr>
            <p:cNvPr id="7443" name="Freeform 31"/>
            <p:cNvSpPr>
              <a:spLocks/>
            </p:cNvSpPr>
            <p:nvPr/>
          </p:nvSpPr>
          <p:spPr bwMode="auto">
            <a:xfrm>
              <a:off x="886" y="2937"/>
              <a:ext cx="326" cy="768"/>
            </a:xfrm>
            <a:custGeom>
              <a:avLst/>
              <a:gdLst>
                <a:gd name="T0" fmla="*/ 272 w 326"/>
                <a:gd name="T1" fmla="*/ 0 h 768"/>
                <a:gd name="T2" fmla="*/ 170 w 326"/>
                <a:gd name="T3" fmla="*/ 45 h 768"/>
                <a:gd name="T4" fmla="*/ 50 w 326"/>
                <a:gd name="T5" fmla="*/ 144 h 768"/>
                <a:gd name="T6" fmla="*/ 2 w 326"/>
                <a:gd name="T7" fmla="*/ 360 h 768"/>
                <a:gd name="T8" fmla="*/ 35 w 326"/>
                <a:gd name="T9" fmla="*/ 516 h 768"/>
                <a:gd name="T10" fmla="*/ 113 w 326"/>
                <a:gd name="T11" fmla="*/ 672 h 768"/>
                <a:gd name="T12" fmla="*/ 203 w 326"/>
                <a:gd name="T13" fmla="*/ 747 h 768"/>
                <a:gd name="T14" fmla="*/ 326 w 326"/>
                <a:gd name="T15" fmla="*/ 768 h 768"/>
                <a:gd name="T16" fmla="*/ 0 60000 65536"/>
                <a:gd name="T17" fmla="*/ 0 60000 65536"/>
                <a:gd name="T18" fmla="*/ 0 60000 65536"/>
                <a:gd name="T19" fmla="*/ 0 60000 65536"/>
                <a:gd name="T20" fmla="*/ 0 60000 65536"/>
                <a:gd name="T21" fmla="*/ 0 60000 65536"/>
                <a:gd name="T22" fmla="*/ 0 60000 65536"/>
                <a:gd name="T23" fmla="*/ 0 60000 65536"/>
                <a:gd name="T24" fmla="*/ 0 w 326"/>
                <a:gd name="T25" fmla="*/ 0 h 768"/>
                <a:gd name="T26" fmla="*/ 326 w 326"/>
                <a:gd name="T27" fmla="*/ 768 h 76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26" h="768">
                  <a:moveTo>
                    <a:pt x="272" y="0"/>
                  </a:moveTo>
                  <a:cubicBezTo>
                    <a:pt x="239" y="10"/>
                    <a:pt x="207" y="21"/>
                    <a:pt x="170" y="45"/>
                  </a:cubicBezTo>
                  <a:cubicBezTo>
                    <a:pt x="133" y="69"/>
                    <a:pt x="78" y="92"/>
                    <a:pt x="50" y="144"/>
                  </a:cubicBezTo>
                  <a:cubicBezTo>
                    <a:pt x="22" y="196"/>
                    <a:pt x="4" y="298"/>
                    <a:pt x="2" y="360"/>
                  </a:cubicBezTo>
                  <a:cubicBezTo>
                    <a:pt x="0" y="422"/>
                    <a:pt x="17" y="464"/>
                    <a:pt x="35" y="516"/>
                  </a:cubicBezTo>
                  <a:cubicBezTo>
                    <a:pt x="53" y="568"/>
                    <a:pt x="85" y="634"/>
                    <a:pt x="113" y="672"/>
                  </a:cubicBezTo>
                  <a:cubicBezTo>
                    <a:pt x="141" y="710"/>
                    <a:pt x="168" y="731"/>
                    <a:pt x="203" y="747"/>
                  </a:cubicBezTo>
                  <a:cubicBezTo>
                    <a:pt x="238" y="763"/>
                    <a:pt x="282" y="765"/>
                    <a:pt x="326" y="768"/>
                  </a:cubicBezTo>
                </a:path>
              </a:pathLst>
            </a:custGeom>
            <a:noFill/>
            <a:ln w="3175">
              <a:solidFill>
                <a:schemeClr val="bg2"/>
              </a:solidFill>
              <a:round/>
              <a:headEnd/>
              <a:tailEnd/>
            </a:ln>
          </p:spPr>
          <p:txBody>
            <a:bodyPr/>
            <a:lstStyle/>
            <a:p>
              <a:endParaRPr lang="en-US"/>
            </a:p>
          </p:txBody>
        </p:sp>
        <p:sp>
          <p:nvSpPr>
            <p:cNvPr id="7444" name="Freeform 32"/>
            <p:cNvSpPr>
              <a:spLocks/>
            </p:cNvSpPr>
            <p:nvPr/>
          </p:nvSpPr>
          <p:spPr bwMode="auto">
            <a:xfrm>
              <a:off x="968" y="3657"/>
              <a:ext cx="385" cy="639"/>
            </a:xfrm>
            <a:custGeom>
              <a:avLst/>
              <a:gdLst>
                <a:gd name="T0" fmla="*/ 73 w 385"/>
                <a:gd name="T1" fmla="*/ 0 h 639"/>
                <a:gd name="T2" fmla="*/ 10 w 385"/>
                <a:gd name="T3" fmla="*/ 153 h 639"/>
                <a:gd name="T4" fmla="*/ 16 w 385"/>
                <a:gd name="T5" fmla="*/ 366 h 639"/>
                <a:gd name="T6" fmla="*/ 85 w 385"/>
                <a:gd name="T7" fmla="*/ 528 h 639"/>
                <a:gd name="T8" fmla="*/ 202 w 385"/>
                <a:gd name="T9" fmla="*/ 621 h 639"/>
                <a:gd name="T10" fmla="*/ 313 w 385"/>
                <a:gd name="T11" fmla="*/ 633 h 639"/>
                <a:gd name="T12" fmla="*/ 385 w 385"/>
                <a:gd name="T13" fmla="*/ 600 h 639"/>
                <a:gd name="T14" fmla="*/ 0 60000 65536"/>
                <a:gd name="T15" fmla="*/ 0 60000 65536"/>
                <a:gd name="T16" fmla="*/ 0 60000 65536"/>
                <a:gd name="T17" fmla="*/ 0 60000 65536"/>
                <a:gd name="T18" fmla="*/ 0 60000 65536"/>
                <a:gd name="T19" fmla="*/ 0 60000 65536"/>
                <a:gd name="T20" fmla="*/ 0 60000 65536"/>
                <a:gd name="T21" fmla="*/ 0 w 385"/>
                <a:gd name="T22" fmla="*/ 0 h 639"/>
                <a:gd name="T23" fmla="*/ 385 w 385"/>
                <a:gd name="T24" fmla="*/ 639 h 63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85" h="639">
                  <a:moveTo>
                    <a:pt x="73" y="0"/>
                  </a:moveTo>
                  <a:cubicBezTo>
                    <a:pt x="46" y="46"/>
                    <a:pt x="20" y="92"/>
                    <a:pt x="10" y="153"/>
                  </a:cubicBezTo>
                  <a:cubicBezTo>
                    <a:pt x="0" y="214"/>
                    <a:pt x="4" y="304"/>
                    <a:pt x="16" y="366"/>
                  </a:cubicBezTo>
                  <a:cubicBezTo>
                    <a:pt x="28" y="428"/>
                    <a:pt x="54" y="485"/>
                    <a:pt x="85" y="528"/>
                  </a:cubicBezTo>
                  <a:cubicBezTo>
                    <a:pt x="116" y="571"/>
                    <a:pt x="164" y="603"/>
                    <a:pt x="202" y="621"/>
                  </a:cubicBezTo>
                  <a:cubicBezTo>
                    <a:pt x="240" y="639"/>
                    <a:pt x="283" y="636"/>
                    <a:pt x="313" y="633"/>
                  </a:cubicBezTo>
                  <a:cubicBezTo>
                    <a:pt x="343" y="630"/>
                    <a:pt x="364" y="615"/>
                    <a:pt x="385" y="600"/>
                  </a:cubicBezTo>
                </a:path>
              </a:pathLst>
            </a:custGeom>
            <a:noFill/>
            <a:ln w="3175">
              <a:solidFill>
                <a:schemeClr val="bg2"/>
              </a:solidFill>
              <a:round/>
              <a:headEnd/>
              <a:tailEnd/>
            </a:ln>
          </p:spPr>
          <p:txBody>
            <a:bodyPr/>
            <a:lstStyle/>
            <a:p>
              <a:endParaRPr lang="en-US"/>
            </a:p>
          </p:txBody>
        </p:sp>
        <p:sp>
          <p:nvSpPr>
            <p:cNvPr id="7445" name="Freeform 33"/>
            <p:cNvSpPr>
              <a:spLocks/>
            </p:cNvSpPr>
            <p:nvPr/>
          </p:nvSpPr>
          <p:spPr bwMode="auto">
            <a:xfrm>
              <a:off x="1278" y="4290"/>
              <a:ext cx="672" cy="346"/>
            </a:xfrm>
            <a:custGeom>
              <a:avLst/>
              <a:gdLst>
                <a:gd name="T0" fmla="*/ 0 w 672"/>
                <a:gd name="T1" fmla="*/ 0 h 346"/>
                <a:gd name="T2" fmla="*/ 93 w 672"/>
                <a:gd name="T3" fmla="*/ 171 h 346"/>
                <a:gd name="T4" fmla="*/ 192 w 672"/>
                <a:gd name="T5" fmla="*/ 264 h 346"/>
                <a:gd name="T6" fmla="*/ 315 w 672"/>
                <a:gd name="T7" fmla="*/ 330 h 346"/>
                <a:gd name="T8" fmla="*/ 456 w 672"/>
                <a:gd name="T9" fmla="*/ 342 h 346"/>
                <a:gd name="T10" fmla="*/ 588 w 672"/>
                <a:gd name="T11" fmla="*/ 309 h 346"/>
                <a:gd name="T12" fmla="*/ 672 w 672"/>
                <a:gd name="T13" fmla="*/ 255 h 346"/>
                <a:gd name="T14" fmla="*/ 0 60000 65536"/>
                <a:gd name="T15" fmla="*/ 0 60000 65536"/>
                <a:gd name="T16" fmla="*/ 0 60000 65536"/>
                <a:gd name="T17" fmla="*/ 0 60000 65536"/>
                <a:gd name="T18" fmla="*/ 0 60000 65536"/>
                <a:gd name="T19" fmla="*/ 0 60000 65536"/>
                <a:gd name="T20" fmla="*/ 0 60000 65536"/>
                <a:gd name="T21" fmla="*/ 0 w 672"/>
                <a:gd name="T22" fmla="*/ 0 h 346"/>
                <a:gd name="T23" fmla="*/ 672 w 672"/>
                <a:gd name="T24" fmla="*/ 346 h 34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72" h="346">
                  <a:moveTo>
                    <a:pt x="0" y="0"/>
                  </a:moveTo>
                  <a:cubicBezTo>
                    <a:pt x="30" y="63"/>
                    <a:pt x="61" y="127"/>
                    <a:pt x="93" y="171"/>
                  </a:cubicBezTo>
                  <a:cubicBezTo>
                    <a:pt x="125" y="215"/>
                    <a:pt x="155" y="238"/>
                    <a:pt x="192" y="264"/>
                  </a:cubicBezTo>
                  <a:cubicBezTo>
                    <a:pt x="229" y="290"/>
                    <a:pt x="271" y="317"/>
                    <a:pt x="315" y="330"/>
                  </a:cubicBezTo>
                  <a:cubicBezTo>
                    <a:pt x="359" y="343"/>
                    <a:pt x="410" y="346"/>
                    <a:pt x="456" y="342"/>
                  </a:cubicBezTo>
                  <a:cubicBezTo>
                    <a:pt x="502" y="338"/>
                    <a:pt x="552" y="323"/>
                    <a:pt x="588" y="309"/>
                  </a:cubicBezTo>
                  <a:cubicBezTo>
                    <a:pt x="624" y="295"/>
                    <a:pt x="648" y="275"/>
                    <a:pt x="672" y="255"/>
                  </a:cubicBezTo>
                </a:path>
              </a:pathLst>
            </a:custGeom>
            <a:noFill/>
            <a:ln w="3175">
              <a:solidFill>
                <a:schemeClr val="bg2"/>
              </a:solidFill>
              <a:round/>
              <a:headEnd/>
              <a:tailEnd/>
            </a:ln>
          </p:spPr>
          <p:txBody>
            <a:bodyPr/>
            <a:lstStyle/>
            <a:p>
              <a:endParaRPr lang="en-US"/>
            </a:p>
          </p:txBody>
        </p:sp>
      </p:grpSp>
      <p:grpSp>
        <p:nvGrpSpPr>
          <p:cNvPr id="4" name="Group 34"/>
          <p:cNvGrpSpPr>
            <a:grpSpLocks/>
          </p:cNvGrpSpPr>
          <p:nvPr/>
        </p:nvGrpSpPr>
        <p:grpSpPr bwMode="auto">
          <a:xfrm>
            <a:off x="1784350" y="1725613"/>
            <a:ext cx="6865938" cy="839787"/>
            <a:chOff x="886" y="2008"/>
            <a:chExt cx="2762" cy="2792"/>
          </a:xfrm>
        </p:grpSpPr>
        <p:sp>
          <p:nvSpPr>
            <p:cNvPr id="7424" name="Freeform 35"/>
            <p:cNvSpPr>
              <a:spLocks/>
            </p:cNvSpPr>
            <p:nvPr/>
          </p:nvSpPr>
          <p:spPr bwMode="auto">
            <a:xfrm>
              <a:off x="1920" y="4224"/>
              <a:ext cx="816" cy="576"/>
            </a:xfrm>
            <a:custGeom>
              <a:avLst/>
              <a:gdLst>
                <a:gd name="T0" fmla="*/ 0 w 816"/>
                <a:gd name="T1" fmla="*/ 192 h 576"/>
                <a:gd name="T2" fmla="*/ 96 w 816"/>
                <a:gd name="T3" fmla="*/ 432 h 576"/>
                <a:gd name="T4" fmla="*/ 336 w 816"/>
                <a:gd name="T5" fmla="*/ 576 h 576"/>
                <a:gd name="T6" fmla="*/ 672 w 816"/>
                <a:gd name="T7" fmla="*/ 432 h 576"/>
                <a:gd name="T8" fmla="*/ 768 w 816"/>
                <a:gd name="T9" fmla="*/ 240 h 576"/>
                <a:gd name="T10" fmla="*/ 816 w 816"/>
                <a:gd name="T11" fmla="*/ 0 h 576"/>
                <a:gd name="T12" fmla="*/ 0 60000 65536"/>
                <a:gd name="T13" fmla="*/ 0 60000 65536"/>
                <a:gd name="T14" fmla="*/ 0 60000 65536"/>
                <a:gd name="T15" fmla="*/ 0 60000 65536"/>
                <a:gd name="T16" fmla="*/ 0 60000 65536"/>
                <a:gd name="T17" fmla="*/ 0 60000 65536"/>
                <a:gd name="T18" fmla="*/ 0 w 816"/>
                <a:gd name="T19" fmla="*/ 0 h 576"/>
                <a:gd name="T20" fmla="*/ 816 w 816"/>
                <a:gd name="T21" fmla="*/ 576 h 576"/>
              </a:gdLst>
              <a:ahLst/>
              <a:cxnLst>
                <a:cxn ang="T12">
                  <a:pos x="T0" y="T1"/>
                </a:cxn>
                <a:cxn ang="T13">
                  <a:pos x="T2" y="T3"/>
                </a:cxn>
                <a:cxn ang="T14">
                  <a:pos x="T4" y="T5"/>
                </a:cxn>
                <a:cxn ang="T15">
                  <a:pos x="T6" y="T7"/>
                </a:cxn>
                <a:cxn ang="T16">
                  <a:pos x="T8" y="T9"/>
                </a:cxn>
                <a:cxn ang="T17">
                  <a:pos x="T10" y="T11"/>
                </a:cxn>
              </a:cxnLst>
              <a:rect l="T18" t="T19" r="T20" b="T21"/>
              <a:pathLst>
                <a:path w="816" h="576">
                  <a:moveTo>
                    <a:pt x="0" y="192"/>
                  </a:moveTo>
                  <a:cubicBezTo>
                    <a:pt x="20" y="280"/>
                    <a:pt x="40" y="368"/>
                    <a:pt x="96" y="432"/>
                  </a:cubicBezTo>
                  <a:cubicBezTo>
                    <a:pt x="152" y="496"/>
                    <a:pt x="240" y="576"/>
                    <a:pt x="336" y="576"/>
                  </a:cubicBezTo>
                  <a:cubicBezTo>
                    <a:pt x="432" y="576"/>
                    <a:pt x="600" y="488"/>
                    <a:pt x="672" y="432"/>
                  </a:cubicBezTo>
                  <a:cubicBezTo>
                    <a:pt x="744" y="376"/>
                    <a:pt x="744" y="312"/>
                    <a:pt x="768" y="240"/>
                  </a:cubicBezTo>
                  <a:cubicBezTo>
                    <a:pt x="792" y="168"/>
                    <a:pt x="804" y="84"/>
                    <a:pt x="816" y="0"/>
                  </a:cubicBezTo>
                </a:path>
              </a:pathLst>
            </a:custGeom>
            <a:noFill/>
            <a:ln w="3175">
              <a:solidFill>
                <a:schemeClr val="bg2"/>
              </a:solidFill>
              <a:round/>
              <a:headEnd/>
              <a:tailEnd/>
            </a:ln>
          </p:spPr>
          <p:txBody>
            <a:bodyPr/>
            <a:lstStyle/>
            <a:p>
              <a:endParaRPr lang="en-US"/>
            </a:p>
          </p:txBody>
        </p:sp>
        <p:sp>
          <p:nvSpPr>
            <p:cNvPr id="7425" name="Freeform 36"/>
            <p:cNvSpPr>
              <a:spLocks/>
            </p:cNvSpPr>
            <p:nvPr/>
          </p:nvSpPr>
          <p:spPr bwMode="auto">
            <a:xfrm>
              <a:off x="2736" y="3504"/>
              <a:ext cx="536" cy="968"/>
            </a:xfrm>
            <a:custGeom>
              <a:avLst/>
              <a:gdLst>
                <a:gd name="T0" fmla="*/ 0 w 536"/>
                <a:gd name="T1" fmla="*/ 864 h 968"/>
                <a:gd name="T2" fmla="*/ 144 w 536"/>
                <a:gd name="T3" fmla="*/ 960 h 968"/>
                <a:gd name="T4" fmla="*/ 432 w 536"/>
                <a:gd name="T5" fmla="*/ 816 h 968"/>
                <a:gd name="T6" fmla="*/ 528 w 536"/>
                <a:gd name="T7" fmla="*/ 528 h 968"/>
                <a:gd name="T8" fmla="*/ 480 w 536"/>
                <a:gd name="T9" fmla="*/ 192 h 968"/>
                <a:gd name="T10" fmla="*/ 384 w 536"/>
                <a:gd name="T11" fmla="*/ 0 h 968"/>
                <a:gd name="T12" fmla="*/ 0 60000 65536"/>
                <a:gd name="T13" fmla="*/ 0 60000 65536"/>
                <a:gd name="T14" fmla="*/ 0 60000 65536"/>
                <a:gd name="T15" fmla="*/ 0 60000 65536"/>
                <a:gd name="T16" fmla="*/ 0 60000 65536"/>
                <a:gd name="T17" fmla="*/ 0 60000 65536"/>
                <a:gd name="T18" fmla="*/ 0 w 536"/>
                <a:gd name="T19" fmla="*/ 0 h 968"/>
                <a:gd name="T20" fmla="*/ 536 w 536"/>
                <a:gd name="T21" fmla="*/ 968 h 968"/>
              </a:gdLst>
              <a:ahLst/>
              <a:cxnLst>
                <a:cxn ang="T12">
                  <a:pos x="T0" y="T1"/>
                </a:cxn>
                <a:cxn ang="T13">
                  <a:pos x="T2" y="T3"/>
                </a:cxn>
                <a:cxn ang="T14">
                  <a:pos x="T4" y="T5"/>
                </a:cxn>
                <a:cxn ang="T15">
                  <a:pos x="T6" y="T7"/>
                </a:cxn>
                <a:cxn ang="T16">
                  <a:pos x="T8" y="T9"/>
                </a:cxn>
                <a:cxn ang="T17">
                  <a:pos x="T10" y="T11"/>
                </a:cxn>
              </a:cxnLst>
              <a:rect l="T18" t="T19" r="T20" b="T21"/>
              <a:pathLst>
                <a:path w="536" h="968">
                  <a:moveTo>
                    <a:pt x="0" y="864"/>
                  </a:moveTo>
                  <a:cubicBezTo>
                    <a:pt x="36" y="916"/>
                    <a:pt x="72" y="968"/>
                    <a:pt x="144" y="960"/>
                  </a:cubicBezTo>
                  <a:cubicBezTo>
                    <a:pt x="216" y="952"/>
                    <a:pt x="368" y="888"/>
                    <a:pt x="432" y="816"/>
                  </a:cubicBezTo>
                  <a:cubicBezTo>
                    <a:pt x="496" y="744"/>
                    <a:pt x="520" y="632"/>
                    <a:pt x="528" y="528"/>
                  </a:cubicBezTo>
                  <a:cubicBezTo>
                    <a:pt x="536" y="424"/>
                    <a:pt x="504" y="280"/>
                    <a:pt x="480" y="192"/>
                  </a:cubicBezTo>
                  <a:cubicBezTo>
                    <a:pt x="456" y="104"/>
                    <a:pt x="420" y="52"/>
                    <a:pt x="384" y="0"/>
                  </a:cubicBezTo>
                </a:path>
              </a:pathLst>
            </a:custGeom>
            <a:noFill/>
            <a:ln w="3175">
              <a:solidFill>
                <a:schemeClr val="bg2"/>
              </a:solidFill>
              <a:round/>
              <a:headEnd/>
              <a:tailEnd/>
            </a:ln>
          </p:spPr>
          <p:txBody>
            <a:bodyPr/>
            <a:lstStyle/>
            <a:p>
              <a:endParaRPr lang="en-US"/>
            </a:p>
          </p:txBody>
        </p:sp>
        <p:sp>
          <p:nvSpPr>
            <p:cNvPr id="7426" name="Freeform 37"/>
            <p:cNvSpPr>
              <a:spLocks/>
            </p:cNvSpPr>
            <p:nvPr/>
          </p:nvSpPr>
          <p:spPr bwMode="auto">
            <a:xfrm>
              <a:off x="3264" y="3024"/>
              <a:ext cx="384" cy="912"/>
            </a:xfrm>
            <a:custGeom>
              <a:avLst/>
              <a:gdLst>
                <a:gd name="T0" fmla="*/ 0 w 384"/>
                <a:gd name="T1" fmla="*/ 912 h 912"/>
                <a:gd name="T2" fmla="*/ 240 w 384"/>
                <a:gd name="T3" fmla="*/ 816 h 912"/>
                <a:gd name="T4" fmla="*/ 336 w 384"/>
                <a:gd name="T5" fmla="*/ 576 h 912"/>
                <a:gd name="T6" fmla="*/ 384 w 384"/>
                <a:gd name="T7" fmla="*/ 288 h 912"/>
                <a:gd name="T8" fmla="*/ 336 w 384"/>
                <a:gd name="T9" fmla="*/ 96 h 912"/>
                <a:gd name="T10" fmla="*/ 288 w 384"/>
                <a:gd name="T11" fmla="*/ 0 h 912"/>
                <a:gd name="T12" fmla="*/ 0 60000 65536"/>
                <a:gd name="T13" fmla="*/ 0 60000 65536"/>
                <a:gd name="T14" fmla="*/ 0 60000 65536"/>
                <a:gd name="T15" fmla="*/ 0 60000 65536"/>
                <a:gd name="T16" fmla="*/ 0 60000 65536"/>
                <a:gd name="T17" fmla="*/ 0 60000 65536"/>
                <a:gd name="T18" fmla="*/ 0 w 384"/>
                <a:gd name="T19" fmla="*/ 0 h 912"/>
                <a:gd name="T20" fmla="*/ 384 w 384"/>
                <a:gd name="T21" fmla="*/ 912 h 912"/>
              </a:gdLst>
              <a:ahLst/>
              <a:cxnLst>
                <a:cxn ang="T12">
                  <a:pos x="T0" y="T1"/>
                </a:cxn>
                <a:cxn ang="T13">
                  <a:pos x="T2" y="T3"/>
                </a:cxn>
                <a:cxn ang="T14">
                  <a:pos x="T4" y="T5"/>
                </a:cxn>
                <a:cxn ang="T15">
                  <a:pos x="T6" y="T7"/>
                </a:cxn>
                <a:cxn ang="T16">
                  <a:pos x="T8" y="T9"/>
                </a:cxn>
                <a:cxn ang="T17">
                  <a:pos x="T10" y="T11"/>
                </a:cxn>
              </a:cxnLst>
              <a:rect l="T18" t="T19" r="T20" b="T21"/>
              <a:pathLst>
                <a:path w="384" h="912">
                  <a:moveTo>
                    <a:pt x="0" y="912"/>
                  </a:moveTo>
                  <a:cubicBezTo>
                    <a:pt x="92" y="892"/>
                    <a:pt x="184" y="872"/>
                    <a:pt x="240" y="816"/>
                  </a:cubicBezTo>
                  <a:cubicBezTo>
                    <a:pt x="296" y="760"/>
                    <a:pt x="312" y="664"/>
                    <a:pt x="336" y="576"/>
                  </a:cubicBezTo>
                  <a:cubicBezTo>
                    <a:pt x="360" y="488"/>
                    <a:pt x="384" y="368"/>
                    <a:pt x="384" y="288"/>
                  </a:cubicBezTo>
                  <a:cubicBezTo>
                    <a:pt x="384" y="208"/>
                    <a:pt x="352" y="144"/>
                    <a:pt x="336" y="96"/>
                  </a:cubicBezTo>
                  <a:cubicBezTo>
                    <a:pt x="320" y="48"/>
                    <a:pt x="304" y="24"/>
                    <a:pt x="288" y="0"/>
                  </a:cubicBezTo>
                </a:path>
              </a:pathLst>
            </a:custGeom>
            <a:noFill/>
            <a:ln w="3175">
              <a:solidFill>
                <a:schemeClr val="bg2"/>
              </a:solidFill>
              <a:round/>
              <a:headEnd/>
              <a:tailEnd/>
            </a:ln>
          </p:spPr>
          <p:txBody>
            <a:bodyPr/>
            <a:lstStyle/>
            <a:p>
              <a:endParaRPr lang="en-US"/>
            </a:p>
          </p:txBody>
        </p:sp>
        <p:sp>
          <p:nvSpPr>
            <p:cNvPr id="7427" name="Freeform 38"/>
            <p:cNvSpPr>
              <a:spLocks/>
            </p:cNvSpPr>
            <p:nvPr/>
          </p:nvSpPr>
          <p:spPr bwMode="auto">
            <a:xfrm>
              <a:off x="3360" y="2352"/>
              <a:ext cx="248" cy="816"/>
            </a:xfrm>
            <a:custGeom>
              <a:avLst/>
              <a:gdLst>
                <a:gd name="T0" fmla="*/ 96 w 248"/>
                <a:gd name="T1" fmla="*/ 816 h 816"/>
                <a:gd name="T2" fmla="*/ 192 w 248"/>
                <a:gd name="T3" fmla="*/ 672 h 816"/>
                <a:gd name="T4" fmla="*/ 240 w 248"/>
                <a:gd name="T5" fmla="*/ 432 h 816"/>
                <a:gd name="T6" fmla="*/ 144 w 248"/>
                <a:gd name="T7" fmla="*/ 192 h 816"/>
                <a:gd name="T8" fmla="*/ 0 w 248"/>
                <a:gd name="T9" fmla="*/ 0 h 816"/>
                <a:gd name="T10" fmla="*/ 0 60000 65536"/>
                <a:gd name="T11" fmla="*/ 0 60000 65536"/>
                <a:gd name="T12" fmla="*/ 0 60000 65536"/>
                <a:gd name="T13" fmla="*/ 0 60000 65536"/>
                <a:gd name="T14" fmla="*/ 0 60000 65536"/>
                <a:gd name="T15" fmla="*/ 0 w 248"/>
                <a:gd name="T16" fmla="*/ 0 h 816"/>
                <a:gd name="T17" fmla="*/ 248 w 248"/>
                <a:gd name="T18" fmla="*/ 816 h 816"/>
              </a:gdLst>
              <a:ahLst/>
              <a:cxnLst>
                <a:cxn ang="T10">
                  <a:pos x="T0" y="T1"/>
                </a:cxn>
                <a:cxn ang="T11">
                  <a:pos x="T2" y="T3"/>
                </a:cxn>
                <a:cxn ang="T12">
                  <a:pos x="T4" y="T5"/>
                </a:cxn>
                <a:cxn ang="T13">
                  <a:pos x="T6" y="T7"/>
                </a:cxn>
                <a:cxn ang="T14">
                  <a:pos x="T8" y="T9"/>
                </a:cxn>
              </a:cxnLst>
              <a:rect l="T15" t="T16" r="T17" b="T18"/>
              <a:pathLst>
                <a:path w="248" h="816">
                  <a:moveTo>
                    <a:pt x="96" y="816"/>
                  </a:moveTo>
                  <a:cubicBezTo>
                    <a:pt x="132" y="776"/>
                    <a:pt x="168" y="736"/>
                    <a:pt x="192" y="672"/>
                  </a:cubicBezTo>
                  <a:cubicBezTo>
                    <a:pt x="216" y="608"/>
                    <a:pt x="248" y="512"/>
                    <a:pt x="240" y="432"/>
                  </a:cubicBezTo>
                  <a:cubicBezTo>
                    <a:pt x="232" y="352"/>
                    <a:pt x="184" y="264"/>
                    <a:pt x="144" y="192"/>
                  </a:cubicBezTo>
                  <a:cubicBezTo>
                    <a:pt x="104" y="120"/>
                    <a:pt x="24" y="32"/>
                    <a:pt x="0" y="0"/>
                  </a:cubicBezTo>
                </a:path>
              </a:pathLst>
            </a:custGeom>
            <a:noFill/>
            <a:ln w="3175">
              <a:solidFill>
                <a:schemeClr val="bg2"/>
              </a:solidFill>
              <a:round/>
              <a:headEnd/>
              <a:tailEnd/>
            </a:ln>
          </p:spPr>
          <p:txBody>
            <a:bodyPr/>
            <a:lstStyle/>
            <a:p>
              <a:endParaRPr lang="en-US"/>
            </a:p>
          </p:txBody>
        </p:sp>
        <p:sp>
          <p:nvSpPr>
            <p:cNvPr id="7428" name="Freeform 39"/>
            <p:cNvSpPr>
              <a:spLocks/>
            </p:cNvSpPr>
            <p:nvPr/>
          </p:nvSpPr>
          <p:spPr bwMode="auto">
            <a:xfrm>
              <a:off x="2736" y="2008"/>
              <a:ext cx="624" cy="440"/>
            </a:xfrm>
            <a:custGeom>
              <a:avLst/>
              <a:gdLst>
                <a:gd name="T0" fmla="*/ 624 w 624"/>
                <a:gd name="T1" fmla="*/ 440 h 440"/>
                <a:gd name="T2" fmla="*/ 576 w 624"/>
                <a:gd name="T3" fmla="*/ 200 h 440"/>
                <a:gd name="T4" fmla="*/ 432 w 624"/>
                <a:gd name="T5" fmla="*/ 56 h 440"/>
                <a:gd name="T6" fmla="*/ 240 w 624"/>
                <a:gd name="T7" fmla="*/ 8 h 440"/>
                <a:gd name="T8" fmla="*/ 96 w 624"/>
                <a:gd name="T9" fmla="*/ 104 h 440"/>
                <a:gd name="T10" fmla="*/ 0 w 624"/>
                <a:gd name="T11" fmla="*/ 248 h 440"/>
                <a:gd name="T12" fmla="*/ 0 60000 65536"/>
                <a:gd name="T13" fmla="*/ 0 60000 65536"/>
                <a:gd name="T14" fmla="*/ 0 60000 65536"/>
                <a:gd name="T15" fmla="*/ 0 60000 65536"/>
                <a:gd name="T16" fmla="*/ 0 60000 65536"/>
                <a:gd name="T17" fmla="*/ 0 60000 65536"/>
                <a:gd name="T18" fmla="*/ 0 w 624"/>
                <a:gd name="T19" fmla="*/ 0 h 440"/>
                <a:gd name="T20" fmla="*/ 624 w 624"/>
                <a:gd name="T21" fmla="*/ 440 h 440"/>
              </a:gdLst>
              <a:ahLst/>
              <a:cxnLst>
                <a:cxn ang="T12">
                  <a:pos x="T0" y="T1"/>
                </a:cxn>
                <a:cxn ang="T13">
                  <a:pos x="T2" y="T3"/>
                </a:cxn>
                <a:cxn ang="T14">
                  <a:pos x="T4" y="T5"/>
                </a:cxn>
                <a:cxn ang="T15">
                  <a:pos x="T6" y="T7"/>
                </a:cxn>
                <a:cxn ang="T16">
                  <a:pos x="T8" y="T9"/>
                </a:cxn>
                <a:cxn ang="T17">
                  <a:pos x="T10" y="T11"/>
                </a:cxn>
              </a:cxnLst>
              <a:rect l="T18" t="T19" r="T20" b="T21"/>
              <a:pathLst>
                <a:path w="624" h="440">
                  <a:moveTo>
                    <a:pt x="624" y="440"/>
                  </a:moveTo>
                  <a:cubicBezTo>
                    <a:pt x="616" y="352"/>
                    <a:pt x="608" y="264"/>
                    <a:pt x="576" y="200"/>
                  </a:cubicBezTo>
                  <a:cubicBezTo>
                    <a:pt x="544" y="136"/>
                    <a:pt x="488" y="88"/>
                    <a:pt x="432" y="56"/>
                  </a:cubicBezTo>
                  <a:cubicBezTo>
                    <a:pt x="376" y="24"/>
                    <a:pt x="296" y="0"/>
                    <a:pt x="240" y="8"/>
                  </a:cubicBezTo>
                  <a:cubicBezTo>
                    <a:pt x="184" y="16"/>
                    <a:pt x="136" y="64"/>
                    <a:pt x="96" y="104"/>
                  </a:cubicBezTo>
                  <a:cubicBezTo>
                    <a:pt x="56" y="144"/>
                    <a:pt x="28" y="196"/>
                    <a:pt x="0" y="248"/>
                  </a:cubicBezTo>
                </a:path>
              </a:pathLst>
            </a:custGeom>
            <a:noFill/>
            <a:ln w="3175">
              <a:solidFill>
                <a:schemeClr val="bg2"/>
              </a:solidFill>
              <a:round/>
              <a:headEnd/>
              <a:tailEnd/>
            </a:ln>
          </p:spPr>
          <p:txBody>
            <a:bodyPr/>
            <a:lstStyle/>
            <a:p>
              <a:endParaRPr lang="en-US"/>
            </a:p>
          </p:txBody>
        </p:sp>
        <p:sp>
          <p:nvSpPr>
            <p:cNvPr id="7429" name="Freeform 40"/>
            <p:cNvSpPr>
              <a:spLocks/>
            </p:cNvSpPr>
            <p:nvPr/>
          </p:nvSpPr>
          <p:spPr bwMode="auto">
            <a:xfrm>
              <a:off x="1797" y="2096"/>
              <a:ext cx="537" cy="253"/>
            </a:xfrm>
            <a:custGeom>
              <a:avLst/>
              <a:gdLst>
                <a:gd name="T0" fmla="*/ 537 w 537"/>
                <a:gd name="T1" fmla="*/ 148 h 253"/>
                <a:gd name="T2" fmla="*/ 453 w 537"/>
                <a:gd name="T3" fmla="*/ 49 h 253"/>
                <a:gd name="T4" fmla="*/ 342 w 537"/>
                <a:gd name="T5" fmla="*/ 10 h 253"/>
                <a:gd name="T6" fmla="*/ 252 w 537"/>
                <a:gd name="T7" fmla="*/ 7 h 253"/>
                <a:gd name="T8" fmla="*/ 153 w 537"/>
                <a:gd name="T9" fmla="*/ 52 h 253"/>
                <a:gd name="T10" fmla="*/ 75 w 537"/>
                <a:gd name="T11" fmla="*/ 121 h 253"/>
                <a:gd name="T12" fmla="*/ 18 w 537"/>
                <a:gd name="T13" fmla="*/ 214 h 253"/>
                <a:gd name="T14" fmla="*/ 0 w 537"/>
                <a:gd name="T15" fmla="*/ 253 h 253"/>
                <a:gd name="T16" fmla="*/ 0 60000 65536"/>
                <a:gd name="T17" fmla="*/ 0 60000 65536"/>
                <a:gd name="T18" fmla="*/ 0 60000 65536"/>
                <a:gd name="T19" fmla="*/ 0 60000 65536"/>
                <a:gd name="T20" fmla="*/ 0 60000 65536"/>
                <a:gd name="T21" fmla="*/ 0 60000 65536"/>
                <a:gd name="T22" fmla="*/ 0 60000 65536"/>
                <a:gd name="T23" fmla="*/ 0 60000 65536"/>
                <a:gd name="T24" fmla="*/ 0 w 537"/>
                <a:gd name="T25" fmla="*/ 0 h 253"/>
                <a:gd name="T26" fmla="*/ 537 w 537"/>
                <a:gd name="T27" fmla="*/ 253 h 25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37" h="253">
                  <a:moveTo>
                    <a:pt x="537" y="148"/>
                  </a:moveTo>
                  <a:cubicBezTo>
                    <a:pt x="511" y="110"/>
                    <a:pt x="485" y="72"/>
                    <a:pt x="453" y="49"/>
                  </a:cubicBezTo>
                  <a:cubicBezTo>
                    <a:pt x="421" y="26"/>
                    <a:pt x="375" y="17"/>
                    <a:pt x="342" y="10"/>
                  </a:cubicBezTo>
                  <a:cubicBezTo>
                    <a:pt x="309" y="3"/>
                    <a:pt x="283" y="0"/>
                    <a:pt x="252" y="7"/>
                  </a:cubicBezTo>
                  <a:cubicBezTo>
                    <a:pt x="221" y="14"/>
                    <a:pt x="183" y="33"/>
                    <a:pt x="153" y="52"/>
                  </a:cubicBezTo>
                  <a:cubicBezTo>
                    <a:pt x="123" y="71"/>
                    <a:pt x="98" y="94"/>
                    <a:pt x="75" y="121"/>
                  </a:cubicBezTo>
                  <a:cubicBezTo>
                    <a:pt x="52" y="148"/>
                    <a:pt x="30" y="192"/>
                    <a:pt x="18" y="214"/>
                  </a:cubicBezTo>
                  <a:cubicBezTo>
                    <a:pt x="6" y="236"/>
                    <a:pt x="3" y="244"/>
                    <a:pt x="0" y="253"/>
                  </a:cubicBezTo>
                </a:path>
              </a:pathLst>
            </a:custGeom>
            <a:noFill/>
            <a:ln w="3175">
              <a:solidFill>
                <a:schemeClr val="bg2"/>
              </a:solidFill>
              <a:round/>
              <a:headEnd/>
              <a:tailEnd/>
            </a:ln>
          </p:spPr>
          <p:txBody>
            <a:bodyPr/>
            <a:lstStyle/>
            <a:p>
              <a:endParaRPr lang="en-US"/>
            </a:p>
          </p:txBody>
        </p:sp>
        <p:sp>
          <p:nvSpPr>
            <p:cNvPr id="7430" name="Freeform 41"/>
            <p:cNvSpPr>
              <a:spLocks/>
            </p:cNvSpPr>
            <p:nvPr/>
          </p:nvSpPr>
          <p:spPr bwMode="auto">
            <a:xfrm>
              <a:off x="2310" y="2008"/>
              <a:ext cx="489" cy="314"/>
            </a:xfrm>
            <a:custGeom>
              <a:avLst/>
              <a:gdLst>
                <a:gd name="T0" fmla="*/ 489 w 489"/>
                <a:gd name="T1" fmla="*/ 143 h 314"/>
                <a:gd name="T2" fmla="*/ 405 w 489"/>
                <a:gd name="T3" fmla="*/ 44 h 314"/>
                <a:gd name="T4" fmla="*/ 270 w 489"/>
                <a:gd name="T5" fmla="*/ 2 h 314"/>
                <a:gd name="T6" fmla="*/ 147 w 489"/>
                <a:gd name="T7" fmla="*/ 53 h 314"/>
                <a:gd name="T8" fmla="*/ 75 w 489"/>
                <a:gd name="T9" fmla="*/ 113 h 314"/>
                <a:gd name="T10" fmla="*/ 15 w 489"/>
                <a:gd name="T11" fmla="*/ 233 h 314"/>
                <a:gd name="T12" fmla="*/ 0 w 489"/>
                <a:gd name="T13" fmla="*/ 314 h 314"/>
                <a:gd name="T14" fmla="*/ 0 60000 65536"/>
                <a:gd name="T15" fmla="*/ 0 60000 65536"/>
                <a:gd name="T16" fmla="*/ 0 60000 65536"/>
                <a:gd name="T17" fmla="*/ 0 60000 65536"/>
                <a:gd name="T18" fmla="*/ 0 60000 65536"/>
                <a:gd name="T19" fmla="*/ 0 60000 65536"/>
                <a:gd name="T20" fmla="*/ 0 60000 65536"/>
                <a:gd name="T21" fmla="*/ 0 w 489"/>
                <a:gd name="T22" fmla="*/ 0 h 314"/>
                <a:gd name="T23" fmla="*/ 489 w 489"/>
                <a:gd name="T24" fmla="*/ 314 h 31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89" h="314">
                  <a:moveTo>
                    <a:pt x="489" y="143"/>
                  </a:moveTo>
                  <a:cubicBezTo>
                    <a:pt x="465" y="105"/>
                    <a:pt x="442" y="68"/>
                    <a:pt x="405" y="44"/>
                  </a:cubicBezTo>
                  <a:cubicBezTo>
                    <a:pt x="368" y="20"/>
                    <a:pt x="313" y="0"/>
                    <a:pt x="270" y="2"/>
                  </a:cubicBezTo>
                  <a:cubicBezTo>
                    <a:pt x="227" y="4"/>
                    <a:pt x="179" y="35"/>
                    <a:pt x="147" y="53"/>
                  </a:cubicBezTo>
                  <a:cubicBezTo>
                    <a:pt x="115" y="71"/>
                    <a:pt x="97" y="83"/>
                    <a:pt x="75" y="113"/>
                  </a:cubicBezTo>
                  <a:cubicBezTo>
                    <a:pt x="53" y="143"/>
                    <a:pt x="27" y="200"/>
                    <a:pt x="15" y="233"/>
                  </a:cubicBezTo>
                  <a:cubicBezTo>
                    <a:pt x="3" y="266"/>
                    <a:pt x="1" y="290"/>
                    <a:pt x="0" y="314"/>
                  </a:cubicBezTo>
                </a:path>
              </a:pathLst>
            </a:custGeom>
            <a:noFill/>
            <a:ln w="3175">
              <a:solidFill>
                <a:schemeClr val="bg2"/>
              </a:solidFill>
              <a:round/>
              <a:headEnd/>
              <a:tailEnd/>
            </a:ln>
          </p:spPr>
          <p:txBody>
            <a:bodyPr/>
            <a:lstStyle/>
            <a:p>
              <a:endParaRPr lang="en-US"/>
            </a:p>
          </p:txBody>
        </p:sp>
        <p:sp>
          <p:nvSpPr>
            <p:cNvPr id="7431" name="Freeform 42"/>
            <p:cNvSpPr>
              <a:spLocks/>
            </p:cNvSpPr>
            <p:nvPr/>
          </p:nvSpPr>
          <p:spPr bwMode="auto">
            <a:xfrm>
              <a:off x="1151" y="2268"/>
              <a:ext cx="730" cy="777"/>
            </a:xfrm>
            <a:custGeom>
              <a:avLst/>
              <a:gdLst>
                <a:gd name="T0" fmla="*/ 730 w 730"/>
                <a:gd name="T1" fmla="*/ 174 h 777"/>
                <a:gd name="T2" fmla="*/ 667 w 730"/>
                <a:gd name="T3" fmla="*/ 99 h 777"/>
                <a:gd name="T4" fmla="*/ 556 w 730"/>
                <a:gd name="T5" fmla="*/ 27 h 777"/>
                <a:gd name="T6" fmla="*/ 457 w 730"/>
                <a:gd name="T7" fmla="*/ 3 h 777"/>
                <a:gd name="T8" fmla="*/ 340 w 730"/>
                <a:gd name="T9" fmla="*/ 12 h 777"/>
                <a:gd name="T10" fmla="*/ 223 w 730"/>
                <a:gd name="T11" fmla="*/ 72 h 777"/>
                <a:gd name="T12" fmla="*/ 160 w 730"/>
                <a:gd name="T13" fmla="*/ 141 h 777"/>
                <a:gd name="T14" fmla="*/ 91 w 730"/>
                <a:gd name="T15" fmla="*/ 234 h 777"/>
                <a:gd name="T16" fmla="*/ 43 w 730"/>
                <a:gd name="T17" fmla="*/ 342 h 777"/>
                <a:gd name="T18" fmla="*/ 19 w 730"/>
                <a:gd name="T19" fmla="*/ 432 h 777"/>
                <a:gd name="T20" fmla="*/ 1 w 730"/>
                <a:gd name="T21" fmla="*/ 531 h 777"/>
                <a:gd name="T22" fmla="*/ 10 w 730"/>
                <a:gd name="T23" fmla="*/ 669 h 777"/>
                <a:gd name="T24" fmla="*/ 22 w 730"/>
                <a:gd name="T25" fmla="*/ 777 h 77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30"/>
                <a:gd name="T40" fmla="*/ 0 h 777"/>
                <a:gd name="T41" fmla="*/ 730 w 730"/>
                <a:gd name="T42" fmla="*/ 777 h 77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30" h="777">
                  <a:moveTo>
                    <a:pt x="730" y="174"/>
                  </a:moveTo>
                  <a:cubicBezTo>
                    <a:pt x="713" y="149"/>
                    <a:pt x="696" y="124"/>
                    <a:pt x="667" y="99"/>
                  </a:cubicBezTo>
                  <a:cubicBezTo>
                    <a:pt x="638" y="74"/>
                    <a:pt x="591" y="43"/>
                    <a:pt x="556" y="27"/>
                  </a:cubicBezTo>
                  <a:cubicBezTo>
                    <a:pt x="521" y="11"/>
                    <a:pt x="493" y="6"/>
                    <a:pt x="457" y="3"/>
                  </a:cubicBezTo>
                  <a:cubicBezTo>
                    <a:pt x="421" y="0"/>
                    <a:pt x="379" y="0"/>
                    <a:pt x="340" y="12"/>
                  </a:cubicBezTo>
                  <a:cubicBezTo>
                    <a:pt x="301" y="24"/>
                    <a:pt x="253" y="50"/>
                    <a:pt x="223" y="72"/>
                  </a:cubicBezTo>
                  <a:cubicBezTo>
                    <a:pt x="193" y="94"/>
                    <a:pt x="182" y="114"/>
                    <a:pt x="160" y="141"/>
                  </a:cubicBezTo>
                  <a:cubicBezTo>
                    <a:pt x="138" y="168"/>
                    <a:pt x="110" y="201"/>
                    <a:pt x="91" y="234"/>
                  </a:cubicBezTo>
                  <a:cubicBezTo>
                    <a:pt x="72" y="267"/>
                    <a:pt x="55" y="309"/>
                    <a:pt x="43" y="342"/>
                  </a:cubicBezTo>
                  <a:cubicBezTo>
                    <a:pt x="31" y="375"/>
                    <a:pt x="26" y="401"/>
                    <a:pt x="19" y="432"/>
                  </a:cubicBezTo>
                  <a:cubicBezTo>
                    <a:pt x="12" y="463"/>
                    <a:pt x="2" y="492"/>
                    <a:pt x="1" y="531"/>
                  </a:cubicBezTo>
                  <a:cubicBezTo>
                    <a:pt x="0" y="570"/>
                    <a:pt x="7" y="628"/>
                    <a:pt x="10" y="669"/>
                  </a:cubicBezTo>
                  <a:cubicBezTo>
                    <a:pt x="13" y="710"/>
                    <a:pt x="17" y="743"/>
                    <a:pt x="22" y="777"/>
                  </a:cubicBezTo>
                </a:path>
              </a:pathLst>
            </a:custGeom>
            <a:noFill/>
            <a:ln w="3175">
              <a:solidFill>
                <a:schemeClr val="bg2"/>
              </a:solidFill>
              <a:round/>
              <a:headEnd/>
              <a:tailEnd/>
            </a:ln>
          </p:spPr>
          <p:txBody>
            <a:bodyPr/>
            <a:lstStyle/>
            <a:p>
              <a:endParaRPr lang="en-US"/>
            </a:p>
          </p:txBody>
        </p:sp>
        <p:sp>
          <p:nvSpPr>
            <p:cNvPr id="7432" name="Freeform 43"/>
            <p:cNvSpPr>
              <a:spLocks/>
            </p:cNvSpPr>
            <p:nvPr/>
          </p:nvSpPr>
          <p:spPr bwMode="auto">
            <a:xfrm>
              <a:off x="886" y="2937"/>
              <a:ext cx="326" cy="768"/>
            </a:xfrm>
            <a:custGeom>
              <a:avLst/>
              <a:gdLst>
                <a:gd name="T0" fmla="*/ 272 w 326"/>
                <a:gd name="T1" fmla="*/ 0 h 768"/>
                <a:gd name="T2" fmla="*/ 170 w 326"/>
                <a:gd name="T3" fmla="*/ 45 h 768"/>
                <a:gd name="T4" fmla="*/ 50 w 326"/>
                <a:gd name="T5" fmla="*/ 144 h 768"/>
                <a:gd name="T6" fmla="*/ 2 w 326"/>
                <a:gd name="T7" fmla="*/ 360 h 768"/>
                <a:gd name="T8" fmla="*/ 35 w 326"/>
                <a:gd name="T9" fmla="*/ 516 h 768"/>
                <a:gd name="T10" fmla="*/ 113 w 326"/>
                <a:gd name="T11" fmla="*/ 672 h 768"/>
                <a:gd name="T12" fmla="*/ 203 w 326"/>
                <a:gd name="T13" fmla="*/ 747 h 768"/>
                <a:gd name="T14" fmla="*/ 326 w 326"/>
                <a:gd name="T15" fmla="*/ 768 h 768"/>
                <a:gd name="T16" fmla="*/ 0 60000 65536"/>
                <a:gd name="T17" fmla="*/ 0 60000 65536"/>
                <a:gd name="T18" fmla="*/ 0 60000 65536"/>
                <a:gd name="T19" fmla="*/ 0 60000 65536"/>
                <a:gd name="T20" fmla="*/ 0 60000 65536"/>
                <a:gd name="T21" fmla="*/ 0 60000 65536"/>
                <a:gd name="T22" fmla="*/ 0 60000 65536"/>
                <a:gd name="T23" fmla="*/ 0 60000 65536"/>
                <a:gd name="T24" fmla="*/ 0 w 326"/>
                <a:gd name="T25" fmla="*/ 0 h 768"/>
                <a:gd name="T26" fmla="*/ 326 w 326"/>
                <a:gd name="T27" fmla="*/ 768 h 76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26" h="768">
                  <a:moveTo>
                    <a:pt x="272" y="0"/>
                  </a:moveTo>
                  <a:cubicBezTo>
                    <a:pt x="239" y="10"/>
                    <a:pt x="207" y="21"/>
                    <a:pt x="170" y="45"/>
                  </a:cubicBezTo>
                  <a:cubicBezTo>
                    <a:pt x="133" y="69"/>
                    <a:pt x="78" y="92"/>
                    <a:pt x="50" y="144"/>
                  </a:cubicBezTo>
                  <a:cubicBezTo>
                    <a:pt x="22" y="196"/>
                    <a:pt x="4" y="298"/>
                    <a:pt x="2" y="360"/>
                  </a:cubicBezTo>
                  <a:cubicBezTo>
                    <a:pt x="0" y="422"/>
                    <a:pt x="17" y="464"/>
                    <a:pt x="35" y="516"/>
                  </a:cubicBezTo>
                  <a:cubicBezTo>
                    <a:pt x="53" y="568"/>
                    <a:pt x="85" y="634"/>
                    <a:pt x="113" y="672"/>
                  </a:cubicBezTo>
                  <a:cubicBezTo>
                    <a:pt x="141" y="710"/>
                    <a:pt x="168" y="731"/>
                    <a:pt x="203" y="747"/>
                  </a:cubicBezTo>
                  <a:cubicBezTo>
                    <a:pt x="238" y="763"/>
                    <a:pt x="282" y="765"/>
                    <a:pt x="326" y="768"/>
                  </a:cubicBezTo>
                </a:path>
              </a:pathLst>
            </a:custGeom>
            <a:noFill/>
            <a:ln w="3175">
              <a:solidFill>
                <a:schemeClr val="bg2"/>
              </a:solidFill>
              <a:round/>
              <a:headEnd/>
              <a:tailEnd/>
            </a:ln>
          </p:spPr>
          <p:txBody>
            <a:bodyPr/>
            <a:lstStyle/>
            <a:p>
              <a:endParaRPr lang="en-US"/>
            </a:p>
          </p:txBody>
        </p:sp>
        <p:sp>
          <p:nvSpPr>
            <p:cNvPr id="7433" name="Freeform 44"/>
            <p:cNvSpPr>
              <a:spLocks/>
            </p:cNvSpPr>
            <p:nvPr/>
          </p:nvSpPr>
          <p:spPr bwMode="auto">
            <a:xfrm>
              <a:off x="968" y="3657"/>
              <a:ext cx="385" cy="639"/>
            </a:xfrm>
            <a:custGeom>
              <a:avLst/>
              <a:gdLst>
                <a:gd name="T0" fmla="*/ 73 w 385"/>
                <a:gd name="T1" fmla="*/ 0 h 639"/>
                <a:gd name="T2" fmla="*/ 10 w 385"/>
                <a:gd name="T3" fmla="*/ 153 h 639"/>
                <a:gd name="T4" fmla="*/ 16 w 385"/>
                <a:gd name="T5" fmla="*/ 366 h 639"/>
                <a:gd name="T6" fmla="*/ 85 w 385"/>
                <a:gd name="T7" fmla="*/ 528 h 639"/>
                <a:gd name="T8" fmla="*/ 202 w 385"/>
                <a:gd name="T9" fmla="*/ 621 h 639"/>
                <a:gd name="T10" fmla="*/ 313 w 385"/>
                <a:gd name="T11" fmla="*/ 633 h 639"/>
                <a:gd name="T12" fmla="*/ 385 w 385"/>
                <a:gd name="T13" fmla="*/ 600 h 639"/>
                <a:gd name="T14" fmla="*/ 0 60000 65536"/>
                <a:gd name="T15" fmla="*/ 0 60000 65536"/>
                <a:gd name="T16" fmla="*/ 0 60000 65536"/>
                <a:gd name="T17" fmla="*/ 0 60000 65536"/>
                <a:gd name="T18" fmla="*/ 0 60000 65536"/>
                <a:gd name="T19" fmla="*/ 0 60000 65536"/>
                <a:gd name="T20" fmla="*/ 0 60000 65536"/>
                <a:gd name="T21" fmla="*/ 0 w 385"/>
                <a:gd name="T22" fmla="*/ 0 h 639"/>
                <a:gd name="T23" fmla="*/ 385 w 385"/>
                <a:gd name="T24" fmla="*/ 639 h 63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85" h="639">
                  <a:moveTo>
                    <a:pt x="73" y="0"/>
                  </a:moveTo>
                  <a:cubicBezTo>
                    <a:pt x="46" y="46"/>
                    <a:pt x="20" y="92"/>
                    <a:pt x="10" y="153"/>
                  </a:cubicBezTo>
                  <a:cubicBezTo>
                    <a:pt x="0" y="214"/>
                    <a:pt x="4" y="304"/>
                    <a:pt x="16" y="366"/>
                  </a:cubicBezTo>
                  <a:cubicBezTo>
                    <a:pt x="28" y="428"/>
                    <a:pt x="54" y="485"/>
                    <a:pt x="85" y="528"/>
                  </a:cubicBezTo>
                  <a:cubicBezTo>
                    <a:pt x="116" y="571"/>
                    <a:pt x="164" y="603"/>
                    <a:pt x="202" y="621"/>
                  </a:cubicBezTo>
                  <a:cubicBezTo>
                    <a:pt x="240" y="639"/>
                    <a:pt x="283" y="636"/>
                    <a:pt x="313" y="633"/>
                  </a:cubicBezTo>
                  <a:cubicBezTo>
                    <a:pt x="343" y="630"/>
                    <a:pt x="364" y="615"/>
                    <a:pt x="385" y="600"/>
                  </a:cubicBezTo>
                </a:path>
              </a:pathLst>
            </a:custGeom>
            <a:noFill/>
            <a:ln w="3175">
              <a:solidFill>
                <a:schemeClr val="bg2"/>
              </a:solidFill>
              <a:round/>
              <a:headEnd/>
              <a:tailEnd/>
            </a:ln>
          </p:spPr>
          <p:txBody>
            <a:bodyPr/>
            <a:lstStyle/>
            <a:p>
              <a:endParaRPr lang="en-US"/>
            </a:p>
          </p:txBody>
        </p:sp>
        <p:sp>
          <p:nvSpPr>
            <p:cNvPr id="7434" name="Freeform 45"/>
            <p:cNvSpPr>
              <a:spLocks/>
            </p:cNvSpPr>
            <p:nvPr/>
          </p:nvSpPr>
          <p:spPr bwMode="auto">
            <a:xfrm>
              <a:off x="1278" y="4290"/>
              <a:ext cx="672" cy="346"/>
            </a:xfrm>
            <a:custGeom>
              <a:avLst/>
              <a:gdLst>
                <a:gd name="T0" fmla="*/ 0 w 672"/>
                <a:gd name="T1" fmla="*/ 0 h 346"/>
                <a:gd name="T2" fmla="*/ 93 w 672"/>
                <a:gd name="T3" fmla="*/ 171 h 346"/>
                <a:gd name="T4" fmla="*/ 192 w 672"/>
                <a:gd name="T5" fmla="*/ 264 h 346"/>
                <a:gd name="T6" fmla="*/ 315 w 672"/>
                <a:gd name="T7" fmla="*/ 330 h 346"/>
                <a:gd name="T8" fmla="*/ 456 w 672"/>
                <a:gd name="T9" fmla="*/ 342 h 346"/>
                <a:gd name="T10" fmla="*/ 588 w 672"/>
                <a:gd name="T11" fmla="*/ 309 h 346"/>
                <a:gd name="T12" fmla="*/ 672 w 672"/>
                <a:gd name="T13" fmla="*/ 255 h 346"/>
                <a:gd name="T14" fmla="*/ 0 60000 65536"/>
                <a:gd name="T15" fmla="*/ 0 60000 65536"/>
                <a:gd name="T16" fmla="*/ 0 60000 65536"/>
                <a:gd name="T17" fmla="*/ 0 60000 65536"/>
                <a:gd name="T18" fmla="*/ 0 60000 65536"/>
                <a:gd name="T19" fmla="*/ 0 60000 65536"/>
                <a:gd name="T20" fmla="*/ 0 60000 65536"/>
                <a:gd name="T21" fmla="*/ 0 w 672"/>
                <a:gd name="T22" fmla="*/ 0 h 346"/>
                <a:gd name="T23" fmla="*/ 672 w 672"/>
                <a:gd name="T24" fmla="*/ 346 h 34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72" h="346">
                  <a:moveTo>
                    <a:pt x="0" y="0"/>
                  </a:moveTo>
                  <a:cubicBezTo>
                    <a:pt x="30" y="63"/>
                    <a:pt x="61" y="127"/>
                    <a:pt x="93" y="171"/>
                  </a:cubicBezTo>
                  <a:cubicBezTo>
                    <a:pt x="125" y="215"/>
                    <a:pt x="155" y="238"/>
                    <a:pt x="192" y="264"/>
                  </a:cubicBezTo>
                  <a:cubicBezTo>
                    <a:pt x="229" y="290"/>
                    <a:pt x="271" y="317"/>
                    <a:pt x="315" y="330"/>
                  </a:cubicBezTo>
                  <a:cubicBezTo>
                    <a:pt x="359" y="343"/>
                    <a:pt x="410" y="346"/>
                    <a:pt x="456" y="342"/>
                  </a:cubicBezTo>
                  <a:cubicBezTo>
                    <a:pt x="502" y="338"/>
                    <a:pt x="552" y="323"/>
                    <a:pt x="588" y="309"/>
                  </a:cubicBezTo>
                  <a:cubicBezTo>
                    <a:pt x="624" y="295"/>
                    <a:pt x="648" y="275"/>
                    <a:pt x="672" y="255"/>
                  </a:cubicBezTo>
                </a:path>
              </a:pathLst>
            </a:custGeom>
            <a:noFill/>
            <a:ln w="3175">
              <a:solidFill>
                <a:schemeClr val="bg2"/>
              </a:solidFill>
              <a:round/>
              <a:headEnd/>
              <a:tailEnd/>
            </a:ln>
          </p:spPr>
          <p:txBody>
            <a:bodyPr/>
            <a:lstStyle/>
            <a:p>
              <a:endParaRPr lang="en-US"/>
            </a:p>
          </p:txBody>
        </p:sp>
      </p:grpSp>
      <p:grpSp>
        <p:nvGrpSpPr>
          <p:cNvPr id="5" name="Group 46"/>
          <p:cNvGrpSpPr>
            <a:grpSpLocks/>
          </p:cNvGrpSpPr>
          <p:nvPr/>
        </p:nvGrpSpPr>
        <p:grpSpPr bwMode="auto">
          <a:xfrm>
            <a:off x="1784350" y="2581275"/>
            <a:ext cx="6865938" cy="839788"/>
            <a:chOff x="886" y="2008"/>
            <a:chExt cx="2762" cy="2792"/>
          </a:xfrm>
        </p:grpSpPr>
        <p:sp>
          <p:nvSpPr>
            <p:cNvPr id="7413" name="Freeform 47"/>
            <p:cNvSpPr>
              <a:spLocks/>
            </p:cNvSpPr>
            <p:nvPr/>
          </p:nvSpPr>
          <p:spPr bwMode="auto">
            <a:xfrm>
              <a:off x="1920" y="4224"/>
              <a:ext cx="816" cy="576"/>
            </a:xfrm>
            <a:custGeom>
              <a:avLst/>
              <a:gdLst>
                <a:gd name="T0" fmla="*/ 0 w 816"/>
                <a:gd name="T1" fmla="*/ 192 h 576"/>
                <a:gd name="T2" fmla="*/ 96 w 816"/>
                <a:gd name="T3" fmla="*/ 432 h 576"/>
                <a:gd name="T4" fmla="*/ 336 w 816"/>
                <a:gd name="T5" fmla="*/ 576 h 576"/>
                <a:gd name="T6" fmla="*/ 672 w 816"/>
                <a:gd name="T7" fmla="*/ 432 h 576"/>
                <a:gd name="T8" fmla="*/ 768 w 816"/>
                <a:gd name="T9" fmla="*/ 240 h 576"/>
                <a:gd name="T10" fmla="*/ 816 w 816"/>
                <a:gd name="T11" fmla="*/ 0 h 576"/>
                <a:gd name="T12" fmla="*/ 0 60000 65536"/>
                <a:gd name="T13" fmla="*/ 0 60000 65536"/>
                <a:gd name="T14" fmla="*/ 0 60000 65536"/>
                <a:gd name="T15" fmla="*/ 0 60000 65536"/>
                <a:gd name="T16" fmla="*/ 0 60000 65536"/>
                <a:gd name="T17" fmla="*/ 0 60000 65536"/>
                <a:gd name="T18" fmla="*/ 0 w 816"/>
                <a:gd name="T19" fmla="*/ 0 h 576"/>
                <a:gd name="T20" fmla="*/ 816 w 816"/>
                <a:gd name="T21" fmla="*/ 576 h 576"/>
              </a:gdLst>
              <a:ahLst/>
              <a:cxnLst>
                <a:cxn ang="T12">
                  <a:pos x="T0" y="T1"/>
                </a:cxn>
                <a:cxn ang="T13">
                  <a:pos x="T2" y="T3"/>
                </a:cxn>
                <a:cxn ang="T14">
                  <a:pos x="T4" y="T5"/>
                </a:cxn>
                <a:cxn ang="T15">
                  <a:pos x="T6" y="T7"/>
                </a:cxn>
                <a:cxn ang="T16">
                  <a:pos x="T8" y="T9"/>
                </a:cxn>
                <a:cxn ang="T17">
                  <a:pos x="T10" y="T11"/>
                </a:cxn>
              </a:cxnLst>
              <a:rect l="T18" t="T19" r="T20" b="T21"/>
              <a:pathLst>
                <a:path w="816" h="576">
                  <a:moveTo>
                    <a:pt x="0" y="192"/>
                  </a:moveTo>
                  <a:cubicBezTo>
                    <a:pt x="20" y="280"/>
                    <a:pt x="40" y="368"/>
                    <a:pt x="96" y="432"/>
                  </a:cubicBezTo>
                  <a:cubicBezTo>
                    <a:pt x="152" y="496"/>
                    <a:pt x="240" y="576"/>
                    <a:pt x="336" y="576"/>
                  </a:cubicBezTo>
                  <a:cubicBezTo>
                    <a:pt x="432" y="576"/>
                    <a:pt x="600" y="488"/>
                    <a:pt x="672" y="432"/>
                  </a:cubicBezTo>
                  <a:cubicBezTo>
                    <a:pt x="744" y="376"/>
                    <a:pt x="744" y="312"/>
                    <a:pt x="768" y="240"/>
                  </a:cubicBezTo>
                  <a:cubicBezTo>
                    <a:pt x="792" y="168"/>
                    <a:pt x="804" y="84"/>
                    <a:pt x="816" y="0"/>
                  </a:cubicBezTo>
                </a:path>
              </a:pathLst>
            </a:custGeom>
            <a:noFill/>
            <a:ln w="3175">
              <a:solidFill>
                <a:schemeClr val="bg2"/>
              </a:solidFill>
              <a:round/>
              <a:headEnd/>
              <a:tailEnd/>
            </a:ln>
          </p:spPr>
          <p:txBody>
            <a:bodyPr/>
            <a:lstStyle/>
            <a:p>
              <a:endParaRPr lang="en-US"/>
            </a:p>
          </p:txBody>
        </p:sp>
        <p:sp>
          <p:nvSpPr>
            <p:cNvPr id="7414" name="Freeform 48"/>
            <p:cNvSpPr>
              <a:spLocks/>
            </p:cNvSpPr>
            <p:nvPr/>
          </p:nvSpPr>
          <p:spPr bwMode="auto">
            <a:xfrm>
              <a:off x="2736" y="3504"/>
              <a:ext cx="536" cy="968"/>
            </a:xfrm>
            <a:custGeom>
              <a:avLst/>
              <a:gdLst>
                <a:gd name="T0" fmla="*/ 0 w 536"/>
                <a:gd name="T1" fmla="*/ 864 h 968"/>
                <a:gd name="T2" fmla="*/ 144 w 536"/>
                <a:gd name="T3" fmla="*/ 960 h 968"/>
                <a:gd name="T4" fmla="*/ 432 w 536"/>
                <a:gd name="T5" fmla="*/ 816 h 968"/>
                <a:gd name="T6" fmla="*/ 528 w 536"/>
                <a:gd name="T7" fmla="*/ 528 h 968"/>
                <a:gd name="T8" fmla="*/ 480 w 536"/>
                <a:gd name="T9" fmla="*/ 192 h 968"/>
                <a:gd name="T10" fmla="*/ 384 w 536"/>
                <a:gd name="T11" fmla="*/ 0 h 968"/>
                <a:gd name="T12" fmla="*/ 0 60000 65536"/>
                <a:gd name="T13" fmla="*/ 0 60000 65536"/>
                <a:gd name="T14" fmla="*/ 0 60000 65536"/>
                <a:gd name="T15" fmla="*/ 0 60000 65536"/>
                <a:gd name="T16" fmla="*/ 0 60000 65536"/>
                <a:gd name="T17" fmla="*/ 0 60000 65536"/>
                <a:gd name="T18" fmla="*/ 0 w 536"/>
                <a:gd name="T19" fmla="*/ 0 h 968"/>
                <a:gd name="T20" fmla="*/ 536 w 536"/>
                <a:gd name="T21" fmla="*/ 968 h 968"/>
              </a:gdLst>
              <a:ahLst/>
              <a:cxnLst>
                <a:cxn ang="T12">
                  <a:pos x="T0" y="T1"/>
                </a:cxn>
                <a:cxn ang="T13">
                  <a:pos x="T2" y="T3"/>
                </a:cxn>
                <a:cxn ang="T14">
                  <a:pos x="T4" y="T5"/>
                </a:cxn>
                <a:cxn ang="T15">
                  <a:pos x="T6" y="T7"/>
                </a:cxn>
                <a:cxn ang="T16">
                  <a:pos x="T8" y="T9"/>
                </a:cxn>
                <a:cxn ang="T17">
                  <a:pos x="T10" y="T11"/>
                </a:cxn>
              </a:cxnLst>
              <a:rect l="T18" t="T19" r="T20" b="T21"/>
              <a:pathLst>
                <a:path w="536" h="968">
                  <a:moveTo>
                    <a:pt x="0" y="864"/>
                  </a:moveTo>
                  <a:cubicBezTo>
                    <a:pt x="36" y="916"/>
                    <a:pt x="72" y="968"/>
                    <a:pt x="144" y="960"/>
                  </a:cubicBezTo>
                  <a:cubicBezTo>
                    <a:pt x="216" y="952"/>
                    <a:pt x="368" y="888"/>
                    <a:pt x="432" y="816"/>
                  </a:cubicBezTo>
                  <a:cubicBezTo>
                    <a:pt x="496" y="744"/>
                    <a:pt x="520" y="632"/>
                    <a:pt x="528" y="528"/>
                  </a:cubicBezTo>
                  <a:cubicBezTo>
                    <a:pt x="536" y="424"/>
                    <a:pt x="504" y="280"/>
                    <a:pt x="480" y="192"/>
                  </a:cubicBezTo>
                  <a:cubicBezTo>
                    <a:pt x="456" y="104"/>
                    <a:pt x="420" y="52"/>
                    <a:pt x="384" y="0"/>
                  </a:cubicBezTo>
                </a:path>
              </a:pathLst>
            </a:custGeom>
            <a:noFill/>
            <a:ln w="3175">
              <a:solidFill>
                <a:schemeClr val="bg2"/>
              </a:solidFill>
              <a:round/>
              <a:headEnd/>
              <a:tailEnd/>
            </a:ln>
          </p:spPr>
          <p:txBody>
            <a:bodyPr/>
            <a:lstStyle/>
            <a:p>
              <a:endParaRPr lang="en-US"/>
            </a:p>
          </p:txBody>
        </p:sp>
        <p:sp>
          <p:nvSpPr>
            <p:cNvPr id="7415" name="Freeform 49"/>
            <p:cNvSpPr>
              <a:spLocks/>
            </p:cNvSpPr>
            <p:nvPr/>
          </p:nvSpPr>
          <p:spPr bwMode="auto">
            <a:xfrm>
              <a:off x="3264" y="3024"/>
              <a:ext cx="384" cy="912"/>
            </a:xfrm>
            <a:custGeom>
              <a:avLst/>
              <a:gdLst>
                <a:gd name="T0" fmla="*/ 0 w 384"/>
                <a:gd name="T1" fmla="*/ 912 h 912"/>
                <a:gd name="T2" fmla="*/ 240 w 384"/>
                <a:gd name="T3" fmla="*/ 816 h 912"/>
                <a:gd name="T4" fmla="*/ 336 w 384"/>
                <a:gd name="T5" fmla="*/ 576 h 912"/>
                <a:gd name="T6" fmla="*/ 384 w 384"/>
                <a:gd name="T7" fmla="*/ 288 h 912"/>
                <a:gd name="T8" fmla="*/ 336 w 384"/>
                <a:gd name="T9" fmla="*/ 96 h 912"/>
                <a:gd name="T10" fmla="*/ 288 w 384"/>
                <a:gd name="T11" fmla="*/ 0 h 912"/>
                <a:gd name="T12" fmla="*/ 0 60000 65536"/>
                <a:gd name="T13" fmla="*/ 0 60000 65536"/>
                <a:gd name="T14" fmla="*/ 0 60000 65536"/>
                <a:gd name="T15" fmla="*/ 0 60000 65536"/>
                <a:gd name="T16" fmla="*/ 0 60000 65536"/>
                <a:gd name="T17" fmla="*/ 0 60000 65536"/>
                <a:gd name="T18" fmla="*/ 0 w 384"/>
                <a:gd name="T19" fmla="*/ 0 h 912"/>
                <a:gd name="T20" fmla="*/ 384 w 384"/>
                <a:gd name="T21" fmla="*/ 912 h 912"/>
              </a:gdLst>
              <a:ahLst/>
              <a:cxnLst>
                <a:cxn ang="T12">
                  <a:pos x="T0" y="T1"/>
                </a:cxn>
                <a:cxn ang="T13">
                  <a:pos x="T2" y="T3"/>
                </a:cxn>
                <a:cxn ang="T14">
                  <a:pos x="T4" y="T5"/>
                </a:cxn>
                <a:cxn ang="T15">
                  <a:pos x="T6" y="T7"/>
                </a:cxn>
                <a:cxn ang="T16">
                  <a:pos x="T8" y="T9"/>
                </a:cxn>
                <a:cxn ang="T17">
                  <a:pos x="T10" y="T11"/>
                </a:cxn>
              </a:cxnLst>
              <a:rect l="T18" t="T19" r="T20" b="T21"/>
              <a:pathLst>
                <a:path w="384" h="912">
                  <a:moveTo>
                    <a:pt x="0" y="912"/>
                  </a:moveTo>
                  <a:cubicBezTo>
                    <a:pt x="92" y="892"/>
                    <a:pt x="184" y="872"/>
                    <a:pt x="240" y="816"/>
                  </a:cubicBezTo>
                  <a:cubicBezTo>
                    <a:pt x="296" y="760"/>
                    <a:pt x="312" y="664"/>
                    <a:pt x="336" y="576"/>
                  </a:cubicBezTo>
                  <a:cubicBezTo>
                    <a:pt x="360" y="488"/>
                    <a:pt x="384" y="368"/>
                    <a:pt x="384" y="288"/>
                  </a:cubicBezTo>
                  <a:cubicBezTo>
                    <a:pt x="384" y="208"/>
                    <a:pt x="352" y="144"/>
                    <a:pt x="336" y="96"/>
                  </a:cubicBezTo>
                  <a:cubicBezTo>
                    <a:pt x="320" y="48"/>
                    <a:pt x="304" y="24"/>
                    <a:pt x="288" y="0"/>
                  </a:cubicBezTo>
                </a:path>
              </a:pathLst>
            </a:custGeom>
            <a:noFill/>
            <a:ln w="3175">
              <a:solidFill>
                <a:schemeClr val="bg2"/>
              </a:solidFill>
              <a:round/>
              <a:headEnd/>
              <a:tailEnd/>
            </a:ln>
          </p:spPr>
          <p:txBody>
            <a:bodyPr/>
            <a:lstStyle/>
            <a:p>
              <a:endParaRPr lang="en-US"/>
            </a:p>
          </p:txBody>
        </p:sp>
        <p:sp>
          <p:nvSpPr>
            <p:cNvPr id="7416" name="Freeform 50"/>
            <p:cNvSpPr>
              <a:spLocks/>
            </p:cNvSpPr>
            <p:nvPr/>
          </p:nvSpPr>
          <p:spPr bwMode="auto">
            <a:xfrm>
              <a:off x="3360" y="2352"/>
              <a:ext cx="248" cy="816"/>
            </a:xfrm>
            <a:custGeom>
              <a:avLst/>
              <a:gdLst>
                <a:gd name="T0" fmla="*/ 96 w 248"/>
                <a:gd name="T1" fmla="*/ 816 h 816"/>
                <a:gd name="T2" fmla="*/ 192 w 248"/>
                <a:gd name="T3" fmla="*/ 672 h 816"/>
                <a:gd name="T4" fmla="*/ 240 w 248"/>
                <a:gd name="T5" fmla="*/ 432 h 816"/>
                <a:gd name="T6" fmla="*/ 144 w 248"/>
                <a:gd name="T7" fmla="*/ 192 h 816"/>
                <a:gd name="T8" fmla="*/ 0 w 248"/>
                <a:gd name="T9" fmla="*/ 0 h 816"/>
                <a:gd name="T10" fmla="*/ 0 60000 65536"/>
                <a:gd name="T11" fmla="*/ 0 60000 65536"/>
                <a:gd name="T12" fmla="*/ 0 60000 65536"/>
                <a:gd name="T13" fmla="*/ 0 60000 65536"/>
                <a:gd name="T14" fmla="*/ 0 60000 65536"/>
                <a:gd name="T15" fmla="*/ 0 w 248"/>
                <a:gd name="T16" fmla="*/ 0 h 816"/>
                <a:gd name="T17" fmla="*/ 248 w 248"/>
                <a:gd name="T18" fmla="*/ 816 h 816"/>
              </a:gdLst>
              <a:ahLst/>
              <a:cxnLst>
                <a:cxn ang="T10">
                  <a:pos x="T0" y="T1"/>
                </a:cxn>
                <a:cxn ang="T11">
                  <a:pos x="T2" y="T3"/>
                </a:cxn>
                <a:cxn ang="T12">
                  <a:pos x="T4" y="T5"/>
                </a:cxn>
                <a:cxn ang="T13">
                  <a:pos x="T6" y="T7"/>
                </a:cxn>
                <a:cxn ang="T14">
                  <a:pos x="T8" y="T9"/>
                </a:cxn>
              </a:cxnLst>
              <a:rect l="T15" t="T16" r="T17" b="T18"/>
              <a:pathLst>
                <a:path w="248" h="816">
                  <a:moveTo>
                    <a:pt x="96" y="816"/>
                  </a:moveTo>
                  <a:cubicBezTo>
                    <a:pt x="132" y="776"/>
                    <a:pt x="168" y="736"/>
                    <a:pt x="192" y="672"/>
                  </a:cubicBezTo>
                  <a:cubicBezTo>
                    <a:pt x="216" y="608"/>
                    <a:pt x="248" y="512"/>
                    <a:pt x="240" y="432"/>
                  </a:cubicBezTo>
                  <a:cubicBezTo>
                    <a:pt x="232" y="352"/>
                    <a:pt x="184" y="264"/>
                    <a:pt x="144" y="192"/>
                  </a:cubicBezTo>
                  <a:cubicBezTo>
                    <a:pt x="104" y="120"/>
                    <a:pt x="24" y="32"/>
                    <a:pt x="0" y="0"/>
                  </a:cubicBezTo>
                </a:path>
              </a:pathLst>
            </a:custGeom>
            <a:noFill/>
            <a:ln w="3175">
              <a:solidFill>
                <a:schemeClr val="bg2"/>
              </a:solidFill>
              <a:round/>
              <a:headEnd/>
              <a:tailEnd/>
            </a:ln>
          </p:spPr>
          <p:txBody>
            <a:bodyPr/>
            <a:lstStyle/>
            <a:p>
              <a:endParaRPr lang="en-US"/>
            </a:p>
          </p:txBody>
        </p:sp>
        <p:sp>
          <p:nvSpPr>
            <p:cNvPr id="7417" name="Freeform 51"/>
            <p:cNvSpPr>
              <a:spLocks/>
            </p:cNvSpPr>
            <p:nvPr/>
          </p:nvSpPr>
          <p:spPr bwMode="auto">
            <a:xfrm>
              <a:off x="2736" y="2008"/>
              <a:ext cx="624" cy="440"/>
            </a:xfrm>
            <a:custGeom>
              <a:avLst/>
              <a:gdLst>
                <a:gd name="T0" fmla="*/ 624 w 624"/>
                <a:gd name="T1" fmla="*/ 440 h 440"/>
                <a:gd name="T2" fmla="*/ 576 w 624"/>
                <a:gd name="T3" fmla="*/ 200 h 440"/>
                <a:gd name="T4" fmla="*/ 432 w 624"/>
                <a:gd name="T5" fmla="*/ 56 h 440"/>
                <a:gd name="T6" fmla="*/ 240 w 624"/>
                <a:gd name="T7" fmla="*/ 8 h 440"/>
                <a:gd name="T8" fmla="*/ 96 w 624"/>
                <a:gd name="T9" fmla="*/ 104 h 440"/>
                <a:gd name="T10" fmla="*/ 0 w 624"/>
                <a:gd name="T11" fmla="*/ 248 h 440"/>
                <a:gd name="T12" fmla="*/ 0 60000 65536"/>
                <a:gd name="T13" fmla="*/ 0 60000 65536"/>
                <a:gd name="T14" fmla="*/ 0 60000 65536"/>
                <a:gd name="T15" fmla="*/ 0 60000 65536"/>
                <a:gd name="T16" fmla="*/ 0 60000 65536"/>
                <a:gd name="T17" fmla="*/ 0 60000 65536"/>
                <a:gd name="T18" fmla="*/ 0 w 624"/>
                <a:gd name="T19" fmla="*/ 0 h 440"/>
                <a:gd name="T20" fmla="*/ 624 w 624"/>
                <a:gd name="T21" fmla="*/ 440 h 440"/>
              </a:gdLst>
              <a:ahLst/>
              <a:cxnLst>
                <a:cxn ang="T12">
                  <a:pos x="T0" y="T1"/>
                </a:cxn>
                <a:cxn ang="T13">
                  <a:pos x="T2" y="T3"/>
                </a:cxn>
                <a:cxn ang="T14">
                  <a:pos x="T4" y="T5"/>
                </a:cxn>
                <a:cxn ang="T15">
                  <a:pos x="T6" y="T7"/>
                </a:cxn>
                <a:cxn ang="T16">
                  <a:pos x="T8" y="T9"/>
                </a:cxn>
                <a:cxn ang="T17">
                  <a:pos x="T10" y="T11"/>
                </a:cxn>
              </a:cxnLst>
              <a:rect l="T18" t="T19" r="T20" b="T21"/>
              <a:pathLst>
                <a:path w="624" h="440">
                  <a:moveTo>
                    <a:pt x="624" y="440"/>
                  </a:moveTo>
                  <a:cubicBezTo>
                    <a:pt x="616" y="352"/>
                    <a:pt x="608" y="264"/>
                    <a:pt x="576" y="200"/>
                  </a:cubicBezTo>
                  <a:cubicBezTo>
                    <a:pt x="544" y="136"/>
                    <a:pt x="488" y="88"/>
                    <a:pt x="432" y="56"/>
                  </a:cubicBezTo>
                  <a:cubicBezTo>
                    <a:pt x="376" y="24"/>
                    <a:pt x="296" y="0"/>
                    <a:pt x="240" y="8"/>
                  </a:cubicBezTo>
                  <a:cubicBezTo>
                    <a:pt x="184" y="16"/>
                    <a:pt x="136" y="64"/>
                    <a:pt x="96" y="104"/>
                  </a:cubicBezTo>
                  <a:cubicBezTo>
                    <a:pt x="56" y="144"/>
                    <a:pt x="28" y="196"/>
                    <a:pt x="0" y="248"/>
                  </a:cubicBezTo>
                </a:path>
              </a:pathLst>
            </a:custGeom>
            <a:noFill/>
            <a:ln w="3175">
              <a:solidFill>
                <a:schemeClr val="bg2"/>
              </a:solidFill>
              <a:round/>
              <a:headEnd/>
              <a:tailEnd/>
            </a:ln>
          </p:spPr>
          <p:txBody>
            <a:bodyPr/>
            <a:lstStyle/>
            <a:p>
              <a:endParaRPr lang="en-US"/>
            </a:p>
          </p:txBody>
        </p:sp>
        <p:sp>
          <p:nvSpPr>
            <p:cNvPr id="7418" name="Freeform 52"/>
            <p:cNvSpPr>
              <a:spLocks/>
            </p:cNvSpPr>
            <p:nvPr/>
          </p:nvSpPr>
          <p:spPr bwMode="auto">
            <a:xfrm>
              <a:off x="1797" y="2096"/>
              <a:ext cx="537" cy="253"/>
            </a:xfrm>
            <a:custGeom>
              <a:avLst/>
              <a:gdLst>
                <a:gd name="T0" fmla="*/ 537 w 537"/>
                <a:gd name="T1" fmla="*/ 148 h 253"/>
                <a:gd name="T2" fmla="*/ 453 w 537"/>
                <a:gd name="T3" fmla="*/ 49 h 253"/>
                <a:gd name="T4" fmla="*/ 342 w 537"/>
                <a:gd name="T5" fmla="*/ 10 h 253"/>
                <a:gd name="T6" fmla="*/ 252 w 537"/>
                <a:gd name="T7" fmla="*/ 7 h 253"/>
                <a:gd name="T8" fmla="*/ 153 w 537"/>
                <a:gd name="T9" fmla="*/ 52 h 253"/>
                <a:gd name="T10" fmla="*/ 75 w 537"/>
                <a:gd name="T11" fmla="*/ 121 h 253"/>
                <a:gd name="T12" fmla="*/ 18 w 537"/>
                <a:gd name="T13" fmla="*/ 214 h 253"/>
                <a:gd name="T14" fmla="*/ 0 w 537"/>
                <a:gd name="T15" fmla="*/ 253 h 253"/>
                <a:gd name="T16" fmla="*/ 0 60000 65536"/>
                <a:gd name="T17" fmla="*/ 0 60000 65536"/>
                <a:gd name="T18" fmla="*/ 0 60000 65536"/>
                <a:gd name="T19" fmla="*/ 0 60000 65536"/>
                <a:gd name="T20" fmla="*/ 0 60000 65536"/>
                <a:gd name="T21" fmla="*/ 0 60000 65536"/>
                <a:gd name="T22" fmla="*/ 0 60000 65536"/>
                <a:gd name="T23" fmla="*/ 0 60000 65536"/>
                <a:gd name="T24" fmla="*/ 0 w 537"/>
                <a:gd name="T25" fmla="*/ 0 h 253"/>
                <a:gd name="T26" fmla="*/ 537 w 537"/>
                <a:gd name="T27" fmla="*/ 253 h 25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37" h="253">
                  <a:moveTo>
                    <a:pt x="537" y="148"/>
                  </a:moveTo>
                  <a:cubicBezTo>
                    <a:pt x="511" y="110"/>
                    <a:pt x="485" y="72"/>
                    <a:pt x="453" y="49"/>
                  </a:cubicBezTo>
                  <a:cubicBezTo>
                    <a:pt x="421" y="26"/>
                    <a:pt x="375" y="17"/>
                    <a:pt x="342" y="10"/>
                  </a:cubicBezTo>
                  <a:cubicBezTo>
                    <a:pt x="309" y="3"/>
                    <a:pt x="283" y="0"/>
                    <a:pt x="252" y="7"/>
                  </a:cubicBezTo>
                  <a:cubicBezTo>
                    <a:pt x="221" y="14"/>
                    <a:pt x="183" y="33"/>
                    <a:pt x="153" y="52"/>
                  </a:cubicBezTo>
                  <a:cubicBezTo>
                    <a:pt x="123" y="71"/>
                    <a:pt x="98" y="94"/>
                    <a:pt x="75" y="121"/>
                  </a:cubicBezTo>
                  <a:cubicBezTo>
                    <a:pt x="52" y="148"/>
                    <a:pt x="30" y="192"/>
                    <a:pt x="18" y="214"/>
                  </a:cubicBezTo>
                  <a:cubicBezTo>
                    <a:pt x="6" y="236"/>
                    <a:pt x="3" y="244"/>
                    <a:pt x="0" y="253"/>
                  </a:cubicBezTo>
                </a:path>
              </a:pathLst>
            </a:custGeom>
            <a:noFill/>
            <a:ln w="3175">
              <a:solidFill>
                <a:schemeClr val="bg2"/>
              </a:solidFill>
              <a:round/>
              <a:headEnd/>
              <a:tailEnd/>
            </a:ln>
          </p:spPr>
          <p:txBody>
            <a:bodyPr/>
            <a:lstStyle/>
            <a:p>
              <a:endParaRPr lang="en-US"/>
            </a:p>
          </p:txBody>
        </p:sp>
        <p:sp>
          <p:nvSpPr>
            <p:cNvPr id="7419" name="Freeform 53"/>
            <p:cNvSpPr>
              <a:spLocks/>
            </p:cNvSpPr>
            <p:nvPr/>
          </p:nvSpPr>
          <p:spPr bwMode="auto">
            <a:xfrm>
              <a:off x="2310" y="2008"/>
              <a:ext cx="489" cy="314"/>
            </a:xfrm>
            <a:custGeom>
              <a:avLst/>
              <a:gdLst>
                <a:gd name="T0" fmla="*/ 489 w 489"/>
                <a:gd name="T1" fmla="*/ 143 h 314"/>
                <a:gd name="T2" fmla="*/ 405 w 489"/>
                <a:gd name="T3" fmla="*/ 44 h 314"/>
                <a:gd name="T4" fmla="*/ 270 w 489"/>
                <a:gd name="T5" fmla="*/ 2 h 314"/>
                <a:gd name="T6" fmla="*/ 147 w 489"/>
                <a:gd name="T7" fmla="*/ 53 h 314"/>
                <a:gd name="T8" fmla="*/ 75 w 489"/>
                <a:gd name="T9" fmla="*/ 113 h 314"/>
                <a:gd name="T10" fmla="*/ 15 w 489"/>
                <a:gd name="T11" fmla="*/ 233 h 314"/>
                <a:gd name="T12" fmla="*/ 0 w 489"/>
                <a:gd name="T13" fmla="*/ 314 h 314"/>
                <a:gd name="T14" fmla="*/ 0 60000 65536"/>
                <a:gd name="T15" fmla="*/ 0 60000 65536"/>
                <a:gd name="T16" fmla="*/ 0 60000 65536"/>
                <a:gd name="T17" fmla="*/ 0 60000 65536"/>
                <a:gd name="T18" fmla="*/ 0 60000 65536"/>
                <a:gd name="T19" fmla="*/ 0 60000 65536"/>
                <a:gd name="T20" fmla="*/ 0 60000 65536"/>
                <a:gd name="T21" fmla="*/ 0 w 489"/>
                <a:gd name="T22" fmla="*/ 0 h 314"/>
                <a:gd name="T23" fmla="*/ 489 w 489"/>
                <a:gd name="T24" fmla="*/ 314 h 31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89" h="314">
                  <a:moveTo>
                    <a:pt x="489" y="143"/>
                  </a:moveTo>
                  <a:cubicBezTo>
                    <a:pt x="465" y="105"/>
                    <a:pt x="442" y="68"/>
                    <a:pt x="405" y="44"/>
                  </a:cubicBezTo>
                  <a:cubicBezTo>
                    <a:pt x="368" y="20"/>
                    <a:pt x="313" y="0"/>
                    <a:pt x="270" y="2"/>
                  </a:cubicBezTo>
                  <a:cubicBezTo>
                    <a:pt x="227" y="4"/>
                    <a:pt x="179" y="35"/>
                    <a:pt x="147" y="53"/>
                  </a:cubicBezTo>
                  <a:cubicBezTo>
                    <a:pt x="115" y="71"/>
                    <a:pt x="97" y="83"/>
                    <a:pt x="75" y="113"/>
                  </a:cubicBezTo>
                  <a:cubicBezTo>
                    <a:pt x="53" y="143"/>
                    <a:pt x="27" y="200"/>
                    <a:pt x="15" y="233"/>
                  </a:cubicBezTo>
                  <a:cubicBezTo>
                    <a:pt x="3" y="266"/>
                    <a:pt x="1" y="290"/>
                    <a:pt x="0" y="314"/>
                  </a:cubicBezTo>
                </a:path>
              </a:pathLst>
            </a:custGeom>
            <a:noFill/>
            <a:ln w="3175">
              <a:solidFill>
                <a:schemeClr val="bg2"/>
              </a:solidFill>
              <a:round/>
              <a:headEnd/>
              <a:tailEnd/>
            </a:ln>
          </p:spPr>
          <p:txBody>
            <a:bodyPr/>
            <a:lstStyle/>
            <a:p>
              <a:endParaRPr lang="en-US"/>
            </a:p>
          </p:txBody>
        </p:sp>
        <p:sp>
          <p:nvSpPr>
            <p:cNvPr id="7420" name="Freeform 54"/>
            <p:cNvSpPr>
              <a:spLocks/>
            </p:cNvSpPr>
            <p:nvPr/>
          </p:nvSpPr>
          <p:spPr bwMode="auto">
            <a:xfrm>
              <a:off x="1151" y="2268"/>
              <a:ext cx="730" cy="777"/>
            </a:xfrm>
            <a:custGeom>
              <a:avLst/>
              <a:gdLst>
                <a:gd name="T0" fmla="*/ 730 w 730"/>
                <a:gd name="T1" fmla="*/ 174 h 777"/>
                <a:gd name="T2" fmla="*/ 667 w 730"/>
                <a:gd name="T3" fmla="*/ 99 h 777"/>
                <a:gd name="T4" fmla="*/ 556 w 730"/>
                <a:gd name="T5" fmla="*/ 27 h 777"/>
                <a:gd name="T6" fmla="*/ 457 w 730"/>
                <a:gd name="T7" fmla="*/ 3 h 777"/>
                <a:gd name="T8" fmla="*/ 340 w 730"/>
                <a:gd name="T9" fmla="*/ 12 h 777"/>
                <a:gd name="T10" fmla="*/ 223 w 730"/>
                <a:gd name="T11" fmla="*/ 72 h 777"/>
                <a:gd name="T12" fmla="*/ 160 w 730"/>
                <a:gd name="T13" fmla="*/ 141 h 777"/>
                <a:gd name="T14" fmla="*/ 91 w 730"/>
                <a:gd name="T15" fmla="*/ 234 h 777"/>
                <a:gd name="T16" fmla="*/ 43 w 730"/>
                <a:gd name="T17" fmla="*/ 342 h 777"/>
                <a:gd name="T18" fmla="*/ 19 w 730"/>
                <a:gd name="T19" fmla="*/ 432 h 777"/>
                <a:gd name="T20" fmla="*/ 1 w 730"/>
                <a:gd name="T21" fmla="*/ 531 h 777"/>
                <a:gd name="T22" fmla="*/ 10 w 730"/>
                <a:gd name="T23" fmla="*/ 669 h 777"/>
                <a:gd name="T24" fmla="*/ 22 w 730"/>
                <a:gd name="T25" fmla="*/ 777 h 77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30"/>
                <a:gd name="T40" fmla="*/ 0 h 777"/>
                <a:gd name="T41" fmla="*/ 730 w 730"/>
                <a:gd name="T42" fmla="*/ 777 h 77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30" h="777">
                  <a:moveTo>
                    <a:pt x="730" y="174"/>
                  </a:moveTo>
                  <a:cubicBezTo>
                    <a:pt x="713" y="149"/>
                    <a:pt x="696" y="124"/>
                    <a:pt x="667" y="99"/>
                  </a:cubicBezTo>
                  <a:cubicBezTo>
                    <a:pt x="638" y="74"/>
                    <a:pt x="591" y="43"/>
                    <a:pt x="556" y="27"/>
                  </a:cubicBezTo>
                  <a:cubicBezTo>
                    <a:pt x="521" y="11"/>
                    <a:pt x="493" y="6"/>
                    <a:pt x="457" y="3"/>
                  </a:cubicBezTo>
                  <a:cubicBezTo>
                    <a:pt x="421" y="0"/>
                    <a:pt x="379" y="0"/>
                    <a:pt x="340" y="12"/>
                  </a:cubicBezTo>
                  <a:cubicBezTo>
                    <a:pt x="301" y="24"/>
                    <a:pt x="253" y="50"/>
                    <a:pt x="223" y="72"/>
                  </a:cubicBezTo>
                  <a:cubicBezTo>
                    <a:pt x="193" y="94"/>
                    <a:pt x="182" y="114"/>
                    <a:pt x="160" y="141"/>
                  </a:cubicBezTo>
                  <a:cubicBezTo>
                    <a:pt x="138" y="168"/>
                    <a:pt x="110" y="201"/>
                    <a:pt x="91" y="234"/>
                  </a:cubicBezTo>
                  <a:cubicBezTo>
                    <a:pt x="72" y="267"/>
                    <a:pt x="55" y="309"/>
                    <a:pt x="43" y="342"/>
                  </a:cubicBezTo>
                  <a:cubicBezTo>
                    <a:pt x="31" y="375"/>
                    <a:pt x="26" y="401"/>
                    <a:pt x="19" y="432"/>
                  </a:cubicBezTo>
                  <a:cubicBezTo>
                    <a:pt x="12" y="463"/>
                    <a:pt x="2" y="492"/>
                    <a:pt x="1" y="531"/>
                  </a:cubicBezTo>
                  <a:cubicBezTo>
                    <a:pt x="0" y="570"/>
                    <a:pt x="7" y="628"/>
                    <a:pt x="10" y="669"/>
                  </a:cubicBezTo>
                  <a:cubicBezTo>
                    <a:pt x="13" y="710"/>
                    <a:pt x="17" y="743"/>
                    <a:pt x="22" y="777"/>
                  </a:cubicBezTo>
                </a:path>
              </a:pathLst>
            </a:custGeom>
            <a:noFill/>
            <a:ln w="3175">
              <a:solidFill>
                <a:schemeClr val="bg2"/>
              </a:solidFill>
              <a:round/>
              <a:headEnd/>
              <a:tailEnd/>
            </a:ln>
          </p:spPr>
          <p:txBody>
            <a:bodyPr/>
            <a:lstStyle/>
            <a:p>
              <a:endParaRPr lang="en-US"/>
            </a:p>
          </p:txBody>
        </p:sp>
        <p:sp>
          <p:nvSpPr>
            <p:cNvPr id="7421" name="Freeform 55"/>
            <p:cNvSpPr>
              <a:spLocks/>
            </p:cNvSpPr>
            <p:nvPr/>
          </p:nvSpPr>
          <p:spPr bwMode="auto">
            <a:xfrm>
              <a:off x="886" y="2937"/>
              <a:ext cx="326" cy="768"/>
            </a:xfrm>
            <a:custGeom>
              <a:avLst/>
              <a:gdLst>
                <a:gd name="T0" fmla="*/ 272 w 326"/>
                <a:gd name="T1" fmla="*/ 0 h 768"/>
                <a:gd name="T2" fmla="*/ 170 w 326"/>
                <a:gd name="T3" fmla="*/ 45 h 768"/>
                <a:gd name="T4" fmla="*/ 50 w 326"/>
                <a:gd name="T5" fmla="*/ 144 h 768"/>
                <a:gd name="T6" fmla="*/ 2 w 326"/>
                <a:gd name="T7" fmla="*/ 360 h 768"/>
                <a:gd name="T8" fmla="*/ 35 w 326"/>
                <a:gd name="T9" fmla="*/ 516 h 768"/>
                <a:gd name="T10" fmla="*/ 113 w 326"/>
                <a:gd name="T11" fmla="*/ 672 h 768"/>
                <a:gd name="T12" fmla="*/ 203 w 326"/>
                <a:gd name="T13" fmla="*/ 747 h 768"/>
                <a:gd name="T14" fmla="*/ 326 w 326"/>
                <a:gd name="T15" fmla="*/ 768 h 768"/>
                <a:gd name="T16" fmla="*/ 0 60000 65536"/>
                <a:gd name="T17" fmla="*/ 0 60000 65536"/>
                <a:gd name="T18" fmla="*/ 0 60000 65536"/>
                <a:gd name="T19" fmla="*/ 0 60000 65536"/>
                <a:gd name="T20" fmla="*/ 0 60000 65536"/>
                <a:gd name="T21" fmla="*/ 0 60000 65536"/>
                <a:gd name="T22" fmla="*/ 0 60000 65536"/>
                <a:gd name="T23" fmla="*/ 0 60000 65536"/>
                <a:gd name="T24" fmla="*/ 0 w 326"/>
                <a:gd name="T25" fmla="*/ 0 h 768"/>
                <a:gd name="T26" fmla="*/ 326 w 326"/>
                <a:gd name="T27" fmla="*/ 768 h 76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26" h="768">
                  <a:moveTo>
                    <a:pt x="272" y="0"/>
                  </a:moveTo>
                  <a:cubicBezTo>
                    <a:pt x="239" y="10"/>
                    <a:pt x="207" y="21"/>
                    <a:pt x="170" y="45"/>
                  </a:cubicBezTo>
                  <a:cubicBezTo>
                    <a:pt x="133" y="69"/>
                    <a:pt x="78" y="92"/>
                    <a:pt x="50" y="144"/>
                  </a:cubicBezTo>
                  <a:cubicBezTo>
                    <a:pt x="22" y="196"/>
                    <a:pt x="4" y="298"/>
                    <a:pt x="2" y="360"/>
                  </a:cubicBezTo>
                  <a:cubicBezTo>
                    <a:pt x="0" y="422"/>
                    <a:pt x="17" y="464"/>
                    <a:pt x="35" y="516"/>
                  </a:cubicBezTo>
                  <a:cubicBezTo>
                    <a:pt x="53" y="568"/>
                    <a:pt x="85" y="634"/>
                    <a:pt x="113" y="672"/>
                  </a:cubicBezTo>
                  <a:cubicBezTo>
                    <a:pt x="141" y="710"/>
                    <a:pt x="168" y="731"/>
                    <a:pt x="203" y="747"/>
                  </a:cubicBezTo>
                  <a:cubicBezTo>
                    <a:pt x="238" y="763"/>
                    <a:pt x="282" y="765"/>
                    <a:pt x="326" y="768"/>
                  </a:cubicBezTo>
                </a:path>
              </a:pathLst>
            </a:custGeom>
            <a:noFill/>
            <a:ln w="3175">
              <a:solidFill>
                <a:schemeClr val="bg2"/>
              </a:solidFill>
              <a:round/>
              <a:headEnd/>
              <a:tailEnd/>
            </a:ln>
          </p:spPr>
          <p:txBody>
            <a:bodyPr/>
            <a:lstStyle/>
            <a:p>
              <a:endParaRPr lang="en-US"/>
            </a:p>
          </p:txBody>
        </p:sp>
        <p:sp>
          <p:nvSpPr>
            <p:cNvPr id="7422" name="Freeform 56"/>
            <p:cNvSpPr>
              <a:spLocks/>
            </p:cNvSpPr>
            <p:nvPr/>
          </p:nvSpPr>
          <p:spPr bwMode="auto">
            <a:xfrm>
              <a:off x="968" y="3657"/>
              <a:ext cx="385" cy="639"/>
            </a:xfrm>
            <a:custGeom>
              <a:avLst/>
              <a:gdLst>
                <a:gd name="T0" fmla="*/ 73 w 385"/>
                <a:gd name="T1" fmla="*/ 0 h 639"/>
                <a:gd name="T2" fmla="*/ 10 w 385"/>
                <a:gd name="T3" fmla="*/ 153 h 639"/>
                <a:gd name="T4" fmla="*/ 16 w 385"/>
                <a:gd name="T5" fmla="*/ 366 h 639"/>
                <a:gd name="T6" fmla="*/ 85 w 385"/>
                <a:gd name="T7" fmla="*/ 528 h 639"/>
                <a:gd name="T8" fmla="*/ 202 w 385"/>
                <a:gd name="T9" fmla="*/ 621 h 639"/>
                <a:gd name="T10" fmla="*/ 313 w 385"/>
                <a:gd name="T11" fmla="*/ 633 h 639"/>
                <a:gd name="T12" fmla="*/ 385 w 385"/>
                <a:gd name="T13" fmla="*/ 600 h 639"/>
                <a:gd name="T14" fmla="*/ 0 60000 65536"/>
                <a:gd name="T15" fmla="*/ 0 60000 65536"/>
                <a:gd name="T16" fmla="*/ 0 60000 65536"/>
                <a:gd name="T17" fmla="*/ 0 60000 65536"/>
                <a:gd name="T18" fmla="*/ 0 60000 65536"/>
                <a:gd name="T19" fmla="*/ 0 60000 65536"/>
                <a:gd name="T20" fmla="*/ 0 60000 65536"/>
                <a:gd name="T21" fmla="*/ 0 w 385"/>
                <a:gd name="T22" fmla="*/ 0 h 639"/>
                <a:gd name="T23" fmla="*/ 385 w 385"/>
                <a:gd name="T24" fmla="*/ 639 h 63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85" h="639">
                  <a:moveTo>
                    <a:pt x="73" y="0"/>
                  </a:moveTo>
                  <a:cubicBezTo>
                    <a:pt x="46" y="46"/>
                    <a:pt x="20" y="92"/>
                    <a:pt x="10" y="153"/>
                  </a:cubicBezTo>
                  <a:cubicBezTo>
                    <a:pt x="0" y="214"/>
                    <a:pt x="4" y="304"/>
                    <a:pt x="16" y="366"/>
                  </a:cubicBezTo>
                  <a:cubicBezTo>
                    <a:pt x="28" y="428"/>
                    <a:pt x="54" y="485"/>
                    <a:pt x="85" y="528"/>
                  </a:cubicBezTo>
                  <a:cubicBezTo>
                    <a:pt x="116" y="571"/>
                    <a:pt x="164" y="603"/>
                    <a:pt x="202" y="621"/>
                  </a:cubicBezTo>
                  <a:cubicBezTo>
                    <a:pt x="240" y="639"/>
                    <a:pt x="283" y="636"/>
                    <a:pt x="313" y="633"/>
                  </a:cubicBezTo>
                  <a:cubicBezTo>
                    <a:pt x="343" y="630"/>
                    <a:pt x="364" y="615"/>
                    <a:pt x="385" y="600"/>
                  </a:cubicBezTo>
                </a:path>
              </a:pathLst>
            </a:custGeom>
            <a:noFill/>
            <a:ln w="3175">
              <a:solidFill>
                <a:schemeClr val="bg2"/>
              </a:solidFill>
              <a:round/>
              <a:headEnd/>
              <a:tailEnd/>
            </a:ln>
          </p:spPr>
          <p:txBody>
            <a:bodyPr/>
            <a:lstStyle/>
            <a:p>
              <a:endParaRPr lang="en-US"/>
            </a:p>
          </p:txBody>
        </p:sp>
        <p:sp>
          <p:nvSpPr>
            <p:cNvPr id="7423" name="Freeform 57"/>
            <p:cNvSpPr>
              <a:spLocks/>
            </p:cNvSpPr>
            <p:nvPr/>
          </p:nvSpPr>
          <p:spPr bwMode="auto">
            <a:xfrm>
              <a:off x="1278" y="4290"/>
              <a:ext cx="672" cy="346"/>
            </a:xfrm>
            <a:custGeom>
              <a:avLst/>
              <a:gdLst>
                <a:gd name="T0" fmla="*/ 0 w 672"/>
                <a:gd name="T1" fmla="*/ 0 h 346"/>
                <a:gd name="T2" fmla="*/ 93 w 672"/>
                <a:gd name="T3" fmla="*/ 171 h 346"/>
                <a:gd name="T4" fmla="*/ 192 w 672"/>
                <a:gd name="T5" fmla="*/ 264 h 346"/>
                <a:gd name="T6" fmla="*/ 315 w 672"/>
                <a:gd name="T7" fmla="*/ 330 h 346"/>
                <a:gd name="T8" fmla="*/ 456 w 672"/>
                <a:gd name="T9" fmla="*/ 342 h 346"/>
                <a:gd name="T10" fmla="*/ 588 w 672"/>
                <a:gd name="T11" fmla="*/ 309 h 346"/>
                <a:gd name="T12" fmla="*/ 672 w 672"/>
                <a:gd name="T13" fmla="*/ 255 h 346"/>
                <a:gd name="T14" fmla="*/ 0 60000 65536"/>
                <a:gd name="T15" fmla="*/ 0 60000 65536"/>
                <a:gd name="T16" fmla="*/ 0 60000 65536"/>
                <a:gd name="T17" fmla="*/ 0 60000 65536"/>
                <a:gd name="T18" fmla="*/ 0 60000 65536"/>
                <a:gd name="T19" fmla="*/ 0 60000 65536"/>
                <a:gd name="T20" fmla="*/ 0 60000 65536"/>
                <a:gd name="T21" fmla="*/ 0 w 672"/>
                <a:gd name="T22" fmla="*/ 0 h 346"/>
                <a:gd name="T23" fmla="*/ 672 w 672"/>
                <a:gd name="T24" fmla="*/ 346 h 34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72" h="346">
                  <a:moveTo>
                    <a:pt x="0" y="0"/>
                  </a:moveTo>
                  <a:cubicBezTo>
                    <a:pt x="30" y="63"/>
                    <a:pt x="61" y="127"/>
                    <a:pt x="93" y="171"/>
                  </a:cubicBezTo>
                  <a:cubicBezTo>
                    <a:pt x="125" y="215"/>
                    <a:pt x="155" y="238"/>
                    <a:pt x="192" y="264"/>
                  </a:cubicBezTo>
                  <a:cubicBezTo>
                    <a:pt x="229" y="290"/>
                    <a:pt x="271" y="317"/>
                    <a:pt x="315" y="330"/>
                  </a:cubicBezTo>
                  <a:cubicBezTo>
                    <a:pt x="359" y="343"/>
                    <a:pt x="410" y="346"/>
                    <a:pt x="456" y="342"/>
                  </a:cubicBezTo>
                  <a:cubicBezTo>
                    <a:pt x="502" y="338"/>
                    <a:pt x="552" y="323"/>
                    <a:pt x="588" y="309"/>
                  </a:cubicBezTo>
                  <a:cubicBezTo>
                    <a:pt x="624" y="295"/>
                    <a:pt x="648" y="275"/>
                    <a:pt x="672" y="255"/>
                  </a:cubicBezTo>
                </a:path>
              </a:pathLst>
            </a:custGeom>
            <a:noFill/>
            <a:ln w="3175">
              <a:solidFill>
                <a:schemeClr val="bg2"/>
              </a:solidFill>
              <a:round/>
              <a:headEnd/>
              <a:tailEnd/>
            </a:ln>
          </p:spPr>
          <p:txBody>
            <a:bodyPr/>
            <a:lstStyle/>
            <a:p>
              <a:endParaRPr lang="en-US"/>
            </a:p>
          </p:txBody>
        </p:sp>
      </p:grpSp>
      <p:grpSp>
        <p:nvGrpSpPr>
          <p:cNvPr id="6" name="Group 58"/>
          <p:cNvGrpSpPr>
            <a:grpSpLocks/>
          </p:cNvGrpSpPr>
          <p:nvPr/>
        </p:nvGrpSpPr>
        <p:grpSpPr bwMode="auto">
          <a:xfrm>
            <a:off x="1755321" y="3436938"/>
            <a:ext cx="6865938" cy="838200"/>
            <a:chOff x="886" y="2008"/>
            <a:chExt cx="2762" cy="2792"/>
          </a:xfrm>
        </p:grpSpPr>
        <p:sp>
          <p:nvSpPr>
            <p:cNvPr id="7402" name="Freeform 59"/>
            <p:cNvSpPr>
              <a:spLocks/>
            </p:cNvSpPr>
            <p:nvPr/>
          </p:nvSpPr>
          <p:spPr bwMode="auto">
            <a:xfrm>
              <a:off x="1920" y="4224"/>
              <a:ext cx="816" cy="576"/>
            </a:xfrm>
            <a:custGeom>
              <a:avLst/>
              <a:gdLst>
                <a:gd name="T0" fmla="*/ 0 w 816"/>
                <a:gd name="T1" fmla="*/ 192 h 576"/>
                <a:gd name="T2" fmla="*/ 96 w 816"/>
                <a:gd name="T3" fmla="*/ 432 h 576"/>
                <a:gd name="T4" fmla="*/ 336 w 816"/>
                <a:gd name="T5" fmla="*/ 576 h 576"/>
                <a:gd name="T6" fmla="*/ 672 w 816"/>
                <a:gd name="T7" fmla="*/ 432 h 576"/>
                <a:gd name="T8" fmla="*/ 768 w 816"/>
                <a:gd name="T9" fmla="*/ 240 h 576"/>
                <a:gd name="T10" fmla="*/ 816 w 816"/>
                <a:gd name="T11" fmla="*/ 0 h 576"/>
                <a:gd name="T12" fmla="*/ 0 60000 65536"/>
                <a:gd name="T13" fmla="*/ 0 60000 65536"/>
                <a:gd name="T14" fmla="*/ 0 60000 65536"/>
                <a:gd name="T15" fmla="*/ 0 60000 65536"/>
                <a:gd name="T16" fmla="*/ 0 60000 65536"/>
                <a:gd name="T17" fmla="*/ 0 60000 65536"/>
                <a:gd name="T18" fmla="*/ 0 w 816"/>
                <a:gd name="T19" fmla="*/ 0 h 576"/>
                <a:gd name="T20" fmla="*/ 816 w 816"/>
                <a:gd name="T21" fmla="*/ 576 h 576"/>
              </a:gdLst>
              <a:ahLst/>
              <a:cxnLst>
                <a:cxn ang="T12">
                  <a:pos x="T0" y="T1"/>
                </a:cxn>
                <a:cxn ang="T13">
                  <a:pos x="T2" y="T3"/>
                </a:cxn>
                <a:cxn ang="T14">
                  <a:pos x="T4" y="T5"/>
                </a:cxn>
                <a:cxn ang="T15">
                  <a:pos x="T6" y="T7"/>
                </a:cxn>
                <a:cxn ang="T16">
                  <a:pos x="T8" y="T9"/>
                </a:cxn>
                <a:cxn ang="T17">
                  <a:pos x="T10" y="T11"/>
                </a:cxn>
              </a:cxnLst>
              <a:rect l="T18" t="T19" r="T20" b="T21"/>
              <a:pathLst>
                <a:path w="816" h="576">
                  <a:moveTo>
                    <a:pt x="0" y="192"/>
                  </a:moveTo>
                  <a:cubicBezTo>
                    <a:pt x="20" y="280"/>
                    <a:pt x="40" y="368"/>
                    <a:pt x="96" y="432"/>
                  </a:cubicBezTo>
                  <a:cubicBezTo>
                    <a:pt x="152" y="496"/>
                    <a:pt x="240" y="576"/>
                    <a:pt x="336" y="576"/>
                  </a:cubicBezTo>
                  <a:cubicBezTo>
                    <a:pt x="432" y="576"/>
                    <a:pt x="600" y="488"/>
                    <a:pt x="672" y="432"/>
                  </a:cubicBezTo>
                  <a:cubicBezTo>
                    <a:pt x="744" y="376"/>
                    <a:pt x="744" y="312"/>
                    <a:pt x="768" y="240"/>
                  </a:cubicBezTo>
                  <a:cubicBezTo>
                    <a:pt x="792" y="168"/>
                    <a:pt x="804" y="84"/>
                    <a:pt x="816" y="0"/>
                  </a:cubicBezTo>
                </a:path>
              </a:pathLst>
            </a:custGeom>
            <a:noFill/>
            <a:ln w="3175">
              <a:solidFill>
                <a:schemeClr val="bg2"/>
              </a:solidFill>
              <a:round/>
              <a:headEnd/>
              <a:tailEnd/>
            </a:ln>
          </p:spPr>
          <p:txBody>
            <a:bodyPr/>
            <a:lstStyle/>
            <a:p>
              <a:endParaRPr lang="en-US"/>
            </a:p>
          </p:txBody>
        </p:sp>
        <p:sp>
          <p:nvSpPr>
            <p:cNvPr id="7403" name="Freeform 60"/>
            <p:cNvSpPr>
              <a:spLocks/>
            </p:cNvSpPr>
            <p:nvPr/>
          </p:nvSpPr>
          <p:spPr bwMode="auto">
            <a:xfrm>
              <a:off x="2736" y="3504"/>
              <a:ext cx="536" cy="968"/>
            </a:xfrm>
            <a:custGeom>
              <a:avLst/>
              <a:gdLst>
                <a:gd name="T0" fmla="*/ 0 w 536"/>
                <a:gd name="T1" fmla="*/ 864 h 968"/>
                <a:gd name="T2" fmla="*/ 144 w 536"/>
                <a:gd name="T3" fmla="*/ 960 h 968"/>
                <a:gd name="T4" fmla="*/ 432 w 536"/>
                <a:gd name="T5" fmla="*/ 816 h 968"/>
                <a:gd name="T6" fmla="*/ 528 w 536"/>
                <a:gd name="T7" fmla="*/ 528 h 968"/>
                <a:gd name="T8" fmla="*/ 480 w 536"/>
                <a:gd name="T9" fmla="*/ 192 h 968"/>
                <a:gd name="T10" fmla="*/ 384 w 536"/>
                <a:gd name="T11" fmla="*/ 0 h 968"/>
                <a:gd name="T12" fmla="*/ 0 60000 65536"/>
                <a:gd name="T13" fmla="*/ 0 60000 65536"/>
                <a:gd name="T14" fmla="*/ 0 60000 65536"/>
                <a:gd name="T15" fmla="*/ 0 60000 65536"/>
                <a:gd name="T16" fmla="*/ 0 60000 65536"/>
                <a:gd name="T17" fmla="*/ 0 60000 65536"/>
                <a:gd name="T18" fmla="*/ 0 w 536"/>
                <a:gd name="T19" fmla="*/ 0 h 968"/>
                <a:gd name="T20" fmla="*/ 536 w 536"/>
                <a:gd name="T21" fmla="*/ 968 h 968"/>
              </a:gdLst>
              <a:ahLst/>
              <a:cxnLst>
                <a:cxn ang="T12">
                  <a:pos x="T0" y="T1"/>
                </a:cxn>
                <a:cxn ang="T13">
                  <a:pos x="T2" y="T3"/>
                </a:cxn>
                <a:cxn ang="T14">
                  <a:pos x="T4" y="T5"/>
                </a:cxn>
                <a:cxn ang="T15">
                  <a:pos x="T6" y="T7"/>
                </a:cxn>
                <a:cxn ang="T16">
                  <a:pos x="T8" y="T9"/>
                </a:cxn>
                <a:cxn ang="T17">
                  <a:pos x="T10" y="T11"/>
                </a:cxn>
              </a:cxnLst>
              <a:rect l="T18" t="T19" r="T20" b="T21"/>
              <a:pathLst>
                <a:path w="536" h="968">
                  <a:moveTo>
                    <a:pt x="0" y="864"/>
                  </a:moveTo>
                  <a:cubicBezTo>
                    <a:pt x="36" y="916"/>
                    <a:pt x="72" y="968"/>
                    <a:pt x="144" y="960"/>
                  </a:cubicBezTo>
                  <a:cubicBezTo>
                    <a:pt x="216" y="952"/>
                    <a:pt x="368" y="888"/>
                    <a:pt x="432" y="816"/>
                  </a:cubicBezTo>
                  <a:cubicBezTo>
                    <a:pt x="496" y="744"/>
                    <a:pt x="520" y="632"/>
                    <a:pt x="528" y="528"/>
                  </a:cubicBezTo>
                  <a:cubicBezTo>
                    <a:pt x="536" y="424"/>
                    <a:pt x="504" y="280"/>
                    <a:pt x="480" y="192"/>
                  </a:cubicBezTo>
                  <a:cubicBezTo>
                    <a:pt x="456" y="104"/>
                    <a:pt x="420" y="52"/>
                    <a:pt x="384" y="0"/>
                  </a:cubicBezTo>
                </a:path>
              </a:pathLst>
            </a:custGeom>
            <a:noFill/>
            <a:ln w="3175">
              <a:solidFill>
                <a:schemeClr val="bg2"/>
              </a:solidFill>
              <a:round/>
              <a:headEnd/>
              <a:tailEnd/>
            </a:ln>
          </p:spPr>
          <p:txBody>
            <a:bodyPr/>
            <a:lstStyle/>
            <a:p>
              <a:endParaRPr lang="en-US"/>
            </a:p>
          </p:txBody>
        </p:sp>
        <p:sp>
          <p:nvSpPr>
            <p:cNvPr id="7404" name="Freeform 61"/>
            <p:cNvSpPr>
              <a:spLocks/>
            </p:cNvSpPr>
            <p:nvPr/>
          </p:nvSpPr>
          <p:spPr bwMode="auto">
            <a:xfrm>
              <a:off x="3264" y="3024"/>
              <a:ext cx="384" cy="912"/>
            </a:xfrm>
            <a:custGeom>
              <a:avLst/>
              <a:gdLst>
                <a:gd name="T0" fmla="*/ 0 w 384"/>
                <a:gd name="T1" fmla="*/ 912 h 912"/>
                <a:gd name="T2" fmla="*/ 240 w 384"/>
                <a:gd name="T3" fmla="*/ 816 h 912"/>
                <a:gd name="T4" fmla="*/ 336 w 384"/>
                <a:gd name="T5" fmla="*/ 576 h 912"/>
                <a:gd name="T6" fmla="*/ 384 w 384"/>
                <a:gd name="T7" fmla="*/ 288 h 912"/>
                <a:gd name="T8" fmla="*/ 336 w 384"/>
                <a:gd name="T9" fmla="*/ 96 h 912"/>
                <a:gd name="T10" fmla="*/ 288 w 384"/>
                <a:gd name="T11" fmla="*/ 0 h 912"/>
                <a:gd name="T12" fmla="*/ 0 60000 65536"/>
                <a:gd name="T13" fmla="*/ 0 60000 65536"/>
                <a:gd name="T14" fmla="*/ 0 60000 65536"/>
                <a:gd name="T15" fmla="*/ 0 60000 65536"/>
                <a:gd name="T16" fmla="*/ 0 60000 65536"/>
                <a:gd name="T17" fmla="*/ 0 60000 65536"/>
                <a:gd name="T18" fmla="*/ 0 w 384"/>
                <a:gd name="T19" fmla="*/ 0 h 912"/>
                <a:gd name="T20" fmla="*/ 384 w 384"/>
                <a:gd name="T21" fmla="*/ 912 h 912"/>
              </a:gdLst>
              <a:ahLst/>
              <a:cxnLst>
                <a:cxn ang="T12">
                  <a:pos x="T0" y="T1"/>
                </a:cxn>
                <a:cxn ang="T13">
                  <a:pos x="T2" y="T3"/>
                </a:cxn>
                <a:cxn ang="T14">
                  <a:pos x="T4" y="T5"/>
                </a:cxn>
                <a:cxn ang="T15">
                  <a:pos x="T6" y="T7"/>
                </a:cxn>
                <a:cxn ang="T16">
                  <a:pos x="T8" y="T9"/>
                </a:cxn>
                <a:cxn ang="T17">
                  <a:pos x="T10" y="T11"/>
                </a:cxn>
              </a:cxnLst>
              <a:rect l="T18" t="T19" r="T20" b="T21"/>
              <a:pathLst>
                <a:path w="384" h="912">
                  <a:moveTo>
                    <a:pt x="0" y="912"/>
                  </a:moveTo>
                  <a:cubicBezTo>
                    <a:pt x="92" y="892"/>
                    <a:pt x="184" y="872"/>
                    <a:pt x="240" y="816"/>
                  </a:cubicBezTo>
                  <a:cubicBezTo>
                    <a:pt x="296" y="760"/>
                    <a:pt x="312" y="664"/>
                    <a:pt x="336" y="576"/>
                  </a:cubicBezTo>
                  <a:cubicBezTo>
                    <a:pt x="360" y="488"/>
                    <a:pt x="384" y="368"/>
                    <a:pt x="384" y="288"/>
                  </a:cubicBezTo>
                  <a:cubicBezTo>
                    <a:pt x="384" y="208"/>
                    <a:pt x="352" y="144"/>
                    <a:pt x="336" y="96"/>
                  </a:cubicBezTo>
                  <a:cubicBezTo>
                    <a:pt x="320" y="48"/>
                    <a:pt x="304" y="24"/>
                    <a:pt x="288" y="0"/>
                  </a:cubicBezTo>
                </a:path>
              </a:pathLst>
            </a:custGeom>
            <a:noFill/>
            <a:ln w="3175">
              <a:solidFill>
                <a:schemeClr val="bg2"/>
              </a:solidFill>
              <a:round/>
              <a:headEnd/>
              <a:tailEnd/>
            </a:ln>
          </p:spPr>
          <p:txBody>
            <a:bodyPr/>
            <a:lstStyle/>
            <a:p>
              <a:endParaRPr lang="en-US"/>
            </a:p>
          </p:txBody>
        </p:sp>
        <p:sp>
          <p:nvSpPr>
            <p:cNvPr id="7405" name="Freeform 62"/>
            <p:cNvSpPr>
              <a:spLocks/>
            </p:cNvSpPr>
            <p:nvPr/>
          </p:nvSpPr>
          <p:spPr bwMode="auto">
            <a:xfrm>
              <a:off x="3360" y="2352"/>
              <a:ext cx="248" cy="816"/>
            </a:xfrm>
            <a:custGeom>
              <a:avLst/>
              <a:gdLst>
                <a:gd name="T0" fmla="*/ 96 w 248"/>
                <a:gd name="T1" fmla="*/ 816 h 816"/>
                <a:gd name="T2" fmla="*/ 192 w 248"/>
                <a:gd name="T3" fmla="*/ 672 h 816"/>
                <a:gd name="T4" fmla="*/ 240 w 248"/>
                <a:gd name="T5" fmla="*/ 432 h 816"/>
                <a:gd name="T6" fmla="*/ 144 w 248"/>
                <a:gd name="T7" fmla="*/ 192 h 816"/>
                <a:gd name="T8" fmla="*/ 0 w 248"/>
                <a:gd name="T9" fmla="*/ 0 h 816"/>
                <a:gd name="T10" fmla="*/ 0 60000 65536"/>
                <a:gd name="T11" fmla="*/ 0 60000 65536"/>
                <a:gd name="T12" fmla="*/ 0 60000 65536"/>
                <a:gd name="T13" fmla="*/ 0 60000 65536"/>
                <a:gd name="T14" fmla="*/ 0 60000 65536"/>
                <a:gd name="T15" fmla="*/ 0 w 248"/>
                <a:gd name="T16" fmla="*/ 0 h 816"/>
                <a:gd name="T17" fmla="*/ 248 w 248"/>
                <a:gd name="T18" fmla="*/ 816 h 816"/>
              </a:gdLst>
              <a:ahLst/>
              <a:cxnLst>
                <a:cxn ang="T10">
                  <a:pos x="T0" y="T1"/>
                </a:cxn>
                <a:cxn ang="T11">
                  <a:pos x="T2" y="T3"/>
                </a:cxn>
                <a:cxn ang="T12">
                  <a:pos x="T4" y="T5"/>
                </a:cxn>
                <a:cxn ang="T13">
                  <a:pos x="T6" y="T7"/>
                </a:cxn>
                <a:cxn ang="T14">
                  <a:pos x="T8" y="T9"/>
                </a:cxn>
              </a:cxnLst>
              <a:rect l="T15" t="T16" r="T17" b="T18"/>
              <a:pathLst>
                <a:path w="248" h="816">
                  <a:moveTo>
                    <a:pt x="96" y="816"/>
                  </a:moveTo>
                  <a:cubicBezTo>
                    <a:pt x="132" y="776"/>
                    <a:pt x="168" y="736"/>
                    <a:pt x="192" y="672"/>
                  </a:cubicBezTo>
                  <a:cubicBezTo>
                    <a:pt x="216" y="608"/>
                    <a:pt x="248" y="512"/>
                    <a:pt x="240" y="432"/>
                  </a:cubicBezTo>
                  <a:cubicBezTo>
                    <a:pt x="232" y="352"/>
                    <a:pt x="184" y="264"/>
                    <a:pt x="144" y="192"/>
                  </a:cubicBezTo>
                  <a:cubicBezTo>
                    <a:pt x="104" y="120"/>
                    <a:pt x="24" y="32"/>
                    <a:pt x="0" y="0"/>
                  </a:cubicBezTo>
                </a:path>
              </a:pathLst>
            </a:custGeom>
            <a:noFill/>
            <a:ln w="3175">
              <a:solidFill>
                <a:schemeClr val="bg2"/>
              </a:solidFill>
              <a:round/>
              <a:headEnd/>
              <a:tailEnd/>
            </a:ln>
          </p:spPr>
          <p:txBody>
            <a:bodyPr/>
            <a:lstStyle/>
            <a:p>
              <a:endParaRPr lang="en-US"/>
            </a:p>
          </p:txBody>
        </p:sp>
        <p:sp>
          <p:nvSpPr>
            <p:cNvPr id="7406" name="Freeform 63"/>
            <p:cNvSpPr>
              <a:spLocks/>
            </p:cNvSpPr>
            <p:nvPr/>
          </p:nvSpPr>
          <p:spPr bwMode="auto">
            <a:xfrm>
              <a:off x="2736" y="2008"/>
              <a:ext cx="624" cy="440"/>
            </a:xfrm>
            <a:custGeom>
              <a:avLst/>
              <a:gdLst>
                <a:gd name="T0" fmla="*/ 624 w 624"/>
                <a:gd name="T1" fmla="*/ 440 h 440"/>
                <a:gd name="T2" fmla="*/ 576 w 624"/>
                <a:gd name="T3" fmla="*/ 200 h 440"/>
                <a:gd name="T4" fmla="*/ 432 w 624"/>
                <a:gd name="T5" fmla="*/ 56 h 440"/>
                <a:gd name="T6" fmla="*/ 240 w 624"/>
                <a:gd name="T7" fmla="*/ 8 h 440"/>
                <a:gd name="T8" fmla="*/ 96 w 624"/>
                <a:gd name="T9" fmla="*/ 104 h 440"/>
                <a:gd name="T10" fmla="*/ 0 w 624"/>
                <a:gd name="T11" fmla="*/ 248 h 440"/>
                <a:gd name="T12" fmla="*/ 0 60000 65536"/>
                <a:gd name="T13" fmla="*/ 0 60000 65536"/>
                <a:gd name="T14" fmla="*/ 0 60000 65536"/>
                <a:gd name="T15" fmla="*/ 0 60000 65536"/>
                <a:gd name="T16" fmla="*/ 0 60000 65536"/>
                <a:gd name="T17" fmla="*/ 0 60000 65536"/>
                <a:gd name="T18" fmla="*/ 0 w 624"/>
                <a:gd name="T19" fmla="*/ 0 h 440"/>
                <a:gd name="T20" fmla="*/ 624 w 624"/>
                <a:gd name="T21" fmla="*/ 440 h 440"/>
              </a:gdLst>
              <a:ahLst/>
              <a:cxnLst>
                <a:cxn ang="T12">
                  <a:pos x="T0" y="T1"/>
                </a:cxn>
                <a:cxn ang="T13">
                  <a:pos x="T2" y="T3"/>
                </a:cxn>
                <a:cxn ang="T14">
                  <a:pos x="T4" y="T5"/>
                </a:cxn>
                <a:cxn ang="T15">
                  <a:pos x="T6" y="T7"/>
                </a:cxn>
                <a:cxn ang="T16">
                  <a:pos x="T8" y="T9"/>
                </a:cxn>
                <a:cxn ang="T17">
                  <a:pos x="T10" y="T11"/>
                </a:cxn>
              </a:cxnLst>
              <a:rect l="T18" t="T19" r="T20" b="T21"/>
              <a:pathLst>
                <a:path w="624" h="440">
                  <a:moveTo>
                    <a:pt x="624" y="440"/>
                  </a:moveTo>
                  <a:cubicBezTo>
                    <a:pt x="616" y="352"/>
                    <a:pt x="608" y="264"/>
                    <a:pt x="576" y="200"/>
                  </a:cubicBezTo>
                  <a:cubicBezTo>
                    <a:pt x="544" y="136"/>
                    <a:pt x="488" y="88"/>
                    <a:pt x="432" y="56"/>
                  </a:cubicBezTo>
                  <a:cubicBezTo>
                    <a:pt x="376" y="24"/>
                    <a:pt x="296" y="0"/>
                    <a:pt x="240" y="8"/>
                  </a:cubicBezTo>
                  <a:cubicBezTo>
                    <a:pt x="184" y="16"/>
                    <a:pt x="136" y="64"/>
                    <a:pt x="96" y="104"/>
                  </a:cubicBezTo>
                  <a:cubicBezTo>
                    <a:pt x="56" y="144"/>
                    <a:pt x="28" y="196"/>
                    <a:pt x="0" y="248"/>
                  </a:cubicBezTo>
                </a:path>
              </a:pathLst>
            </a:custGeom>
            <a:noFill/>
            <a:ln w="3175">
              <a:solidFill>
                <a:schemeClr val="bg2"/>
              </a:solidFill>
              <a:round/>
              <a:headEnd/>
              <a:tailEnd/>
            </a:ln>
          </p:spPr>
          <p:txBody>
            <a:bodyPr/>
            <a:lstStyle/>
            <a:p>
              <a:endParaRPr lang="en-US"/>
            </a:p>
          </p:txBody>
        </p:sp>
        <p:sp>
          <p:nvSpPr>
            <p:cNvPr id="7407" name="Freeform 64"/>
            <p:cNvSpPr>
              <a:spLocks/>
            </p:cNvSpPr>
            <p:nvPr/>
          </p:nvSpPr>
          <p:spPr bwMode="auto">
            <a:xfrm>
              <a:off x="1797" y="2096"/>
              <a:ext cx="537" cy="253"/>
            </a:xfrm>
            <a:custGeom>
              <a:avLst/>
              <a:gdLst>
                <a:gd name="T0" fmla="*/ 537 w 537"/>
                <a:gd name="T1" fmla="*/ 148 h 253"/>
                <a:gd name="T2" fmla="*/ 453 w 537"/>
                <a:gd name="T3" fmla="*/ 49 h 253"/>
                <a:gd name="T4" fmla="*/ 342 w 537"/>
                <a:gd name="T5" fmla="*/ 10 h 253"/>
                <a:gd name="T6" fmla="*/ 252 w 537"/>
                <a:gd name="T7" fmla="*/ 7 h 253"/>
                <a:gd name="T8" fmla="*/ 153 w 537"/>
                <a:gd name="T9" fmla="*/ 52 h 253"/>
                <a:gd name="T10" fmla="*/ 75 w 537"/>
                <a:gd name="T11" fmla="*/ 121 h 253"/>
                <a:gd name="T12" fmla="*/ 18 w 537"/>
                <a:gd name="T13" fmla="*/ 214 h 253"/>
                <a:gd name="T14" fmla="*/ 0 w 537"/>
                <a:gd name="T15" fmla="*/ 253 h 253"/>
                <a:gd name="T16" fmla="*/ 0 60000 65536"/>
                <a:gd name="T17" fmla="*/ 0 60000 65536"/>
                <a:gd name="T18" fmla="*/ 0 60000 65536"/>
                <a:gd name="T19" fmla="*/ 0 60000 65536"/>
                <a:gd name="T20" fmla="*/ 0 60000 65536"/>
                <a:gd name="T21" fmla="*/ 0 60000 65536"/>
                <a:gd name="T22" fmla="*/ 0 60000 65536"/>
                <a:gd name="T23" fmla="*/ 0 60000 65536"/>
                <a:gd name="T24" fmla="*/ 0 w 537"/>
                <a:gd name="T25" fmla="*/ 0 h 253"/>
                <a:gd name="T26" fmla="*/ 537 w 537"/>
                <a:gd name="T27" fmla="*/ 253 h 25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37" h="253">
                  <a:moveTo>
                    <a:pt x="537" y="148"/>
                  </a:moveTo>
                  <a:cubicBezTo>
                    <a:pt x="511" y="110"/>
                    <a:pt x="485" y="72"/>
                    <a:pt x="453" y="49"/>
                  </a:cubicBezTo>
                  <a:cubicBezTo>
                    <a:pt x="421" y="26"/>
                    <a:pt x="375" y="17"/>
                    <a:pt x="342" y="10"/>
                  </a:cubicBezTo>
                  <a:cubicBezTo>
                    <a:pt x="309" y="3"/>
                    <a:pt x="283" y="0"/>
                    <a:pt x="252" y="7"/>
                  </a:cubicBezTo>
                  <a:cubicBezTo>
                    <a:pt x="221" y="14"/>
                    <a:pt x="183" y="33"/>
                    <a:pt x="153" y="52"/>
                  </a:cubicBezTo>
                  <a:cubicBezTo>
                    <a:pt x="123" y="71"/>
                    <a:pt x="98" y="94"/>
                    <a:pt x="75" y="121"/>
                  </a:cubicBezTo>
                  <a:cubicBezTo>
                    <a:pt x="52" y="148"/>
                    <a:pt x="30" y="192"/>
                    <a:pt x="18" y="214"/>
                  </a:cubicBezTo>
                  <a:cubicBezTo>
                    <a:pt x="6" y="236"/>
                    <a:pt x="3" y="244"/>
                    <a:pt x="0" y="253"/>
                  </a:cubicBezTo>
                </a:path>
              </a:pathLst>
            </a:custGeom>
            <a:noFill/>
            <a:ln w="3175">
              <a:solidFill>
                <a:schemeClr val="bg2"/>
              </a:solidFill>
              <a:round/>
              <a:headEnd/>
              <a:tailEnd/>
            </a:ln>
          </p:spPr>
          <p:txBody>
            <a:bodyPr/>
            <a:lstStyle/>
            <a:p>
              <a:endParaRPr lang="en-US"/>
            </a:p>
          </p:txBody>
        </p:sp>
        <p:sp>
          <p:nvSpPr>
            <p:cNvPr id="7408" name="Freeform 65"/>
            <p:cNvSpPr>
              <a:spLocks/>
            </p:cNvSpPr>
            <p:nvPr/>
          </p:nvSpPr>
          <p:spPr bwMode="auto">
            <a:xfrm>
              <a:off x="2310" y="2008"/>
              <a:ext cx="489" cy="314"/>
            </a:xfrm>
            <a:custGeom>
              <a:avLst/>
              <a:gdLst>
                <a:gd name="T0" fmla="*/ 489 w 489"/>
                <a:gd name="T1" fmla="*/ 143 h 314"/>
                <a:gd name="T2" fmla="*/ 405 w 489"/>
                <a:gd name="T3" fmla="*/ 44 h 314"/>
                <a:gd name="T4" fmla="*/ 270 w 489"/>
                <a:gd name="T5" fmla="*/ 2 h 314"/>
                <a:gd name="T6" fmla="*/ 147 w 489"/>
                <a:gd name="T7" fmla="*/ 53 h 314"/>
                <a:gd name="T8" fmla="*/ 75 w 489"/>
                <a:gd name="T9" fmla="*/ 113 h 314"/>
                <a:gd name="T10" fmla="*/ 15 w 489"/>
                <a:gd name="T11" fmla="*/ 233 h 314"/>
                <a:gd name="T12" fmla="*/ 0 w 489"/>
                <a:gd name="T13" fmla="*/ 314 h 314"/>
                <a:gd name="T14" fmla="*/ 0 60000 65536"/>
                <a:gd name="T15" fmla="*/ 0 60000 65536"/>
                <a:gd name="T16" fmla="*/ 0 60000 65536"/>
                <a:gd name="T17" fmla="*/ 0 60000 65536"/>
                <a:gd name="T18" fmla="*/ 0 60000 65536"/>
                <a:gd name="T19" fmla="*/ 0 60000 65536"/>
                <a:gd name="T20" fmla="*/ 0 60000 65536"/>
                <a:gd name="T21" fmla="*/ 0 w 489"/>
                <a:gd name="T22" fmla="*/ 0 h 314"/>
                <a:gd name="T23" fmla="*/ 489 w 489"/>
                <a:gd name="T24" fmla="*/ 314 h 31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89" h="314">
                  <a:moveTo>
                    <a:pt x="489" y="143"/>
                  </a:moveTo>
                  <a:cubicBezTo>
                    <a:pt x="465" y="105"/>
                    <a:pt x="442" y="68"/>
                    <a:pt x="405" y="44"/>
                  </a:cubicBezTo>
                  <a:cubicBezTo>
                    <a:pt x="368" y="20"/>
                    <a:pt x="313" y="0"/>
                    <a:pt x="270" y="2"/>
                  </a:cubicBezTo>
                  <a:cubicBezTo>
                    <a:pt x="227" y="4"/>
                    <a:pt x="179" y="35"/>
                    <a:pt x="147" y="53"/>
                  </a:cubicBezTo>
                  <a:cubicBezTo>
                    <a:pt x="115" y="71"/>
                    <a:pt x="97" y="83"/>
                    <a:pt x="75" y="113"/>
                  </a:cubicBezTo>
                  <a:cubicBezTo>
                    <a:pt x="53" y="143"/>
                    <a:pt x="27" y="200"/>
                    <a:pt x="15" y="233"/>
                  </a:cubicBezTo>
                  <a:cubicBezTo>
                    <a:pt x="3" y="266"/>
                    <a:pt x="1" y="290"/>
                    <a:pt x="0" y="314"/>
                  </a:cubicBezTo>
                </a:path>
              </a:pathLst>
            </a:custGeom>
            <a:noFill/>
            <a:ln w="3175">
              <a:solidFill>
                <a:schemeClr val="bg2"/>
              </a:solidFill>
              <a:round/>
              <a:headEnd/>
              <a:tailEnd/>
            </a:ln>
          </p:spPr>
          <p:txBody>
            <a:bodyPr/>
            <a:lstStyle/>
            <a:p>
              <a:endParaRPr lang="en-US"/>
            </a:p>
          </p:txBody>
        </p:sp>
        <p:sp>
          <p:nvSpPr>
            <p:cNvPr id="7409" name="Freeform 66"/>
            <p:cNvSpPr>
              <a:spLocks/>
            </p:cNvSpPr>
            <p:nvPr/>
          </p:nvSpPr>
          <p:spPr bwMode="auto">
            <a:xfrm>
              <a:off x="1151" y="2268"/>
              <a:ext cx="730" cy="777"/>
            </a:xfrm>
            <a:custGeom>
              <a:avLst/>
              <a:gdLst>
                <a:gd name="T0" fmla="*/ 730 w 730"/>
                <a:gd name="T1" fmla="*/ 174 h 777"/>
                <a:gd name="T2" fmla="*/ 667 w 730"/>
                <a:gd name="T3" fmla="*/ 99 h 777"/>
                <a:gd name="T4" fmla="*/ 556 w 730"/>
                <a:gd name="T5" fmla="*/ 27 h 777"/>
                <a:gd name="T6" fmla="*/ 457 w 730"/>
                <a:gd name="T7" fmla="*/ 3 h 777"/>
                <a:gd name="T8" fmla="*/ 340 w 730"/>
                <a:gd name="T9" fmla="*/ 12 h 777"/>
                <a:gd name="T10" fmla="*/ 223 w 730"/>
                <a:gd name="T11" fmla="*/ 72 h 777"/>
                <a:gd name="T12" fmla="*/ 160 w 730"/>
                <a:gd name="T13" fmla="*/ 141 h 777"/>
                <a:gd name="T14" fmla="*/ 91 w 730"/>
                <a:gd name="T15" fmla="*/ 234 h 777"/>
                <a:gd name="T16" fmla="*/ 43 w 730"/>
                <a:gd name="T17" fmla="*/ 342 h 777"/>
                <a:gd name="T18" fmla="*/ 19 w 730"/>
                <a:gd name="T19" fmla="*/ 432 h 777"/>
                <a:gd name="T20" fmla="*/ 1 w 730"/>
                <a:gd name="T21" fmla="*/ 531 h 777"/>
                <a:gd name="T22" fmla="*/ 10 w 730"/>
                <a:gd name="T23" fmla="*/ 669 h 777"/>
                <a:gd name="T24" fmla="*/ 22 w 730"/>
                <a:gd name="T25" fmla="*/ 777 h 77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30"/>
                <a:gd name="T40" fmla="*/ 0 h 777"/>
                <a:gd name="T41" fmla="*/ 730 w 730"/>
                <a:gd name="T42" fmla="*/ 777 h 77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30" h="777">
                  <a:moveTo>
                    <a:pt x="730" y="174"/>
                  </a:moveTo>
                  <a:cubicBezTo>
                    <a:pt x="713" y="149"/>
                    <a:pt x="696" y="124"/>
                    <a:pt x="667" y="99"/>
                  </a:cubicBezTo>
                  <a:cubicBezTo>
                    <a:pt x="638" y="74"/>
                    <a:pt x="591" y="43"/>
                    <a:pt x="556" y="27"/>
                  </a:cubicBezTo>
                  <a:cubicBezTo>
                    <a:pt x="521" y="11"/>
                    <a:pt x="493" y="6"/>
                    <a:pt x="457" y="3"/>
                  </a:cubicBezTo>
                  <a:cubicBezTo>
                    <a:pt x="421" y="0"/>
                    <a:pt x="379" y="0"/>
                    <a:pt x="340" y="12"/>
                  </a:cubicBezTo>
                  <a:cubicBezTo>
                    <a:pt x="301" y="24"/>
                    <a:pt x="253" y="50"/>
                    <a:pt x="223" y="72"/>
                  </a:cubicBezTo>
                  <a:cubicBezTo>
                    <a:pt x="193" y="94"/>
                    <a:pt x="182" y="114"/>
                    <a:pt x="160" y="141"/>
                  </a:cubicBezTo>
                  <a:cubicBezTo>
                    <a:pt x="138" y="168"/>
                    <a:pt x="110" y="201"/>
                    <a:pt x="91" y="234"/>
                  </a:cubicBezTo>
                  <a:cubicBezTo>
                    <a:pt x="72" y="267"/>
                    <a:pt x="55" y="309"/>
                    <a:pt x="43" y="342"/>
                  </a:cubicBezTo>
                  <a:cubicBezTo>
                    <a:pt x="31" y="375"/>
                    <a:pt x="26" y="401"/>
                    <a:pt x="19" y="432"/>
                  </a:cubicBezTo>
                  <a:cubicBezTo>
                    <a:pt x="12" y="463"/>
                    <a:pt x="2" y="492"/>
                    <a:pt x="1" y="531"/>
                  </a:cubicBezTo>
                  <a:cubicBezTo>
                    <a:pt x="0" y="570"/>
                    <a:pt x="7" y="628"/>
                    <a:pt x="10" y="669"/>
                  </a:cubicBezTo>
                  <a:cubicBezTo>
                    <a:pt x="13" y="710"/>
                    <a:pt x="17" y="743"/>
                    <a:pt x="22" y="777"/>
                  </a:cubicBezTo>
                </a:path>
              </a:pathLst>
            </a:custGeom>
            <a:noFill/>
            <a:ln w="3175">
              <a:solidFill>
                <a:schemeClr val="bg2"/>
              </a:solidFill>
              <a:round/>
              <a:headEnd/>
              <a:tailEnd/>
            </a:ln>
          </p:spPr>
          <p:txBody>
            <a:bodyPr/>
            <a:lstStyle/>
            <a:p>
              <a:endParaRPr lang="en-US"/>
            </a:p>
          </p:txBody>
        </p:sp>
        <p:sp>
          <p:nvSpPr>
            <p:cNvPr id="7410" name="Freeform 67"/>
            <p:cNvSpPr>
              <a:spLocks/>
            </p:cNvSpPr>
            <p:nvPr/>
          </p:nvSpPr>
          <p:spPr bwMode="auto">
            <a:xfrm>
              <a:off x="886" y="2937"/>
              <a:ext cx="326" cy="768"/>
            </a:xfrm>
            <a:custGeom>
              <a:avLst/>
              <a:gdLst>
                <a:gd name="T0" fmla="*/ 272 w 326"/>
                <a:gd name="T1" fmla="*/ 0 h 768"/>
                <a:gd name="T2" fmla="*/ 170 w 326"/>
                <a:gd name="T3" fmla="*/ 45 h 768"/>
                <a:gd name="T4" fmla="*/ 50 w 326"/>
                <a:gd name="T5" fmla="*/ 144 h 768"/>
                <a:gd name="T6" fmla="*/ 2 w 326"/>
                <a:gd name="T7" fmla="*/ 360 h 768"/>
                <a:gd name="T8" fmla="*/ 35 w 326"/>
                <a:gd name="T9" fmla="*/ 516 h 768"/>
                <a:gd name="T10" fmla="*/ 113 w 326"/>
                <a:gd name="T11" fmla="*/ 672 h 768"/>
                <a:gd name="T12" fmla="*/ 203 w 326"/>
                <a:gd name="T13" fmla="*/ 747 h 768"/>
                <a:gd name="T14" fmla="*/ 326 w 326"/>
                <a:gd name="T15" fmla="*/ 768 h 768"/>
                <a:gd name="T16" fmla="*/ 0 60000 65536"/>
                <a:gd name="T17" fmla="*/ 0 60000 65536"/>
                <a:gd name="T18" fmla="*/ 0 60000 65536"/>
                <a:gd name="T19" fmla="*/ 0 60000 65536"/>
                <a:gd name="T20" fmla="*/ 0 60000 65536"/>
                <a:gd name="T21" fmla="*/ 0 60000 65536"/>
                <a:gd name="T22" fmla="*/ 0 60000 65536"/>
                <a:gd name="T23" fmla="*/ 0 60000 65536"/>
                <a:gd name="T24" fmla="*/ 0 w 326"/>
                <a:gd name="T25" fmla="*/ 0 h 768"/>
                <a:gd name="T26" fmla="*/ 326 w 326"/>
                <a:gd name="T27" fmla="*/ 768 h 76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26" h="768">
                  <a:moveTo>
                    <a:pt x="272" y="0"/>
                  </a:moveTo>
                  <a:cubicBezTo>
                    <a:pt x="239" y="10"/>
                    <a:pt x="207" y="21"/>
                    <a:pt x="170" y="45"/>
                  </a:cubicBezTo>
                  <a:cubicBezTo>
                    <a:pt x="133" y="69"/>
                    <a:pt x="78" y="92"/>
                    <a:pt x="50" y="144"/>
                  </a:cubicBezTo>
                  <a:cubicBezTo>
                    <a:pt x="22" y="196"/>
                    <a:pt x="4" y="298"/>
                    <a:pt x="2" y="360"/>
                  </a:cubicBezTo>
                  <a:cubicBezTo>
                    <a:pt x="0" y="422"/>
                    <a:pt x="17" y="464"/>
                    <a:pt x="35" y="516"/>
                  </a:cubicBezTo>
                  <a:cubicBezTo>
                    <a:pt x="53" y="568"/>
                    <a:pt x="85" y="634"/>
                    <a:pt x="113" y="672"/>
                  </a:cubicBezTo>
                  <a:cubicBezTo>
                    <a:pt x="141" y="710"/>
                    <a:pt x="168" y="731"/>
                    <a:pt x="203" y="747"/>
                  </a:cubicBezTo>
                  <a:cubicBezTo>
                    <a:pt x="238" y="763"/>
                    <a:pt x="282" y="765"/>
                    <a:pt x="326" y="768"/>
                  </a:cubicBezTo>
                </a:path>
              </a:pathLst>
            </a:custGeom>
            <a:noFill/>
            <a:ln w="3175">
              <a:solidFill>
                <a:schemeClr val="bg2"/>
              </a:solidFill>
              <a:round/>
              <a:headEnd/>
              <a:tailEnd/>
            </a:ln>
          </p:spPr>
          <p:txBody>
            <a:bodyPr/>
            <a:lstStyle/>
            <a:p>
              <a:endParaRPr lang="en-US"/>
            </a:p>
          </p:txBody>
        </p:sp>
        <p:sp>
          <p:nvSpPr>
            <p:cNvPr id="7411" name="Freeform 68"/>
            <p:cNvSpPr>
              <a:spLocks/>
            </p:cNvSpPr>
            <p:nvPr/>
          </p:nvSpPr>
          <p:spPr bwMode="auto">
            <a:xfrm>
              <a:off x="968" y="3657"/>
              <a:ext cx="385" cy="639"/>
            </a:xfrm>
            <a:custGeom>
              <a:avLst/>
              <a:gdLst>
                <a:gd name="T0" fmla="*/ 73 w 385"/>
                <a:gd name="T1" fmla="*/ 0 h 639"/>
                <a:gd name="T2" fmla="*/ 10 w 385"/>
                <a:gd name="T3" fmla="*/ 153 h 639"/>
                <a:gd name="T4" fmla="*/ 16 w 385"/>
                <a:gd name="T5" fmla="*/ 366 h 639"/>
                <a:gd name="T6" fmla="*/ 85 w 385"/>
                <a:gd name="T7" fmla="*/ 528 h 639"/>
                <a:gd name="T8" fmla="*/ 202 w 385"/>
                <a:gd name="T9" fmla="*/ 621 h 639"/>
                <a:gd name="T10" fmla="*/ 313 w 385"/>
                <a:gd name="T11" fmla="*/ 633 h 639"/>
                <a:gd name="T12" fmla="*/ 385 w 385"/>
                <a:gd name="T13" fmla="*/ 600 h 639"/>
                <a:gd name="T14" fmla="*/ 0 60000 65536"/>
                <a:gd name="T15" fmla="*/ 0 60000 65536"/>
                <a:gd name="T16" fmla="*/ 0 60000 65536"/>
                <a:gd name="T17" fmla="*/ 0 60000 65536"/>
                <a:gd name="T18" fmla="*/ 0 60000 65536"/>
                <a:gd name="T19" fmla="*/ 0 60000 65536"/>
                <a:gd name="T20" fmla="*/ 0 60000 65536"/>
                <a:gd name="T21" fmla="*/ 0 w 385"/>
                <a:gd name="T22" fmla="*/ 0 h 639"/>
                <a:gd name="T23" fmla="*/ 385 w 385"/>
                <a:gd name="T24" fmla="*/ 639 h 63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85" h="639">
                  <a:moveTo>
                    <a:pt x="73" y="0"/>
                  </a:moveTo>
                  <a:cubicBezTo>
                    <a:pt x="46" y="46"/>
                    <a:pt x="20" y="92"/>
                    <a:pt x="10" y="153"/>
                  </a:cubicBezTo>
                  <a:cubicBezTo>
                    <a:pt x="0" y="214"/>
                    <a:pt x="4" y="304"/>
                    <a:pt x="16" y="366"/>
                  </a:cubicBezTo>
                  <a:cubicBezTo>
                    <a:pt x="28" y="428"/>
                    <a:pt x="54" y="485"/>
                    <a:pt x="85" y="528"/>
                  </a:cubicBezTo>
                  <a:cubicBezTo>
                    <a:pt x="116" y="571"/>
                    <a:pt x="164" y="603"/>
                    <a:pt x="202" y="621"/>
                  </a:cubicBezTo>
                  <a:cubicBezTo>
                    <a:pt x="240" y="639"/>
                    <a:pt x="283" y="636"/>
                    <a:pt x="313" y="633"/>
                  </a:cubicBezTo>
                  <a:cubicBezTo>
                    <a:pt x="343" y="630"/>
                    <a:pt x="364" y="615"/>
                    <a:pt x="385" y="600"/>
                  </a:cubicBezTo>
                </a:path>
              </a:pathLst>
            </a:custGeom>
            <a:noFill/>
            <a:ln w="3175">
              <a:solidFill>
                <a:schemeClr val="bg2"/>
              </a:solidFill>
              <a:round/>
              <a:headEnd/>
              <a:tailEnd/>
            </a:ln>
          </p:spPr>
          <p:txBody>
            <a:bodyPr/>
            <a:lstStyle/>
            <a:p>
              <a:endParaRPr lang="en-US"/>
            </a:p>
          </p:txBody>
        </p:sp>
        <p:sp>
          <p:nvSpPr>
            <p:cNvPr id="7412" name="Freeform 69"/>
            <p:cNvSpPr>
              <a:spLocks/>
            </p:cNvSpPr>
            <p:nvPr/>
          </p:nvSpPr>
          <p:spPr bwMode="auto">
            <a:xfrm>
              <a:off x="1278" y="4290"/>
              <a:ext cx="672" cy="346"/>
            </a:xfrm>
            <a:custGeom>
              <a:avLst/>
              <a:gdLst>
                <a:gd name="T0" fmla="*/ 0 w 672"/>
                <a:gd name="T1" fmla="*/ 0 h 346"/>
                <a:gd name="T2" fmla="*/ 93 w 672"/>
                <a:gd name="T3" fmla="*/ 171 h 346"/>
                <a:gd name="T4" fmla="*/ 192 w 672"/>
                <a:gd name="T5" fmla="*/ 264 h 346"/>
                <a:gd name="T6" fmla="*/ 315 w 672"/>
                <a:gd name="T7" fmla="*/ 330 h 346"/>
                <a:gd name="T8" fmla="*/ 456 w 672"/>
                <a:gd name="T9" fmla="*/ 342 h 346"/>
                <a:gd name="T10" fmla="*/ 588 w 672"/>
                <a:gd name="T11" fmla="*/ 309 h 346"/>
                <a:gd name="T12" fmla="*/ 672 w 672"/>
                <a:gd name="T13" fmla="*/ 255 h 346"/>
                <a:gd name="T14" fmla="*/ 0 60000 65536"/>
                <a:gd name="T15" fmla="*/ 0 60000 65536"/>
                <a:gd name="T16" fmla="*/ 0 60000 65536"/>
                <a:gd name="T17" fmla="*/ 0 60000 65536"/>
                <a:gd name="T18" fmla="*/ 0 60000 65536"/>
                <a:gd name="T19" fmla="*/ 0 60000 65536"/>
                <a:gd name="T20" fmla="*/ 0 60000 65536"/>
                <a:gd name="T21" fmla="*/ 0 w 672"/>
                <a:gd name="T22" fmla="*/ 0 h 346"/>
                <a:gd name="T23" fmla="*/ 672 w 672"/>
                <a:gd name="T24" fmla="*/ 346 h 34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72" h="346">
                  <a:moveTo>
                    <a:pt x="0" y="0"/>
                  </a:moveTo>
                  <a:cubicBezTo>
                    <a:pt x="30" y="63"/>
                    <a:pt x="61" y="127"/>
                    <a:pt x="93" y="171"/>
                  </a:cubicBezTo>
                  <a:cubicBezTo>
                    <a:pt x="125" y="215"/>
                    <a:pt x="155" y="238"/>
                    <a:pt x="192" y="264"/>
                  </a:cubicBezTo>
                  <a:cubicBezTo>
                    <a:pt x="229" y="290"/>
                    <a:pt x="271" y="317"/>
                    <a:pt x="315" y="330"/>
                  </a:cubicBezTo>
                  <a:cubicBezTo>
                    <a:pt x="359" y="343"/>
                    <a:pt x="410" y="346"/>
                    <a:pt x="456" y="342"/>
                  </a:cubicBezTo>
                  <a:cubicBezTo>
                    <a:pt x="502" y="338"/>
                    <a:pt x="552" y="323"/>
                    <a:pt x="588" y="309"/>
                  </a:cubicBezTo>
                  <a:cubicBezTo>
                    <a:pt x="624" y="295"/>
                    <a:pt x="648" y="275"/>
                    <a:pt x="672" y="255"/>
                  </a:cubicBezTo>
                </a:path>
              </a:pathLst>
            </a:custGeom>
            <a:noFill/>
            <a:ln w="3175">
              <a:solidFill>
                <a:schemeClr val="bg2"/>
              </a:solidFill>
              <a:round/>
              <a:headEnd/>
              <a:tailEnd/>
            </a:ln>
          </p:spPr>
          <p:txBody>
            <a:bodyPr/>
            <a:lstStyle/>
            <a:p>
              <a:endParaRPr lang="en-US"/>
            </a:p>
          </p:txBody>
        </p:sp>
      </p:grpSp>
      <p:grpSp>
        <p:nvGrpSpPr>
          <p:cNvPr id="7" name="Group 70"/>
          <p:cNvGrpSpPr>
            <a:grpSpLocks/>
          </p:cNvGrpSpPr>
          <p:nvPr/>
        </p:nvGrpSpPr>
        <p:grpSpPr bwMode="auto">
          <a:xfrm>
            <a:off x="1784350" y="4292600"/>
            <a:ext cx="6865938" cy="839788"/>
            <a:chOff x="886" y="2008"/>
            <a:chExt cx="2762" cy="2792"/>
          </a:xfrm>
        </p:grpSpPr>
        <p:sp>
          <p:nvSpPr>
            <p:cNvPr id="7391" name="Freeform 71"/>
            <p:cNvSpPr>
              <a:spLocks/>
            </p:cNvSpPr>
            <p:nvPr/>
          </p:nvSpPr>
          <p:spPr bwMode="auto">
            <a:xfrm>
              <a:off x="1920" y="4224"/>
              <a:ext cx="816" cy="576"/>
            </a:xfrm>
            <a:custGeom>
              <a:avLst/>
              <a:gdLst>
                <a:gd name="T0" fmla="*/ 0 w 816"/>
                <a:gd name="T1" fmla="*/ 192 h 576"/>
                <a:gd name="T2" fmla="*/ 96 w 816"/>
                <a:gd name="T3" fmla="*/ 432 h 576"/>
                <a:gd name="T4" fmla="*/ 336 w 816"/>
                <a:gd name="T5" fmla="*/ 576 h 576"/>
                <a:gd name="T6" fmla="*/ 672 w 816"/>
                <a:gd name="T7" fmla="*/ 432 h 576"/>
                <a:gd name="T8" fmla="*/ 768 w 816"/>
                <a:gd name="T9" fmla="*/ 240 h 576"/>
                <a:gd name="T10" fmla="*/ 816 w 816"/>
                <a:gd name="T11" fmla="*/ 0 h 576"/>
                <a:gd name="T12" fmla="*/ 0 60000 65536"/>
                <a:gd name="T13" fmla="*/ 0 60000 65536"/>
                <a:gd name="T14" fmla="*/ 0 60000 65536"/>
                <a:gd name="T15" fmla="*/ 0 60000 65536"/>
                <a:gd name="T16" fmla="*/ 0 60000 65536"/>
                <a:gd name="T17" fmla="*/ 0 60000 65536"/>
                <a:gd name="T18" fmla="*/ 0 w 816"/>
                <a:gd name="T19" fmla="*/ 0 h 576"/>
                <a:gd name="T20" fmla="*/ 816 w 816"/>
                <a:gd name="T21" fmla="*/ 576 h 576"/>
              </a:gdLst>
              <a:ahLst/>
              <a:cxnLst>
                <a:cxn ang="T12">
                  <a:pos x="T0" y="T1"/>
                </a:cxn>
                <a:cxn ang="T13">
                  <a:pos x="T2" y="T3"/>
                </a:cxn>
                <a:cxn ang="T14">
                  <a:pos x="T4" y="T5"/>
                </a:cxn>
                <a:cxn ang="T15">
                  <a:pos x="T6" y="T7"/>
                </a:cxn>
                <a:cxn ang="T16">
                  <a:pos x="T8" y="T9"/>
                </a:cxn>
                <a:cxn ang="T17">
                  <a:pos x="T10" y="T11"/>
                </a:cxn>
              </a:cxnLst>
              <a:rect l="T18" t="T19" r="T20" b="T21"/>
              <a:pathLst>
                <a:path w="816" h="576">
                  <a:moveTo>
                    <a:pt x="0" y="192"/>
                  </a:moveTo>
                  <a:cubicBezTo>
                    <a:pt x="20" y="280"/>
                    <a:pt x="40" y="368"/>
                    <a:pt x="96" y="432"/>
                  </a:cubicBezTo>
                  <a:cubicBezTo>
                    <a:pt x="152" y="496"/>
                    <a:pt x="240" y="576"/>
                    <a:pt x="336" y="576"/>
                  </a:cubicBezTo>
                  <a:cubicBezTo>
                    <a:pt x="432" y="576"/>
                    <a:pt x="600" y="488"/>
                    <a:pt x="672" y="432"/>
                  </a:cubicBezTo>
                  <a:cubicBezTo>
                    <a:pt x="744" y="376"/>
                    <a:pt x="744" y="312"/>
                    <a:pt x="768" y="240"/>
                  </a:cubicBezTo>
                  <a:cubicBezTo>
                    <a:pt x="792" y="168"/>
                    <a:pt x="804" y="84"/>
                    <a:pt x="816" y="0"/>
                  </a:cubicBezTo>
                </a:path>
              </a:pathLst>
            </a:custGeom>
            <a:noFill/>
            <a:ln w="3175">
              <a:solidFill>
                <a:schemeClr val="bg2"/>
              </a:solidFill>
              <a:round/>
              <a:headEnd/>
              <a:tailEnd/>
            </a:ln>
          </p:spPr>
          <p:txBody>
            <a:bodyPr/>
            <a:lstStyle/>
            <a:p>
              <a:endParaRPr lang="en-US"/>
            </a:p>
          </p:txBody>
        </p:sp>
        <p:sp>
          <p:nvSpPr>
            <p:cNvPr id="7392" name="Freeform 72"/>
            <p:cNvSpPr>
              <a:spLocks/>
            </p:cNvSpPr>
            <p:nvPr/>
          </p:nvSpPr>
          <p:spPr bwMode="auto">
            <a:xfrm>
              <a:off x="2736" y="3504"/>
              <a:ext cx="536" cy="968"/>
            </a:xfrm>
            <a:custGeom>
              <a:avLst/>
              <a:gdLst>
                <a:gd name="T0" fmla="*/ 0 w 536"/>
                <a:gd name="T1" fmla="*/ 864 h 968"/>
                <a:gd name="T2" fmla="*/ 144 w 536"/>
                <a:gd name="T3" fmla="*/ 960 h 968"/>
                <a:gd name="T4" fmla="*/ 432 w 536"/>
                <a:gd name="T5" fmla="*/ 816 h 968"/>
                <a:gd name="T6" fmla="*/ 528 w 536"/>
                <a:gd name="T7" fmla="*/ 528 h 968"/>
                <a:gd name="T8" fmla="*/ 480 w 536"/>
                <a:gd name="T9" fmla="*/ 192 h 968"/>
                <a:gd name="T10" fmla="*/ 384 w 536"/>
                <a:gd name="T11" fmla="*/ 0 h 968"/>
                <a:gd name="T12" fmla="*/ 0 60000 65536"/>
                <a:gd name="T13" fmla="*/ 0 60000 65536"/>
                <a:gd name="T14" fmla="*/ 0 60000 65536"/>
                <a:gd name="T15" fmla="*/ 0 60000 65536"/>
                <a:gd name="T16" fmla="*/ 0 60000 65536"/>
                <a:gd name="T17" fmla="*/ 0 60000 65536"/>
                <a:gd name="T18" fmla="*/ 0 w 536"/>
                <a:gd name="T19" fmla="*/ 0 h 968"/>
                <a:gd name="T20" fmla="*/ 536 w 536"/>
                <a:gd name="T21" fmla="*/ 968 h 968"/>
              </a:gdLst>
              <a:ahLst/>
              <a:cxnLst>
                <a:cxn ang="T12">
                  <a:pos x="T0" y="T1"/>
                </a:cxn>
                <a:cxn ang="T13">
                  <a:pos x="T2" y="T3"/>
                </a:cxn>
                <a:cxn ang="T14">
                  <a:pos x="T4" y="T5"/>
                </a:cxn>
                <a:cxn ang="T15">
                  <a:pos x="T6" y="T7"/>
                </a:cxn>
                <a:cxn ang="T16">
                  <a:pos x="T8" y="T9"/>
                </a:cxn>
                <a:cxn ang="T17">
                  <a:pos x="T10" y="T11"/>
                </a:cxn>
              </a:cxnLst>
              <a:rect l="T18" t="T19" r="T20" b="T21"/>
              <a:pathLst>
                <a:path w="536" h="968">
                  <a:moveTo>
                    <a:pt x="0" y="864"/>
                  </a:moveTo>
                  <a:cubicBezTo>
                    <a:pt x="36" y="916"/>
                    <a:pt x="72" y="968"/>
                    <a:pt x="144" y="960"/>
                  </a:cubicBezTo>
                  <a:cubicBezTo>
                    <a:pt x="216" y="952"/>
                    <a:pt x="368" y="888"/>
                    <a:pt x="432" y="816"/>
                  </a:cubicBezTo>
                  <a:cubicBezTo>
                    <a:pt x="496" y="744"/>
                    <a:pt x="520" y="632"/>
                    <a:pt x="528" y="528"/>
                  </a:cubicBezTo>
                  <a:cubicBezTo>
                    <a:pt x="536" y="424"/>
                    <a:pt x="504" y="280"/>
                    <a:pt x="480" y="192"/>
                  </a:cubicBezTo>
                  <a:cubicBezTo>
                    <a:pt x="456" y="104"/>
                    <a:pt x="420" y="52"/>
                    <a:pt x="384" y="0"/>
                  </a:cubicBezTo>
                </a:path>
              </a:pathLst>
            </a:custGeom>
            <a:noFill/>
            <a:ln w="3175">
              <a:solidFill>
                <a:schemeClr val="bg2"/>
              </a:solidFill>
              <a:round/>
              <a:headEnd/>
              <a:tailEnd/>
            </a:ln>
          </p:spPr>
          <p:txBody>
            <a:bodyPr/>
            <a:lstStyle/>
            <a:p>
              <a:endParaRPr lang="en-US"/>
            </a:p>
          </p:txBody>
        </p:sp>
        <p:sp>
          <p:nvSpPr>
            <p:cNvPr id="7393" name="Freeform 73"/>
            <p:cNvSpPr>
              <a:spLocks/>
            </p:cNvSpPr>
            <p:nvPr/>
          </p:nvSpPr>
          <p:spPr bwMode="auto">
            <a:xfrm>
              <a:off x="3264" y="3024"/>
              <a:ext cx="384" cy="912"/>
            </a:xfrm>
            <a:custGeom>
              <a:avLst/>
              <a:gdLst>
                <a:gd name="T0" fmla="*/ 0 w 384"/>
                <a:gd name="T1" fmla="*/ 912 h 912"/>
                <a:gd name="T2" fmla="*/ 240 w 384"/>
                <a:gd name="T3" fmla="*/ 816 h 912"/>
                <a:gd name="T4" fmla="*/ 336 w 384"/>
                <a:gd name="T5" fmla="*/ 576 h 912"/>
                <a:gd name="T6" fmla="*/ 384 w 384"/>
                <a:gd name="T7" fmla="*/ 288 h 912"/>
                <a:gd name="T8" fmla="*/ 336 w 384"/>
                <a:gd name="T9" fmla="*/ 96 h 912"/>
                <a:gd name="T10" fmla="*/ 288 w 384"/>
                <a:gd name="T11" fmla="*/ 0 h 912"/>
                <a:gd name="T12" fmla="*/ 0 60000 65536"/>
                <a:gd name="T13" fmla="*/ 0 60000 65536"/>
                <a:gd name="T14" fmla="*/ 0 60000 65536"/>
                <a:gd name="T15" fmla="*/ 0 60000 65536"/>
                <a:gd name="T16" fmla="*/ 0 60000 65536"/>
                <a:gd name="T17" fmla="*/ 0 60000 65536"/>
                <a:gd name="T18" fmla="*/ 0 w 384"/>
                <a:gd name="T19" fmla="*/ 0 h 912"/>
                <a:gd name="T20" fmla="*/ 384 w 384"/>
                <a:gd name="T21" fmla="*/ 912 h 912"/>
              </a:gdLst>
              <a:ahLst/>
              <a:cxnLst>
                <a:cxn ang="T12">
                  <a:pos x="T0" y="T1"/>
                </a:cxn>
                <a:cxn ang="T13">
                  <a:pos x="T2" y="T3"/>
                </a:cxn>
                <a:cxn ang="T14">
                  <a:pos x="T4" y="T5"/>
                </a:cxn>
                <a:cxn ang="T15">
                  <a:pos x="T6" y="T7"/>
                </a:cxn>
                <a:cxn ang="T16">
                  <a:pos x="T8" y="T9"/>
                </a:cxn>
                <a:cxn ang="T17">
                  <a:pos x="T10" y="T11"/>
                </a:cxn>
              </a:cxnLst>
              <a:rect l="T18" t="T19" r="T20" b="T21"/>
              <a:pathLst>
                <a:path w="384" h="912">
                  <a:moveTo>
                    <a:pt x="0" y="912"/>
                  </a:moveTo>
                  <a:cubicBezTo>
                    <a:pt x="92" y="892"/>
                    <a:pt x="184" y="872"/>
                    <a:pt x="240" y="816"/>
                  </a:cubicBezTo>
                  <a:cubicBezTo>
                    <a:pt x="296" y="760"/>
                    <a:pt x="312" y="664"/>
                    <a:pt x="336" y="576"/>
                  </a:cubicBezTo>
                  <a:cubicBezTo>
                    <a:pt x="360" y="488"/>
                    <a:pt x="384" y="368"/>
                    <a:pt x="384" y="288"/>
                  </a:cubicBezTo>
                  <a:cubicBezTo>
                    <a:pt x="384" y="208"/>
                    <a:pt x="352" y="144"/>
                    <a:pt x="336" y="96"/>
                  </a:cubicBezTo>
                  <a:cubicBezTo>
                    <a:pt x="320" y="48"/>
                    <a:pt x="304" y="24"/>
                    <a:pt x="288" y="0"/>
                  </a:cubicBezTo>
                </a:path>
              </a:pathLst>
            </a:custGeom>
            <a:noFill/>
            <a:ln w="3175">
              <a:solidFill>
                <a:schemeClr val="bg2"/>
              </a:solidFill>
              <a:round/>
              <a:headEnd/>
              <a:tailEnd/>
            </a:ln>
          </p:spPr>
          <p:txBody>
            <a:bodyPr/>
            <a:lstStyle/>
            <a:p>
              <a:endParaRPr lang="en-US"/>
            </a:p>
          </p:txBody>
        </p:sp>
        <p:sp>
          <p:nvSpPr>
            <p:cNvPr id="7394" name="Freeform 74"/>
            <p:cNvSpPr>
              <a:spLocks/>
            </p:cNvSpPr>
            <p:nvPr/>
          </p:nvSpPr>
          <p:spPr bwMode="auto">
            <a:xfrm>
              <a:off x="3360" y="2352"/>
              <a:ext cx="248" cy="816"/>
            </a:xfrm>
            <a:custGeom>
              <a:avLst/>
              <a:gdLst>
                <a:gd name="T0" fmla="*/ 96 w 248"/>
                <a:gd name="T1" fmla="*/ 816 h 816"/>
                <a:gd name="T2" fmla="*/ 192 w 248"/>
                <a:gd name="T3" fmla="*/ 672 h 816"/>
                <a:gd name="T4" fmla="*/ 240 w 248"/>
                <a:gd name="T5" fmla="*/ 432 h 816"/>
                <a:gd name="T6" fmla="*/ 144 w 248"/>
                <a:gd name="T7" fmla="*/ 192 h 816"/>
                <a:gd name="T8" fmla="*/ 0 w 248"/>
                <a:gd name="T9" fmla="*/ 0 h 816"/>
                <a:gd name="T10" fmla="*/ 0 60000 65536"/>
                <a:gd name="T11" fmla="*/ 0 60000 65536"/>
                <a:gd name="T12" fmla="*/ 0 60000 65536"/>
                <a:gd name="T13" fmla="*/ 0 60000 65536"/>
                <a:gd name="T14" fmla="*/ 0 60000 65536"/>
                <a:gd name="T15" fmla="*/ 0 w 248"/>
                <a:gd name="T16" fmla="*/ 0 h 816"/>
                <a:gd name="T17" fmla="*/ 248 w 248"/>
                <a:gd name="T18" fmla="*/ 816 h 816"/>
              </a:gdLst>
              <a:ahLst/>
              <a:cxnLst>
                <a:cxn ang="T10">
                  <a:pos x="T0" y="T1"/>
                </a:cxn>
                <a:cxn ang="T11">
                  <a:pos x="T2" y="T3"/>
                </a:cxn>
                <a:cxn ang="T12">
                  <a:pos x="T4" y="T5"/>
                </a:cxn>
                <a:cxn ang="T13">
                  <a:pos x="T6" y="T7"/>
                </a:cxn>
                <a:cxn ang="T14">
                  <a:pos x="T8" y="T9"/>
                </a:cxn>
              </a:cxnLst>
              <a:rect l="T15" t="T16" r="T17" b="T18"/>
              <a:pathLst>
                <a:path w="248" h="816">
                  <a:moveTo>
                    <a:pt x="96" y="816"/>
                  </a:moveTo>
                  <a:cubicBezTo>
                    <a:pt x="132" y="776"/>
                    <a:pt x="168" y="736"/>
                    <a:pt x="192" y="672"/>
                  </a:cubicBezTo>
                  <a:cubicBezTo>
                    <a:pt x="216" y="608"/>
                    <a:pt x="248" y="512"/>
                    <a:pt x="240" y="432"/>
                  </a:cubicBezTo>
                  <a:cubicBezTo>
                    <a:pt x="232" y="352"/>
                    <a:pt x="184" y="264"/>
                    <a:pt x="144" y="192"/>
                  </a:cubicBezTo>
                  <a:cubicBezTo>
                    <a:pt x="104" y="120"/>
                    <a:pt x="24" y="32"/>
                    <a:pt x="0" y="0"/>
                  </a:cubicBezTo>
                </a:path>
              </a:pathLst>
            </a:custGeom>
            <a:noFill/>
            <a:ln w="3175">
              <a:solidFill>
                <a:schemeClr val="bg2"/>
              </a:solidFill>
              <a:round/>
              <a:headEnd/>
              <a:tailEnd/>
            </a:ln>
          </p:spPr>
          <p:txBody>
            <a:bodyPr/>
            <a:lstStyle/>
            <a:p>
              <a:endParaRPr lang="en-US"/>
            </a:p>
          </p:txBody>
        </p:sp>
        <p:sp>
          <p:nvSpPr>
            <p:cNvPr id="7395" name="Freeform 75"/>
            <p:cNvSpPr>
              <a:spLocks/>
            </p:cNvSpPr>
            <p:nvPr/>
          </p:nvSpPr>
          <p:spPr bwMode="auto">
            <a:xfrm>
              <a:off x="2736" y="2008"/>
              <a:ext cx="624" cy="440"/>
            </a:xfrm>
            <a:custGeom>
              <a:avLst/>
              <a:gdLst>
                <a:gd name="T0" fmla="*/ 624 w 624"/>
                <a:gd name="T1" fmla="*/ 440 h 440"/>
                <a:gd name="T2" fmla="*/ 576 w 624"/>
                <a:gd name="T3" fmla="*/ 200 h 440"/>
                <a:gd name="T4" fmla="*/ 432 w 624"/>
                <a:gd name="T5" fmla="*/ 56 h 440"/>
                <a:gd name="T6" fmla="*/ 240 w 624"/>
                <a:gd name="T7" fmla="*/ 8 h 440"/>
                <a:gd name="T8" fmla="*/ 96 w 624"/>
                <a:gd name="T9" fmla="*/ 104 h 440"/>
                <a:gd name="T10" fmla="*/ 0 w 624"/>
                <a:gd name="T11" fmla="*/ 248 h 440"/>
                <a:gd name="T12" fmla="*/ 0 60000 65536"/>
                <a:gd name="T13" fmla="*/ 0 60000 65536"/>
                <a:gd name="T14" fmla="*/ 0 60000 65536"/>
                <a:gd name="T15" fmla="*/ 0 60000 65536"/>
                <a:gd name="T16" fmla="*/ 0 60000 65536"/>
                <a:gd name="T17" fmla="*/ 0 60000 65536"/>
                <a:gd name="T18" fmla="*/ 0 w 624"/>
                <a:gd name="T19" fmla="*/ 0 h 440"/>
                <a:gd name="T20" fmla="*/ 624 w 624"/>
                <a:gd name="T21" fmla="*/ 440 h 440"/>
              </a:gdLst>
              <a:ahLst/>
              <a:cxnLst>
                <a:cxn ang="T12">
                  <a:pos x="T0" y="T1"/>
                </a:cxn>
                <a:cxn ang="T13">
                  <a:pos x="T2" y="T3"/>
                </a:cxn>
                <a:cxn ang="T14">
                  <a:pos x="T4" y="T5"/>
                </a:cxn>
                <a:cxn ang="T15">
                  <a:pos x="T6" y="T7"/>
                </a:cxn>
                <a:cxn ang="T16">
                  <a:pos x="T8" y="T9"/>
                </a:cxn>
                <a:cxn ang="T17">
                  <a:pos x="T10" y="T11"/>
                </a:cxn>
              </a:cxnLst>
              <a:rect l="T18" t="T19" r="T20" b="T21"/>
              <a:pathLst>
                <a:path w="624" h="440">
                  <a:moveTo>
                    <a:pt x="624" y="440"/>
                  </a:moveTo>
                  <a:cubicBezTo>
                    <a:pt x="616" y="352"/>
                    <a:pt x="608" y="264"/>
                    <a:pt x="576" y="200"/>
                  </a:cubicBezTo>
                  <a:cubicBezTo>
                    <a:pt x="544" y="136"/>
                    <a:pt x="488" y="88"/>
                    <a:pt x="432" y="56"/>
                  </a:cubicBezTo>
                  <a:cubicBezTo>
                    <a:pt x="376" y="24"/>
                    <a:pt x="296" y="0"/>
                    <a:pt x="240" y="8"/>
                  </a:cubicBezTo>
                  <a:cubicBezTo>
                    <a:pt x="184" y="16"/>
                    <a:pt x="136" y="64"/>
                    <a:pt x="96" y="104"/>
                  </a:cubicBezTo>
                  <a:cubicBezTo>
                    <a:pt x="56" y="144"/>
                    <a:pt x="28" y="196"/>
                    <a:pt x="0" y="248"/>
                  </a:cubicBezTo>
                </a:path>
              </a:pathLst>
            </a:custGeom>
            <a:noFill/>
            <a:ln w="3175">
              <a:solidFill>
                <a:schemeClr val="bg2"/>
              </a:solidFill>
              <a:round/>
              <a:headEnd/>
              <a:tailEnd/>
            </a:ln>
          </p:spPr>
          <p:txBody>
            <a:bodyPr/>
            <a:lstStyle/>
            <a:p>
              <a:endParaRPr lang="en-US"/>
            </a:p>
          </p:txBody>
        </p:sp>
        <p:sp>
          <p:nvSpPr>
            <p:cNvPr id="7396" name="Freeform 76"/>
            <p:cNvSpPr>
              <a:spLocks/>
            </p:cNvSpPr>
            <p:nvPr/>
          </p:nvSpPr>
          <p:spPr bwMode="auto">
            <a:xfrm>
              <a:off x="1797" y="2096"/>
              <a:ext cx="537" cy="253"/>
            </a:xfrm>
            <a:custGeom>
              <a:avLst/>
              <a:gdLst>
                <a:gd name="T0" fmla="*/ 537 w 537"/>
                <a:gd name="T1" fmla="*/ 148 h 253"/>
                <a:gd name="T2" fmla="*/ 453 w 537"/>
                <a:gd name="T3" fmla="*/ 49 h 253"/>
                <a:gd name="T4" fmla="*/ 342 w 537"/>
                <a:gd name="T5" fmla="*/ 10 h 253"/>
                <a:gd name="T6" fmla="*/ 252 w 537"/>
                <a:gd name="T7" fmla="*/ 7 h 253"/>
                <a:gd name="T8" fmla="*/ 153 w 537"/>
                <a:gd name="T9" fmla="*/ 52 h 253"/>
                <a:gd name="T10" fmla="*/ 75 w 537"/>
                <a:gd name="T11" fmla="*/ 121 h 253"/>
                <a:gd name="T12" fmla="*/ 18 w 537"/>
                <a:gd name="T13" fmla="*/ 214 h 253"/>
                <a:gd name="T14" fmla="*/ 0 w 537"/>
                <a:gd name="T15" fmla="*/ 253 h 253"/>
                <a:gd name="T16" fmla="*/ 0 60000 65536"/>
                <a:gd name="T17" fmla="*/ 0 60000 65536"/>
                <a:gd name="T18" fmla="*/ 0 60000 65536"/>
                <a:gd name="T19" fmla="*/ 0 60000 65536"/>
                <a:gd name="T20" fmla="*/ 0 60000 65536"/>
                <a:gd name="T21" fmla="*/ 0 60000 65536"/>
                <a:gd name="T22" fmla="*/ 0 60000 65536"/>
                <a:gd name="T23" fmla="*/ 0 60000 65536"/>
                <a:gd name="T24" fmla="*/ 0 w 537"/>
                <a:gd name="T25" fmla="*/ 0 h 253"/>
                <a:gd name="T26" fmla="*/ 537 w 537"/>
                <a:gd name="T27" fmla="*/ 253 h 25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37" h="253">
                  <a:moveTo>
                    <a:pt x="537" y="148"/>
                  </a:moveTo>
                  <a:cubicBezTo>
                    <a:pt x="511" y="110"/>
                    <a:pt x="485" y="72"/>
                    <a:pt x="453" y="49"/>
                  </a:cubicBezTo>
                  <a:cubicBezTo>
                    <a:pt x="421" y="26"/>
                    <a:pt x="375" y="17"/>
                    <a:pt x="342" y="10"/>
                  </a:cubicBezTo>
                  <a:cubicBezTo>
                    <a:pt x="309" y="3"/>
                    <a:pt x="283" y="0"/>
                    <a:pt x="252" y="7"/>
                  </a:cubicBezTo>
                  <a:cubicBezTo>
                    <a:pt x="221" y="14"/>
                    <a:pt x="183" y="33"/>
                    <a:pt x="153" y="52"/>
                  </a:cubicBezTo>
                  <a:cubicBezTo>
                    <a:pt x="123" y="71"/>
                    <a:pt x="98" y="94"/>
                    <a:pt x="75" y="121"/>
                  </a:cubicBezTo>
                  <a:cubicBezTo>
                    <a:pt x="52" y="148"/>
                    <a:pt x="30" y="192"/>
                    <a:pt x="18" y="214"/>
                  </a:cubicBezTo>
                  <a:cubicBezTo>
                    <a:pt x="6" y="236"/>
                    <a:pt x="3" y="244"/>
                    <a:pt x="0" y="253"/>
                  </a:cubicBezTo>
                </a:path>
              </a:pathLst>
            </a:custGeom>
            <a:noFill/>
            <a:ln w="3175">
              <a:solidFill>
                <a:schemeClr val="bg2"/>
              </a:solidFill>
              <a:round/>
              <a:headEnd/>
              <a:tailEnd/>
            </a:ln>
          </p:spPr>
          <p:txBody>
            <a:bodyPr/>
            <a:lstStyle/>
            <a:p>
              <a:endParaRPr lang="en-US"/>
            </a:p>
          </p:txBody>
        </p:sp>
        <p:sp>
          <p:nvSpPr>
            <p:cNvPr id="7397" name="Freeform 77"/>
            <p:cNvSpPr>
              <a:spLocks/>
            </p:cNvSpPr>
            <p:nvPr/>
          </p:nvSpPr>
          <p:spPr bwMode="auto">
            <a:xfrm>
              <a:off x="2310" y="2008"/>
              <a:ext cx="489" cy="314"/>
            </a:xfrm>
            <a:custGeom>
              <a:avLst/>
              <a:gdLst>
                <a:gd name="T0" fmla="*/ 489 w 489"/>
                <a:gd name="T1" fmla="*/ 143 h 314"/>
                <a:gd name="T2" fmla="*/ 405 w 489"/>
                <a:gd name="T3" fmla="*/ 44 h 314"/>
                <a:gd name="T4" fmla="*/ 270 w 489"/>
                <a:gd name="T5" fmla="*/ 2 h 314"/>
                <a:gd name="T6" fmla="*/ 147 w 489"/>
                <a:gd name="T7" fmla="*/ 53 h 314"/>
                <a:gd name="T8" fmla="*/ 75 w 489"/>
                <a:gd name="T9" fmla="*/ 113 h 314"/>
                <a:gd name="T10" fmla="*/ 15 w 489"/>
                <a:gd name="T11" fmla="*/ 233 h 314"/>
                <a:gd name="T12" fmla="*/ 0 w 489"/>
                <a:gd name="T13" fmla="*/ 314 h 314"/>
                <a:gd name="T14" fmla="*/ 0 60000 65536"/>
                <a:gd name="T15" fmla="*/ 0 60000 65536"/>
                <a:gd name="T16" fmla="*/ 0 60000 65536"/>
                <a:gd name="T17" fmla="*/ 0 60000 65536"/>
                <a:gd name="T18" fmla="*/ 0 60000 65536"/>
                <a:gd name="T19" fmla="*/ 0 60000 65536"/>
                <a:gd name="T20" fmla="*/ 0 60000 65536"/>
                <a:gd name="T21" fmla="*/ 0 w 489"/>
                <a:gd name="T22" fmla="*/ 0 h 314"/>
                <a:gd name="T23" fmla="*/ 489 w 489"/>
                <a:gd name="T24" fmla="*/ 314 h 31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89" h="314">
                  <a:moveTo>
                    <a:pt x="489" y="143"/>
                  </a:moveTo>
                  <a:cubicBezTo>
                    <a:pt x="465" y="105"/>
                    <a:pt x="442" y="68"/>
                    <a:pt x="405" y="44"/>
                  </a:cubicBezTo>
                  <a:cubicBezTo>
                    <a:pt x="368" y="20"/>
                    <a:pt x="313" y="0"/>
                    <a:pt x="270" y="2"/>
                  </a:cubicBezTo>
                  <a:cubicBezTo>
                    <a:pt x="227" y="4"/>
                    <a:pt x="179" y="35"/>
                    <a:pt x="147" y="53"/>
                  </a:cubicBezTo>
                  <a:cubicBezTo>
                    <a:pt x="115" y="71"/>
                    <a:pt x="97" y="83"/>
                    <a:pt x="75" y="113"/>
                  </a:cubicBezTo>
                  <a:cubicBezTo>
                    <a:pt x="53" y="143"/>
                    <a:pt x="27" y="200"/>
                    <a:pt x="15" y="233"/>
                  </a:cubicBezTo>
                  <a:cubicBezTo>
                    <a:pt x="3" y="266"/>
                    <a:pt x="1" y="290"/>
                    <a:pt x="0" y="314"/>
                  </a:cubicBezTo>
                </a:path>
              </a:pathLst>
            </a:custGeom>
            <a:noFill/>
            <a:ln w="3175">
              <a:solidFill>
                <a:schemeClr val="bg2"/>
              </a:solidFill>
              <a:round/>
              <a:headEnd/>
              <a:tailEnd/>
            </a:ln>
          </p:spPr>
          <p:txBody>
            <a:bodyPr/>
            <a:lstStyle/>
            <a:p>
              <a:endParaRPr lang="en-US"/>
            </a:p>
          </p:txBody>
        </p:sp>
        <p:sp>
          <p:nvSpPr>
            <p:cNvPr id="7398" name="Freeform 78"/>
            <p:cNvSpPr>
              <a:spLocks/>
            </p:cNvSpPr>
            <p:nvPr/>
          </p:nvSpPr>
          <p:spPr bwMode="auto">
            <a:xfrm>
              <a:off x="1151" y="2268"/>
              <a:ext cx="730" cy="777"/>
            </a:xfrm>
            <a:custGeom>
              <a:avLst/>
              <a:gdLst>
                <a:gd name="T0" fmla="*/ 730 w 730"/>
                <a:gd name="T1" fmla="*/ 174 h 777"/>
                <a:gd name="T2" fmla="*/ 667 w 730"/>
                <a:gd name="T3" fmla="*/ 99 h 777"/>
                <a:gd name="T4" fmla="*/ 556 w 730"/>
                <a:gd name="T5" fmla="*/ 27 h 777"/>
                <a:gd name="T6" fmla="*/ 457 w 730"/>
                <a:gd name="T7" fmla="*/ 3 h 777"/>
                <a:gd name="T8" fmla="*/ 340 w 730"/>
                <a:gd name="T9" fmla="*/ 12 h 777"/>
                <a:gd name="T10" fmla="*/ 223 w 730"/>
                <a:gd name="T11" fmla="*/ 72 h 777"/>
                <a:gd name="T12" fmla="*/ 160 w 730"/>
                <a:gd name="T13" fmla="*/ 141 h 777"/>
                <a:gd name="T14" fmla="*/ 91 w 730"/>
                <a:gd name="T15" fmla="*/ 234 h 777"/>
                <a:gd name="T16" fmla="*/ 43 w 730"/>
                <a:gd name="T17" fmla="*/ 342 h 777"/>
                <a:gd name="T18" fmla="*/ 19 w 730"/>
                <a:gd name="T19" fmla="*/ 432 h 777"/>
                <a:gd name="T20" fmla="*/ 1 w 730"/>
                <a:gd name="T21" fmla="*/ 531 h 777"/>
                <a:gd name="T22" fmla="*/ 10 w 730"/>
                <a:gd name="T23" fmla="*/ 669 h 777"/>
                <a:gd name="T24" fmla="*/ 22 w 730"/>
                <a:gd name="T25" fmla="*/ 777 h 77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30"/>
                <a:gd name="T40" fmla="*/ 0 h 777"/>
                <a:gd name="T41" fmla="*/ 730 w 730"/>
                <a:gd name="T42" fmla="*/ 777 h 77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30" h="777">
                  <a:moveTo>
                    <a:pt x="730" y="174"/>
                  </a:moveTo>
                  <a:cubicBezTo>
                    <a:pt x="713" y="149"/>
                    <a:pt x="696" y="124"/>
                    <a:pt x="667" y="99"/>
                  </a:cubicBezTo>
                  <a:cubicBezTo>
                    <a:pt x="638" y="74"/>
                    <a:pt x="591" y="43"/>
                    <a:pt x="556" y="27"/>
                  </a:cubicBezTo>
                  <a:cubicBezTo>
                    <a:pt x="521" y="11"/>
                    <a:pt x="493" y="6"/>
                    <a:pt x="457" y="3"/>
                  </a:cubicBezTo>
                  <a:cubicBezTo>
                    <a:pt x="421" y="0"/>
                    <a:pt x="379" y="0"/>
                    <a:pt x="340" y="12"/>
                  </a:cubicBezTo>
                  <a:cubicBezTo>
                    <a:pt x="301" y="24"/>
                    <a:pt x="253" y="50"/>
                    <a:pt x="223" y="72"/>
                  </a:cubicBezTo>
                  <a:cubicBezTo>
                    <a:pt x="193" y="94"/>
                    <a:pt x="182" y="114"/>
                    <a:pt x="160" y="141"/>
                  </a:cubicBezTo>
                  <a:cubicBezTo>
                    <a:pt x="138" y="168"/>
                    <a:pt x="110" y="201"/>
                    <a:pt x="91" y="234"/>
                  </a:cubicBezTo>
                  <a:cubicBezTo>
                    <a:pt x="72" y="267"/>
                    <a:pt x="55" y="309"/>
                    <a:pt x="43" y="342"/>
                  </a:cubicBezTo>
                  <a:cubicBezTo>
                    <a:pt x="31" y="375"/>
                    <a:pt x="26" y="401"/>
                    <a:pt x="19" y="432"/>
                  </a:cubicBezTo>
                  <a:cubicBezTo>
                    <a:pt x="12" y="463"/>
                    <a:pt x="2" y="492"/>
                    <a:pt x="1" y="531"/>
                  </a:cubicBezTo>
                  <a:cubicBezTo>
                    <a:pt x="0" y="570"/>
                    <a:pt x="7" y="628"/>
                    <a:pt x="10" y="669"/>
                  </a:cubicBezTo>
                  <a:cubicBezTo>
                    <a:pt x="13" y="710"/>
                    <a:pt x="17" y="743"/>
                    <a:pt x="22" y="777"/>
                  </a:cubicBezTo>
                </a:path>
              </a:pathLst>
            </a:custGeom>
            <a:noFill/>
            <a:ln w="3175">
              <a:solidFill>
                <a:schemeClr val="bg2"/>
              </a:solidFill>
              <a:round/>
              <a:headEnd/>
              <a:tailEnd/>
            </a:ln>
          </p:spPr>
          <p:txBody>
            <a:bodyPr/>
            <a:lstStyle/>
            <a:p>
              <a:endParaRPr lang="en-US"/>
            </a:p>
          </p:txBody>
        </p:sp>
        <p:sp>
          <p:nvSpPr>
            <p:cNvPr id="7399" name="Freeform 79"/>
            <p:cNvSpPr>
              <a:spLocks/>
            </p:cNvSpPr>
            <p:nvPr/>
          </p:nvSpPr>
          <p:spPr bwMode="auto">
            <a:xfrm>
              <a:off x="886" y="2937"/>
              <a:ext cx="326" cy="768"/>
            </a:xfrm>
            <a:custGeom>
              <a:avLst/>
              <a:gdLst>
                <a:gd name="T0" fmla="*/ 272 w 326"/>
                <a:gd name="T1" fmla="*/ 0 h 768"/>
                <a:gd name="T2" fmla="*/ 170 w 326"/>
                <a:gd name="T3" fmla="*/ 45 h 768"/>
                <a:gd name="T4" fmla="*/ 50 w 326"/>
                <a:gd name="T5" fmla="*/ 144 h 768"/>
                <a:gd name="T6" fmla="*/ 2 w 326"/>
                <a:gd name="T7" fmla="*/ 360 h 768"/>
                <a:gd name="T8" fmla="*/ 35 w 326"/>
                <a:gd name="T9" fmla="*/ 516 h 768"/>
                <a:gd name="T10" fmla="*/ 113 w 326"/>
                <a:gd name="T11" fmla="*/ 672 h 768"/>
                <a:gd name="T12" fmla="*/ 203 w 326"/>
                <a:gd name="T13" fmla="*/ 747 h 768"/>
                <a:gd name="T14" fmla="*/ 326 w 326"/>
                <a:gd name="T15" fmla="*/ 768 h 768"/>
                <a:gd name="T16" fmla="*/ 0 60000 65536"/>
                <a:gd name="T17" fmla="*/ 0 60000 65536"/>
                <a:gd name="T18" fmla="*/ 0 60000 65536"/>
                <a:gd name="T19" fmla="*/ 0 60000 65536"/>
                <a:gd name="T20" fmla="*/ 0 60000 65536"/>
                <a:gd name="T21" fmla="*/ 0 60000 65536"/>
                <a:gd name="T22" fmla="*/ 0 60000 65536"/>
                <a:gd name="T23" fmla="*/ 0 60000 65536"/>
                <a:gd name="T24" fmla="*/ 0 w 326"/>
                <a:gd name="T25" fmla="*/ 0 h 768"/>
                <a:gd name="T26" fmla="*/ 326 w 326"/>
                <a:gd name="T27" fmla="*/ 768 h 76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26" h="768">
                  <a:moveTo>
                    <a:pt x="272" y="0"/>
                  </a:moveTo>
                  <a:cubicBezTo>
                    <a:pt x="239" y="10"/>
                    <a:pt x="207" y="21"/>
                    <a:pt x="170" y="45"/>
                  </a:cubicBezTo>
                  <a:cubicBezTo>
                    <a:pt x="133" y="69"/>
                    <a:pt x="78" y="92"/>
                    <a:pt x="50" y="144"/>
                  </a:cubicBezTo>
                  <a:cubicBezTo>
                    <a:pt x="22" y="196"/>
                    <a:pt x="4" y="298"/>
                    <a:pt x="2" y="360"/>
                  </a:cubicBezTo>
                  <a:cubicBezTo>
                    <a:pt x="0" y="422"/>
                    <a:pt x="17" y="464"/>
                    <a:pt x="35" y="516"/>
                  </a:cubicBezTo>
                  <a:cubicBezTo>
                    <a:pt x="53" y="568"/>
                    <a:pt x="85" y="634"/>
                    <a:pt x="113" y="672"/>
                  </a:cubicBezTo>
                  <a:cubicBezTo>
                    <a:pt x="141" y="710"/>
                    <a:pt x="168" y="731"/>
                    <a:pt x="203" y="747"/>
                  </a:cubicBezTo>
                  <a:cubicBezTo>
                    <a:pt x="238" y="763"/>
                    <a:pt x="282" y="765"/>
                    <a:pt x="326" y="768"/>
                  </a:cubicBezTo>
                </a:path>
              </a:pathLst>
            </a:custGeom>
            <a:noFill/>
            <a:ln w="3175">
              <a:solidFill>
                <a:schemeClr val="bg2"/>
              </a:solidFill>
              <a:round/>
              <a:headEnd/>
              <a:tailEnd/>
            </a:ln>
          </p:spPr>
          <p:txBody>
            <a:bodyPr/>
            <a:lstStyle/>
            <a:p>
              <a:endParaRPr lang="en-US"/>
            </a:p>
          </p:txBody>
        </p:sp>
        <p:sp>
          <p:nvSpPr>
            <p:cNvPr id="7400" name="Freeform 80"/>
            <p:cNvSpPr>
              <a:spLocks/>
            </p:cNvSpPr>
            <p:nvPr/>
          </p:nvSpPr>
          <p:spPr bwMode="auto">
            <a:xfrm>
              <a:off x="968" y="3657"/>
              <a:ext cx="385" cy="639"/>
            </a:xfrm>
            <a:custGeom>
              <a:avLst/>
              <a:gdLst>
                <a:gd name="T0" fmla="*/ 73 w 385"/>
                <a:gd name="T1" fmla="*/ 0 h 639"/>
                <a:gd name="T2" fmla="*/ 10 w 385"/>
                <a:gd name="T3" fmla="*/ 153 h 639"/>
                <a:gd name="T4" fmla="*/ 16 w 385"/>
                <a:gd name="T5" fmla="*/ 366 h 639"/>
                <a:gd name="T6" fmla="*/ 85 w 385"/>
                <a:gd name="T7" fmla="*/ 528 h 639"/>
                <a:gd name="T8" fmla="*/ 202 w 385"/>
                <a:gd name="T9" fmla="*/ 621 h 639"/>
                <a:gd name="T10" fmla="*/ 313 w 385"/>
                <a:gd name="T11" fmla="*/ 633 h 639"/>
                <a:gd name="T12" fmla="*/ 385 w 385"/>
                <a:gd name="T13" fmla="*/ 600 h 639"/>
                <a:gd name="T14" fmla="*/ 0 60000 65536"/>
                <a:gd name="T15" fmla="*/ 0 60000 65536"/>
                <a:gd name="T16" fmla="*/ 0 60000 65536"/>
                <a:gd name="T17" fmla="*/ 0 60000 65536"/>
                <a:gd name="T18" fmla="*/ 0 60000 65536"/>
                <a:gd name="T19" fmla="*/ 0 60000 65536"/>
                <a:gd name="T20" fmla="*/ 0 60000 65536"/>
                <a:gd name="T21" fmla="*/ 0 w 385"/>
                <a:gd name="T22" fmla="*/ 0 h 639"/>
                <a:gd name="T23" fmla="*/ 385 w 385"/>
                <a:gd name="T24" fmla="*/ 639 h 63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85" h="639">
                  <a:moveTo>
                    <a:pt x="73" y="0"/>
                  </a:moveTo>
                  <a:cubicBezTo>
                    <a:pt x="46" y="46"/>
                    <a:pt x="20" y="92"/>
                    <a:pt x="10" y="153"/>
                  </a:cubicBezTo>
                  <a:cubicBezTo>
                    <a:pt x="0" y="214"/>
                    <a:pt x="4" y="304"/>
                    <a:pt x="16" y="366"/>
                  </a:cubicBezTo>
                  <a:cubicBezTo>
                    <a:pt x="28" y="428"/>
                    <a:pt x="54" y="485"/>
                    <a:pt x="85" y="528"/>
                  </a:cubicBezTo>
                  <a:cubicBezTo>
                    <a:pt x="116" y="571"/>
                    <a:pt x="164" y="603"/>
                    <a:pt x="202" y="621"/>
                  </a:cubicBezTo>
                  <a:cubicBezTo>
                    <a:pt x="240" y="639"/>
                    <a:pt x="283" y="636"/>
                    <a:pt x="313" y="633"/>
                  </a:cubicBezTo>
                  <a:cubicBezTo>
                    <a:pt x="343" y="630"/>
                    <a:pt x="364" y="615"/>
                    <a:pt x="385" y="600"/>
                  </a:cubicBezTo>
                </a:path>
              </a:pathLst>
            </a:custGeom>
            <a:noFill/>
            <a:ln w="3175">
              <a:solidFill>
                <a:schemeClr val="bg2"/>
              </a:solidFill>
              <a:round/>
              <a:headEnd/>
              <a:tailEnd/>
            </a:ln>
          </p:spPr>
          <p:txBody>
            <a:bodyPr/>
            <a:lstStyle/>
            <a:p>
              <a:endParaRPr lang="en-US"/>
            </a:p>
          </p:txBody>
        </p:sp>
        <p:sp>
          <p:nvSpPr>
            <p:cNvPr id="7401" name="Freeform 81"/>
            <p:cNvSpPr>
              <a:spLocks/>
            </p:cNvSpPr>
            <p:nvPr/>
          </p:nvSpPr>
          <p:spPr bwMode="auto">
            <a:xfrm>
              <a:off x="1278" y="4290"/>
              <a:ext cx="672" cy="346"/>
            </a:xfrm>
            <a:custGeom>
              <a:avLst/>
              <a:gdLst>
                <a:gd name="T0" fmla="*/ 0 w 672"/>
                <a:gd name="T1" fmla="*/ 0 h 346"/>
                <a:gd name="T2" fmla="*/ 93 w 672"/>
                <a:gd name="T3" fmla="*/ 171 h 346"/>
                <a:gd name="T4" fmla="*/ 192 w 672"/>
                <a:gd name="T5" fmla="*/ 264 h 346"/>
                <a:gd name="T6" fmla="*/ 315 w 672"/>
                <a:gd name="T7" fmla="*/ 330 h 346"/>
                <a:gd name="T8" fmla="*/ 456 w 672"/>
                <a:gd name="T9" fmla="*/ 342 h 346"/>
                <a:gd name="T10" fmla="*/ 588 w 672"/>
                <a:gd name="T11" fmla="*/ 309 h 346"/>
                <a:gd name="T12" fmla="*/ 672 w 672"/>
                <a:gd name="T13" fmla="*/ 255 h 346"/>
                <a:gd name="T14" fmla="*/ 0 60000 65536"/>
                <a:gd name="T15" fmla="*/ 0 60000 65536"/>
                <a:gd name="T16" fmla="*/ 0 60000 65536"/>
                <a:gd name="T17" fmla="*/ 0 60000 65536"/>
                <a:gd name="T18" fmla="*/ 0 60000 65536"/>
                <a:gd name="T19" fmla="*/ 0 60000 65536"/>
                <a:gd name="T20" fmla="*/ 0 60000 65536"/>
                <a:gd name="T21" fmla="*/ 0 w 672"/>
                <a:gd name="T22" fmla="*/ 0 h 346"/>
                <a:gd name="T23" fmla="*/ 672 w 672"/>
                <a:gd name="T24" fmla="*/ 346 h 34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72" h="346">
                  <a:moveTo>
                    <a:pt x="0" y="0"/>
                  </a:moveTo>
                  <a:cubicBezTo>
                    <a:pt x="30" y="63"/>
                    <a:pt x="61" y="127"/>
                    <a:pt x="93" y="171"/>
                  </a:cubicBezTo>
                  <a:cubicBezTo>
                    <a:pt x="125" y="215"/>
                    <a:pt x="155" y="238"/>
                    <a:pt x="192" y="264"/>
                  </a:cubicBezTo>
                  <a:cubicBezTo>
                    <a:pt x="229" y="290"/>
                    <a:pt x="271" y="317"/>
                    <a:pt x="315" y="330"/>
                  </a:cubicBezTo>
                  <a:cubicBezTo>
                    <a:pt x="359" y="343"/>
                    <a:pt x="410" y="346"/>
                    <a:pt x="456" y="342"/>
                  </a:cubicBezTo>
                  <a:cubicBezTo>
                    <a:pt x="502" y="338"/>
                    <a:pt x="552" y="323"/>
                    <a:pt x="588" y="309"/>
                  </a:cubicBezTo>
                  <a:cubicBezTo>
                    <a:pt x="624" y="295"/>
                    <a:pt x="648" y="275"/>
                    <a:pt x="672" y="255"/>
                  </a:cubicBezTo>
                </a:path>
              </a:pathLst>
            </a:custGeom>
            <a:noFill/>
            <a:ln w="3175">
              <a:solidFill>
                <a:schemeClr val="bg2"/>
              </a:solidFill>
              <a:round/>
              <a:headEnd/>
              <a:tailEnd/>
            </a:ln>
          </p:spPr>
          <p:txBody>
            <a:bodyPr/>
            <a:lstStyle/>
            <a:p>
              <a:endParaRPr lang="en-US"/>
            </a:p>
          </p:txBody>
        </p:sp>
      </p:grpSp>
      <p:grpSp>
        <p:nvGrpSpPr>
          <p:cNvPr id="8" name="Group 82"/>
          <p:cNvGrpSpPr>
            <a:grpSpLocks/>
          </p:cNvGrpSpPr>
          <p:nvPr/>
        </p:nvGrpSpPr>
        <p:grpSpPr bwMode="auto">
          <a:xfrm>
            <a:off x="1784350" y="5146675"/>
            <a:ext cx="6865938" cy="839788"/>
            <a:chOff x="886" y="2008"/>
            <a:chExt cx="2762" cy="2792"/>
          </a:xfrm>
        </p:grpSpPr>
        <p:sp>
          <p:nvSpPr>
            <p:cNvPr id="7380" name="Freeform 83"/>
            <p:cNvSpPr>
              <a:spLocks/>
            </p:cNvSpPr>
            <p:nvPr/>
          </p:nvSpPr>
          <p:spPr bwMode="auto">
            <a:xfrm>
              <a:off x="1920" y="4224"/>
              <a:ext cx="816" cy="576"/>
            </a:xfrm>
            <a:custGeom>
              <a:avLst/>
              <a:gdLst>
                <a:gd name="T0" fmla="*/ 0 w 816"/>
                <a:gd name="T1" fmla="*/ 192 h 576"/>
                <a:gd name="T2" fmla="*/ 96 w 816"/>
                <a:gd name="T3" fmla="*/ 432 h 576"/>
                <a:gd name="T4" fmla="*/ 336 w 816"/>
                <a:gd name="T5" fmla="*/ 576 h 576"/>
                <a:gd name="T6" fmla="*/ 672 w 816"/>
                <a:gd name="T7" fmla="*/ 432 h 576"/>
                <a:gd name="T8" fmla="*/ 768 w 816"/>
                <a:gd name="T9" fmla="*/ 240 h 576"/>
                <a:gd name="T10" fmla="*/ 816 w 816"/>
                <a:gd name="T11" fmla="*/ 0 h 576"/>
                <a:gd name="T12" fmla="*/ 0 60000 65536"/>
                <a:gd name="T13" fmla="*/ 0 60000 65536"/>
                <a:gd name="T14" fmla="*/ 0 60000 65536"/>
                <a:gd name="T15" fmla="*/ 0 60000 65536"/>
                <a:gd name="T16" fmla="*/ 0 60000 65536"/>
                <a:gd name="T17" fmla="*/ 0 60000 65536"/>
                <a:gd name="T18" fmla="*/ 0 w 816"/>
                <a:gd name="T19" fmla="*/ 0 h 576"/>
                <a:gd name="T20" fmla="*/ 816 w 816"/>
                <a:gd name="T21" fmla="*/ 576 h 576"/>
              </a:gdLst>
              <a:ahLst/>
              <a:cxnLst>
                <a:cxn ang="T12">
                  <a:pos x="T0" y="T1"/>
                </a:cxn>
                <a:cxn ang="T13">
                  <a:pos x="T2" y="T3"/>
                </a:cxn>
                <a:cxn ang="T14">
                  <a:pos x="T4" y="T5"/>
                </a:cxn>
                <a:cxn ang="T15">
                  <a:pos x="T6" y="T7"/>
                </a:cxn>
                <a:cxn ang="T16">
                  <a:pos x="T8" y="T9"/>
                </a:cxn>
                <a:cxn ang="T17">
                  <a:pos x="T10" y="T11"/>
                </a:cxn>
              </a:cxnLst>
              <a:rect l="T18" t="T19" r="T20" b="T21"/>
              <a:pathLst>
                <a:path w="816" h="576">
                  <a:moveTo>
                    <a:pt x="0" y="192"/>
                  </a:moveTo>
                  <a:cubicBezTo>
                    <a:pt x="20" y="280"/>
                    <a:pt x="40" y="368"/>
                    <a:pt x="96" y="432"/>
                  </a:cubicBezTo>
                  <a:cubicBezTo>
                    <a:pt x="152" y="496"/>
                    <a:pt x="240" y="576"/>
                    <a:pt x="336" y="576"/>
                  </a:cubicBezTo>
                  <a:cubicBezTo>
                    <a:pt x="432" y="576"/>
                    <a:pt x="600" y="488"/>
                    <a:pt x="672" y="432"/>
                  </a:cubicBezTo>
                  <a:cubicBezTo>
                    <a:pt x="744" y="376"/>
                    <a:pt x="744" y="312"/>
                    <a:pt x="768" y="240"/>
                  </a:cubicBezTo>
                  <a:cubicBezTo>
                    <a:pt x="792" y="168"/>
                    <a:pt x="804" y="84"/>
                    <a:pt x="816" y="0"/>
                  </a:cubicBezTo>
                </a:path>
              </a:pathLst>
            </a:custGeom>
            <a:noFill/>
            <a:ln w="3175">
              <a:solidFill>
                <a:schemeClr val="bg2"/>
              </a:solidFill>
              <a:round/>
              <a:headEnd/>
              <a:tailEnd/>
            </a:ln>
          </p:spPr>
          <p:txBody>
            <a:bodyPr/>
            <a:lstStyle/>
            <a:p>
              <a:endParaRPr lang="en-US"/>
            </a:p>
          </p:txBody>
        </p:sp>
        <p:sp>
          <p:nvSpPr>
            <p:cNvPr id="7381" name="Freeform 84"/>
            <p:cNvSpPr>
              <a:spLocks/>
            </p:cNvSpPr>
            <p:nvPr/>
          </p:nvSpPr>
          <p:spPr bwMode="auto">
            <a:xfrm>
              <a:off x="2736" y="3504"/>
              <a:ext cx="536" cy="968"/>
            </a:xfrm>
            <a:custGeom>
              <a:avLst/>
              <a:gdLst>
                <a:gd name="T0" fmla="*/ 0 w 536"/>
                <a:gd name="T1" fmla="*/ 864 h 968"/>
                <a:gd name="T2" fmla="*/ 144 w 536"/>
                <a:gd name="T3" fmla="*/ 960 h 968"/>
                <a:gd name="T4" fmla="*/ 432 w 536"/>
                <a:gd name="T5" fmla="*/ 816 h 968"/>
                <a:gd name="T6" fmla="*/ 528 w 536"/>
                <a:gd name="T7" fmla="*/ 528 h 968"/>
                <a:gd name="T8" fmla="*/ 480 w 536"/>
                <a:gd name="T9" fmla="*/ 192 h 968"/>
                <a:gd name="T10" fmla="*/ 384 w 536"/>
                <a:gd name="T11" fmla="*/ 0 h 968"/>
                <a:gd name="T12" fmla="*/ 0 60000 65536"/>
                <a:gd name="T13" fmla="*/ 0 60000 65536"/>
                <a:gd name="T14" fmla="*/ 0 60000 65536"/>
                <a:gd name="T15" fmla="*/ 0 60000 65536"/>
                <a:gd name="T16" fmla="*/ 0 60000 65536"/>
                <a:gd name="T17" fmla="*/ 0 60000 65536"/>
                <a:gd name="T18" fmla="*/ 0 w 536"/>
                <a:gd name="T19" fmla="*/ 0 h 968"/>
                <a:gd name="T20" fmla="*/ 536 w 536"/>
                <a:gd name="T21" fmla="*/ 968 h 968"/>
              </a:gdLst>
              <a:ahLst/>
              <a:cxnLst>
                <a:cxn ang="T12">
                  <a:pos x="T0" y="T1"/>
                </a:cxn>
                <a:cxn ang="T13">
                  <a:pos x="T2" y="T3"/>
                </a:cxn>
                <a:cxn ang="T14">
                  <a:pos x="T4" y="T5"/>
                </a:cxn>
                <a:cxn ang="T15">
                  <a:pos x="T6" y="T7"/>
                </a:cxn>
                <a:cxn ang="T16">
                  <a:pos x="T8" y="T9"/>
                </a:cxn>
                <a:cxn ang="T17">
                  <a:pos x="T10" y="T11"/>
                </a:cxn>
              </a:cxnLst>
              <a:rect l="T18" t="T19" r="T20" b="T21"/>
              <a:pathLst>
                <a:path w="536" h="968">
                  <a:moveTo>
                    <a:pt x="0" y="864"/>
                  </a:moveTo>
                  <a:cubicBezTo>
                    <a:pt x="36" y="916"/>
                    <a:pt x="72" y="968"/>
                    <a:pt x="144" y="960"/>
                  </a:cubicBezTo>
                  <a:cubicBezTo>
                    <a:pt x="216" y="952"/>
                    <a:pt x="368" y="888"/>
                    <a:pt x="432" y="816"/>
                  </a:cubicBezTo>
                  <a:cubicBezTo>
                    <a:pt x="496" y="744"/>
                    <a:pt x="520" y="632"/>
                    <a:pt x="528" y="528"/>
                  </a:cubicBezTo>
                  <a:cubicBezTo>
                    <a:pt x="536" y="424"/>
                    <a:pt x="504" y="280"/>
                    <a:pt x="480" y="192"/>
                  </a:cubicBezTo>
                  <a:cubicBezTo>
                    <a:pt x="456" y="104"/>
                    <a:pt x="420" y="52"/>
                    <a:pt x="384" y="0"/>
                  </a:cubicBezTo>
                </a:path>
              </a:pathLst>
            </a:custGeom>
            <a:noFill/>
            <a:ln w="3175">
              <a:solidFill>
                <a:schemeClr val="bg2"/>
              </a:solidFill>
              <a:round/>
              <a:headEnd/>
              <a:tailEnd/>
            </a:ln>
          </p:spPr>
          <p:txBody>
            <a:bodyPr/>
            <a:lstStyle/>
            <a:p>
              <a:endParaRPr lang="en-US"/>
            </a:p>
          </p:txBody>
        </p:sp>
        <p:sp>
          <p:nvSpPr>
            <p:cNvPr id="7382" name="Freeform 85"/>
            <p:cNvSpPr>
              <a:spLocks/>
            </p:cNvSpPr>
            <p:nvPr/>
          </p:nvSpPr>
          <p:spPr bwMode="auto">
            <a:xfrm>
              <a:off x="3264" y="3024"/>
              <a:ext cx="384" cy="912"/>
            </a:xfrm>
            <a:custGeom>
              <a:avLst/>
              <a:gdLst>
                <a:gd name="T0" fmla="*/ 0 w 384"/>
                <a:gd name="T1" fmla="*/ 912 h 912"/>
                <a:gd name="T2" fmla="*/ 240 w 384"/>
                <a:gd name="T3" fmla="*/ 816 h 912"/>
                <a:gd name="T4" fmla="*/ 336 w 384"/>
                <a:gd name="T5" fmla="*/ 576 h 912"/>
                <a:gd name="T6" fmla="*/ 384 w 384"/>
                <a:gd name="T7" fmla="*/ 288 h 912"/>
                <a:gd name="T8" fmla="*/ 336 w 384"/>
                <a:gd name="T9" fmla="*/ 96 h 912"/>
                <a:gd name="T10" fmla="*/ 288 w 384"/>
                <a:gd name="T11" fmla="*/ 0 h 912"/>
                <a:gd name="T12" fmla="*/ 0 60000 65536"/>
                <a:gd name="T13" fmla="*/ 0 60000 65536"/>
                <a:gd name="T14" fmla="*/ 0 60000 65536"/>
                <a:gd name="T15" fmla="*/ 0 60000 65536"/>
                <a:gd name="T16" fmla="*/ 0 60000 65536"/>
                <a:gd name="T17" fmla="*/ 0 60000 65536"/>
                <a:gd name="T18" fmla="*/ 0 w 384"/>
                <a:gd name="T19" fmla="*/ 0 h 912"/>
                <a:gd name="T20" fmla="*/ 384 w 384"/>
                <a:gd name="T21" fmla="*/ 912 h 912"/>
              </a:gdLst>
              <a:ahLst/>
              <a:cxnLst>
                <a:cxn ang="T12">
                  <a:pos x="T0" y="T1"/>
                </a:cxn>
                <a:cxn ang="T13">
                  <a:pos x="T2" y="T3"/>
                </a:cxn>
                <a:cxn ang="T14">
                  <a:pos x="T4" y="T5"/>
                </a:cxn>
                <a:cxn ang="T15">
                  <a:pos x="T6" y="T7"/>
                </a:cxn>
                <a:cxn ang="T16">
                  <a:pos x="T8" y="T9"/>
                </a:cxn>
                <a:cxn ang="T17">
                  <a:pos x="T10" y="T11"/>
                </a:cxn>
              </a:cxnLst>
              <a:rect l="T18" t="T19" r="T20" b="T21"/>
              <a:pathLst>
                <a:path w="384" h="912">
                  <a:moveTo>
                    <a:pt x="0" y="912"/>
                  </a:moveTo>
                  <a:cubicBezTo>
                    <a:pt x="92" y="892"/>
                    <a:pt x="184" y="872"/>
                    <a:pt x="240" y="816"/>
                  </a:cubicBezTo>
                  <a:cubicBezTo>
                    <a:pt x="296" y="760"/>
                    <a:pt x="312" y="664"/>
                    <a:pt x="336" y="576"/>
                  </a:cubicBezTo>
                  <a:cubicBezTo>
                    <a:pt x="360" y="488"/>
                    <a:pt x="384" y="368"/>
                    <a:pt x="384" y="288"/>
                  </a:cubicBezTo>
                  <a:cubicBezTo>
                    <a:pt x="384" y="208"/>
                    <a:pt x="352" y="144"/>
                    <a:pt x="336" y="96"/>
                  </a:cubicBezTo>
                  <a:cubicBezTo>
                    <a:pt x="320" y="48"/>
                    <a:pt x="304" y="24"/>
                    <a:pt x="288" y="0"/>
                  </a:cubicBezTo>
                </a:path>
              </a:pathLst>
            </a:custGeom>
            <a:noFill/>
            <a:ln w="3175">
              <a:solidFill>
                <a:schemeClr val="bg2"/>
              </a:solidFill>
              <a:round/>
              <a:headEnd/>
              <a:tailEnd/>
            </a:ln>
          </p:spPr>
          <p:txBody>
            <a:bodyPr/>
            <a:lstStyle/>
            <a:p>
              <a:endParaRPr lang="en-US"/>
            </a:p>
          </p:txBody>
        </p:sp>
        <p:sp>
          <p:nvSpPr>
            <p:cNvPr id="7383" name="Freeform 86"/>
            <p:cNvSpPr>
              <a:spLocks/>
            </p:cNvSpPr>
            <p:nvPr/>
          </p:nvSpPr>
          <p:spPr bwMode="auto">
            <a:xfrm>
              <a:off x="3360" y="2352"/>
              <a:ext cx="248" cy="816"/>
            </a:xfrm>
            <a:custGeom>
              <a:avLst/>
              <a:gdLst>
                <a:gd name="T0" fmla="*/ 96 w 248"/>
                <a:gd name="T1" fmla="*/ 816 h 816"/>
                <a:gd name="T2" fmla="*/ 192 w 248"/>
                <a:gd name="T3" fmla="*/ 672 h 816"/>
                <a:gd name="T4" fmla="*/ 240 w 248"/>
                <a:gd name="T5" fmla="*/ 432 h 816"/>
                <a:gd name="T6" fmla="*/ 144 w 248"/>
                <a:gd name="T7" fmla="*/ 192 h 816"/>
                <a:gd name="T8" fmla="*/ 0 w 248"/>
                <a:gd name="T9" fmla="*/ 0 h 816"/>
                <a:gd name="T10" fmla="*/ 0 60000 65536"/>
                <a:gd name="T11" fmla="*/ 0 60000 65536"/>
                <a:gd name="T12" fmla="*/ 0 60000 65536"/>
                <a:gd name="T13" fmla="*/ 0 60000 65536"/>
                <a:gd name="T14" fmla="*/ 0 60000 65536"/>
                <a:gd name="T15" fmla="*/ 0 w 248"/>
                <a:gd name="T16" fmla="*/ 0 h 816"/>
                <a:gd name="T17" fmla="*/ 248 w 248"/>
                <a:gd name="T18" fmla="*/ 816 h 816"/>
              </a:gdLst>
              <a:ahLst/>
              <a:cxnLst>
                <a:cxn ang="T10">
                  <a:pos x="T0" y="T1"/>
                </a:cxn>
                <a:cxn ang="T11">
                  <a:pos x="T2" y="T3"/>
                </a:cxn>
                <a:cxn ang="T12">
                  <a:pos x="T4" y="T5"/>
                </a:cxn>
                <a:cxn ang="T13">
                  <a:pos x="T6" y="T7"/>
                </a:cxn>
                <a:cxn ang="T14">
                  <a:pos x="T8" y="T9"/>
                </a:cxn>
              </a:cxnLst>
              <a:rect l="T15" t="T16" r="T17" b="T18"/>
              <a:pathLst>
                <a:path w="248" h="816">
                  <a:moveTo>
                    <a:pt x="96" y="816"/>
                  </a:moveTo>
                  <a:cubicBezTo>
                    <a:pt x="132" y="776"/>
                    <a:pt x="168" y="736"/>
                    <a:pt x="192" y="672"/>
                  </a:cubicBezTo>
                  <a:cubicBezTo>
                    <a:pt x="216" y="608"/>
                    <a:pt x="248" y="512"/>
                    <a:pt x="240" y="432"/>
                  </a:cubicBezTo>
                  <a:cubicBezTo>
                    <a:pt x="232" y="352"/>
                    <a:pt x="184" y="264"/>
                    <a:pt x="144" y="192"/>
                  </a:cubicBezTo>
                  <a:cubicBezTo>
                    <a:pt x="104" y="120"/>
                    <a:pt x="24" y="32"/>
                    <a:pt x="0" y="0"/>
                  </a:cubicBezTo>
                </a:path>
              </a:pathLst>
            </a:custGeom>
            <a:noFill/>
            <a:ln w="3175">
              <a:solidFill>
                <a:schemeClr val="bg2"/>
              </a:solidFill>
              <a:round/>
              <a:headEnd/>
              <a:tailEnd/>
            </a:ln>
          </p:spPr>
          <p:txBody>
            <a:bodyPr/>
            <a:lstStyle/>
            <a:p>
              <a:endParaRPr lang="en-US"/>
            </a:p>
          </p:txBody>
        </p:sp>
        <p:sp>
          <p:nvSpPr>
            <p:cNvPr id="7384" name="Freeform 87"/>
            <p:cNvSpPr>
              <a:spLocks/>
            </p:cNvSpPr>
            <p:nvPr/>
          </p:nvSpPr>
          <p:spPr bwMode="auto">
            <a:xfrm>
              <a:off x="2736" y="2008"/>
              <a:ext cx="624" cy="440"/>
            </a:xfrm>
            <a:custGeom>
              <a:avLst/>
              <a:gdLst>
                <a:gd name="T0" fmla="*/ 624 w 624"/>
                <a:gd name="T1" fmla="*/ 440 h 440"/>
                <a:gd name="T2" fmla="*/ 576 w 624"/>
                <a:gd name="T3" fmla="*/ 200 h 440"/>
                <a:gd name="T4" fmla="*/ 432 w 624"/>
                <a:gd name="T5" fmla="*/ 56 h 440"/>
                <a:gd name="T6" fmla="*/ 240 w 624"/>
                <a:gd name="T7" fmla="*/ 8 h 440"/>
                <a:gd name="T8" fmla="*/ 96 w 624"/>
                <a:gd name="T9" fmla="*/ 104 h 440"/>
                <a:gd name="T10" fmla="*/ 0 w 624"/>
                <a:gd name="T11" fmla="*/ 248 h 440"/>
                <a:gd name="T12" fmla="*/ 0 60000 65536"/>
                <a:gd name="T13" fmla="*/ 0 60000 65536"/>
                <a:gd name="T14" fmla="*/ 0 60000 65536"/>
                <a:gd name="T15" fmla="*/ 0 60000 65536"/>
                <a:gd name="T16" fmla="*/ 0 60000 65536"/>
                <a:gd name="T17" fmla="*/ 0 60000 65536"/>
                <a:gd name="T18" fmla="*/ 0 w 624"/>
                <a:gd name="T19" fmla="*/ 0 h 440"/>
                <a:gd name="T20" fmla="*/ 624 w 624"/>
                <a:gd name="T21" fmla="*/ 440 h 440"/>
              </a:gdLst>
              <a:ahLst/>
              <a:cxnLst>
                <a:cxn ang="T12">
                  <a:pos x="T0" y="T1"/>
                </a:cxn>
                <a:cxn ang="T13">
                  <a:pos x="T2" y="T3"/>
                </a:cxn>
                <a:cxn ang="T14">
                  <a:pos x="T4" y="T5"/>
                </a:cxn>
                <a:cxn ang="T15">
                  <a:pos x="T6" y="T7"/>
                </a:cxn>
                <a:cxn ang="T16">
                  <a:pos x="T8" y="T9"/>
                </a:cxn>
                <a:cxn ang="T17">
                  <a:pos x="T10" y="T11"/>
                </a:cxn>
              </a:cxnLst>
              <a:rect l="T18" t="T19" r="T20" b="T21"/>
              <a:pathLst>
                <a:path w="624" h="440">
                  <a:moveTo>
                    <a:pt x="624" y="440"/>
                  </a:moveTo>
                  <a:cubicBezTo>
                    <a:pt x="616" y="352"/>
                    <a:pt x="608" y="264"/>
                    <a:pt x="576" y="200"/>
                  </a:cubicBezTo>
                  <a:cubicBezTo>
                    <a:pt x="544" y="136"/>
                    <a:pt x="488" y="88"/>
                    <a:pt x="432" y="56"/>
                  </a:cubicBezTo>
                  <a:cubicBezTo>
                    <a:pt x="376" y="24"/>
                    <a:pt x="296" y="0"/>
                    <a:pt x="240" y="8"/>
                  </a:cubicBezTo>
                  <a:cubicBezTo>
                    <a:pt x="184" y="16"/>
                    <a:pt x="136" y="64"/>
                    <a:pt x="96" y="104"/>
                  </a:cubicBezTo>
                  <a:cubicBezTo>
                    <a:pt x="56" y="144"/>
                    <a:pt x="28" y="196"/>
                    <a:pt x="0" y="248"/>
                  </a:cubicBezTo>
                </a:path>
              </a:pathLst>
            </a:custGeom>
            <a:noFill/>
            <a:ln w="3175">
              <a:solidFill>
                <a:schemeClr val="bg2"/>
              </a:solidFill>
              <a:round/>
              <a:headEnd/>
              <a:tailEnd/>
            </a:ln>
          </p:spPr>
          <p:txBody>
            <a:bodyPr/>
            <a:lstStyle/>
            <a:p>
              <a:endParaRPr lang="en-US"/>
            </a:p>
          </p:txBody>
        </p:sp>
        <p:sp>
          <p:nvSpPr>
            <p:cNvPr id="7385" name="Freeform 88"/>
            <p:cNvSpPr>
              <a:spLocks/>
            </p:cNvSpPr>
            <p:nvPr/>
          </p:nvSpPr>
          <p:spPr bwMode="auto">
            <a:xfrm>
              <a:off x="1797" y="2096"/>
              <a:ext cx="537" cy="253"/>
            </a:xfrm>
            <a:custGeom>
              <a:avLst/>
              <a:gdLst>
                <a:gd name="T0" fmla="*/ 537 w 537"/>
                <a:gd name="T1" fmla="*/ 148 h 253"/>
                <a:gd name="T2" fmla="*/ 453 w 537"/>
                <a:gd name="T3" fmla="*/ 49 h 253"/>
                <a:gd name="T4" fmla="*/ 342 w 537"/>
                <a:gd name="T5" fmla="*/ 10 h 253"/>
                <a:gd name="T6" fmla="*/ 252 w 537"/>
                <a:gd name="T7" fmla="*/ 7 h 253"/>
                <a:gd name="T8" fmla="*/ 153 w 537"/>
                <a:gd name="T9" fmla="*/ 52 h 253"/>
                <a:gd name="T10" fmla="*/ 75 w 537"/>
                <a:gd name="T11" fmla="*/ 121 h 253"/>
                <a:gd name="T12" fmla="*/ 18 w 537"/>
                <a:gd name="T13" fmla="*/ 214 h 253"/>
                <a:gd name="T14" fmla="*/ 0 w 537"/>
                <a:gd name="T15" fmla="*/ 253 h 253"/>
                <a:gd name="T16" fmla="*/ 0 60000 65536"/>
                <a:gd name="T17" fmla="*/ 0 60000 65536"/>
                <a:gd name="T18" fmla="*/ 0 60000 65536"/>
                <a:gd name="T19" fmla="*/ 0 60000 65536"/>
                <a:gd name="T20" fmla="*/ 0 60000 65536"/>
                <a:gd name="T21" fmla="*/ 0 60000 65536"/>
                <a:gd name="T22" fmla="*/ 0 60000 65536"/>
                <a:gd name="T23" fmla="*/ 0 60000 65536"/>
                <a:gd name="T24" fmla="*/ 0 w 537"/>
                <a:gd name="T25" fmla="*/ 0 h 253"/>
                <a:gd name="T26" fmla="*/ 537 w 537"/>
                <a:gd name="T27" fmla="*/ 253 h 25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37" h="253">
                  <a:moveTo>
                    <a:pt x="537" y="148"/>
                  </a:moveTo>
                  <a:cubicBezTo>
                    <a:pt x="511" y="110"/>
                    <a:pt x="485" y="72"/>
                    <a:pt x="453" y="49"/>
                  </a:cubicBezTo>
                  <a:cubicBezTo>
                    <a:pt x="421" y="26"/>
                    <a:pt x="375" y="17"/>
                    <a:pt x="342" y="10"/>
                  </a:cubicBezTo>
                  <a:cubicBezTo>
                    <a:pt x="309" y="3"/>
                    <a:pt x="283" y="0"/>
                    <a:pt x="252" y="7"/>
                  </a:cubicBezTo>
                  <a:cubicBezTo>
                    <a:pt x="221" y="14"/>
                    <a:pt x="183" y="33"/>
                    <a:pt x="153" y="52"/>
                  </a:cubicBezTo>
                  <a:cubicBezTo>
                    <a:pt x="123" y="71"/>
                    <a:pt x="98" y="94"/>
                    <a:pt x="75" y="121"/>
                  </a:cubicBezTo>
                  <a:cubicBezTo>
                    <a:pt x="52" y="148"/>
                    <a:pt x="30" y="192"/>
                    <a:pt x="18" y="214"/>
                  </a:cubicBezTo>
                  <a:cubicBezTo>
                    <a:pt x="6" y="236"/>
                    <a:pt x="3" y="244"/>
                    <a:pt x="0" y="253"/>
                  </a:cubicBezTo>
                </a:path>
              </a:pathLst>
            </a:custGeom>
            <a:noFill/>
            <a:ln w="3175">
              <a:solidFill>
                <a:schemeClr val="bg2"/>
              </a:solidFill>
              <a:round/>
              <a:headEnd/>
              <a:tailEnd/>
            </a:ln>
          </p:spPr>
          <p:txBody>
            <a:bodyPr/>
            <a:lstStyle/>
            <a:p>
              <a:endParaRPr lang="en-US"/>
            </a:p>
          </p:txBody>
        </p:sp>
        <p:sp>
          <p:nvSpPr>
            <p:cNvPr id="7386" name="Freeform 89"/>
            <p:cNvSpPr>
              <a:spLocks/>
            </p:cNvSpPr>
            <p:nvPr/>
          </p:nvSpPr>
          <p:spPr bwMode="auto">
            <a:xfrm>
              <a:off x="2310" y="2008"/>
              <a:ext cx="489" cy="314"/>
            </a:xfrm>
            <a:custGeom>
              <a:avLst/>
              <a:gdLst>
                <a:gd name="T0" fmla="*/ 489 w 489"/>
                <a:gd name="T1" fmla="*/ 143 h 314"/>
                <a:gd name="T2" fmla="*/ 405 w 489"/>
                <a:gd name="T3" fmla="*/ 44 h 314"/>
                <a:gd name="T4" fmla="*/ 270 w 489"/>
                <a:gd name="T5" fmla="*/ 2 h 314"/>
                <a:gd name="T6" fmla="*/ 147 w 489"/>
                <a:gd name="T7" fmla="*/ 53 h 314"/>
                <a:gd name="T8" fmla="*/ 75 w 489"/>
                <a:gd name="T9" fmla="*/ 113 h 314"/>
                <a:gd name="T10" fmla="*/ 15 w 489"/>
                <a:gd name="T11" fmla="*/ 233 h 314"/>
                <a:gd name="T12" fmla="*/ 0 w 489"/>
                <a:gd name="T13" fmla="*/ 314 h 314"/>
                <a:gd name="T14" fmla="*/ 0 60000 65536"/>
                <a:gd name="T15" fmla="*/ 0 60000 65536"/>
                <a:gd name="T16" fmla="*/ 0 60000 65536"/>
                <a:gd name="T17" fmla="*/ 0 60000 65536"/>
                <a:gd name="T18" fmla="*/ 0 60000 65536"/>
                <a:gd name="T19" fmla="*/ 0 60000 65536"/>
                <a:gd name="T20" fmla="*/ 0 60000 65536"/>
                <a:gd name="T21" fmla="*/ 0 w 489"/>
                <a:gd name="T22" fmla="*/ 0 h 314"/>
                <a:gd name="T23" fmla="*/ 489 w 489"/>
                <a:gd name="T24" fmla="*/ 314 h 31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89" h="314">
                  <a:moveTo>
                    <a:pt x="489" y="143"/>
                  </a:moveTo>
                  <a:cubicBezTo>
                    <a:pt x="465" y="105"/>
                    <a:pt x="442" y="68"/>
                    <a:pt x="405" y="44"/>
                  </a:cubicBezTo>
                  <a:cubicBezTo>
                    <a:pt x="368" y="20"/>
                    <a:pt x="313" y="0"/>
                    <a:pt x="270" y="2"/>
                  </a:cubicBezTo>
                  <a:cubicBezTo>
                    <a:pt x="227" y="4"/>
                    <a:pt x="179" y="35"/>
                    <a:pt x="147" y="53"/>
                  </a:cubicBezTo>
                  <a:cubicBezTo>
                    <a:pt x="115" y="71"/>
                    <a:pt x="97" y="83"/>
                    <a:pt x="75" y="113"/>
                  </a:cubicBezTo>
                  <a:cubicBezTo>
                    <a:pt x="53" y="143"/>
                    <a:pt x="27" y="200"/>
                    <a:pt x="15" y="233"/>
                  </a:cubicBezTo>
                  <a:cubicBezTo>
                    <a:pt x="3" y="266"/>
                    <a:pt x="1" y="290"/>
                    <a:pt x="0" y="314"/>
                  </a:cubicBezTo>
                </a:path>
              </a:pathLst>
            </a:custGeom>
            <a:noFill/>
            <a:ln w="3175">
              <a:solidFill>
                <a:schemeClr val="bg2"/>
              </a:solidFill>
              <a:round/>
              <a:headEnd/>
              <a:tailEnd/>
            </a:ln>
          </p:spPr>
          <p:txBody>
            <a:bodyPr/>
            <a:lstStyle/>
            <a:p>
              <a:endParaRPr lang="en-US"/>
            </a:p>
          </p:txBody>
        </p:sp>
        <p:sp>
          <p:nvSpPr>
            <p:cNvPr id="7387" name="Freeform 90"/>
            <p:cNvSpPr>
              <a:spLocks/>
            </p:cNvSpPr>
            <p:nvPr/>
          </p:nvSpPr>
          <p:spPr bwMode="auto">
            <a:xfrm>
              <a:off x="1151" y="2268"/>
              <a:ext cx="730" cy="777"/>
            </a:xfrm>
            <a:custGeom>
              <a:avLst/>
              <a:gdLst>
                <a:gd name="T0" fmla="*/ 730 w 730"/>
                <a:gd name="T1" fmla="*/ 174 h 777"/>
                <a:gd name="T2" fmla="*/ 667 w 730"/>
                <a:gd name="T3" fmla="*/ 99 h 777"/>
                <a:gd name="T4" fmla="*/ 556 w 730"/>
                <a:gd name="T5" fmla="*/ 27 h 777"/>
                <a:gd name="T6" fmla="*/ 457 w 730"/>
                <a:gd name="T7" fmla="*/ 3 h 777"/>
                <a:gd name="T8" fmla="*/ 340 w 730"/>
                <a:gd name="T9" fmla="*/ 12 h 777"/>
                <a:gd name="T10" fmla="*/ 223 w 730"/>
                <a:gd name="T11" fmla="*/ 72 h 777"/>
                <a:gd name="T12" fmla="*/ 160 w 730"/>
                <a:gd name="T13" fmla="*/ 141 h 777"/>
                <a:gd name="T14" fmla="*/ 91 w 730"/>
                <a:gd name="T15" fmla="*/ 234 h 777"/>
                <a:gd name="T16" fmla="*/ 43 w 730"/>
                <a:gd name="T17" fmla="*/ 342 h 777"/>
                <a:gd name="T18" fmla="*/ 19 w 730"/>
                <a:gd name="T19" fmla="*/ 432 h 777"/>
                <a:gd name="T20" fmla="*/ 1 w 730"/>
                <a:gd name="T21" fmla="*/ 531 h 777"/>
                <a:gd name="T22" fmla="*/ 10 w 730"/>
                <a:gd name="T23" fmla="*/ 669 h 777"/>
                <a:gd name="T24" fmla="*/ 22 w 730"/>
                <a:gd name="T25" fmla="*/ 777 h 77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30"/>
                <a:gd name="T40" fmla="*/ 0 h 777"/>
                <a:gd name="T41" fmla="*/ 730 w 730"/>
                <a:gd name="T42" fmla="*/ 777 h 77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30" h="777">
                  <a:moveTo>
                    <a:pt x="730" y="174"/>
                  </a:moveTo>
                  <a:cubicBezTo>
                    <a:pt x="713" y="149"/>
                    <a:pt x="696" y="124"/>
                    <a:pt x="667" y="99"/>
                  </a:cubicBezTo>
                  <a:cubicBezTo>
                    <a:pt x="638" y="74"/>
                    <a:pt x="591" y="43"/>
                    <a:pt x="556" y="27"/>
                  </a:cubicBezTo>
                  <a:cubicBezTo>
                    <a:pt x="521" y="11"/>
                    <a:pt x="493" y="6"/>
                    <a:pt x="457" y="3"/>
                  </a:cubicBezTo>
                  <a:cubicBezTo>
                    <a:pt x="421" y="0"/>
                    <a:pt x="379" y="0"/>
                    <a:pt x="340" y="12"/>
                  </a:cubicBezTo>
                  <a:cubicBezTo>
                    <a:pt x="301" y="24"/>
                    <a:pt x="253" y="50"/>
                    <a:pt x="223" y="72"/>
                  </a:cubicBezTo>
                  <a:cubicBezTo>
                    <a:pt x="193" y="94"/>
                    <a:pt x="182" y="114"/>
                    <a:pt x="160" y="141"/>
                  </a:cubicBezTo>
                  <a:cubicBezTo>
                    <a:pt x="138" y="168"/>
                    <a:pt x="110" y="201"/>
                    <a:pt x="91" y="234"/>
                  </a:cubicBezTo>
                  <a:cubicBezTo>
                    <a:pt x="72" y="267"/>
                    <a:pt x="55" y="309"/>
                    <a:pt x="43" y="342"/>
                  </a:cubicBezTo>
                  <a:cubicBezTo>
                    <a:pt x="31" y="375"/>
                    <a:pt x="26" y="401"/>
                    <a:pt x="19" y="432"/>
                  </a:cubicBezTo>
                  <a:cubicBezTo>
                    <a:pt x="12" y="463"/>
                    <a:pt x="2" y="492"/>
                    <a:pt x="1" y="531"/>
                  </a:cubicBezTo>
                  <a:cubicBezTo>
                    <a:pt x="0" y="570"/>
                    <a:pt x="7" y="628"/>
                    <a:pt x="10" y="669"/>
                  </a:cubicBezTo>
                  <a:cubicBezTo>
                    <a:pt x="13" y="710"/>
                    <a:pt x="17" y="743"/>
                    <a:pt x="22" y="777"/>
                  </a:cubicBezTo>
                </a:path>
              </a:pathLst>
            </a:custGeom>
            <a:noFill/>
            <a:ln w="3175">
              <a:solidFill>
                <a:schemeClr val="bg2"/>
              </a:solidFill>
              <a:round/>
              <a:headEnd/>
              <a:tailEnd/>
            </a:ln>
          </p:spPr>
          <p:txBody>
            <a:bodyPr/>
            <a:lstStyle/>
            <a:p>
              <a:endParaRPr lang="en-US"/>
            </a:p>
          </p:txBody>
        </p:sp>
        <p:sp>
          <p:nvSpPr>
            <p:cNvPr id="7388" name="Freeform 91"/>
            <p:cNvSpPr>
              <a:spLocks/>
            </p:cNvSpPr>
            <p:nvPr/>
          </p:nvSpPr>
          <p:spPr bwMode="auto">
            <a:xfrm>
              <a:off x="886" y="2937"/>
              <a:ext cx="326" cy="768"/>
            </a:xfrm>
            <a:custGeom>
              <a:avLst/>
              <a:gdLst>
                <a:gd name="T0" fmla="*/ 272 w 326"/>
                <a:gd name="T1" fmla="*/ 0 h 768"/>
                <a:gd name="T2" fmla="*/ 170 w 326"/>
                <a:gd name="T3" fmla="*/ 45 h 768"/>
                <a:gd name="T4" fmla="*/ 50 w 326"/>
                <a:gd name="T5" fmla="*/ 144 h 768"/>
                <a:gd name="T6" fmla="*/ 2 w 326"/>
                <a:gd name="T7" fmla="*/ 360 h 768"/>
                <a:gd name="T8" fmla="*/ 35 w 326"/>
                <a:gd name="T9" fmla="*/ 516 h 768"/>
                <a:gd name="T10" fmla="*/ 113 w 326"/>
                <a:gd name="T11" fmla="*/ 672 h 768"/>
                <a:gd name="T12" fmla="*/ 203 w 326"/>
                <a:gd name="T13" fmla="*/ 747 h 768"/>
                <a:gd name="T14" fmla="*/ 326 w 326"/>
                <a:gd name="T15" fmla="*/ 768 h 768"/>
                <a:gd name="T16" fmla="*/ 0 60000 65536"/>
                <a:gd name="T17" fmla="*/ 0 60000 65536"/>
                <a:gd name="T18" fmla="*/ 0 60000 65536"/>
                <a:gd name="T19" fmla="*/ 0 60000 65536"/>
                <a:gd name="T20" fmla="*/ 0 60000 65536"/>
                <a:gd name="T21" fmla="*/ 0 60000 65536"/>
                <a:gd name="T22" fmla="*/ 0 60000 65536"/>
                <a:gd name="T23" fmla="*/ 0 60000 65536"/>
                <a:gd name="T24" fmla="*/ 0 w 326"/>
                <a:gd name="T25" fmla="*/ 0 h 768"/>
                <a:gd name="T26" fmla="*/ 326 w 326"/>
                <a:gd name="T27" fmla="*/ 768 h 76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26" h="768">
                  <a:moveTo>
                    <a:pt x="272" y="0"/>
                  </a:moveTo>
                  <a:cubicBezTo>
                    <a:pt x="239" y="10"/>
                    <a:pt x="207" y="21"/>
                    <a:pt x="170" y="45"/>
                  </a:cubicBezTo>
                  <a:cubicBezTo>
                    <a:pt x="133" y="69"/>
                    <a:pt x="78" y="92"/>
                    <a:pt x="50" y="144"/>
                  </a:cubicBezTo>
                  <a:cubicBezTo>
                    <a:pt x="22" y="196"/>
                    <a:pt x="4" y="298"/>
                    <a:pt x="2" y="360"/>
                  </a:cubicBezTo>
                  <a:cubicBezTo>
                    <a:pt x="0" y="422"/>
                    <a:pt x="17" y="464"/>
                    <a:pt x="35" y="516"/>
                  </a:cubicBezTo>
                  <a:cubicBezTo>
                    <a:pt x="53" y="568"/>
                    <a:pt x="85" y="634"/>
                    <a:pt x="113" y="672"/>
                  </a:cubicBezTo>
                  <a:cubicBezTo>
                    <a:pt x="141" y="710"/>
                    <a:pt x="168" y="731"/>
                    <a:pt x="203" y="747"/>
                  </a:cubicBezTo>
                  <a:cubicBezTo>
                    <a:pt x="238" y="763"/>
                    <a:pt x="282" y="765"/>
                    <a:pt x="326" y="768"/>
                  </a:cubicBezTo>
                </a:path>
              </a:pathLst>
            </a:custGeom>
            <a:noFill/>
            <a:ln w="3175">
              <a:solidFill>
                <a:schemeClr val="bg2"/>
              </a:solidFill>
              <a:round/>
              <a:headEnd/>
              <a:tailEnd/>
            </a:ln>
          </p:spPr>
          <p:txBody>
            <a:bodyPr/>
            <a:lstStyle/>
            <a:p>
              <a:endParaRPr lang="en-US"/>
            </a:p>
          </p:txBody>
        </p:sp>
        <p:sp>
          <p:nvSpPr>
            <p:cNvPr id="7389" name="Freeform 92"/>
            <p:cNvSpPr>
              <a:spLocks/>
            </p:cNvSpPr>
            <p:nvPr/>
          </p:nvSpPr>
          <p:spPr bwMode="auto">
            <a:xfrm>
              <a:off x="968" y="3657"/>
              <a:ext cx="385" cy="639"/>
            </a:xfrm>
            <a:custGeom>
              <a:avLst/>
              <a:gdLst>
                <a:gd name="T0" fmla="*/ 73 w 385"/>
                <a:gd name="T1" fmla="*/ 0 h 639"/>
                <a:gd name="T2" fmla="*/ 10 w 385"/>
                <a:gd name="T3" fmla="*/ 153 h 639"/>
                <a:gd name="T4" fmla="*/ 16 w 385"/>
                <a:gd name="T5" fmla="*/ 366 h 639"/>
                <a:gd name="T6" fmla="*/ 85 w 385"/>
                <a:gd name="T7" fmla="*/ 528 h 639"/>
                <a:gd name="T8" fmla="*/ 202 w 385"/>
                <a:gd name="T9" fmla="*/ 621 h 639"/>
                <a:gd name="T10" fmla="*/ 313 w 385"/>
                <a:gd name="T11" fmla="*/ 633 h 639"/>
                <a:gd name="T12" fmla="*/ 385 w 385"/>
                <a:gd name="T13" fmla="*/ 600 h 639"/>
                <a:gd name="T14" fmla="*/ 0 60000 65536"/>
                <a:gd name="T15" fmla="*/ 0 60000 65536"/>
                <a:gd name="T16" fmla="*/ 0 60000 65536"/>
                <a:gd name="T17" fmla="*/ 0 60000 65536"/>
                <a:gd name="T18" fmla="*/ 0 60000 65536"/>
                <a:gd name="T19" fmla="*/ 0 60000 65536"/>
                <a:gd name="T20" fmla="*/ 0 60000 65536"/>
                <a:gd name="T21" fmla="*/ 0 w 385"/>
                <a:gd name="T22" fmla="*/ 0 h 639"/>
                <a:gd name="T23" fmla="*/ 385 w 385"/>
                <a:gd name="T24" fmla="*/ 639 h 63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85" h="639">
                  <a:moveTo>
                    <a:pt x="73" y="0"/>
                  </a:moveTo>
                  <a:cubicBezTo>
                    <a:pt x="46" y="46"/>
                    <a:pt x="20" y="92"/>
                    <a:pt x="10" y="153"/>
                  </a:cubicBezTo>
                  <a:cubicBezTo>
                    <a:pt x="0" y="214"/>
                    <a:pt x="4" y="304"/>
                    <a:pt x="16" y="366"/>
                  </a:cubicBezTo>
                  <a:cubicBezTo>
                    <a:pt x="28" y="428"/>
                    <a:pt x="54" y="485"/>
                    <a:pt x="85" y="528"/>
                  </a:cubicBezTo>
                  <a:cubicBezTo>
                    <a:pt x="116" y="571"/>
                    <a:pt x="164" y="603"/>
                    <a:pt x="202" y="621"/>
                  </a:cubicBezTo>
                  <a:cubicBezTo>
                    <a:pt x="240" y="639"/>
                    <a:pt x="283" y="636"/>
                    <a:pt x="313" y="633"/>
                  </a:cubicBezTo>
                  <a:cubicBezTo>
                    <a:pt x="343" y="630"/>
                    <a:pt x="364" y="615"/>
                    <a:pt x="385" y="600"/>
                  </a:cubicBezTo>
                </a:path>
              </a:pathLst>
            </a:custGeom>
            <a:noFill/>
            <a:ln w="3175">
              <a:solidFill>
                <a:schemeClr val="bg2"/>
              </a:solidFill>
              <a:round/>
              <a:headEnd/>
              <a:tailEnd/>
            </a:ln>
          </p:spPr>
          <p:txBody>
            <a:bodyPr/>
            <a:lstStyle/>
            <a:p>
              <a:endParaRPr lang="en-US"/>
            </a:p>
          </p:txBody>
        </p:sp>
        <p:sp>
          <p:nvSpPr>
            <p:cNvPr id="7390" name="Freeform 93"/>
            <p:cNvSpPr>
              <a:spLocks/>
            </p:cNvSpPr>
            <p:nvPr/>
          </p:nvSpPr>
          <p:spPr bwMode="auto">
            <a:xfrm>
              <a:off x="1278" y="4290"/>
              <a:ext cx="672" cy="346"/>
            </a:xfrm>
            <a:custGeom>
              <a:avLst/>
              <a:gdLst>
                <a:gd name="T0" fmla="*/ 0 w 672"/>
                <a:gd name="T1" fmla="*/ 0 h 346"/>
                <a:gd name="T2" fmla="*/ 93 w 672"/>
                <a:gd name="T3" fmla="*/ 171 h 346"/>
                <a:gd name="T4" fmla="*/ 192 w 672"/>
                <a:gd name="T5" fmla="*/ 264 h 346"/>
                <a:gd name="T6" fmla="*/ 315 w 672"/>
                <a:gd name="T7" fmla="*/ 330 h 346"/>
                <a:gd name="T8" fmla="*/ 456 w 672"/>
                <a:gd name="T9" fmla="*/ 342 h 346"/>
                <a:gd name="T10" fmla="*/ 588 w 672"/>
                <a:gd name="T11" fmla="*/ 309 h 346"/>
                <a:gd name="T12" fmla="*/ 672 w 672"/>
                <a:gd name="T13" fmla="*/ 255 h 346"/>
                <a:gd name="T14" fmla="*/ 0 60000 65536"/>
                <a:gd name="T15" fmla="*/ 0 60000 65536"/>
                <a:gd name="T16" fmla="*/ 0 60000 65536"/>
                <a:gd name="T17" fmla="*/ 0 60000 65536"/>
                <a:gd name="T18" fmla="*/ 0 60000 65536"/>
                <a:gd name="T19" fmla="*/ 0 60000 65536"/>
                <a:gd name="T20" fmla="*/ 0 60000 65536"/>
                <a:gd name="T21" fmla="*/ 0 w 672"/>
                <a:gd name="T22" fmla="*/ 0 h 346"/>
                <a:gd name="T23" fmla="*/ 672 w 672"/>
                <a:gd name="T24" fmla="*/ 346 h 34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72" h="346">
                  <a:moveTo>
                    <a:pt x="0" y="0"/>
                  </a:moveTo>
                  <a:cubicBezTo>
                    <a:pt x="30" y="63"/>
                    <a:pt x="61" y="127"/>
                    <a:pt x="93" y="171"/>
                  </a:cubicBezTo>
                  <a:cubicBezTo>
                    <a:pt x="125" y="215"/>
                    <a:pt x="155" y="238"/>
                    <a:pt x="192" y="264"/>
                  </a:cubicBezTo>
                  <a:cubicBezTo>
                    <a:pt x="229" y="290"/>
                    <a:pt x="271" y="317"/>
                    <a:pt x="315" y="330"/>
                  </a:cubicBezTo>
                  <a:cubicBezTo>
                    <a:pt x="359" y="343"/>
                    <a:pt x="410" y="346"/>
                    <a:pt x="456" y="342"/>
                  </a:cubicBezTo>
                  <a:cubicBezTo>
                    <a:pt x="502" y="338"/>
                    <a:pt x="552" y="323"/>
                    <a:pt x="588" y="309"/>
                  </a:cubicBezTo>
                  <a:cubicBezTo>
                    <a:pt x="624" y="295"/>
                    <a:pt x="648" y="275"/>
                    <a:pt x="672" y="255"/>
                  </a:cubicBezTo>
                </a:path>
              </a:pathLst>
            </a:custGeom>
            <a:noFill/>
            <a:ln w="3175">
              <a:solidFill>
                <a:schemeClr val="bg2"/>
              </a:solidFill>
              <a:round/>
              <a:headEnd/>
              <a:tailEnd/>
            </a:ln>
          </p:spPr>
          <p:txBody>
            <a:bodyPr/>
            <a:lstStyle/>
            <a:p>
              <a:endParaRPr lang="en-US"/>
            </a:p>
          </p:txBody>
        </p:sp>
      </p:grpSp>
      <p:sp>
        <p:nvSpPr>
          <p:cNvPr id="7183" name="Freeform 95"/>
          <p:cNvSpPr>
            <a:spLocks/>
          </p:cNvSpPr>
          <p:nvPr/>
        </p:nvSpPr>
        <p:spPr bwMode="auto">
          <a:xfrm>
            <a:off x="4465638" y="6767513"/>
            <a:ext cx="1927225" cy="77787"/>
          </a:xfrm>
          <a:custGeom>
            <a:avLst/>
            <a:gdLst>
              <a:gd name="T0" fmla="*/ 0 w 910"/>
              <a:gd name="T1" fmla="*/ 2147483647 h 65"/>
              <a:gd name="T2" fmla="*/ 2147483647 w 910"/>
              <a:gd name="T3" fmla="*/ 2147483647 h 65"/>
              <a:gd name="T4" fmla="*/ 2147483647 w 910"/>
              <a:gd name="T5" fmla="*/ 2147483647 h 65"/>
              <a:gd name="T6" fmla="*/ 2147483647 w 910"/>
              <a:gd name="T7" fmla="*/ 2147483647 h 65"/>
              <a:gd name="T8" fmla="*/ 2147483647 w 910"/>
              <a:gd name="T9" fmla="*/ 2147483647 h 65"/>
              <a:gd name="T10" fmla="*/ 2147483647 w 910"/>
              <a:gd name="T11" fmla="*/ 0 h 65"/>
              <a:gd name="T12" fmla="*/ 0 60000 65536"/>
              <a:gd name="T13" fmla="*/ 0 60000 65536"/>
              <a:gd name="T14" fmla="*/ 0 60000 65536"/>
              <a:gd name="T15" fmla="*/ 0 60000 65536"/>
              <a:gd name="T16" fmla="*/ 0 60000 65536"/>
              <a:gd name="T17" fmla="*/ 0 60000 65536"/>
              <a:gd name="T18" fmla="*/ 0 w 910"/>
              <a:gd name="T19" fmla="*/ 0 h 65"/>
              <a:gd name="T20" fmla="*/ 910 w 910"/>
              <a:gd name="T21" fmla="*/ 65 h 65"/>
            </a:gdLst>
            <a:ahLst/>
            <a:cxnLst>
              <a:cxn ang="T12">
                <a:pos x="T0" y="T1"/>
              </a:cxn>
              <a:cxn ang="T13">
                <a:pos x="T2" y="T3"/>
              </a:cxn>
              <a:cxn ang="T14">
                <a:pos x="T4" y="T5"/>
              </a:cxn>
              <a:cxn ang="T15">
                <a:pos x="T6" y="T7"/>
              </a:cxn>
              <a:cxn ang="T16">
                <a:pos x="T8" y="T9"/>
              </a:cxn>
              <a:cxn ang="T17">
                <a:pos x="T10" y="T11"/>
              </a:cxn>
            </a:cxnLst>
            <a:rect l="T18" t="T19" r="T20" b="T21"/>
            <a:pathLst>
              <a:path w="910" h="65">
                <a:moveTo>
                  <a:pt x="0" y="8"/>
                </a:moveTo>
                <a:cubicBezTo>
                  <a:pt x="10" y="11"/>
                  <a:pt x="3" y="18"/>
                  <a:pt x="60" y="27"/>
                </a:cubicBezTo>
                <a:cubicBezTo>
                  <a:pt x="117" y="36"/>
                  <a:pt x="247" y="61"/>
                  <a:pt x="342" y="63"/>
                </a:cubicBezTo>
                <a:cubicBezTo>
                  <a:pt x="437" y="65"/>
                  <a:pt x="555" y="47"/>
                  <a:pt x="630" y="40"/>
                </a:cubicBezTo>
                <a:cubicBezTo>
                  <a:pt x="705" y="33"/>
                  <a:pt x="745" y="29"/>
                  <a:pt x="792" y="22"/>
                </a:cubicBezTo>
                <a:cubicBezTo>
                  <a:pt x="839" y="15"/>
                  <a:pt x="886" y="5"/>
                  <a:pt x="910" y="0"/>
                </a:cubicBezTo>
              </a:path>
            </a:pathLst>
          </a:custGeom>
          <a:noFill/>
          <a:ln w="3175">
            <a:solidFill>
              <a:schemeClr val="bg2"/>
            </a:solidFill>
            <a:round/>
            <a:headEnd/>
            <a:tailEnd/>
          </a:ln>
        </p:spPr>
        <p:txBody>
          <a:bodyPr/>
          <a:lstStyle/>
          <a:p>
            <a:endParaRPr lang="en-US"/>
          </a:p>
        </p:txBody>
      </p:sp>
      <p:sp>
        <p:nvSpPr>
          <p:cNvPr id="7184" name="Freeform 96"/>
          <p:cNvSpPr>
            <a:spLocks/>
          </p:cNvSpPr>
          <p:nvPr/>
        </p:nvSpPr>
        <p:spPr bwMode="auto">
          <a:xfrm>
            <a:off x="6375400" y="6453188"/>
            <a:ext cx="1339850" cy="352425"/>
          </a:xfrm>
          <a:custGeom>
            <a:avLst/>
            <a:gdLst>
              <a:gd name="T0" fmla="*/ 0 w 633"/>
              <a:gd name="T1" fmla="*/ 2147483647 h 296"/>
              <a:gd name="T2" fmla="*/ 2147483647 w 633"/>
              <a:gd name="T3" fmla="*/ 2147483647 h 296"/>
              <a:gd name="T4" fmla="*/ 2147483647 w 633"/>
              <a:gd name="T5" fmla="*/ 2147483647 h 296"/>
              <a:gd name="T6" fmla="*/ 2147483647 w 633"/>
              <a:gd name="T7" fmla="*/ 2147483647 h 296"/>
              <a:gd name="T8" fmla="*/ 2147483647 w 633"/>
              <a:gd name="T9" fmla="*/ 2147483647 h 296"/>
              <a:gd name="T10" fmla="*/ 2147483647 w 633"/>
              <a:gd name="T11" fmla="*/ 0 h 296"/>
              <a:gd name="T12" fmla="*/ 0 60000 65536"/>
              <a:gd name="T13" fmla="*/ 0 60000 65536"/>
              <a:gd name="T14" fmla="*/ 0 60000 65536"/>
              <a:gd name="T15" fmla="*/ 0 60000 65536"/>
              <a:gd name="T16" fmla="*/ 0 60000 65536"/>
              <a:gd name="T17" fmla="*/ 0 60000 65536"/>
              <a:gd name="T18" fmla="*/ 0 w 633"/>
              <a:gd name="T19" fmla="*/ 0 h 296"/>
              <a:gd name="T20" fmla="*/ 633 w 633"/>
              <a:gd name="T21" fmla="*/ 296 h 296"/>
            </a:gdLst>
            <a:ahLst/>
            <a:cxnLst>
              <a:cxn ang="T12">
                <a:pos x="T0" y="T1"/>
              </a:cxn>
              <a:cxn ang="T13">
                <a:pos x="T2" y="T3"/>
              </a:cxn>
              <a:cxn ang="T14">
                <a:pos x="T4" y="T5"/>
              </a:cxn>
              <a:cxn ang="T15">
                <a:pos x="T6" y="T7"/>
              </a:cxn>
              <a:cxn ang="T16">
                <a:pos x="T8" y="T9"/>
              </a:cxn>
              <a:cxn ang="T17">
                <a:pos x="T10" y="T11"/>
              </a:cxn>
            </a:cxnLst>
            <a:rect l="T18" t="T19" r="T20" b="T21"/>
            <a:pathLst>
              <a:path w="633" h="296">
                <a:moveTo>
                  <a:pt x="0" y="264"/>
                </a:moveTo>
                <a:cubicBezTo>
                  <a:pt x="29" y="268"/>
                  <a:pt x="89" y="296"/>
                  <a:pt x="174" y="286"/>
                </a:cubicBezTo>
                <a:cubicBezTo>
                  <a:pt x="259" y="276"/>
                  <a:pt x="436" y="231"/>
                  <a:pt x="511" y="206"/>
                </a:cubicBezTo>
                <a:cubicBezTo>
                  <a:pt x="586" y="181"/>
                  <a:pt x="614" y="159"/>
                  <a:pt x="624" y="133"/>
                </a:cubicBezTo>
                <a:cubicBezTo>
                  <a:pt x="633" y="107"/>
                  <a:pt x="595" y="71"/>
                  <a:pt x="567" y="48"/>
                </a:cubicBezTo>
                <a:cubicBezTo>
                  <a:pt x="539" y="26"/>
                  <a:pt x="497" y="13"/>
                  <a:pt x="455" y="0"/>
                </a:cubicBezTo>
              </a:path>
            </a:pathLst>
          </a:custGeom>
          <a:noFill/>
          <a:ln w="3175">
            <a:solidFill>
              <a:schemeClr val="bg2"/>
            </a:solidFill>
            <a:round/>
            <a:headEnd/>
            <a:tailEnd/>
          </a:ln>
        </p:spPr>
        <p:txBody>
          <a:bodyPr/>
          <a:lstStyle/>
          <a:p>
            <a:endParaRPr lang="en-US"/>
          </a:p>
        </p:txBody>
      </p:sp>
      <p:sp>
        <p:nvSpPr>
          <p:cNvPr id="7185" name="Freeform 97"/>
          <p:cNvSpPr>
            <a:spLocks/>
          </p:cNvSpPr>
          <p:nvPr/>
        </p:nvSpPr>
        <p:spPr bwMode="auto">
          <a:xfrm>
            <a:off x="7696200" y="6308725"/>
            <a:ext cx="954088" cy="274638"/>
          </a:xfrm>
          <a:custGeom>
            <a:avLst/>
            <a:gdLst>
              <a:gd name="T0" fmla="*/ 0 w 384"/>
              <a:gd name="T1" fmla="*/ 2147483647 h 912"/>
              <a:gd name="T2" fmla="*/ 2147483647 w 384"/>
              <a:gd name="T3" fmla="*/ 2147483647 h 912"/>
              <a:gd name="T4" fmla="*/ 2147483647 w 384"/>
              <a:gd name="T5" fmla="*/ 2147483647 h 912"/>
              <a:gd name="T6" fmla="*/ 2147483647 w 384"/>
              <a:gd name="T7" fmla="*/ 2147483647 h 912"/>
              <a:gd name="T8" fmla="*/ 2147483647 w 384"/>
              <a:gd name="T9" fmla="*/ 2147483647 h 912"/>
              <a:gd name="T10" fmla="*/ 2147483647 w 384"/>
              <a:gd name="T11" fmla="*/ 0 h 912"/>
              <a:gd name="T12" fmla="*/ 0 60000 65536"/>
              <a:gd name="T13" fmla="*/ 0 60000 65536"/>
              <a:gd name="T14" fmla="*/ 0 60000 65536"/>
              <a:gd name="T15" fmla="*/ 0 60000 65536"/>
              <a:gd name="T16" fmla="*/ 0 60000 65536"/>
              <a:gd name="T17" fmla="*/ 0 60000 65536"/>
              <a:gd name="T18" fmla="*/ 0 w 384"/>
              <a:gd name="T19" fmla="*/ 0 h 912"/>
              <a:gd name="T20" fmla="*/ 384 w 384"/>
              <a:gd name="T21" fmla="*/ 912 h 912"/>
            </a:gdLst>
            <a:ahLst/>
            <a:cxnLst>
              <a:cxn ang="T12">
                <a:pos x="T0" y="T1"/>
              </a:cxn>
              <a:cxn ang="T13">
                <a:pos x="T2" y="T3"/>
              </a:cxn>
              <a:cxn ang="T14">
                <a:pos x="T4" y="T5"/>
              </a:cxn>
              <a:cxn ang="T15">
                <a:pos x="T6" y="T7"/>
              </a:cxn>
              <a:cxn ang="T16">
                <a:pos x="T8" y="T9"/>
              </a:cxn>
              <a:cxn ang="T17">
                <a:pos x="T10" y="T11"/>
              </a:cxn>
            </a:cxnLst>
            <a:rect l="T18" t="T19" r="T20" b="T21"/>
            <a:pathLst>
              <a:path w="384" h="912">
                <a:moveTo>
                  <a:pt x="0" y="912"/>
                </a:moveTo>
                <a:cubicBezTo>
                  <a:pt x="92" y="892"/>
                  <a:pt x="184" y="872"/>
                  <a:pt x="240" y="816"/>
                </a:cubicBezTo>
                <a:cubicBezTo>
                  <a:pt x="296" y="760"/>
                  <a:pt x="312" y="664"/>
                  <a:pt x="336" y="576"/>
                </a:cubicBezTo>
                <a:cubicBezTo>
                  <a:pt x="360" y="488"/>
                  <a:pt x="384" y="368"/>
                  <a:pt x="384" y="288"/>
                </a:cubicBezTo>
                <a:cubicBezTo>
                  <a:pt x="384" y="208"/>
                  <a:pt x="352" y="144"/>
                  <a:pt x="336" y="96"/>
                </a:cubicBezTo>
                <a:cubicBezTo>
                  <a:pt x="320" y="48"/>
                  <a:pt x="304" y="24"/>
                  <a:pt x="288" y="0"/>
                </a:cubicBezTo>
              </a:path>
            </a:pathLst>
          </a:custGeom>
          <a:noFill/>
          <a:ln w="3175">
            <a:solidFill>
              <a:schemeClr val="bg2"/>
            </a:solidFill>
            <a:round/>
            <a:headEnd/>
            <a:tailEnd/>
          </a:ln>
        </p:spPr>
        <p:txBody>
          <a:bodyPr/>
          <a:lstStyle/>
          <a:p>
            <a:endParaRPr lang="en-US"/>
          </a:p>
        </p:txBody>
      </p:sp>
      <p:sp>
        <p:nvSpPr>
          <p:cNvPr id="7186" name="Freeform 98"/>
          <p:cNvSpPr>
            <a:spLocks/>
          </p:cNvSpPr>
          <p:nvPr/>
        </p:nvSpPr>
        <p:spPr bwMode="auto">
          <a:xfrm>
            <a:off x="7935913" y="6107113"/>
            <a:ext cx="615950" cy="244475"/>
          </a:xfrm>
          <a:custGeom>
            <a:avLst/>
            <a:gdLst>
              <a:gd name="T0" fmla="*/ 2147483647 w 248"/>
              <a:gd name="T1" fmla="*/ 2147483647 h 816"/>
              <a:gd name="T2" fmla="*/ 2147483647 w 248"/>
              <a:gd name="T3" fmla="*/ 2147483647 h 816"/>
              <a:gd name="T4" fmla="*/ 2147483647 w 248"/>
              <a:gd name="T5" fmla="*/ 2147483647 h 816"/>
              <a:gd name="T6" fmla="*/ 2147483647 w 248"/>
              <a:gd name="T7" fmla="*/ 2147483647 h 816"/>
              <a:gd name="T8" fmla="*/ 0 w 248"/>
              <a:gd name="T9" fmla="*/ 0 h 816"/>
              <a:gd name="T10" fmla="*/ 0 60000 65536"/>
              <a:gd name="T11" fmla="*/ 0 60000 65536"/>
              <a:gd name="T12" fmla="*/ 0 60000 65536"/>
              <a:gd name="T13" fmla="*/ 0 60000 65536"/>
              <a:gd name="T14" fmla="*/ 0 60000 65536"/>
              <a:gd name="T15" fmla="*/ 0 w 248"/>
              <a:gd name="T16" fmla="*/ 0 h 816"/>
              <a:gd name="T17" fmla="*/ 248 w 248"/>
              <a:gd name="T18" fmla="*/ 816 h 816"/>
            </a:gdLst>
            <a:ahLst/>
            <a:cxnLst>
              <a:cxn ang="T10">
                <a:pos x="T0" y="T1"/>
              </a:cxn>
              <a:cxn ang="T11">
                <a:pos x="T2" y="T3"/>
              </a:cxn>
              <a:cxn ang="T12">
                <a:pos x="T4" y="T5"/>
              </a:cxn>
              <a:cxn ang="T13">
                <a:pos x="T6" y="T7"/>
              </a:cxn>
              <a:cxn ang="T14">
                <a:pos x="T8" y="T9"/>
              </a:cxn>
            </a:cxnLst>
            <a:rect l="T15" t="T16" r="T17" b="T18"/>
            <a:pathLst>
              <a:path w="248" h="816">
                <a:moveTo>
                  <a:pt x="96" y="816"/>
                </a:moveTo>
                <a:cubicBezTo>
                  <a:pt x="132" y="776"/>
                  <a:pt x="168" y="736"/>
                  <a:pt x="192" y="672"/>
                </a:cubicBezTo>
                <a:cubicBezTo>
                  <a:pt x="216" y="608"/>
                  <a:pt x="248" y="512"/>
                  <a:pt x="240" y="432"/>
                </a:cubicBezTo>
                <a:cubicBezTo>
                  <a:pt x="232" y="352"/>
                  <a:pt x="184" y="264"/>
                  <a:pt x="144" y="192"/>
                </a:cubicBezTo>
                <a:cubicBezTo>
                  <a:pt x="104" y="120"/>
                  <a:pt x="24" y="32"/>
                  <a:pt x="0" y="0"/>
                </a:cubicBezTo>
              </a:path>
            </a:pathLst>
          </a:custGeom>
          <a:noFill/>
          <a:ln w="3175">
            <a:solidFill>
              <a:schemeClr val="bg2"/>
            </a:solidFill>
            <a:round/>
            <a:headEnd/>
            <a:tailEnd/>
          </a:ln>
        </p:spPr>
        <p:txBody>
          <a:bodyPr/>
          <a:lstStyle/>
          <a:p>
            <a:endParaRPr lang="en-US"/>
          </a:p>
        </p:txBody>
      </p:sp>
      <p:sp>
        <p:nvSpPr>
          <p:cNvPr id="7187" name="Freeform 99"/>
          <p:cNvSpPr>
            <a:spLocks/>
          </p:cNvSpPr>
          <p:nvPr/>
        </p:nvSpPr>
        <p:spPr bwMode="auto">
          <a:xfrm>
            <a:off x="6383338" y="6003925"/>
            <a:ext cx="1552575" cy="131763"/>
          </a:xfrm>
          <a:custGeom>
            <a:avLst/>
            <a:gdLst>
              <a:gd name="T0" fmla="*/ 2147483647 w 624"/>
              <a:gd name="T1" fmla="*/ 2147483647 h 440"/>
              <a:gd name="T2" fmla="*/ 2147483647 w 624"/>
              <a:gd name="T3" fmla="*/ 2147483647 h 440"/>
              <a:gd name="T4" fmla="*/ 2147483647 w 624"/>
              <a:gd name="T5" fmla="*/ 2147483647 h 440"/>
              <a:gd name="T6" fmla="*/ 2147483647 w 624"/>
              <a:gd name="T7" fmla="*/ 2147483647 h 440"/>
              <a:gd name="T8" fmla="*/ 2147483647 w 624"/>
              <a:gd name="T9" fmla="*/ 2147483647 h 440"/>
              <a:gd name="T10" fmla="*/ 0 w 624"/>
              <a:gd name="T11" fmla="*/ 2147483647 h 440"/>
              <a:gd name="T12" fmla="*/ 0 60000 65536"/>
              <a:gd name="T13" fmla="*/ 0 60000 65536"/>
              <a:gd name="T14" fmla="*/ 0 60000 65536"/>
              <a:gd name="T15" fmla="*/ 0 60000 65536"/>
              <a:gd name="T16" fmla="*/ 0 60000 65536"/>
              <a:gd name="T17" fmla="*/ 0 60000 65536"/>
              <a:gd name="T18" fmla="*/ 0 w 624"/>
              <a:gd name="T19" fmla="*/ 0 h 440"/>
              <a:gd name="T20" fmla="*/ 624 w 624"/>
              <a:gd name="T21" fmla="*/ 440 h 440"/>
            </a:gdLst>
            <a:ahLst/>
            <a:cxnLst>
              <a:cxn ang="T12">
                <a:pos x="T0" y="T1"/>
              </a:cxn>
              <a:cxn ang="T13">
                <a:pos x="T2" y="T3"/>
              </a:cxn>
              <a:cxn ang="T14">
                <a:pos x="T4" y="T5"/>
              </a:cxn>
              <a:cxn ang="T15">
                <a:pos x="T6" y="T7"/>
              </a:cxn>
              <a:cxn ang="T16">
                <a:pos x="T8" y="T9"/>
              </a:cxn>
              <a:cxn ang="T17">
                <a:pos x="T10" y="T11"/>
              </a:cxn>
            </a:cxnLst>
            <a:rect l="T18" t="T19" r="T20" b="T21"/>
            <a:pathLst>
              <a:path w="624" h="440">
                <a:moveTo>
                  <a:pt x="624" y="440"/>
                </a:moveTo>
                <a:cubicBezTo>
                  <a:pt x="616" y="352"/>
                  <a:pt x="608" y="264"/>
                  <a:pt x="576" y="200"/>
                </a:cubicBezTo>
                <a:cubicBezTo>
                  <a:pt x="544" y="136"/>
                  <a:pt x="488" y="88"/>
                  <a:pt x="432" y="56"/>
                </a:cubicBezTo>
                <a:cubicBezTo>
                  <a:pt x="376" y="24"/>
                  <a:pt x="296" y="0"/>
                  <a:pt x="240" y="8"/>
                </a:cubicBezTo>
                <a:cubicBezTo>
                  <a:pt x="184" y="16"/>
                  <a:pt x="136" y="64"/>
                  <a:pt x="96" y="104"/>
                </a:cubicBezTo>
                <a:cubicBezTo>
                  <a:pt x="56" y="144"/>
                  <a:pt x="28" y="196"/>
                  <a:pt x="0" y="248"/>
                </a:cubicBezTo>
              </a:path>
            </a:pathLst>
          </a:custGeom>
          <a:noFill/>
          <a:ln w="3175">
            <a:solidFill>
              <a:schemeClr val="bg2"/>
            </a:solidFill>
            <a:round/>
            <a:headEnd/>
            <a:tailEnd/>
          </a:ln>
        </p:spPr>
        <p:txBody>
          <a:bodyPr/>
          <a:lstStyle/>
          <a:p>
            <a:endParaRPr lang="en-US"/>
          </a:p>
        </p:txBody>
      </p:sp>
      <p:sp>
        <p:nvSpPr>
          <p:cNvPr id="7188" name="Freeform 100"/>
          <p:cNvSpPr>
            <a:spLocks/>
          </p:cNvSpPr>
          <p:nvPr/>
        </p:nvSpPr>
        <p:spPr bwMode="auto">
          <a:xfrm>
            <a:off x="4049713" y="6029325"/>
            <a:ext cx="1335087" cy="76200"/>
          </a:xfrm>
          <a:custGeom>
            <a:avLst/>
            <a:gdLst>
              <a:gd name="T0" fmla="*/ 2147483647 w 537"/>
              <a:gd name="T1" fmla="*/ 2147483647 h 253"/>
              <a:gd name="T2" fmla="*/ 2147483647 w 537"/>
              <a:gd name="T3" fmla="*/ 2147483647 h 253"/>
              <a:gd name="T4" fmla="*/ 2147483647 w 537"/>
              <a:gd name="T5" fmla="*/ 2147483647 h 253"/>
              <a:gd name="T6" fmla="*/ 2147483647 w 537"/>
              <a:gd name="T7" fmla="*/ 2147483647 h 253"/>
              <a:gd name="T8" fmla="*/ 2147483647 w 537"/>
              <a:gd name="T9" fmla="*/ 2147483647 h 253"/>
              <a:gd name="T10" fmla="*/ 2147483647 w 537"/>
              <a:gd name="T11" fmla="*/ 2147483647 h 253"/>
              <a:gd name="T12" fmla="*/ 2147483647 w 537"/>
              <a:gd name="T13" fmla="*/ 2147483647 h 253"/>
              <a:gd name="T14" fmla="*/ 0 w 537"/>
              <a:gd name="T15" fmla="*/ 2147483647 h 253"/>
              <a:gd name="T16" fmla="*/ 0 60000 65536"/>
              <a:gd name="T17" fmla="*/ 0 60000 65536"/>
              <a:gd name="T18" fmla="*/ 0 60000 65536"/>
              <a:gd name="T19" fmla="*/ 0 60000 65536"/>
              <a:gd name="T20" fmla="*/ 0 60000 65536"/>
              <a:gd name="T21" fmla="*/ 0 60000 65536"/>
              <a:gd name="T22" fmla="*/ 0 60000 65536"/>
              <a:gd name="T23" fmla="*/ 0 60000 65536"/>
              <a:gd name="T24" fmla="*/ 0 w 537"/>
              <a:gd name="T25" fmla="*/ 0 h 253"/>
              <a:gd name="T26" fmla="*/ 537 w 537"/>
              <a:gd name="T27" fmla="*/ 253 h 25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37" h="253">
                <a:moveTo>
                  <a:pt x="537" y="148"/>
                </a:moveTo>
                <a:cubicBezTo>
                  <a:pt x="511" y="110"/>
                  <a:pt x="485" y="72"/>
                  <a:pt x="453" y="49"/>
                </a:cubicBezTo>
                <a:cubicBezTo>
                  <a:pt x="421" y="26"/>
                  <a:pt x="375" y="17"/>
                  <a:pt x="342" y="10"/>
                </a:cubicBezTo>
                <a:cubicBezTo>
                  <a:pt x="309" y="3"/>
                  <a:pt x="283" y="0"/>
                  <a:pt x="252" y="7"/>
                </a:cubicBezTo>
                <a:cubicBezTo>
                  <a:pt x="221" y="14"/>
                  <a:pt x="183" y="33"/>
                  <a:pt x="153" y="52"/>
                </a:cubicBezTo>
                <a:cubicBezTo>
                  <a:pt x="123" y="71"/>
                  <a:pt x="98" y="94"/>
                  <a:pt x="75" y="121"/>
                </a:cubicBezTo>
                <a:cubicBezTo>
                  <a:pt x="52" y="148"/>
                  <a:pt x="30" y="192"/>
                  <a:pt x="18" y="214"/>
                </a:cubicBezTo>
                <a:cubicBezTo>
                  <a:pt x="6" y="236"/>
                  <a:pt x="3" y="244"/>
                  <a:pt x="0" y="253"/>
                </a:cubicBezTo>
              </a:path>
            </a:pathLst>
          </a:custGeom>
          <a:noFill/>
          <a:ln w="3175">
            <a:solidFill>
              <a:schemeClr val="bg2"/>
            </a:solidFill>
            <a:round/>
            <a:headEnd/>
            <a:tailEnd/>
          </a:ln>
        </p:spPr>
        <p:txBody>
          <a:bodyPr/>
          <a:lstStyle/>
          <a:p>
            <a:endParaRPr lang="en-US"/>
          </a:p>
        </p:txBody>
      </p:sp>
      <p:sp>
        <p:nvSpPr>
          <p:cNvPr id="7189" name="Freeform 101"/>
          <p:cNvSpPr>
            <a:spLocks/>
          </p:cNvSpPr>
          <p:nvPr/>
        </p:nvSpPr>
        <p:spPr bwMode="auto">
          <a:xfrm>
            <a:off x="5326063" y="6003925"/>
            <a:ext cx="1214437" cy="93663"/>
          </a:xfrm>
          <a:custGeom>
            <a:avLst/>
            <a:gdLst>
              <a:gd name="T0" fmla="*/ 2147483647 w 489"/>
              <a:gd name="T1" fmla="*/ 2147483647 h 314"/>
              <a:gd name="T2" fmla="*/ 2147483647 w 489"/>
              <a:gd name="T3" fmla="*/ 2147483647 h 314"/>
              <a:gd name="T4" fmla="*/ 2147483647 w 489"/>
              <a:gd name="T5" fmla="*/ 2147483647 h 314"/>
              <a:gd name="T6" fmla="*/ 2147483647 w 489"/>
              <a:gd name="T7" fmla="*/ 2147483647 h 314"/>
              <a:gd name="T8" fmla="*/ 2147483647 w 489"/>
              <a:gd name="T9" fmla="*/ 2147483647 h 314"/>
              <a:gd name="T10" fmla="*/ 2147483647 w 489"/>
              <a:gd name="T11" fmla="*/ 2147483647 h 314"/>
              <a:gd name="T12" fmla="*/ 0 w 489"/>
              <a:gd name="T13" fmla="*/ 2147483647 h 314"/>
              <a:gd name="T14" fmla="*/ 0 60000 65536"/>
              <a:gd name="T15" fmla="*/ 0 60000 65536"/>
              <a:gd name="T16" fmla="*/ 0 60000 65536"/>
              <a:gd name="T17" fmla="*/ 0 60000 65536"/>
              <a:gd name="T18" fmla="*/ 0 60000 65536"/>
              <a:gd name="T19" fmla="*/ 0 60000 65536"/>
              <a:gd name="T20" fmla="*/ 0 60000 65536"/>
              <a:gd name="T21" fmla="*/ 0 w 489"/>
              <a:gd name="T22" fmla="*/ 0 h 314"/>
              <a:gd name="T23" fmla="*/ 489 w 489"/>
              <a:gd name="T24" fmla="*/ 314 h 31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89" h="314">
                <a:moveTo>
                  <a:pt x="489" y="143"/>
                </a:moveTo>
                <a:cubicBezTo>
                  <a:pt x="465" y="105"/>
                  <a:pt x="442" y="68"/>
                  <a:pt x="405" y="44"/>
                </a:cubicBezTo>
                <a:cubicBezTo>
                  <a:pt x="368" y="20"/>
                  <a:pt x="313" y="0"/>
                  <a:pt x="270" y="2"/>
                </a:cubicBezTo>
                <a:cubicBezTo>
                  <a:pt x="227" y="4"/>
                  <a:pt x="179" y="35"/>
                  <a:pt x="147" y="53"/>
                </a:cubicBezTo>
                <a:cubicBezTo>
                  <a:pt x="115" y="71"/>
                  <a:pt x="97" y="83"/>
                  <a:pt x="75" y="113"/>
                </a:cubicBezTo>
                <a:cubicBezTo>
                  <a:pt x="53" y="143"/>
                  <a:pt x="27" y="200"/>
                  <a:pt x="15" y="233"/>
                </a:cubicBezTo>
                <a:cubicBezTo>
                  <a:pt x="3" y="266"/>
                  <a:pt x="1" y="290"/>
                  <a:pt x="0" y="314"/>
                </a:cubicBezTo>
              </a:path>
            </a:pathLst>
          </a:custGeom>
          <a:noFill/>
          <a:ln w="3175">
            <a:solidFill>
              <a:schemeClr val="bg2"/>
            </a:solidFill>
            <a:round/>
            <a:headEnd/>
            <a:tailEnd/>
          </a:ln>
        </p:spPr>
        <p:txBody>
          <a:bodyPr/>
          <a:lstStyle/>
          <a:p>
            <a:endParaRPr lang="en-US"/>
          </a:p>
        </p:txBody>
      </p:sp>
      <p:sp>
        <p:nvSpPr>
          <p:cNvPr id="7190" name="Freeform 102"/>
          <p:cNvSpPr>
            <a:spLocks/>
          </p:cNvSpPr>
          <p:nvPr/>
        </p:nvSpPr>
        <p:spPr bwMode="auto">
          <a:xfrm>
            <a:off x="2443163" y="6081713"/>
            <a:ext cx="1816100" cy="233362"/>
          </a:xfrm>
          <a:custGeom>
            <a:avLst/>
            <a:gdLst>
              <a:gd name="T0" fmla="*/ 2147483647 w 730"/>
              <a:gd name="T1" fmla="*/ 2147483647 h 777"/>
              <a:gd name="T2" fmla="*/ 2147483647 w 730"/>
              <a:gd name="T3" fmla="*/ 2147483647 h 777"/>
              <a:gd name="T4" fmla="*/ 2147483647 w 730"/>
              <a:gd name="T5" fmla="*/ 2147483647 h 777"/>
              <a:gd name="T6" fmla="*/ 2147483647 w 730"/>
              <a:gd name="T7" fmla="*/ 2147483647 h 777"/>
              <a:gd name="T8" fmla="*/ 2147483647 w 730"/>
              <a:gd name="T9" fmla="*/ 2147483647 h 777"/>
              <a:gd name="T10" fmla="*/ 2147483647 w 730"/>
              <a:gd name="T11" fmla="*/ 2147483647 h 777"/>
              <a:gd name="T12" fmla="*/ 2147483647 w 730"/>
              <a:gd name="T13" fmla="*/ 2147483647 h 777"/>
              <a:gd name="T14" fmla="*/ 2147483647 w 730"/>
              <a:gd name="T15" fmla="*/ 2147483647 h 777"/>
              <a:gd name="T16" fmla="*/ 2147483647 w 730"/>
              <a:gd name="T17" fmla="*/ 2147483647 h 777"/>
              <a:gd name="T18" fmla="*/ 2147483647 w 730"/>
              <a:gd name="T19" fmla="*/ 2147483647 h 777"/>
              <a:gd name="T20" fmla="*/ 2147483647 w 730"/>
              <a:gd name="T21" fmla="*/ 2147483647 h 777"/>
              <a:gd name="T22" fmla="*/ 2147483647 w 730"/>
              <a:gd name="T23" fmla="*/ 2147483647 h 777"/>
              <a:gd name="T24" fmla="*/ 2147483647 w 730"/>
              <a:gd name="T25" fmla="*/ 2147483647 h 77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30"/>
              <a:gd name="T40" fmla="*/ 0 h 777"/>
              <a:gd name="T41" fmla="*/ 730 w 730"/>
              <a:gd name="T42" fmla="*/ 777 h 77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30" h="777">
                <a:moveTo>
                  <a:pt x="730" y="174"/>
                </a:moveTo>
                <a:cubicBezTo>
                  <a:pt x="713" y="149"/>
                  <a:pt x="696" y="124"/>
                  <a:pt x="667" y="99"/>
                </a:cubicBezTo>
                <a:cubicBezTo>
                  <a:pt x="638" y="74"/>
                  <a:pt x="591" y="43"/>
                  <a:pt x="556" y="27"/>
                </a:cubicBezTo>
                <a:cubicBezTo>
                  <a:pt x="521" y="11"/>
                  <a:pt x="493" y="6"/>
                  <a:pt x="457" y="3"/>
                </a:cubicBezTo>
                <a:cubicBezTo>
                  <a:pt x="421" y="0"/>
                  <a:pt x="379" y="0"/>
                  <a:pt x="340" y="12"/>
                </a:cubicBezTo>
                <a:cubicBezTo>
                  <a:pt x="301" y="24"/>
                  <a:pt x="253" y="50"/>
                  <a:pt x="223" y="72"/>
                </a:cubicBezTo>
                <a:cubicBezTo>
                  <a:pt x="193" y="94"/>
                  <a:pt x="182" y="114"/>
                  <a:pt x="160" y="141"/>
                </a:cubicBezTo>
                <a:cubicBezTo>
                  <a:pt x="138" y="168"/>
                  <a:pt x="110" y="201"/>
                  <a:pt x="91" y="234"/>
                </a:cubicBezTo>
                <a:cubicBezTo>
                  <a:pt x="72" y="267"/>
                  <a:pt x="55" y="309"/>
                  <a:pt x="43" y="342"/>
                </a:cubicBezTo>
                <a:cubicBezTo>
                  <a:pt x="31" y="375"/>
                  <a:pt x="26" y="401"/>
                  <a:pt x="19" y="432"/>
                </a:cubicBezTo>
                <a:cubicBezTo>
                  <a:pt x="12" y="463"/>
                  <a:pt x="2" y="492"/>
                  <a:pt x="1" y="531"/>
                </a:cubicBezTo>
                <a:cubicBezTo>
                  <a:pt x="0" y="570"/>
                  <a:pt x="7" y="628"/>
                  <a:pt x="10" y="669"/>
                </a:cubicBezTo>
                <a:cubicBezTo>
                  <a:pt x="13" y="710"/>
                  <a:pt x="17" y="743"/>
                  <a:pt x="22" y="777"/>
                </a:cubicBezTo>
              </a:path>
            </a:pathLst>
          </a:custGeom>
          <a:noFill/>
          <a:ln w="3175">
            <a:solidFill>
              <a:schemeClr val="bg2"/>
            </a:solidFill>
            <a:round/>
            <a:headEnd/>
            <a:tailEnd/>
          </a:ln>
        </p:spPr>
        <p:txBody>
          <a:bodyPr/>
          <a:lstStyle/>
          <a:p>
            <a:endParaRPr lang="en-US"/>
          </a:p>
        </p:txBody>
      </p:sp>
      <p:sp>
        <p:nvSpPr>
          <p:cNvPr id="7191" name="Freeform 103"/>
          <p:cNvSpPr>
            <a:spLocks/>
          </p:cNvSpPr>
          <p:nvPr/>
        </p:nvSpPr>
        <p:spPr bwMode="auto">
          <a:xfrm>
            <a:off x="1784350" y="6283325"/>
            <a:ext cx="811213" cy="230188"/>
          </a:xfrm>
          <a:custGeom>
            <a:avLst/>
            <a:gdLst>
              <a:gd name="T0" fmla="*/ 2147483647 w 326"/>
              <a:gd name="T1" fmla="*/ 0 h 768"/>
              <a:gd name="T2" fmla="*/ 2147483647 w 326"/>
              <a:gd name="T3" fmla="*/ 2147483647 h 768"/>
              <a:gd name="T4" fmla="*/ 2147483647 w 326"/>
              <a:gd name="T5" fmla="*/ 2147483647 h 768"/>
              <a:gd name="T6" fmla="*/ 2147483647 w 326"/>
              <a:gd name="T7" fmla="*/ 2147483647 h 768"/>
              <a:gd name="T8" fmla="*/ 2147483647 w 326"/>
              <a:gd name="T9" fmla="*/ 2147483647 h 768"/>
              <a:gd name="T10" fmla="*/ 2147483647 w 326"/>
              <a:gd name="T11" fmla="*/ 2147483647 h 768"/>
              <a:gd name="T12" fmla="*/ 2147483647 w 326"/>
              <a:gd name="T13" fmla="*/ 2147483647 h 768"/>
              <a:gd name="T14" fmla="*/ 2147483647 w 326"/>
              <a:gd name="T15" fmla="*/ 2147483647 h 768"/>
              <a:gd name="T16" fmla="*/ 0 60000 65536"/>
              <a:gd name="T17" fmla="*/ 0 60000 65536"/>
              <a:gd name="T18" fmla="*/ 0 60000 65536"/>
              <a:gd name="T19" fmla="*/ 0 60000 65536"/>
              <a:gd name="T20" fmla="*/ 0 60000 65536"/>
              <a:gd name="T21" fmla="*/ 0 60000 65536"/>
              <a:gd name="T22" fmla="*/ 0 60000 65536"/>
              <a:gd name="T23" fmla="*/ 0 60000 65536"/>
              <a:gd name="T24" fmla="*/ 0 w 326"/>
              <a:gd name="T25" fmla="*/ 0 h 768"/>
              <a:gd name="T26" fmla="*/ 326 w 326"/>
              <a:gd name="T27" fmla="*/ 768 h 76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26" h="768">
                <a:moveTo>
                  <a:pt x="272" y="0"/>
                </a:moveTo>
                <a:cubicBezTo>
                  <a:pt x="239" y="10"/>
                  <a:pt x="207" y="21"/>
                  <a:pt x="170" y="45"/>
                </a:cubicBezTo>
                <a:cubicBezTo>
                  <a:pt x="133" y="69"/>
                  <a:pt x="78" y="92"/>
                  <a:pt x="50" y="144"/>
                </a:cubicBezTo>
                <a:cubicBezTo>
                  <a:pt x="22" y="196"/>
                  <a:pt x="4" y="298"/>
                  <a:pt x="2" y="360"/>
                </a:cubicBezTo>
                <a:cubicBezTo>
                  <a:pt x="0" y="422"/>
                  <a:pt x="17" y="464"/>
                  <a:pt x="35" y="516"/>
                </a:cubicBezTo>
                <a:cubicBezTo>
                  <a:pt x="53" y="568"/>
                  <a:pt x="85" y="634"/>
                  <a:pt x="113" y="672"/>
                </a:cubicBezTo>
                <a:cubicBezTo>
                  <a:pt x="141" y="710"/>
                  <a:pt x="168" y="731"/>
                  <a:pt x="203" y="747"/>
                </a:cubicBezTo>
                <a:cubicBezTo>
                  <a:pt x="238" y="763"/>
                  <a:pt x="282" y="765"/>
                  <a:pt x="326" y="768"/>
                </a:cubicBezTo>
              </a:path>
            </a:pathLst>
          </a:custGeom>
          <a:noFill/>
          <a:ln w="3175">
            <a:solidFill>
              <a:schemeClr val="bg2"/>
            </a:solidFill>
            <a:round/>
            <a:headEnd/>
            <a:tailEnd/>
          </a:ln>
        </p:spPr>
        <p:txBody>
          <a:bodyPr/>
          <a:lstStyle/>
          <a:p>
            <a:endParaRPr lang="en-US"/>
          </a:p>
        </p:txBody>
      </p:sp>
      <p:sp>
        <p:nvSpPr>
          <p:cNvPr id="7192" name="Freeform 104"/>
          <p:cNvSpPr>
            <a:spLocks/>
          </p:cNvSpPr>
          <p:nvPr/>
        </p:nvSpPr>
        <p:spPr bwMode="auto">
          <a:xfrm>
            <a:off x="1987550" y="6499225"/>
            <a:ext cx="957263" cy="192088"/>
          </a:xfrm>
          <a:custGeom>
            <a:avLst/>
            <a:gdLst>
              <a:gd name="T0" fmla="*/ 2147483647 w 385"/>
              <a:gd name="T1" fmla="*/ 0 h 639"/>
              <a:gd name="T2" fmla="*/ 2147483647 w 385"/>
              <a:gd name="T3" fmla="*/ 2147483647 h 639"/>
              <a:gd name="T4" fmla="*/ 2147483647 w 385"/>
              <a:gd name="T5" fmla="*/ 2147483647 h 639"/>
              <a:gd name="T6" fmla="*/ 2147483647 w 385"/>
              <a:gd name="T7" fmla="*/ 2147483647 h 639"/>
              <a:gd name="T8" fmla="*/ 2147483647 w 385"/>
              <a:gd name="T9" fmla="*/ 2147483647 h 639"/>
              <a:gd name="T10" fmla="*/ 2147483647 w 385"/>
              <a:gd name="T11" fmla="*/ 2147483647 h 639"/>
              <a:gd name="T12" fmla="*/ 2147483647 w 385"/>
              <a:gd name="T13" fmla="*/ 2147483647 h 639"/>
              <a:gd name="T14" fmla="*/ 0 60000 65536"/>
              <a:gd name="T15" fmla="*/ 0 60000 65536"/>
              <a:gd name="T16" fmla="*/ 0 60000 65536"/>
              <a:gd name="T17" fmla="*/ 0 60000 65536"/>
              <a:gd name="T18" fmla="*/ 0 60000 65536"/>
              <a:gd name="T19" fmla="*/ 0 60000 65536"/>
              <a:gd name="T20" fmla="*/ 0 60000 65536"/>
              <a:gd name="T21" fmla="*/ 0 w 385"/>
              <a:gd name="T22" fmla="*/ 0 h 639"/>
              <a:gd name="T23" fmla="*/ 385 w 385"/>
              <a:gd name="T24" fmla="*/ 639 h 63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85" h="639">
                <a:moveTo>
                  <a:pt x="73" y="0"/>
                </a:moveTo>
                <a:cubicBezTo>
                  <a:pt x="46" y="46"/>
                  <a:pt x="20" y="92"/>
                  <a:pt x="10" y="153"/>
                </a:cubicBezTo>
                <a:cubicBezTo>
                  <a:pt x="0" y="214"/>
                  <a:pt x="4" y="304"/>
                  <a:pt x="16" y="366"/>
                </a:cubicBezTo>
                <a:cubicBezTo>
                  <a:pt x="28" y="428"/>
                  <a:pt x="54" y="485"/>
                  <a:pt x="85" y="528"/>
                </a:cubicBezTo>
                <a:cubicBezTo>
                  <a:pt x="116" y="571"/>
                  <a:pt x="164" y="603"/>
                  <a:pt x="202" y="621"/>
                </a:cubicBezTo>
                <a:cubicBezTo>
                  <a:pt x="240" y="639"/>
                  <a:pt x="283" y="636"/>
                  <a:pt x="313" y="633"/>
                </a:cubicBezTo>
                <a:cubicBezTo>
                  <a:pt x="343" y="630"/>
                  <a:pt x="364" y="615"/>
                  <a:pt x="385" y="600"/>
                </a:cubicBezTo>
              </a:path>
            </a:pathLst>
          </a:custGeom>
          <a:noFill/>
          <a:ln w="3175">
            <a:solidFill>
              <a:schemeClr val="bg2"/>
            </a:solidFill>
            <a:round/>
            <a:headEnd/>
            <a:tailEnd/>
          </a:ln>
        </p:spPr>
        <p:txBody>
          <a:bodyPr/>
          <a:lstStyle/>
          <a:p>
            <a:endParaRPr lang="en-US"/>
          </a:p>
        </p:txBody>
      </p:sp>
      <p:sp>
        <p:nvSpPr>
          <p:cNvPr id="7193" name="Freeform 105"/>
          <p:cNvSpPr>
            <a:spLocks/>
          </p:cNvSpPr>
          <p:nvPr/>
        </p:nvSpPr>
        <p:spPr bwMode="auto">
          <a:xfrm>
            <a:off x="2757488" y="6689725"/>
            <a:ext cx="1704975" cy="120650"/>
          </a:xfrm>
          <a:custGeom>
            <a:avLst/>
            <a:gdLst>
              <a:gd name="T0" fmla="*/ 0 w 805"/>
              <a:gd name="T1" fmla="*/ 0 h 102"/>
              <a:gd name="T2" fmla="*/ 2147483647 w 805"/>
              <a:gd name="T3" fmla="*/ 2147483647 h 102"/>
              <a:gd name="T4" fmla="*/ 2147483647 w 805"/>
              <a:gd name="T5" fmla="*/ 2147483647 h 102"/>
              <a:gd name="T6" fmla="*/ 2147483647 w 805"/>
              <a:gd name="T7" fmla="*/ 2147483647 h 102"/>
              <a:gd name="T8" fmla="*/ 2147483647 w 805"/>
              <a:gd name="T9" fmla="*/ 2147483647 h 102"/>
              <a:gd name="T10" fmla="*/ 2147483647 w 805"/>
              <a:gd name="T11" fmla="*/ 2147483647 h 102"/>
              <a:gd name="T12" fmla="*/ 2147483647 w 805"/>
              <a:gd name="T13" fmla="*/ 2147483647 h 102"/>
              <a:gd name="T14" fmla="*/ 0 60000 65536"/>
              <a:gd name="T15" fmla="*/ 0 60000 65536"/>
              <a:gd name="T16" fmla="*/ 0 60000 65536"/>
              <a:gd name="T17" fmla="*/ 0 60000 65536"/>
              <a:gd name="T18" fmla="*/ 0 60000 65536"/>
              <a:gd name="T19" fmla="*/ 0 60000 65536"/>
              <a:gd name="T20" fmla="*/ 0 60000 65536"/>
              <a:gd name="T21" fmla="*/ 0 w 805"/>
              <a:gd name="T22" fmla="*/ 0 h 102"/>
              <a:gd name="T23" fmla="*/ 805 w 805"/>
              <a:gd name="T24" fmla="*/ 102 h 10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05" h="102">
                <a:moveTo>
                  <a:pt x="0" y="0"/>
                </a:moveTo>
                <a:cubicBezTo>
                  <a:pt x="35" y="16"/>
                  <a:pt x="72" y="32"/>
                  <a:pt x="109" y="43"/>
                </a:cubicBezTo>
                <a:cubicBezTo>
                  <a:pt x="147" y="55"/>
                  <a:pt x="182" y="61"/>
                  <a:pt x="226" y="67"/>
                </a:cubicBezTo>
                <a:cubicBezTo>
                  <a:pt x="269" y="74"/>
                  <a:pt x="319" y="81"/>
                  <a:pt x="370" y="84"/>
                </a:cubicBezTo>
                <a:cubicBezTo>
                  <a:pt x="422" y="87"/>
                  <a:pt x="481" y="84"/>
                  <a:pt x="536" y="87"/>
                </a:cubicBezTo>
                <a:cubicBezTo>
                  <a:pt x="591" y="90"/>
                  <a:pt x="656" y="102"/>
                  <a:pt x="701" y="100"/>
                </a:cubicBezTo>
                <a:cubicBezTo>
                  <a:pt x="746" y="98"/>
                  <a:pt x="783" y="81"/>
                  <a:pt x="805" y="76"/>
                </a:cubicBezTo>
              </a:path>
            </a:pathLst>
          </a:custGeom>
          <a:noFill/>
          <a:ln w="3175">
            <a:solidFill>
              <a:schemeClr val="bg2"/>
            </a:solidFill>
            <a:round/>
            <a:headEnd/>
            <a:tailEnd/>
          </a:ln>
        </p:spPr>
        <p:txBody>
          <a:bodyPr/>
          <a:lstStyle/>
          <a:p>
            <a:endParaRPr lang="en-US"/>
          </a:p>
        </p:txBody>
      </p:sp>
      <p:sp>
        <p:nvSpPr>
          <p:cNvPr id="7194" name="Text Box 125"/>
          <p:cNvSpPr txBox="1">
            <a:spLocks noChangeArrowheads="1"/>
          </p:cNvSpPr>
          <p:nvPr/>
        </p:nvSpPr>
        <p:spPr bwMode="auto">
          <a:xfrm>
            <a:off x="4497388" y="1219200"/>
            <a:ext cx="738187" cy="276225"/>
          </a:xfrm>
          <a:prstGeom prst="rect">
            <a:avLst/>
          </a:prstGeom>
          <a:solidFill>
            <a:srgbClr val="CCFFCC"/>
          </a:solidFill>
          <a:ln w="3175">
            <a:solidFill>
              <a:schemeClr val="tx1"/>
            </a:solidFill>
            <a:miter lim="800000"/>
            <a:headEnd/>
            <a:tailEnd/>
          </a:ln>
        </p:spPr>
        <p:txBody>
          <a:bodyPr wrap="none">
            <a:spAutoFit/>
          </a:bodyPr>
          <a:lstStyle/>
          <a:p>
            <a:r>
              <a:rPr lang="en-US" sz="1200"/>
              <a:t>analysis</a:t>
            </a:r>
          </a:p>
        </p:txBody>
      </p:sp>
      <p:sp>
        <p:nvSpPr>
          <p:cNvPr id="7195" name="Text Box 126"/>
          <p:cNvSpPr txBox="1">
            <a:spLocks noChangeArrowheads="1"/>
          </p:cNvSpPr>
          <p:nvPr/>
        </p:nvSpPr>
        <p:spPr bwMode="auto">
          <a:xfrm>
            <a:off x="5575300" y="1225550"/>
            <a:ext cx="823913" cy="276225"/>
          </a:xfrm>
          <a:prstGeom prst="rect">
            <a:avLst/>
          </a:prstGeom>
          <a:solidFill>
            <a:srgbClr val="FFFFCC"/>
          </a:solidFill>
          <a:ln w="3175">
            <a:solidFill>
              <a:schemeClr val="tx1"/>
            </a:solidFill>
            <a:miter lim="800000"/>
            <a:headEnd/>
            <a:tailEnd/>
          </a:ln>
        </p:spPr>
        <p:txBody>
          <a:bodyPr wrap="none">
            <a:spAutoFit/>
          </a:bodyPr>
          <a:lstStyle/>
          <a:p>
            <a:r>
              <a:rPr lang="en-US" sz="1200"/>
              <a:t>synthesis</a:t>
            </a:r>
          </a:p>
        </p:txBody>
      </p:sp>
      <p:sp>
        <p:nvSpPr>
          <p:cNvPr id="7196" name="AutoShape 128"/>
          <p:cNvSpPr>
            <a:spLocks noChangeArrowheads="1"/>
          </p:cNvSpPr>
          <p:nvPr/>
        </p:nvSpPr>
        <p:spPr bwMode="auto">
          <a:xfrm>
            <a:off x="3525838" y="1071563"/>
            <a:ext cx="673100" cy="371475"/>
          </a:xfrm>
          <a:prstGeom prst="rightArrow">
            <a:avLst>
              <a:gd name="adj1" fmla="val 50000"/>
              <a:gd name="adj2" fmla="val 25485"/>
            </a:avLst>
          </a:prstGeom>
          <a:solidFill>
            <a:schemeClr val="tx1"/>
          </a:solidFill>
          <a:ln w="9525">
            <a:solidFill>
              <a:schemeClr val="tx1"/>
            </a:solidFill>
            <a:miter lim="800000"/>
            <a:headEnd/>
            <a:tailEnd/>
          </a:ln>
        </p:spPr>
        <p:txBody>
          <a:bodyPr wrap="none" anchor="ctr"/>
          <a:lstStyle/>
          <a:p>
            <a:endParaRPr lang="en-US"/>
          </a:p>
        </p:txBody>
      </p:sp>
      <p:sp>
        <p:nvSpPr>
          <p:cNvPr id="7197" name="AutoShape 129"/>
          <p:cNvSpPr>
            <a:spLocks noChangeArrowheads="1"/>
          </p:cNvSpPr>
          <p:nvPr/>
        </p:nvSpPr>
        <p:spPr bwMode="auto">
          <a:xfrm>
            <a:off x="6967538" y="1071563"/>
            <a:ext cx="673100" cy="371475"/>
          </a:xfrm>
          <a:prstGeom prst="rightArrow">
            <a:avLst>
              <a:gd name="adj1" fmla="val 50000"/>
              <a:gd name="adj2" fmla="val 25485"/>
            </a:avLst>
          </a:prstGeom>
          <a:solidFill>
            <a:schemeClr val="tx1"/>
          </a:solidFill>
          <a:ln w="9525">
            <a:solidFill>
              <a:schemeClr val="tx1"/>
            </a:solidFill>
            <a:miter lim="800000"/>
            <a:headEnd/>
            <a:tailEnd/>
          </a:ln>
        </p:spPr>
        <p:txBody>
          <a:bodyPr wrap="none" anchor="ctr"/>
          <a:lstStyle/>
          <a:p>
            <a:endParaRPr lang="en-US"/>
          </a:p>
        </p:txBody>
      </p:sp>
      <p:sp>
        <p:nvSpPr>
          <p:cNvPr id="7198" name="Line 130"/>
          <p:cNvSpPr>
            <a:spLocks noChangeShapeType="1"/>
          </p:cNvSpPr>
          <p:nvPr/>
        </p:nvSpPr>
        <p:spPr bwMode="auto">
          <a:xfrm flipH="1">
            <a:off x="4427538" y="1793875"/>
            <a:ext cx="12700" cy="692150"/>
          </a:xfrm>
          <a:prstGeom prst="line">
            <a:avLst/>
          </a:prstGeom>
          <a:noFill/>
          <a:ln w="9525">
            <a:solidFill>
              <a:schemeClr val="tx1"/>
            </a:solidFill>
            <a:round/>
            <a:headEnd/>
            <a:tailEnd/>
          </a:ln>
        </p:spPr>
        <p:txBody>
          <a:bodyPr/>
          <a:lstStyle/>
          <a:p>
            <a:endParaRPr lang="en-US"/>
          </a:p>
        </p:txBody>
      </p:sp>
      <p:sp>
        <p:nvSpPr>
          <p:cNvPr id="7199" name="Line 131"/>
          <p:cNvSpPr>
            <a:spLocks noChangeShapeType="1"/>
          </p:cNvSpPr>
          <p:nvPr/>
        </p:nvSpPr>
        <p:spPr bwMode="auto">
          <a:xfrm flipH="1">
            <a:off x="6586538" y="1735138"/>
            <a:ext cx="12700" cy="771525"/>
          </a:xfrm>
          <a:prstGeom prst="line">
            <a:avLst/>
          </a:prstGeom>
          <a:noFill/>
          <a:ln w="9525">
            <a:solidFill>
              <a:schemeClr val="tx1"/>
            </a:solidFill>
            <a:round/>
            <a:headEnd/>
            <a:tailEnd/>
          </a:ln>
        </p:spPr>
        <p:txBody>
          <a:bodyPr/>
          <a:lstStyle/>
          <a:p>
            <a:endParaRPr lang="en-US"/>
          </a:p>
        </p:txBody>
      </p:sp>
      <p:sp>
        <p:nvSpPr>
          <p:cNvPr id="7200" name="Text Box 132"/>
          <p:cNvSpPr txBox="1">
            <a:spLocks noChangeArrowheads="1"/>
          </p:cNvSpPr>
          <p:nvPr/>
        </p:nvSpPr>
        <p:spPr bwMode="auto">
          <a:xfrm>
            <a:off x="4440238" y="1785938"/>
            <a:ext cx="2051050" cy="1169551"/>
          </a:xfrm>
          <a:prstGeom prst="rect">
            <a:avLst/>
          </a:prstGeom>
          <a:noFill/>
          <a:ln w="9525">
            <a:noFill/>
            <a:miter lim="800000"/>
            <a:headEnd/>
            <a:tailEnd/>
          </a:ln>
        </p:spPr>
        <p:txBody>
          <a:bodyPr wrap="square">
            <a:spAutoFit/>
          </a:bodyPr>
          <a:lstStyle/>
          <a:p>
            <a:pPr>
              <a:spcBef>
                <a:spcPct val="50000"/>
              </a:spcBef>
            </a:pPr>
            <a:r>
              <a:rPr lang="en-US" sz="1000" dirty="0"/>
              <a:t>swap </a:t>
            </a:r>
            <a:r>
              <a:rPr lang="en-US" sz="1000" dirty="0" err="1"/>
              <a:t>ld</a:t>
            </a:r>
            <a:r>
              <a:rPr lang="en-US" sz="1000" dirty="0"/>
              <a:t> r1 r2</a:t>
            </a:r>
          </a:p>
          <a:p>
            <a:pPr>
              <a:spcBef>
                <a:spcPct val="50000"/>
              </a:spcBef>
            </a:pPr>
            <a:r>
              <a:rPr lang="en-US" sz="1000" dirty="0"/>
              <a:t>add r3 r6 r7</a:t>
            </a:r>
          </a:p>
          <a:p>
            <a:pPr>
              <a:spcBef>
                <a:spcPct val="50000"/>
              </a:spcBef>
            </a:pPr>
            <a:r>
              <a:rPr lang="en-US" sz="1000" dirty="0"/>
              <a:t> sub r5 r4 r3</a:t>
            </a:r>
          </a:p>
          <a:p>
            <a:pPr>
              <a:spcBef>
                <a:spcPct val="50000"/>
              </a:spcBef>
            </a:pPr>
            <a:r>
              <a:rPr lang="en-US" sz="1000" dirty="0"/>
              <a:t> </a:t>
            </a:r>
            <a:r>
              <a:rPr lang="en-US" sz="1000" dirty="0" err="1"/>
              <a:t>jsr</a:t>
            </a:r>
            <a:r>
              <a:rPr lang="en-US" sz="1000" dirty="0"/>
              <a:t> </a:t>
            </a:r>
            <a:r>
              <a:rPr lang="en-US" sz="1000" dirty="0" err="1"/>
              <a:t>mult</a:t>
            </a:r>
            <a:endParaRPr lang="en-US" sz="1000" dirty="0"/>
          </a:p>
          <a:p>
            <a:pPr>
              <a:spcBef>
                <a:spcPct val="50000"/>
              </a:spcBef>
            </a:pPr>
            <a:endParaRPr lang="en-US" sz="1000" dirty="0"/>
          </a:p>
        </p:txBody>
      </p:sp>
      <p:sp>
        <p:nvSpPr>
          <p:cNvPr id="7201" name="AutoShape 133"/>
          <p:cNvSpPr>
            <a:spLocks noChangeArrowheads="1"/>
          </p:cNvSpPr>
          <p:nvPr/>
        </p:nvSpPr>
        <p:spPr bwMode="auto">
          <a:xfrm>
            <a:off x="3014663" y="2576370"/>
            <a:ext cx="2400300" cy="651017"/>
          </a:xfrm>
          <a:prstGeom prst="roundRect">
            <a:avLst>
              <a:gd name="adj" fmla="val 16667"/>
            </a:avLst>
          </a:prstGeom>
          <a:solidFill>
            <a:srgbClr val="CCFFFF"/>
          </a:solidFill>
          <a:ln w="9525">
            <a:solidFill>
              <a:schemeClr val="tx1"/>
            </a:solidFill>
            <a:round/>
            <a:headEnd/>
            <a:tailEnd/>
          </a:ln>
        </p:spPr>
        <p:txBody>
          <a:bodyPr wrap="none"/>
          <a:lstStyle/>
          <a:p>
            <a:r>
              <a:rPr lang="en-US" sz="1000"/>
              <a:t>Control</a:t>
            </a:r>
          </a:p>
        </p:txBody>
      </p:sp>
      <p:sp>
        <p:nvSpPr>
          <p:cNvPr id="7202" name="AutoShape 134"/>
          <p:cNvSpPr>
            <a:spLocks noChangeArrowheads="1"/>
          </p:cNvSpPr>
          <p:nvPr/>
        </p:nvSpPr>
        <p:spPr bwMode="auto">
          <a:xfrm>
            <a:off x="5582392" y="2586830"/>
            <a:ext cx="2400300" cy="667543"/>
          </a:xfrm>
          <a:prstGeom prst="roundRect">
            <a:avLst>
              <a:gd name="adj" fmla="val 16667"/>
            </a:avLst>
          </a:prstGeom>
          <a:solidFill>
            <a:srgbClr val="CCFFCC"/>
          </a:solidFill>
          <a:ln w="9525">
            <a:solidFill>
              <a:schemeClr val="tx1"/>
            </a:solidFill>
            <a:round/>
            <a:headEnd/>
            <a:tailEnd/>
          </a:ln>
        </p:spPr>
        <p:txBody>
          <a:bodyPr wrap="none"/>
          <a:lstStyle/>
          <a:p>
            <a:r>
              <a:rPr lang="en-US" sz="1000"/>
              <a:t>Datapath</a:t>
            </a:r>
          </a:p>
        </p:txBody>
      </p:sp>
      <p:sp>
        <p:nvSpPr>
          <p:cNvPr id="7203" name="Rectangle 135"/>
          <p:cNvSpPr>
            <a:spLocks noChangeArrowheads="1"/>
          </p:cNvSpPr>
          <p:nvPr/>
        </p:nvSpPr>
        <p:spPr bwMode="auto">
          <a:xfrm>
            <a:off x="6243638" y="2952750"/>
            <a:ext cx="119062" cy="171450"/>
          </a:xfrm>
          <a:prstGeom prst="rect">
            <a:avLst/>
          </a:prstGeom>
          <a:solidFill>
            <a:schemeClr val="tx1"/>
          </a:solidFill>
          <a:ln w="9525">
            <a:solidFill>
              <a:schemeClr val="tx1"/>
            </a:solidFill>
            <a:miter lim="800000"/>
            <a:headEnd/>
            <a:tailEnd/>
          </a:ln>
        </p:spPr>
        <p:txBody>
          <a:bodyPr wrap="none" anchor="ctr"/>
          <a:lstStyle/>
          <a:p>
            <a:endParaRPr lang="en-US"/>
          </a:p>
        </p:txBody>
      </p:sp>
      <p:sp>
        <p:nvSpPr>
          <p:cNvPr id="7204" name="Rectangle 136"/>
          <p:cNvSpPr>
            <a:spLocks noChangeArrowheads="1"/>
          </p:cNvSpPr>
          <p:nvPr/>
        </p:nvSpPr>
        <p:spPr bwMode="auto">
          <a:xfrm>
            <a:off x="6446838" y="2952750"/>
            <a:ext cx="246062" cy="171450"/>
          </a:xfrm>
          <a:prstGeom prst="rect">
            <a:avLst/>
          </a:prstGeom>
          <a:solidFill>
            <a:schemeClr val="tx1"/>
          </a:solidFill>
          <a:ln w="9525">
            <a:solidFill>
              <a:schemeClr val="tx1"/>
            </a:solidFill>
            <a:miter lim="800000"/>
            <a:headEnd/>
            <a:tailEnd/>
          </a:ln>
        </p:spPr>
        <p:txBody>
          <a:bodyPr wrap="none" anchor="ctr"/>
          <a:lstStyle/>
          <a:p>
            <a:endParaRPr lang="en-US"/>
          </a:p>
        </p:txBody>
      </p:sp>
      <p:sp>
        <p:nvSpPr>
          <p:cNvPr id="7205" name="Freeform 137"/>
          <p:cNvSpPr>
            <a:spLocks/>
          </p:cNvSpPr>
          <p:nvPr/>
        </p:nvSpPr>
        <p:spPr bwMode="auto">
          <a:xfrm>
            <a:off x="6807200" y="2954338"/>
            <a:ext cx="141288" cy="174625"/>
          </a:xfrm>
          <a:custGeom>
            <a:avLst/>
            <a:gdLst>
              <a:gd name="T0" fmla="*/ 0 w 67"/>
              <a:gd name="T1" fmla="*/ 0 h 147"/>
              <a:gd name="T2" fmla="*/ 2147483647 w 67"/>
              <a:gd name="T3" fmla="*/ 2147483647 h 147"/>
              <a:gd name="T4" fmla="*/ 2147483647 w 67"/>
              <a:gd name="T5" fmla="*/ 2147483647 h 147"/>
              <a:gd name="T6" fmla="*/ 2147483647 w 67"/>
              <a:gd name="T7" fmla="*/ 2147483647 h 147"/>
              <a:gd name="T8" fmla="*/ 2147483647 w 67"/>
              <a:gd name="T9" fmla="*/ 2147483647 h 147"/>
              <a:gd name="T10" fmla="*/ 2147483647 w 67"/>
              <a:gd name="T11" fmla="*/ 2147483647 h 147"/>
              <a:gd name="T12" fmla="*/ 0 w 67"/>
              <a:gd name="T13" fmla="*/ 2147483647 h 147"/>
              <a:gd name="T14" fmla="*/ 0 w 67"/>
              <a:gd name="T15" fmla="*/ 0 h 147"/>
              <a:gd name="T16" fmla="*/ 0 60000 65536"/>
              <a:gd name="T17" fmla="*/ 0 60000 65536"/>
              <a:gd name="T18" fmla="*/ 0 60000 65536"/>
              <a:gd name="T19" fmla="*/ 0 60000 65536"/>
              <a:gd name="T20" fmla="*/ 0 60000 65536"/>
              <a:gd name="T21" fmla="*/ 0 60000 65536"/>
              <a:gd name="T22" fmla="*/ 0 60000 65536"/>
              <a:gd name="T23" fmla="*/ 0 60000 65536"/>
              <a:gd name="T24" fmla="*/ 0 w 67"/>
              <a:gd name="T25" fmla="*/ 0 h 147"/>
              <a:gd name="T26" fmla="*/ 67 w 67"/>
              <a:gd name="T27" fmla="*/ 147 h 14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67" h="147">
                <a:moveTo>
                  <a:pt x="0" y="0"/>
                </a:moveTo>
                <a:lnTo>
                  <a:pt x="67" y="36"/>
                </a:lnTo>
                <a:lnTo>
                  <a:pt x="67" y="117"/>
                </a:lnTo>
                <a:lnTo>
                  <a:pt x="1" y="147"/>
                </a:lnTo>
                <a:lnTo>
                  <a:pt x="1" y="96"/>
                </a:lnTo>
                <a:lnTo>
                  <a:pt x="25" y="75"/>
                </a:lnTo>
                <a:lnTo>
                  <a:pt x="0" y="58"/>
                </a:lnTo>
                <a:lnTo>
                  <a:pt x="0" y="0"/>
                </a:lnTo>
                <a:close/>
              </a:path>
            </a:pathLst>
          </a:custGeom>
          <a:solidFill>
            <a:schemeClr val="tx1"/>
          </a:solidFill>
          <a:ln w="9525">
            <a:solidFill>
              <a:schemeClr val="tx1"/>
            </a:solidFill>
            <a:round/>
            <a:headEnd/>
            <a:tailEnd/>
          </a:ln>
        </p:spPr>
        <p:txBody>
          <a:bodyPr/>
          <a:lstStyle/>
          <a:p>
            <a:endParaRPr lang="en-US"/>
          </a:p>
        </p:txBody>
      </p:sp>
      <p:sp>
        <p:nvSpPr>
          <p:cNvPr id="7206" name="Line 138"/>
          <p:cNvSpPr>
            <a:spLocks noChangeShapeType="1"/>
          </p:cNvSpPr>
          <p:nvPr/>
        </p:nvSpPr>
        <p:spPr bwMode="auto">
          <a:xfrm>
            <a:off x="6324600" y="2998788"/>
            <a:ext cx="209550" cy="0"/>
          </a:xfrm>
          <a:prstGeom prst="line">
            <a:avLst/>
          </a:prstGeom>
          <a:noFill/>
          <a:ln w="9525">
            <a:solidFill>
              <a:schemeClr val="tx1"/>
            </a:solidFill>
            <a:round/>
            <a:headEnd/>
            <a:tailEnd/>
          </a:ln>
        </p:spPr>
        <p:txBody>
          <a:bodyPr/>
          <a:lstStyle/>
          <a:p>
            <a:endParaRPr lang="en-US"/>
          </a:p>
        </p:txBody>
      </p:sp>
      <p:sp>
        <p:nvSpPr>
          <p:cNvPr id="7207" name="Line 139"/>
          <p:cNvSpPr>
            <a:spLocks noChangeShapeType="1"/>
          </p:cNvSpPr>
          <p:nvPr/>
        </p:nvSpPr>
        <p:spPr bwMode="auto">
          <a:xfrm>
            <a:off x="6326188" y="3063875"/>
            <a:ext cx="209550" cy="0"/>
          </a:xfrm>
          <a:prstGeom prst="line">
            <a:avLst/>
          </a:prstGeom>
          <a:noFill/>
          <a:ln w="9525">
            <a:solidFill>
              <a:schemeClr val="tx1"/>
            </a:solidFill>
            <a:round/>
            <a:headEnd/>
            <a:tailEnd/>
          </a:ln>
        </p:spPr>
        <p:txBody>
          <a:bodyPr/>
          <a:lstStyle/>
          <a:p>
            <a:endParaRPr lang="en-US"/>
          </a:p>
        </p:txBody>
      </p:sp>
      <p:sp>
        <p:nvSpPr>
          <p:cNvPr id="7208" name="Line 140"/>
          <p:cNvSpPr>
            <a:spLocks noChangeShapeType="1"/>
          </p:cNvSpPr>
          <p:nvPr/>
        </p:nvSpPr>
        <p:spPr bwMode="auto">
          <a:xfrm>
            <a:off x="6661150" y="2989263"/>
            <a:ext cx="185738" cy="0"/>
          </a:xfrm>
          <a:prstGeom prst="line">
            <a:avLst/>
          </a:prstGeom>
          <a:noFill/>
          <a:ln w="9525">
            <a:solidFill>
              <a:schemeClr val="tx1"/>
            </a:solidFill>
            <a:round/>
            <a:headEnd/>
            <a:tailEnd/>
          </a:ln>
        </p:spPr>
        <p:txBody>
          <a:bodyPr/>
          <a:lstStyle/>
          <a:p>
            <a:endParaRPr lang="en-US"/>
          </a:p>
        </p:txBody>
      </p:sp>
      <p:sp>
        <p:nvSpPr>
          <p:cNvPr id="7209" name="Line 141"/>
          <p:cNvSpPr>
            <a:spLocks noChangeShapeType="1"/>
          </p:cNvSpPr>
          <p:nvPr/>
        </p:nvSpPr>
        <p:spPr bwMode="auto">
          <a:xfrm>
            <a:off x="6662738" y="3095625"/>
            <a:ext cx="190500" cy="0"/>
          </a:xfrm>
          <a:prstGeom prst="line">
            <a:avLst/>
          </a:prstGeom>
          <a:noFill/>
          <a:ln w="9525">
            <a:solidFill>
              <a:schemeClr val="tx1"/>
            </a:solidFill>
            <a:round/>
            <a:headEnd/>
            <a:tailEnd/>
          </a:ln>
        </p:spPr>
        <p:txBody>
          <a:bodyPr/>
          <a:lstStyle/>
          <a:p>
            <a:endParaRPr lang="en-US"/>
          </a:p>
        </p:txBody>
      </p:sp>
      <p:sp>
        <p:nvSpPr>
          <p:cNvPr id="7210" name="Rectangle 142"/>
          <p:cNvSpPr>
            <a:spLocks noChangeArrowheads="1"/>
          </p:cNvSpPr>
          <p:nvPr/>
        </p:nvSpPr>
        <p:spPr bwMode="auto">
          <a:xfrm>
            <a:off x="7132638" y="2954338"/>
            <a:ext cx="246062" cy="171450"/>
          </a:xfrm>
          <a:prstGeom prst="rect">
            <a:avLst/>
          </a:prstGeom>
          <a:solidFill>
            <a:schemeClr val="tx1"/>
          </a:solidFill>
          <a:ln w="9525">
            <a:solidFill>
              <a:schemeClr val="tx1"/>
            </a:solidFill>
            <a:miter lim="800000"/>
            <a:headEnd/>
            <a:tailEnd/>
          </a:ln>
        </p:spPr>
        <p:txBody>
          <a:bodyPr wrap="none" anchor="ctr"/>
          <a:lstStyle/>
          <a:p>
            <a:endParaRPr lang="en-US"/>
          </a:p>
        </p:txBody>
      </p:sp>
      <p:sp>
        <p:nvSpPr>
          <p:cNvPr id="7211" name="Line 143"/>
          <p:cNvSpPr>
            <a:spLocks noChangeShapeType="1"/>
          </p:cNvSpPr>
          <p:nvPr/>
        </p:nvSpPr>
        <p:spPr bwMode="auto">
          <a:xfrm>
            <a:off x="6904038" y="3038475"/>
            <a:ext cx="354012" cy="0"/>
          </a:xfrm>
          <a:prstGeom prst="line">
            <a:avLst/>
          </a:prstGeom>
          <a:noFill/>
          <a:ln w="9525">
            <a:solidFill>
              <a:schemeClr val="tx1"/>
            </a:solidFill>
            <a:round/>
            <a:headEnd/>
            <a:tailEnd/>
          </a:ln>
        </p:spPr>
        <p:txBody>
          <a:bodyPr/>
          <a:lstStyle/>
          <a:p>
            <a:endParaRPr lang="en-US"/>
          </a:p>
        </p:txBody>
      </p:sp>
      <p:sp>
        <p:nvSpPr>
          <p:cNvPr id="7212" name="Line 145"/>
          <p:cNvSpPr>
            <a:spLocks noChangeShapeType="1"/>
          </p:cNvSpPr>
          <p:nvPr/>
        </p:nvSpPr>
        <p:spPr bwMode="auto">
          <a:xfrm>
            <a:off x="7327900" y="3040063"/>
            <a:ext cx="234950" cy="0"/>
          </a:xfrm>
          <a:prstGeom prst="line">
            <a:avLst/>
          </a:prstGeom>
          <a:noFill/>
          <a:ln w="9525">
            <a:solidFill>
              <a:schemeClr val="tx1"/>
            </a:solidFill>
            <a:round/>
            <a:headEnd/>
            <a:tailEnd/>
          </a:ln>
        </p:spPr>
        <p:txBody>
          <a:bodyPr/>
          <a:lstStyle/>
          <a:p>
            <a:endParaRPr lang="en-US"/>
          </a:p>
        </p:txBody>
      </p:sp>
      <p:sp>
        <p:nvSpPr>
          <p:cNvPr id="7213" name="Line 146"/>
          <p:cNvSpPr>
            <a:spLocks noChangeShapeType="1"/>
          </p:cNvSpPr>
          <p:nvPr/>
        </p:nvSpPr>
        <p:spPr bwMode="auto">
          <a:xfrm>
            <a:off x="6408738" y="3092450"/>
            <a:ext cx="0" cy="76200"/>
          </a:xfrm>
          <a:prstGeom prst="line">
            <a:avLst/>
          </a:prstGeom>
          <a:noFill/>
          <a:ln w="9525">
            <a:solidFill>
              <a:schemeClr val="tx1"/>
            </a:solidFill>
            <a:round/>
            <a:headEnd/>
            <a:tailEnd/>
          </a:ln>
        </p:spPr>
        <p:txBody>
          <a:bodyPr/>
          <a:lstStyle/>
          <a:p>
            <a:endParaRPr lang="en-US"/>
          </a:p>
        </p:txBody>
      </p:sp>
      <p:sp>
        <p:nvSpPr>
          <p:cNvPr id="7214" name="Line 147"/>
          <p:cNvSpPr>
            <a:spLocks noChangeShapeType="1"/>
          </p:cNvSpPr>
          <p:nvPr/>
        </p:nvSpPr>
        <p:spPr bwMode="auto">
          <a:xfrm>
            <a:off x="6408738" y="3170238"/>
            <a:ext cx="1155700" cy="0"/>
          </a:xfrm>
          <a:prstGeom prst="line">
            <a:avLst/>
          </a:prstGeom>
          <a:noFill/>
          <a:ln w="9525">
            <a:solidFill>
              <a:schemeClr val="tx1"/>
            </a:solidFill>
            <a:round/>
            <a:headEnd/>
            <a:tailEnd/>
          </a:ln>
        </p:spPr>
        <p:txBody>
          <a:bodyPr/>
          <a:lstStyle/>
          <a:p>
            <a:endParaRPr lang="en-US"/>
          </a:p>
        </p:txBody>
      </p:sp>
      <p:sp>
        <p:nvSpPr>
          <p:cNvPr id="7215" name="Line 148"/>
          <p:cNvSpPr>
            <a:spLocks noChangeShapeType="1"/>
          </p:cNvSpPr>
          <p:nvPr/>
        </p:nvSpPr>
        <p:spPr bwMode="auto">
          <a:xfrm>
            <a:off x="7558088" y="3038475"/>
            <a:ext cx="0" cy="133350"/>
          </a:xfrm>
          <a:prstGeom prst="line">
            <a:avLst/>
          </a:prstGeom>
          <a:noFill/>
          <a:ln w="9525">
            <a:solidFill>
              <a:schemeClr val="tx1"/>
            </a:solidFill>
            <a:round/>
            <a:headEnd/>
            <a:tailEnd/>
          </a:ln>
        </p:spPr>
        <p:txBody>
          <a:bodyPr/>
          <a:lstStyle/>
          <a:p>
            <a:endParaRPr lang="en-US"/>
          </a:p>
        </p:txBody>
      </p:sp>
      <p:sp>
        <p:nvSpPr>
          <p:cNvPr id="7216" name="Line 149"/>
          <p:cNvSpPr>
            <a:spLocks noChangeShapeType="1"/>
          </p:cNvSpPr>
          <p:nvPr/>
        </p:nvSpPr>
        <p:spPr bwMode="auto">
          <a:xfrm>
            <a:off x="6408738" y="3092450"/>
            <a:ext cx="82550" cy="0"/>
          </a:xfrm>
          <a:prstGeom prst="line">
            <a:avLst/>
          </a:prstGeom>
          <a:noFill/>
          <a:ln w="9525">
            <a:solidFill>
              <a:schemeClr val="tx1"/>
            </a:solidFill>
            <a:round/>
            <a:headEnd/>
            <a:tailEnd/>
          </a:ln>
        </p:spPr>
        <p:txBody>
          <a:bodyPr/>
          <a:lstStyle/>
          <a:p>
            <a:endParaRPr lang="en-US"/>
          </a:p>
        </p:txBody>
      </p:sp>
      <p:sp>
        <p:nvSpPr>
          <p:cNvPr id="7217" name="Line 150"/>
          <p:cNvSpPr>
            <a:spLocks noChangeShapeType="1"/>
          </p:cNvSpPr>
          <p:nvPr/>
        </p:nvSpPr>
        <p:spPr bwMode="auto">
          <a:xfrm flipV="1">
            <a:off x="6750050" y="2909888"/>
            <a:ext cx="0" cy="79375"/>
          </a:xfrm>
          <a:prstGeom prst="line">
            <a:avLst/>
          </a:prstGeom>
          <a:noFill/>
          <a:ln w="9525">
            <a:solidFill>
              <a:schemeClr val="tx1"/>
            </a:solidFill>
            <a:round/>
            <a:headEnd/>
            <a:tailEnd/>
          </a:ln>
        </p:spPr>
        <p:txBody>
          <a:bodyPr/>
          <a:lstStyle/>
          <a:p>
            <a:endParaRPr lang="en-US"/>
          </a:p>
        </p:txBody>
      </p:sp>
      <p:sp>
        <p:nvSpPr>
          <p:cNvPr id="7218" name="Line 151"/>
          <p:cNvSpPr>
            <a:spLocks noChangeShapeType="1"/>
          </p:cNvSpPr>
          <p:nvPr/>
        </p:nvSpPr>
        <p:spPr bwMode="auto">
          <a:xfrm>
            <a:off x="6750050" y="2909888"/>
            <a:ext cx="279400" cy="0"/>
          </a:xfrm>
          <a:prstGeom prst="line">
            <a:avLst/>
          </a:prstGeom>
          <a:noFill/>
          <a:ln w="9525">
            <a:solidFill>
              <a:schemeClr val="tx1"/>
            </a:solidFill>
            <a:round/>
            <a:headEnd/>
            <a:tailEnd/>
          </a:ln>
        </p:spPr>
        <p:txBody>
          <a:bodyPr/>
          <a:lstStyle/>
          <a:p>
            <a:endParaRPr lang="en-US"/>
          </a:p>
        </p:txBody>
      </p:sp>
      <p:sp>
        <p:nvSpPr>
          <p:cNvPr id="7219" name="Line 152"/>
          <p:cNvSpPr>
            <a:spLocks noChangeShapeType="1"/>
          </p:cNvSpPr>
          <p:nvPr/>
        </p:nvSpPr>
        <p:spPr bwMode="auto">
          <a:xfrm>
            <a:off x="7029450" y="2909888"/>
            <a:ext cx="0" cy="76200"/>
          </a:xfrm>
          <a:prstGeom prst="line">
            <a:avLst/>
          </a:prstGeom>
          <a:noFill/>
          <a:ln w="9525">
            <a:solidFill>
              <a:schemeClr val="tx1"/>
            </a:solidFill>
            <a:round/>
            <a:headEnd/>
            <a:tailEnd/>
          </a:ln>
        </p:spPr>
        <p:txBody>
          <a:bodyPr/>
          <a:lstStyle/>
          <a:p>
            <a:endParaRPr lang="en-US"/>
          </a:p>
        </p:txBody>
      </p:sp>
      <p:sp>
        <p:nvSpPr>
          <p:cNvPr id="7220" name="Line 153"/>
          <p:cNvSpPr>
            <a:spLocks noChangeShapeType="1"/>
          </p:cNvSpPr>
          <p:nvPr/>
        </p:nvSpPr>
        <p:spPr bwMode="auto">
          <a:xfrm>
            <a:off x="7024688" y="2986088"/>
            <a:ext cx="171450" cy="0"/>
          </a:xfrm>
          <a:prstGeom prst="line">
            <a:avLst/>
          </a:prstGeom>
          <a:noFill/>
          <a:ln w="9525">
            <a:solidFill>
              <a:schemeClr val="tx1"/>
            </a:solidFill>
            <a:round/>
            <a:headEnd/>
            <a:tailEnd/>
          </a:ln>
        </p:spPr>
        <p:txBody>
          <a:bodyPr/>
          <a:lstStyle/>
          <a:p>
            <a:endParaRPr lang="en-US"/>
          </a:p>
        </p:txBody>
      </p:sp>
      <p:sp>
        <p:nvSpPr>
          <p:cNvPr id="7221" name="Rectangle 154"/>
          <p:cNvSpPr>
            <a:spLocks noChangeArrowheads="1"/>
          </p:cNvSpPr>
          <p:nvPr/>
        </p:nvSpPr>
        <p:spPr bwMode="auto">
          <a:xfrm>
            <a:off x="5989638" y="2951163"/>
            <a:ext cx="119062" cy="171450"/>
          </a:xfrm>
          <a:prstGeom prst="rect">
            <a:avLst/>
          </a:prstGeom>
          <a:solidFill>
            <a:schemeClr val="tx1"/>
          </a:solidFill>
          <a:ln w="9525">
            <a:solidFill>
              <a:schemeClr val="tx1"/>
            </a:solidFill>
            <a:miter lim="800000"/>
            <a:headEnd/>
            <a:tailEnd/>
          </a:ln>
        </p:spPr>
        <p:txBody>
          <a:bodyPr wrap="none" anchor="ctr"/>
          <a:lstStyle/>
          <a:p>
            <a:endParaRPr lang="en-US"/>
          </a:p>
        </p:txBody>
      </p:sp>
      <p:sp>
        <p:nvSpPr>
          <p:cNvPr id="7222" name="Line 155"/>
          <p:cNvSpPr>
            <a:spLocks noChangeShapeType="1"/>
          </p:cNvSpPr>
          <p:nvPr/>
        </p:nvSpPr>
        <p:spPr bwMode="auto">
          <a:xfrm>
            <a:off x="6045200" y="3036888"/>
            <a:ext cx="247650" cy="0"/>
          </a:xfrm>
          <a:prstGeom prst="line">
            <a:avLst/>
          </a:prstGeom>
          <a:noFill/>
          <a:ln w="9525">
            <a:solidFill>
              <a:schemeClr val="tx1"/>
            </a:solidFill>
            <a:round/>
            <a:headEnd/>
            <a:tailEnd/>
          </a:ln>
        </p:spPr>
        <p:txBody>
          <a:bodyPr/>
          <a:lstStyle/>
          <a:p>
            <a:endParaRPr lang="en-US"/>
          </a:p>
        </p:txBody>
      </p:sp>
      <p:sp>
        <p:nvSpPr>
          <p:cNvPr id="7223" name="Oval 156"/>
          <p:cNvSpPr>
            <a:spLocks noChangeArrowheads="1"/>
          </p:cNvSpPr>
          <p:nvPr/>
        </p:nvSpPr>
        <p:spPr bwMode="auto">
          <a:xfrm>
            <a:off x="3176588" y="2957513"/>
            <a:ext cx="277812" cy="155575"/>
          </a:xfrm>
          <a:prstGeom prst="ellipse">
            <a:avLst/>
          </a:prstGeom>
          <a:solidFill>
            <a:schemeClr val="tx1"/>
          </a:solidFill>
          <a:ln w="9525">
            <a:solidFill>
              <a:schemeClr val="tx1"/>
            </a:solidFill>
            <a:round/>
            <a:headEnd/>
            <a:tailEnd/>
          </a:ln>
        </p:spPr>
        <p:txBody>
          <a:bodyPr wrap="none" anchor="ctr"/>
          <a:lstStyle/>
          <a:p>
            <a:endParaRPr lang="en-US"/>
          </a:p>
        </p:txBody>
      </p:sp>
      <p:sp>
        <p:nvSpPr>
          <p:cNvPr id="7224" name="Oval 157"/>
          <p:cNvSpPr>
            <a:spLocks noChangeArrowheads="1"/>
          </p:cNvSpPr>
          <p:nvPr/>
        </p:nvSpPr>
        <p:spPr bwMode="auto">
          <a:xfrm>
            <a:off x="3548063" y="2959100"/>
            <a:ext cx="276225" cy="155575"/>
          </a:xfrm>
          <a:prstGeom prst="ellipse">
            <a:avLst/>
          </a:prstGeom>
          <a:solidFill>
            <a:schemeClr val="tx1"/>
          </a:solidFill>
          <a:ln w="9525">
            <a:solidFill>
              <a:schemeClr val="tx1"/>
            </a:solidFill>
            <a:round/>
            <a:headEnd/>
            <a:tailEnd/>
          </a:ln>
        </p:spPr>
        <p:txBody>
          <a:bodyPr wrap="none" anchor="ctr"/>
          <a:lstStyle/>
          <a:p>
            <a:endParaRPr lang="en-US"/>
          </a:p>
        </p:txBody>
      </p:sp>
      <p:sp>
        <p:nvSpPr>
          <p:cNvPr id="7225" name="Oval 158"/>
          <p:cNvSpPr>
            <a:spLocks noChangeArrowheads="1"/>
          </p:cNvSpPr>
          <p:nvPr/>
        </p:nvSpPr>
        <p:spPr bwMode="auto">
          <a:xfrm>
            <a:off x="4291013" y="3030538"/>
            <a:ext cx="276225" cy="155575"/>
          </a:xfrm>
          <a:prstGeom prst="ellipse">
            <a:avLst/>
          </a:prstGeom>
          <a:solidFill>
            <a:schemeClr val="tx1"/>
          </a:solidFill>
          <a:ln w="9525">
            <a:solidFill>
              <a:schemeClr val="tx1"/>
            </a:solidFill>
            <a:round/>
            <a:headEnd/>
            <a:tailEnd/>
          </a:ln>
        </p:spPr>
        <p:txBody>
          <a:bodyPr wrap="none" anchor="ctr"/>
          <a:lstStyle/>
          <a:p>
            <a:endParaRPr lang="en-US"/>
          </a:p>
        </p:txBody>
      </p:sp>
      <p:sp>
        <p:nvSpPr>
          <p:cNvPr id="7226" name="Oval 159"/>
          <p:cNvSpPr>
            <a:spLocks noChangeArrowheads="1"/>
          </p:cNvSpPr>
          <p:nvPr/>
        </p:nvSpPr>
        <p:spPr bwMode="auto">
          <a:xfrm>
            <a:off x="3917950" y="3030538"/>
            <a:ext cx="277813" cy="155575"/>
          </a:xfrm>
          <a:prstGeom prst="ellipse">
            <a:avLst/>
          </a:prstGeom>
          <a:solidFill>
            <a:schemeClr val="tx1"/>
          </a:solidFill>
          <a:ln w="9525">
            <a:solidFill>
              <a:schemeClr val="tx1"/>
            </a:solidFill>
            <a:round/>
            <a:headEnd/>
            <a:tailEnd/>
          </a:ln>
        </p:spPr>
        <p:txBody>
          <a:bodyPr wrap="none" anchor="ctr"/>
          <a:lstStyle/>
          <a:p>
            <a:endParaRPr lang="en-US"/>
          </a:p>
        </p:txBody>
      </p:sp>
      <p:sp>
        <p:nvSpPr>
          <p:cNvPr id="7227" name="Oval 160"/>
          <p:cNvSpPr>
            <a:spLocks noChangeArrowheads="1"/>
          </p:cNvSpPr>
          <p:nvPr/>
        </p:nvSpPr>
        <p:spPr bwMode="auto">
          <a:xfrm>
            <a:off x="4660900" y="3030538"/>
            <a:ext cx="277813" cy="155575"/>
          </a:xfrm>
          <a:prstGeom prst="ellipse">
            <a:avLst/>
          </a:prstGeom>
          <a:solidFill>
            <a:schemeClr val="tx1"/>
          </a:solidFill>
          <a:ln w="9525">
            <a:solidFill>
              <a:schemeClr val="tx1"/>
            </a:solidFill>
            <a:round/>
            <a:headEnd/>
            <a:tailEnd/>
          </a:ln>
        </p:spPr>
        <p:txBody>
          <a:bodyPr wrap="none" anchor="ctr"/>
          <a:lstStyle/>
          <a:p>
            <a:endParaRPr lang="en-US"/>
          </a:p>
        </p:txBody>
      </p:sp>
      <p:sp>
        <p:nvSpPr>
          <p:cNvPr id="7228" name="Oval 161"/>
          <p:cNvSpPr>
            <a:spLocks noChangeArrowheads="1"/>
          </p:cNvSpPr>
          <p:nvPr/>
        </p:nvSpPr>
        <p:spPr bwMode="auto">
          <a:xfrm>
            <a:off x="5033963" y="3032125"/>
            <a:ext cx="276225" cy="155575"/>
          </a:xfrm>
          <a:prstGeom prst="ellipse">
            <a:avLst/>
          </a:prstGeom>
          <a:solidFill>
            <a:schemeClr val="tx1"/>
          </a:solidFill>
          <a:ln w="9525">
            <a:solidFill>
              <a:schemeClr val="tx1"/>
            </a:solidFill>
            <a:round/>
            <a:headEnd/>
            <a:tailEnd/>
          </a:ln>
        </p:spPr>
        <p:txBody>
          <a:bodyPr wrap="none" anchor="ctr"/>
          <a:lstStyle/>
          <a:p>
            <a:endParaRPr lang="en-US"/>
          </a:p>
        </p:txBody>
      </p:sp>
      <p:sp>
        <p:nvSpPr>
          <p:cNvPr id="7229" name="Oval 162"/>
          <p:cNvSpPr>
            <a:spLocks noChangeArrowheads="1"/>
          </p:cNvSpPr>
          <p:nvPr/>
        </p:nvSpPr>
        <p:spPr bwMode="auto">
          <a:xfrm>
            <a:off x="4284663" y="2800350"/>
            <a:ext cx="276225" cy="155575"/>
          </a:xfrm>
          <a:prstGeom prst="ellipse">
            <a:avLst/>
          </a:prstGeom>
          <a:solidFill>
            <a:schemeClr val="tx1"/>
          </a:solidFill>
          <a:ln w="9525">
            <a:solidFill>
              <a:schemeClr val="tx1"/>
            </a:solidFill>
            <a:round/>
            <a:headEnd/>
            <a:tailEnd/>
          </a:ln>
        </p:spPr>
        <p:txBody>
          <a:bodyPr wrap="none" anchor="ctr"/>
          <a:lstStyle/>
          <a:p>
            <a:endParaRPr lang="en-US"/>
          </a:p>
        </p:txBody>
      </p:sp>
      <p:sp>
        <p:nvSpPr>
          <p:cNvPr id="7230" name="Oval 163"/>
          <p:cNvSpPr>
            <a:spLocks noChangeArrowheads="1"/>
          </p:cNvSpPr>
          <p:nvPr/>
        </p:nvSpPr>
        <p:spPr bwMode="auto">
          <a:xfrm>
            <a:off x="3911600" y="2800350"/>
            <a:ext cx="277813" cy="155575"/>
          </a:xfrm>
          <a:prstGeom prst="ellipse">
            <a:avLst/>
          </a:prstGeom>
          <a:solidFill>
            <a:schemeClr val="tx1"/>
          </a:solidFill>
          <a:ln w="9525">
            <a:solidFill>
              <a:schemeClr val="tx1"/>
            </a:solidFill>
            <a:round/>
            <a:headEnd/>
            <a:tailEnd/>
          </a:ln>
        </p:spPr>
        <p:txBody>
          <a:bodyPr wrap="none" anchor="ctr"/>
          <a:lstStyle/>
          <a:p>
            <a:endParaRPr lang="en-US"/>
          </a:p>
        </p:txBody>
      </p:sp>
      <p:sp>
        <p:nvSpPr>
          <p:cNvPr id="7231" name="Oval 164"/>
          <p:cNvSpPr>
            <a:spLocks noChangeArrowheads="1"/>
          </p:cNvSpPr>
          <p:nvPr/>
        </p:nvSpPr>
        <p:spPr bwMode="auto">
          <a:xfrm>
            <a:off x="4654550" y="2800350"/>
            <a:ext cx="277813" cy="155575"/>
          </a:xfrm>
          <a:prstGeom prst="ellipse">
            <a:avLst/>
          </a:prstGeom>
          <a:solidFill>
            <a:schemeClr val="tx1"/>
          </a:solidFill>
          <a:ln w="9525">
            <a:solidFill>
              <a:schemeClr val="tx1"/>
            </a:solidFill>
            <a:round/>
            <a:headEnd/>
            <a:tailEnd/>
          </a:ln>
        </p:spPr>
        <p:txBody>
          <a:bodyPr wrap="none" anchor="ctr"/>
          <a:lstStyle/>
          <a:p>
            <a:endParaRPr lang="en-US"/>
          </a:p>
        </p:txBody>
      </p:sp>
      <p:sp>
        <p:nvSpPr>
          <p:cNvPr id="7232" name="Oval 165"/>
          <p:cNvSpPr>
            <a:spLocks noChangeArrowheads="1"/>
          </p:cNvSpPr>
          <p:nvPr/>
        </p:nvSpPr>
        <p:spPr bwMode="auto">
          <a:xfrm>
            <a:off x="5027613" y="2801938"/>
            <a:ext cx="276225" cy="155575"/>
          </a:xfrm>
          <a:prstGeom prst="ellipse">
            <a:avLst/>
          </a:prstGeom>
          <a:solidFill>
            <a:schemeClr val="tx1"/>
          </a:solidFill>
          <a:ln w="9525">
            <a:solidFill>
              <a:schemeClr val="tx1"/>
            </a:solidFill>
            <a:round/>
            <a:headEnd/>
            <a:tailEnd/>
          </a:ln>
        </p:spPr>
        <p:txBody>
          <a:bodyPr wrap="none" anchor="ctr"/>
          <a:lstStyle/>
          <a:p>
            <a:endParaRPr lang="en-US"/>
          </a:p>
        </p:txBody>
      </p:sp>
      <p:cxnSp>
        <p:nvCxnSpPr>
          <p:cNvPr id="7233" name="AutoShape 168"/>
          <p:cNvCxnSpPr>
            <a:cxnSpLocks noChangeShapeType="1"/>
            <a:stCxn id="7223" idx="6"/>
            <a:endCxn id="7224" idx="2"/>
          </p:cNvCxnSpPr>
          <p:nvPr/>
        </p:nvCxnSpPr>
        <p:spPr bwMode="auto">
          <a:xfrm>
            <a:off x="3454400" y="3036888"/>
            <a:ext cx="93663" cy="0"/>
          </a:xfrm>
          <a:prstGeom prst="straightConnector1">
            <a:avLst/>
          </a:prstGeom>
          <a:noFill/>
          <a:ln w="9525">
            <a:solidFill>
              <a:schemeClr val="tx1"/>
            </a:solidFill>
            <a:round/>
            <a:headEnd/>
            <a:tailEnd/>
          </a:ln>
        </p:spPr>
      </p:cxnSp>
      <p:cxnSp>
        <p:nvCxnSpPr>
          <p:cNvPr id="7234" name="AutoShape 169"/>
          <p:cNvCxnSpPr>
            <a:cxnSpLocks noChangeShapeType="1"/>
            <a:stCxn id="7224" idx="7"/>
            <a:endCxn id="7230" idx="2"/>
          </p:cNvCxnSpPr>
          <p:nvPr/>
        </p:nvCxnSpPr>
        <p:spPr bwMode="auto">
          <a:xfrm flipV="1">
            <a:off x="3784600" y="2879725"/>
            <a:ext cx="127000" cy="101600"/>
          </a:xfrm>
          <a:prstGeom prst="straightConnector1">
            <a:avLst/>
          </a:prstGeom>
          <a:noFill/>
          <a:ln w="9525">
            <a:solidFill>
              <a:schemeClr val="tx1"/>
            </a:solidFill>
            <a:round/>
            <a:headEnd/>
            <a:tailEnd/>
          </a:ln>
        </p:spPr>
      </p:cxnSp>
      <p:cxnSp>
        <p:nvCxnSpPr>
          <p:cNvPr id="7235" name="AutoShape 170"/>
          <p:cNvCxnSpPr>
            <a:cxnSpLocks noChangeShapeType="1"/>
            <a:stCxn id="7224" idx="5"/>
            <a:endCxn id="7226" idx="2"/>
          </p:cNvCxnSpPr>
          <p:nvPr/>
        </p:nvCxnSpPr>
        <p:spPr bwMode="auto">
          <a:xfrm>
            <a:off x="3784600" y="3092450"/>
            <a:ext cx="133350" cy="15875"/>
          </a:xfrm>
          <a:prstGeom prst="straightConnector1">
            <a:avLst/>
          </a:prstGeom>
          <a:noFill/>
          <a:ln w="9525">
            <a:solidFill>
              <a:schemeClr val="tx1"/>
            </a:solidFill>
            <a:round/>
            <a:headEnd/>
            <a:tailEnd/>
          </a:ln>
        </p:spPr>
      </p:cxnSp>
      <p:cxnSp>
        <p:nvCxnSpPr>
          <p:cNvPr id="7236" name="AutoShape 171"/>
          <p:cNvCxnSpPr>
            <a:cxnSpLocks noChangeShapeType="1"/>
            <a:stCxn id="7230" idx="6"/>
            <a:endCxn id="7229" idx="2"/>
          </p:cNvCxnSpPr>
          <p:nvPr/>
        </p:nvCxnSpPr>
        <p:spPr bwMode="auto">
          <a:xfrm>
            <a:off x="4189413" y="2878138"/>
            <a:ext cx="95250" cy="0"/>
          </a:xfrm>
          <a:prstGeom prst="straightConnector1">
            <a:avLst/>
          </a:prstGeom>
          <a:noFill/>
          <a:ln w="9525">
            <a:solidFill>
              <a:schemeClr val="tx1"/>
            </a:solidFill>
            <a:round/>
            <a:headEnd/>
            <a:tailEnd/>
          </a:ln>
        </p:spPr>
      </p:cxnSp>
      <p:cxnSp>
        <p:nvCxnSpPr>
          <p:cNvPr id="7237" name="AutoShape 172"/>
          <p:cNvCxnSpPr>
            <a:cxnSpLocks noChangeShapeType="1"/>
            <a:stCxn id="7226" idx="6"/>
            <a:endCxn id="7225" idx="2"/>
          </p:cNvCxnSpPr>
          <p:nvPr/>
        </p:nvCxnSpPr>
        <p:spPr bwMode="auto">
          <a:xfrm>
            <a:off x="4195763" y="3108325"/>
            <a:ext cx="95250" cy="0"/>
          </a:xfrm>
          <a:prstGeom prst="straightConnector1">
            <a:avLst/>
          </a:prstGeom>
          <a:noFill/>
          <a:ln w="9525">
            <a:solidFill>
              <a:schemeClr val="tx1"/>
            </a:solidFill>
            <a:round/>
            <a:headEnd/>
            <a:tailEnd/>
          </a:ln>
        </p:spPr>
      </p:cxnSp>
      <p:cxnSp>
        <p:nvCxnSpPr>
          <p:cNvPr id="7238" name="AutoShape 173"/>
          <p:cNvCxnSpPr>
            <a:cxnSpLocks noChangeShapeType="1"/>
            <a:stCxn id="7229" idx="6"/>
            <a:endCxn id="7231" idx="2"/>
          </p:cNvCxnSpPr>
          <p:nvPr/>
        </p:nvCxnSpPr>
        <p:spPr bwMode="auto">
          <a:xfrm>
            <a:off x="4560888" y="2878138"/>
            <a:ext cx="93662" cy="0"/>
          </a:xfrm>
          <a:prstGeom prst="straightConnector1">
            <a:avLst/>
          </a:prstGeom>
          <a:noFill/>
          <a:ln w="9525">
            <a:solidFill>
              <a:schemeClr val="tx1"/>
            </a:solidFill>
            <a:round/>
            <a:headEnd/>
            <a:tailEnd/>
          </a:ln>
        </p:spPr>
      </p:cxnSp>
      <p:cxnSp>
        <p:nvCxnSpPr>
          <p:cNvPr id="7239" name="AutoShape 174"/>
          <p:cNvCxnSpPr>
            <a:cxnSpLocks noChangeShapeType="1"/>
            <a:stCxn id="7225" idx="6"/>
            <a:endCxn id="7227" idx="2"/>
          </p:cNvCxnSpPr>
          <p:nvPr/>
        </p:nvCxnSpPr>
        <p:spPr bwMode="auto">
          <a:xfrm>
            <a:off x="4567238" y="3108325"/>
            <a:ext cx="93662" cy="0"/>
          </a:xfrm>
          <a:prstGeom prst="straightConnector1">
            <a:avLst/>
          </a:prstGeom>
          <a:noFill/>
          <a:ln w="9525">
            <a:solidFill>
              <a:schemeClr val="tx1"/>
            </a:solidFill>
            <a:round/>
            <a:headEnd/>
            <a:tailEnd/>
          </a:ln>
        </p:spPr>
      </p:cxnSp>
      <p:cxnSp>
        <p:nvCxnSpPr>
          <p:cNvPr id="7240" name="AutoShape 175"/>
          <p:cNvCxnSpPr>
            <a:cxnSpLocks noChangeShapeType="1"/>
            <a:stCxn id="7227" idx="6"/>
            <a:endCxn id="7228" idx="2"/>
          </p:cNvCxnSpPr>
          <p:nvPr/>
        </p:nvCxnSpPr>
        <p:spPr bwMode="auto">
          <a:xfrm>
            <a:off x="4938713" y="3108325"/>
            <a:ext cx="95250" cy="1588"/>
          </a:xfrm>
          <a:prstGeom prst="straightConnector1">
            <a:avLst/>
          </a:prstGeom>
          <a:noFill/>
          <a:ln w="9525">
            <a:solidFill>
              <a:schemeClr val="tx1"/>
            </a:solidFill>
            <a:round/>
            <a:headEnd/>
            <a:tailEnd/>
          </a:ln>
        </p:spPr>
      </p:cxnSp>
      <p:cxnSp>
        <p:nvCxnSpPr>
          <p:cNvPr id="7241" name="AutoShape 176"/>
          <p:cNvCxnSpPr>
            <a:cxnSpLocks noChangeShapeType="1"/>
            <a:stCxn id="7231" idx="6"/>
            <a:endCxn id="7232" idx="2"/>
          </p:cNvCxnSpPr>
          <p:nvPr/>
        </p:nvCxnSpPr>
        <p:spPr bwMode="auto">
          <a:xfrm>
            <a:off x="4932363" y="2878138"/>
            <a:ext cx="95250" cy="1587"/>
          </a:xfrm>
          <a:prstGeom prst="straightConnector1">
            <a:avLst/>
          </a:prstGeom>
          <a:noFill/>
          <a:ln w="9525">
            <a:solidFill>
              <a:schemeClr val="tx1"/>
            </a:solidFill>
            <a:round/>
            <a:headEnd/>
            <a:tailEnd/>
          </a:ln>
        </p:spPr>
      </p:cxnSp>
      <p:sp>
        <p:nvSpPr>
          <p:cNvPr id="7255" name="Line 192"/>
          <p:cNvSpPr>
            <a:spLocks noChangeShapeType="1"/>
          </p:cNvSpPr>
          <p:nvPr/>
        </p:nvSpPr>
        <p:spPr bwMode="auto">
          <a:xfrm rot="16200000" flipV="1">
            <a:off x="5786438" y="3759200"/>
            <a:ext cx="0" cy="254000"/>
          </a:xfrm>
          <a:prstGeom prst="line">
            <a:avLst/>
          </a:prstGeom>
          <a:noFill/>
          <a:ln w="12700">
            <a:solidFill>
              <a:schemeClr val="tx1"/>
            </a:solidFill>
            <a:round/>
            <a:headEnd/>
            <a:tailEnd/>
          </a:ln>
        </p:spPr>
        <p:txBody>
          <a:bodyPr/>
          <a:lstStyle/>
          <a:p>
            <a:endParaRPr lang="en-US"/>
          </a:p>
        </p:txBody>
      </p:sp>
      <p:sp>
        <p:nvSpPr>
          <p:cNvPr id="7256" name="Line 193"/>
          <p:cNvSpPr>
            <a:spLocks noChangeShapeType="1"/>
          </p:cNvSpPr>
          <p:nvPr/>
        </p:nvSpPr>
        <p:spPr bwMode="auto">
          <a:xfrm rot="16200000" flipV="1">
            <a:off x="5786438" y="3687763"/>
            <a:ext cx="0" cy="254000"/>
          </a:xfrm>
          <a:prstGeom prst="line">
            <a:avLst/>
          </a:prstGeom>
          <a:noFill/>
          <a:ln w="12700">
            <a:solidFill>
              <a:schemeClr val="tx1"/>
            </a:solidFill>
            <a:round/>
            <a:headEnd/>
            <a:tailEnd/>
          </a:ln>
        </p:spPr>
        <p:txBody>
          <a:bodyPr/>
          <a:lstStyle/>
          <a:p>
            <a:endParaRPr lang="en-US"/>
          </a:p>
        </p:txBody>
      </p:sp>
      <p:sp>
        <p:nvSpPr>
          <p:cNvPr id="7257" name="Line 195"/>
          <p:cNvSpPr>
            <a:spLocks noChangeShapeType="1"/>
          </p:cNvSpPr>
          <p:nvPr/>
        </p:nvSpPr>
        <p:spPr bwMode="auto">
          <a:xfrm>
            <a:off x="4745038" y="5446713"/>
            <a:ext cx="0" cy="250825"/>
          </a:xfrm>
          <a:prstGeom prst="line">
            <a:avLst/>
          </a:prstGeom>
          <a:noFill/>
          <a:ln w="12700">
            <a:solidFill>
              <a:schemeClr val="tx1"/>
            </a:solidFill>
            <a:round/>
            <a:headEnd/>
            <a:tailEnd/>
          </a:ln>
        </p:spPr>
        <p:txBody>
          <a:bodyPr/>
          <a:lstStyle/>
          <a:p>
            <a:endParaRPr lang="en-US"/>
          </a:p>
        </p:txBody>
      </p:sp>
      <p:sp>
        <p:nvSpPr>
          <p:cNvPr id="7258" name="Line 196"/>
          <p:cNvSpPr>
            <a:spLocks noChangeShapeType="1"/>
          </p:cNvSpPr>
          <p:nvPr/>
        </p:nvSpPr>
        <p:spPr bwMode="auto">
          <a:xfrm>
            <a:off x="4846638" y="5446713"/>
            <a:ext cx="0" cy="250825"/>
          </a:xfrm>
          <a:prstGeom prst="line">
            <a:avLst/>
          </a:prstGeom>
          <a:noFill/>
          <a:ln w="12700">
            <a:solidFill>
              <a:schemeClr val="tx1"/>
            </a:solidFill>
            <a:round/>
            <a:headEnd/>
            <a:tailEnd/>
          </a:ln>
        </p:spPr>
        <p:txBody>
          <a:bodyPr/>
          <a:lstStyle/>
          <a:p>
            <a:endParaRPr lang="en-US"/>
          </a:p>
        </p:txBody>
      </p:sp>
      <p:sp>
        <p:nvSpPr>
          <p:cNvPr id="7259" name="Line 197"/>
          <p:cNvSpPr>
            <a:spLocks noChangeShapeType="1"/>
          </p:cNvSpPr>
          <p:nvPr/>
        </p:nvSpPr>
        <p:spPr bwMode="auto">
          <a:xfrm>
            <a:off x="4846638" y="5449888"/>
            <a:ext cx="190500" cy="0"/>
          </a:xfrm>
          <a:prstGeom prst="line">
            <a:avLst/>
          </a:prstGeom>
          <a:noFill/>
          <a:ln w="12700">
            <a:solidFill>
              <a:schemeClr val="tx1"/>
            </a:solidFill>
            <a:round/>
            <a:headEnd/>
            <a:tailEnd/>
          </a:ln>
        </p:spPr>
        <p:txBody>
          <a:bodyPr/>
          <a:lstStyle/>
          <a:p>
            <a:endParaRPr lang="en-US"/>
          </a:p>
        </p:txBody>
      </p:sp>
      <p:sp>
        <p:nvSpPr>
          <p:cNvPr id="7260" name="Line 198"/>
          <p:cNvSpPr>
            <a:spLocks noChangeShapeType="1"/>
          </p:cNvSpPr>
          <p:nvPr/>
        </p:nvSpPr>
        <p:spPr bwMode="auto">
          <a:xfrm flipV="1">
            <a:off x="5037138" y="5165725"/>
            <a:ext cx="0" cy="292100"/>
          </a:xfrm>
          <a:prstGeom prst="line">
            <a:avLst/>
          </a:prstGeom>
          <a:noFill/>
          <a:ln w="12700">
            <a:solidFill>
              <a:schemeClr val="tx1"/>
            </a:solidFill>
            <a:round/>
            <a:headEnd/>
            <a:tailEnd/>
          </a:ln>
        </p:spPr>
        <p:txBody>
          <a:bodyPr/>
          <a:lstStyle/>
          <a:p>
            <a:endParaRPr lang="en-US"/>
          </a:p>
        </p:txBody>
      </p:sp>
      <p:sp>
        <p:nvSpPr>
          <p:cNvPr id="7261" name="Line 199"/>
          <p:cNvSpPr>
            <a:spLocks noChangeShapeType="1"/>
          </p:cNvSpPr>
          <p:nvPr/>
        </p:nvSpPr>
        <p:spPr bwMode="auto">
          <a:xfrm>
            <a:off x="4846638" y="5686425"/>
            <a:ext cx="203200" cy="0"/>
          </a:xfrm>
          <a:prstGeom prst="line">
            <a:avLst/>
          </a:prstGeom>
          <a:noFill/>
          <a:ln w="12700">
            <a:solidFill>
              <a:schemeClr val="tx1"/>
            </a:solidFill>
            <a:round/>
            <a:headEnd/>
            <a:tailEnd/>
          </a:ln>
        </p:spPr>
        <p:txBody>
          <a:bodyPr/>
          <a:lstStyle/>
          <a:p>
            <a:endParaRPr lang="en-US"/>
          </a:p>
        </p:txBody>
      </p:sp>
      <p:sp>
        <p:nvSpPr>
          <p:cNvPr id="7262" name="Line 200"/>
          <p:cNvSpPr>
            <a:spLocks noChangeShapeType="1"/>
          </p:cNvSpPr>
          <p:nvPr/>
        </p:nvSpPr>
        <p:spPr bwMode="auto">
          <a:xfrm>
            <a:off x="5049838" y="5686425"/>
            <a:ext cx="0" cy="300038"/>
          </a:xfrm>
          <a:prstGeom prst="line">
            <a:avLst/>
          </a:prstGeom>
          <a:noFill/>
          <a:ln w="12700">
            <a:solidFill>
              <a:schemeClr val="tx1"/>
            </a:solidFill>
            <a:round/>
            <a:headEnd/>
            <a:tailEnd/>
          </a:ln>
        </p:spPr>
        <p:txBody>
          <a:bodyPr/>
          <a:lstStyle/>
          <a:p>
            <a:endParaRPr lang="en-US"/>
          </a:p>
        </p:txBody>
      </p:sp>
      <p:sp>
        <p:nvSpPr>
          <p:cNvPr id="7263" name="Line 201"/>
          <p:cNvSpPr>
            <a:spLocks noChangeShapeType="1"/>
          </p:cNvSpPr>
          <p:nvPr/>
        </p:nvSpPr>
        <p:spPr bwMode="auto">
          <a:xfrm>
            <a:off x="4046538" y="5576888"/>
            <a:ext cx="698500" cy="0"/>
          </a:xfrm>
          <a:prstGeom prst="line">
            <a:avLst/>
          </a:prstGeom>
          <a:noFill/>
          <a:ln w="12700">
            <a:solidFill>
              <a:schemeClr val="tx1"/>
            </a:solidFill>
            <a:round/>
            <a:headEnd/>
            <a:tailEnd/>
          </a:ln>
        </p:spPr>
        <p:txBody>
          <a:bodyPr/>
          <a:lstStyle/>
          <a:p>
            <a:endParaRPr lang="en-US"/>
          </a:p>
        </p:txBody>
      </p:sp>
      <p:sp>
        <p:nvSpPr>
          <p:cNvPr id="7264" name="Oval 203"/>
          <p:cNvSpPr>
            <a:spLocks noChangeArrowheads="1"/>
          </p:cNvSpPr>
          <p:nvPr/>
        </p:nvSpPr>
        <p:spPr bwMode="auto">
          <a:xfrm>
            <a:off x="3919538" y="5543550"/>
            <a:ext cx="119062" cy="66675"/>
          </a:xfrm>
          <a:prstGeom prst="ellipse">
            <a:avLst/>
          </a:prstGeom>
          <a:noFill/>
          <a:ln w="12700">
            <a:solidFill>
              <a:schemeClr val="tx1"/>
            </a:solidFill>
            <a:round/>
            <a:headEnd/>
            <a:tailEnd/>
          </a:ln>
        </p:spPr>
        <p:txBody>
          <a:bodyPr wrap="none" anchor="ctr"/>
          <a:lstStyle/>
          <a:p>
            <a:endParaRPr lang="en-US"/>
          </a:p>
        </p:txBody>
      </p:sp>
      <p:sp>
        <p:nvSpPr>
          <p:cNvPr id="7265" name="Line 206"/>
          <p:cNvSpPr>
            <a:spLocks noChangeShapeType="1"/>
          </p:cNvSpPr>
          <p:nvPr/>
        </p:nvSpPr>
        <p:spPr bwMode="auto">
          <a:xfrm flipH="1">
            <a:off x="6091238" y="5446713"/>
            <a:ext cx="0" cy="250825"/>
          </a:xfrm>
          <a:prstGeom prst="line">
            <a:avLst/>
          </a:prstGeom>
          <a:noFill/>
          <a:ln w="12700">
            <a:solidFill>
              <a:schemeClr val="tx1"/>
            </a:solidFill>
            <a:round/>
            <a:headEnd/>
            <a:tailEnd/>
          </a:ln>
        </p:spPr>
        <p:txBody>
          <a:bodyPr/>
          <a:lstStyle/>
          <a:p>
            <a:endParaRPr lang="en-US"/>
          </a:p>
        </p:txBody>
      </p:sp>
      <p:sp>
        <p:nvSpPr>
          <p:cNvPr id="7266" name="Line 207"/>
          <p:cNvSpPr>
            <a:spLocks noChangeShapeType="1"/>
          </p:cNvSpPr>
          <p:nvPr/>
        </p:nvSpPr>
        <p:spPr bwMode="auto">
          <a:xfrm flipH="1">
            <a:off x="5989638" y="5446713"/>
            <a:ext cx="0" cy="250825"/>
          </a:xfrm>
          <a:prstGeom prst="line">
            <a:avLst/>
          </a:prstGeom>
          <a:noFill/>
          <a:ln w="12700">
            <a:solidFill>
              <a:schemeClr val="tx1"/>
            </a:solidFill>
            <a:round/>
            <a:headEnd/>
            <a:tailEnd/>
          </a:ln>
        </p:spPr>
        <p:txBody>
          <a:bodyPr/>
          <a:lstStyle/>
          <a:p>
            <a:endParaRPr lang="en-US"/>
          </a:p>
        </p:txBody>
      </p:sp>
      <p:sp>
        <p:nvSpPr>
          <p:cNvPr id="7267" name="Line 208"/>
          <p:cNvSpPr>
            <a:spLocks noChangeShapeType="1"/>
          </p:cNvSpPr>
          <p:nvPr/>
        </p:nvSpPr>
        <p:spPr bwMode="auto">
          <a:xfrm flipH="1">
            <a:off x="5799138" y="5449888"/>
            <a:ext cx="190500" cy="0"/>
          </a:xfrm>
          <a:prstGeom prst="line">
            <a:avLst/>
          </a:prstGeom>
          <a:noFill/>
          <a:ln w="12700">
            <a:solidFill>
              <a:schemeClr val="tx1"/>
            </a:solidFill>
            <a:round/>
            <a:headEnd/>
            <a:tailEnd/>
          </a:ln>
        </p:spPr>
        <p:txBody>
          <a:bodyPr/>
          <a:lstStyle/>
          <a:p>
            <a:endParaRPr lang="en-US"/>
          </a:p>
        </p:txBody>
      </p:sp>
      <p:sp>
        <p:nvSpPr>
          <p:cNvPr id="7268" name="Line 209"/>
          <p:cNvSpPr>
            <a:spLocks noChangeShapeType="1"/>
          </p:cNvSpPr>
          <p:nvPr/>
        </p:nvSpPr>
        <p:spPr bwMode="auto">
          <a:xfrm flipH="1" flipV="1">
            <a:off x="5799138" y="5157788"/>
            <a:ext cx="0" cy="300037"/>
          </a:xfrm>
          <a:prstGeom prst="line">
            <a:avLst/>
          </a:prstGeom>
          <a:noFill/>
          <a:ln w="12700">
            <a:solidFill>
              <a:schemeClr val="tx1"/>
            </a:solidFill>
            <a:round/>
            <a:headEnd/>
            <a:tailEnd/>
          </a:ln>
        </p:spPr>
        <p:txBody>
          <a:bodyPr/>
          <a:lstStyle/>
          <a:p>
            <a:endParaRPr lang="en-US"/>
          </a:p>
        </p:txBody>
      </p:sp>
      <p:sp>
        <p:nvSpPr>
          <p:cNvPr id="7269" name="Line 210"/>
          <p:cNvSpPr>
            <a:spLocks noChangeShapeType="1"/>
          </p:cNvSpPr>
          <p:nvPr/>
        </p:nvSpPr>
        <p:spPr bwMode="auto">
          <a:xfrm flipH="1">
            <a:off x="5786438" y="5686425"/>
            <a:ext cx="203200" cy="0"/>
          </a:xfrm>
          <a:prstGeom prst="line">
            <a:avLst/>
          </a:prstGeom>
          <a:noFill/>
          <a:ln w="12700">
            <a:solidFill>
              <a:schemeClr val="tx1"/>
            </a:solidFill>
            <a:round/>
            <a:headEnd/>
            <a:tailEnd/>
          </a:ln>
        </p:spPr>
        <p:txBody>
          <a:bodyPr/>
          <a:lstStyle/>
          <a:p>
            <a:endParaRPr lang="en-US"/>
          </a:p>
        </p:txBody>
      </p:sp>
      <p:sp>
        <p:nvSpPr>
          <p:cNvPr id="7270" name="Line 211"/>
          <p:cNvSpPr>
            <a:spLocks noChangeShapeType="1"/>
          </p:cNvSpPr>
          <p:nvPr/>
        </p:nvSpPr>
        <p:spPr bwMode="auto">
          <a:xfrm flipH="1">
            <a:off x="5786438" y="5686425"/>
            <a:ext cx="0" cy="268288"/>
          </a:xfrm>
          <a:prstGeom prst="line">
            <a:avLst/>
          </a:prstGeom>
          <a:noFill/>
          <a:ln w="12700">
            <a:solidFill>
              <a:schemeClr val="tx1"/>
            </a:solidFill>
            <a:round/>
            <a:headEnd/>
            <a:tailEnd/>
          </a:ln>
        </p:spPr>
        <p:txBody>
          <a:bodyPr/>
          <a:lstStyle/>
          <a:p>
            <a:endParaRPr lang="en-US"/>
          </a:p>
        </p:txBody>
      </p:sp>
      <p:sp>
        <p:nvSpPr>
          <p:cNvPr id="7271" name="Line 212"/>
          <p:cNvSpPr>
            <a:spLocks noChangeShapeType="1"/>
          </p:cNvSpPr>
          <p:nvPr/>
        </p:nvSpPr>
        <p:spPr bwMode="auto">
          <a:xfrm flipH="1">
            <a:off x="6205538" y="5576888"/>
            <a:ext cx="698500" cy="0"/>
          </a:xfrm>
          <a:prstGeom prst="line">
            <a:avLst/>
          </a:prstGeom>
          <a:noFill/>
          <a:ln w="12700">
            <a:solidFill>
              <a:schemeClr val="tx1"/>
            </a:solidFill>
            <a:round/>
            <a:headEnd/>
            <a:tailEnd/>
          </a:ln>
        </p:spPr>
        <p:txBody>
          <a:bodyPr/>
          <a:lstStyle/>
          <a:p>
            <a:endParaRPr lang="en-US"/>
          </a:p>
        </p:txBody>
      </p:sp>
      <p:sp>
        <p:nvSpPr>
          <p:cNvPr id="7272" name="Oval 214"/>
          <p:cNvSpPr>
            <a:spLocks noChangeArrowheads="1"/>
          </p:cNvSpPr>
          <p:nvPr/>
        </p:nvSpPr>
        <p:spPr bwMode="auto">
          <a:xfrm flipH="1">
            <a:off x="6100763" y="5543550"/>
            <a:ext cx="117475" cy="66675"/>
          </a:xfrm>
          <a:prstGeom prst="ellipse">
            <a:avLst/>
          </a:prstGeom>
          <a:noFill/>
          <a:ln w="12700">
            <a:solidFill>
              <a:schemeClr val="tx1"/>
            </a:solidFill>
            <a:round/>
            <a:headEnd/>
            <a:tailEnd/>
          </a:ln>
        </p:spPr>
        <p:txBody>
          <a:bodyPr wrap="none" anchor="ctr"/>
          <a:lstStyle/>
          <a:p>
            <a:endParaRPr lang="en-US"/>
          </a:p>
        </p:txBody>
      </p:sp>
      <p:sp>
        <p:nvSpPr>
          <p:cNvPr id="7273" name="Oval 215"/>
          <p:cNvSpPr>
            <a:spLocks noChangeArrowheads="1"/>
          </p:cNvSpPr>
          <p:nvPr/>
        </p:nvSpPr>
        <p:spPr bwMode="auto">
          <a:xfrm flipH="1">
            <a:off x="6900863" y="5543550"/>
            <a:ext cx="117475" cy="66675"/>
          </a:xfrm>
          <a:prstGeom prst="ellipse">
            <a:avLst/>
          </a:prstGeom>
          <a:noFill/>
          <a:ln w="12700">
            <a:solidFill>
              <a:schemeClr val="tx1"/>
            </a:solidFill>
            <a:round/>
            <a:headEnd/>
            <a:tailEnd/>
          </a:ln>
        </p:spPr>
        <p:txBody>
          <a:bodyPr wrap="none" anchor="ctr"/>
          <a:lstStyle/>
          <a:p>
            <a:endParaRPr lang="en-US"/>
          </a:p>
        </p:txBody>
      </p:sp>
      <p:sp>
        <p:nvSpPr>
          <p:cNvPr id="7274" name="AutoShape 228"/>
          <p:cNvSpPr>
            <a:spLocks noChangeArrowheads="1"/>
          </p:cNvSpPr>
          <p:nvPr/>
        </p:nvSpPr>
        <p:spPr bwMode="auto">
          <a:xfrm>
            <a:off x="5983288" y="4441825"/>
            <a:ext cx="620712" cy="261938"/>
          </a:xfrm>
          <a:prstGeom prst="flowChartDelay">
            <a:avLst/>
          </a:prstGeom>
          <a:solidFill>
            <a:srgbClr val="FFCC99"/>
          </a:solidFill>
          <a:ln w="9525">
            <a:solidFill>
              <a:schemeClr val="tx1"/>
            </a:solidFill>
            <a:miter lim="800000"/>
            <a:headEnd/>
            <a:tailEnd/>
          </a:ln>
        </p:spPr>
        <p:txBody>
          <a:bodyPr wrap="none" anchor="ctr"/>
          <a:lstStyle/>
          <a:p>
            <a:endParaRPr lang="en-US"/>
          </a:p>
        </p:txBody>
      </p:sp>
      <p:sp>
        <p:nvSpPr>
          <p:cNvPr id="7275" name="Line 229"/>
          <p:cNvSpPr>
            <a:spLocks noChangeShapeType="1"/>
          </p:cNvSpPr>
          <p:nvPr/>
        </p:nvSpPr>
        <p:spPr bwMode="auto">
          <a:xfrm flipH="1">
            <a:off x="5675313" y="4637088"/>
            <a:ext cx="307975" cy="0"/>
          </a:xfrm>
          <a:prstGeom prst="line">
            <a:avLst/>
          </a:prstGeom>
          <a:noFill/>
          <a:ln w="9525">
            <a:solidFill>
              <a:schemeClr val="tx1"/>
            </a:solidFill>
            <a:round/>
            <a:headEnd/>
            <a:tailEnd/>
          </a:ln>
        </p:spPr>
        <p:txBody>
          <a:bodyPr wrap="none"/>
          <a:lstStyle/>
          <a:p>
            <a:endParaRPr lang="en-US"/>
          </a:p>
        </p:txBody>
      </p:sp>
      <p:sp>
        <p:nvSpPr>
          <p:cNvPr id="7276" name="Line 230"/>
          <p:cNvSpPr>
            <a:spLocks noChangeShapeType="1"/>
          </p:cNvSpPr>
          <p:nvPr/>
        </p:nvSpPr>
        <p:spPr bwMode="auto">
          <a:xfrm flipH="1">
            <a:off x="5491163" y="4506913"/>
            <a:ext cx="492125" cy="0"/>
          </a:xfrm>
          <a:prstGeom prst="line">
            <a:avLst/>
          </a:prstGeom>
          <a:noFill/>
          <a:ln w="9525">
            <a:solidFill>
              <a:schemeClr val="tx1"/>
            </a:solidFill>
            <a:round/>
            <a:headEnd/>
            <a:tailEnd/>
          </a:ln>
        </p:spPr>
        <p:txBody>
          <a:bodyPr wrap="none"/>
          <a:lstStyle/>
          <a:p>
            <a:endParaRPr lang="en-US"/>
          </a:p>
        </p:txBody>
      </p:sp>
      <p:sp>
        <p:nvSpPr>
          <p:cNvPr id="7277" name="Line 231"/>
          <p:cNvSpPr>
            <a:spLocks noChangeShapeType="1"/>
          </p:cNvSpPr>
          <p:nvPr/>
        </p:nvSpPr>
        <p:spPr bwMode="auto">
          <a:xfrm flipH="1">
            <a:off x="6604000" y="4573588"/>
            <a:ext cx="309563" cy="0"/>
          </a:xfrm>
          <a:prstGeom prst="line">
            <a:avLst/>
          </a:prstGeom>
          <a:noFill/>
          <a:ln w="9525">
            <a:solidFill>
              <a:schemeClr val="tx1"/>
            </a:solidFill>
            <a:round/>
            <a:headEnd/>
            <a:tailEnd/>
          </a:ln>
        </p:spPr>
        <p:txBody>
          <a:bodyPr wrap="none"/>
          <a:lstStyle/>
          <a:p>
            <a:endParaRPr lang="en-US"/>
          </a:p>
        </p:txBody>
      </p:sp>
      <p:grpSp>
        <p:nvGrpSpPr>
          <p:cNvPr id="9" name="Group 232"/>
          <p:cNvGrpSpPr>
            <a:grpSpLocks/>
          </p:cNvGrpSpPr>
          <p:nvPr/>
        </p:nvGrpSpPr>
        <p:grpSpPr bwMode="auto">
          <a:xfrm>
            <a:off x="4446588" y="4699000"/>
            <a:ext cx="1228725" cy="260350"/>
            <a:chOff x="4032" y="1920"/>
            <a:chExt cx="384" cy="192"/>
          </a:xfrm>
        </p:grpSpPr>
        <p:sp>
          <p:nvSpPr>
            <p:cNvPr id="7376" name="AutoShape 233"/>
            <p:cNvSpPr>
              <a:spLocks noChangeArrowheads="1"/>
            </p:cNvSpPr>
            <p:nvPr/>
          </p:nvSpPr>
          <p:spPr bwMode="auto">
            <a:xfrm>
              <a:off x="4128" y="1920"/>
              <a:ext cx="192" cy="192"/>
            </a:xfrm>
            <a:prstGeom prst="flowChartDelay">
              <a:avLst/>
            </a:prstGeom>
            <a:solidFill>
              <a:srgbClr val="FFCC99"/>
            </a:solidFill>
            <a:ln w="9525">
              <a:solidFill>
                <a:schemeClr val="tx1"/>
              </a:solidFill>
              <a:miter lim="800000"/>
              <a:headEnd/>
              <a:tailEnd/>
            </a:ln>
          </p:spPr>
          <p:txBody>
            <a:bodyPr wrap="none" anchor="ctr"/>
            <a:lstStyle/>
            <a:p>
              <a:endParaRPr lang="en-US"/>
            </a:p>
          </p:txBody>
        </p:sp>
        <p:sp>
          <p:nvSpPr>
            <p:cNvPr id="7377" name="Line 234"/>
            <p:cNvSpPr>
              <a:spLocks noChangeShapeType="1"/>
            </p:cNvSpPr>
            <p:nvPr/>
          </p:nvSpPr>
          <p:spPr bwMode="auto">
            <a:xfrm flipH="1">
              <a:off x="4032" y="2064"/>
              <a:ext cx="96" cy="0"/>
            </a:xfrm>
            <a:prstGeom prst="line">
              <a:avLst/>
            </a:prstGeom>
            <a:noFill/>
            <a:ln w="9525">
              <a:solidFill>
                <a:schemeClr val="tx1"/>
              </a:solidFill>
              <a:round/>
              <a:headEnd/>
              <a:tailEnd/>
            </a:ln>
          </p:spPr>
          <p:txBody>
            <a:bodyPr wrap="none"/>
            <a:lstStyle/>
            <a:p>
              <a:endParaRPr lang="en-US"/>
            </a:p>
          </p:txBody>
        </p:sp>
        <p:sp>
          <p:nvSpPr>
            <p:cNvPr id="7378" name="Line 235"/>
            <p:cNvSpPr>
              <a:spLocks noChangeShapeType="1"/>
            </p:cNvSpPr>
            <p:nvPr/>
          </p:nvSpPr>
          <p:spPr bwMode="auto">
            <a:xfrm flipH="1">
              <a:off x="4032" y="1968"/>
              <a:ext cx="96" cy="0"/>
            </a:xfrm>
            <a:prstGeom prst="line">
              <a:avLst/>
            </a:prstGeom>
            <a:noFill/>
            <a:ln w="9525">
              <a:solidFill>
                <a:schemeClr val="tx1"/>
              </a:solidFill>
              <a:round/>
              <a:headEnd/>
              <a:tailEnd/>
            </a:ln>
          </p:spPr>
          <p:txBody>
            <a:bodyPr wrap="none"/>
            <a:lstStyle/>
            <a:p>
              <a:endParaRPr lang="en-US"/>
            </a:p>
          </p:txBody>
        </p:sp>
        <p:sp>
          <p:nvSpPr>
            <p:cNvPr id="7379" name="Line 236"/>
            <p:cNvSpPr>
              <a:spLocks noChangeShapeType="1"/>
            </p:cNvSpPr>
            <p:nvPr/>
          </p:nvSpPr>
          <p:spPr bwMode="auto">
            <a:xfrm flipH="1">
              <a:off x="4320" y="2016"/>
              <a:ext cx="96" cy="0"/>
            </a:xfrm>
            <a:prstGeom prst="line">
              <a:avLst/>
            </a:prstGeom>
            <a:noFill/>
            <a:ln w="9525">
              <a:solidFill>
                <a:schemeClr val="tx1"/>
              </a:solidFill>
              <a:round/>
              <a:headEnd/>
              <a:tailEnd/>
            </a:ln>
          </p:spPr>
          <p:txBody>
            <a:bodyPr wrap="none"/>
            <a:lstStyle/>
            <a:p>
              <a:endParaRPr lang="en-US"/>
            </a:p>
          </p:txBody>
        </p:sp>
      </p:grpSp>
      <p:sp>
        <p:nvSpPr>
          <p:cNvPr id="7279" name="Line 237"/>
          <p:cNvSpPr>
            <a:spLocks noChangeShapeType="1"/>
          </p:cNvSpPr>
          <p:nvPr/>
        </p:nvSpPr>
        <p:spPr bwMode="auto">
          <a:xfrm flipV="1">
            <a:off x="5676900" y="4637088"/>
            <a:ext cx="1588" cy="185737"/>
          </a:xfrm>
          <a:prstGeom prst="line">
            <a:avLst/>
          </a:prstGeom>
          <a:noFill/>
          <a:ln w="9525">
            <a:solidFill>
              <a:schemeClr val="tx1"/>
            </a:solidFill>
            <a:round/>
            <a:headEnd/>
            <a:tailEnd/>
          </a:ln>
        </p:spPr>
        <p:txBody>
          <a:bodyPr/>
          <a:lstStyle/>
          <a:p>
            <a:endParaRPr lang="en-US"/>
          </a:p>
        </p:txBody>
      </p:sp>
      <p:sp>
        <p:nvSpPr>
          <p:cNvPr id="7280" name="Line 239"/>
          <p:cNvSpPr>
            <a:spLocks noChangeShapeType="1"/>
          </p:cNvSpPr>
          <p:nvPr/>
        </p:nvSpPr>
        <p:spPr bwMode="auto">
          <a:xfrm>
            <a:off x="4341813" y="6389688"/>
            <a:ext cx="2528887" cy="4762"/>
          </a:xfrm>
          <a:prstGeom prst="line">
            <a:avLst/>
          </a:prstGeom>
          <a:noFill/>
          <a:ln w="9525">
            <a:solidFill>
              <a:schemeClr val="tx1"/>
            </a:solidFill>
            <a:round/>
            <a:headEnd/>
            <a:tailEnd/>
          </a:ln>
        </p:spPr>
        <p:txBody>
          <a:bodyPr/>
          <a:lstStyle/>
          <a:p>
            <a:endParaRPr lang="en-US"/>
          </a:p>
        </p:txBody>
      </p:sp>
      <p:sp>
        <p:nvSpPr>
          <p:cNvPr id="7281" name="Line 241"/>
          <p:cNvSpPr>
            <a:spLocks noChangeShapeType="1"/>
          </p:cNvSpPr>
          <p:nvPr/>
        </p:nvSpPr>
        <p:spPr bwMode="auto">
          <a:xfrm>
            <a:off x="6877050" y="6389688"/>
            <a:ext cx="0" cy="304800"/>
          </a:xfrm>
          <a:prstGeom prst="line">
            <a:avLst/>
          </a:prstGeom>
          <a:noFill/>
          <a:ln w="9525">
            <a:solidFill>
              <a:schemeClr val="tx1"/>
            </a:solidFill>
            <a:round/>
            <a:headEnd/>
            <a:tailEnd/>
          </a:ln>
        </p:spPr>
        <p:txBody>
          <a:bodyPr/>
          <a:lstStyle/>
          <a:p>
            <a:endParaRPr lang="en-US"/>
          </a:p>
        </p:txBody>
      </p:sp>
      <p:sp>
        <p:nvSpPr>
          <p:cNvPr id="7282" name="Line 242"/>
          <p:cNvSpPr>
            <a:spLocks noChangeShapeType="1"/>
          </p:cNvSpPr>
          <p:nvPr/>
        </p:nvSpPr>
        <p:spPr bwMode="auto">
          <a:xfrm>
            <a:off x="4338638" y="6389688"/>
            <a:ext cx="0" cy="393700"/>
          </a:xfrm>
          <a:prstGeom prst="line">
            <a:avLst/>
          </a:prstGeom>
          <a:noFill/>
          <a:ln w="9525">
            <a:solidFill>
              <a:schemeClr val="tx1"/>
            </a:solidFill>
            <a:round/>
            <a:headEnd/>
            <a:tailEnd/>
          </a:ln>
        </p:spPr>
        <p:txBody>
          <a:bodyPr/>
          <a:lstStyle/>
          <a:p>
            <a:endParaRPr lang="en-US"/>
          </a:p>
        </p:txBody>
      </p:sp>
      <p:grpSp>
        <p:nvGrpSpPr>
          <p:cNvPr id="10" name="Group 248"/>
          <p:cNvGrpSpPr>
            <a:grpSpLocks/>
          </p:cNvGrpSpPr>
          <p:nvPr/>
        </p:nvGrpSpPr>
        <p:grpSpPr bwMode="auto">
          <a:xfrm>
            <a:off x="4311650" y="6081713"/>
            <a:ext cx="368300" cy="369887"/>
            <a:chOff x="1982" y="5474"/>
            <a:chExt cx="174" cy="310"/>
          </a:xfrm>
        </p:grpSpPr>
        <p:sp>
          <p:nvSpPr>
            <p:cNvPr id="7374" name="Oval 244"/>
            <p:cNvSpPr>
              <a:spLocks noChangeArrowheads="1"/>
            </p:cNvSpPr>
            <p:nvPr/>
          </p:nvSpPr>
          <p:spPr bwMode="auto">
            <a:xfrm>
              <a:off x="2009" y="5516"/>
              <a:ext cx="147" cy="147"/>
            </a:xfrm>
            <a:prstGeom prst="ellipse">
              <a:avLst/>
            </a:prstGeom>
            <a:noFill/>
            <a:ln w="9525">
              <a:solidFill>
                <a:schemeClr val="tx1"/>
              </a:solidFill>
              <a:round/>
              <a:headEnd/>
              <a:tailEnd/>
            </a:ln>
          </p:spPr>
          <p:txBody>
            <a:bodyPr wrap="none" anchor="ctr"/>
            <a:lstStyle/>
            <a:p>
              <a:endParaRPr lang="en-US"/>
            </a:p>
          </p:txBody>
        </p:sp>
        <p:sp>
          <p:nvSpPr>
            <p:cNvPr id="7375" name="Text Box 246"/>
            <p:cNvSpPr txBox="1">
              <a:spLocks noChangeArrowheads="1"/>
            </p:cNvSpPr>
            <p:nvPr/>
          </p:nvSpPr>
          <p:spPr bwMode="auto">
            <a:xfrm>
              <a:off x="1982" y="5474"/>
              <a:ext cx="151" cy="310"/>
            </a:xfrm>
            <a:prstGeom prst="rect">
              <a:avLst/>
            </a:prstGeom>
            <a:noFill/>
            <a:ln w="9525">
              <a:noFill/>
              <a:miter lim="800000"/>
              <a:headEnd/>
              <a:tailEnd/>
            </a:ln>
          </p:spPr>
          <p:txBody>
            <a:bodyPr wrap="none">
              <a:spAutoFit/>
            </a:bodyPr>
            <a:lstStyle/>
            <a:p>
              <a:r>
                <a:rPr lang="en-US"/>
                <a:t>+</a:t>
              </a:r>
            </a:p>
          </p:txBody>
        </p:sp>
      </p:grpSp>
      <p:grpSp>
        <p:nvGrpSpPr>
          <p:cNvPr id="11" name="Group 249"/>
          <p:cNvGrpSpPr>
            <a:grpSpLocks/>
          </p:cNvGrpSpPr>
          <p:nvPr/>
        </p:nvGrpSpPr>
        <p:grpSpPr bwMode="auto">
          <a:xfrm>
            <a:off x="4406900" y="6461125"/>
            <a:ext cx="330200" cy="368300"/>
            <a:chOff x="2219" y="5465"/>
            <a:chExt cx="156" cy="310"/>
          </a:xfrm>
        </p:grpSpPr>
        <p:sp>
          <p:nvSpPr>
            <p:cNvPr id="7372" name="Oval 245"/>
            <p:cNvSpPr>
              <a:spLocks noChangeArrowheads="1"/>
            </p:cNvSpPr>
            <p:nvPr/>
          </p:nvSpPr>
          <p:spPr bwMode="auto">
            <a:xfrm>
              <a:off x="2228" y="5525"/>
              <a:ext cx="147" cy="147"/>
            </a:xfrm>
            <a:prstGeom prst="ellipse">
              <a:avLst/>
            </a:prstGeom>
            <a:noFill/>
            <a:ln w="9525">
              <a:solidFill>
                <a:schemeClr val="tx1"/>
              </a:solidFill>
              <a:round/>
              <a:headEnd/>
              <a:tailEnd/>
            </a:ln>
          </p:spPr>
          <p:txBody>
            <a:bodyPr wrap="none" anchor="ctr"/>
            <a:lstStyle/>
            <a:p>
              <a:endParaRPr lang="en-US"/>
            </a:p>
          </p:txBody>
        </p:sp>
        <p:sp>
          <p:nvSpPr>
            <p:cNvPr id="7373" name="Text Box 247"/>
            <p:cNvSpPr txBox="1">
              <a:spLocks noChangeArrowheads="1"/>
            </p:cNvSpPr>
            <p:nvPr/>
          </p:nvSpPr>
          <p:spPr bwMode="auto">
            <a:xfrm>
              <a:off x="2219" y="5465"/>
              <a:ext cx="124" cy="310"/>
            </a:xfrm>
            <a:prstGeom prst="rect">
              <a:avLst/>
            </a:prstGeom>
            <a:noFill/>
            <a:ln w="9525">
              <a:noFill/>
              <a:miter lim="800000"/>
              <a:headEnd/>
              <a:tailEnd/>
            </a:ln>
          </p:spPr>
          <p:txBody>
            <a:bodyPr wrap="none">
              <a:spAutoFit/>
            </a:bodyPr>
            <a:lstStyle/>
            <a:p>
              <a:r>
                <a:rPr lang="en-US"/>
                <a:t>-</a:t>
              </a:r>
            </a:p>
          </p:txBody>
        </p:sp>
      </p:grpSp>
      <p:grpSp>
        <p:nvGrpSpPr>
          <p:cNvPr id="12" name="Group 250"/>
          <p:cNvGrpSpPr>
            <a:grpSpLocks/>
          </p:cNvGrpSpPr>
          <p:nvPr/>
        </p:nvGrpSpPr>
        <p:grpSpPr bwMode="auto">
          <a:xfrm>
            <a:off x="4794250" y="6503988"/>
            <a:ext cx="330200" cy="368300"/>
            <a:chOff x="2219" y="5465"/>
            <a:chExt cx="156" cy="310"/>
          </a:xfrm>
        </p:grpSpPr>
        <p:sp>
          <p:nvSpPr>
            <p:cNvPr id="7370" name="Oval 251"/>
            <p:cNvSpPr>
              <a:spLocks noChangeArrowheads="1"/>
            </p:cNvSpPr>
            <p:nvPr/>
          </p:nvSpPr>
          <p:spPr bwMode="auto">
            <a:xfrm>
              <a:off x="2228" y="5525"/>
              <a:ext cx="147" cy="147"/>
            </a:xfrm>
            <a:prstGeom prst="ellipse">
              <a:avLst/>
            </a:prstGeom>
            <a:noFill/>
            <a:ln w="9525">
              <a:solidFill>
                <a:schemeClr val="tx1"/>
              </a:solidFill>
              <a:round/>
              <a:headEnd/>
              <a:tailEnd/>
            </a:ln>
          </p:spPr>
          <p:txBody>
            <a:bodyPr wrap="none" anchor="ctr"/>
            <a:lstStyle/>
            <a:p>
              <a:endParaRPr lang="en-US"/>
            </a:p>
          </p:txBody>
        </p:sp>
        <p:sp>
          <p:nvSpPr>
            <p:cNvPr id="7371" name="Text Box 252"/>
            <p:cNvSpPr txBox="1">
              <a:spLocks noChangeArrowheads="1"/>
            </p:cNvSpPr>
            <p:nvPr/>
          </p:nvSpPr>
          <p:spPr bwMode="auto">
            <a:xfrm>
              <a:off x="2219" y="5465"/>
              <a:ext cx="124" cy="310"/>
            </a:xfrm>
            <a:prstGeom prst="rect">
              <a:avLst/>
            </a:prstGeom>
            <a:noFill/>
            <a:ln w="9525">
              <a:noFill/>
              <a:miter lim="800000"/>
              <a:headEnd/>
              <a:tailEnd/>
            </a:ln>
          </p:spPr>
          <p:txBody>
            <a:bodyPr wrap="none">
              <a:spAutoFit/>
            </a:bodyPr>
            <a:lstStyle/>
            <a:p>
              <a:r>
                <a:rPr lang="en-US"/>
                <a:t>-</a:t>
              </a:r>
            </a:p>
          </p:txBody>
        </p:sp>
      </p:grpSp>
      <p:grpSp>
        <p:nvGrpSpPr>
          <p:cNvPr id="13" name="Group 253"/>
          <p:cNvGrpSpPr>
            <a:grpSpLocks/>
          </p:cNvGrpSpPr>
          <p:nvPr/>
        </p:nvGrpSpPr>
        <p:grpSpPr bwMode="auto">
          <a:xfrm>
            <a:off x="5245100" y="6532563"/>
            <a:ext cx="330200" cy="369887"/>
            <a:chOff x="2219" y="5465"/>
            <a:chExt cx="156" cy="310"/>
          </a:xfrm>
        </p:grpSpPr>
        <p:sp>
          <p:nvSpPr>
            <p:cNvPr id="7368" name="Oval 254"/>
            <p:cNvSpPr>
              <a:spLocks noChangeArrowheads="1"/>
            </p:cNvSpPr>
            <p:nvPr/>
          </p:nvSpPr>
          <p:spPr bwMode="auto">
            <a:xfrm>
              <a:off x="2228" y="5525"/>
              <a:ext cx="147" cy="147"/>
            </a:xfrm>
            <a:prstGeom prst="ellipse">
              <a:avLst/>
            </a:prstGeom>
            <a:noFill/>
            <a:ln w="9525">
              <a:solidFill>
                <a:schemeClr val="tx1"/>
              </a:solidFill>
              <a:round/>
              <a:headEnd/>
              <a:tailEnd/>
            </a:ln>
          </p:spPr>
          <p:txBody>
            <a:bodyPr wrap="none" anchor="ctr"/>
            <a:lstStyle/>
            <a:p>
              <a:endParaRPr lang="en-US"/>
            </a:p>
          </p:txBody>
        </p:sp>
        <p:sp>
          <p:nvSpPr>
            <p:cNvPr id="7369" name="Text Box 255"/>
            <p:cNvSpPr txBox="1">
              <a:spLocks noChangeArrowheads="1"/>
            </p:cNvSpPr>
            <p:nvPr/>
          </p:nvSpPr>
          <p:spPr bwMode="auto">
            <a:xfrm>
              <a:off x="2219" y="5465"/>
              <a:ext cx="124" cy="310"/>
            </a:xfrm>
            <a:prstGeom prst="rect">
              <a:avLst/>
            </a:prstGeom>
            <a:noFill/>
            <a:ln w="9525">
              <a:noFill/>
              <a:miter lim="800000"/>
              <a:headEnd/>
              <a:tailEnd/>
            </a:ln>
          </p:spPr>
          <p:txBody>
            <a:bodyPr wrap="none">
              <a:spAutoFit/>
            </a:bodyPr>
            <a:lstStyle/>
            <a:p>
              <a:r>
                <a:rPr lang="en-US"/>
                <a:t>-</a:t>
              </a:r>
            </a:p>
          </p:txBody>
        </p:sp>
      </p:grpSp>
      <p:grpSp>
        <p:nvGrpSpPr>
          <p:cNvPr id="14" name="Group 256"/>
          <p:cNvGrpSpPr>
            <a:grpSpLocks/>
          </p:cNvGrpSpPr>
          <p:nvPr/>
        </p:nvGrpSpPr>
        <p:grpSpPr bwMode="auto">
          <a:xfrm>
            <a:off x="5683250" y="6429375"/>
            <a:ext cx="330200" cy="369888"/>
            <a:chOff x="2219" y="5465"/>
            <a:chExt cx="156" cy="310"/>
          </a:xfrm>
        </p:grpSpPr>
        <p:sp>
          <p:nvSpPr>
            <p:cNvPr id="7366" name="Oval 257"/>
            <p:cNvSpPr>
              <a:spLocks noChangeArrowheads="1"/>
            </p:cNvSpPr>
            <p:nvPr/>
          </p:nvSpPr>
          <p:spPr bwMode="auto">
            <a:xfrm>
              <a:off x="2228" y="5525"/>
              <a:ext cx="147" cy="147"/>
            </a:xfrm>
            <a:prstGeom prst="ellipse">
              <a:avLst/>
            </a:prstGeom>
            <a:noFill/>
            <a:ln w="9525">
              <a:solidFill>
                <a:schemeClr val="tx1"/>
              </a:solidFill>
              <a:round/>
              <a:headEnd/>
              <a:tailEnd/>
            </a:ln>
          </p:spPr>
          <p:txBody>
            <a:bodyPr wrap="none" anchor="ctr"/>
            <a:lstStyle/>
            <a:p>
              <a:endParaRPr lang="en-US"/>
            </a:p>
          </p:txBody>
        </p:sp>
        <p:sp>
          <p:nvSpPr>
            <p:cNvPr id="7367" name="Text Box 258"/>
            <p:cNvSpPr txBox="1">
              <a:spLocks noChangeArrowheads="1"/>
            </p:cNvSpPr>
            <p:nvPr/>
          </p:nvSpPr>
          <p:spPr bwMode="auto">
            <a:xfrm>
              <a:off x="2219" y="5465"/>
              <a:ext cx="124" cy="310"/>
            </a:xfrm>
            <a:prstGeom prst="rect">
              <a:avLst/>
            </a:prstGeom>
            <a:noFill/>
            <a:ln w="9525">
              <a:noFill/>
              <a:miter lim="800000"/>
              <a:headEnd/>
              <a:tailEnd/>
            </a:ln>
          </p:spPr>
          <p:txBody>
            <a:bodyPr wrap="none">
              <a:spAutoFit/>
            </a:bodyPr>
            <a:lstStyle/>
            <a:p>
              <a:r>
                <a:rPr lang="en-US"/>
                <a:t>-</a:t>
              </a:r>
            </a:p>
          </p:txBody>
        </p:sp>
      </p:grpSp>
      <p:grpSp>
        <p:nvGrpSpPr>
          <p:cNvPr id="15" name="Group 259"/>
          <p:cNvGrpSpPr>
            <a:grpSpLocks/>
          </p:cNvGrpSpPr>
          <p:nvPr/>
        </p:nvGrpSpPr>
        <p:grpSpPr bwMode="auto">
          <a:xfrm>
            <a:off x="6146800" y="6508750"/>
            <a:ext cx="330200" cy="368300"/>
            <a:chOff x="2219" y="5465"/>
            <a:chExt cx="156" cy="310"/>
          </a:xfrm>
        </p:grpSpPr>
        <p:sp>
          <p:nvSpPr>
            <p:cNvPr id="7364" name="Oval 260"/>
            <p:cNvSpPr>
              <a:spLocks noChangeArrowheads="1"/>
            </p:cNvSpPr>
            <p:nvPr/>
          </p:nvSpPr>
          <p:spPr bwMode="auto">
            <a:xfrm>
              <a:off x="2228" y="5525"/>
              <a:ext cx="147" cy="147"/>
            </a:xfrm>
            <a:prstGeom prst="ellipse">
              <a:avLst/>
            </a:prstGeom>
            <a:noFill/>
            <a:ln w="9525">
              <a:solidFill>
                <a:schemeClr val="tx1"/>
              </a:solidFill>
              <a:round/>
              <a:headEnd/>
              <a:tailEnd/>
            </a:ln>
          </p:spPr>
          <p:txBody>
            <a:bodyPr wrap="none" anchor="ctr"/>
            <a:lstStyle/>
            <a:p>
              <a:endParaRPr lang="en-US"/>
            </a:p>
          </p:txBody>
        </p:sp>
        <p:sp>
          <p:nvSpPr>
            <p:cNvPr id="7365" name="Text Box 261"/>
            <p:cNvSpPr txBox="1">
              <a:spLocks noChangeArrowheads="1"/>
            </p:cNvSpPr>
            <p:nvPr/>
          </p:nvSpPr>
          <p:spPr bwMode="auto">
            <a:xfrm>
              <a:off x="2219" y="5465"/>
              <a:ext cx="124" cy="310"/>
            </a:xfrm>
            <a:prstGeom prst="rect">
              <a:avLst/>
            </a:prstGeom>
            <a:noFill/>
            <a:ln w="9525">
              <a:noFill/>
              <a:miter lim="800000"/>
              <a:headEnd/>
              <a:tailEnd/>
            </a:ln>
          </p:spPr>
          <p:txBody>
            <a:bodyPr wrap="none">
              <a:spAutoFit/>
            </a:bodyPr>
            <a:lstStyle/>
            <a:p>
              <a:r>
                <a:rPr lang="en-US"/>
                <a:t>-</a:t>
              </a:r>
            </a:p>
          </p:txBody>
        </p:sp>
      </p:grpSp>
      <p:sp>
        <p:nvSpPr>
          <p:cNvPr id="7289" name="Rectangle 262"/>
          <p:cNvSpPr>
            <a:spLocks noChangeArrowheads="1"/>
          </p:cNvSpPr>
          <p:nvPr/>
        </p:nvSpPr>
        <p:spPr bwMode="auto">
          <a:xfrm>
            <a:off x="4300538" y="6069013"/>
            <a:ext cx="2590800" cy="263525"/>
          </a:xfrm>
          <a:prstGeom prst="rect">
            <a:avLst/>
          </a:prstGeom>
          <a:solidFill>
            <a:srgbClr val="FF0066"/>
          </a:solidFill>
          <a:ln w="9525">
            <a:solidFill>
              <a:schemeClr val="tx1"/>
            </a:solidFill>
            <a:miter lim="800000"/>
            <a:headEnd/>
            <a:tailEnd/>
          </a:ln>
        </p:spPr>
        <p:txBody>
          <a:bodyPr wrap="none" anchor="ctr"/>
          <a:lstStyle/>
          <a:p>
            <a:endParaRPr lang="en-US"/>
          </a:p>
        </p:txBody>
      </p:sp>
      <p:grpSp>
        <p:nvGrpSpPr>
          <p:cNvPr id="16" name="Group 263"/>
          <p:cNvGrpSpPr>
            <a:grpSpLocks/>
          </p:cNvGrpSpPr>
          <p:nvPr/>
        </p:nvGrpSpPr>
        <p:grpSpPr bwMode="auto">
          <a:xfrm>
            <a:off x="4668838" y="6075363"/>
            <a:ext cx="368300" cy="368300"/>
            <a:chOff x="1982" y="5474"/>
            <a:chExt cx="174" cy="310"/>
          </a:xfrm>
        </p:grpSpPr>
        <p:sp>
          <p:nvSpPr>
            <p:cNvPr id="7362" name="Oval 264"/>
            <p:cNvSpPr>
              <a:spLocks noChangeArrowheads="1"/>
            </p:cNvSpPr>
            <p:nvPr/>
          </p:nvSpPr>
          <p:spPr bwMode="auto">
            <a:xfrm>
              <a:off x="2009" y="5516"/>
              <a:ext cx="147" cy="147"/>
            </a:xfrm>
            <a:prstGeom prst="ellipse">
              <a:avLst/>
            </a:prstGeom>
            <a:noFill/>
            <a:ln w="9525">
              <a:solidFill>
                <a:schemeClr val="tx1"/>
              </a:solidFill>
              <a:round/>
              <a:headEnd/>
              <a:tailEnd/>
            </a:ln>
          </p:spPr>
          <p:txBody>
            <a:bodyPr wrap="none" anchor="ctr"/>
            <a:lstStyle/>
            <a:p>
              <a:endParaRPr lang="en-US"/>
            </a:p>
          </p:txBody>
        </p:sp>
        <p:sp>
          <p:nvSpPr>
            <p:cNvPr id="7363" name="Text Box 265"/>
            <p:cNvSpPr txBox="1">
              <a:spLocks noChangeArrowheads="1"/>
            </p:cNvSpPr>
            <p:nvPr/>
          </p:nvSpPr>
          <p:spPr bwMode="auto">
            <a:xfrm>
              <a:off x="1982" y="5474"/>
              <a:ext cx="151" cy="310"/>
            </a:xfrm>
            <a:prstGeom prst="rect">
              <a:avLst/>
            </a:prstGeom>
            <a:noFill/>
            <a:ln w="9525">
              <a:noFill/>
              <a:miter lim="800000"/>
              <a:headEnd/>
              <a:tailEnd/>
            </a:ln>
          </p:spPr>
          <p:txBody>
            <a:bodyPr wrap="none">
              <a:spAutoFit/>
            </a:bodyPr>
            <a:lstStyle/>
            <a:p>
              <a:r>
                <a:rPr lang="en-US"/>
                <a:t>+</a:t>
              </a:r>
            </a:p>
          </p:txBody>
        </p:sp>
      </p:grpSp>
      <p:grpSp>
        <p:nvGrpSpPr>
          <p:cNvPr id="17" name="Group 266"/>
          <p:cNvGrpSpPr>
            <a:grpSpLocks/>
          </p:cNvGrpSpPr>
          <p:nvPr/>
        </p:nvGrpSpPr>
        <p:grpSpPr bwMode="auto">
          <a:xfrm>
            <a:off x="5027613" y="6075363"/>
            <a:ext cx="368300" cy="368300"/>
            <a:chOff x="1982" y="5474"/>
            <a:chExt cx="174" cy="310"/>
          </a:xfrm>
        </p:grpSpPr>
        <p:sp>
          <p:nvSpPr>
            <p:cNvPr id="7360" name="Oval 267"/>
            <p:cNvSpPr>
              <a:spLocks noChangeArrowheads="1"/>
            </p:cNvSpPr>
            <p:nvPr/>
          </p:nvSpPr>
          <p:spPr bwMode="auto">
            <a:xfrm>
              <a:off x="2009" y="5516"/>
              <a:ext cx="147" cy="147"/>
            </a:xfrm>
            <a:prstGeom prst="ellipse">
              <a:avLst/>
            </a:prstGeom>
            <a:noFill/>
            <a:ln w="9525">
              <a:solidFill>
                <a:schemeClr val="tx1"/>
              </a:solidFill>
              <a:round/>
              <a:headEnd/>
              <a:tailEnd/>
            </a:ln>
          </p:spPr>
          <p:txBody>
            <a:bodyPr wrap="none" anchor="ctr"/>
            <a:lstStyle/>
            <a:p>
              <a:endParaRPr lang="en-US"/>
            </a:p>
          </p:txBody>
        </p:sp>
        <p:sp>
          <p:nvSpPr>
            <p:cNvPr id="7361" name="Text Box 268"/>
            <p:cNvSpPr txBox="1">
              <a:spLocks noChangeArrowheads="1"/>
            </p:cNvSpPr>
            <p:nvPr/>
          </p:nvSpPr>
          <p:spPr bwMode="auto">
            <a:xfrm>
              <a:off x="1982" y="5474"/>
              <a:ext cx="151" cy="310"/>
            </a:xfrm>
            <a:prstGeom prst="rect">
              <a:avLst/>
            </a:prstGeom>
            <a:noFill/>
            <a:ln w="9525">
              <a:noFill/>
              <a:miter lim="800000"/>
              <a:headEnd/>
              <a:tailEnd/>
            </a:ln>
          </p:spPr>
          <p:txBody>
            <a:bodyPr wrap="none">
              <a:spAutoFit/>
            </a:bodyPr>
            <a:lstStyle/>
            <a:p>
              <a:r>
                <a:rPr lang="en-US"/>
                <a:t>+</a:t>
              </a:r>
            </a:p>
          </p:txBody>
        </p:sp>
      </p:grpSp>
      <p:grpSp>
        <p:nvGrpSpPr>
          <p:cNvPr id="18" name="Group 269"/>
          <p:cNvGrpSpPr>
            <a:grpSpLocks/>
          </p:cNvGrpSpPr>
          <p:nvPr/>
        </p:nvGrpSpPr>
        <p:grpSpPr bwMode="auto">
          <a:xfrm>
            <a:off x="5384800" y="6075363"/>
            <a:ext cx="368300" cy="368300"/>
            <a:chOff x="1982" y="5474"/>
            <a:chExt cx="174" cy="310"/>
          </a:xfrm>
        </p:grpSpPr>
        <p:sp>
          <p:nvSpPr>
            <p:cNvPr id="7358" name="Oval 270"/>
            <p:cNvSpPr>
              <a:spLocks noChangeArrowheads="1"/>
            </p:cNvSpPr>
            <p:nvPr/>
          </p:nvSpPr>
          <p:spPr bwMode="auto">
            <a:xfrm>
              <a:off x="2009" y="5516"/>
              <a:ext cx="147" cy="147"/>
            </a:xfrm>
            <a:prstGeom prst="ellipse">
              <a:avLst/>
            </a:prstGeom>
            <a:noFill/>
            <a:ln w="9525">
              <a:solidFill>
                <a:schemeClr val="tx1"/>
              </a:solidFill>
              <a:round/>
              <a:headEnd/>
              <a:tailEnd/>
            </a:ln>
          </p:spPr>
          <p:txBody>
            <a:bodyPr wrap="none" anchor="ctr"/>
            <a:lstStyle/>
            <a:p>
              <a:endParaRPr lang="en-US"/>
            </a:p>
          </p:txBody>
        </p:sp>
        <p:sp>
          <p:nvSpPr>
            <p:cNvPr id="7359" name="Text Box 271"/>
            <p:cNvSpPr txBox="1">
              <a:spLocks noChangeArrowheads="1"/>
            </p:cNvSpPr>
            <p:nvPr/>
          </p:nvSpPr>
          <p:spPr bwMode="auto">
            <a:xfrm>
              <a:off x="1982" y="5474"/>
              <a:ext cx="151" cy="310"/>
            </a:xfrm>
            <a:prstGeom prst="rect">
              <a:avLst/>
            </a:prstGeom>
            <a:noFill/>
            <a:ln w="9525">
              <a:noFill/>
              <a:miter lim="800000"/>
              <a:headEnd/>
              <a:tailEnd/>
            </a:ln>
          </p:spPr>
          <p:txBody>
            <a:bodyPr wrap="none">
              <a:spAutoFit/>
            </a:bodyPr>
            <a:lstStyle/>
            <a:p>
              <a:r>
                <a:rPr lang="en-US"/>
                <a:t>+</a:t>
              </a:r>
            </a:p>
          </p:txBody>
        </p:sp>
      </p:grpSp>
      <p:grpSp>
        <p:nvGrpSpPr>
          <p:cNvPr id="19" name="Group 272"/>
          <p:cNvGrpSpPr>
            <a:grpSpLocks/>
          </p:cNvGrpSpPr>
          <p:nvPr/>
        </p:nvGrpSpPr>
        <p:grpSpPr bwMode="auto">
          <a:xfrm>
            <a:off x="5741988" y="6075363"/>
            <a:ext cx="368300" cy="368300"/>
            <a:chOff x="1982" y="5474"/>
            <a:chExt cx="174" cy="310"/>
          </a:xfrm>
        </p:grpSpPr>
        <p:sp>
          <p:nvSpPr>
            <p:cNvPr id="7356" name="Oval 273"/>
            <p:cNvSpPr>
              <a:spLocks noChangeArrowheads="1"/>
            </p:cNvSpPr>
            <p:nvPr/>
          </p:nvSpPr>
          <p:spPr bwMode="auto">
            <a:xfrm>
              <a:off x="2009" y="5516"/>
              <a:ext cx="147" cy="147"/>
            </a:xfrm>
            <a:prstGeom prst="ellipse">
              <a:avLst/>
            </a:prstGeom>
            <a:noFill/>
            <a:ln w="9525">
              <a:solidFill>
                <a:schemeClr val="tx1"/>
              </a:solidFill>
              <a:round/>
              <a:headEnd/>
              <a:tailEnd/>
            </a:ln>
          </p:spPr>
          <p:txBody>
            <a:bodyPr wrap="none" anchor="ctr"/>
            <a:lstStyle/>
            <a:p>
              <a:endParaRPr lang="en-US"/>
            </a:p>
          </p:txBody>
        </p:sp>
        <p:sp>
          <p:nvSpPr>
            <p:cNvPr id="7357" name="Text Box 274"/>
            <p:cNvSpPr txBox="1">
              <a:spLocks noChangeArrowheads="1"/>
            </p:cNvSpPr>
            <p:nvPr/>
          </p:nvSpPr>
          <p:spPr bwMode="auto">
            <a:xfrm>
              <a:off x="1982" y="5474"/>
              <a:ext cx="151" cy="310"/>
            </a:xfrm>
            <a:prstGeom prst="rect">
              <a:avLst/>
            </a:prstGeom>
            <a:noFill/>
            <a:ln w="9525">
              <a:noFill/>
              <a:miter lim="800000"/>
              <a:headEnd/>
              <a:tailEnd/>
            </a:ln>
          </p:spPr>
          <p:txBody>
            <a:bodyPr wrap="none">
              <a:spAutoFit/>
            </a:bodyPr>
            <a:lstStyle/>
            <a:p>
              <a:r>
                <a:rPr lang="en-US"/>
                <a:t>+</a:t>
              </a:r>
            </a:p>
          </p:txBody>
        </p:sp>
      </p:grpSp>
      <p:grpSp>
        <p:nvGrpSpPr>
          <p:cNvPr id="20" name="Group 275"/>
          <p:cNvGrpSpPr>
            <a:grpSpLocks/>
          </p:cNvGrpSpPr>
          <p:nvPr/>
        </p:nvGrpSpPr>
        <p:grpSpPr bwMode="auto">
          <a:xfrm>
            <a:off x="6100763" y="6075363"/>
            <a:ext cx="368300" cy="368300"/>
            <a:chOff x="1982" y="5474"/>
            <a:chExt cx="174" cy="310"/>
          </a:xfrm>
        </p:grpSpPr>
        <p:sp>
          <p:nvSpPr>
            <p:cNvPr id="7354" name="Oval 276"/>
            <p:cNvSpPr>
              <a:spLocks noChangeArrowheads="1"/>
            </p:cNvSpPr>
            <p:nvPr/>
          </p:nvSpPr>
          <p:spPr bwMode="auto">
            <a:xfrm>
              <a:off x="2009" y="5516"/>
              <a:ext cx="147" cy="147"/>
            </a:xfrm>
            <a:prstGeom prst="ellipse">
              <a:avLst/>
            </a:prstGeom>
            <a:noFill/>
            <a:ln w="9525">
              <a:solidFill>
                <a:schemeClr val="tx1"/>
              </a:solidFill>
              <a:round/>
              <a:headEnd/>
              <a:tailEnd/>
            </a:ln>
          </p:spPr>
          <p:txBody>
            <a:bodyPr wrap="none" anchor="ctr"/>
            <a:lstStyle/>
            <a:p>
              <a:endParaRPr lang="en-US"/>
            </a:p>
          </p:txBody>
        </p:sp>
        <p:sp>
          <p:nvSpPr>
            <p:cNvPr id="7355" name="Text Box 277"/>
            <p:cNvSpPr txBox="1">
              <a:spLocks noChangeArrowheads="1"/>
            </p:cNvSpPr>
            <p:nvPr/>
          </p:nvSpPr>
          <p:spPr bwMode="auto">
            <a:xfrm>
              <a:off x="1982" y="5474"/>
              <a:ext cx="151" cy="310"/>
            </a:xfrm>
            <a:prstGeom prst="rect">
              <a:avLst/>
            </a:prstGeom>
            <a:noFill/>
            <a:ln w="9525">
              <a:noFill/>
              <a:miter lim="800000"/>
              <a:headEnd/>
              <a:tailEnd/>
            </a:ln>
          </p:spPr>
          <p:txBody>
            <a:bodyPr wrap="none">
              <a:spAutoFit/>
            </a:bodyPr>
            <a:lstStyle/>
            <a:p>
              <a:r>
                <a:rPr lang="en-US"/>
                <a:t>+</a:t>
              </a:r>
            </a:p>
          </p:txBody>
        </p:sp>
      </p:grpSp>
      <p:grpSp>
        <p:nvGrpSpPr>
          <p:cNvPr id="21" name="Group 278"/>
          <p:cNvGrpSpPr>
            <a:grpSpLocks/>
          </p:cNvGrpSpPr>
          <p:nvPr/>
        </p:nvGrpSpPr>
        <p:grpSpPr bwMode="auto">
          <a:xfrm>
            <a:off x="6457950" y="6070600"/>
            <a:ext cx="368300" cy="369888"/>
            <a:chOff x="1982" y="5474"/>
            <a:chExt cx="174" cy="310"/>
          </a:xfrm>
        </p:grpSpPr>
        <p:sp>
          <p:nvSpPr>
            <p:cNvPr id="7352" name="Oval 279"/>
            <p:cNvSpPr>
              <a:spLocks noChangeArrowheads="1"/>
            </p:cNvSpPr>
            <p:nvPr/>
          </p:nvSpPr>
          <p:spPr bwMode="auto">
            <a:xfrm>
              <a:off x="2009" y="5516"/>
              <a:ext cx="147" cy="147"/>
            </a:xfrm>
            <a:prstGeom prst="ellipse">
              <a:avLst/>
            </a:prstGeom>
            <a:noFill/>
            <a:ln w="9525">
              <a:solidFill>
                <a:schemeClr val="tx1"/>
              </a:solidFill>
              <a:round/>
              <a:headEnd/>
              <a:tailEnd/>
            </a:ln>
          </p:spPr>
          <p:txBody>
            <a:bodyPr wrap="none" anchor="ctr"/>
            <a:lstStyle/>
            <a:p>
              <a:endParaRPr lang="en-US"/>
            </a:p>
          </p:txBody>
        </p:sp>
        <p:sp>
          <p:nvSpPr>
            <p:cNvPr id="7353" name="Text Box 280"/>
            <p:cNvSpPr txBox="1">
              <a:spLocks noChangeArrowheads="1"/>
            </p:cNvSpPr>
            <p:nvPr/>
          </p:nvSpPr>
          <p:spPr bwMode="auto">
            <a:xfrm>
              <a:off x="1982" y="5474"/>
              <a:ext cx="151" cy="310"/>
            </a:xfrm>
            <a:prstGeom prst="rect">
              <a:avLst/>
            </a:prstGeom>
            <a:noFill/>
            <a:ln w="9525">
              <a:noFill/>
              <a:miter lim="800000"/>
              <a:headEnd/>
              <a:tailEnd/>
            </a:ln>
          </p:spPr>
          <p:txBody>
            <a:bodyPr wrap="none">
              <a:spAutoFit/>
            </a:bodyPr>
            <a:lstStyle/>
            <a:p>
              <a:r>
                <a:rPr lang="en-US"/>
                <a:t>+</a:t>
              </a:r>
            </a:p>
          </p:txBody>
        </p:sp>
      </p:grpSp>
      <p:grpSp>
        <p:nvGrpSpPr>
          <p:cNvPr id="22" name="Group 281"/>
          <p:cNvGrpSpPr>
            <a:grpSpLocks/>
          </p:cNvGrpSpPr>
          <p:nvPr/>
        </p:nvGrpSpPr>
        <p:grpSpPr bwMode="auto">
          <a:xfrm>
            <a:off x="6470650" y="6408738"/>
            <a:ext cx="330200" cy="368300"/>
            <a:chOff x="2219" y="5465"/>
            <a:chExt cx="156" cy="310"/>
          </a:xfrm>
        </p:grpSpPr>
        <p:sp>
          <p:nvSpPr>
            <p:cNvPr id="7350" name="Oval 282"/>
            <p:cNvSpPr>
              <a:spLocks noChangeArrowheads="1"/>
            </p:cNvSpPr>
            <p:nvPr/>
          </p:nvSpPr>
          <p:spPr bwMode="auto">
            <a:xfrm>
              <a:off x="2228" y="5525"/>
              <a:ext cx="147" cy="147"/>
            </a:xfrm>
            <a:prstGeom prst="ellipse">
              <a:avLst/>
            </a:prstGeom>
            <a:noFill/>
            <a:ln w="9525">
              <a:solidFill>
                <a:schemeClr val="tx1"/>
              </a:solidFill>
              <a:round/>
              <a:headEnd/>
              <a:tailEnd/>
            </a:ln>
          </p:spPr>
          <p:txBody>
            <a:bodyPr wrap="none" anchor="ctr"/>
            <a:lstStyle/>
            <a:p>
              <a:endParaRPr lang="en-US"/>
            </a:p>
          </p:txBody>
        </p:sp>
        <p:sp>
          <p:nvSpPr>
            <p:cNvPr id="7351" name="Text Box 283"/>
            <p:cNvSpPr txBox="1">
              <a:spLocks noChangeArrowheads="1"/>
            </p:cNvSpPr>
            <p:nvPr/>
          </p:nvSpPr>
          <p:spPr bwMode="auto">
            <a:xfrm>
              <a:off x="2219" y="5465"/>
              <a:ext cx="124" cy="310"/>
            </a:xfrm>
            <a:prstGeom prst="rect">
              <a:avLst/>
            </a:prstGeom>
            <a:noFill/>
            <a:ln w="9525">
              <a:noFill/>
              <a:miter lim="800000"/>
              <a:headEnd/>
              <a:tailEnd/>
            </a:ln>
          </p:spPr>
          <p:txBody>
            <a:bodyPr wrap="none">
              <a:spAutoFit/>
            </a:bodyPr>
            <a:lstStyle/>
            <a:p>
              <a:r>
                <a:rPr lang="en-US"/>
                <a:t>-</a:t>
              </a:r>
            </a:p>
          </p:txBody>
        </p:sp>
      </p:grpSp>
      <p:sp>
        <p:nvSpPr>
          <p:cNvPr id="7297" name="AutoShape 284"/>
          <p:cNvSpPr>
            <a:spLocks noChangeArrowheads="1"/>
          </p:cNvSpPr>
          <p:nvPr/>
        </p:nvSpPr>
        <p:spPr bwMode="auto">
          <a:xfrm>
            <a:off x="328613" y="134939"/>
            <a:ext cx="2552700" cy="582612"/>
          </a:xfrm>
          <a:prstGeom prst="ellipseRibbon">
            <a:avLst>
              <a:gd name="adj1" fmla="val 25000"/>
              <a:gd name="adj2" fmla="val 66167"/>
              <a:gd name="adj3" fmla="val 12500"/>
            </a:avLst>
          </a:prstGeom>
          <a:solidFill>
            <a:srgbClr val="FFFF99"/>
          </a:solidFill>
          <a:ln w="9525">
            <a:solidFill>
              <a:schemeClr val="tx1"/>
            </a:solidFill>
            <a:round/>
            <a:headEnd/>
            <a:tailEnd/>
          </a:ln>
        </p:spPr>
        <p:txBody>
          <a:bodyPr wrap="none" anchor="ctr"/>
          <a:lstStyle/>
          <a:p>
            <a:pPr algn="ctr"/>
            <a:r>
              <a:rPr lang="en-US" sz="1600" dirty="0"/>
              <a:t>Networked</a:t>
            </a:r>
          </a:p>
          <a:p>
            <a:pPr algn="ctr"/>
            <a:r>
              <a:rPr lang="en-US" sz="1600" dirty="0"/>
              <a:t>Video Game</a:t>
            </a:r>
          </a:p>
        </p:txBody>
      </p:sp>
      <p:sp>
        <p:nvSpPr>
          <p:cNvPr id="7298" name="AutoShape 285"/>
          <p:cNvSpPr>
            <a:spLocks noChangeArrowheads="1"/>
          </p:cNvSpPr>
          <p:nvPr/>
        </p:nvSpPr>
        <p:spPr bwMode="auto">
          <a:xfrm>
            <a:off x="328613" y="1103313"/>
            <a:ext cx="2552700" cy="447675"/>
          </a:xfrm>
          <a:prstGeom prst="ellipseRibbon">
            <a:avLst>
              <a:gd name="adj1" fmla="val 25000"/>
              <a:gd name="adj2" fmla="val 50000"/>
              <a:gd name="adj3" fmla="val 12500"/>
            </a:avLst>
          </a:prstGeom>
          <a:solidFill>
            <a:srgbClr val="FFFF99"/>
          </a:solidFill>
          <a:ln w="9525">
            <a:solidFill>
              <a:schemeClr val="tx1"/>
            </a:solidFill>
            <a:round/>
            <a:headEnd/>
            <a:tailEnd/>
          </a:ln>
        </p:spPr>
        <p:txBody>
          <a:bodyPr wrap="none" anchor="ctr"/>
          <a:lstStyle/>
          <a:p>
            <a:pPr algn="ctr"/>
            <a:r>
              <a:rPr lang="en-US" sz="1600"/>
              <a:t>Compiler</a:t>
            </a:r>
          </a:p>
        </p:txBody>
      </p:sp>
      <p:sp>
        <p:nvSpPr>
          <p:cNvPr id="7299" name="AutoShape 286"/>
          <p:cNvSpPr>
            <a:spLocks noChangeArrowheads="1"/>
          </p:cNvSpPr>
          <p:nvPr/>
        </p:nvSpPr>
        <p:spPr bwMode="auto">
          <a:xfrm>
            <a:off x="328613" y="1704975"/>
            <a:ext cx="2552700" cy="627063"/>
          </a:xfrm>
          <a:prstGeom prst="ellipseRibbon">
            <a:avLst>
              <a:gd name="adj1" fmla="val 25000"/>
              <a:gd name="adj2" fmla="val 63852"/>
              <a:gd name="adj3" fmla="val 12500"/>
            </a:avLst>
          </a:prstGeom>
          <a:solidFill>
            <a:srgbClr val="FFFF99"/>
          </a:solidFill>
          <a:ln w="9525">
            <a:solidFill>
              <a:schemeClr val="tx1"/>
            </a:solidFill>
            <a:round/>
            <a:headEnd/>
            <a:tailEnd/>
          </a:ln>
        </p:spPr>
        <p:txBody>
          <a:bodyPr wrap="none" anchor="ctr"/>
          <a:lstStyle/>
          <a:p>
            <a:pPr algn="ctr"/>
            <a:r>
              <a:rPr lang="en-US" sz="1600" dirty="0"/>
              <a:t>Instruction</a:t>
            </a:r>
          </a:p>
          <a:p>
            <a:pPr algn="ctr"/>
            <a:r>
              <a:rPr lang="en-US" sz="1600" dirty="0"/>
              <a:t>Set</a:t>
            </a:r>
          </a:p>
        </p:txBody>
      </p:sp>
      <p:sp>
        <p:nvSpPr>
          <p:cNvPr id="7300" name="AutoShape 287"/>
          <p:cNvSpPr>
            <a:spLocks noChangeArrowheads="1"/>
          </p:cNvSpPr>
          <p:nvPr/>
        </p:nvSpPr>
        <p:spPr bwMode="auto">
          <a:xfrm>
            <a:off x="328613" y="2689225"/>
            <a:ext cx="2552700" cy="633413"/>
          </a:xfrm>
          <a:prstGeom prst="ellipseRibbon">
            <a:avLst>
              <a:gd name="adj1" fmla="val 25000"/>
              <a:gd name="adj2" fmla="val 68824"/>
              <a:gd name="adj3" fmla="val 12500"/>
            </a:avLst>
          </a:prstGeom>
          <a:solidFill>
            <a:srgbClr val="FFFF99"/>
          </a:solidFill>
          <a:ln w="9525">
            <a:solidFill>
              <a:schemeClr val="tx1"/>
            </a:solidFill>
            <a:round/>
            <a:headEnd/>
            <a:tailEnd/>
          </a:ln>
        </p:spPr>
        <p:txBody>
          <a:bodyPr wrap="none" anchor="ctr"/>
          <a:lstStyle/>
          <a:p>
            <a:pPr algn="ctr"/>
            <a:r>
              <a:rPr lang="en-US" sz="1600" dirty="0"/>
              <a:t>Datapath &amp;</a:t>
            </a:r>
          </a:p>
          <a:p>
            <a:pPr algn="ctr"/>
            <a:r>
              <a:rPr lang="en-US" sz="1600" dirty="0"/>
              <a:t>Control</a:t>
            </a:r>
          </a:p>
        </p:txBody>
      </p:sp>
      <p:sp>
        <p:nvSpPr>
          <p:cNvPr id="7301" name="AutoShape 288"/>
          <p:cNvSpPr>
            <a:spLocks noChangeArrowheads="1"/>
          </p:cNvSpPr>
          <p:nvPr/>
        </p:nvSpPr>
        <p:spPr bwMode="auto">
          <a:xfrm>
            <a:off x="328613" y="3476625"/>
            <a:ext cx="2552700" cy="627063"/>
          </a:xfrm>
          <a:prstGeom prst="ellipseRibbon">
            <a:avLst>
              <a:gd name="adj1" fmla="val 25000"/>
              <a:gd name="adj2" fmla="val 50000"/>
              <a:gd name="adj3" fmla="val 12500"/>
            </a:avLst>
          </a:prstGeom>
          <a:solidFill>
            <a:srgbClr val="FFFF99"/>
          </a:solidFill>
          <a:ln w="9525">
            <a:solidFill>
              <a:schemeClr val="tx1"/>
            </a:solidFill>
            <a:round/>
            <a:headEnd/>
            <a:tailEnd/>
          </a:ln>
        </p:spPr>
        <p:txBody>
          <a:bodyPr wrap="none" anchor="ctr"/>
          <a:lstStyle/>
          <a:p>
            <a:pPr algn="ctr"/>
            <a:r>
              <a:rPr lang="en-US" sz="1600" dirty="0"/>
              <a:t>Logic</a:t>
            </a:r>
          </a:p>
          <a:p>
            <a:pPr algn="ctr"/>
            <a:r>
              <a:rPr lang="en-US" sz="1600" dirty="0"/>
              <a:t>Elements</a:t>
            </a:r>
          </a:p>
        </p:txBody>
      </p:sp>
      <p:sp>
        <p:nvSpPr>
          <p:cNvPr id="7302" name="AutoShape 289"/>
          <p:cNvSpPr>
            <a:spLocks noChangeArrowheads="1"/>
          </p:cNvSpPr>
          <p:nvPr/>
        </p:nvSpPr>
        <p:spPr bwMode="auto">
          <a:xfrm>
            <a:off x="325438" y="4535488"/>
            <a:ext cx="2552700" cy="446087"/>
          </a:xfrm>
          <a:prstGeom prst="ellipseRibbon">
            <a:avLst>
              <a:gd name="adj1" fmla="val 25000"/>
              <a:gd name="adj2" fmla="val 50000"/>
              <a:gd name="adj3" fmla="val 12500"/>
            </a:avLst>
          </a:prstGeom>
          <a:solidFill>
            <a:srgbClr val="FFFF99"/>
          </a:solidFill>
          <a:ln w="9525">
            <a:solidFill>
              <a:schemeClr val="tx1"/>
            </a:solidFill>
            <a:round/>
            <a:headEnd/>
            <a:tailEnd/>
          </a:ln>
        </p:spPr>
        <p:txBody>
          <a:bodyPr wrap="none" anchor="ctr"/>
          <a:lstStyle/>
          <a:p>
            <a:pPr algn="ctr"/>
            <a:r>
              <a:rPr lang="en-US" sz="1600"/>
              <a:t>Gates</a:t>
            </a:r>
          </a:p>
        </p:txBody>
      </p:sp>
      <p:sp>
        <p:nvSpPr>
          <p:cNvPr id="7303" name="AutoShape 290"/>
          <p:cNvSpPr>
            <a:spLocks noChangeArrowheads="1"/>
          </p:cNvSpPr>
          <p:nvPr/>
        </p:nvSpPr>
        <p:spPr bwMode="auto">
          <a:xfrm>
            <a:off x="325438" y="5316538"/>
            <a:ext cx="2552700" cy="446087"/>
          </a:xfrm>
          <a:prstGeom prst="ellipseRibbon">
            <a:avLst>
              <a:gd name="adj1" fmla="val 25000"/>
              <a:gd name="adj2" fmla="val 66333"/>
              <a:gd name="adj3" fmla="val 12500"/>
            </a:avLst>
          </a:prstGeom>
          <a:solidFill>
            <a:srgbClr val="FFFF99"/>
          </a:solidFill>
          <a:ln w="9525">
            <a:solidFill>
              <a:schemeClr val="tx1"/>
            </a:solidFill>
            <a:round/>
            <a:headEnd/>
            <a:tailEnd/>
          </a:ln>
        </p:spPr>
        <p:txBody>
          <a:bodyPr wrap="none" anchor="ctr"/>
          <a:lstStyle/>
          <a:p>
            <a:pPr algn="ctr"/>
            <a:r>
              <a:rPr lang="en-US" sz="1600"/>
              <a:t>Transistors</a:t>
            </a:r>
          </a:p>
        </p:txBody>
      </p:sp>
      <p:sp>
        <p:nvSpPr>
          <p:cNvPr id="7304" name="AutoShape 291"/>
          <p:cNvSpPr>
            <a:spLocks noChangeArrowheads="1"/>
          </p:cNvSpPr>
          <p:nvPr/>
        </p:nvSpPr>
        <p:spPr bwMode="auto">
          <a:xfrm>
            <a:off x="328613" y="6003926"/>
            <a:ext cx="2552700" cy="654050"/>
          </a:xfrm>
          <a:prstGeom prst="ellipseRibbon">
            <a:avLst>
              <a:gd name="adj1" fmla="val 25000"/>
              <a:gd name="adj2" fmla="val 65343"/>
              <a:gd name="adj3" fmla="val 12500"/>
            </a:avLst>
          </a:prstGeom>
          <a:solidFill>
            <a:srgbClr val="FFFF99"/>
          </a:solidFill>
          <a:ln w="9525">
            <a:solidFill>
              <a:schemeClr val="tx1"/>
            </a:solidFill>
            <a:round/>
            <a:headEnd/>
            <a:tailEnd/>
          </a:ln>
        </p:spPr>
        <p:txBody>
          <a:bodyPr wrap="none" anchor="ctr"/>
          <a:lstStyle/>
          <a:p>
            <a:pPr algn="ctr"/>
            <a:r>
              <a:rPr lang="en-US" sz="1600" dirty="0"/>
              <a:t>Electrons &amp;</a:t>
            </a:r>
          </a:p>
          <a:p>
            <a:pPr algn="ctr"/>
            <a:r>
              <a:rPr lang="en-US" sz="1600" dirty="0"/>
              <a:t>Holes</a:t>
            </a:r>
          </a:p>
        </p:txBody>
      </p:sp>
      <p:sp>
        <p:nvSpPr>
          <p:cNvPr id="7305" name="Line 292"/>
          <p:cNvSpPr>
            <a:spLocks noChangeShapeType="1"/>
          </p:cNvSpPr>
          <p:nvPr/>
        </p:nvSpPr>
        <p:spPr bwMode="auto">
          <a:xfrm>
            <a:off x="5340350" y="2932113"/>
            <a:ext cx="285750" cy="0"/>
          </a:xfrm>
          <a:prstGeom prst="line">
            <a:avLst/>
          </a:prstGeom>
          <a:noFill/>
          <a:ln w="9525">
            <a:solidFill>
              <a:schemeClr val="tx1"/>
            </a:solidFill>
            <a:round/>
            <a:headEnd/>
            <a:tailEnd type="triangle" w="med" len="med"/>
          </a:ln>
        </p:spPr>
        <p:txBody>
          <a:bodyPr/>
          <a:lstStyle/>
          <a:p>
            <a:endParaRPr lang="en-US"/>
          </a:p>
        </p:txBody>
      </p:sp>
      <p:sp>
        <p:nvSpPr>
          <p:cNvPr id="7306" name="Line 293"/>
          <p:cNvSpPr>
            <a:spLocks noChangeShapeType="1"/>
          </p:cNvSpPr>
          <p:nvPr/>
        </p:nvSpPr>
        <p:spPr bwMode="auto">
          <a:xfrm>
            <a:off x="5340350" y="3046413"/>
            <a:ext cx="285750" cy="0"/>
          </a:xfrm>
          <a:prstGeom prst="line">
            <a:avLst/>
          </a:prstGeom>
          <a:noFill/>
          <a:ln w="9525">
            <a:solidFill>
              <a:schemeClr val="tx1"/>
            </a:solidFill>
            <a:round/>
            <a:headEnd type="triangle" w="med" len="med"/>
            <a:tailEnd/>
          </a:ln>
        </p:spPr>
        <p:txBody>
          <a:bodyPr/>
          <a:lstStyle/>
          <a:p>
            <a:endParaRPr lang="en-US"/>
          </a:p>
        </p:txBody>
      </p:sp>
      <p:grpSp>
        <p:nvGrpSpPr>
          <p:cNvPr id="23" name="Group 106"/>
          <p:cNvGrpSpPr>
            <a:grpSpLocks/>
          </p:cNvGrpSpPr>
          <p:nvPr/>
        </p:nvGrpSpPr>
        <p:grpSpPr bwMode="auto">
          <a:xfrm>
            <a:off x="4248150" y="82550"/>
            <a:ext cx="617538" cy="279400"/>
            <a:chOff x="1418" y="2181"/>
            <a:chExt cx="1663" cy="1354"/>
          </a:xfrm>
        </p:grpSpPr>
        <p:sp>
          <p:nvSpPr>
            <p:cNvPr id="7341" name="Freeform 107"/>
            <p:cNvSpPr>
              <a:spLocks/>
            </p:cNvSpPr>
            <p:nvPr/>
          </p:nvSpPr>
          <p:spPr bwMode="auto">
            <a:xfrm>
              <a:off x="1418" y="2181"/>
              <a:ext cx="1663" cy="1354"/>
            </a:xfrm>
            <a:custGeom>
              <a:avLst/>
              <a:gdLst>
                <a:gd name="T0" fmla="*/ 2 w 1663"/>
                <a:gd name="T1" fmla="*/ 583 h 1354"/>
                <a:gd name="T2" fmla="*/ 50 w 1663"/>
                <a:gd name="T3" fmla="*/ 715 h 1354"/>
                <a:gd name="T4" fmla="*/ 22 w 1663"/>
                <a:gd name="T5" fmla="*/ 787 h 1354"/>
                <a:gd name="T6" fmla="*/ 22 w 1663"/>
                <a:gd name="T7" fmla="*/ 863 h 1354"/>
                <a:gd name="T8" fmla="*/ 38 w 1663"/>
                <a:gd name="T9" fmla="*/ 931 h 1354"/>
                <a:gd name="T10" fmla="*/ 66 w 1663"/>
                <a:gd name="T11" fmla="*/ 995 h 1354"/>
                <a:gd name="T12" fmla="*/ 118 w 1663"/>
                <a:gd name="T13" fmla="*/ 1047 h 1354"/>
                <a:gd name="T14" fmla="*/ 182 w 1663"/>
                <a:gd name="T15" fmla="*/ 1159 h 1354"/>
                <a:gd name="T16" fmla="*/ 238 w 1663"/>
                <a:gd name="T17" fmla="*/ 1231 h 1354"/>
                <a:gd name="T18" fmla="*/ 282 w 1663"/>
                <a:gd name="T19" fmla="*/ 1283 h 1354"/>
                <a:gd name="T20" fmla="*/ 322 w 1663"/>
                <a:gd name="T21" fmla="*/ 1323 h 1354"/>
                <a:gd name="T22" fmla="*/ 386 w 1663"/>
                <a:gd name="T23" fmla="*/ 1351 h 1354"/>
                <a:gd name="T24" fmla="*/ 462 w 1663"/>
                <a:gd name="T25" fmla="*/ 1339 h 1354"/>
                <a:gd name="T26" fmla="*/ 530 w 1663"/>
                <a:gd name="T27" fmla="*/ 1283 h 1354"/>
                <a:gd name="T28" fmla="*/ 554 w 1663"/>
                <a:gd name="T29" fmla="*/ 1231 h 1354"/>
                <a:gd name="T30" fmla="*/ 562 w 1663"/>
                <a:gd name="T31" fmla="*/ 1115 h 1354"/>
                <a:gd name="T32" fmla="*/ 574 w 1663"/>
                <a:gd name="T33" fmla="*/ 1015 h 1354"/>
                <a:gd name="T34" fmla="*/ 582 w 1663"/>
                <a:gd name="T35" fmla="*/ 915 h 1354"/>
                <a:gd name="T36" fmla="*/ 642 w 1663"/>
                <a:gd name="T37" fmla="*/ 879 h 1354"/>
                <a:gd name="T38" fmla="*/ 706 w 1663"/>
                <a:gd name="T39" fmla="*/ 843 h 1354"/>
                <a:gd name="T40" fmla="*/ 770 w 1663"/>
                <a:gd name="T41" fmla="*/ 811 h 1354"/>
                <a:gd name="T42" fmla="*/ 858 w 1663"/>
                <a:gd name="T43" fmla="*/ 763 h 1354"/>
                <a:gd name="T44" fmla="*/ 934 w 1663"/>
                <a:gd name="T45" fmla="*/ 727 h 1354"/>
                <a:gd name="T46" fmla="*/ 1010 w 1663"/>
                <a:gd name="T47" fmla="*/ 691 h 1354"/>
                <a:gd name="T48" fmla="*/ 1034 w 1663"/>
                <a:gd name="T49" fmla="*/ 687 h 1354"/>
                <a:gd name="T50" fmla="*/ 1090 w 1663"/>
                <a:gd name="T51" fmla="*/ 695 h 1354"/>
                <a:gd name="T52" fmla="*/ 1202 w 1663"/>
                <a:gd name="T53" fmla="*/ 723 h 1354"/>
                <a:gd name="T54" fmla="*/ 1330 w 1663"/>
                <a:gd name="T55" fmla="*/ 751 h 1354"/>
                <a:gd name="T56" fmla="*/ 1402 w 1663"/>
                <a:gd name="T57" fmla="*/ 763 h 1354"/>
                <a:gd name="T58" fmla="*/ 1486 w 1663"/>
                <a:gd name="T59" fmla="*/ 775 h 1354"/>
                <a:gd name="T60" fmla="*/ 1546 w 1663"/>
                <a:gd name="T61" fmla="*/ 771 h 1354"/>
                <a:gd name="T62" fmla="*/ 1590 w 1663"/>
                <a:gd name="T63" fmla="*/ 747 h 1354"/>
                <a:gd name="T64" fmla="*/ 1642 w 1663"/>
                <a:gd name="T65" fmla="*/ 691 h 1354"/>
                <a:gd name="T66" fmla="*/ 1662 w 1663"/>
                <a:gd name="T67" fmla="*/ 635 h 1354"/>
                <a:gd name="T68" fmla="*/ 1650 w 1663"/>
                <a:gd name="T69" fmla="*/ 555 h 1354"/>
                <a:gd name="T70" fmla="*/ 1594 w 1663"/>
                <a:gd name="T71" fmla="*/ 475 h 1354"/>
                <a:gd name="T72" fmla="*/ 1502 w 1663"/>
                <a:gd name="T73" fmla="*/ 387 h 1354"/>
                <a:gd name="T74" fmla="*/ 1426 w 1663"/>
                <a:gd name="T75" fmla="*/ 319 h 1354"/>
                <a:gd name="T76" fmla="*/ 1370 w 1663"/>
                <a:gd name="T77" fmla="*/ 255 h 1354"/>
                <a:gd name="T78" fmla="*/ 1282 w 1663"/>
                <a:gd name="T79" fmla="*/ 171 h 1354"/>
                <a:gd name="T80" fmla="*/ 1230 w 1663"/>
                <a:gd name="T81" fmla="*/ 127 h 1354"/>
                <a:gd name="T82" fmla="*/ 1166 w 1663"/>
                <a:gd name="T83" fmla="*/ 111 h 1354"/>
                <a:gd name="T84" fmla="*/ 1110 w 1663"/>
                <a:gd name="T85" fmla="*/ 63 h 1354"/>
                <a:gd name="T86" fmla="*/ 1046 w 1663"/>
                <a:gd name="T87" fmla="*/ 7 h 1354"/>
                <a:gd name="T88" fmla="*/ 986 w 1663"/>
                <a:gd name="T89" fmla="*/ 19 h 1354"/>
                <a:gd name="T90" fmla="*/ 910 w 1663"/>
                <a:gd name="T91" fmla="*/ 51 h 1354"/>
                <a:gd name="T92" fmla="*/ 834 w 1663"/>
                <a:gd name="T93" fmla="*/ 99 h 1354"/>
                <a:gd name="T94" fmla="*/ 786 w 1663"/>
                <a:gd name="T95" fmla="*/ 143 h 1354"/>
                <a:gd name="T96" fmla="*/ 802 w 1663"/>
                <a:gd name="T97" fmla="*/ 183 h 1354"/>
                <a:gd name="T98" fmla="*/ 582 w 1663"/>
                <a:gd name="T99" fmla="*/ 347 h 1354"/>
                <a:gd name="T100" fmla="*/ 442 w 1663"/>
                <a:gd name="T101" fmla="*/ 427 h 1354"/>
                <a:gd name="T102" fmla="*/ 386 w 1663"/>
                <a:gd name="T103" fmla="*/ 443 h 1354"/>
                <a:gd name="T104" fmla="*/ 322 w 1663"/>
                <a:gd name="T105" fmla="*/ 455 h 1354"/>
                <a:gd name="T106" fmla="*/ 294 w 1663"/>
                <a:gd name="T107" fmla="*/ 431 h 1354"/>
                <a:gd name="T108" fmla="*/ 186 w 1663"/>
                <a:gd name="T109" fmla="*/ 459 h 1354"/>
                <a:gd name="T110" fmla="*/ 62 w 1663"/>
                <a:gd name="T111" fmla="*/ 531 h 1354"/>
                <a:gd name="T112" fmla="*/ 2 w 1663"/>
                <a:gd name="T113" fmla="*/ 583 h 1354"/>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1663"/>
                <a:gd name="T172" fmla="*/ 0 h 1354"/>
                <a:gd name="T173" fmla="*/ 1663 w 1663"/>
                <a:gd name="T174" fmla="*/ 1354 h 1354"/>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1663" h="1354">
                  <a:moveTo>
                    <a:pt x="2" y="583"/>
                  </a:moveTo>
                  <a:cubicBezTo>
                    <a:pt x="0" y="614"/>
                    <a:pt x="47" y="681"/>
                    <a:pt x="50" y="715"/>
                  </a:cubicBezTo>
                  <a:cubicBezTo>
                    <a:pt x="53" y="749"/>
                    <a:pt x="27" y="762"/>
                    <a:pt x="22" y="787"/>
                  </a:cubicBezTo>
                  <a:cubicBezTo>
                    <a:pt x="17" y="812"/>
                    <a:pt x="19" y="839"/>
                    <a:pt x="22" y="863"/>
                  </a:cubicBezTo>
                  <a:cubicBezTo>
                    <a:pt x="25" y="887"/>
                    <a:pt x="31" y="909"/>
                    <a:pt x="38" y="931"/>
                  </a:cubicBezTo>
                  <a:cubicBezTo>
                    <a:pt x="45" y="953"/>
                    <a:pt x="53" y="976"/>
                    <a:pt x="66" y="995"/>
                  </a:cubicBezTo>
                  <a:cubicBezTo>
                    <a:pt x="79" y="1014"/>
                    <a:pt x="99" y="1020"/>
                    <a:pt x="118" y="1047"/>
                  </a:cubicBezTo>
                  <a:cubicBezTo>
                    <a:pt x="137" y="1074"/>
                    <a:pt x="162" y="1128"/>
                    <a:pt x="182" y="1159"/>
                  </a:cubicBezTo>
                  <a:cubicBezTo>
                    <a:pt x="202" y="1190"/>
                    <a:pt x="221" y="1210"/>
                    <a:pt x="238" y="1231"/>
                  </a:cubicBezTo>
                  <a:cubicBezTo>
                    <a:pt x="255" y="1252"/>
                    <a:pt x="268" y="1268"/>
                    <a:pt x="282" y="1283"/>
                  </a:cubicBezTo>
                  <a:cubicBezTo>
                    <a:pt x="296" y="1298"/>
                    <a:pt x="305" y="1312"/>
                    <a:pt x="322" y="1323"/>
                  </a:cubicBezTo>
                  <a:cubicBezTo>
                    <a:pt x="339" y="1334"/>
                    <a:pt x="363" y="1348"/>
                    <a:pt x="386" y="1351"/>
                  </a:cubicBezTo>
                  <a:cubicBezTo>
                    <a:pt x="409" y="1354"/>
                    <a:pt x="438" y="1350"/>
                    <a:pt x="462" y="1339"/>
                  </a:cubicBezTo>
                  <a:cubicBezTo>
                    <a:pt x="486" y="1328"/>
                    <a:pt x="515" y="1301"/>
                    <a:pt x="530" y="1283"/>
                  </a:cubicBezTo>
                  <a:cubicBezTo>
                    <a:pt x="545" y="1265"/>
                    <a:pt x="549" y="1259"/>
                    <a:pt x="554" y="1231"/>
                  </a:cubicBezTo>
                  <a:cubicBezTo>
                    <a:pt x="559" y="1203"/>
                    <a:pt x="559" y="1151"/>
                    <a:pt x="562" y="1115"/>
                  </a:cubicBezTo>
                  <a:cubicBezTo>
                    <a:pt x="565" y="1079"/>
                    <a:pt x="571" y="1048"/>
                    <a:pt x="574" y="1015"/>
                  </a:cubicBezTo>
                  <a:cubicBezTo>
                    <a:pt x="577" y="982"/>
                    <a:pt x="571" y="938"/>
                    <a:pt x="582" y="915"/>
                  </a:cubicBezTo>
                  <a:cubicBezTo>
                    <a:pt x="593" y="892"/>
                    <a:pt x="621" y="891"/>
                    <a:pt x="642" y="879"/>
                  </a:cubicBezTo>
                  <a:cubicBezTo>
                    <a:pt x="663" y="867"/>
                    <a:pt x="685" y="854"/>
                    <a:pt x="706" y="843"/>
                  </a:cubicBezTo>
                  <a:cubicBezTo>
                    <a:pt x="727" y="832"/>
                    <a:pt x="745" y="824"/>
                    <a:pt x="770" y="811"/>
                  </a:cubicBezTo>
                  <a:cubicBezTo>
                    <a:pt x="795" y="798"/>
                    <a:pt x="831" y="777"/>
                    <a:pt x="858" y="763"/>
                  </a:cubicBezTo>
                  <a:cubicBezTo>
                    <a:pt x="885" y="749"/>
                    <a:pt x="909" y="739"/>
                    <a:pt x="934" y="727"/>
                  </a:cubicBezTo>
                  <a:cubicBezTo>
                    <a:pt x="959" y="715"/>
                    <a:pt x="993" y="698"/>
                    <a:pt x="1010" y="691"/>
                  </a:cubicBezTo>
                  <a:cubicBezTo>
                    <a:pt x="1027" y="684"/>
                    <a:pt x="1021" y="686"/>
                    <a:pt x="1034" y="687"/>
                  </a:cubicBezTo>
                  <a:cubicBezTo>
                    <a:pt x="1047" y="688"/>
                    <a:pt x="1062" y="689"/>
                    <a:pt x="1090" y="695"/>
                  </a:cubicBezTo>
                  <a:cubicBezTo>
                    <a:pt x="1118" y="701"/>
                    <a:pt x="1162" y="714"/>
                    <a:pt x="1202" y="723"/>
                  </a:cubicBezTo>
                  <a:cubicBezTo>
                    <a:pt x="1242" y="732"/>
                    <a:pt x="1297" y="744"/>
                    <a:pt x="1330" y="751"/>
                  </a:cubicBezTo>
                  <a:cubicBezTo>
                    <a:pt x="1363" y="758"/>
                    <a:pt x="1376" y="759"/>
                    <a:pt x="1402" y="763"/>
                  </a:cubicBezTo>
                  <a:cubicBezTo>
                    <a:pt x="1428" y="767"/>
                    <a:pt x="1462" y="774"/>
                    <a:pt x="1486" y="775"/>
                  </a:cubicBezTo>
                  <a:cubicBezTo>
                    <a:pt x="1510" y="776"/>
                    <a:pt x="1529" y="776"/>
                    <a:pt x="1546" y="771"/>
                  </a:cubicBezTo>
                  <a:cubicBezTo>
                    <a:pt x="1563" y="766"/>
                    <a:pt x="1574" y="760"/>
                    <a:pt x="1590" y="747"/>
                  </a:cubicBezTo>
                  <a:cubicBezTo>
                    <a:pt x="1606" y="734"/>
                    <a:pt x="1630" y="710"/>
                    <a:pt x="1642" y="691"/>
                  </a:cubicBezTo>
                  <a:cubicBezTo>
                    <a:pt x="1654" y="672"/>
                    <a:pt x="1661" y="658"/>
                    <a:pt x="1662" y="635"/>
                  </a:cubicBezTo>
                  <a:cubicBezTo>
                    <a:pt x="1663" y="612"/>
                    <a:pt x="1661" y="582"/>
                    <a:pt x="1650" y="555"/>
                  </a:cubicBezTo>
                  <a:cubicBezTo>
                    <a:pt x="1639" y="528"/>
                    <a:pt x="1619" y="503"/>
                    <a:pt x="1594" y="475"/>
                  </a:cubicBezTo>
                  <a:cubicBezTo>
                    <a:pt x="1569" y="447"/>
                    <a:pt x="1530" y="413"/>
                    <a:pt x="1502" y="387"/>
                  </a:cubicBezTo>
                  <a:cubicBezTo>
                    <a:pt x="1474" y="361"/>
                    <a:pt x="1448" y="341"/>
                    <a:pt x="1426" y="319"/>
                  </a:cubicBezTo>
                  <a:cubicBezTo>
                    <a:pt x="1404" y="297"/>
                    <a:pt x="1394" y="280"/>
                    <a:pt x="1370" y="255"/>
                  </a:cubicBezTo>
                  <a:cubicBezTo>
                    <a:pt x="1346" y="230"/>
                    <a:pt x="1305" y="192"/>
                    <a:pt x="1282" y="171"/>
                  </a:cubicBezTo>
                  <a:cubicBezTo>
                    <a:pt x="1259" y="150"/>
                    <a:pt x="1249" y="137"/>
                    <a:pt x="1230" y="127"/>
                  </a:cubicBezTo>
                  <a:cubicBezTo>
                    <a:pt x="1211" y="117"/>
                    <a:pt x="1186" y="122"/>
                    <a:pt x="1166" y="111"/>
                  </a:cubicBezTo>
                  <a:cubicBezTo>
                    <a:pt x="1146" y="100"/>
                    <a:pt x="1130" y="80"/>
                    <a:pt x="1110" y="63"/>
                  </a:cubicBezTo>
                  <a:cubicBezTo>
                    <a:pt x="1090" y="46"/>
                    <a:pt x="1067" y="14"/>
                    <a:pt x="1046" y="7"/>
                  </a:cubicBezTo>
                  <a:cubicBezTo>
                    <a:pt x="1025" y="0"/>
                    <a:pt x="1009" y="12"/>
                    <a:pt x="986" y="19"/>
                  </a:cubicBezTo>
                  <a:cubicBezTo>
                    <a:pt x="963" y="26"/>
                    <a:pt x="935" y="38"/>
                    <a:pt x="910" y="51"/>
                  </a:cubicBezTo>
                  <a:cubicBezTo>
                    <a:pt x="885" y="64"/>
                    <a:pt x="855" y="84"/>
                    <a:pt x="834" y="99"/>
                  </a:cubicBezTo>
                  <a:cubicBezTo>
                    <a:pt x="813" y="114"/>
                    <a:pt x="791" y="129"/>
                    <a:pt x="786" y="143"/>
                  </a:cubicBezTo>
                  <a:cubicBezTo>
                    <a:pt x="781" y="157"/>
                    <a:pt x="836" y="149"/>
                    <a:pt x="802" y="183"/>
                  </a:cubicBezTo>
                  <a:cubicBezTo>
                    <a:pt x="768" y="217"/>
                    <a:pt x="642" y="306"/>
                    <a:pt x="582" y="347"/>
                  </a:cubicBezTo>
                  <a:cubicBezTo>
                    <a:pt x="522" y="388"/>
                    <a:pt x="475" y="411"/>
                    <a:pt x="442" y="427"/>
                  </a:cubicBezTo>
                  <a:cubicBezTo>
                    <a:pt x="409" y="443"/>
                    <a:pt x="406" y="438"/>
                    <a:pt x="386" y="443"/>
                  </a:cubicBezTo>
                  <a:cubicBezTo>
                    <a:pt x="366" y="448"/>
                    <a:pt x="337" y="457"/>
                    <a:pt x="322" y="455"/>
                  </a:cubicBezTo>
                  <a:cubicBezTo>
                    <a:pt x="307" y="453"/>
                    <a:pt x="317" y="430"/>
                    <a:pt x="294" y="431"/>
                  </a:cubicBezTo>
                  <a:cubicBezTo>
                    <a:pt x="271" y="432"/>
                    <a:pt x="225" y="442"/>
                    <a:pt x="186" y="459"/>
                  </a:cubicBezTo>
                  <a:cubicBezTo>
                    <a:pt x="147" y="476"/>
                    <a:pt x="93" y="511"/>
                    <a:pt x="62" y="531"/>
                  </a:cubicBezTo>
                  <a:cubicBezTo>
                    <a:pt x="31" y="551"/>
                    <a:pt x="4" y="552"/>
                    <a:pt x="2" y="583"/>
                  </a:cubicBezTo>
                  <a:close/>
                </a:path>
              </a:pathLst>
            </a:custGeom>
            <a:solidFill>
              <a:srgbClr val="FFFFCC"/>
            </a:solidFill>
            <a:ln w="9525">
              <a:solidFill>
                <a:schemeClr val="tx1"/>
              </a:solidFill>
              <a:round/>
              <a:headEnd/>
              <a:tailEnd/>
            </a:ln>
          </p:spPr>
          <p:txBody>
            <a:bodyPr/>
            <a:lstStyle/>
            <a:p>
              <a:endParaRPr lang="en-US"/>
            </a:p>
          </p:txBody>
        </p:sp>
        <p:sp>
          <p:nvSpPr>
            <p:cNvPr id="7342" name="Oval 108"/>
            <p:cNvSpPr>
              <a:spLocks noChangeArrowheads="1"/>
            </p:cNvSpPr>
            <p:nvPr/>
          </p:nvSpPr>
          <p:spPr bwMode="auto">
            <a:xfrm>
              <a:off x="1432" y="2760"/>
              <a:ext cx="536" cy="520"/>
            </a:xfrm>
            <a:prstGeom prst="ellipse">
              <a:avLst/>
            </a:prstGeom>
            <a:solidFill>
              <a:srgbClr val="FFFFCC"/>
            </a:solidFill>
            <a:ln w="9525">
              <a:solidFill>
                <a:schemeClr val="tx1"/>
              </a:solidFill>
              <a:round/>
              <a:headEnd/>
              <a:tailEnd/>
            </a:ln>
          </p:spPr>
          <p:txBody>
            <a:bodyPr wrap="none" anchor="ctr"/>
            <a:lstStyle/>
            <a:p>
              <a:endParaRPr lang="en-US"/>
            </a:p>
          </p:txBody>
        </p:sp>
        <p:sp>
          <p:nvSpPr>
            <p:cNvPr id="7343" name="Oval 109"/>
            <p:cNvSpPr>
              <a:spLocks noChangeArrowheads="1"/>
            </p:cNvSpPr>
            <p:nvPr/>
          </p:nvSpPr>
          <p:spPr bwMode="auto">
            <a:xfrm>
              <a:off x="2220" y="2332"/>
              <a:ext cx="536" cy="520"/>
            </a:xfrm>
            <a:prstGeom prst="ellipse">
              <a:avLst/>
            </a:prstGeom>
            <a:solidFill>
              <a:srgbClr val="FFFFCC"/>
            </a:solidFill>
            <a:ln w="9525">
              <a:solidFill>
                <a:schemeClr val="tx1"/>
              </a:solidFill>
              <a:round/>
              <a:headEnd/>
              <a:tailEnd/>
            </a:ln>
          </p:spPr>
          <p:txBody>
            <a:bodyPr wrap="none" anchor="ctr"/>
            <a:lstStyle/>
            <a:p>
              <a:endParaRPr lang="en-US"/>
            </a:p>
          </p:txBody>
        </p:sp>
        <p:sp>
          <p:nvSpPr>
            <p:cNvPr id="7344" name="Oval 110"/>
            <p:cNvSpPr>
              <a:spLocks noChangeArrowheads="1"/>
            </p:cNvSpPr>
            <p:nvPr/>
          </p:nvSpPr>
          <p:spPr bwMode="auto">
            <a:xfrm>
              <a:off x="2296" y="2616"/>
              <a:ext cx="112" cy="104"/>
            </a:xfrm>
            <a:prstGeom prst="ellipse">
              <a:avLst/>
            </a:prstGeom>
            <a:solidFill>
              <a:srgbClr val="FFFFCC"/>
            </a:solidFill>
            <a:ln w="9525">
              <a:solidFill>
                <a:schemeClr val="tx1"/>
              </a:solidFill>
              <a:round/>
              <a:headEnd/>
              <a:tailEnd/>
            </a:ln>
          </p:spPr>
          <p:txBody>
            <a:bodyPr wrap="none" anchor="ctr"/>
            <a:lstStyle/>
            <a:p>
              <a:endParaRPr lang="en-US"/>
            </a:p>
          </p:txBody>
        </p:sp>
        <p:sp>
          <p:nvSpPr>
            <p:cNvPr id="7345" name="Oval 111"/>
            <p:cNvSpPr>
              <a:spLocks noChangeArrowheads="1"/>
            </p:cNvSpPr>
            <p:nvPr/>
          </p:nvSpPr>
          <p:spPr bwMode="auto">
            <a:xfrm>
              <a:off x="2348" y="2420"/>
              <a:ext cx="112" cy="104"/>
            </a:xfrm>
            <a:prstGeom prst="ellipse">
              <a:avLst/>
            </a:prstGeom>
            <a:solidFill>
              <a:srgbClr val="FFFFCC"/>
            </a:solidFill>
            <a:ln w="9525">
              <a:solidFill>
                <a:schemeClr val="tx1"/>
              </a:solidFill>
              <a:round/>
              <a:headEnd/>
              <a:tailEnd/>
            </a:ln>
          </p:spPr>
          <p:txBody>
            <a:bodyPr wrap="none" anchor="ctr"/>
            <a:lstStyle/>
            <a:p>
              <a:endParaRPr lang="en-US"/>
            </a:p>
          </p:txBody>
        </p:sp>
        <p:sp>
          <p:nvSpPr>
            <p:cNvPr id="7346" name="Oval 112"/>
            <p:cNvSpPr>
              <a:spLocks noChangeArrowheads="1"/>
            </p:cNvSpPr>
            <p:nvPr/>
          </p:nvSpPr>
          <p:spPr bwMode="auto">
            <a:xfrm>
              <a:off x="2536" y="2476"/>
              <a:ext cx="112" cy="104"/>
            </a:xfrm>
            <a:prstGeom prst="ellipse">
              <a:avLst/>
            </a:prstGeom>
            <a:solidFill>
              <a:srgbClr val="FFFFCC"/>
            </a:solidFill>
            <a:ln w="9525">
              <a:solidFill>
                <a:schemeClr val="tx1"/>
              </a:solidFill>
              <a:round/>
              <a:headEnd/>
              <a:tailEnd/>
            </a:ln>
          </p:spPr>
          <p:txBody>
            <a:bodyPr wrap="none" anchor="ctr"/>
            <a:lstStyle/>
            <a:p>
              <a:endParaRPr lang="en-US"/>
            </a:p>
          </p:txBody>
        </p:sp>
        <p:sp>
          <p:nvSpPr>
            <p:cNvPr id="7347" name="Oval 113"/>
            <p:cNvSpPr>
              <a:spLocks noChangeArrowheads="1"/>
            </p:cNvSpPr>
            <p:nvPr/>
          </p:nvSpPr>
          <p:spPr bwMode="auto">
            <a:xfrm>
              <a:off x="2496" y="2668"/>
              <a:ext cx="112" cy="104"/>
            </a:xfrm>
            <a:prstGeom prst="ellipse">
              <a:avLst/>
            </a:prstGeom>
            <a:solidFill>
              <a:srgbClr val="FFFFCC"/>
            </a:solidFill>
            <a:ln w="9525">
              <a:solidFill>
                <a:schemeClr val="tx1"/>
              </a:solidFill>
              <a:round/>
              <a:headEnd/>
              <a:tailEnd/>
            </a:ln>
          </p:spPr>
          <p:txBody>
            <a:bodyPr wrap="none" anchor="ctr"/>
            <a:lstStyle/>
            <a:p>
              <a:endParaRPr lang="en-US"/>
            </a:p>
          </p:txBody>
        </p:sp>
        <p:sp>
          <p:nvSpPr>
            <p:cNvPr id="7348" name="AutoShape 114"/>
            <p:cNvSpPr>
              <a:spLocks noChangeArrowheads="1"/>
            </p:cNvSpPr>
            <p:nvPr/>
          </p:nvSpPr>
          <p:spPr bwMode="auto">
            <a:xfrm rot="-1648174">
              <a:off x="2008" y="2916"/>
              <a:ext cx="108" cy="40"/>
            </a:xfrm>
            <a:prstGeom prst="roundRect">
              <a:avLst>
                <a:gd name="adj" fmla="val 16069"/>
              </a:avLst>
            </a:prstGeom>
            <a:solidFill>
              <a:srgbClr val="FFFFCC"/>
            </a:solidFill>
            <a:ln w="9525">
              <a:solidFill>
                <a:schemeClr val="tx1"/>
              </a:solidFill>
              <a:round/>
              <a:headEnd/>
              <a:tailEnd/>
            </a:ln>
          </p:spPr>
          <p:txBody>
            <a:bodyPr wrap="none" anchor="ctr"/>
            <a:lstStyle/>
            <a:p>
              <a:endParaRPr lang="en-US"/>
            </a:p>
          </p:txBody>
        </p:sp>
        <p:sp>
          <p:nvSpPr>
            <p:cNvPr id="7349" name="AutoShape 115"/>
            <p:cNvSpPr>
              <a:spLocks noChangeArrowheads="1"/>
            </p:cNvSpPr>
            <p:nvPr/>
          </p:nvSpPr>
          <p:spPr bwMode="auto">
            <a:xfrm rot="-1648174">
              <a:off x="2152" y="2832"/>
              <a:ext cx="108" cy="40"/>
            </a:xfrm>
            <a:prstGeom prst="roundRect">
              <a:avLst>
                <a:gd name="adj" fmla="val 16069"/>
              </a:avLst>
            </a:prstGeom>
            <a:solidFill>
              <a:srgbClr val="FFFFCC"/>
            </a:solidFill>
            <a:ln w="9525">
              <a:solidFill>
                <a:schemeClr val="tx1"/>
              </a:solidFill>
              <a:round/>
              <a:headEnd/>
              <a:tailEnd/>
            </a:ln>
          </p:spPr>
          <p:txBody>
            <a:bodyPr wrap="none" anchor="ctr"/>
            <a:lstStyle/>
            <a:p>
              <a:endParaRPr lang="en-US"/>
            </a:p>
          </p:txBody>
        </p:sp>
      </p:grpSp>
      <p:pic>
        <p:nvPicPr>
          <p:cNvPr id="7308" name="Picture 117" descr="monitor"/>
          <p:cNvPicPr>
            <a:picLocks noChangeAspect="1" noChangeArrowheads="1"/>
          </p:cNvPicPr>
          <p:nvPr/>
        </p:nvPicPr>
        <p:blipFill>
          <a:blip r:embed="rId3" cstate="print"/>
          <a:srcRect/>
          <a:stretch>
            <a:fillRect/>
          </a:stretch>
        </p:blipFill>
        <p:spPr bwMode="auto">
          <a:xfrm>
            <a:off x="3303588" y="171450"/>
            <a:ext cx="785812" cy="601663"/>
          </a:xfrm>
          <a:prstGeom prst="rect">
            <a:avLst/>
          </a:prstGeom>
          <a:noFill/>
          <a:ln w="9525">
            <a:noFill/>
            <a:miter lim="800000"/>
            <a:headEnd/>
            <a:tailEnd/>
          </a:ln>
        </p:spPr>
      </p:pic>
      <p:sp>
        <p:nvSpPr>
          <p:cNvPr id="7309" name="Rectangle 116"/>
          <p:cNvSpPr>
            <a:spLocks noChangeArrowheads="1"/>
          </p:cNvSpPr>
          <p:nvPr/>
        </p:nvSpPr>
        <p:spPr bwMode="auto">
          <a:xfrm>
            <a:off x="4795838" y="534988"/>
            <a:ext cx="481012" cy="107950"/>
          </a:xfrm>
          <a:prstGeom prst="rect">
            <a:avLst/>
          </a:prstGeom>
          <a:solidFill>
            <a:srgbClr val="FFFFCC"/>
          </a:solidFill>
          <a:ln w="9525">
            <a:solidFill>
              <a:schemeClr val="tx1"/>
            </a:solidFill>
            <a:miter lim="800000"/>
            <a:headEnd/>
            <a:tailEnd/>
          </a:ln>
        </p:spPr>
        <p:txBody>
          <a:bodyPr wrap="none" anchor="ctr"/>
          <a:lstStyle/>
          <a:p>
            <a:endParaRPr lang="en-US"/>
          </a:p>
        </p:txBody>
      </p:sp>
      <p:sp>
        <p:nvSpPr>
          <p:cNvPr id="7310" name="Line 118"/>
          <p:cNvSpPr>
            <a:spLocks noChangeShapeType="1"/>
          </p:cNvSpPr>
          <p:nvPr/>
        </p:nvSpPr>
        <p:spPr bwMode="auto">
          <a:xfrm flipV="1">
            <a:off x="4795838" y="446088"/>
            <a:ext cx="168275" cy="88900"/>
          </a:xfrm>
          <a:prstGeom prst="line">
            <a:avLst/>
          </a:prstGeom>
          <a:noFill/>
          <a:ln w="9525">
            <a:solidFill>
              <a:schemeClr val="tx1"/>
            </a:solidFill>
            <a:round/>
            <a:headEnd/>
            <a:tailEnd/>
          </a:ln>
        </p:spPr>
        <p:txBody>
          <a:bodyPr/>
          <a:lstStyle/>
          <a:p>
            <a:endParaRPr lang="en-US"/>
          </a:p>
        </p:txBody>
      </p:sp>
      <p:sp>
        <p:nvSpPr>
          <p:cNvPr id="7311" name="Line 119"/>
          <p:cNvSpPr>
            <a:spLocks noChangeShapeType="1"/>
          </p:cNvSpPr>
          <p:nvPr/>
        </p:nvSpPr>
        <p:spPr bwMode="auto">
          <a:xfrm>
            <a:off x="4965700" y="446088"/>
            <a:ext cx="446088" cy="0"/>
          </a:xfrm>
          <a:prstGeom prst="line">
            <a:avLst/>
          </a:prstGeom>
          <a:noFill/>
          <a:ln w="9525">
            <a:solidFill>
              <a:schemeClr val="tx1"/>
            </a:solidFill>
            <a:round/>
            <a:headEnd/>
            <a:tailEnd/>
          </a:ln>
        </p:spPr>
        <p:txBody>
          <a:bodyPr/>
          <a:lstStyle/>
          <a:p>
            <a:endParaRPr lang="en-US"/>
          </a:p>
        </p:txBody>
      </p:sp>
      <p:sp>
        <p:nvSpPr>
          <p:cNvPr id="7312" name="Line 120"/>
          <p:cNvSpPr>
            <a:spLocks noChangeShapeType="1"/>
          </p:cNvSpPr>
          <p:nvPr/>
        </p:nvSpPr>
        <p:spPr bwMode="auto">
          <a:xfrm flipV="1">
            <a:off x="5276850" y="446088"/>
            <a:ext cx="138113" cy="88900"/>
          </a:xfrm>
          <a:prstGeom prst="line">
            <a:avLst/>
          </a:prstGeom>
          <a:noFill/>
          <a:ln w="9525">
            <a:solidFill>
              <a:schemeClr val="tx1"/>
            </a:solidFill>
            <a:round/>
            <a:headEnd/>
            <a:tailEnd/>
          </a:ln>
        </p:spPr>
        <p:txBody>
          <a:bodyPr/>
          <a:lstStyle/>
          <a:p>
            <a:endParaRPr lang="en-US"/>
          </a:p>
        </p:txBody>
      </p:sp>
      <p:sp>
        <p:nvSpPr>
          <p:cNvPr id="7313" name="Line 121"/>
          <p:cNvSpPr>
            <a:spLocks noChangeShapeType="1"/>
          </p:cNvSpPr>
          <p:nvPr/>
        </p:nvSpPr>
        <p:spPr bwMode="auto">
          <a:xfrm flipV="1">
            <a:off x="5281613" y="550863"/>
            <a:ext cx="136525" cy="90487"/>
          </a:xfrm>
          <a:prstGeom prst="line">
            <a:avLst/>
          </a:prstGeom>
          <a:noFill/>
          <a:ln w="9525">
            <a:solidFill>
              <a:schemeClr val="tx1"/>
            </a:solidFill>
            <a:round/>
            <a:headEnd/>
            <a:tailEnd/>
          </a:ln>
        </p:spPr>
        <p:txBody>
          <a:bodyPr/>
          <a:lstStyle/>
          <a:p>
            <a:endParaRPr lang="en-US"/>
          </a:p>
        </p:txBody>
      </p:sp>
      <p:sp>
        <p:nvSpPr>
          <p:cNvPr id="7314" name="Line 122"/>
          <p:cNvSpPr>
            <a:spLocks noChangeShapeType="1"/>
          </p:cNvSpPr>
          <p:nvPr/>
        </p:nvSpPr>
        <p:spPr bwMode="auto">
          <a:xfrm>
            <a:off x="5414963" y="446088"/>
            <a:ext cx="0" cy="106362"/>
          </a:xfrm>
          <a:prstGeom prst="line">
            <a:avLst/>
          </a:prstGeom>
          <a:noFill/>
          <a:ln w="9525">
            <a:solidFill>
              <a:schemeClr val="tx1"/>
            </a:solidFill>
            <a:round/>
            <a:headEnd/>
            <a:tailEnd/>
          </a:ln>
        </p:spPr>
        <p:txBody>
          <a:bodyPr/>
          <a:lstStyle/>
          <a:p>
            <a:endParaRPr lang="en-US"/>
          </a:p>
        </p:txBody>
      </p:sp>
      <p:sp>
        <p:nvSpPr>
          <p:cNvPr id="7315" name="Freeform 123"/>
          <p:cNvSpPr>
            <a:spLocks/>
          </p:cNvSpPr>
          <p:nvPr/>
        </p:nvSpPr>
        <p:spPr bwMode="auto">
          <a:xfrm>
            <a:off x="3894138" y="503238"/>
            <a:ext cx="942975" cy="242887"/>
          </a:xfrm>
          <a:custGeom>
            <a:avLst/>
            <a:gdLst>
              <a:gd name="T0" fmla="*/ 0 w 415"/>
              <a:gd name="T1" fmla="*/ 2147483647 h 167"/>
              <a:gd name="T2" fmla="*/ 2147483647 w 415"/>
              <a:gd name="T3" fmla="*/ 2147483647 h 167"/>
              <a:gd name="T4" fmla="*/ 2147483647 w 415"/>
              <a:gd name="T5" fmla="*/ 2147483647 h 167"/>
              <a:gd name="T6" fmla="*/ 2147483647 w 415"/>
              <a:gd name="T7" fmla="*/ 0 h 167"/>
              <a:gd name="T8" fmla="*/ 0 60000 65536"/>
              <a:gd name="T9" fmla="*/ 0 60000 65536"/>
              <a:gd name="T10" fmla="*/ 0 60000 65536"/>
              <a:gd name="T11" fmla="*/ 0 60000 65536"/>
              <a:gd name="T12" fmla="*/ 0 w 415"/>
              <a:gd name="T13" fmla="*/ 0 h 167"/>
              <a:gd name="T14" fmla="*/ 415 w 415"/>
              <a:gd name="T15" fmla="*/ 167 h 167"/>
            </a:gdLst>
            <a:ahLst/>
            <a:cxnLst>
              <a:cxn ang="T8">
                <a:pos x="T0" y="T1"/>
              </a:cxn>
              <a:cxn ang="T9">
                <a:pos x="T2" y="T3"/>
              </a:cxn>
              <a:cxn ang="T10">
                <a:pos x="T4" y="T5"/>
              </a:cxn>
              <a:cxn ang="T11">
                <a:pos x="T6" y="T7"/>
              </a:cxn>
            </a:cxnLst>
            <a:rect l="T12" t="T13" r="T14" b="T15"/>
            <a:pathLst>
              <a:path w="415" h="167">
                <a:moveTo>
                  <a:pt x="0" y="120"/>
                </a:moveTo>
                <a:cubicBezTo>
                  <a:pt x="68" y="143"/>
                  <a:pt x="136" y="167"/>
                  <a:pt x="174" y="160"/>
                </a:cubicBezTo>
                <a:cubicBezTo>
                  <a:pt x="212" y="153"/>
                  <a:pt x="187" y="107"/>
                  <a:pt x="227" y="80"/>
                </a:cubicBezTo>
                <a:cubicBezTo>
                  <a:pt x="267" y="53"/>
                  <a:pt x="379" y="13"/>
                  <a:pt x="415" y="0"/>
                </a:cubicBezTo>
              </a:path>
            </a:pathLst>
          </a:custGeom>
          <a:noFill/>
          <a:ln w="9525">
            <a:solidFill>
              <a:schemeClr val="tx1"/>
            </a:solidFill>
            <a:round/>
            <a:headEnd/>
            <a:tailEnd/>
          </a:ln>
        </p:spPr>
        <p:txBody>
          <a:bodyPr/>
          <a:lstStyle/>
          <a:p>
            <a:endParaRPr lang="en-US"/>
          </a:p>
        </p:txBody>
      </p:sp>
      <p:sp>
        <p:nvSpPr>
          <p:cNvPr id="7316" name="Freeform 296"/>
          <p:cNvSpPr>
            <a:spLocks/>
          </p:cNvSpPr>
          <p:nvPr/>
        </p:nvSpPr>
        <p:spPr bwMode="auto">
          <a:xfrm>
            <a:off x="4546600" y="242888"/>
            <a:ext cx="349250" cy="250825"/>
          </a:xfrm>
          <a:custGeom>
            <a:avLst/>
            <a:gdLst>
              <a:gd name="T0" fmla="*/ 2147483647 w 165"/>
              <a:gd name="T1" fmla="*/ 0 h 210"/>
              <a:gd name="T2" fmla="*/ 0 w 165"/>
              <a:gd name="T3" fmla="*/ 2147483647 h 210"/>
              <a:gd name="T4" fmla="*/ 2147483647 w 165"/>
              <a:gd name="T5" fmla="*/ 2147483647 h 210"/>
              <a:gd name="T6" fmla="*/ 2147483647 w 165"/>
              <a:gd name="T7" fmla="*/ 2147483647 h 210"/>
              <a:gd name="T8" fmla="*/ 2147483647 w 165"/>
              <a:gd name="T9" fmla="*/ 2147483647 h 210"/>
              <a:gd name="T10" fmla="*/ 2147483647 w 165"/>
              <a:gd name="T11" fmla="*/ 2147483647 h 210"/>
              <a:gd name="T12" fmla="*/ 2147483647 w 165"/>
              <a:gd name="T13" fmla="*/ 2147483647 h 210"/>
              <a:gd name="T14" fmla="*/ 0 60000 65536"/>
              <a:gd name="T15" fmla="*/ 0 60000 65536"/>
              <a:gd name="T16" fmla="*/ 0 60000 65536"/>
              <a:gd name="T17" fmla="*/ 0 60000 65536"/>
              <a:gd name="T18" fmla="*/ 0 60000 65536"/>
              <a:gd name="T19" fmla="*/ 0 60000 65536"/>
              <a:gd name="T20" fmla="*/ 0 60000 65536"/>
              <a:gd name="T21" fmla="*/ 0 w 165"/>
              <a:gd name="T22" fmla="*/ 0 h 210"/>
              <a:gd name="T23" fmla="*/ 165 w 165"/>
              <a:gd name="T24" fmla="*/ 210 h 21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65" h="210">
                <a:moveTo>
                  <a:pt x="9" y="0"/>
                </a:moveTo>
                <a:cubicBezTo>
                  <a:pt x="6" y="12"/>
                  <a:pt x="2" y="24"/>
                  <a:pt x="0" y="36"/>
                </a:cubicBezTo>
                <a:cubicBezTo>
                  <a:pt x="1" y="52"/>
                  <a:pt x="0" y="68"/>
                  <a:pt x="3" y="84"/>
                </a:cubicBezTo>
                <a:cubicBezTo>
                  <a:pt x="7" y="103"/>
                  <a:pt x="63" y="116"/>
                  <a:pt x="81" y="120"/>
                </a:cubicBezTo>
                <a:cubicBezTo>
                  <a:pt x="98" y="146"/>
                  <a:pt x="85" y="152"/>
                  <a:pt x="93" y="192"/>
                </a:cubicBezTo>
                <a:cubicBezTo>
                  <a:pt x="94" y="195"/>
                  <a:pt x="99" y="194"/>
                  <a:pt x="102" y="195"/>
                </a:cubicBezTo>
                <a:cubicBezTo>
                  <a:pt x="122" y="205"/>
                  <a:pt x="142" y="210"/>
                  <a:pt x="165" y="210"/>
                </a:cubicBezTo>
              </a:path>
            </a:pathLst>
          </a:custGeom>
          <a:noFill/>
          <a:ln w="9525">
            <a:solidFill>
              <a:schemeClr val="tx1"/>
            </a:solidFill>
            <a:round/>
            <a:headEnd/>
            <a:tailEnd/>
          </a:ln>
        </p:spPr>
        <p:txBody>
          <a:bodyPr/>
          <a:lstStyle/>
          <a:p>
            <a:endParaRPr lang="en-US"/>
          </a:p>
        </p:txBody>
      </p:sp>
      <p:grpSp>
        <p:nvGrpSpPr>
          <p:cNvPr id="24" name="Group 302"/>
          <p:cNvGrpSpPr>
            <a:grpSpLocks/>
          </p:cNvGrpSpPr>
          <p:nvPr/>
        </p:nvGrpSpPr>
        <p:grpSpPr bwMode="auto">
          <a:xfrm flipH="1">
            <a:off x="6777038" y="46038"/>
            <a:ext cx="619125" cy="280987"/>
            <a:chOff x="1418" y="2181"/>
            <a:chExt cx="1663" cy="1354"/>
          </a:xfrm>
        </p:grpSpPr>
        <p:sp>
          <p:nvSpPr>
            <p:cNvPr id="7332" name="Freeform 303"/>
            <p:cNvSpPr>
              <a:spLocks/>
            </p:cNvSpPr>
            <p:nvPr/>
          </p:nvSpPr>
          <p:spPr bwMode="auto">
            <a:xfrm>
              <a:off x="1418" y="2181"/>
              <a:ext cx="1663" cy="1354"/>
            </a:xfrm>
            <a:custGeom>
              <a:avLst/>
              <a:gdLst>
                <a:gd name="T0" fmla="*/ 2 w 1663"/>
                <a:gd name="T1" fmla="*/ 583 h 1354"/>
                <a:gd name="T2" fmla="*/ 50 w 1663"/>
                <a:gd name="T3" fmla="*/ 715 h 1354"/>
                <a:gd name="T4" fmla="*/ 22 w 1663"/>
                <a:gd name="T5" fmla="*/ 787 h 1354"/>
                <a:gd name="T6" fmla="*/ 22 w 1663"/>
                <a:gd name="T7" fmla="*/ 863 h 1354"/>
                <a:gd name="T8" fmla="*/ 38 w 1663"/>
                <a:gd name="T9" fmla="*/ 931 h 1354"/>
                <a:gd name="T10" fmla="*/ 66 w 1663"/>
                <a:gd name="T11" fmla="*/ 995 h 1354"/>
                <a:gd name="T12" fmla="*/ 118 w 1663"/>
                <a:gd name="T13" fmla="*/ 1047 h 1354"/>
                <a:gd name="T14" fmla="*/ 182 w 1663"/>
                <a:gd name="T15" fmla="*/ 1159 h 1354"/>
                <a:gd name="T16" fmla="*/ 238 w 1663"/>
                <a:gd name="T17" fmla="*/ 1231 h 1354"/>
                <a:gd name="T18" fmla="*/ 282 w 1663"/>
                <a:gd name="T19" fmla="*/ 1283 h 1354"/>
                <a:gd name="T20" fmla="*/ 322 w 1663"/>
                <a:gd name="T21" fmla="*/ 1323 h 1354"/>
                <a:gd name="T22" fmla="*/ 386 w 1663"/>
                <a:gd name="T23" fmla="*/ 1351 h 1354"/>
                <a:gd name="T24" fmla="*/ 462 w 1663"/>
                <a:gd name="T25" fmla="*/ 1339 h 1354"/>
                <a:gd name="T26" fmla="*/ 530 w 1663"/>
                <a:gd name="T27" fmla="*/ 1283 h 1354"/>
                <a:gd name="T28" fmla="*/ 554 w 1663"/>
                <a:gd name="T29" fmla="*/ 1231 h 1354"/>
                <a:gd name="T30" fmla="*/ 562 w 1663"/>
                <a:gd name="T31" fmla="*/ 1115 h 1354"/>
                <a:gd name="T32" fmla="*/ 574 w 1663"/>
                <a:gd name="T33" fmla="*/ 1015 h 1354"/>
                <a:gd name="T34" fmla="*/ 582 w 1663"/>
                <a:gd name="T35" fmla="*/ 915 h 1354"/>
                <a:gd name="T36" fmla="*/ 642 w 1663"/>
                <a:gd name="T37" fmla="*/ 879 h 1354"/>
                <a:gd name="T38" fmla="*/ 706 w 1663"/>
                <a:gd name="T39" fmla="*/ 843 h 1354"/>
                <a:gd name="T40" fmla="*/ 770 w 1663"/>
                <a:gd name="T41" fmla="*/ 811 h 1354"/>
                <a:gd name="T42" fmla="*/ 858 w 1663"/>
                <a:gd name="T43" fmla="*/ 763 h 1354"/>
                <a:gd name="T44" fmla="*/ 934 w 1663"/>
                <a:gd name="T45" fmla="*/ 727 h 1354"/>
                <a:gd name="T46" fmla="*/ 1010 w 1663"/>
                <a:gd name="T47" fmla="*/ 691 h 1354"/>
                <a:gd name="T48" fmla="*/ 1034 w 1663"/>
                <a:gd name="T49" fmla="*/ 687 h 1354"/>
                <a:gd name="T50" fmla="*/ 1090 w 1663"/>
                <a:gd name="T51" fmla="*/ 695 h 1354"/>
                <a:gd name="T52" fmla="*/ 1202 w 1663"/>
                <a:gd name="T53" fmla="*/ 723 h 1354"/>
                <a:gd name="T54" fmla="*/ 1330 w 1663"/>
                <a:gd name="T55" fmla="*/ 751 h 1354"/>
                <a:gd name="T56" fmla="*/ 1402 w 1663"/>
                <a:gd name="T57" fmla="*/ 763 h 1354"/>
                <a:gd name="T58" fmla="*/ 1486 w 1663"/>
                <a:gd name="T59" fmla="*/ 775 h 1354"/>
                <a:gd name="T60" fmla="*/ 1546 w 1663"/>
                <a:gd name="T61" fmla="*/ 771 h 1354"/>
                <a:gd name="T62" fmla="*/ 1590 w 1663"/>
                <a:gd name="T63" fmla="*/ 747 h 1354"/>
                <a:gd name="T64" fmla="*/ 1642 w 1663"/>
                <a:gd name="T65" fmla="*/ 691 h 1354"/>
                <a:gd name="T66" fmla="*/ 1662 w 1663"/>
                <a:gd name="T67" fmla="*/ 635 h 1354"/>
                <a:gd name="T68" fmla="*/ 1650 w 1663"/>
                <a:gd name="T69" fmla="*/ 555 h 1354"/>
                <a:gd name="T70" fmla="*/ 1594 w 1663"/>
                <a:gd name="T71" fmla="*/ 475 h 1354"/>
                <a:gd name="T72" fmla="*/ 1502 w 1663"/>
                <a:gd name="T73" fmla="*/ 387 h 1354"/>
                <a:gd name="T74" fmla="*/ 1426 w 1663"/>
                <a:gd name="T75" fmla="*/ 319 h 1354"/>
                <a:gd name="T76" fmla="*/ 1370 w 1663"/>
                <a:gd name="T77" fmla="*/ 255 h 1354"/>
                <a:gd name="T78" fmla="*/ 1282 w 1663"/>
                <a:gd name="T79" fmla="*/ 171 h 1354"/>
                <a:gd name="T80" fmla="*/ 1230 w 1663"/>
                <a:gd name="T81" fmla="*/ 127 h 1354"/>
                <a:gd name="T82" fmla="*/ 1166 w 1663"/>
                <a:gd name="T83" fmla="*/ 111 h 1354"/>
                <a:gd name="T84" fmla="*/ 1110 w 1663"/>
                <a:gd name="T85" fmla="*/ 63 h 1354"/>
                <a:gd name="T86" fmla="*/ 1046 w 1663"/>
                <a:gd name="T87" fmla="*/ 7 h 1354"/>
                <a:gd name="T88" fmla="*/ 986 w 1663"/>
                <a:gd name="T89" fmla="*/ 19 h 1354"/>
                <a:gd name="T90" fmla="*/ 910 w 1663"/>
                <a:gd name="T91" fmla="*/ 51 h 1354"/>
                <a:gd name="T92" fmla="*/ 834 w 1663"/>
                <a:gd name="T93" fmla="*/ 99 h 1354"/>
                <a:gd name="T94" fmla="*/ 786 w 1663"/>
                <a:gd name="T95" fmla="*/ 143 h 1354"/>
                <a:gd name="T96" fmla="*/ 802 w 1663"/>
                <a:gd name="T97" fmla="*/ 183 h 1354"/>
                <a:gd name="T98" fmla="*/ 582 w 1663"/>
                <a:gd name="T99" fmla="*/ 347 h 1354"/>
                <a:gd name="T100" fmla="*/ 442 w 1663"/>
                <a:gd name="T101" fmla="*/ 427 h 1354"/>
                <a:gd name="T102" fmla="*/ 386 w 1663"/>
                <a:gd name="T103" fmla="*/ 443 h 1354"/>
                <a:gd name="T104" fmla="*/ 322 w 1663"/>
                <a:gd name="T105" fmla="*/ 455 h 1354"/>
                <a:gd name="T106" fmla="*/ 294 w 1663"/>
                <a:gd name="T107" fmla="*/ 431 h 1354"/>
                <a:gd name="T108" fmla="*/ 186 w 1663"/>
                <a:gd name="T109" fmla="*/ 459 h 1354"/>
                <a:gd name="T110" fmla="*/ 62 w 1663"/>
                <a:gd name="T111" fmla="*/ 531 h 1354"/>
                <a:gd name="T112" fmla="*/ 2 w 1663"/>
                <a:gd name="T113" fmla="*/ 583 h 1354"/>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1663"/>
                <a:gd name="T172" fmla="*/ 0 h 1354"/>
                <a:gd name="T173" fmla="*/ 1663 w 1663"/>
                <a:gd name="T174" fmla="*/ 1354 h 1354"/>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1663" h="1354">
                  <a:moveTo>
                    <a:pt x="2" y="583"/>
                  </a:moveTo>
                  <a:cubicBezTo>
                    <a:pt x="0" y="614"/>
                    <a:pt x="47" y="681"/>
                    <a:pt x="50" y="715"/>
                  </a:cubicBezTo>
                  <a:cubicBezTo>
                    <a:pt x="53" y="749"/>
                    <a:pt x="27" y="762"/>
                    <a:pt x="22" y="787"/>
                  </a:cubicBezTo>
                  <a:cubicBezTo>
                    <a:pt x="17" y="812"/>
                    <a:pt x="19" y="839"/>
                    <a:pt x="22" y="863"/>
                  </a:cubicBezTo>
                  <a:cubicBezTo>
                    <a:pt x="25" y="887"/>
                    <a:pt x="31" y="909"/>
                    <a:pt x="38" y="931"/>
                  </a:cubicBezTo>
                  <a:cubicBezTo>
                    <a:pt x="45" y="953"/>
                    <a:pt x="53" y="976"/>
                    <a:pt x="66" y="995"/>
                  </a:cubicBezTo>
                  <a:cubicBezTo>
                    <a:pt x="79" y="1014"/>
                    <a:pt x="99" y="1020"/>
                    <a:pt x="118" y="1047"/>
                  </a:cubicBezTo>
                  <a:cubicBezTo>
                    <a:pt x="137" y="1074"/>
                    <a:pt x="162" y="1128"/>
                    <a:pt x="182" y="1159"/>
                  </a:cubicBezTo>
                  <a:cubicBezTo>
                    <a:pt x="202" y="1190"/>
                    <a:pt x="221" y="1210"/>
                    <a:pt x="238" y="1231"/>
                  </a:cubicBezTo>
                  <a:cubicBezTo>
                    <a:pt x="255" y="1252"/>
                    <a:pt x="268" y="1268"/>
                    <a:pt x="282" y="1283"/>
                  </a:cubicBezTo>
                  <a:cubicBezTo>
                    <a:pt x="296" y="1298"/>
                    <a:pt x="305" y="1312"/>
                    <a:pt x="322" y="1323"/>
                  </a:cubicBezTo>
                  <a:cubicBezTo>
                    <a:pt x="339" y="1334"/>
                    <a:pt x="363" y="1348"/>
                    <a:pt x="386" y="1351"/>
                  </a:cubicBezTo>
                  <a:cubicBezTo>
                    <a:pt x="409" y="1354"/>
                    <a:pt x="438" y="1350"/>
                    <a:pt x="462" y="1339"/>
                  </a:cubicBezTo>
                  <a:cubicBezTo>
                    <a:pt x="486" y="1328"/>
                    <a:pt x="515" y="1301"/>
                    <a:pt x="530" y="1283"/>
                  </a:cubicBezTo>
                  <a:cubicBezTo>
                    <a:pt x="545" y="1265"/>
                    <a:pt x="549" y="1259"/>
                    <a:pt x="554" y="1231"/>
                  </a:cubicBezTo>
                  <a:cubicBezTo>
                    <a:pt x="559" y="1203"/>
                    <a:pt x="559" y="1151"/>
                    <a:pt x="562" y="1115"/>
                  </a:cubicBezTo>
                  <a:cubicBezTo>
                    <a:pt x="565" y="1079"/>
                    <a:pt x="571" y="1048"/>
                    <a:pt x="574" y="1015"/>
                  </a:cubicBezTo>
                  <a:cubicBezTo>
                    <a:pt x="577" y="982"/>
                    <a:pt x="571" y="938"/>
                    <a:pt x="582" y="915"/>
                  </a:cubicBezTo>
                  <a:cubicBezTo>
                    <a:pt x="593" y="892"/>
                    <a:pt x="621" y="891"/>
                    <a:pt x="642" y="879"/>
                  </a:cubicBezTo>
                  <a:cubicBezTo>
                    <a:pt x="663" y="867"/>
                    <a:pt x="685" y="854"/>
                    <a:pt x="706" y="843"/>
                  </a:cubicBezTo>
                  <a:cubicBezTo>
                    <a:pt x="727" y="832"/>
                    <a:pt x="745" y="824"/>
                    <a:pt x="770" y="811"/>
                  </a:cubicBezTo>
                  <a:cubicBezTo>
                    <a:pt x="795" y="798"/>
                    <a:pt x="831" y="777"/>
                    <a:pt x="858" y="763"/>
                  </a:cubicBezTo>
                  <a:cubicBezTo>
                    <a:pt x="885" y="749"/>
                    <a:pt x="909" y="739"/>
                    <a:pt x="934" y="727"/>
                  </a:cubicBezTo>
                  <a:cubicBezTo>
                    <a:pt x="959" y="715"/>
                    <a:pt x="993" y="698"/>
                    <a:pt x="1010" y="691"/>
                  </a:cubicBezTo>
                  <a:cubicBezTo>
                    <a:pt x="1027" y="684"/>
                    <a:pt x="1021" y="686"/>
                    <a:pt x="1034" y="687"/>
                  </a:cubicBezTo>
                  <a:cubicBezTo>
                    <a:pt x="1047" y="688"/>
                    <a:pt x="1062" y="689"/>
                    <a:pt x="1090" y="695"/>
                  </a:cubicBezTo>
                  <a:cubicBezTo>
                    <a:pt x="1118" y="701"/>
                    <a:pt x="1162" y="714"/>
                    <a:pt x="1202" y="723"/>
                  </a:cubicBezTo>
                  <a:cubicBezTo>
                    <a:pt x="1242" y="732"/>
                    <a:pt x="1297" y="744"/>
                    <a:pt x="1330" y="751"/>
                  </a:cubicBezTo>
                  <a:cubicBezTo>
                    <a:pt x="1363" y="758"/>
                    <a:pt x="1376" y="759"/>
                    <a:pt x="1402" y="763"/>
                  </a:cubicBezTo>
                  <a:cubicBezTo>
                    <a:pt x="1428" y="767"/>
                    <a:pt x="1462" y="774"/>
                    <a:pt x="1486" y="775"/>
                  </a:cubicBezTo>
                  <a:cubicBezTo>
                    <a:pt x="1510" y="776"/>
                    <a:pt x="1529" y="776"/>
                    <a:pt x="1546" y="771"/>
                  </a:cubicBezTo>
                  <a:cubicBezTo>
                    <a:pt x="1563" y="766"/>
                    <a:pt x="1574" y="760"/>
                    <a:pt x="1590" y="747"/>
                  </a:cubicBezTo>
                  <a:cubicBezTo>
                    <a:pt x="1606" y="734"/>
                    <a:pt x="1630" y="710"/>
                    <a:pt x="1642" y="691"/>
                  </a:cubicBezTo>
                  <a:cubicBezTo>
                    <a:pt x="1654" y="672"/>
                    <a:pt x="1661" y="658"/>
                    <a:pt x="1662" y="635"/>
                  </a:cubicBezTo>
                  <a:cubicBezTo>
                    <a:pt x="1663" y="612"/>
                    <a:pt x="1661" y="582"/>
                    <a:pt x="1650" y="555"/>
                  </a:cubicBezTo>
                  <a:cubicBezTo>
                    <a:pt x="1639" y="528"/>
                    <a:pt x="1619" y="503"/>
                    <a:pt x="1594" y="475"/>
                  </a:cubicBezTo>
                  <a:cubicBezTo>
                    <a:pt x="1569" y="447"/>
                    <a:pt x="1530" y="413"/>
                    <a:pt x="1502" y="387"/>
                  </a:cubicBezTo>
                  <a:cubicBezTo>
                    <a:pt x="1474" y="361"/>
                    <a:pt x="1448" y="341"/>
                    <a:pt x="1426" y="319"/>
                  </a:cubicBezTo>
                  <a:cubicBezTo>
                    <a:pt x="1404" y="297"/>
                    <a:pt x="1394" y="280"/>
                    <a:pt x="1370" y="255"/>
                  </a:cubicBezTo>
                  <a:cubicBezTo>
                    <a:pt x="1346" y="230"/>
                    <a:pt x="1305" y="192"/>
                    <a:pt x="1282" y="171"/>
                  </a:cubicBezTo>
                  <a:cubicBezTo>
                    <a:pt x="1259" y="150"/>
                    <a:pt x="1249" y="137"/>
                    <a:pt x="1230" y="127"/>
                  </a:cubicBezTo>
                  <a:cubicBezTo>
                    <a:pt x="1211" y="117"/>
                    <a:pt x="1186" y="122"/>
                    <a:pt x="1166" y="111"/>
                  </a:cubicBezTo>
                  <a:cubicBezTo>
                    <a:pt x="1146" y="100"/>
                    <a:pt x="1130" y="80"/>
                    <a:pt x="1110" y="63"/>
                  </a:cubicBezTo>
                  <a:cubicBezTo>
                    <a:pt x="1090" y="46"/>
                    <a:pt x="1067" y="14"/>
                    <a:pt x="1046" y="7"/>
                  </a:cubicBezTo>
                  <a:cubicBezTo>
                    <a:pt x="1025" y="0"/>
                    <a:pt x="1009" y="12"/>
                    <a:pt x="986" y="19"/>
                  </a:cubicBezTo>
                  <a:cubicBezTo>
                    <a:pt x="963" y="26"/>
                    <a:pt x="935" y="38"/>
                    <a:pt x="910" y="51"/>
                  </a:cubicBezTo>
                  <a:cubicBezTo>
                    <a:pt x="885" y="64"/>
                    <a:pt x="855" y="84"/>
                    <a:pt x="834" y="99"/>
                  </a:cubicBezTo>
                  <a:cubicBezTo>
                    <a:pt x="813" y="114"/>
                    <a:pt x="791" y="129"/>
                    <a:pt x="786" y="143"/>
                  </a:cubicBezTo>
                  <a:cubicBezTo>
                    <a:pt x="781" y="157"/>
                    <a:pt x="836" y="149"/>
                    <a:pt x="802" y="183"/>
                  </a:cubicBezTo>
                  <a:cubicBezTo>
                    <a:pt x="768" y="217"/>
                    <a:pt x="642" y="306"/>
                    <a:pt x="582" y="347"/>
                  </a:cubicBezTo>
                  <a:cubicBezTo>
                    <a:pt x="522" y="388"/>
                    <a:pt x="475" y="411"/>
                    <a:pt x="442" y="427"/>
                  </a:cubicBezTo>
                  <a:cubicBezTo>
                    <a:pt x="409" y="443"/>
                    <a:pt x="406" y="438"/>
                    <a:pt x="386" y="443"/>
                  </a:cubicBezTo>
                  <a:cubicBezTo>
                    <a:pt x="366" y="448"/>
                    <a:pt x="337" y="457"/>
                    <a:pt x="322" y="455"/>
                  </a:cubicBezTo>
                  <a:cubicBezTo>
                    <a:pt x="307" y="453"/>
                    <a:pt x="317" y="430"/>
                    <a:pt x="294" y="431"/>
                  </a:cubicBezTo>
                  <a:cubicBezTo>
                    <a:pt x="271" y="432"/>
                    <a:pt x="225" y="442"/>
                    <a:pt x="186" y="459"/>
                  </a:cubicBezTo>
                  <a:cubicBezTo>
                    <a:pt x="147" y="476"/>
                    <a:pt x="93" y="511"/>
                    <a:pt x="62" y="531"/>
                  </a:cubicBezTo>
                  <a:cubicBezTo>
                    <a:pt x="31" y="551"/>
                    <a:pt x="4" y="552"/>
                    <a:pt x="2" y="583"/>
                  </a:cubicBezTo>
                  <a:close/>
                </a:path>
              </a:pathLst>
            </a:custGeom>
            <a:solidFill>
              <a:srgbClr val="FFCC99"/>
            </a:solidFill>
            <a:ln w="9525">
              <a:solidFill>
                <a:schemeClr val="tx1"/>
              </a:solidFill>
              <a:round/>
              <a:headEnd/>
              <a:tailEnd/>
            </a:ln>
          </p:spPr>
          <p:txBody>
            <a:bodyPr/>
            <a:lstStyle/>
            <a:p>
              <a:endParaRPr lang="en-US"/>
            </a:p>
          </p:txBody>
        </p:sp>
        <p:sp>
          <p:nvSpPr>
            <p:cNvPr id="7333" name="Oval 304"/>
            <p:cNvSpPr>
              <a:spLocks noChangeArrowheads="1"/>
            </p:cNvSpPr>
            <p:nvPr/>
          </p:nvSpPr>
          <p:spPr bwMode="auto">
            <a:xfrm>
              <a:off x="1432" y="2760"/>
              <a:ext cx="536" cy="520"/>
            </a:xfrm>
            <a:prstGeom prst="ellipse">
              <a:avLst/>
            </a:prstGeom>
            <a:solidFill>
              <a:srgbClr val="FFCC99"/>
            </a:solidFill>
            <a:ln w="9525">
              <a:solidFill>
                <a:schemeClr val="tx1"/>
              </a:solidFill>
              <a:round/>
              <a:headEnd/>
              <a:tailEnd/>
            </a:ln>
          </p:spPr>
          <p:txBody>
            <a:bodyPr wrap="none" anchor="ctr"/>
            <a:lstStyle/>
            <a:p>
              <a:endParaRPr lang="en-US"/>
            </a:p>
          </p:txBody>
        </p:sp>
        <p:sp>
          <p:nvSpPr>
            <p:cNvPr id="7334" name="Oval 305"/>
            <p:cNvSpPr>
              <a:spLocks noChangeArrowheads="1"/>
            </p:cNvSpPr>
            <p:nvPr/>
          </p:nvSpPr>
          <p:spPr bwMode="auto">
            <a:xfrm>
              <a:off x="2220" y="2332"/>
              <a:ext cx="536" cy="520"/>
            </a:xfrm>
            <a:prstGeom prst="ellipse">
              <a:avLst/>
            </a:prstGeom>
            <a:solidFill>
              <a:srgbClr val="FFCC99"/>
            </a:solidFill>
            <a:ln w="9525">
              <a:solidFill>
                <a:schemeClr val="tx1"/>
              </a:solidFill>
              <a:round/>
              <a:headEnd/>
              <a:tailEnd/>
            </a:ln>
          </p:spPr>
          <p:txBody>
            <a:bodyPr wrap="none" anchor="ctr"/>
            <a:lstStyle/>
            <a:p>
              <a:endParaRPr lang="en-US"/>
            </a:p>
          </p:txBody>
        </p:sp>
        <p:sp>
          <p:nvSpPr>
            <p:cNvPr id="7335" name="Oval 306"/>
            <p:cNvSpPr>
              <a:spLocks noChangeArrowheads="1"/>
            </p:cNvSpPr>
            <p:nvPr/>
          </p:nvSpPr>
          <p:spPr bwMode="auto">
            <a:xfrm>
              <a:off x="2296" y="2616"/>
              <a:ext cx="112" cy="104"/>
            </a:xfrm>
            <a:prstGeom prst="ellipse">
              <a:avLst/>
            </a:prstGeom>
            <a:solidFill>
              <a:srgbClr val="FFCC99"/>
            </a:solidFill>
            <a:ln w="9525">
              <a:solidFill>
                <a:schemeClr val="tx1"/>
              </a:solidFill>
              <a:round/>
              <a:headEnd/>
              <a:tailEnd/>
            </a:ln>
          </p:spPr>
          <p:txBody>
            <a:bodyPr wrap="none" anchor="ctr"/>
            <a:lstStyle/>
            <a:p>
              <a:endParaRPr lang="en-US"/>
            </a:p>
          </p:txBody>
        </p:sp>
        <p:sp>
          <p:nvSpPr>
            <p:cNvPr id="7336" name="Oval 307"/>
            <p:cNvSpPr>
              <a:spLocks noChangeArrowheads="1"/>
            </p:cNvSpPr>
            <p:nvPr/>
          </p:nvSpPr>
          <p:spPr bwMode="auto">
            <a:xfrm>
              <a:off x="2348" y="2420"/>
              <a:ext cx="112" cy="104"/>
            </a:xfrm>
            <a:prstGeom prst="ellipse">
              <a:avLst/>
            </a:prstGeom>
            <a:solidFill>
              <a:srgbClr val="FFCC99"/>
            </a:solidFill>
            <a:ln w="9525">
              <a:solidFill>
                <a:schemeClr val="tx1"/>
              </a:solidFill>
              <a:round/>
              <a:headEnd/>
              <a:tailEnd/>
            </a:ln>
          </p:spPr>
          <p:txBody>
            <a:bodyPr wrap="none" anchor="ctr"/>
            <a:lstStyle/>
            <a:p>
              <a:endParaRPr lang="en-US"/>
            </a:p>
          </p:txBody>
        </p:sp>
        <p:sp>
          <p:nvSpPr>
            <p:cNvPr id="7337" name="Oval 308"/>
            <p:cNvSpPr>
              <a:spLocks noChangeArrowheads="1"/>
            </p:cNvSpPr>
            <p:nvPr/>
          </p:nvSpPr>
          <p:spPr bwMode="auto">
            <a:xfrm>
              <a:off x="2536" y="2476"/>
              <a:ext cx="112" cy="104"/>
            </a:xfrm>
            <a:prstGeom prst="ellipse">
              <a:avLst/>
            </a:prstGeom>
            <a:solidFill>
              <a:srgbClr val="FFCC99"/>
            </a:solidFill>
            <a:ln w="9525">
              <a:solidFill>
                <a:schemeClr val="tx1"/>
              </a:solidFill>
              <a:round/>
              <a:headEnd/>
              <a:tailEnd/>
            </a:ln>
          </p:spPr>
          <p:txBody>
            <a:bodyPr wrap="none" anchor="ctr"/>
            <a:lstStyle/>
            <a:p>
              <a:endParaRPr lang="en-US"/>
            </a:p>
          </p:txBody>
        </p:sp>
        <p:sp>
          <p:nvSpPr>
            <p:cNvPr id="7338" name="Oval 309"/>
            <p:cNvSpPr>
              <a:spLocks noChangeArrowheads="1"/>
            </p:cNvSpPr>
            <p:nvPr/>
          </p:nvSpPr>
          <p:spPr bwMode="auto">
            <a:xfrm>
              <a:off x="2496" y="2668"/>
              <a:ext cx="112" cy="104"/>
            </a:xfrm>
            <a:prstGeom prst="ellipse">
              <a:avLst/>
            </a:prstGeom>
            <a:solidFill>
              <a:srgbClr val="FFCC99"/>
            </a:solidFill>
            <a:ln w="9525">
              <a:solidFill>
                <a:schemeClr val="tx1"/>
              </a:solidFill>
              <a:round/>
              <a:headEnd/>
              <a:tailEnd/>
            </a:ln>
          </p:spPr>
          <p:txBody>
            <a:bodyPr wrap="none" anchor="ctr"/>
            <a:lstStyle/>
            <a:p>
              <a:endParaRPr lang="en-US"/>
            </a:p>
          </p:txBody>
        </p:sp>
        <p:sp>
          <p:nvSpPr>
            <p:cNvPr id="7339" name="AutoShape 310"/>
            <p:cNvSpPr>
              <a:spLocks noChangeArrowheads="1"/>
            </p:cNvSpPr>
            <p:nvPr/>
          </p:nvSpPr>
          <p:spPr bwMode="auto">
            <a:xfrm rot="-1648174">
              <a:off x="2008" y="2916"/>
              <a:ext cx="108" cy="40"/>
            </a:xfrm>
            <a:prstGeom prst="roundRect">
              <a:avLst>
                <a:gd name="adj" fmla="val 16069"/>
              </a:avLst>
            </a:prstGeom>
            <a:solidFill>
              <a:srgbClr val="FFCC99"/>
            </a:solidFill>
            <a:ln w="9525">
              <a:solidFill>
                <a:schemeClr val="tx1"/>
              </a:solidFill>
              <a:round/>
              <a:headEnd/>
              <a:tailEnd/>
            </a:ln>
          </p:spPr>
          <p:txBody>
            <a:bodyPr wrap="none" anchor="ctr"/>
            <a:lstStyle/>
            <a:p>
              <a:endParaRPr lang="en-US"/>
            </a:p>
          </p:txBody>
        </p:sp>
        <p:sp>
          <p:nvSpPr>
            <p:cNvPr id="7340" name="AutoShape 311"/>
            <p:cNvSpPr>
              <a:spLocks noChangeArrowheads="1"/>
            </p:cNvSpPr>
            <p:nvPr/>
          </p:nvSpPr>
          <p:spPr bwMode="auto">
            <a:xfrm rot="-1648174">
              <a:off x="2152" y="2832"/>
              <a:ext cx="108" cy="40"/>
            </a:xfrm>
            <a:prstGeom prst="roundRect">
              <a:avLst>
                <a:gd name="adj" fmla="val 16069"/>
              </a:avLst>
            </a:prstGeom>
            <a:solidFill>
              <a:srgbClr val="FFCC99"/>
            </a:solidFill>
            <a:ln w="9525">
              <a:solidFill>
                <a:schemeClr val="tx1"/>
              </a:solidFill>
              <a:round/>
              <a:headEnd/>
              <a:tailEnd/>
            </a:ln>
          </p:spPr>
          <p:txBody>
            <a:bodyPr wrap="none" anchor="ctr"/>
            <a:lstStyle/>
            <a:p>
              <a:endParaRPr lang="en-US"/>
            </a:p>
          </p:txBody>
        </p:sp>
      </p:grpSp>
      <p:pic>
        <p:nvPicPr>
          <p:cNvPr id="7318" name="Picture 312" descr="monitor"/>
          <p:cNvPicPr>
            <a:picLocks noChangeAspect="1" noChangeArrowheads="1"/>
          </p:cNvPicPr>
          <p:nvPr/>
        </p:nvPicPr>
        <p:blipFill>
          <a:blip r:embed="rId4" cstate="print"/>
          <a:srcRect/>
          <a:stretch>
            <a:fillRect/>
          </a:stretch>
        </p:blipFill>
        <p:spPr bwMode="auto">
          <a:xfrm>
            <a:off x="7554913" y="134938"/>
            <a:ext cx="784225" cy="601662"/>
          </a:xfrm>
          <a:prstGeom prst="rect">
            <a:avLst/>
          </a:prstGeom>
          <a:noFill/>
          <a:ln w="9525">
            <a:noFill/>
            <a:miter lim="800000"/>
            <a:headEnd/>
            <a:tailEnd/>
          </a:ln>
        </p:spPr>
      </p:pic>
      <p:sp>
        <p:nvSpPr>
          <p:cNvPr id="7319" name="Rectangle 314"/>
          <p:cNvSpPr>
            <a:spLocks noChangeArrowheads="1"/>
          </p:cNvSpPr>
          <p:nvPr/>
        </p:nvSpPr>
        <p:spPr bwMode="auto">
          <a:xfrm flipH="1">
            <a:off x="6367463" y="498475"/>
            <a:ext cx="479425" cy="109538"/>
          </a:xfrm>
          <a:prstGeom prst="rect">
            <a:avLst/>
          </a:prstGeom>
          <a:solidFill>
            <a:srgbClr val="FFCC99"/>
          </a:solidFill>
          <a:ln w="9525">
            <a:solidFill>
              <a:schemeClr val="tx1"/>
            </a:solidFill>
            <a:miter lim="800000"/>
            <a:headEnd/>
            <a:tailEnd/>
          </a:ln>
        </p:spPr>
        <p:txBody>
          <a:bodyPr wrap="none" anchor="ctr"/>
          <a:lstStyle/>
          <a:p>
            <a:endParaRPr lang="en-US"/>
          </a:p>
        </p:txBody>
      </p:sp>
      <p:sp>
        <p:nvSpPr>
          <p:cNvPr id="7320" name="Line 315"/>
          <p:cNvSpPr>
            <a:spLocks noChangeShapeType="1"/>
          </p:cNvSpPr>
          <p:nvPr/>
        </p:nvSpPr>
        <p:spPr bwMode="auto">
          <a:xfrm flipH="1" flipV="1">
            <a:off x="6680200" y="411163"/>
            <a:ext cx="166688" cy="87312"/>
          </a:xfrm>
          <a:prstGeom prst="line">
            <a:avLst/>
          </a:prstGeom>
          <a:noFill/>
          <a:ln w="9525">
            <a:solidFill>
              <a:schemeClr val="tx1"/>
            </a:solidFill>
            <a:round/>
            <a:headEnd/>
            <a:tailEnd/>
          </a:ln>
        </p:spPr>
        <p:txBody>
          <a:bodyPr/>
          <a:lstStyle/>
          <a:p>
            <a:endParaRPr lang="en-US"/>
          </a:p>
        </p:txBody>
      </p:sp>
      <p:sp>
        <p:nvSpPr>
          <p:cNvPr id="7321" name="Line 316"/>
          <p:cNvSpPr>
            <a:spLocks noChangeShapeType="1"/>
          </p:cNvSpPr>
          <p:nvPr/>
        </p:nvSpPr>
        <p:spPr bwMode="auto">
          <a:xfrm flipH="1">
            <a:off x="6230938" y="411163"/>
            <a:ext cx="447675" cy="0"/>
          </a:xfrm>
          <a:prstGeom prst="line">
            <a:avLst/>
          </a:prstGeom>
          <a:noFill/>
          <a:ln w="9525">
            <a:solidFill>
              <a:schemeClr val="tx1"/>
            </a:solidFill>
            <a:round/>
            <a:headEnd/>
            <a:tailEnd/>
          </a:ln>
        </p:spPr>
        <p:txBody>
          <a:bodyPr/>
          <a:lstStyle/>
          <a:p>
            <a:endParaRPr lang="en-US"/>
          </a:p>
        </p:txBody>
      </p:sp>
      <p:sp>
        <p:nvSpPr>
          <p:cNvPr id="7322" name="Line 317"/>
          <p:cNvSpPr>
            <a:spLocks noChangeShapeType="1"/>
          </p:cNvSpPr>
          <p:nvPr/>
        </p:nvSpPr>
        <p:spPr bwMode="auto">
          <a:xfrm flipH="1" flipV="1">
            <a:off x="6229350" y="409575"/>
            <a:ext cx="138113" cy="88900"/>
          </a:xfrm>
          <a:prstGeom prst="line">
            <a:avLst/>
          </a:prstGeom>
          <a:noFill/>
          <a:ln w="9525">
            <a:solidFill>
              <a:schemeClr val="tx1"/>
            </a:solidFill>
            <a:round/>
            <a:headEnd/>
            <a:tailEnd/>
          </a:ln>
        </p:spPr>
        <p:txBody>
          <a:bodyPr/>
          <a:lstStyle/>
          <a:p>
            <a:endParaRPr lang="en-US"/>
          </a:p>
        </p:txBody>
      </p:sp>
      <p:sp>
        <p:nvSpPr>
          <p:cNvPr id="7323" name="Line 318"/>
          <p:cNvSpPr>
            <a:spLocks noChangeShapeType="1"/>
          </p:cNvSpPr>
          <p:nvPr/>
        </p:nvSpPr>
        <p:spPr bwMode="auto">
          <a:xfrm flipH="1" flipV="1">
            <a:off x="6224588" y="515938"/>
            <a:ext cx="138112" cy="88900"/>
          </a:xfrm>
          <a:prstGeom prst="line">
            <a:avLst/>
          </a:prstGeom>
          <a:noFill/>
          <a:ln w="9525">
            <a:solidFill>
              <a:schemeClr val="tx1"/>
            </a:solidFill>
            <a:round/>
            <a:headEnd/>
            <a:tailEnd/>
          </a:ln>
        </p:spPr>
        <p:txBody>
          <a:bodyPr/>
          <a:lstStyle/>
          <a:p>
            <a:endParaRPr lang="en-US"/>
          </a:p>
        </p:txBody>
      </p:sp>
      <p:sp>
        <p:nvSpPr>
          <p:cNvPr id="7324" name="Line 319"/>
          <p:cNvSpPr>
            <a:spLocks noChangeShapeType="1"/>
          </p:cNvSpPr>
          <p:nvPr/>
        </p:nvSpPr>
        <p:spPr bwMode="auto">
          <a:xfrm flipH="1">
            <a:off x="6229350" y="409575"/>
            <a:ext cx="0" cy="107950"/>
          </a:xfrm>
          <a:prstGeom prst="line">
            <a:avLst/>
          </a:prstGeom>
          <a:noFill/>
          <a:ln w="9525">
            <a:solidFill>
              <a:schemeClr val="tx1"/>
            </a:solidFill>
            <a:round/>
            <a:headEnd/>
            <a:tailEnd/>
          </a:ln>
        </p:spPr>
        <p:txBody>
          <a:bodyPr/>
          <a:lstStyle/>
          <a:p>
            <a:endParaRPr lang="en-US"/>
          </a:p>
        </p:txBody>
      </p:sp>
      <p:sp>
        <p:nvSpPr>
          <p:cNvPr id="7325" name="Freeform 320"/>
          <p:cNvSpPr>
            <a:spLocks/>
          </p:cNvSpPr>
          <p:nvPr/>
        </p:nvSpPr>
        <p:spPr bwMode="auto">
          <a:xfrm flipH="1">
            <a:off x="6807200" y="468313"/>
            <a:ext cx="941388" cy="241300"/>
          </a:xfrm>
          <a:custGeom>
            <a:avLst/>
            <a:gdLst>
              <a:gd name="T0" fmla="*/ 0 w 415"/>
              <a:gd name="T1" fmla="*/ 2147483647 h 167"/>
              <a:gd name="T2" fmla="*/ 2147483647 w 415"/>
              <a:gd name="T3" fmla="*/ 2147483647 h 167"/>
              <a:gd name="T4" fmla="*/ 2147483647 w 415"/>
              <a:gd name="T5" fmla="*/ 2147483647 h 167"/>
              <a:gd name="T6" fmla="*/ 2147483647 w 415"/>
              <a:gd name="T7" fmla="*/ 0 h 167"/>
              <a:gd name="T8" fmla="*/ 0 60000 65536"/>
              <a:gd name="T9" fmla="*/ 0 60000 65536"/>
              <a:gd name="T10" fmla="*/ 0 60000 65536"/>
              <a:gd name="T11" fmla="*/ 0 60000 65536"/>
              <a:gd name="T12" fmla="*/ 0 w 415"/>
              <a:gd name="T13" fmla="*/ 0 h 167"/>
              <a:gd name="T14" fmla="*/ 415 w 415"/>
              <a:gd name="T15" fmla="*/ 167 h 167"/>
            </a:gdLst>
            <a:ahLst/>
            <a:cxnLst>
              <a:cxn ang="T8">
                <a:pos x="T0" y="T1"/>
              </a:cxn>
              <a:cxn ang="T9">
                <a:pos x="T2" y="T3"/>
              </a:cxn>
              <a:cxn ang="T10">
                <a:pos x="T4" y="T5"/>
              </a:cxn>
              <a:cxn ang="T11">
                <a:pos x="T6" y="T7"/>
              </a:cxn>
            </a:cxnLst>
            <a:rect l="T12" t="T13" r="T14" b="T15"/>
            <a:pathLst>
              <a:path w="415" h="167">
                <a:moveTo>
                  <a:pt x="0" y="120"/>
                </a:moveTo>
                <a:cubicBezTo>
                  <a:pt x="68" y="143"/>
                  <a:pt x="136" y="167"/>
                  <a:pt x="174" y="160"/>
                </a:cubicBezTo>
                <a:cubicBezTo>
                  <a:pt x="212" y="153"/>
                  <a:pt x="187" y="107"/>
                  <a:pt x="227" y="80"/>
                </a:cubicBezTo>
                <a:cubicBezTo>
                  <a:pt x="267" y="53"/>
                  <a:pt x="379" y="13"/>
                  <a:pt x="415" y="0"/>
                </a:cubicBezTo>
              </a:path>
            </a:pathLst>
          </a:custGeom>
          <a:noFill/>
          <a:ln w="9525">
            <a:solidFill>
              <a:schemeClr val="tx1"/>
            </a:solidFill>
            <a:round/>
            <a:headEnd/>
            <a:tailEnd/>
          </a:ln>
        </p:spPr>
        <p:txBody>
          <a:bodyPr/>
          <a:lstStyle/>
          <a:p>
            <a:endParaRPr lang="en-US"/>
          </a:p>
        </p:txBody>
      </p:sp>
      <p:sp>
        <p:nvSpPr>
          <p:cNvPr id="7326" name="Freeform 321"/>
          <p:cNvSpPr>
            <a:spLocks/>
          </p:cNvSpPr>
          <p:nvPr/>
        </p:nvSpPr>
        <p:spPr bwMode="auto">
          <a:xfrm flipH="1">
            <a:off x="6748463" y="207963"/>
            <a:ext cx="349250" cy="249237"/>
          </a:xfrm>
          <a:custGeom>
            <a:avLst/>
            <a:gdLst>
              <a:gd name="T0" fmla="*/ 2147483647 w 165"/>
              <a:gd name="T1" fmla="*/ 0 h 210"/>
              <a:gd name="T2" fmla="*/ 0 w 165"/>
              <a:gd name="T3" fmla="*/ 2147483647 h 210"/>
              <a:gd name="T4" fmla="*/ 2147483647 w 165"/>
              <a:gd name="T5" fmla="*/ 2147483647 h 210"/>
              <a:gd name="T6" fmla="*/ 2147483647 w 165"/>
              <a:gd name="T7" fmla="*/ 2147483647 h 210"/>
              <a:gd name="T8" fmla="*/ 2147483647 w 165"/>
              <a:gd name="T9" fmla="*/ 2147483647 h 210"/>
              <a:gd name="T10" fmla="*/ 2147483647 w 165"/>
              <a:gd name="T11" fmla="*/ 2147483647 h 210"/>
              <a:gd name="T12" fmla="*/ 2147483647 w 165"/>
              <a:gd name="T13" fmla="*/ 2147483647 h 210"/>
              <a:gd name="T14" fmla="*/ 0 60000 65536"/>
              <a:gd name="T15" fmla="*/ 0 60000 65536"/>
              <a:gd name="T16" fmla="*/ 0 60000 65536"/>
              <a:gd name="T17" fmla="*/ 0 60000 65536"/>
              <a:gd name="T18" fmla="*/ 0 60000 65536"/>
              <a:gd name="T19" fmla="*/ 0 60000 65536"/>
              <a:gd name="T20" fmla="*/ 0 60000 65536"/>
              <a:gd name="T21" fmla="*/ 0 w 165"/>
              <a:gd name="T22" fmla="*/ 0 h 210"/>
              <a:gd name="T23" fmla="*/ 165 w 165"/>
              <a:gd name="T24" fmla="*/ 210 h 21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65" h="210">
                <a:moveTo>
                  <a:pt x="9" y="0"/>
                </a:moveTo>
                <a:cubicBezTo>
                  <a:pt x="6" y="12"/>
                  <a:pt x="2" y="24"/>
                  <a:pt x="0" y="36"/>
                </a:cubicBezTo>
                <a:cubicBezTo>
                  <a:pt x="1" y="52"/>
                  <a:pt x="0" y="68"/>
                  <a:pt x="3" y="84"/>
                </a:cubicBezTo>
                <a:cubicBezTo>
                  <a:pt x="7" y="103"/>
                  <a:pt x="63" y="116"/>
                  <a:pt x="81" y="120"/>
                </a:cubicBezTo>
                <a:cubicBezTo>
                  <a:pt x="98" y="146"/>
                  <a:pt x="85" y="152"/>
                  <a:pt x="93" y="192"/>
                </a:cubicBezTo>
                <a:cubicBezTo>
                  <a:pt x="94" y="195"/>
                  <a:pt x="99" y="194"/>
                  <a:pt x="102" y="195"/>
                </a:cubicBezTo>
                <a:cubicBezTo>
                  <a:pt x="122" y="205"/>
                  <a:pt x="142" y="210"/>
                  <a:pt x="165" y="210"/>
                </a:cubicBezTo>
              </a:path>
            </a:pathLst>
          </a:custGeom>
          <a:noFill/>
          <a:ln w="9525">
            <a:solidFill>
              <a:schemeClr val="tx1"/>
            </a:solidFill>
            <a:round/>
            <a:headEnd/>
            <a:tailEnd/>
          </a:ln>
        </p:spPr>
        <p:txBody>
          <a:bodyPr/>
          <a:lstStyle/>
          <a:p>
            <a:endParaRPr lang="en-US"/>
          </a:p>
        </p:txBody>
      </p:sp>
      <p:sp>
        <p:nvSpPr>
          <p:cNvPr id="7327" name="Freeform 322"/>
          <p:cNvSpPr>
            <a:spLocks/>
          </p:cNvSpPr>
          <p:nvPr/>
        </p:nvSpPr>
        <p:spPr bwMode="auto">
          <a:xfrm rot="-764537">
            <a:off x="5487988" y="436563"/>
            <a:ext cx="703262" cy="128587"/>
          </a:xfrm>
          <a:custGeom>
            <a:avLst/>
            <a:gdLst>
              <a:gd name="T0" fmla="*/ 2147483647 w 641"/>
              <a:gd name="T1" fmla="*/ 2147483647 h 190"/>
              <a:gd name="T2" fmla="*/ 2147483647 w 641"/>
              <a:gd name="T3" fmla="*/ 2147483647 h 190"/>
              <a:gd name="T4" fmla="*/ 2147483647 w 641"/>
              <a:gd name="T5" fmla="*/ 2147483647 h 190"/>
              <a:gd name="T6" fmla="*/ 2147483647 w 641"/>
              <a:gd name="T7" fmla="*/ 2147483647 h 190"/>
              <a:gd name="T8" fmla="*/ 2147483647 w 641"/>
              <a:gd name="T9" fmla="*/ 2147483647 h 190"/>
              <a:gd name="T10" fmla="*/ 2147483647 w 641"/>
              <a:gd name="T11" fmla="*/ 2147483647 h 190"/>
              <a:gd name="T12" fmla="*/ 2147483647 w 641"/>
              <a:gd name="T13" fmla="*/ 2147483647 h 190"/>
              <a:gd name="T14" fmla="*/ 2147483647 w 641"/>
              <a:gd name="T15" fmla="*/ 2147483647 h 190"/>
              <a:gd name="T16" fmla="*/ 2147483647 w 641"/>
              <a:gd name="T17" fmla="*/ 2147483647 h 190"/>
              <a:gd name="T18" fmla="*/ 2147483647 w 641"/>
              <a:gd name="T19" fmla="*/ 2147483647 h 190"/>
              <a:gd name="T20" fmla="*/ 2147483647 w 641"/>
              <a:gd name="T21" fmla="*/ 2147483647 h 190"/>
              <a:gd name="T22" fmla="*/ 2147483647 w 641"/>
              <a:gd name="T23" fmla="*/ 2147483647 h 190"/>
              <a:gd name="T24" fmla="*/ 2147483647 w 641"/>
              <a:gd name="T25" fmla="*/ 2147483647 h 190"/>
              <a:gd name="T26" fmla="*/ 2147483647 w 641"/>
              <a:gd name="T27" fmla="*/ 2147483647 h 190"/>
              <a:gd name="T28" fmla="*/ 2147483647 w 641"/>
              <a:gd name="T29" fmla="*/ 2147483647 h 190"/>
              <a:gd name="T30" fmla="*/ 2147483647 w 641"/>
              <a:gd name="T31" fmla="*/ 2147483647 h 190"/>
              <a:gd name="T32" fmla="*/ 2147483647 w 641"/>
              <a:gd name="T33" fmla="*/ 2147483647 h 190"/>
              <a:gd name="T34" fmla="*/ 2147483647 w 641"/>
              <a:gd name="T35" fmla="*/ 2147483647 h 190"/>
              <a:gd name="T36" fmla="*/ 2147483647 w 641"/>
              <a:gd name="T37" fmla="*/ 2147483647 h 190"/>
              <a:gd name="T38" fmla="*/ 2147483647 w 641"/>
              <a:gd name="T39" fmla="*/ 2147483647 h 190"/>
              <a:gd name="T40" fmla="*/ 2147483647 w 641"/>
              <a:gd name="T41" fmla="*/ 2147483647 h 190"/>
              <a:gd name="T42" fmla="*/ 2147483647 w 641"/>
              <a:gd name="T43" fmla="*/ 2147483647 h 190"/>
              <a:gd name="T44" fmla="*/ 2147483647 w 641"/>
              <a:gd name="T45" fmla="*/ 2147483647 h 190"/>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641"/>
              <a:gd name="T70" fmla="*/ 0 h 190"/>
              <a:gd name="T71" fmla="*/ 641 w 641"/>
              <a:gd name="T72" fmla="*/ 190 h 190"/>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641" h="190">
                <a:moveTo>
                  <a:pt x="14" y="2"/>
                </a:moveTo>
                <a:cubicBezTo>
                  <a:pt x="28" y="0"/>
                  <a:pt x="193" y="26"/>
                  <a:pt x="221" y="32"/>
                </a:cubicBezTo>
                <a:cubicBezTo>
                  <a:pt x="249" y="38"/>
                  <a:pt x="170" y="33"/>
                  <a:pt x="184" y="37"/>
                </a:cubicBezTo>
                <a:cubicBezTo>
                  <a:pt x="198" y="41"/>
                  <a:pt x="294" y="52"/>
                  <a:pt x="308" y="56"/>
                </a:cubicBezTo>
                <a:cubicBezTo>
                  <a:pt x="322" y="60"/>
                  <a:pt x="253" y="58"/>
                  <a:pt x="268" y="62"/>
                </a:cubicBezTo>
                <a:cubicBezTo>
                  <a:pt x="283" y="66"/>
                  <a:pt x="379" y="79"/>
                  <a:pt x="397" y="83"/>
                </a:cubicBezTo>
                <a:cubicBezTo>
                  <a:pt x="415" y="87"/>
                  <a:pt x="367" y="80"/>
                  <a:pt x="379" y="85"/>
                </a:cubicBezTo>
                <a:cubicBezTo>
                  <a:pt x="391" y="90"/>
                  <a:pt x="457" y="109"/>
                  <a:pt x="467" y="115"/>
                </a:cubicBezTo>
                <a:cubicBezTo>
                  <a:pt x="477" y="121"/>
                  <a:pt x="426" y="114"/>
                  <a:pt x="437" y="119"/>
                </a:cubicBezTo>
                <a:cubicBezTo>
                  <a:pt x="448" y="124"/>
                  <a:pt x="521" y="138"/>
                  <a:pt x="532" y="143"/>
                </a:cubicBezTo>
                <a:cubicBezTo>
                  <a:pt x="543" y="148"/>
                  <a:pt x="490" y="141"/>
                  <a:pt x="506" y="148"/>
                </a:cubicBezTo>
                <a:cubicBezTo>
                  <a:pt x="522" y="155"/>
                  <a:pt x="641" y="186"/>
                  <a:pt x="626" y="188"/>
                </a:cubicBezTo>
                <a:cubicBezTo>
                  <a:pt x="611" y="190"/>
                  <a:pt x="445" y="163"/>
                  <a:pt x="416" y="157"/>
                </a:cubicBezTo>
                <a:cubicBezTo>
                  <a:pt x="387" y="151"/>
                  <a:pt x="469" y="156"/>
                  <a:pt x="455" y="152"/>
                </a:cubicBezTo>
                <a:cubicBezTo>
                  <a:pt x="441" y="148"/>
                  <a:pt x="345" y="137"/>
                  <a:pt x="331" y="133"/>
                </a:cubicBezTo>
                <a:cubicBezTo>
                  <a:pt x="317" y="129"/>
                  <a:pt x="389" y="131"/>
                  <a:pt x="374" y="127"/>
                </a:cubicBezTo>
                <a:cubicBezTo>
                  <a:pt x="359" y="123"/>
                  <a:pt x="257" y="111"/>
                  <a:pt x="239" y="107"/>
                </a:cubicBezTo>
                <a:cubicBezTo>
                  <a:pt x="221" y="103"/>
                  <a:pt x="276" y="109"/>
                  <a:pt x="264" y="103"/>
                </a:cubicBezTo>
                <a:cubicBezTo>
                  <a:pt x="252" y="97"/>
                  <a:pt x="179" y="78"/>
                  <a:pt x="169" y="73"/>
                </a:cubicBezTo>
                <a:cubicBezTo>
                  <a:pt x="159" y="68"/>
                  <a:pt x="212" y="74"/>
                  <a:pt x="202" y="70"/>
                </a:cubicBezTo>
                <a:cubicBezTo>
                  <a:pt x="192" y="66"/>
                  <a:pt x="118" y="50"/>
                  <a:pt x="107" y="46"/>
                </a:cubicBezTo>
                <a:cubicBezTo>
                  <a:pt x="96" y="42"/>
                  <a:pt x="149" y="50"/>
                  <a:pt x="134" y="43"/>
                </a:cubicBezTo>
                <a:cubicBezTo>
                  <a:pt x="119" y="36"/>
                  <a:pt x="0" y="4"/>
                  <a:pt x="14" y="2"/>
                </a:cubicBezTo>
                <a:close/>
              </a:path>
            </a:pathLst>
          </a:custGeom>
          <a:noFill/>
          <a:ln w="6350">
            <a:solidFill>
              <a:schemeClr val="tx1"/>
            </a:solidFill>
            <a:round/>
            <a:headEnd/>
            <a:tailEnd/>
          </a:ln>
        </p:spPr>
        <p:txBody>
          <a:bodyPr/>
          <a:lstStyle/>
          <a:p>
            <a:endParaRPr lang="en-US"/>
          </a:p>
        </p:txBody>
      </p:sp>
      <p:sp>
        <p:nvSpPr>
          <p:cNvPr id="7328" name="Freeform 325"/>
          <p:cNvSpPr>
            <a:spLocks/>
          </p:cNvSpPr>
          <p:nvPr/>
        </p:nvSpPr>
        <p:spPr bwMode="auto">
          <a:xfrm>
            <a:off x="4706938" y="4376738"/>
            <a:ext cx="773112" cy="260350"/>
          </a:xfrm>
          <a:custGeom>
            <a:avLst/>
            <a:gdLst>
              <a:gd name="T0" fmla="*/ 2147483647 w 365"/>
              <a:gd name="T1" fmla="*/ 2147483647 h 218"/>
              <a:gd name="T2" fmla="*/ 2147483647 w 365"/>
              <a:gd name="T3" fmla="*/ 2147483647 h 218"/>
              <a:gd name="T4" fmla="*/ 2147483647 w 365"/>
              <a:gd name="T5" fmla="*/ 2147483647 h 218"/>
              <a:gd name="T6" fmla="*/ 2147483647 w 365"/>
              <a:gd name="T7" fmla="*/ 2147483647 h 218"/>
              <a:gd name="T8" fmla="*/ 2147483647 w 365"/>
              <a:gd name="T9" fmla="*/ 2147483647 h 218"/>
              <a:gd name="T10" fmla="*/ 2147483647 w 365"/>
              <a:gd name="T11" fmla="*/ 2147483647 h 218"/>
              <a:gd name="T12" fmla="*/ 2147483647 w 365"/>
              <a:gd name="T13" fmla="*/ 2147483647 h 218"/>
              <a:gd name="T14" fmla="*/ 2147483647 w 365"/>
              <a:gd name="T15" fmla="*/ 2147483647 h 218"/>
              <a:gd name="T16" fmla="*/ 2147483647 w 365"/>
              <a:gd name="T17" fmla="*/ 2147483647 h 218"/>
              <a:gd name="T18" fmla="*/ 2147483647 w 365"/>
              <a:gd name="T19" fmla="*/ 2147483647 h 218"/>
              <a:gd name="T20" fmla="*/ 2147483647 w 365"/>
              <a:gd name="T21" fmla="*/ 2147483647 h 218"/>
              <a:gd name="T22" fmla="*/ 2147483647 w 365"/>
              <a:gd name="T23" fmla="*/ 2147483647 h 218"/>
              <a:gd name="T24" fmla="*/ 2147483647 w 365"/>
              <a:gd name="T25" fmla="*/ 2147483647 h 218"/>
              <a:gd name="T26" fmla="*/ 2147483647 w 365"/>
              <a:gd name="T27" fmla="*/ 2147483647 h 218"/>
              <a:gd name="T28" fmla="*/ 2147483647 w 365"/>
              <a:gd name="T29" fmla="*/ 2147483647 h 218"/>
              <a:gd name="T30" fmla="*/ 2147483647 w 365"/>
              <a:gd name="T31" fmla="*/ 2147483647 h 218"/>
              <a:gd name="T32" fmla="*/ 2147483647 w 365"/>
              <a:gd name="T33" fmla="*/ 2147483647 h 218"/>
              <a:gd name="T34" fmla="*/ 2147483647 w 365"/>
              <a:gd name="T35" fmla="*/ 2147483647 h 218"/>
              <a:gd name="T36" fmla="*/ 2147483647 w 365"/>
              <a:gd name="T37" fmla="*/ 2147483647 h 218"/>
              <a:gd name="T38" fmla="*/ 2147483647 w 365"/>
              <a:gd name="T39" fmla="*/ 2147483647 h 218"/>
              <a:gd name="T40" fmla="*/ 2147483647 w 365"/>
              <a:gd name="T41" fmla="*/ 2147483647 h 218"/>
              <a:gd name="T42" fmla="*/ 2147483647 w 365"/>
              <a:gd name="T43" fmla="*/ 2147483647 h 218"/>
              <a:gd name="T44" fmla="*/ 2147483647 w 365"/>
              <a:gd name="T45" fmla="*/ 2147483647 h 218"/>
              <a:gd name="T46" fmla="*/ 2147483647 w 365"/>
              <a:gd name="T47" fmla="*/ 2147483647 h 218"/>
              <a:gd name="T48" fmla="*/ 2147483647 w 365"/>
              <a:gd name="T49" fmla="*/ 2147483647 h 218"/>
              <a:gd name="T50" fmla="*/ 2147483647 w 365"/>
              <a:gd name="T51" fmla="*/ 2147483647 h 218"/>
              <a:gd name="T52" fmla="*/ 2147483647 w 365"/>
              <a:gd name="T53" fmla="*/ 2147483647 h 218"/>
              <a:gd name="T54" fmla="*/ 2147483647 w 365"/>
              <a:gd name="T55" fmla="*/ 2147483647 h 218"/>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365"/>
              <a:gd name="T85" fmla="*/ 0 h 218"/>
              <a:gd name="T86" fmla="*/ 365 w 365"/>
              <a:gd name="T87" fmla="*/ 218 h 218"/>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365" h="218">
                <a:moveTo>
                  <a:pt x="5" y="217"/>
                </a:moveTo>
                <a:cubicBezTo>
                  <a:pt x="10" y="218"/>
                  <a:pt x="41" y="218"/>
                  <a:pt x="58" y="217"/>
                </a:cubicBezTo>
                <a:cubicBezTo>
                  <a:pt x="75" y="216"/>
                  <a:pt x="90" y="213"/>
                  <a:pt x="107" y="212"/>
                </a:cubicBezTo>
                <a:cubicBezTo>
                  <a:pt x="124" y="211"/>
                  <a:pt x="141" y="211"/>
                  <a:pt x="160" y="209"/>
                </a:cubicBezTo>
                <a:cubicBezTo>
                  <a:pt x="179" y="207"/>
                  <a:pt x="202" y="203"/>
                  <a:pt x="220" y="199"/>
                </a:cubicBezTo>
                <a:cubicBezTo>
                  <a:pt x="238" y="195"/>
                  <a:pt x="256" y="187"/>
                  <a:pt x="271" y="182"/>
                </a:cubicBezTo>
                <a:cubicBezTo>
                  <a:pt x="286" y="177"/>
                  <a:pt x="301" y="173"/>
                  <a:pt x="313" y="166"/>
                </a:cubicBezTo>
                <a:cubicBezTo>
                  <a:pt x="325" y="159"/>
                  <a:pt x="336" y="148"/>
                  <a:pt x="344" y="139"/>
                </a:cubicBezTo>
                <a:cubicBezTo>
                  <a:pt x="352" y="130"/>
                  <a:pt x="363" y="119"/>
                  <a:pt x="364" y="110"/>
                </a:cubicBezTo>
                <a:cubicBezTo>
                  <a:pt x="365" y="101"/>
                  <a:pt x="358" y="94"/>
                  <a:pt x="350" y="85"/>
                </a:cubicBezTo>
                <a:cubicBezTo>
                  <a:pt x="342" y="76"/>
                  <a:pt x="330" y="66"/>
                  <a:pt x="317" y="58"/>
                </a:cubicBezTo>
                <a:cubicBezTo>
                  <a:pt x="304" y="50"/>
                  <a:pt x="288" y="43"/>
                  <a:pt x="272" y="37"/>
                </a:cubicBezTo>
                <a:cubicBezTo>
                  <a:pt x="256" y="31"/>
                  <a:pt x="240" y="24"/>
                  <a:pt x="220" y="20"/>
                </a:cubicBezTo>
                <a:cubicBezTo>
                  <a:pt x="200" y="16"/>
                  <a:pt x="174" y="14"/>
                  <a:pt x="154" y="11"/>
                </a:cubicBezTo>
                <a:cubicBezTo>
                  <a:pt x="134" y="8"/>
                  <a:pt x="115" y="6"/>
                  <a:pt x="98" y="4"/>
                </a:cubicBezTo>
                <a:cubicBezTo>
                  <a:pt x="81" y="2"/>
                  <a:pt x="68" y="1"/>
                  <a:pt x="53" y="1"/>
                </a:cubicBezTo>
                <a:cubicBezTo>
                  <a:pt x="38" y="1"/>
                  <a:pt x="7" y="0"/>
                  <a:pt x="5" y="1"/>
                </a:cubicBezTo>
                <a:cubicBezTo>
                  <a:pt x="3" y="2"/>
                  <a:pt x="32" y="7"/>
                  <a:pt x="43" y="10"/>
                </a:cubicBezTo>
                <a:cubicBezTo>
                  <a:pt x="54" y="13"/>
                  <a:pt x="61" y="16"/>
                  <a:pt x="70" y="20"/>
                </a:cubicBezTo>
                <a:cubicBezTo>
                  <a:pt x="79" y="24"/>
                  <a:pt x="88" y="26"/>
                  <a:pt x="95" y="32"/>
                </a:cubicBezTo>
                <a:cubicBezTo>
                  <a:pt x="102" y="38"/>
                  <a:pt x="109" y="44"/>
                  <a:pt x="113" y="53"/>
                </a:cubicBezTo>
                <a:cubicBezTo>
                  <a:pt x="117" y="62"/>
                  <a:pt x="119" y="78"/>
                  <a:pt x="121" y="89"/>
                </a:cubicBezTo>
                <a:cubicBezTo>
                  <a:pt x="123" y="100"/>
                  <a:pt x="125" y="108"/>
                  <a:pt x="124" y="118"/>
                </a:cubicBezTo>
                <a:cubicBezTo>
                  <a:pt x="123" y="128"/>
                  <a:pt x="120" y="139"/>
                  <a:pt x="116" y="149"/>
                </a:cubicBezTo>
                <a:cubicBezTo>
                  <a:pt x="112" y="159"/>
                  <a:pt x="106" y="169"/>
                  <a:pt x="97" y="178"/>
                </a:cubicBezTo>
                <a:cubicBezTo>
                  <a:pt x="88" y="187"/>
                  <a:pt x="75" y="197"/>
                  <a:pt x="64" y="202"/>
                </a:cubicBezTo>
                <a:cubicBezTo>
                  <a:pt x="53" y="207"/>
                  <a:pt x="38" y="209"/>
                  <a:pt x="28" y="211"/>
                </a:cubicBezTo>
                <a:cubicBezTo>
                  <a:pt x="18" y="213"/>
                  <a:pt x="0" y="216"/>
                  <a:pt x="5" y="217"/>
                </a:cubicBezTo>
                <a:close/>
              </a:path>
            </a:pathLst>
          </a:custGeom>
          <a:solidFill>
            <a:schemeClr val="accent1"/>
          </a:solidFill>
          <a:ln w="9525">
            <a:solidFill>
              <a:schemeClr val="tx1"/>
            </a:solidFill>
            <a:round/>
            <a:headEnd/>
            <a:tailEnd/>
          </a:ln>
        </p:spPr>
        <p:txBody>
          <a:bodyPr/>
          <a:lstStyle/>
          <a:p>
            <a:endParaRPr lang="en-US"/>
          </a:p>
        </p:txBody>
      </p:sp>
      <p:sp>
        <p:nvSpPr>
          <p:cNvPr id="7329" name="Line 326"/>
          <p:cNvSpPr>
            <a:spLocks noChangeShapeType="1"/>
          </p:cNvSpPr>
          <p:nvPr/>
        </p:nvSpPr>
        <p:spPr bwMode="auto">
          <a:xfrm>
            <a:off x="4508500" y="4441825"/>
            <a:ext cx="442913" cy="0"/>
          </a:xfrm>
          <a:prstGeom prst="line">
            <a:avLst/>
          </a:prstGeom>
          <a:noFill/>
          <a:ln w="9525">
            <a:solidFill>
              <a:schemeClr val="tx1"/>
            </a:solidFill>
            <a:round/>
            <a:headEnd/>
            <a:tailEnd/>
          </a:ln>
        </p:spPr>
        <p:txBody>
          <a:bodyPr/>
          <a:lstStyle/>
          <a:p>
            <a:endParaRPr lang="en-US"/>
          </a:p>
        </p:txBody>
      </p:sp>
      <p:sp>
        <p:nvSpPr>
          <p:cNvPr id="7330" name="Line 327"/>
          <p:cNvSpPr>
            <a:spLocks noChangeShapeType="1"/>
          </p:cNvSpPr>
          <p:nvPr/>
        </p:nvSpPr>
        <p:spPr bwMode="auto">
          <a:xfrm>
            <a:off x="4478338" y="4573588"/>
            <a:ext cx="442912" cy="0"/>
          </a:xfrm>
          <a:prstGeom prst="line">
            <a:avLst/>
          </a:prstGeom>
          <a:noFill/>
          <a:ln w="9525">
            <a:solidFill>
              <a:schemeClr val="tx1"/>
            </a:solidFill>
            <a:round/>
            <a:headEnd/>
            <a:tailEnd/>
          </a:ln>
        </p:spPr>
        <p:txBody>
          <a:bodyPr/>
          <a:lstStyle/>
          <a:p>
            <a:endParaRPr lang="en-US"/>
          </a:p>
        </p:txBody>
      </p:sp>
      <p:sp>
        <p:nvSpPr>
          <p:cNvPr id="7331" name="Freeform 328"/>
          <p:cNvSpPr>
            <a:spLocks/>
          </p:cNvSpPr>
          <p:nvPr/>
        </p:nvSpPr>
        <p:spPr bwMode="auto">
          <a:xfrm>
            <a:off x="4335463" y="6386513"/>
            <a:ext cx="2540000" cy="3175"/>
          </a:xfrm>
          <a:custGeom>
            <a:avLst/>
            <a:gdLst>
              <a:gd name="T0" fmla="*/ 0 w 1200"/>
              <a:gd name="T1" fmla="*/ 2147483647 h 2"/>
              <a:gd name="T2" fmla="*/ 2147483647 w 1200"/>
              <a:gd name="T3" fmla="*/ 2147483647 h 2"/>
              <a:gd name="T4" fmla="*/ 0 60000 65536"/>
              <a:gd name="T5" fmla="*/ 0 60000 65536"/>
              <a:gd name="T6" fmla="*/ 0 w 1200"/>
              <a:gd name="T7" fmla="*/ 0 h 2"/>
              <a:gd name="T8" fmla="*/ 1200 w 1200"/>
              <a:gd name="T9" fmla="*/ 2 h 2"/>
            </a:gdLst>
            <a:ahLst/>
            <a:cxnLst>
              <a:cxn ang="T4">
                <a:pos x="T0" y="T1"/>
              </a:cxn>
              <a:cxn ang="T5">
                <a:pos x="T2" y="T3"/>
              </a:cxn>
            </a:cxnLst>
            <a:rect l="T6" t="T7" r="T8" b="T9"/>
            <a:pathLst>
              <a:path w="1200" h="2">
                <a:moveTo>
                  <a:pt x="0" y="2"/>
                </a:moveTo>
                <a:cubicBezTo>
                  <a:pt x="500" y="1"/>
                  <a:pt x="1000" y="0"/>
                  <a:pt x="1200" y="2"/>
                </a:cubicBezTo>
              </a:path>
            </a:pathLst>
          </a:custGeom>
          <a:noFill/>
          <a:ln w="9525">
            <a:solidFill>
              <a:schemeClr val="tx1"/>
            </a:solidFill>
            <a:round/>
            <a:headEnd/>
            <a:tailEnd/>
          </a:ln>
        </p:spPr>
        <p:txBody>
          <a:bodyPr/>
          <a:lstStyle/>
          <a:p>
            <a:endParaRPr lang="en-US"/>
          </a:p>
        </p:txBody>
      </p:sp>
      <p:sp>
        <p:nvSpPr>
          <p:cNvPr id="289" name="Rectangle 177"/>
          <p:cNvSpPr>
            <a:spLocks noChangeArrowheads="1"/>
          </p:cNvSpPr>
          <p:nvPr/>
        </p:nvSpPr>
        <p:spPr bwMode="auto">
          <a:xfrm>
            <a:off x="3767440" y="3702814"/>
            <a:ext cx="1053494" cy="400110"/>
          </a:xfrm>
          <a:prstGeom prst="rect">
            <a:avLst/>
          </a:prstGeom>
          <a:solidFill>
            <a:srgbClr val="CCCCFF"/>
          </a:solidFill>
          <a:ln w="12700">
            <a:solidFill>
              <a:schemeClr val="tx1"/>
            </a:solidFill>
            <a:miter lim="800000"/>
            <a:headEnd/>
            <a:tailEnd/>
          </a:ln>
        </p:spPr>
        <p:txBody>
          <a:bodyPr wrap="none" anchor="ctr">
            <a:spAutoFit/>
          </a:bodyPr>
          <a:lstStyle/>
          <a:p>
            <a:pPr algn="ctr"/>
            <a:r>
              <a:rPr lang="en-US" sz="2000" dirty="0"/>
              <a:t>Decoder</a:t>
            </a:r>
          </a:p>
        </p:txBody>
      </p:sp>
      <p:sp>
        <p:nvSpPr>
          <p:cNvPr id="290" name="Line 180"/>
          <p:cNvSpPr>
            <a:spLocks noChangeShapeType="1"/>
          </p:cNvSpPr>
          <p:nvPr/>
        </p:nvSpPr>
        <p:spPr bwMode="auto">
          <a:xfrm flipV="1">
            <a:off x="4325938" y="3571875"/>
            <a:ext cx="0" cy="142875"/>
          </a:xfrm>
          <a:prstGeom prst="line">
            <a:avLst/>
          </a:prstGeom>
          <a:noFill/>
          <a:ln w="12700">
            <a:solidFill>
              <a:schemeClr val="tx1"/>
            </a:solidFill>
            <a:round/>
            <a:headEnd/>
            <a:tailEnd/>
          </a:ln>
        </p:spPr>
        <p:txBody>
          <a:bodyPr/>
          <a:lstStyle/>
          <a:p>
            <a:endParaRPr lang="en-US"/>
          </a:p>
        </p:txBody>
      </p:sp>
      <p:sp>
        <p:nvSpPr>
          <p:cNvPr id="291" name="Line 181"/>
          <p:cNvSpPr>
            <a:spLocks noChangeShapeType="1"/>
          </p:cNvSpPr>
          <p:nvPr/>
        </p:nvSpPr>
        <p:spPr bwMode="auto">
          <a:xfrm flipV="1">
            <a:off x="4529138" y="3571875"/>
            <a:ext cx="0" cy="142875"/>
          </a:xfrm>
          <a:prstGeom prst="line">
            <a:avLst/>
          </a:prstGeom>
          <a:noFill/>
          <a:ln w="12700">
            <a:solidFill>
              <a:schemeClr val="tx1"/>
            </a:solidFill>
            <a:round/>
            <a:headEnd/>
            <a:tailEnd/>
          </a:ln>
        </p:spPr>
        <p:txBody>
          <a:bodyPr/>
          <a:lstStyle/>
          <a:p>
            <a:endParaRPr lang="en-US"/>
          </a:p>
        </p:txBody>
      </p:sp>
      <p:sp>
        <p:nvSpPr>
          <p:cNvPr id="292" name="Line 183"/>
          <p:cNvSpPr>
            <a:spLocks noChangeShapeType="1"/>
          </p:cNvSpPr>
          <p:nvPr/>
        </p:nvSpPr>
        <p:spPr bwMode="auto">
          <a:xfrm flipV="1">
            <a:off x="4135438" y="4008438"/>
            <a:ext cx="0" cy="142875"/>
          </a:xfrm>
          <a:prstGeom prst="line">
            <a:avLst/>
          </a:prstGeom>
          <a:noFill/>
          <a:ln w="12700">
            <a:solidFill>
              <a:schemeClr val="tx1"/>
            </a:solidFill>
            <a:round/>
            <a:headEnd/>
            <a:tailEnd/>
          </a:ln>
        </p:spPr>
        <p:txBody>
          <a:bodyPr/>
          <a:lstStyle/>
          <a:p>
            <a:endParaRPr lang="en-US"/>
          </a:p>
        </p:txBody>
      </p:sp>
      <p:sp>
        <p:nvSpPr>
          <p:cNvPr id="293" name="Line 184"/>
          <p:cNvSpPr>
            <a:spLocks noChangeShapeType="1"/>
          </p:cNvSpPr>
          <p:nvPr/>
        </p:nvSpPr>
        <p:spPr bwMode="auto">
          <a:xfrm flipV="1">
            <a:off x="4338638" y="4008438"/>
            <a:ext cx="0" cy="142875"/>
          </a:xfrm>
          <a:prstGeom prst="line">
            <a:avLst/>
          </a:prstGeom>
          <a:noFill/>
          <a:ln w="12700">
            <a:solidFill>
              <a:schemeClr val="tx1"/>
            </a:solidFill>
            <a:round/>
            <a:headEnd/>
            <a:tailEnd/>
          </a:ln>
        </p:spPr>
        <p:txBody>
          <a:bodyPr/>
          <a:lstStyle/>
          <a:p>
            <a:endParaRPr lang="en-US"/>
          </a:p>
        </p:txBody>
      </p:sp>
      <p:sp>
        <p:nvSpPr>
          <p:cNvPr id="294" name="Line 185"/>
          <p:cNvSpPr>
            <a:spLocks noChangeShapeType="1"/>
          </p:cNvSpPr>
          <p:nvPr/>
        </p:nvSpPr>
        <p:spPr bwMode="auto">
          <a:xfrm flipV="1">
            <a:off x="4541838" y="4008438"/>
            <a:ext cx="0" cy="142875"/>
          </a:xfrm>
          <a:prstGeom prst="line">
            <a:avLst/>
          </a:prstGeom>
          <a:noFill/>
          <a:ln w="12700">
            <a:solidFill>
              <a:schemeClr val="tx1"/>
            </a:solidFill>
            <a:round/>
            <a:headEnd/>
            <a:tailEnd/>
          </a:ln>
        </p:spPr>
        <p:txBody>
          <a:bodyPr/>
          <a:lstStyle/>
          <a:p>
            <a:endParaRPr lang="en-US"/>
          </a:p>
        </p:txBody>
      </p:sp>
      <p:sp>
        <p:nvSpPr>
          <p:cNvPr id="295" name="Line 186"/>
          <p:cNvSpPr>
            <a:spLocks noChangeShapeType="1"/>
          </p:cNvSpPr>
          <p:nvPr/>
        </p:nvSpPr>
        <p:spPr bwMode="auto">
          <a:xfrm flipV="1">
            <a:off x="4745038" y="4008438"/>
            <a:ext cx="0" cy="142875"/>
          </a:xfrm>
          <a:prstGeom prst="line">
            <a:avLst/>
          </a:prstGeom>
          <a:noFill/>
          <a:ln w="12700">
            <a:solidFill>
              <a:schemeClr val="tx1"/>
            </a:solidFill>
            <a:round/>
            <a:headEnd/>
            <a:tailEnd/>
          </a:ln>
        </p:spPr>
        <p:txBody>
          <a:bodyPr/>
          <a:lstStyle/>
          <a:p>
            <a:endParaRPr lang="en-US"/>
          </a:p>
        </p:txBody>
      </p:sp>
      <p:sp>
        <p:nvSpPr>
          <p:cNvPr id="297" name="Line 187"/>
          <p:cNvSpPr>
            <a:spLocks noChangeShapeType="1"/>
          </p:cNvSpPr>
          <p:nvPr/>
        </p:nvSpPr>
        <p:spPr bwMode="auto">
          <a:xfrm flipV="1">
            <a:off x="6314395" y="3542846"/>
            <a:ext cx="0" cy="142875"/>
          </a:xfrm>
          <a:prstGeom prst="line">
            <a:avLst/>
          </a:prstGeom>
          <a:noFill/>
          <a:ln w="12700">
            <a:solidFill>
              <a:schemeClr val="tx1"/>
            </a:solidFill>
            <a:round/>
            <a:headEnd/>
            <a:tailEnd/>
          </a:ln>
        </p:spPr>
        <p:txBody>
          <a:bodyPr/>
          <a:lstStyle/>
          <a:p>
            <a:endParaRPr lang="en-US"/>
          </a:p>
        </p:txBody>
      </p:sp>
      <p:sp>
        <p:nvSpPr>
          <p:cNvPr id="298" name="Line 188"/>
          <p:cNvSpPr>
            <a:spLocks noChangeShapeType="1"/>
          </p:cNvSpPr>
          <p:nvPr/>
        </p:nvSpPr>
        <p:spPr bwMode="auto">
          <a:xfrm flipV="1">
            <a:off x="6517595" y="3542846"/>
            <a:ext cx="0" cy="142875"/>
          </a:xfrm>
          <a:prstGeom prst="line">
            <a:avLst/>
          </a:prstGeom>
          <a:noFill/>
          <a:ln w="12700">
            <a:solidFill>
              <a:schemeClr val="tx1"/>
            </a:solidFill>
            <a:round/>
            <a:headEnd/>
            <a:tailEnd/>
          </a:ln>
        </p:spPr>
        <p:txBody>
          <a:bodyPr/>
          <a:lstStyle/>
          <a:p>
            <a:endParaRPr lang="en-US"/>
          </a:p>
        </p:txBody>
      </p:sp>
      <p:sp>
        <p:nvSpPr>
          <p:cNvPr id="299" name="Line 189"/>
          <p:cNvSpPr>
            <a:spLocks noChangeShapeType="1"/>
          </p:cNvSpPr>
          <p:nvPr/>
        </p:nvSpPr>
        <p:spPr bwMode="auto">
          <a:xfrm flipV="1">
            <a:off x="6720795" y="3542846"/>
            <a:ext cx="0" cy="142875"/>
          </a:xfrm>
          <a:prstGeom prst="line">
            <a:avLst/>
          </a:prstGeom>
          <a:noFill/>
          <a:ln w="12700">
            <a:solidFill>
              <a:schemeClr val="tx1"/>
            </a:solidFill>
            <a:round/>
            <a:headEnd/>
            <a:tailEnd/>
          </a:ln>
        </p:spPr>
        <p:txBody>
          <a:bodyPr/>
          <a:lstStyle/>
          <a:p>
            <a:endParaRPr lang="en-US"/>
          </a:p>
        </p:txBody>
      </p:sp>
      <p:sp>
        <p:nvSpPr>
          <p:cNvPr id="300" name="Line 190"/>
          <p:cNvSpPr>
            <a:spLocks noChangeShapeType="1"/>
          </p:cNvSpPr>
          <p:nvPr/>
        </p:nvSpPr>
        <p:spPr bwMode="auto">
          <a:xfrm flipV="1">
            <a:off x="6923995" y="3542846"/>
            <a:ext cx="0" cy="142875"/>
          </a:xfrm>
          <a:prstGeom prst="line">
            <a:avLst/>
          </a:prstGeom>
          <a:noFill/>
          <a:ln w="12700">
            <a:solidFill>
              <a:schemeClr val="tx1"/>
            </a:solidFill>
            <a:round/>
            <a:headEnd/>
            <a:tailEnd/>
          </a:ln>
        </p:spPr>
        <p:txBody>
          <a:bodyPr/>
          <a:lstStyle/>
          <a:p>
            <a:endParaRPr lang="en-US"/>
          </a:p>
        </p:txBody>
      </p:sp>
      <p:sp>
        <p:nvSpPr>
          <p:cNvPr id="301" name="Line 191"/>
          <p:cNvSpPr>
            <a:spLocks noChangeShapeType="1"/>
          </p:cNvSpPr>
          <p:nvPr/>
        </p:nvSpPr>
        <p:spPr bwMode="auto">
          <a:xfrm flipV="1">
            <a:off x="6631895" y="3971471"/>
            <a:ext cx="0" cy="142875"/>
          </a:xfrm>
          <a:prstGeom prst="line">
            <a:avLst/>
          </a:prstGeom>
          <a:noFill/>
          <a:ln w="12700">
            <a:solidFill>
              <a:schemeClr val="tx1"/>
            </a:solidFill>
            <a:round/>
            <a:headEnd/>
            <a:tailEnd/>
          </a:ln>
        </p:spPr>
        <p:txBody>
          <a:bodyPr/>
          <a:lstStyle/>
          <a:p>
            <a:endParaRPr lang="en-US"/>
          </a:p>
        </p:txBody>
      </p:sp>
      <p:sp>
        <p:nvSpPr>
          <p:cNvPr id="302" name="Rectangle 178"/>
          <p:cNvSpPr>
            <a:spLocks noChangeArrowheads="1"/>
          </p:cNvSpPr>
          <p:nvPr/>
        </p:nvSpPr>
        <p:spPr bwMode="auto">
          <a:xfrm>
            <a:off x="6127395" y="3673785"/>
            <a:ext cx="861133" cy="400110"/>
          </a:xfrm>
          <a:prstGeom prst="rect">
            <a:avLst/>
          </a:prstGeom>
          <a:solidFill>
            <a:schemeClr val="accent1"/>
          </a:solidFill>
          <a:ln w="12700">
            <a:solidFill>
              <a:schemeClr val="tx1"/>
            </a:solidFill>
            <a:miter lim="800000"/>
            <a:headEnd/>
            <a:tailEnd/>
          </a:ln>
        </p:spPr>
        <p:txBody>
          <a:bodyPr wrap="none" anchor="ctr">
            <a:spAutoFit/>
          </a:bodyPr>
          <a:lstStyle/>
          <a:p>
            <a:pPr algn="ctr"/>
            <a:r>
              <a:rPr lang="en-US" sz="2000" dirty="0"/>
              <a:t> </a:t>
            </a:r>
            <a:r>
              <a:rPr lang="en-US" sz="2000" dirty="0" err="1"/>
              <a:t>Mux</a:t>
            </a:r>
            <a:r>
              <a:rPr lang="en-US" sz="2000" dirty="0"/>
              <a:t>  </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a:t>Levels of Abstraction</a:t>
            </a:r>
          </a:p>
        </p:txBody>
      </p:sp>
      <p:pic>
        <p:nvPicPr>
          <p:cNvPr id="5123" name="Picture 2" descr="halo-video-game"/>
          <p:cNvPicPr>
            <a:picLocks noGrp="1" noChangeAspect="1" noChangeArrowheads="1"/>
          </p:cNvPicPr>
          <p:nvPr>
            <p:ph idx="1"/>
          </p:nvPr>
        </p:nvPicPr>
        <p:blipFill>
          <a:blip r:embed="rId3" cstate="print"/>
          <a:srcRect/>
          <a:stretch>
            <a:fillRect/>
          </a:stretch>
        </p:blipFill>
        <p:spPr>
          <a:xfrm>
            <a:off x="1353458" y="1549174"/>
            <a:ext cx="6350000" cy="3581400"/>
          </a:xfr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34"/>
          <p:cNvGrpSpPr>
            <a:grpSpLocks/>
          </p:cNvGrpSpPr>
          <p:nvPr/>
        </p:nvGrpSpPr>
        <p:grpSpPr bwMode="auto">
          <a:xfrm>
            <a:off x="685800" y="71209"/>
            <a:ext cx="7834086" cy="6786791"/>
            <a:chOff x="685800" y="76200"/>
            <a:chExt cx="7848600" cy="6786227"/>
          </a:xfrm>
        </p:grpSpPr>
        <p:sp>
          <p:nvSpPr>
            <p:cNvPr id="13" name="Rounded Rectangle 12"/>
            <p:cNvSpPr/>
            <p:nvPr/>
          </p:nvSpPr>
          <p:spPr>
            <a:xfrm>
              <a:off x="4419600" y="76200"/>
              <a:ext cx="4114800" cy="4266846"/>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b="1"/>
            </a:p>
          </p:txBody>
        </p:sp>
        <p:sp>
          <p:nvSpPr>
            <p:cNvPr id="12" name="Rounded Rectangle 11"/>
            <p:cNvSpPr/>
            <p:nvPr/>
          </p:nvSpPr>
          <p:spPr>
            <a:xfrm>
              <a:off x="685800" y="1523880"/>
              <a:ext cx="3581400" cy="4724008"/>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b="1"/>
            </a:p>
          </p:txBody>
        </p:sp>
        <p:sp>
          <p:nvSpPr>
            <p:cNvPr id="6149" name="TextBox 1"/>
            <p:cNvSpPr txBox="1">
              <a:spLocks noChangeArrowheads="1"/>
            </p:cNvSpPr>
            <p:nvPr/>
          </p:nvSpPr>
          <p:spPr bwMode="auto">
            <a:xfrm>
              <a:off x="1468405" y="1981200"/>
              <a:ext cx="2075441" cy="461627"/>
            </a:xfrm>
            <a:prstGeom prst="rect">
              <a:avLst/>
            </a:prstGeom>
            <a:solidFill>
              <a:srgbClr val="00B050"/>
            </a:solidFill>
            <a:ln w="9525">
              <a:solidFill>
                <a:schemeClr val="tx1"/>
              </a:solidFill>
              <a:miter lim="800000"/>
              <a:headEnd/>
              <a:tailEnd/>
            </a:ln>
          </p:spPr>
          <p:txBody>
            <a:bodyPr wrap="none">
              <a:spAutoFit/>
            </a:bodyPr>
            <a:lstStyle/>
            <a:p>
              <a:pPr algn="ctr"/>
              <a:r>
                <a:rPr lang="en-US" sz="2400" b="1" dirty="0">
                  <a:latin typeface="Calibri" pitchFamily="34" charset="0"/>
                </a:rPr>
                <a:t>Instruction-Set</a:t>
              </a:r>
            </a:p>
          </p:txBody>
        </p:sp>
        <p:sp>
          <p:nvSpPr>
            <p:cNvPr id="6150" name="TextBox 2"/>
            <p:cNvSpPr txBox="1">
              <a:spLocks noChangeArrowheads="1"/>
            </p:cNvSpPr>
            <p:nvPr/>
          </p:nvSpPr>
          <p:spPr bwMode="auto">
            <a:xfrm>
              <a:off x="1032118" y="2590800"/>
              <a:ext cx="2935997" cy="461627"/>
            </a:xfrm>
            <a:prstGeom prst="rect">
              <a:avLst/>
            </a:prstGeom>
            <a:noFill/>
            <a:ln w="9525">
              <a:solidFill>
                <a:schemeClr val="tx1"/>
              </a:solidFill>
              <a:miter lim="800000"/>
              <a:headEnd/>
              <a:tailEnd/>
            </a:ln>
          </p:spPr>
          <p:txBody>
            <a:bodyPr wrap="none">
              <a:spAutoFit/>
            </a:bodyPr>
            <a:lstStyle/>
            <a:p>
              <a:pPr algn="ctr"/>
              <a:r>
                <a:rPr lang="en-US" sz="2400" b="1" dirty="0" err="1">
                  <a:latin typeface="Calibri" pitchFamily="34" charset="0"/>
                </a:rPr>
                <a:t>Datapath</a:t>
              </a:r>
              <a:r>
                <a:rPr lang="en-US" sz="2400" b="1" dirty="0">
                  <a:latin typeface="Calibri" pitchFamily="34" charset="0"/>
                </a:rPr>
                <a:t> and Control</a:t>
              </a:r>
            </a:p>
          </p:txBody>
        </p:sp>
        <p:sp>
          <p:nvSpPr>
            <p:cNvPr id="6151" name="TextBox 3"/>
            <p:cNvSpPr txBox="1">
              <a:spLocks noChangeArrowheads="1"/>
            </p:cNvSpPr>
            <p:nvPr/>
          </p:nvSpPr>
          <p:spPr bwMode="auto">
            <a:xfrm>
              <a:off x="1429496" y="3211513"/>
              <a:ext cx="2078133" cy="461627"/>
            </a:xfrm>
            <a:prstGeom prst="rect">
              <a:avLst/>
            </a:prstGeom>
            <a:noFill/>
            <a:ln w="9525">
              <a:solidFill>
                <a:schemeClr val="tx1"/>
              </a:solidFill>
              <a:miter lim="800000"/>
              <a:headEnd/>
              <a:tailEnd/>
            </a:ln>
          </p:spPr>
          <p:txBody>
            <a:bodyPr wrap="none">
              <a:spAutoFit/>
            </a:bodyPr>
            <a:lstStyle/>
            <a:p>
              <a:pPr algn="ctr"/>
              <a:r>
                <a:rPr lang="en-US" sz="2400" b="1" dirty="0">
                  <a:latin typeface="Calibri" pitchFamily="34" charset="0"/>
                </a:rPr>
                <a:t>Logic Elements</a:t>
              </a:r>
            </a:p>
          </p:txBody>
        </p:sp>
        <p:sp>
          <p:nvSpPr>
            <p:cNvPr id="6152" name="TextBox 4"/>
            <p:cNvSpPr txBox="1">
              <a:spLocks noChangeArrowheads="1"/>
            </p:cNvSpPr>
            <p:nvPr/>
          </p:nvSpPr>
          <p:spPr bwMode="auto">
            <a:xfrm>
              <a:off x="2008154" y="4038600"/>
              <a:ext cx="912174" cy="461627"/>
            </a:xfrm>
            <a:prstGeom prst="rect">
              <a:avLst/>
            </a:prstGeom>
            <a:noFill/>
            <a:ln w="9525">
              <a:solidFill>
                <a:schemeClr val="tx1"/>
              </a:solidFill>
              <a:miter lim="800000"/>
              <a:headEnd/>
              <a:tailEnd/>
            </a:ln>
          </p:spPr>
          <p:txBody>
            <a:bodyPr wrap="none">
              <a:spAutoFit/>
            </a:bodyPr>
            <a:lstStyle/>
            <a:p>
              <a:pPr algn="ctr"/>
              <a:r>
                <a:rPr lang="en-US" sz="2400" b="1" dirty="0">
                  <a:latin typeface="Calibri" pitchFamily="34" charset="0"/>
                </a:rPr>
                <a:t>Gates</a:t>
              </a:r>
            </a:p>
          </p:txBody>
        </p:sp>
        <p:sp>
          <p:nvSpPr>
            <p:cNvPr id="6153" name="TextBox 5"/>
            <p:cNvSpPr txBox="1">
              <a:spLocks noChangeArrowheads="1"/>
            </p:cNvSpPr>
            <p:nvPr/>
          </p:nvSpPr>
          <p:spPr bwMode="auto">
            <a:xfrm>
              <a:off x="1690682" y="4735513"/>
              <a:ext cx="1557734" cy="461627"/>
            </a:xfrm>
            <a:prstGeom prst="rect">
              <a:avLst/>
            </a:prstGeom>
            <a:noFill/>
            <a:ln w="9525">
              <a:solidFill>
                <a:schemeClr val="tx1"/>
              </a:solidFill>
              <a:miter lim="800000"/>
              <a:headEnd/>
              <a:tailEnd/>
            </a:ln>
          </p:spPr>
          <p:txBody>
            <a:bodyPr wrap="none">
              <a:spAutoFit/>
            </a:bodyPr>
            <a:lstStyle/>
            <a:p>
              <a:pPr algn="ctr"/>
              <a:r>
                <a:rPr lang="en-US" sz="2400" b="1" dirty="0">
                  <a:latin typeface="Calibri" pitchFamily="34" charset="0"/>
                </a:rPr>
                <a:t>Transistors</a:t>
              </a:r>
            </a:p>
          </p:txBody>
        </p:sp>
        <p:sp>
          <p:nvSpPr>
            <p:cNvPr id="6154" name="TextBox 6"/>
            <p:cNvSpPr txBox="1">
              <a:spLocks noChangeArrowheads="1"/>
            </p:cNvSpPr>
            <p:nvPr/>
          </p:nvSpPr>
          <p:spPr bwMode="auto">
            <a:xfrm>
              <a:off x="1130887" y="5497513"/>
              <a:ext cx="2694392" cy="461627"/>
            </a:xfrm>
            <a:prstGeom prst="rect">
              <a:avLst/>
            </a:prstGeom>
            <a:noFill/>
            <a:ln w="9525">
              <a:solidFill>
                <a:schemeClr val="tx1"/>
              </a:solidFill>
              <a:miter lim="800000"/>
              <a:headEnd/>
              <a:tailEnd/>
            </a:ln>
          </p:spPr>
          <p:txBody>
            <a:bodyPr wrap="none">
              <a:spAutoFit/>
            </a:bodyPr>
            <a:lstStyle/>
            <a:p>
              <a:pPr algn="ctr"/>
              <a:r>
                <a:rPr lang="en-US" sz="2400" b="1" dirty="0">
                  <a:latin typeface="Calibri" pitchFamily="34" charset="0"/>
                </a:rPr>
                <a:t>Electrons and Holes</a:t>
              </a:r>
            </a:p>
          </p:txBody>
        </p:sp>
        <p:sp>
          <p:nvSpPr>
            <p:cNvPr id="6155" name="TextBox 7"/>
            <p:cNvSpPr txBox="1">
              <a:spLocks noChangeArrowheads="1"/>
            </p:cNvSpPr>
            <p:nvPr/>
          </p:nvSpPr>
          <p:spPr bwMode="auto">
            <a:xfrm>
              <a:off x="5507263" y="373756"/>
              <a:ext cx="1749880" cy="461627"/>
            </a:xfrm>
            <a:prstGeom prst="rect">
              <a:avLst/>
            </a:prstGeom>
            <a:noFill/>
            <a:ln w="9525">
              <a:solidFill>
                <a:schemeClr val="tx1"/>
              </a:solidFill>
              <a:miter lim="800000"/>
              <a:headEnd/>
              <a:tailEnd/>
            </a:ln>
          </p:spPr>
          <p:txBody>
            <a:bodyPr wrap="square">
              <a:spAutoFit/>
            </a:bodyPr>
            <a:lstStyle/>
            <a:p>
              <a:r>
                <a:rPr lang="en-US" sz="2400" b="1" dirty="0">
                  <a:latin typeface="Calibri" pitchFamily="34" charset="0"/>
                </a:rPr>
                <a:t>Video Game</a:t>
              </a:r>
            </a:p>
          </p:txBody>
        </p:sp>
        <p:sp>
          <p:nvSpPr>
            <p:cNvPr id="6156" name="TextBox 8"/>
            <p:cNvSpPr txBox="1">
              <a:spLocks noChangeArrowheads="1"/>
            </p:cNvSpPr>
            <p:nvPr/>
          </p:nvSpPr>
          <p:spPr bwMode="auto">
            <a:xfrm>
              <a:off x="6663700" y="1306513"/>
              <a:ext cx="1343638" cy="461627"/>
            </a:xfrm>
            <a:prstGeom prst="rect">
              <a:avLst/>
            </a:prstGeom>
            <a:noFill/>
            <a:ln w="9525">
              <a:solidFill>
                <a:schemeClr val="tx1"/>
              </a:solidFill>
              <a:miter lim="800000"/>
              <a:headEnd/>
              <a:tailEnd/>
            </a:ln>
          </p:spPr>
          <p:txBody>
            <a:bodyPr wrap="none">
              <a:spAutoFit/>
            </a:bodyPr>
            <a:lstStyle/>
            <a:p>
              <a:r>
                <a:rPr lang="en-US" sz="2400" b="1" dirty="0">
                  <a:latin typeface="Calibri" pitchFamily="34" charset="0"/>
                </a:rPr>
                <a:t>Compiler</a:t>
              </a:r>
            </a:p>
          </p:txBody>
        </p:sp>
        <p:sp>
          <p:nvSpPr>
            <p:cNvPr id="2" name="TextBox 9"/>
            <p:cNvSpPr txBox="1">
              <a:spLocks noChangeArrowheads="1"/>
            </p:cNvSpPr>
            <p:nvPr/>
          </p:nvSpPr>
          <p:spPr bwMode="auto">
            <a:xfrm>
              <a:off x="4419600" y="2906478"/>
              <a:ext cx="2190945" cy="1200229"/>
            </a:xfrm>
            <a:prstGeom prst="rect">
              <a:avLst/>
            </a:prstGeom>
            <a:solidFill>
              <a:schemeClr val="bg2">
                <a:lumMod val="75000"/>
              </a:schemeClr>
            </a:solidFill>
            <a:ln w="9525">
              <a:solidFill>
                <a:schemeClr val="tx1"/>
              </a:solidFill>
              <a:miter lim="800000"/>
              <a:headEnd/>
              <a:tailEnd/>
            </a:ln>
          </p:spPr>
          <p:txBody>
            <a:bodyPr wrap="square">
              <a:spAutoFit/>
            </a:bodyPr>
            <a:lstStyle/>
            <a:p>
              <a:pPr>
                <a:defRPr/>
              </a:pPr>
              <a:r>
                <a:rPr lang="en-US" sz="2400" b="1" dirty="0">
                  <a:latin typeface="Calibri" pitchFamily="34" charset="0"/>
                </a:rPr>
                <a:t>Video and Audio</a:t>
              </a:r>
            </a:p>
            <a:p>
              <a:pPr>
                <a:defRPr/>
              </a:pPr>
              <a:r>
                <a:rPr lang="en-US" sz="2400" b="1" dirty="0">
                  <a:latin typeface="Calibri" pitchFamily="34" charset="0"/>
                </a:rPr>
                <a:t>Content</a:t>
              </a:r>
            </a:p>
          </p:txBody>
        </p:sp>
        <p:sp>
          <p:nvSpPr>
            <p:cNvPr id="11" name="TextBox 10"/>
            <p:cNvSpPr txBox="1"/>
            <p:nvPr/>
          </p:nvSpPr>
          <p:spPr>
            <a:xfrm>
              <a:off x="6691387" y="2891512"/>
              <a:ext cx="1793954" cy="830928"/>
            </a:xfrm>
            <a:prstGeom prst="rect">
              <a:avLst/>
            </a:prstGeom>
            <a:solidFill>
              <a:schemeClr val="bg2">
                <a:lumMod val="75000"/>
              </a:schemeClr>
            </a:solidFill>
            <a:ln>
              <a:solidFill>
                <a:schemeClr val="tx1"/>
              </a:solidFill>
            </a:ln>
          </p:spPr>
          <p:txBody>
            <a:bodyPr wrap="none">
              <a:spAutoFit/>
            </a:bodyPr>
            <a:lstStyle/>
            <a:p>
              <a:pPr fontAlgn="auto">
                <a:spcBef>
                  <a:spcPts val="0"/>
                </a:spcBef>
                <a:spcAft>
                  <a:spcPts val="0"/>
                </a:spcAft>
                <a:defRPr/>
              </a:pPr>
              <a:r>
                <a:rPr lang="en-US" sz="2400" b="1" dirty="0" err="1">
                  <a:latin typeface="+mn-lt"/>
                  <a:cs typeface="+mn-cs"/>
                </a:rPr>
                <a:t>HLL</a:t>
              </a:r>
              <a:r>
                <a:rPr lang="en-US" sz="2400" b="1" dirty="0">
                  <a:latin typeface="+mn-lt"/>
                  <a:cs typeface="+mn-cs"/>
                </a:rPr>
                <a:t> Source</a:t>
              </a:r>
            </a:p>
            <a:p>
              <a:pPr fontAlgn="auto">
                <a:spcBef>
                  <a:spcPts val="0"/>
                </a:spcBef>
                <a:spcAft>
                  <a:spcPts val="0"/>
                </a:spcAft>
                <a:defRPr/>
              </a:pPr>
              <a:r>
                <a:rPr lang="en-US" sz="2400" b="1" dirty="0">
                  <a:latin typeface="+mn-lt"/>
                  <a:cs typeface="+mn-cs"/>
                </a:rPr>
                <a:t>Program</a:t>
              </a:r>
            </a:p>
          </p:txBody>
        </p:sp>
        <p:sp>
          <p:nvSpPr>
            <p:cNvPr id="6159" name="TextBox 13"/>
            <p:cNvSpPr txBox="1">
              <a:spLocks noChangeArrowheads="1"/>
            </p:cNvSpPr>
            <p:nvPr/>
          </p:nvSpPr>
          <p:spPr bwMode="auto">
            <a:xfrm>
              <a:off x="1746848" y="6400800"/>
              <a:ext cx="1440459" cy="461627"/>
            </a:xfrm>
            <a:prstGeom prst="rect">
              <a:avLst/>
            </a:prstGeom>
            <a:noFill/>
            <a:ln w="9525">
              <a:noFill/>
              <a:miter lim="800000"/>
              <a:headEnd/>
              <a:tailEnd/>
            </a:ln>
          </p:spPr>
          <p:txBody>
            <a:bodyPr wrap="none">
              <a:spAutoFit/>
            </a:bodyPr>
            <a:lstStyle/>
            <a:p>
              <a:r>
                <a:rPr lang="en-US" sz="2400" b="1" dirty="0">
                  <a:latin typeface="Calibri" pitchFamily="34" charset="0"/>
                </a:rPr>
                <a:t>Hardware</a:t>
              </a:r>
            </a:p>
          </p:txBody>
        </p:sp>
        <p:sp>
          <p:nvSpPr>
            <p:cNvPr id="6160" name="TextBox 14"/>
            <p:cNvSpPr txBox="1">
              <a:spLocks noChangeArrowheads="1"/>
            </p:cNvSpPr>
            <p:nvPr/>
          </p:nvSpPr>
          <p:spPr bwMode="auto">
            <a:xfrm>
              <a:off x="5989879" y="6400799"/>
              <a:ext cx="1340047" cy="461627"/>
            </a:xfrm>
            <a:prstGeom prst="rect">
              <a:avLst/>
            </a:prstGeom>
            <a:noFill/>
            <a:ln w="9525">
              <a:noFill/>
              <a:miter lim="800000"/>
              <a:headEnd/>
              <a:tailEnd/>
            </a:ln>
          </p:spPr>
          <p:txBody>
            <a:bodyPr wrap="none">
              <a:spAutoFit/>
            </a:bodyPr>
            <a:lstStyle/>
            <a:p>
              <a:r>
                <a:rPr lang="en-US" sz="2400" b="1" dirty="0">
                  <a:latin typeface="Calibri" pitchFamily="34" charset="0"/>
                </a:rPr>
                <a:t>Software</a:t>
              </a:r>
            </a:p>
          </p:txBody>
        </p:sp>
        <p:cxnSp>
          <p:nvCxnSpPr>
            <p:cNvPr id="17" name="Elbow Connector 16"/>
            <p:cNvCxnSpPr/>
            <p:nvPr/>
          </p:nvCxnSpPr>
          <p:spPr>
            <a:xfrm rot="5400000" flipH="1" flipV="1">
              <a:off x="4867921" y="1402638"/>
              <a:ext cx="1977645" cy="972005"/>
            </a:xfrm>
            <a:prstGeom prst="bentConnector3">
              <a:avLst>
                <a:gd name="adj1" fmla="val 5000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 name="Shape 18"/>
            <p:cNvCxnSpPr>
              <a:stCxn id="11" idx="0"/>
              <a:endCxn id="6156" idx="2"/>
            </p:cNvCxnSpPr>
            <p:nvPr/>
          </p:nvCxnSpPr>
          <p:spPr>
            <a:xfrm rot="16200000" flipV="1">
              <a:off x="6900256" y="2203403"/>
              <a:ext cx="1123373" cy="252845"/>
            </a:xfrm>
            <a:prstGeom prst="bentConnector3">
              <a:avLst>
                <a:gd name="adj1" fmla="val 5000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rot="10800000">
              <a:off x="6487887" y="885305"/>
              <a:ext cx="903515" cy="42110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6156" idx="1"/>
              <a:endCxn id="6149" idx="3"/>
            </p:cNvCxnSpPr>
            <p:nvPr/>
          </p:nvCxnSpPr>
          <p:spPr>
            <a:xfrm rot="10800000" flipV="1">
              <a:off x="3543846" y="1537326"/>
              <a:ext cx="3119854" cy="67468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6154" idx="0"/>
              <a:endCxn id="6153" idx="2"/>
            </p:cNvCxnSpPr>
            <p:nvPr/>
          </p:nvCxnSpPr>
          <p:spPr>
            <a:xfrm rot="16200000" flipV="1">
              <a:off x="2323629" y="5343059"/>
              <a:ext cx="300373" cy="853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6153" idx="0"/>
              <a:endCxn id="6152" idx="2"/>
            </p:cNvCxnSpPr>
            <p:nvPr/>
          </p:nvCxnSpPr>
          <p:spPr>
            <a:xfrm rot="16200000" flipV="1">
              <a:off x="2349252" y="4615216"/>
              <a:ext cx="235286" cy="530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6152" idx="0"/>
              <a:endCxn id="6151" idx="2"/>
            </p:cNvCxnSpPr>
            <p:nvPr/>
          </p:nvCxnSpPr>
          <p:spPr>
            <a:xfrm rot="5400000" flipH="1" flipV="1">
              <a:off x="2283672" y="3853709"/>
              <a:ext cx="365461" cy="432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6152" idx="0"/>
              <a:endCxn id="6151" idx="2"/>
            </p:cNvCxnSpPr>
            <p:nvPr/>
          </p:nvCxnSpPr>
          <p:spPr>
            <a:xfrm rot="5400000" flipH="1" flipV="1">
              <a:off x="2283672" y="3853709"/>
              <a:ext cx="365461" cy="432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6151" idx="0"/>
              <a:endCxn id="6150" idx="2"/>
            </p:cNvCxnSpPr>
            <p:nvPr/>
          </p:nvCxnSpPr>
          <p:spPr>
            <a:xfrm rot="5400000" flipH="1" flipV="1">
              <a:off x="2404798" y="3116193"/>
              <a:ext cx="159086" cy="3155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6150" idx="0"/>
              <a:endCxn id="6149" idx="2"/>
            </p:cNvCxnSpPr>
            <p:nvPr/>
          </p:nvCxnSpPr>
          <p:spPr>
            <a:xfrm rot="5400000" flipH="1" flipV="1">
              <a:off x="2429134" y="2513809"/>
              <a:ext cx="147974" cy="6009"/>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a:t>The Role of the Operating System?</a:t>
            </a:r>
          </a:p>
        </p:txBody>
      </p:sp>
      <p:sp>
        <p:nvSpPr>
          <p:cNvPr id="8195" name="Content Placeholder 2"/>
          <p:cNvSpPr>
            <a:spLocks noGrp="1"/>
          </p:cNvSpPr>
          <p:nvPr>
            <p:ph idx="1"/>
          </p:nvPr>
        </p:nvSpPr>
        <p:spPr/>
        <p:txBody>
          <a:bodyPr/>
          <a:lstStyle/>
          <a:p>
            <a:r>
              <a:rPr lang="en-US"/>
              <a:t>Resource manager</a:t>
            </a:r>
          </a:p>
          <a:p>
            <a:r>
              <a:rPr lang="en-US"/>
              <a:t>Provide consistent interface to resources</a:t>
            </a:r>
          </a:p>
          <a:p>
            <a:r>
              <a:rPr lang="en-US"/>
              <a:t>Job scheduler</a:t>
            </a:r>
          </a:p>
          <a:p>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135" descr="halo3703a"/>
          <p:cNvPicPr>
            <a:picLocks noChangeAspect="1" noChangeArrowheads="1"/>
          </p:cNvPicPr>
          <p:nvPr/>
        </p:nvPicPr>
        <p:blipFill>
          <a:blip r:embed="rId3" cstate="print"/>
          <a:srcRect/>
          <a:stretch>
            <a:fillRect/>
          </a:stretch>
        </p:blipFill>
        <p:spPr bwMode="auto">
          <a:xfrm>
            <a:off x="165100" y="211138"/>
            <a:ext cx="4013200" cy="1616075"/>
          </a:xfrm>
          <a:prstGeom prst="rect">
            <a:avLst/>
          </a:prstGeom>
          <a:noFill/>
          <a:ln w="9525">
            <a:noFill/>
            <a:miter lim="800000"/>
            <a:headEnd/>
            <a:tailEnd/>
          </a:ln>
        </p:spPr>
      </p:pic>
      <p:sp>
        <p:nvSpPr>
          <p:cNvPr id="9219" name="Text Box 104"/>
          <p:cNvSpPr txBox="1">
            <a:spLocks noChangeArrowheads="1"/>
          </p:cNvSpPr>
          <p:nvPr/>
        </p:nvSpPr>
        <p:spPr bwMode="auto">
          <a:xfrm>
            <a:off x="101600" y="98425"/>
            <a:ext cx="2482850" cy="585788"/>
          </a:xfrm>
          <a:prstGeom prst="rect">
            <a:avLst/>
          </a:prstGeom>
          <a:solidFill>
            <a:srgbClr val="FF0066"/>
          </a:solidFill>
          <a:ln w="9525">
            <a:noFill/>
            <a:miter lim="800000"/>
            <a:headEnd/>
            <a:tailEnd/>
          </a:ln>
        </p:spPr>
        <p:txBody>
          <a:bodyPr>
            <a:spAutoFit/>
          </a:bodyPr>
          <a:lstStyle/>
          <a:p>
            <a:r>
              <a:rPr lang="en-US" sz="1600">
                <a:latin typeface="Comic Sans MS" pitchFamily="66" charset="0"/>
              </a:rPr>
              <a:t>Client Application </a:t>
            </a:r>
          </a:p>
          <a:p>
            <a:r>
              <a:rPr lang="en-US" sz="1600">
                <a:latin typeface="Comic Sans MS" pitchFamily="66" charset="0"/>
              </a:rPr>
              <a:t>(Halo 3)</a:t>
            </a:r>
          </a:p>
        </p:txBody>
      </p:sp>
      <p:grpSp>
        <p:nvGrpSpPr>
          <p:cNvPr id="2" name="Group 140"/>
          <p:cNvGrpSpPr>
            <a:grpSpLocks/>
          </p:cNvGrpSpPr>
          <p:nvPr/>
        </p:nvGrpSpPr>
        <p:grpSpPr bwMode="auto">
          <a:xfrm>
            <a:off x="2616200" y="614363"/>
            <a:ext cx="749300" cy="422275"/>
            <a:chOff x="1110" y="2298"/>
            <a:chExt cx="354" cy="354"/>
          </a:xfrm>
        </p:grpSpPr>
        <p:sp>
          <p:nvSpPr>
            <p:cNvPr id="9225" name="Oval 136"/>
            <p:cNvSpPr>
              <a:spLocks noChangeArrowheads="1"/>
            </p:cNvSpPr>
            <p:nvPr/>
          </p:nvSpPr>
          <p:spPr bwMode="auto">
            <a:xfrm>
              <a:off x="1176" y="2382"/>
              <a:ext cx="222" cy="222"/>
            </a:xfrm>
            <a:prstGeom prst="ellipse">
              <a:avLst/>
            </a:prstGeom>
            <a:noFill/>
            <a:ln w="28575">
              <a:solidFill>
                <a:srgbClr val="FFFF00"/>
              </a:solidFill>
              <a:round/>
              <a:headEnd/>
              <a:tailEnd/>
            </a:ln>
          </p:spPr>
          <p:txBody>
            <a:bodyPr wrap="none" anchor="ctr"/>
            <a:lstStyle/>
            <a:p>
              <a:endParaRPr lang="en-US"/>
            </a:p>
          </p:txBody>
        </p:sp>
        <p:sp>
          <p:nvSpPr>
            <p:cNvPr id="9226" name="Line 137"/>
            <p:cNvSpPr>
              <a:spLocks noChangeShapeType="1"/>
            </p:cNvSpPr>
            <p:nvPr/>
          </p:nvSpPr>
          <p:spPr bwMode="auto">
            <a:xfrm>
              <a:off x="1110" y="2496"/>
              <a:ext cx="354" cy="0"/>
            </a:xfrm>
            <a:prstGeom prst="line">
              <a:avLst/>
            </a:prstGeom>
            <a:noFill/>
            <a:ln w="38100">
              <a:solidFill>
                <a:srgbClr val="FFFF00"/>
              </a:solidFill>
              <a:round/>
              <a:headEnd/>
              <a:tailEnd/>
            </a:ln>
          </p:spPr>
          <p:txBody>
            <a:bodyPr/>
            <a:lstStyle/>
            <a:p>
              <a:endParaRPr lang="en-US"/>
            </a:p>
          </p:txBody>
        </p:sp>
        <p:sp>
          <p:nvSpPr>
            <p:cNvPr id="9227" name="Line 138"/>
            <p:cNvSpPr>
              <a:spLocks noChangeShapeType="1"/>
            </p:cNvSpPr>
            <p:nvPr/>
          </p:nvSpPr>
          <p:spPr bwMode="auto">
            <a:xfrm>
              <a:off x="1272" y="2298"/>
              <a:ext cx="0" cy="0"/>
            </a:xfrm>
            <a:prstGeom prst="line">
              <a:avLst/>
            </a:prstGeom>
            <a:noFill/>
            <a:ln w="9525">
              <a:solidFill>
                <a:srgbClr val="FFFF00"/>
              </a:solidFill>
              <a:round/>
              <a:headEnd/>
              <a:tailEnd/>
            </a:ln>
          </p:spPr>
          <p:txBody>
            <a:bodyPr/>
            <a:lstStyle/>
            <a:p>
              <a:endParaRPr lang="en-US"/>
            </a:p>
          </p:txBody>
        </p:sp>
        <p:sp>
          <p:nvSpPr>
            <p:cNvPr id="9228" name="Line 139"/>
            <p:cNvSpPr>
              <a:spLocks noChangeShapeType="1"/>
            </p:cNvSpPr>
            <p:nvPr/>
          </p:nvSpPr>
          <p:spPr bwMode="auto">
            <a:xfrm>
              <a:off x="1290" y="2328"/>
              <a:ext cx="0" cy="324"/>
            </a:xfrm>
            <a:prstGeom prst="line">
              <a:avLst/>
            </a:prstGeom>
            <a:noFill/>
            <a:ln w="38100">
              <a:solidFill>
                <a:srgbClr val="FFFF00"/>
              </a:solidFill>
              <a:round/>
              <a:headEnd/>
              <a:tailEnd/>
            </a:ln>
          </p:spPr>
          <p:txBody>
            <a:bodyPr/>
            <a:lstStyle/>
            <a:p>
              <a:endParaRPr lang="en-US"/>
            </a:p>
          </p:txBody>
        </p:sp>
      </p:grpSp>
      <p:grpSp>
        <p:nvGrpSpPr>
          <p:cNvPr id="3" name="Group 160"/>
          <p:cNvGrpSpPr>
            <a:grpSpLocks/>
          </p:cNvGrpSpPr>
          <p:nvPr/>
        </p:nvGrpSpPr>
        <p:grpSpPr bwMode="auto">
          <a:xfrm>
            <a:off x="0" y="1536700"/>
            <a:ext cx="1504950" cy="677863"/>
            <a:chOff x="0" y="1266"/>
            <a:chExt cx="711" cy="570"/>
          </a:xfrm>
        </p:grpSpPr>
        <p:pic>
          <p:nvPicPr>
            <p:cNvPr id="9223" name="Picture 141" descr="Photo_Electrical_Mouse"/>
            <p:cNvPicPr>
              <a:picLocks noChangeAspect="1" noChangeArrowheads="1"/>
            </p:cNvPicPr>
            <p:nvPr/>
          </p:nvPicPr>
          <p:blipFill>
            <a:blip r:embed="rId4" cstate="print"/>
            <a:srcRect/>
            <a:stretch>
              <a:fillRect/>
            </a:stretch>
          </p:blipFill>
          <p:spPr bwMode="auto">
            <a:xfrm>
              <a:off x="0" y="1296"/>
              <a:ext cx="540" cy="540"/>
            </a:xfrm>
            <a:prstGeom prst="rect">
              <a:avLst/>
            </a:prstGeom>
            <a:noFill/>
            <a:ln w="9525">
              <a:noFill/>
              <a:miter lim="800000"/>
              <a:headEnd/>
              <a:tailEnd/>
            </a:ln>
          </p:spPr>
        </p:pic>
        <p:sp>
          <p:nvSpPr>
            <p:cNvPr id="9224" name="Freeform 142"/>
            <p:cNvSpPr>
              <a:spLocks/>
            </p:cNvSpPr>
            <p:nvPr/>
          </p:nvSpPr>
          <p:spPr bwMode="auto">
            <a:xfrm>
              <a:off x="402" y="1266"/>
              <a:ext cx="309" cy="492"/>
            </a:xfrm>
            <a:custGeom>
              <a:avLst/>
              <a:gdLst>
                <a:gd name="T0" fmla="*/ 0 w 309"/>
                <a:gd name="T1" fmla="*/ 126 h 492"/>
                <a:gd name="T2" fmla="*/ 24 w 309"/>
                <a:gd name="T3" fmla="*/ 90 h 492"/>
                <a:gd name="T4" fmla="*/ 36 w 309"/>
                <a:gd name="T5" fmla="*/ 72 h 492"/>
                <a:gd name="T6" fmla="*/ 102 w 309"/>
                <a:gd name="T7" fmla="*/ 0 h 492"/>
                <a:gd name="T8" fmla="*/ 150 w 309"/>
                <a:gd name="T9" fmla="*/ 18 h 492"/>
                <a:gd name="T10" fmla="*/ 180 w 309"/>
                <a:gd name="T11" fmla="*/ 90 h 492"/>
                <a:gd name="T12" fmla="*/ 66 w 309"/>
                <a:gd name="T13" fmla="*/ 390 h 492"/>
                <a:gd name="T14" fmla="*/ 120 w 309"/>
                <a:gd name="T15" fmla="*/ 492 h 492"/>
                <a:gd name="T16" fmla="*/ 156 w 309"/>
                <a:gd name="T17" fmla="*/ 486 h 492"/>
                <a:gd name="T18" fmla="*/ 168 w 309"/>
                <a:gd name="T19" fmla="*/ 468 h 492"/>
                <a:gd name="T20" fmla="*/ 240 w 309"/>
                <a:gd name="T21" fmla="*/ 426 h 492"/>
                <a:gd name="T22" fmla="*/ 300 w 309"/>
                <a:gd name="T23" fmla="*/ 276 h 492"/>
                <a:gd name="T24" fmla="*/ 306 w 309"/>
                <a:gd name="T25" fmla="*/ 258 h 492"/>
                <a:gd name="T26" fmla="*/ 306 w 309"/>
                <a:gd name="T27" fmla="*/ 270 h 49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09"/>
                <a:gd name="T43" fmla="*/ 0 h 492"/>
                <a:gd name="T44" fmla="*/ 309 w 309"/>
                <a:gd name="T45" fmla="*/ 492 h 492"/>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09" h="492">
                  <a:moveTo>
                    <a:pt x="0" y="126"/>
                  </a:moveTo>
                  <a:cubicBezTo>
                    <a:pt x="8" y="114"/>
                    <a:pt x="16" y="102"/>
                    <a:pt x="24" y="90"/>
                  </a:cubicBezTo>
                  <a:cubicBezTo>
                    <a:pt x="28" y="84"/>
                    <a:pt x="36" y="72"/>
                    <a:pt x="36" y="72"/>
                  </a:cubicBezTo>
                  <a:cubicBezTo>
                    <a:pt x="47" y="27"/>
                    <a:pt x="57" y="15"/>
                    <a:pt x="102" y="0"/>
                  </a:cubicBezTo>
                  <a:cubicBezTo>
                    <a:pt x="114" y="2"/>
                    <a:pt x="141" y="4"/>
                    <a:pt x="150" y="18"/>
                  </a:cubicBezTo>
                  <a:cubicBezTo>
                    <a:pt x="152" y="22"/>
                    <a:pt x="177" y="82"/>
                    <a:pt x="180" y="90"/>
                  </a:cubicBezTo>
                  <a:cubicBezTo>
                    <a:pt x="196" y="202"/>
                    <a:pt x="145" y="311"/>
                    <a:pt x="66" y="390"/>
                  </a:cubicBezTo>
                  <a:cubicBezTo>
                    <a:pt x="47" y="447"/>
                    <a:pt x="70" y="475"/>
                    <a:pt x="120" y="492"/>
                  </a:cubicBezTo>
                  <a:cubicBezTo>
                    <a:pt x="132" y="490"/>
                    <a:pt x="145" y="491"/>
                    <a:pt x="156" y="486"/>
                  </a:cubicBezTo>
                  <a:cubicBezTo>
                    <a:pt x="162" y="483"/>
                    <a:pt x="163" y="473"/>
                    <a:pt x="168" y="468"/>
                  </a:cubicBezTo>
                  <a:cubicBezTo>
                    <a:pt x="192" y="447"/>
                    <a:pt x="215" y="443"/>
                    <a:pt x="240" y="426"/>
                  </a:cubicBezTo>
                  <a:cubicBezTo>
                    <a:pt x="270" y="382"/>
                    <a:pt x="276" y="323"/>
                    <a:pt x="300" y="276"/>
                  </a:cubicBezTo>
                  <a:cubicBezTo>
                    <a:pt x="303" y="270"/>
                    <a:pt x="302" y="262"/>
                    <a:pt x="306" y="258"/>
                  </a:cubicBezTo>
                  <a:cubicBezTo>
                    <a:pt x="309" y="255"/>
                    <a:pt x="306" y="266"/>
                    <a:pt x="306" y="270"/>
                  </a:cubicBezTo>
                </a:path>
              </a:pathLst>
            </a:custGeom>
            <a:noFill/>
            <a:ln w="38100">
              <a:solidFill>
                <a:schemeClr val="tx1"/>
              </a:solidFill>
              <a:round/>
              <a:headEnd/>
              <a:tailEnd/>
            </a:ln>
          </p:spPr>
          <p:txBody>
            <a:bodyPr/>
            <a:lstStyle/>
            <a:p>
              <a:endParaRPr lang="en-US"/>
            </a:p>
          </p:txBody>
        </p:sp>
      </p:grpSp>
      <p:sp>
        <p:nvSpPr>
          <p:cNvPr id="9222" name="Text Box 105"/>
          <p:cNvSpPr txBox="1">
            <a:spLocks noChangeArrowheads="1"/>
          </p:cNvSpPr>
          <p:nvPr/>
        </p:nvSpPr>
        <p:spPr bwMode="auto">
          <a:xfrm>
            <a:off x="2171700" y="1611313"/>
            <a:ext cx="1784350" cy="522287"/>
          </a:xfrm>
          <a:prstGeom prst="rect">
            <a:avLst/>
          </a:prstGeom>
          <a:solidFill>
            <a:srgbClr val="FFCCFF"/>
          </a:solidFill>
          <a:ln w="9525">
            <a:solidFill>
              <a:srgbClr val="FFCCFF"/>
            </a:solidFill>
            <a:miter lim="800000"/>
            <a:headEnd/>
            <a:tailEnd/>
          </a:ln>
        </p:spPr>
        <p:txBody>
          <a:bodyPr wrap="none">
            <a:spAutoFit/>
          </a:bodyPr>
          <a:lstStyle/>
          <a:p>
            <a:r>
              <a:rPr lang="en-US" sz="1400" i="1">
                <a:latin typeface="Comic Sans MS" pitchFamily="66" charset="0"/>
              </a:rPr>
              <a:t>Player clicks mouse</a:t>
            </a:r>
          </a:p>
          <a:p>
            <a:r>
              <a:rPr lang="en-US" sz="1400" i="1">
                <a:latin typeface="Comic Sans MS" pitchFamily="66" charset="0"/>
              </a:rPr>
              <a:t>cursor on target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t>Textbooks</a:t>
            </a:r>
          </a:p>
        </p:txBody>
      </p:sp>
      <p:sp>
        <p:nvSpPr>
          <p:cNvPr id="31747" name="Rectangle 3"/>
          <p:cNvSpPr>
            <a:spLocks noGrp="1" noChangeArrowheads="1"/>
          </p:cNvSpPr>
          <p:nvPr>
            <p:ph type="body" idx="1"/>
          </p:nvPr>
        </p:nvSpPr>
        <p:spPr>
          <a:xfrm>
            <a:off x="4435928" y="1295400"/>
            <a:ext cx="4000500" cy="4953000"/>
          </a:xfrm>
        </p:spPr>
        <p:txBody>
          <a:bodyPr/>
          <a:lstStyle/>
          <a:p>
            <a:r>
              <a:rPr lang="en-US" sz="2400" dirty="0"/>
              <a:t>Paperback: 784 pages</a:t>
            </a:r>
          </a:p>
          <a:p>
            <a:r>
              <a:rPr lang="en-US" sz="2400" dirty="0"/>
              <a:t>Publisher: Addison Wesley; 1 edition (August 9, 2010)</a:t>
            </a:r>
          </a:p>
          <a:p>
            <a:r>
              <a:rPr lang="en-US" sz="2400" dirty="0"/>
              <a:t>Language: English</a:t>
            </a:r>
          </a:p>
          <a:p>
            <a:r>
              <a:rPr lang="en-US" sz="2400" dirty="0"/>
              <a:t>ISBN-10: 0321486137</a:t>
            </a:r>
          </a:p>
          <a:p>
            <a:r>
              <a:rPr lang="en-US" sz="2400" dirty="0"/>
              <a:t>ISBN-13: 978-0321486134</a:t>
            </a:r>
          </a:p>
          <a:p>
            <a:r>
              <a:rPr lang="en-US" sz="2400" dirty="0"/>
              <a:t>Average Customer Review: 5.0 out of 5 stars</a:t>
            </a:r>
          </a:p>
        </p:txBody>
      </p:sp>
      <p:pic>
        <p:nvPicPr>
          <p:cNvPr id="3174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6914" y="1295400"/>
            <a:ext cx="4762500" cy="4762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6009674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146"/>
          <p:cNvSpPr>
            <a:spLocks noChangeArrowheads="1"/>
          </p:cNvSpPr>
          <p:nvPr/>
        </p:nvSpPr>
        <p:spPr bwMode="auto">
          <a:xfrm>
            <a:off x="165100" y="2157413"/>
            <a:ext cx="4216400" cy="585787"/>
          </a:xfrm>
          <a:prstGeom prst="rect">
            <a:avLst/>
          </a:prstGeom>
          <a:solidFill>
            <a:srgbClr val="000000"/>
          </a:solidFill>
          <a:ln w="9525">
            <a:solidFill>
              <a:schemeClr val="tx1"/>
            </a:solidFill>
            <a:miter lim="800000"/>
            <a:headEnd/>
            <a:tailEnd/>
          </a:ln>
        </p:spPr>
        <p:txBody>
          <a:bodyPr wrap="none" anchor="ctr"/>
          <a:lstStyle/>
          <a:p>
            <a:endParaRPr lang="en-US"/>
          </a:p>
        </p:txBody>
      </p:sp>
      <p:pic>
        <p:nvPicPr>
          <p:cNvPr id="10243" name="Picture 135" descr="halo3703a"/>
          <p:cNvPicPr>
            <a:picLocks noChangeAspect="1" noChangeArrowheads="1"/>
          </p:cNvPicPr>
          <p:nvPr/>
        </p:nvPicPr>
        <p:blipFill>
          <a:blip r:embed="rId3" cstate="print"/>
          <a:srcRect/>
          <a:stretch>
            <a:fillRect/>
          </a:stretch>
        </p:blipFill>
        <p:spPr bwMode="auto">
          <a:xfrm>
            <a:off x="165100" y="211138"/>
            <a:ext cx="4013200" cy="1616075"/>
          </a:xfrm>
          <a:prstGeom prst="rect">
            <a:avLst/>
          </a:prstGeom>
          <a:noFill/>
          <a:ln w="9525">
            <a:noFill/>
            <a:miter lim="800000"/>
            <a:headEnd/>
            <a:tailEnd/>
          </a:ln>
        </p:spPr>
      </p:pic>
      <p:sp>
        <p:nvSpPr>
          <p:cNvPr id="10244" name="Text Box 104"/>
          <p:cNvSpPr txBox="1">
            <a:spLocks noChangeArrowheads="1"/>
          </p:cNvSpPr>
          <p:nvPr/>
        </p:nvSpPr>
        <p:spPr bwMode="auto">
          <a:xfrm>
            <a:off x="101600" y="98425"/>
            <a:ext cx="2482850" cy="585788"/>
          </a:xfrm>
          <a:prstGeom prst="rect">
            <a:avLst/>
          </a:prstGeom>
          <a:solidFill>
            <a:srgbClr val="FF0066"/>
          </a:solidFill>
          <a:ln w="9525">
            <a:noFill/>
            <a:miter lim="800000"/>
            <a:headEnd/>
            <a:tailEnd/>
          </a:ln>
        </p:spPr>
        <p:txBody>
          <a:bodyPr>
            <a:spAutoFit/>
          </a:bodyPr>
          <a:lstStyle/>
          <a:p>
            <a:r>
              <a:rPr lang="en-US" sz="1600">
                <a:latin typeface="Comic Sans MS" pitchFamily="66" charset="0"/>
              </a:rPr>
              <a:t>Client Application </a:t>
            </a:r>
          </a:p>
          <a:p>
            <a:r>
              <a:rPr lang="en-US" sz="1600">
                <a:latin typeface="Comic Sans MS" pitchFamily="66" charset="0"/>
              </a:rPr>
              <a:t>(Halo 3)</a:t>
            </a:r>
          </a:p>
        </p:txBody>
      </p:sp>
      <p:sp>
        <p:nvSpPr>
          <p:cNvPr id="10245" name="Text Box 107"/>
          <p:cNvSpPr txBox="1">
            <a:spLocks noChangeArrowheads="1"/>
          </p:cNvSpPr>
          <p:nvPr/>
        </p:nvSpPr>
        <p:spPr bwMode="auto">
          <a:xfrm>
            <a:off x="201558" y="2127250"/>
            <a:ext cx="3097323" cy="707886"/>
          </a:xfrm>
          <a:prstGeom prst="rect">
            <a:avLst/>
          </a:prstGeom>
          <a:noFill/>
          <a:ln w="9525">
            <a:noFill/>
            <a:miter lim="800000"/>
            <a:headEnd/>
            <a:tailEnd/>
          </a:ln>
        </p:spPr>
        <p:txBody>
          <a:bodyPr wrap="none">
            <a:spAutoFit/>
          </a:bodyPr>
          <a:lstStyle/>
          <a:p>
            <a:r>
              <a:rPr lang="en-US" sz="2000" dirty="0">
                <a:solidFill>
                  <a:srgbClr val="FFFF00"/>
                </a:solidFill>
              </a:rPr>
              <a:t>OS: Recognizes interrupt</a:t>
            </a:r>
          </a:p>
          <a:p>
            <a:r>
              <a:rPr lang="en-US" sz="2000" dirty="0">
                <a:solidFill>
                  <a:srgbClr val="FFFF00"/>
                </a:solidFill>
              </a:rPr>
              <a:t>Sends it to client application</a:t>
            </a:r>
          </a:p>
        </p:txBody>
      </p:sp>
      <p:sp>
        <p:nvSpPr>
          <p:cNvPr id="10246" name="Line 124"/>
          <p:cNvSpPr>
            <a:spLocks noChangeShapeType="1"/>
          </p:cNvSpPr>
          <p:nvPr/>
        </p:nvSpPr>
        <p:spPr bwMode="auto">
          <a:xfrm flipH="1">
            <a:off x="1701800" y="1592263"/>
            <a:ext cx="101600" cy="530225"/>
          </a:xfrm>
          <a:prstGeom prst="line">
            <a:avLst/>
          </a:prstGeom>
          <a:noFill/>
          <a:ln w="76200">
            <a:solidFill>
              <a:schemeClr val="tx1"/>
            </a:solidFill>
            <a:round/>
            <a:headEnd/>
            <a:tailEnd type="triangle" w="med" len="med"/>
          </a:ln>
        </p:spPr>
        <p:txBody>
          <a:bodyPr/>
          <a:lstStyle/>
          <a:p>
            <a:endParaRPr lang="en-US"/>
          </a:p>
        </p:txBody>
      </p:sp>
      <p:grpSp>
        <p:nvGrpSpPr>
          <p:cNvPr id="2" name="Group 140"/>
          <p:cNvGrpSpPr>
            <a:grpSpLocks/>
          </p:cNvGrpSpPr>
          <p:nvPr/>
        </p:nvGrpSpPr>
        <p:grpSpPr bwMode="auto">
          <a:xfrm>
            <a:off x="2616200" y="614363"/>
            <a:ext cx="749300" cy="422275"/>
            <a:chOff x="1110" y="2298"/>
            <a:chExt cx="354" cy="354"/>
          </a:xfrm>
        </p:grpSpPr>
        <p:sp>
          <p:nvSpPr>
            <p:cNvPr id="10253" name="Oval 136"/>
            <p:cNvSpPr>
              <a:spLocks noChangeArrowheads="1"/>
            </p:cNvSpPr>
            <p:nvPr/>
          </p:nvSpPr>
          <p:spPr bwMode="auto">
            <a:xfrm>
              <a:off x="1176" y="2382"/>
              <a:ext cx="222" cy="222"/>
            </a:xfrm>
            <a:prstGeom prst="ellipse">
              <a:avLst/>
            </a:prstGeom>
            <a:noFill/>
            <a:ln w="28575">
              <a:solidFill>
                <a:srgbClr val="FFFF00"/>
              </a:solidFill>
              <a:round/>
              <a:headEnd/>
              <a:tailEnd/>
            </a:ln>
          </p:spPr>
          <p:txBody>
            <a:bodyPr wrap="none" anchor="ctr"/>
            <a:lstStyle/>
            <a:p>
              <a:endParaRPr lang="en-US"/>
            </a:p>
          </p:txBody>
        </p:sp>
        <p:sp>
          <p:nvSpPr>
            <p:cNvPr id="10254" name="Line 137"/>
            <p:cNvSpPr>
              <a:spLocks noChangeShapeType="1"/>
            </p:cNvSpPr>
            <p:nvPr/>
          </p:nvSpPr>
          <p:spPr bwMode="auto">
            <a:xfrm>
              <a:off x="1110" y="2496"/>
              <a:ext cx="354" cy="0"/>
            </a:xfrm>
            <a:prstGeom prst="line">
              <a:avLst/>
            </a:prstGeom>
            <a:noFill/>
            <a:ln w="38100">
              <a:solidFill>
                <a:srgbClr val="FFFF00"/>
              </a:solidFill>
              <a:round/>
              <a:headEnd/>
              <a:tailEnd/>
            </a:ln>
          </p:spPr>
          <p:txBody>
            <a:bodyPr/>
            <a:lstStyle/>
            <a:p>
              <a:endParaRPr lang="en-US"/>
            </a:p>
          </p:txBody>
        </p:sp>
        <p:sp>
          <p:nvSpPr>
            <p:cNvPr id="10255" name="Line 138"/>
            <p:cNvSpPr>
              <a:spLocks noChangeShapeType="1"/>
            </p:cNvSpPr>
            <p:nvPr/>
          </p:nvSpPr>
          <p:spPr bwMode="auto">
            <a:xfrm>
              <a:off x="1272" y="2298"/>
              <a:ext cx="0" cy="0"/>
            </a:xfrm>
            <a:prstGeom prst="line">
              <a:avLst/>
            </a:prstGeom>
            <a:noFill/>
            <a:ln w="9525">
              <a:solidFill>
                <a:srgbClr val="FFFF00"/>
              </a:solidFill>
              <a:round/>
              <a:headEnd/>
              <a:tailEnd/>
            </a:ln>
          </p:spPr>
          <p:txBody>
            <a:bodyPr/>
            <a:lstStyle/>
            <a:p>
              <a:endParaRPr lang="en-US"/>
            </a:p>
          </p:txBody>
        </p:sp>
        <p:sp>
          <p:nvSpPr>
            <p:cNvPr id="10256" name="Line 139"/>
            <p:cNvSpPr>
              <a:spLocks noChangeShapeType="1"/>
            </p:cNvSpPr>
            <p:nvPr/>
          </p:nvSpPr>
          <p:spPr bwMode="auto">
            <a:xfrm>
              <a:off x="1290" y="2328"/>
              <a:ext cx="0" cy="324"/>
            </a:xfrm>
            <a:prstGeom prst="line">
              <a:avLst/>
            </a:prstGeom>
            <a:noFill/>
            <a:ln w="38100">
              <a:solidFill>
                <a:srgbClr val="FFFF00"/>
              </a:solidFill>
              <a:round/>
              <a:headEnd/>
              <a:tailEnd/>
            </a:ln>
          </p:spPr>
          <p:txBody>
            <a:bodyPr/>
            <a:lstStyle/>
            <a:p>
              <a:endParaRPr lang="en-US"/>
            </a:p>
          </p:txBody>
        </p:sp>
      </p:grpSp>
      <p:grpSp>
        <p:nvGrpSpPr>
          <p:cNvPr id="3" name="Group 160"/>
          <p:cNvGrpSpPr>
            <a:grpSpLocks/>
          </p:cNvGrpSpPr>
          <p:nvPr/>
        </p:nvGrpSpPr>
        <p:grpSpPr bwMode="auto">
          <a:xfrm>
            <a:off x="0" y="1536700"/>
            <a:ext cx="1504950" cy="677863"/>
            <a:chOff x="0" y="1266"/>
            <a:chExt cx="711" cy="570"/>
          </a:xfrm>
        </p:grpSpPr>
        <p:pic>
          <p:nvPicPr>
            <p:cNvPr id="10251" name="Picture 141" descr="Photo_Electrical_Mouse"/>
            <p:cNvPicPr>
              <a:picLocks noChangeAspect="1" noChangeArrowheads="1"/>
            </p:cNvPicPr>
            <p:nvPr/>
          </p:nvPicPr>
          <p:blipFill>
            <a:blip r:embed="rId4" cstate="print"/>
            <a:srcRect/>
            <a:stretch>
              <a:fillRect/>
            </a:stretch>
          </p:blipFill>
          <p:spPr bwMode="auto">
            <a:xfrm>
              <a:off x="0" y="1296"/>
              <a:ext cx="540" cy="540"/>
            </a:xfrm>
            <a:prstGeom prst="rect">
              <a:avLst/>
            </a:prstGeom>
            <a:noFill/>
            <a:ln w="9525">
              <a:noFill/>
              <a:miter lim="800000"/>
              <a:headEnd/>
              <a:tailEnd/>
            </a:ln>
          </p:spPr>
        </p:pic>
        <p:sp>
          <p:nvSpPr>
            <p:cNvPr id="10252" name="Freeform 142"/>
            <p:cNvSpPr>
              <a:spLocks/>
            </p:cNvSpPr>
            <p:nvPr/>
          </p:nvSpPr>
          <p:spPr bwMode="auto">
            <a:xfrm>
              <a:off x="402" y="1266"/>
              <a:ext cx="309" cy="492"/>
            </a:xfrm>
            <a:custGeom>
              <a:avLst/>
              <a:gdLst>
                <a:gd name="T0" fmla="*/ 0 w 309"/>
                <a:gd name="T1" fmla="*/ 126 h 492"/>
                <a:gd name="T2" fmla="*/ 24 w 309"/>
                <a:gd name="T3" fmla="*/ 90 h 492"/>
                <a:gd name="T4" fmla="*/ 36 w 309"/>
                <a:gd name="T5" fmla="*/ 72 h 492"/>
                <a:gd name="T6" fmla="*/ 102 w 309"/>
                <a:gd name="T7" fmla="*/ 0 h 492"/>
                <a:gd name="T8" fmla="*/ 150 w 309"/>
                <a:gd name="T9" fmla="*/ 18 h 492"/>
                <a:gd name="T10" fmla="*/ 180 w 309"/>
                <a:gd name="T11" fmla="*/ 90 h 492"/>
                <a:gd name="T12" fmla="*/ 66 w 309"/>
                <a:gd name="T13" fmla="*/ 390 h 492"/>
                <a:gd name="T14" fmla="*/ 120 w 309"/>
                <a:gd name="T15" fmla="*/ 492 h 492"/>
                <a:gd name="T16" fmla="*/ 156 w 309"/>
                <a:gd name="T17" fmla="*/ 486 h 492"/>
                <a:gd name="T18" fmla="*/ 168 w 309"/>
                <a:gd name="T19" fmla="*/ 468 h 492"/>
                <a:gd name="T20" fmla="*/ 240 w 309"/>
                <a:gd name="T21" fmla="*/ 426 h 492"/>
                <a:gd name="T22" fmla="*/ 300 w 309"/>
                <a:gd name="T23" fmla="*/ 276 h 492"/>
                <a:gd name="T24" fmla="*/ 306 w 309"/>
                <a:gd name="T25" fmla="*/ 258 h 492"/>
                <a:gd name="T26" fmla="*/ 306 w 309"/>
                <a:gd name="T27" fmla="*/ 270 h 49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09"/>
                <a:gd name="T43" fmla="*/ 0 h 492"/>
                <a:gd name="T44" fmla="*/ 309 w 309"/>
                <a:gd name="T45" fmla="*/ 492 h 492"/>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09" h="492">
                  <a:moveTo>
                    <a:pt x="0" y="126"/>
                  </a:moveTo>
                  <a:cubicBezTo>
                    <a:pt x="8" y="114"/>
                    <a:pt x="16" y="102"/>
                    <a:pt x="24" y="90"/>
                  </a:cubicBezTo>
                  <a:cubicBezTo>
                    <a:pt x="28" y="84"/>
                    <a:pt x="36" y="72"/>
                    <a:pt x="36" y="72"/>
                  </a:cubicBezTo>
                  <a:cubicBezTo>
                    <a:pt x="47" y="27"/>
                    <a:pt x="57" y="15"/>
                    <a:pt x="102" y="0"/>
                  </a:cubicBezTo>
                  <a:cubicBezTo>
                    <a:pt x="114" y="2"/>
                    <a:pt x="141" y="4"/>
                    <a:pt x="150" y="18"/>
                  </a:cubicBezTo>
                  <a:cubicBezTo>
                    <a:pt x="152" y="22"/>
                    <a:pt x="177" y="82"/>
                    <a:pt x="180" y="90"/>
                  </a:cubicBezTo>
                  <a:cubicBezTo>
                    <a:pt x="196" y="202"/>
                    <a:pt x="145" y="311"/>
                    <a:pt x="66" y="390"/>
                  </a:cubicBezTo>
                  <a:cubicBezTo>
                    <a:pt x="47" y="447"/>
                    <a:pt x="70" y="475"/>
                    <a:pt x="120" y="492"/>
                  </a:cubicBezTo>
                  <a:cubicBezTo>
                    <a:pt x="132" y="490"/>
                    <a:pt x="145" y="491"/>
                    <a:pt x="156" y="486"/>
                  </a:cubicBezTo>
                  <a:cubicBezTo>
                    <a:pt x="162" y="483"/>
                    <a:pt x="163" y="473"/>
                    <a:pt x="168" y="468"/>
                  </a:cubicBezTo>
                  <a:cubicBezTo>
                    <a:pt x="192" y="447"/>
                    <a:pt x="215" y="443"/>
                    <a:pt x="240" y="426"/>
                  </a:cubicBezTo>
                  <a:cubicBezTo>
                    <a:pt x="270" y="382"/>
                    <a:pt x="276" y="323"/>
                    <a:pt x="300" y="276"/>
                  </a:cubicBezTo>
                  <a:cubicBezTo>
                    <a:pt x="303" y="270"/>
                    <a:pt x="302" y="262"/>
                    <a:pt x="306" y="258"/>
                  </a:cubicBezTo>
                  <a:cubicBezTo>
                    <a:pt x="309" y="255"/>
                    <a:pt x="306" y="266"/>
                    <a:pt x="306" y="270"/>
                  </a:cubicBezTo>
                </a:path>
              </a:pathLst>
            </a:custGeom>
            <a:noFill/>
            <a:ln w="38100">
              <a:solidFill>
                <a:schemeClr val="tx1"/>
              </a:solidFill>
              <a:round/>
              <a:headEnd/>
              <a:tailEnd/>
            </a:ln>
          </p:spPr>
          <p:txBody>
            <a:bodyPr/>
            <a:lstStyle/>
            <a:p>
              <a:endParaRPr lang="en-US"/>
            </a:p>
          </p:txBody>
        </p:sp>
      </p:grpSp>
      <p:sp>
        <p:nvSpPr>
          <p:cNvPr id="10249" name="Text Box 105"/>
          <p:cNvSpPr txBox="1">
            <a:spLocks noChangeArrowheads="1"/>
          </p:cNvSpPr>
          <p:nvPr/>
        </p:nvSpPr>
        <p:spPr bwMode="auto">
          <a:xfrm>
            <a:off x="2171700" y="1611313"/>
            <a:ext cx="1784350" cy="522287"/>
          </a:xfrm>
          <a:prstGeom prst="rect">
            <a:avLst/>
          </a:prstGeom>
          <a:solidFill>
            <a:srgbClr val="FFCCFF"/>
          </a:solidFill>
          <a:ln w="9525">
            <a:solidFill>
              <a:srgbClr val="FFCCFF"/>
            </a:solidFill>
            <a:miter lim="800000"/>
            <a:headEnd/>
            <a:tailEnd/>
          </a:ln>
        </p:spPr>
        <p:txBody>
          <a:bodyPr wrap="none">
            <a:spAutoFit/>
          </a:bodyPr>
          <a:lstStyle/>
          <a:p>
            <a:r>
              <a:rPr lang="en-US" sz="1400" i="1">
                <a:latin typeface="Comic Sans MS" pitchFamily="66" charset="0"/>
              </a:rPr>
              <a:t>Player clicks mouse</a:t>
            </a:r>
          </a:p>
          <a:p>
            <a:r>
              <a:rPr lang="en-US" sz="1400" i="1">
                <a:latin typeface="Comic Sans MS" pitchFamily="66" charset="0"/>
              </a:rPr>
              <a:t>cursor on target</a:t>
            </a:r>
          </a:p>
        </p:txBody>
      </p:sp>
      <p:sp>
        <p:nvSpPr>
          <p:cNvPr id="10250" name="AutoShape 143"/>
          <p:cNvSpPr>
            <a:spLocks noChangeArrowheads="1"/>
          </p:cNvSpPr>
          <p:nvPr/>
        </p:nvSpPr>
        <p:spPr bwMode="auto">
          <a:xfrm>
            <a:off x="381000" y="2867025"/>
            <a:ext cx="1676400" cy="485775"/>
          </a:xfrm>
          <a:prstGeom prst="wedgeEllipseCallout">
            <a:avLst>
              <a:gd name="adj1" fmla="val -24745"/>
              <a:gd name="adj2" fmla="val -81370"/>
            </a:avLst>
          </a:prstGeom>
          <a:solidFill>
            <a:schemeClr val="bg1"/>
          </a:solidFill>
          <a:ln w="9525">
            <a:solidFill>
              <a:schemeClr val="tx1"/>
            </a:solidFill>
            <a:miter lim="800000"/>
            <a:headEnd/>
            <a:tailEnd/>
          </a:ln>
        </p:spPr>
        <p:txBody>
          <a:bodyPr/>
          <a:lstStyle/>
          <a:p>
            <a:pPr algn="ctr"/>
            <a:r>
              <a:rPr lang="en-US" sz="1000" i="1">
                <a:latin typeface="Comic Sans MS" pitchFamily="66" charset="0"/>
              </a:rPr>
              <a:t>It's a mouse interrupt!</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144" descr="20%"/>
          <p:cNvSpPr>
            <a:spLocks noChangeArrowheads="1"/>
          </p:cNvSpPr>
          <p:nvPr/>
        </p:nvSpPr>
        <p:spPr bwMode="auto">
          <a:xfrm>
            <a:off x="165100" y="2157413"/>
            <a:ext cx="4229100" cy="1108075"/>
          </a:xfrm>
          <a:prstGeom prst="rect">
            <a:avLst/>
          </a:prstGeom>
          <a:pattFill prst="pct20">
            <a:fgClr>
              <a:srgbClr val="FF0066"/>
            </a:fgClr>
            <a:bgClr>
              <a:schemeClr val="bg1"/>
            </a:bgClr>
          </a:pattFill>
          <a:ln w="9525">
            <a:solidFill>
              <a:schemeClr val="tx1"/>
            </a:solidFill>
            <a:miter lim="800000"/>
            <a:headEnd/>
            <a:tailEnd/>
          </a:ln>
        </p:spPr>
        <p:txBody>
          <a:bodyPr wrap="none" anchor="ctr"/>
          <a:lstStyle/>
          <a:p>
            <a:pPr algn="ctr"/>
            <a:endParaRPr lang="en-US">
              <a:solidFill>
                <a:srgbClr val="FFFF00"/>
              </a:solidFill>
            </a:endParaRPr>
          </a:p>
        </p:txBody>
      </p:sp>
      <p:sp>
        <p:nvSpPr>
          <p:cNvPr id="11267" name="Rectangle 146"/>
          <p:cNvSpPr>
            <a:spLocks noChangeArrowheads="1"/>
          </p:cNvSpPr>
          <p:nvPr/>
        </p:nvSpPr>
        <p:spPr bwMode="auto">
          <a:xfrm>
            <a:off x="165100" y="2157413"/>
            <a:ext cx="4216400" cy="585787"/>
          </a:xfrm>
          <a:prstGeom prst="rect">
            <a:avLst/>
          </a:prstGeom>
          <a:solidFill>
            <a:srgbClr val="000000"/>
          </a:solidFill>
          <a:ln w="9525">
            <a:solidFill>
              <a:schemeClr val="tx1"/>
            </a:solidFill>
            <a:miter lim="800000"/>
            <a:headEnd/>
            <a:tailEnd/>
          </a:ln>
        </p:spPr>
        <p:txBody>
          <a:bodyPr wrap="none" anchor="ctr"/>
          <a:lstStyle/>
          <a:p>
            <a:endParaRPr lang="en-US"/>
          </a:p>
        </p:txBody>
      </p:sp>
      <p:pic>
        <p:nvPicPr>
          <p:cNvPr id="11268" name="Picture 135" descr="halo3703a"/>
          <p:cNvPicPr>
            <a:picLocks noChangeAspect="1" noChangeArrowheads="1"/>
          </p:cNvPicPr>
          <p:nvPr/>
        </p:nvPicPr>
        <p:blipFill>
          <a:blip r:embed="rId3" cstate="print"/>
          <a:srcRect/>
          <a:stretch>
            <a:fillRect/>
          </a:stretch>
        </p:blipFill>
        <p:spPr bwMode="auto">
          <a:xfrm>
            <a:off x="165100" y="211138"/>
            <a:ext cx="4013200" cy="1616075"/>
          </a:xfrm>
          <a:prstGeom prst="rect">
            <a:avLst/>
          </a:prstGeom>
          <a:noFill/>
          <a:ln w="9525">
            <a:noFill/>
            <a:miter lim="800000"/>
            <a:headEnd/>
            <a:tailEnd/>
          </a:ln>
        </p:spPr>
      </p:pic>
      <p:sp>
        <p:nvSpPr>
          <p:cNvPr id="11269" name="Text Box 104"/>
          <p:cNvSpPr txBox="1">
            <a:spLocks noChangeArrowheads="1"/>
          </p:cNvSpPr>
          <p:nvPr/>
        </p:nvSpPr>
        <p:spPr bwMode="auto">
          <a:xfrm>
            <a:off x="101600" y="98425"/>
            <a:ext cx="2482850" cy="585788"/>
          </a:xfrm>
          <a:prstGeom prst="rect">
            <a:avLst/>
          </a:prstGeom>
          <a:solidFill>
            <a:srgbClr val="FF0066"/>
          </a:solidFill>
          <a:ln w="9525">
            <a:noFill/>
            <a:miter lim="800000"/>
            <a:headEnd/>
            <a:tailEnd/>
          </a:ln>
        </p:spPr>
        <p:txBody>
          <a:bodyPr>
            <a:spAutoFit/>
          </a:bodyPr>
          <a:lstStyle/>
          <a:p>
            <a:r>
              <a:rPr lang="en-US" sz="1600">
                <a:latin typeface="Comic Sans MS" pitchFamily="66" charset="0"/>
              </a:rPr>
              <a:t>Client Application </a:t>
            </a:r>
          </a:p>
          <a:p>
            <a:r>
              <a:rPr lang="en-US" sz="1600">
                <a:latin typeface="Comic Sans MS" pitchFamily="66" charset="0"/>
              </a:rPr>
              <a:t>(Halo 3)</a:t>
            </a:r>
          </a:p>
        </p:txBody>
      </p:sp>
      <p:sp>
        <p:nvSpPr>
          <p:cNvPr id="11270" name="Text Box 107"/>
          <p:cNvSpPr txBox="1">
            <a:spLocks noChangeArrowheads="1"/>
          </p:cNvSpPr>
          <p:nvPr/>
        </p:nvSpPr>
        <p:spPr bwMode="auto">
          <a:xfrm>
            <a:off x="201558" y="2127250"/>
            <a:ext cx="3097323" cy="707886"/>
          </a:xfrm>
          <a:prstGeom prst="rect">
            <a:avLst/>
          </a:prstGeom>
          <a:noFill/>
          <a:ln w="9525">
            <a:noFill/>
            <a:miter lim="800000"/>
            <a:headEnd/>
            <a:tailEnd/>
          </a:ln>
        </p:spPr>
        <p:txBody>
          <a:bodyPr wrap="none">
            <a:spAutoFit/>
          </a:bodyPr>
          <a:lstStyle/>
          <a:p>
            <a:r>
              <a:rPr lang="en-US" sz="2000" dirty="0">
                <a:solidFill>
                  <a:srgbClr val="FFFF00"/>
                </a:solidFill>
              </a:rPr>
              <a:t>OS: Recognizes interrupt</a:t>
            </a:r>
          </a:p>
          <a:p>
            <a:r>
              <a:rPr lang="en-US" sz="2000" dirty="0">
                <a:solidFill>
                  <a:srgbClr val="FFFF00"/>
                </a:solidFill>
              </a:rPr>
              <a:t>Sends it to client application</a:t>
            </a:r>
          </a:p>
        </p:txBody>
      </p:sp>
      <p:sp>
        <p:nvSpPr>
          <p:cNvPr id="11271" name="Line 124"/>
          <p:cNvSpPr>
            <a:spLocks noChangeShapeType="1"/>
          </p:cNvSpPr>
          <p:nvPr/>
        </p:nvSpPr>
        <p:spPr bwMode="auto">
          <a:xfrm flipH="1">
            <a:off x="1701800" y="1592263"/>
            <a:ext cx="101600" cy="530225"/>
          </a:xfrm>
          <a:prstGeom prst="line">
            <a:avLst/>
          </a:prstGeom>
          <a:noFill/>
          <a:ln w="76200">
            <a:solidFill>
              <a:schemeClr val="tx1"/>
            </a:solidFill>
            <a:round/>
            <a:headEnd/>
            <a:tailEnd type="triangle" w="med" len="med"/>
          </a:ln>
        </p:spPr>
        <p:txBody>
          <a:bodyPr/>
          <a:lstStyle/>
          <a:p>
            <a:endParaRPr lang="en-US"/>
          </a:p>
        </p:txBody>
      </p:sp>
      <p:grpSp>
        <p:nvGrpSpPr>
          <p:cNvPr id="2" name="Group 140"/>
          <p:cNvGrpSpPr>
            <a:grpSpLocks/>
          </p:cNvGrpSpPr>
          <p:nvPr/>
        </p:nvGrpSpPr>
        <p:grpSpPr bwMode="auto">
          <a:xfrm>
            <a:off x="2616200" y="614363"/>
            <a:ext cx="749300" cy="422275"/>
            <a:chOff x="1110" y="2298"/>
            <a:chExt cx="354" cy="354"/>
          </a:xfrm>
        </p:grpSpPr>
        <p:sp>
          <p:nvSpPr>
            <p:cNvPr id="11280" name="Oval 136"/>
            <p:cNvSpPr>
              <a:spLocks noChangeArrowheads="1"/>
            </p:cNvSpPr>
            <p:nvPr/>
          </p:nvSpPr>
          <p:spPr bwMode="auto">
            <a:xfrm>
              <a:off x="1176" y="2382"/>
              <a:ext cx="222" cy="222"/>
            </a:xfrm>
            <a:prstGeom prst="ellipse">
              <a:avLst/>
            </a:prstGeom>
            <a:noFill/>
            <a:ln w="28575">
              <a:solidFill>
                <a:srgbClr val="FFFF00"/>
              </a:solidFill>
              <a:round/>
              <a:headEnd/>
              <a:tailEnd/>
            </a:ln>
          </p:spPr>
          <p:txBody>
            <a:bodyPr wrap="none" anchor="ctr"/>
            <a:lstStyle/>
            <a:p>
              <a:endParaRPr lang="en-US"/>
            </a:p>
          </p:txBody>
        </p:sp>
        <p:sp>
          <p:nvSpPr>
            <p:cNvPr id="11281" name="Line 137"/>
            <p:cNvSpPr>
              <a:spLocks noChangeShapeType="1"/>
            </p:cNvSpPr>
            <p:nvPr/>
          </p:nvSpPr>
          <p:spPr bwMode="auto">
            <a:xfrm>
              <a:off x="1110" y="2496"/>
              <a:ext cx="354" cy="0"/>
            </a:xfrm>
            <a:prstGeom prst="line">
              <a:avLst/>
            </a:prstGeom>
            <a:noFill/>
            <a:ln w="38100">
              <a:solidFill>
                <a:srgbClr val="FFFF00"/>
              </a:solidFill>
              <a:round/>
              <a:headEnd/>
              <a:tailEnd/>
            </a:ln>
          </p:spPr>
          <p:txBody>
            <a:bodyPr/>
            <a:lstStyle/>
            <a:p>
              <a:endParaRPr lang="en-US"/>
            </a:p>
          </p:txBody>
        </p:sp>
        <p:sp>
          <p:nvSpPr>
            <p:cNvPr id="11282" name="Line 138"/>
            <p:cNvSpPr>
              <a:spLocks noChangeShapeType="1"/>
            </p:cNvSpPr>
            <p:nvPr/>
          </p:nvSpPr>
          <p:spPr bwMode="auto">
            <a:xfrm>
              <a:off x="1272" y="2298"/>
              <a:ext cx="0" cy="0"/>
            </a:xfrm>
            <a:prstGeom prst="line">
              <a:avLst/>
            </a:prstGeom>
            <a:noFill/>
            <a:ln w="9525">
              <a:solidFill>
                <a:srgbClr val="FFFF00"/>
              </a:solidFill>
              <a:round/>
              <a:headEnd/>
              <a:tailEnd/>
            </a:ln>
          </p:spPr>
          <p:txBody>
            <a:bodyPr/>
            <a:lstStyle/>
            <a:p>
              <a:endParaRPr lang="en-US"/>
            </a:p>
          </p:txBody>
        </p:sp>
        <p:sp>
          <p:nvSpPr>
            <p:cNvPr id="11283" name="Line 139"/>
            <p:cNvSpPr>
              <a:spLocks noChangeShapeType="1"/>
            </p:cNvSpPr>
            <p:nvPr/>
          </p:nvSpPr>
          <p:spPr bwMode="auto">
            <a:xfrm>
              <a:off x="1290" y="2328"/>
              <a:ext cx="0" cy="324"/>
            </a:xfrm>
            <a:prstGeom prst="line">
              <a:avLst/>
            </a:prstGeom>
            <a:noFill/>
            <a:ln w="38100">
              <a:solidFill>
                <a:srgbClr val="FFFF00"/>
              </a:solidFill>
              <a:round/>
              <a:headEnd/>
              <a:tailEnd/>
            </a:ln>
          </p:spPr>
          <p:txBody>
            <a:bodyPr/>
            <a:lstStyle/>
            <a:p>
              <a:endParaRPr lang="en-US"/>
            </a:p>
          </p:txBody>
        </p:sp>
      </p:grpSp>
      <p:grpSp>
        <p:nvGrpSpPr>
          <p:cNvPr id="3" name="Group 160"/>
          <p:cNvGrpSpPr>
            <a:grpSpLocks/>
          </p:cNvGrpSpPr>
          <p:nvPr/>
        </p:nvGrpSpPr>
        <p:grpSpPr bwMode="auto">
          <a:xfrm>
            <a:off x="0" y="1536700"/>
            <a:ext cx="1504950" cy="677863"/>
            <a:chOff x="0" y="1266"/>
            <a:chExt cx="711" cy="570"/>
          </a:xfrm>
        </p:grpSpPr>
        <p:pic>
          <p:nvPicPr>
            <p:cNvPr id="11278" name="Picture 141" descr="Photo_Electrical_Mouse"/>
            <p:cNvPicPr>
              <a:picLocks noChangeAspect="1" noChangeArrowheads="1"/>
            </p:cNvPicPr>
            <p:nvPr/>
          </p:nvPicPr>
          <p:blipFill>
            <a:blip r:embed="rId4" cstate="print"/>
            <a:srcRect/>
            <a:stretch>
              <a:fillRect/>
            </a:stretch>
          </p:blipFill>
          <p:spPr bwMode="auto">
            <a:xfrm>
              <a:off x="0" y="1296"/>
              <a:ext cx="540" cy="540"/>
            </a:xfrm>
            <a:prstGeom prst="rect">
              <a:avLst/>
            </a:prstGeom>
            <a:noFill/>
            <a:ln w="9525">
              <a:noFill/>
              <a:miter lim="800000"/>
              <a:headEnd/>
              <a:tailEnd/>
            </a:ln>
          </p:spPr>
        </p:pic>
        <p:sp>
          <p:nvSpPr>
            <p:cNvPr id="11279" name="Freeform 142"/>
            <p:cNvSpPr>
              <a:spLocks/>
            </p:cNvSpPr>
            <p:nvPr/>
          </p:nvSpPr>
          <p:spPr bwMode="auto">
            <a:xfrm>
              <a:off x="402" y="1266"/>
              <a:ext cx="309" cy="492"/>
            </a:xfrm>
            <a:custGeom>
              <a:avLst/>
              <a:gdLst>
                <a:gd name="T0" fmla="*/ 0 w 309"/>
                <a:gd name="T1" fmla="*/ 126 h 492"/>
                <a:gd name="T2" fmla="*/ 24 w 309"/>
                <a:gd name="T3" fmla="*/ 90 h 492"/>
                <a:gd name="T4" fmla="*/ 36 w 309"/>
                <a:gd name="T5" fmla="*/ 72 h 492"/>
                <a:gd name="T6" fmla="*/ 102 w 309"/>
                <a:gd name="T7" fmla="*/ 0 h 492"/>
                <a:gd name="T8" fmla="*/ 150 w 309"/>
                <a:gd name="T9" fmla="*/ 18 h 492"/>
                <a:gd name="T10" fmla="*/ 180 w 309"/>
                <a:gd name="T11" fmla="*/ 90 h 492"/>
                <a:gd name="T12" fmla="*/ 66 w 309"/>
                <a:gd name="T13" fmla="*/ 390 h 492"/>
                <a:gd name="T14" fmla="*/ 120 w 309"/>
                <a:gd name="T15" fmla="*/ 492 h 492"/>
                <a:gd name="T16" fmla="*/ 156 w 309"/>
                <a:gd name="T17" fmla="*/ 486 h 492"/>
                <a:gd name="T18" fmla="*/ 168 w 309"/>
                <a:gd name="T19" fmla="*/ 468 h 492"/>
                <a:gd name="T20" fmla="*/ 240 w 309"/>
                <a:gd name="T21" fmla="*/ 426 h 492"/>
                <a:gd name="T22" fmla="*/ 300 w 309"/>
                <a:gd name="T23" fmla="*/ 276 h 492"/>
                <a:gd name="T24" fmla="*/ 306 w 309"/>
                <a:gd name="T25" fmla="*/ 258 h 492"/>
                <a:gd name="T26" fmla="*/ 306 w 309"/>
                <a:gd name="T27" fmla="*/ 270 h 49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09"/>
                <a:gd name="T43" fmla="*/ 0 h 492"/>
                <a:gd name="T44" fmla="*/ 309 w 309"/>
                <a:gd name="T45" fmla="*/ 492 h 492"/>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09" h="492">
                  <a:moveTo>
                    <a:pt x="0" y="126"/>
                  </a:moveTo>
                  <a:cubicBezTo>
                    <a:pt x="8" y="114"/>
                    <a:pt x="16" y="102"/>
                    <a:pt x="24" y="90"/>
                  </a:cubicBezTo>
                  <a:cubicBezTo>
                    <a:pt x="28" y="84"/>
                    <a:pt x="36" y="72"/>
                    <a:pt x="36" y="72"/>
                  </a:cubicBezTo>
                  <a:cubicBezTo>
                    <a:pt x="47" y="27"/>
                    <a:pt x="57" y="15"/>
                    <a:pt x="102" y="0"/>
                  </a:cubicBezTo>
                  <a:cubicBezTo>
                    <a:pt x="114" y="2"/>
                    <a:pt x="141" y="4"/>
                    <a:pt x="150" y="18"/>
                  </a:cubicBezTo>
                  <a:cubicBezTo>
                    <a:pt x="152" y="22"/>
                    <a:pt x="177" y="82"/>
                    <a:pt x="180" y="90"/>
                  </a:cubicBezTo>
                  <a:cubicBezTo>
                    <a:pt x="196" y="202"/>
                    <a:pt x="145" y="311"/>
                    <a:pt x="66" y="390"/>
                  </a:cubicBezTo>
                  <a:cubicBezTo>
                    <a:pt x="47" y="447"/>
                    <a:pt x="70" y="475"/>
                    <a:pt x="120" y="492"/>
                  </a:cubicBezTo>
                  <a:cubicBezTo>
                    <a:pt x="132" y="490"/>
                    <a:pt x="145" y="491"/>
                    <a:pt x="156" y="486"/>
                  </a:cubicBezTo>
                  <a:cubicBezTo>
                    <a:pt x="162" y="483"/>
                    <a:pt x="163" y="473"/>
                    <a:pt x="168" y="468"/>
                  </a:cubicBezTo>
                  <a:cubicBezTo>
                    <a:pt x="192" y="447"/>
                    <a:pt x="215" y="443"/>
                    <a:pt x="240" y="426"/>
                  </a:cubicBezTo>
                  <a:cubicBezTo>
                    <a:pt x="270" y="382"/>
                    <a:pt x="276" y="323"/>
                    <a:pt x="300" y="276"/>
                  </a:cubicBezTo>
                  <a:cubicBezTo>
                    <a:pt x="303" y="270"/>
                    <a:pt x="302" y="262"/>
                    <a:pt x="306" y="258"/>
                  </a:cubicBezTo>
                  <a:cubicBezTo>
                    <a:pt x="309" y="255"/>
                    <a:pt x="306" y="266"/>
                    <a:pt x="306" y="270"/>
                  </a:cubicBezTo>
                </a:path>
              </a:pathLst>
            </a:custGeom>
            <a:noFill/>
            <a:ln w="38100">
              <a:solidFill>
                <a:schemeClr val="tx1"/>
              </a:solidFill>
              <a:round/>
              <a:headEnd/>
              <a:tailEnd/>
            </a:ln>
          </p:spPr>
          <p:txBody>
            <a:bodyPr/>
            <a:lstStyle/>
            <a:p>
              <a:endParaRPr lang="en-US"/>
            </a:p>
          </p:txBody>
        </p:sp>
      </p:grpSp>
      <p:sp>
        <p:nvSpPr>
          <p:cNvPr id="11274" name="AutoShape 143"/>
          <p:cNvSpPr>
            <a:spLocks noChangeArrowheads="1"/>
          </p:cNvSpPr>
          <p:nvPr/>
        </p:nvSpPr>
        <p:spPr bwMode="auto">
          <a:xfrm>
            <a:off x="381000" y="2867025"/>
            <a:ext cx="1676400" cy="485775"/>
          </a:xfrm>
          <a:prstGeom prst="wedgeEllipseCallout">
            <a:avLst>
              <a:gd name="adj1" fmla="val -24745"/>
              <a:gd name="adj2" fmla="val -81370"/>
            </a:avLst>
          </a:prstGeom>
          <a:solidFill>
            <a:schemeClr val="bg1"/>
          </a:solidFill>
          <a:ln w="9525">
            <a:solidFill>
              <a:schemeClr val="tx1"/>
            </a:solidFill>
            <a:miter lim="800000"/>
            <a:headEnd/>
            <a:tailEnd/>
          </a:ln>
        </p:spPr>
        <p:txBody>
          <a:bodyPr/>
          <a:lstStyle/>
          <a:p>
            <a:pPr algn="ctr"/>
            <a:r>
              <a:rPr lang="en-US" sz="1000" i="1">
                <a:latin typeface="Comic Sans MS" pitchFamily="66" charset="0"/>
              </a:rPr>
              <a:t>It's a mouse interrupt!</a:t>
            </a:r>
          </a:p>
        </p:txBody>
      </p:sp>
      <p:sp>
        <p:nvSpPr>
          <p:cNvPr id="11275" name="AutoShape 145"/>
          <p:cNvSpPr>
            <a:spLocks noChangeArrowheads="1"/>
          </p:cNvSpPr>
          <p:nvPr/>
        </p:nvSpPr>
        <p:spPr bwMode="auto">
          <a:xfrm>
            <a:off x="3200400" y="2586038"/>
            <a:ext cx="2959100" cy="893762"/>
          </a:xfrm>
          <a:prstGeom prst="irregularSeal2">
            <a:avLst/>
          </a:prstGeom>
          <a:solidFill>
            <a:srgbClr val="FFFF00"/>
          </a:solidFill>
          <a:ln w="9525">
            <a:solidFill>
              <a:schemeClr val="tx1"/>
            </a:solidFill>
            <a:miter lim="800000"/>
            <a:headEnd/>
            <a:tailEnd/>
          </a:ln>
        </p:spPr>
        <p:txBody>
          <a:bodyPr wrap="none" anchor="ctr"/>
          <a:lstStyle/>
          <a:p>
            <a:endParaRPr lang="en-US"/>
          </a:p>
        </p:txBody>
      </p:sp>
      <p:sp>
        <p:nvSpPr>
          <p:cNvPr id="11276" name="Text Box 133"/>
          <p:cNvSpPr txBox="1">
            <a:spLocks noChangeArrowheads="1"/>
          </p:cNvSpPr>
          <p:nvPr/>
        </p:nvSpPr>
        <p:spPr bwMode="auto">
          <a:xfrm>
            <a:off x="3713163" y="2863850"/>
            <a:ext cx="1370012" cy="461963"/>
          </a:xfrm>
          <a:prstGeom prst="rect">
            <a:avLst/>
          </a:prstGeom>
          <a:noFill/>
          <a:ln w="9525">
            <a:noFill/>
            <a:miter lim="800000"/>
            <a:headEnd/>
            <a:tailEnd/>
          </a:ln>
        </p:spPr>
        <p:txBody>
          <a:bodyPr wrap="none">
            <a:spAutoFit/>
          </a:bodyPr>
          <a:lstStyle/>
          <a:p>
            <a:r>
              <a:rPr lang="en-US" sz="2400" b="1">
                <a:latin typeface="Comic Sans MS" pitchFamily="66" charset="0"/>
              </a:rPr>
              <a:t>CLIENT</a:t>
            </a:r>
          </a:p>
        </p:txBody>
      </p:sp>
      <p:sp>
        <p:nvSpPr>
          <p:cNvPr id="11277" name="Text Box 105"/>
          <p:cNvSpPr txBox="1">
            <a:spLocks noChangeArrowheads="1"/>
          </p:cNvSpPr>
          <p:nvPr/>
        </p:nvSpPr>
        <p:spPr bwMode="auto">
          <a:xfrm>
            <a:off x="2171700" y="1611313"/>
            <a:ext cx="1784350" cy="522287"/>
          </a:xfrm>
          <a:prstGeom prst="rect">
            <a:avLst/>
          </a:prstGeom>
          <a:solidFill>
            <a:srgbClr val="FFCCFF"/>
          </a:solidFill>
          <a:ln w="9525">
            <a:solidFill>
              <a:srgbClr val="FFCCFF"/>
            </a:solidFill>
            <a:miter lim="800000"/>
            <a:headEnd/>
            <a:tailEnd/>
          </a:ln>
        </p:spPr>
        <p:txBody>
          <a:bodyPr wrap="none">
            <a:spAutoFit/>
          </a:bodyPr>
          <a:lstStyle/>
          <a:p>
            <a:r>
              <a:rPr lang="en-US" sz="1400" i="1">
                <a:latin typeface="Comic Sans MS" pitchFamily="66" charset="0"/>
              </a:rPr>
              <a:t>Player clicks mouse</a:t>
            </a:r>
          </a:p>
          <a:p>
            <a:r>
              <a:rPr lang="en-US" sz="1400" i="1">
                <a:latin typeface="Comic Sans MS" pitchFamily="66" charset="0"/>
              </a:rPr>
              <a:t>cursor on target</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44" descr="20%"/>
          <p:cNvSpPr>
            <a:spLocks noChangeArrowheads="1"/>
          </p:cNvSpPr>
          <p:nvPr/>
        </p:nvSpPr>
        <p:spPr bwMode="auto">
          <a:xfrm>
            <a:off x="165100" y="2157413"/>
            <a:ext cx="4229100" cy="1108075"/>
          </a:xfrm>
          <a:prstGeom prst="rect">
            <a:avLst/>
          </a:prstGeom>
          <a:pattFill prst="pct20">
            <a:fgClr>
              <a:srgbClr val="FF0066"/>
            </a:fgClr>
            <a:bgClr>
              <a:schemeClr val="bg1"/>
            </a:bgClr>
          </a:pattFill>
          <a:ln w="9525">
            <a:solidFill>
              <a:schemeClr val="tx1"/>
            </a:solidFill>
            <a:miter lim="800000"/>
            <a:headEnd/>
            <a:tailEnd/>
          </a:ln>
        </p:spPr>
        <p:txBody>
          <a:bodyPr wrap="none" anchor="ctr"/>
          <a:lstStyle/>
          <a:p>
            <a:pPr algn="ctr"/>
            <a:endParaRPr lang="en-US">
              <a:solidFill>
                <a:srgbClr val="FFFF00"/>
              </a:solidFill>
            </a:endParaRPr>
          </a:p>
        </p:txBody>
      </p:sp>
      <p:sp>
        <p:nvSpPr>
          <p:cNvPr id="12291" name="Rectangle 146"/>
          <p:cNvSpPr>
            <a:spLocks noChangeArrowheads="1"/>
          </p:cNvSpPr>
          <p:nvPr/>
        </p:nvSpPr>
        <p:spPr bwMode="auto">
          <a:xfrm>
            <a:off x="165100" y="2157413"/>
            <a:ext cx="4216400" cy="585787"/>
          </a:xfrm>
          <a:prstGeom prst="rect">
            <a:avLst/>
          </a:prstGeom>
          <a:solidFill>
            <a:srgbClr val="000000"/>
          </a:solidFill>
          <a:ln w="9525">
            <a:solidFill>
              <a:schemeClr val="tx1"/>
            </a:solidFill>
            <a:miter lim="800000"/>
            <a:headEnd/>
            <a:tailEnd/>
          </a:ln>
        </p:spPr>
        <p:txBody>
          <a:bodyPr wrap="none" anchor="ctr"/>
          <a:lstStyle/>
          <a:p>
            <a:endParaRPr lang="en-US"/>
          </a:p>
        </p:txBody>
      </p:sp>
      <p:sp>
        <p:nvSpPr>
          <p:cNvPr id="12292" name="Text Box 108" descr="30%"/>
          <p:cNvSpPr txBox="1">
            <a:spLocks noChangeArrowheads="1"/>
          </p:cNvSpPr>
          <p:nvPr/>
        </p:nvSpPr>
        <p:spPr bwMode="auto">
          <a:xfrm>
            <a:off x="177800" y="3378200"/>
            <a:ext cx="4254500" cy="1051296"/>
          </a:xfrm>
          <a:prstGeom prst="rect">
            <a:avLst/>
          </a:prstGeom>
          <a:pattFill prst="pct30">
            <a:fgClr>
              <a:srgbClr val="99FF99"/>
            </a:fgClr>
            <a:bgClr>
              <a:schemeClr val="bg1"/>
            </a:bgClr>
          </a:pattFill>
          <a:ln w="9525">
            <a:solidFill>
              <a:schemeClr val="tx1"/>
            </a:solidFill>
            <a:miter lim="800000"/>
            <a:headEnd/>
            <a:tailEnd/>
          </a:ln>
        </p:spPr>
        <p:txBody>
          <a:bodyPr wrap="none"/>
          <a:lstStyle/>
          <a:p>
            <a:r>
              <a:rPr lang="en-US" sz="2000" dirty="0">
                <a:latin typeface="Comic Sans MS" pitchFamily="66" charset="0"/>
              </a:rPr>
              <a:t>Client Application creates</a:t>
            </a:r>
          </a:p>
          <a:p>
            <a:r>
              <a:rPr lang="en-US" sz="2000" dirty="0">
                <a:latin typeface="Comic Sans MS" pitchFamily="66" charset="0"/>
              </a:rPr>
              <a:t>message to send to server</a:t>
            </a:r>
          </a:p>
          <a:p>
            <a:r>
              <a:rPr lang="en-US" sz="2000" dirty="0">
                <a:latin typeface="Comic Sans MS" pitchFamily="66" charset="0"/>
              </a:rPr>
              <a:t>application</a:t>
            </a:r>
          </a:p>
        </p:txBody>
      </p:sp>
      <p:pic>
        <p:nvPicPr>
          <p:cNvPr id="12293" name="Picture 135" descr="halo3703a"/>
          <p:cNvPicPr>
            <a:picLocks noChangeAspect="1" noChangeArrowheads="1"/>
          </p:cNvPicPr>
          <p:nvPr/>
        </p:nvPicPr>
        <p:blipFill>
          <a:blip r:embed="rId3" cstate="print"/>
          <a:srcRect/>
          <a:stretch>
            <a:fillRect/>
          </a:stretch>
        </p:blipFill>
        <p:spPr bwMode="auto">
          <a:xfrm>
            <a:off x="165100" y="211138"/>
            <a:ext cx="4013200" cy="1616075"/>
          </a:xfrm>
          <a:prstGeom prst="rect">
            <a:avLst/>
          </a:prstGeom>
          <a:noFill/>
          <a:ln w="9525">
            <a:noFill/>
            <a:miter lim="800000"/>
            <a:headEnd/>
            <a:tailEnd/>
          </a:ln>
        </p:spPr>
      </p:pic>
      <p:sp>
        <p:nvSpPr>
          <p:cNvPr id="12294" name="Text Box 104"/>
          <p:cNvSpPr txBox="1">
            <a:spLocks noChangeArrowheads="1"/>
          </p:cNvSpPr>
          <p:nvPr/>
        </p:nvSpPr>
        <p:spPr bwMode="auto">
          <a:xfrm>
            <a:off x="101600" y="98425"/>
            <a:ext cx="2482850" cy="585788"/>
          </a:xfrm>
          <a:prstGeom prst="rect">
            <a:avLst/>
          </a:prstGeom>
          <a:solidFill>
            <a:srgbClr val="FF0066"/>
          </a:solidFill>
          <a:ln w="9525">
            <a:noFill/>
            <a:miter lim="800000"/>
            <a:headEnd/>
            <a:tailEnd/>
          </a:ln>
        </p:spPr>
        <p:txBody>
          <a:bodyPr>
            <a:spAutoFit/>
          </a:bodyPr>
          <a:lstStyle/>
          <a:p>
            <a:r>
              <a:rPr lang="en-US" sz="1600">
                <a:latin typeface="Comic Sans MS" pitchFamily="66" charset="0"/>
              </a:rPr>
              <a:t>Client Application </a:t>
            </a:r>
          </a:p>
          <a:p>
            <a:r>
              <a:rPr lang="en-US" sz="1600">
                <a:latin typeface="Comic Sans MS" pitchFamily="66" charset="0"/>
              </a:rPr>
              <a:t>(Halo 3)</a:t>
            </a:r>
          </a:p>
        </p:txBody>
      </p:sp>
      <p:sp>
        <p:nvSpPr>
          <p:cNvPr id="12295" name="Text Box 107"/>
          <p:cNvSpPr txBox="1">
            <a:spLocks noChangeArrowheads="1"/>
          </p:cNvSpPr>
          <p:nvPr/>
        </p:nvSpPr>
        <p:spPr bwMode="auto">
          <a:xfrm>
            <a:off x="201558" y="2127250"/>
            <a:ext cx="3097323" cy="707886"/>
          </a:xfrm>
          <a:prstGeom prst="rect">
            <a:avLst/>
          </a:prstGeom>
          <a:noFill/>
          <a:ln w="9525">
            <a:noFill/>
            <a:miter lim="800000"/>
            <a:headEnd/>
            <a:tailEnd/>
          </a:ln>
        </p:spPr>
        <p:txBody>
          <a:bodyPr wrap="none">
            <a:spAutoFit/>
          </a:bodyPr>
          <a:lstStyle/>
          <a:p>
            <a:r>
              <a:rPr lang="en-US" sz="2000" dirty="0">
                <a:solidFill>
                  <a:srgbClr val="FFFF00"/>
                </a:solidFill>
              </a:rPr>
              <a:t>OS: Recognizes interrupt</a:t>
            </a:r>
          </a:p>
          <a:p>
            <a:r>
              <a:rPr lang="en-US" sz="2000" dirty="0">
                <a:solidFill>
                  <a:srgbClr val="FFFF00"/>
                </a:solidFill>
              </a:rPr>
              <a:t>Sends it to client application</a:t>
            </a:r>
          </a:p>
        </p:txBody>
      </p:sp>
      <p:sp>
        <p:nvSpPr>
          <p:cNvPr id="12296" name="Line 123"/>
          <p:cNvSpPr>
            <a:spLocks noChangeShapeType="1"/>
          </p:cNvSpPr>
          <p:nvPr/>
        </p:nvSpPr>
        <p:spPr bwMode="auto">
          <a:xfrm flipH="1">
            <a:off x="2552700" y="2700338"/>
            <a:ext cx="266700" cy="722312"/>
          </a:xfrm>
          <a:prstGeom prst="line">
            <a:avLst/>
          </a:prstGeom>
          <a:noFill/>
          <a:ln w="76200">
            <a:solidFill>
              <a:schemeClr val="tx1"/>
            </a:solidFill>
            <a:round/>
            <a:headEnd/>
            <a:tailEnd type="triangle" w="med" len="med"/>
          </a:ln>
        </p:spPr>
        <p:txBody>
          <a:bodyPr/>
          <a:lstStyle/>
          <a:p>
            <a:endParaRPr lang="en-US"/>
          </a:p>
        </p:txBody>
      </p:sp>
      <p:sp>
        <p:nvSpPr>
          <p:cNvPr id="12297" name="Line 124"/>
          <p:cNvSpPr>
            <a:spLocks noChangeShapeType="1"/>
          </p:cNvSpPr>
          <p:nvPr/>
        </p:nvSpPr>
        <p:spPr bwMode="auto">
          <a:xfrm flipH="1">
            <a:off x="1701800" y="1592263"/>
            <a:ext cx="101600" cy="530225"/>
          </a:xfrm>
          <a:prstGeom prst="line">
            <a:avLst/>
          </a:prstGeom>
          <a:noFill/>
          <a:ln w="76200">
            <a:solidFill>
              <a:schemeClr val="tx1"/>
            </a:solidFill>
            <a:round/>
            <a:headEnd/>
            <a:tailEnd type="triangle" w="med" len="med"/>
          </a:ln>
        </p:spPr>
        <p:txBody>
          <a:bodyPr/>
          <a:lstStyle/>
          <a:p>
            <a:endParaRPr lang="en-US"/>
          </a:p>
        </p:txBody>
      </p:sp>
      <p:grpSp>
        <p:nvGrpSpPr>
          <p:cNvPr id="2" name="Group 140"/>
          <p:cNvGrpSpPr>
            <a:grpSpLocks/>
          </p:cNvGrpSpPr>
          <p:nvPr/>
        </p:nvGrpSpPr>
        <p:grpSpPr bwMode="auto">
          <a:xfrm>
            <a:off x="2616200" y="614363"/>
            <a:ext cx="749300" cy="422275"/>
            <a:chOff x="1110" y="2298"/>
            <a:chExt cx="354" cy="354"/>
          </a:xfrm>
        </p:grpSpPr>
        <p:sp>
          <p:nvSpPr>
            <p:cNvPr id="12307" name="Oval 136"/>
            <p:cNvSpPr>
              <a:spLocks noChangeArrowheads="1"/>
            </p:cNvSpPr>
            <p:nvPr/>
          </p:nvSpPr>
          <p:spPr bwMode="auto">
            <a:xfrm>
              <a:off x="1176" y="2382"/>
              <a:ext cx="222" cy="222"/>
            </a:xfrm>
            <a:prstGeom prst="ellipse">
              <a:avLst/>
            </a:prstGeom>
            <a:noFill/>
            <a:ln w="28575">
              <a:solidFill>
                <a:srgbClr val="FFFF00"/>
              </a:solidFill>
              <a:round/>
              <a:headEnd/>
              <a:tailEnd/>
            </a:ln>
          </p:spPr>
          <p:txBody>
            <a:bodyPr wrap="none" anchor="ctr"/>
            <a:lstStyle/>
            <a:p>
              <a:endParaRPr lang="en-US"/>
            </a:p>
          </p:txBody>
        </p:sp>
        <p:sp>
          <p:nvSpPr>
            <p:cNvPr id="12308" name="Line 137"/>
            <p:cNvSpPr>
              <a:spLocks noChangeShapeType="1"/>
            </p:cNvSpPr>
            <p:nvPr/>
          </p:nvSpPr>
          <p:spPr bwMode="auto">
            <a:xfrm>
              <a:off x="1110" y="2496"/>
              <a:ext cx="354" cy="0"/>
            </a:xfrm>
            <a:prstGeom prst="line">
              <a:avLst/>
            </a:prstGeom>
            <a:noFill/>
            <a:ln w="38100">
              <a:solidFill>
                <a:srgbClr val="FFFF00"/>
              </a:solidFill>
              <a:round/>
              <a:headEnd/>
              <a:tailEnd/>
            </a:ln>
          </p:spPr>
          <p:txBody>
            <a:bodyPr/>
            <a:lstStyle/>
            <a:p>
              <a:endParaRPr lang="en-US"/>
            </a:p>
          </p:txBody>
        </p:sp>
        <p:sp>
          <p:nvSpPr>
            <p:cNvPr id="12309" name="Line 138"/>
            <p:cNvSpPr>
              <a:spLocks noChangeShapeType="1"/>
            </p:cNvSpPr>
            <p:nvPr/>
          </p:nvSpPr>
          <p:spPr bwMode="auto">
            <a:xfrm>
              <a:off x="1272" y="2298"/>
              <a:ext cx="0" cy="0"/>
            </a:xfrm>
            <a:prstGeom prst="line">
              <a:avLst/>
            </a:prstGeom>
            <a:noFill/>
            <a:ln w="9525">
              <a:solidFill>
                <a:srgbClr val="FFFF00"/>
              </a:solidFill>
              <a:round/>
              <a:headEnd/>
              <a:tailEnd/>
            </a:ln>
          </p:spPr>
          <p:txBody>
            <a:bodyPr/>
            <a:lstStyle/>
            <a:p>
              <a:endParaRPr lang="en-US"/>
            </a:p>
          </p:txBody>
        </p:sp>
        <p:sp>
          <p:nvSpPr>
            <p:cNvPr id="12310" name="Line 139"/>
            <p:cNvSpPr>
              <a:spLocks noChangeShapeType="1"/>
            </p:cNvSpPr>
            <p:nvPr/>
          </p:nvSpPr>
          <p:spPr bwMode="auto">
            <a:xfrm>
              <a:off x="1290" y="2328"/>
              <a:ext cx="0" cy="324"/>
            </a:xfrm>
            <a:prstGeom prst="line">
              <a:avLst/>
            </a:prstGeom>
            <a:noFill/>
            <a:ln w="38100">
              <a:solidFill>
                <a:srgbClr val="FFFF00"/>
              </a:solidFill>
              <a:round/>
              <a:headEnd/>
              <a:tailEnd/>
            </a:ln>
          </p:spPr>
          <p:txBody>
            <a:bodyPr/>
            <a:lstStyle/>
            <a:p>
              <a:endParaRPr lang="en-US"/>
            </a:p>
          </p:txBody>
        </p:sp>
      </p:grpSp>
      <p:grpSp>
        <p:nvGrpSpPr>
          <p:cNvPr id="3" name="Group 160"/>
          <p:cNvGrpSpPr>
            <a:grpSpLocks/>
          </p:cNvGrpSpPr>
          <p:nvPr/>
        </p:nvGrpSpPr>
        <p:grpSpPr bwMode="auto">
          <a:xfrm>
            <a:off x="0" y="1536700"/>
            <a:ext cx="1504950" cy="677863"/>
            <a:chOff x="0" y="1266"/>
            <a:chExt cx="711" cy="570"/>
          </a:xfrm>
        </p:grpSpPr>
        <p:pic>
          <p:nvPicPr>
            <p:cNvPr id="12305" name="Picture 141" descr="Photo_Electrical_Mouse"/>
            <p:cNvPicPr>
              <a:picLocks noChangeAspect="1" noChangeArrowheads="1"/>
            </p:cNvPicPr>
            <p:nvPr/>
          </p:nvPicPr>
          <p:blipFill>
            <a:blip r:embed="rId4" cstate="print"/>
            <a:srcRect/>
            <a:stretch>
              <a:fillRect/>
            </a:stretch>
          </p:blipFill>
          <p:spPr bwMode="auto">
            <a:xfrm>
              <a:off x="0" y="1296"/>
              <a:ext cx="540" cy="540"/>
            </a:xfrm>
            <a:prstGeom prst="rect">
              <a:avLst/>
            </a:prstGeom>
            <a:noFill/>
            <a:ln w="9525">
              <a:noFill/>
              <a:miter lim="800000"/>
              <a:headEnd/>
              <a:tailEnd/>
            </a:ln>
          </p:spPr>
        </p:pic>
        <p:sp>
          <p:nvSpPr>
            <p:cNvPr id="12306" name="Freeform 142"/>
            <p:cNvSpPr>
              <a:spLocks/>
            </p:cNvSpPr>
            <p:nvPr/>
          </p:nvSpPr>
          <p:spPr bwMode="auto">
            <a:xfrm>
              <a:off x="402" y="1266"/>
              <a:ext cx="309" cy="492"/>
            </a:xfrm>
            <a:custGeom>
              <a:avLst/>
              <a:gdLst>
                <a:gd name="T0" fmla="*/ 0 w 309"/>
                <a:gd name="T1" fmla="*/ 126 h 492"/>
                <a:gd name="T2" fmla="*/ 24 w 309"/>
                <a:gd name="T3" fmla="*/ 90 h 492"/>
                <a:gd name="T4" fmla="*/ 36 w 309"/>
                <a:gd name="T5" fmla="*/ 72 h 492"/>
                <a:gd name="T6" fmla="*/ 102 w 309"/>
                <a:gd name="T7" fmla="*/ 0 h 492"/>
                <a:gd name="T8" fmla="*/ 150 w 309"/>
                <a:gd name="T9" fmla="*/ 18 h 492"/>
                <a:gd name="T10" fmla="*/ 180 w 309"/>
                <a:gd name="T11" fmla="*/ 90 h 492"/>
                <a:gd name="T12" fmla="*/ 66 w 309"/>
                <a:gd name="T13" fmla="*/ 390 h 492"/>
                <a:gd name="T14" fmla="*/ 120 w 309"/>
                <a:gd name="T15" fmla="*/ 492 h 492"/>
                <a:gd name="T16" fmla="*/ 156 w 309"/>
                <a:gd name="T17" fmla="*/ 486 h 492"/>
                <a:gd name="T18" fmla="*/ 168 w 309"/>
                <a:gd name="T19" fmla="*/ 468 h 492"/>
                <a:gd name="T20" fmla="*/ 240 w 309"/>
                <a:gd name="T21" fmla="*/ 426 h 492"/>
                <a:gd name="T22" fmla="*/ 300 w 309"/>
                <a:gd name="T23" fmla="*/ 276 h 492"/>
                <a:gd name="T24" fmla="*/ 306 w 309"/>
                <a:gd name="T25" fmla="*/ 258 h 492"/>
                <a:gd name="T26" fmla="*/ 306 w 309"/>
                <a:gd name="T27" fmla="*/ 270 h 49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09"/>
                <a:gd name="T43" fmla="*/ 0 h 492"/>
                <a:gd name="T44" fmla="*/ 309 w 309"/>
                <a:gd name="T45" fmla="*/ 492 h 492"/>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09" h="492">
                  <a:moveTo>
                    <a:pt x="0" y="126"/>
                  </a:moveTo>
                  <a:cubicBezTo>
                    <a:pt x="8" y="114"/>
                    <a:pt x="16" y="102"/>
                    <a:pt x="24" y="90"/>
                  </a:cubicBezTo>
                  <a:cubicBezTo>
                    <a:pt x="28" y="84"/>
                    <a:pt x="36" y="72"/>
                    <a:pt x="36" y="72"/>
                  </a:cubicBezTo>
                  <a:cubicBezTo>
                    <a:pt x="47" y="27"/>
                    <a:pt x="57" y="15"/>
                    <a:pt x="102" y="0"/>
                  </a:cubicBezTo>
                  <a:cubicBezTo>
                    <a:pt x="114" y="2"/>
                    <a:pt x="141" y="4"/>
                    <a:pt x="150" y="18"/>
                  </a:cubicBezTo>
                  <a:cubicBezTo>
                    <a:pt x="152" y="22"/>
                    <a:pt x="177" y="82"/>
                    <a:pt x="180" y="90"/>
                  </a:cubicBezTo>
                  <a:cubicBezTo>
                    <a:pt x="196" y="202"/>
                    <a:pt x="145" y="311"/>
                    <a:pt x="66" y="390"/>
                  </a:cubicBezTo>
                  <a:cubicBezTo>
                    <a:pt x="47" y="447"/>
                    <a:pt x="70" y="475"/>
                    <a:pt x="120" y="492"/>
                  </a:cubicBezTo>
                  <a:cubicBezTo>
                    <a:pt x="132" y="490"/>
                    <a:pt x="145" y="491"/>
                    <a:pt x="156" y="486"/>
                  </a:cubicBezTo>
                  <a:cubicBezTo>
                    <a:pt x="162" y="483"/>
                    <a:pt x="163" y="473"/>
                    <a:pt x="168" y="468"/>
                  </a:cubicBezTo>
                  <a:cubicBezTo>
                    <a:pt x="192" y="447"/>
                    <a:pt x="215" y="443"/>
                    <a:pt x="240" y="426"/>
                  </a:cubicBezTo>
                  <a:cubicBezTo>
                    <a:pt x="270" y="382"/>
                    <a:pt x="276" y="323"/>
                    <a:pt x="300" y="276"/>
                  </a:cubicBezTo>
                  <a:cubicBezTo>
                    <a:pt x="303" y="270"/>
                    <a:pt x="302" y="262"/>
                    <a:pt x="306" y="258"/>
                  </a:cubicBezTo>
                  <a:cubicBezTo>
                    <a:pt x="309" y="255"/>
                    <a:pt x="306" y="266"/>
                    <a:pt x="306" y="270"/>
                  </a:cubicBezTo>
                </a:path>
              </a:pathLst>
            </a:custGeom>
            <a:noFill/>
            <a:ln w="38100">
              <a:solidFill>
                <a:schemeClr val="tx1"/>
              </a:solidFill>
              <a:round/>
              <a:headEnd/>
              <a:tailEnd/>
            </a:ln>
          </p:spPr>
          <p:txBody>
            <a:bodyPr/>
            <a:lstStyle/>
            <a:p>
              <a:endParaRPr lang="en-US"/>
            </a:p>
          </p:txBody>
        </p:sp>
      </p:grpSp>
      <p:sp>
        <p:nvSpPr>
          <p:cNvPr id="12300" name="AutoShape 143"/>
          <p:cNvSpPr>
            <a:spLocks noChangeArrowheads="1"/>
          </p:cNvSpPr>
          <p:nvPr/>
        </p:nvSpPr>
        <p:spPr bwMode="auto">
          <a:xfrm>
            <a:off x="381000" y="2867025"/>
            <a:ext cx="1676400" cy="485775"/>
          </a:xfrm>
          <a:prstGeom prst="wedgeEllipseCallout">
            <a:avLst>
              <a:gd name="adj1" fmla="val -24745"/>
              <a:gd name="adj2" fmla="val -81370"/>
            </a:avLst>
          </a:prstGeom>
          <a:solidFill>
            <a:schemeClr val="bg1"/>
          </a:solidFill>
          <a:ln w="9525">
            <a:solidFill>
              <a:schemeClr val="tx1"/>
            </a:solidFill>
            <a:miter lim="800000"/>
            <a:headEnd/>
            <a:tailEnd/>
          </a:ln>
        </p:spPr>
        <p:txBody>
          <a:bodyPr/>
          <a:lstStyle/>
          <a:p>
            <a:pPr algn="ctr"/>
            <a:r>
              <a:rPr lang="en-US" sz="1000" i="1">
                <a:latin typeface="Comic Sans MS" pitchFamily="66" charset="0"/>
              </a:rPr>
              <a:t>It's a mouse interrupt!</a:t>
            </a:r>
          </a:p>
        </p:txBody>
      </p:sp>
      <p:pic>
        <p:nvPicPr>
          <p:cNvPr id="12301" name="Picture 148" descr="envelope"/>
          <p:cNvPicPr>
            <a:picLocks noChangeAspect="1" noChangeArrowheads="1"/>
          </p:cNvPicPr>
          <p:nvPr/>
        </p:nvPicPr>
        <p:blipFill>
          <a:blip r:embed="rId5" cstate="print"/>
          <a:srcRect/>
          <a:stretch>
            <a:fillRect/>
          </a:stretch>
        </p:blipFill>
        <p:spPr bwMode="auto">
          <a:xfrm>
            <a:off x="2997192" y="3962400"/>
            <a:ext cx="787400" cy="331788"/>
          </a:xfrm>
          <a:prstGeom prst="rect">
            <a:avLst/>
          </a:prstGeom>
          <a:noFill/>
          <a:ln w="9525">
            <a:noFill/>
            <a:miter lim="800000"/>
            <a:headEnd/>
            <a:tailEnd/>
          </a:ln>
        </p:spPr>
      </p:pic>
      <p:sp>
        <p:nvSpPr>
          <p:cNvPr id="12302" name="AutoShape 145"/>
          <p:cNvSpPr>
            <a:spLocks noChangeArrowheads="1"/>
          </p:cNvSpPr>
          <p:nvPr/>
        </p:nvSpPr>
        <p:spPr bwMode="auto">
          <a:xfrm>
            <a:off x="3200400" y="2586038"/>
            <a:ext cx="2959100" cy="893762"/>
          </a:xfrm>
          <a:prstGeom prst="irregularSeal2">
            <a:avLst/>
          </a:prstGeom>
          <a:solidFill>
            <a:srgbClr val="FFFF00"/>
          </a:solidFill>
          <a:ln w="9525">
            <a:solidFill>
              <a:schemeClr val="tx1"/>
            </a:solidFill>
            <a:miter lim="800000"/>
            <a:headEnd/>
            <a:tailEnd/>
          </a:ln>
        </p:spPr>
        <p:txBody>
          <a:bodyPr wrap="none" anchor="ctr"/>
          <a:lstStyle/>
          <a:p>
            <a:endParaRPr lang="en-US"/>
          </a:p>
        </p:txBody>
      </p:sp>
      <p:sp>
        <p:nvSpPr>
          <p:cNvPr id="12303" name="Text Box 133"/>
          <p:cNvSpPr txBox="1">
            <a:spLocks noChangeArrowheads="1"/>
          </p:cNvSpPr>
          <p:nvPr/>
        </p:nvSpPr>
        <p:spPr bwMode="auto">
          <a:xfrm>
            <a:off x="3713163" y="2863850"/>
            <a:ext cx="1370012" cy="461963"/>
          </a:xfrm>
          <a:prstGeom prst="rect">
            <a:avLst/>
          </a:prstGeom>
          <a:noFill/>
          <a:ln w="9525">
            <a:noFill/>
            <a:miter lim="800000"/>
            <a:headEnd/>
            <a:tailEnd/>
          </a:ln>
        </p:spPr>
        <p:txBody>
          <a:bodyPr wrap="none">
            <a:spAutoFit/>
          </a:bodyPr>
          <a:lstStyle/>
          <a:p>
            <a:r>
              <a:rPr lang="en-US" sz="2400" b="1">
                <a:latin typeface="Comic Sans MS" pitchFamily="66" charset="0"/>
              </a:rPr>
              <a:t>CLIENT</a:t>
            </a:r>
          </a:p>
        </p:txBody>
      </p:sp>
      <p:sp>
        <p:nvSpPr>
          <p:cNvPr id="12304" name="Text Box 105"/>
          <p:cNvSpPr txBox="1">
            <a:spLocks noChangeArrowheads="1"/>
          </p:cNvSpPr>
          <p:nvPr/>
        </p:nvSpPr>
        <p:spPr bwMode="auto">
          <a:xfrm>
            <a:off x="2171700" y="1611313"/>
            <a:ext cx="1784350" cy="522287"/>
          </a:xfrm>
          <a:prstGeom prst="rect">
            <a:avLst/>
          </a:prstGeom>
          <a:solidFill>
            <a:srgbClr val="FFCCFF"/>
          </a:solidFill>
          <a:ln w="9525">
            <a:solidFill>
              <a:srgbClr val="FFCCFF"/>
            </a:solidFill>
            <a:miter lim="800000"/>
            <a:headEnd/>
            <a:tailEnd/>
          </a:ln>
        </p:spPr>
        <p:txBody>
          <a:bodyPr wrap="none">
            <a:spAutoFit/>
          </a:bodyPr>
          <a:lstStyle/>
          <a:p>
            <a:r>
              <a:rPr lang="en-US" sz="1400" i="1">
                <a:latin typeface="Comic Sans MS" pitchFamily="66" charset="0"/>
              </a:rPr>
              <a:t>Player clicks mouse</a:t>
            </a:r>
          </a:p>
          <a:p>
            <a:r>
              <a:rPr lang="en-US" sz="1400" i="1">
                <a:latin typeface="Comic Sans MS" pitchFamily="66" charset="0"/>
              </a:rPr>
              <a:t>cursor on target</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144" descr="20%"/>
          <p:cNvSpPr>
            <a:spLocks noChangeArrowheads="1"/>
          </p:cNvSpPr>
          <p:nvPr/>
        </p:nvSpPr>
        <p:spPr bwMode="auto">
          <a:xfrm>
            <a:off x="165100" y="2157413"/>
            <a:ext cx="4229100" cy="1108075"/>
          </a:xfrm>
          <a:prstGeom prst="rect">
            <a:avLst/>
          </a:prstGeom>
          <a:pattFill prst="pct20">
            <a:fgClr>
              <a:srgbClr val="FF0066"/>
            </a:fgClr>
            <a:bgClr>
              <a:schemeClr val="bg1"/>
            </a:bgClr>
          </a:pattFill>
          <a:ln w="9525">
            <a:solidFill>
              <a:schemeClr val="tx1"/>
            </a:solidFill>
            <a:miter lim="800000"/>
            <a:headEnd/>
            <a:tailEnd/>
          </a:ln>
        </p:spPr>
        <p:txBody>
          <a:bodyPr wrap="none" anchor="ctr"/>
          <a:lstStyle/>
          <a:p>
            <a:pPr algn="ctr"/>
            <a:endParaRPr lang="en-US">
              <a:solidFill>
                <a:srgbClr val="FFFF00"/>
              </a:solidFill>
            </a:endParaRPr>
          </a:p>
        </p:txBody>
      </p:sp>
      <p:sp>
        <p:nvSpPr>
          <p:cNvPr id="13315" name="Rectangle 146"/>
          <p:cNvSpPr>
            <a:spLocks noChangeArrowheads="1"/>
          </p:cNvSpPr>
          <p:nvPr/>
        </p:nvSpPr>
        <p:spPr bwMode="auto">
          <a:xfrm>
            <a:off x="165100" y="2157413"/>
            <a:ext cx="4216400" cy="585787"/>
          </a:xfrm>
          <a:prstGeom prst="rect">
            <a:avLst/>
          </a:prstGeom>
          <a:solidFill>
            <a:srgbClr val="000000"/>
          </a:solidFill>
          <a:ln w="9525">
            <a:solidFill>
              <a:schemeClr val="tx1"/>
            </a:solidFill>
            <a:miter lim="800000"/>
            <a:headEnd/>
            <a:tailEnd/>
          </a:ln>
        </p:spPr>
        <p:txBody>
          <a:bodyPr wrap="none" anchor="ctr"/>
          <a:lstStyle/>
          <a:p>
            <a:endParaRPr lang="en-US"/>
          </a:p>
        </p:txBody>
      </p:sp>
      <p:sp>
        <p:nvSpPr>
          <p:cNvPr id="13316" name="Text Box 108" descr="30%"/>
          <p:cNvSpPr txBox="1">
            <a:spLocks noChangeArrowheads="1"/>
          </p:cNvSpPr>
          <p:nvPr/>
        </p:nvSpPr>
        <p:spPr bwMode="auto">
          <a:xfrm>
            <a:off x="177800" y="3378200"/>
            <a:ext cx="4254500" cy="915988"/>
          </a:xfrm>
          <a:prstGeom prst="rect">
            <a:avLst/>
          </a:prstGeom>
          <a:pattFill prst="pct30">
            <a:fgClr>
              <a:srgbClr val="99FF99"/>
            </a:fgClr>
            <a:bgClr>
              <a:schemeClr val="bg1"/>
            </a:bgClr>
          </a:pattFill>
          <a:ln w="9525">
            <a:solidFill>
              <a:schemeClr val="tx1"/>
            </a:solidFill>
            <a:miter lim="800000"/>
            <a:headEnd/>
            <a:tailEnd/>
          </a:ln>
        </p:spPr>
        <p:txBody>
          <a:bodyPr wrap="none"/>
          <a:lstStyle/>
          <a:p>
            <a:r>
              <a:rPr lang="en-US" sz="2000" dirty="0">
                <a:latin typeface="Comic Sans MS" pitchFamily="66" charset="0"/>
              </a:rPr>
              <a:t>Client Application creates</a:t>
            </a:r>
          </a:p>
          <a:p>
            <a:r>
              <a:rPr lang="en-US" sz="2000" dirty="0">
                <a:latin typeface="Comic Sans MS" pitchFamily="66" charset="0"/>
              </a:rPr>
              <a:t>message to send to server</a:t>
            </a:r>
          </a:p>
          <a:p>
            <a:r>
              <a:rPr lang="en-US" sz="2000" dirty="0">
                <a:latin typeface="Comic Sans MS" pitchFamily="66" charset="0"/>
              </a:rPr>
              <a:t>application</a:t>
            </a:r>
          </a:p>
        </p:txBody>
      </p:sp>
      <p:sp>
        <p:nvSpPr>
          <p:cNvPr id="13317" name="Text Box 110" descr="20%"/>
          <p:cNvSpPr txBox="1">
            <a:spLocks noChangeArrowheads="1"/>
          </p:cNvSpPr>
          <p:nvPr/>
        </p:nvSpPr>
        <p:spPr bwMode="auto">
          <a:xfrm>
            <a:off x="158750" y="4502150"/>
            <a:ext cx="4241800" cy="1108075"/>
          </a:xfrm>
          <a:prstGeom prst="rect">
            <a:avLst/>
          </a:prstGeom>
          <a:pattFill prst="pct20">
            <a:fgClr>
              <a:srgbClr val="FFCCFF"/>
            </a:fgClr>
            <a:bgClr>
              <a:schemeClr val="bg1"/>
            </a:bgClr>
          </a:pattFill>
          <a:ln w="9525">
            <a:solidFill>
              <a:schemeClr val="tx1"/>
            </a:solidFill>
            <a:miter lim="800000"/>
            <a:headEnd/>
            <a:tailEnd/>
          </a:ln>
        </p:spPr>
        <p:txBody>
          <a:bodyPr wrap="none"/>
          <a:lstStyle/>
          <a:p>
            <a:r>
              <a:rPr lang="en-US" sz="2000" dirty="0">
                <a:latin typeface="Comic Sans MS" pitchFamily="66" charset="0"/>
              </a:rPr>
              <a:t>OS: Sends </a:t>
            </a:r>
          </a:p>
          <a:p>
            <a:r>
              <a:rPr lang="en-US" sz="2000" dirty="0">
                <a:latin typeface="Comic Sans MS" pitchFamily="66" charset="0"/>
              </a:rPr>
              <a:t>Message to </a:t>
            </a:r>
          </a:p>
          <a:p>
            <a:r>
              <a:rPr lang="en-US" sz="2000" dirty="0">
                <a:latin typeface="Comic Sans MS" pitchFamily="66" charset="0"/>
              </a:rPr>
              <a:t>server</a:t>
            </a:r>
          </a:p>
        </p:txBody>
      </p:sp>
      <p:pic>
        <p:nvPicPr>
          <p:cNvPr id="13318" name="Picture 135" descr="halo3703a"/>
          <p:cNvPicPr>
            <a:picLocks noChangeAspect="1" noChangeArrowheads="1"/>
          </p:cNvPicPr>
          <p:nvPr/>
        </p:nvPicPr>
        <p:blipFill>
          <a:blip r:embed="rId3" cstate="print"/>
          <a:srcRect/>
          <a:stretch>
            <a:fillRect/>
          </a:stretch>
        </p:blipFill>
        <p:spPr bwMode="auto">
          <a:xfrm>
            <a:off x="165100" y="211138"/>
            <a:ext cx="4013200" cy="1616075"/>
          </a:xfrm>
          <a:prstGeom prst="rect">
            <a:avLst/>
          </a:prstGeom>
          <a:noFill/>
          <a:ln w="9525">
            <a:noFill/>
            <a:miter lim="800000"/>
            <a:headEnd/>
            <a:tailEnd/>
          </a:ln>
        </p:spPr>
      </p:pic>
      <p:sp>
        <p:nvSpPr>
          <p:cNvPr id="13319" name="Text Box 104"/>
          <p:cNvSpPr txBox="1">
            <a:spLocks noChangeArrowheads="1"/>
          </p:cNvSpPr>
          <p:nvPr/>
        </p:nvSpPr>
        <p:spPr bwMode="auto">
          <a:xfrm>
            <a:off x="101600" y="98425"/>
            <a:ext cx="2482850" cy="585788"/>
          </a:xfrm>
          <a:prstGeom prst="rect">
            <a:avLst/>
          </a:prstGeom>
          <a:solidFill>
            <a:srgbClr val="FF0066"/>
          </a:solidFill>
          <a:ln w="9525">
            <a:noFill/>
            <a:miter lim="800000"/>
            <a:headEnd/>
            <a:tailEnd/>
          </a:ln>
        </p:spPr>
        <p:txBody>
          <a:bodyPr>
            <a:spAutoFit/>
          </a:bodyPr>
          <a:lstStyle/>
          <a:p>
            <a:r>
              <a:rPr lang="en-US" sz="1600">
                <a:latin typeface="Comic Sans MS" pitchFamily="66" charset="0"/>
              </a:rPr>
              <a:t>Client Application </a:t>
            </a:r>
          </a:p>
          <a:p>
            <a:r>
              <a:rPr lang="en-US" sz="1600">
                <a:latin typeface="Comic Sans MS" pitchFamily="66" charset="0"/>
              </a:rPr>
              <a:t>(Halo 3)</a:t>
            </a:r>
          </a:p>
        </p:txBody>
      </p:sp>
      <p:sp>
        <p:nvSpPr>
          <p:cNvPr id="13320" name="Text Box 107"/>
          <p:cNvSpPr txBox="1">
            <a:spLocks noChangeArrowheads="1"/>
          </p:cNvSpPr>
          <p:nvPr/>
        </p:nvSpPr>
        <p:spPr bwMode="auto">
          <a:xfrm>
            <a:off x="201558" y="2127250"/>
            <a:ext cx="3097323" cy="707886"/>
          </a:xfrm>
          <a:prstGeom prst="rect">
            <a:avLst/>
          </a:prstGeom>
          <a:noFill/>
          <a:ln w="9525">
            <a:noFill/>
            <a:miter lim="800000"/>
            <a:headEnd/>
            <a:tailEnd/>
          </a:ln>
        </p:spPr>
        <p:txBody>
          <a:bodyPr wrap="none">
            <a:spAutoFit/>
          </a:bodyPr>
          <a:lstStyle/>
          <a:p>
            <a:r>
              <a:rPr lang="en-US" sz="2000" dirty="0">
                <a:solidFill>
                  <a:srgbClr val="FFFF00"/>
                </a:solidFill>
              </a:rPr>
              <a:t>OS: Recognizes interrupt</a:t>
            </a:r>
          </a:p>
          <a:p>
            <a:r>
              <a:rPr lang="en-US" sz="2000" dirty="0">
                <a:solidFill>
                  <a:srgbClr val="FFFF00"/>
                </a:solidFill>
              </a:rPr>
              <a:t>Sends it to client application</a:t>
            </a:r>
          </a:p>
        </p:txBody>
      </p:sp>
      <p:sp>
        <p:nvSpPr>
          <p:cNvPr id="13321" name="Line 122"/>
          <p:cNvSpPr>
            <a:spLocks noChangeShapeType="1"/>
          </p:cNvSpPr>
          <p:nvPr/>
        </p:nvSpPr>
        <p:spPr bwMode="auto">
          <a:xfrm flipH="1">
            <a:off x="2070100" y="4294187"/>
            <a:ext cx="304965" cy="242887"/>
          </a:xfrm>
          <a:prstGeom prst="line">
            <a:avLst/>
          </a:prstGeom>
          <a:noFill/>
          <a:ln w="76200">
            <a:solidFill>
              <a:schemeClr val="tx1"/>
            </a:solidFill>
            <a:round/>
            <a:headEnd/>
            <a:tailEnd type="triangle" w="med" len="med"/>
          </a:ln>
        </p:spPr>
        <p:txBody>
          <a:bodyPr/>
          <a:lstStyle/>
          <a:p>
            <a:endParaRPr lang="en-US"/>
          </a:p>
        </p:txBody>
      </p:sp>
      <p:sp>
        <p:nvSpPr>
          <p:cNvPr id="13322" name="Line 123"/>
          <p:cNvSpPr>
            <a:spLocks noChangeShapeType="1"/>
          </p:cNvSpPr>
          <p:nvPr/>
        </p:nvSpPr>
        <p:spPr bwMode="auto">
          <a:xfrm flipH="1">
            <a:off x="2552700" y="2700338"/>
            <a:ext cx="266700" cy="722312"/>
          </a:xfrm>
          <a:prstGeom prst="line">
            <a:avLst/>
          </a:prstGeom>
          <a:noFill/>
          <a:ln w="76200">
            <a:solidFill>
              <a:schemeClr val="tx1"/>
            </a:solidFill>
            <a:round/>
            <a:headEnd/>
            <a:tailEnd type="triangle" w="med" len="med"/>
          </a:ln>
        </p:spPr>
        <p:txBody>
          <a:bodyPr/>
          <a:lstStyle/>
          <a:p>
            <a:endParaRPr lang="en-US"/>
          </a:p>
        </p:txBody>
      </p:sp>
      <p:sp>
        <p:nvSpPr>
          <p:cNvPr id="13323" name="Line 124"/>
          <p:cNvSpPr>
            <a:spLocks noChangeShapeType="1"/>
          </p:cNvSpPr>
          <p:nvPr/>
        </p:nvSpPr>
        <p:spPr bwMode="auto">
          <a:xfrm flipH="1">
            <a:off x="1701800" y="1592263"/>
            <a:ext cx="101600" cy="530225"/>
          </a:xfrm>
          <a:prstGeom prst="line">
            <a:avLst/>
          </a:prstGeom>
          <a:noFill/>
          <a:ln w="76200">
            <a:solidFill>
              <a:schemeClr val="tx1"/>
            </a:solidFill>
            <a:round/>
            <a:headEnd/>
            <a:tailEnd type="triangle" w="med" len="med"/>
          </a:ln>
        </p:spPr>
        <p:txBody>
          <a:bodyPr/>
          <a:lstStyle/>
          <a:p>
            <a:endParaRPr lang="en-US"/>
          </a:p>
        </p:txBody>
      </p:sp>
      <p:grpSp>
        <p:nvGrpSpPr>
          <p:cNvPr id="2" name="Group 140"/>
          <p:cNvGrpSpPr>
            <a:grpSpLocks/>
          </p:cNvGrpSpPr>
          <p:nvPr/>
        </p:nvGrpSpPr>
        <p:grpSpPr bwMode="auto">
          <a:xfrm>
            <a:off x="2616200" y="614363"/>
            <a:ext cx="749300" cy="422275"/>
            <a:chOff x="1110" y="2298"/>
            <a:chExt cx="354" cy="354"/>
          </a:xfrm>
        </p:grpSpPr>
        <p:sp>
          <p:nvSpPr>
            <p:cNvPr id="13334" name="Oval 136"/>
            <p:cNvSpPr>
              <a:spLocks noChangeArrowheads="1"/>
            </p:cNvSpPr>
            <p:nvPr/>
          </p:nvSpPr>
          <p:spPr bwMode="auto">
            <a:xfrm>
              <a:off x="1176" y="2382"/>
              <a:ext cx="222" cy="222"/>
            </a:xfrm>
            <a:prstGeom prst="ellipse">
              <a:avLst/>
            </a:prstGeom>
            <a:noFill/>
            <a:ln w="28575">
              <a:solidFill>
                <a:srgbClr val="FFFF00"/>
              </a:solidFill>
              <a:round/>
              <a:headEnd/>
              <a:tailEnd/>
            </a:ln>
          </p:spPr>
          <p:txBody>
            <a:bodyPr wrap="none" anchor="ctr"/>
            <a:lstStyle/>
            <a:p>
              <a:endParaRPr lang="en-US"/>
            </a:p>
          </p:txBody>
        </p:sp>
        <p:sp>
          <p:nvSpPr>
            <p:cNvPr id="13335" name="Line 137"/>
            <p:cNvSpPr>
              <a:spLocks noChangeShapeType="1"/>
            </p:cNvSpPr>
            <p:nvPr/>
          </p:nvSpPr>
          <p:spPr bwMode="auto">
            <a:xfrm>
              <a:off x="1110" y="2496"/>
              <a:ext cx="354" cy="0"/>
            </a:xfrm>
            <a:prstGeom prst="line">
              <a:avLst/>
            </a:prstGeom>
            <a:noFill/>
            <a:ln w="38100">
              <a:solidFill>
                <a:srgbClr val="FFFF00"/>
              </a:solidFill>
              <a:round/>
              <a:headEnd/>
              <a:tailEnd/>
            </a:ln>
          </p:spPr>
          <p:txBody>
            <a:bodyPr/>
            <a:lstStyle/>
            <a:p>
              <a:endParaRPr lang="en-US"/>
            </a:p>
          </p:txBody>
        </p:sp>
        <p:sp>
          <p:nvSpPr>
            <p:cNvPr id="13336" name="Line 138"/>
            <p:cNvSpPr>
              <a:spLocks noChangeShapeType="1"/>
            </p:cNvSpPr>
            <p:nvPr/>
          </p:nvSpPr>
          <p:spPr bwMode="auto">
            <a:xfrm>
              <a:off x="1272" y="2298"/>
              <a:ext cx="0" cy="0"/>
            </a:xfrm>
            <a:prstGeom prst="line">
              <a:avLst/>
            </a:prstGeom>
            <a:noFill/>
            <a:ln w="9525">
              <a:solidFill>
                <a:srgbClr val="FFFF00"/>
              </a:solidFill>
              <a:round/>
              <a:headEnd/>
              <a:tailEnd/>
            </a:ln>
          </p:spPr>
          <p:txBody>
            <a:bodyPr/>
            <a:lstStyle/>
            <a:p>
              <a:endParaRPr lang="en-US"/>
            </a:p>
          </p:txBody>
        </p:sp>
        <p:sp>
          <p:nvSpPr>
            <p:cNvPr id="13337" name="Line 139"/>
            <p:cNvSpPr>
              <a:spLocks noChangeShapeType="1"/>
            </p:cNvSpPr>
            <p:nvPr/>
          </p:nvSpPr>
          <p:spPr bwMode="auto">
            <a:xfrm>
              <a:off x="1290" y="2328"/>
              <a:ext cx="0" cy="324"/>
            </a:xfrm>
            <a:prstGeom prst="line">
              <a:avLst/>
            </a:prstGeom>
            <a:noFill/>
            <a:ln w="38100">
              <a:solidFill>
                <a:srgbClr val="FFFF00"/>
              </a:solidFill>
              <a:round/>
              <a:headEnd/>
              <a:tailEnd/>
            </a:ln>
          </p:spPr>
          <p:txBody>
            <a:bodyPr/>
            <a:lstStyle/>
            <a:p>
              <a:endParaRPr lang="en-US"/>
            </a:p>
          </p:txBody>
        </p:sp>
      </p:grpSp>
      <p:grpSp>
        <p:nvGrpSpPr>
          <p:cNvPr id="3" name="Group 160"/>
          <p:cNvGrpSpPr>
            <a:grpSpLocks/>
          </p:cNvGrpSpPr>
          <p:nvPr/>
        </p:nvGrpSpPr>
        <p:grpSpPr bwMode="auto">
          <a:xfrm>
            <a:off x="0" y="1536700"/>
            <a:ext cx="1504950" cy="677863"/>
            <a:chOff x="0" y="1266"/>
            <a:chExt cx="711" cy="570"/>
          </a:xfrm>
        </p:grpSpPr>
        <p:pic>
          <p:nvPicPr>
            <p:cNvPr id="13332" name="Picture 141" descr="Photo_Electrical_Mouse"/>
            <p:cNvPicPr>
              <a:picLocks noChangeAspect="1" noChangeArrowheads="1"/>
            </p:cNvPicPr>
            <p:nvPr/>
          </p:nvPicPr>
          <p:blipFill>
            <a:blip r:embed="rId4" cstate="print"/>
            <a:srcRect/>
            <a:stretch>
              <a:fillRect/>
            </a:stretch>
          </p:blipFill>
          <p:spPr bwMode="auto">
            <a:xfrm>
              <a:off x="0" y="1296"/>
              <a:ext cx="540" cy="540"/>
            </a:xfrm>
            <a:prstGeom prst="rect">
              <a:avLst/>
            </a:prstGeom>
            <a:noFill/>
            <a:ln w="9525">
              <a:noFill/>
              <a:miter lim="800000"/>
              <a:headEnd/>
              <a:tailEnd/>
            </a:ln>
          </p:spPr>
        </p:pic>
        <p:sp>
          <p:nvSpPr>
            <p:cNvPr id="13333" name="Freeform 142"/>
            <p:cNvSpPr>
              <a:spLocks/>
            </p:cNvSpPr>
            <p:nvPr/>
          </p:nvSpPr>
          <p:spPr bwMode="auto">
            <a:xfrm>
              <a:off x="402" y="1266"/>
              <a:ext cx="309" cy="492"/>
            </a:xfrm>
            <a:custGeom>
              <a:avLst/>
              <a:gdLst>
                <a:gd name="T0" fmla="*/ 0 w 309"/>
                <a:gd name="T1" fmla="*/ 126 h 492"/>
                <a:gd name="T2" fmla="*/ 24 w 309"/>
                <a:gd name="T3" fmla="*/ 90 h 492"/>
                <a:gd name="T4" fmla="*/ 36 w 309"/>
                <a:gd name="T5" fmla="*/ 72 h 492"/>
                <a:gd name="T6" fmla="*/ 102 w 309"/>
                <a:gd name="T7" fmla="*/ 0 h 492"/>
                <a:gd name="T8" fmla="*/ 150 w 309"/>
                <a:gd name="T9" fmla="*/ 18 h 492"/>
                <a:gd name="T10" fmla="*/ 180 w 309"/>
                <a:gd name="T11" fmla="*/ 90 h 492"/>
                <a:gd name="T12" fmla="*/ 66 w 309"/>
                <a:gd name="T13" fmla="*/ 390 h 492"/>
                <a:gd name="T14" fmla="*/ 120 w 309"/>
                <a:gd name="T15" fmla="*/ 492 h 492"/>
                <a:gd name="T16" fmla="*/ 156 w 309"/>
                <a:gd name="T17" fmla="*/ 486 h 492"/>
                <a:gd name="T18" fmla="*/ 168 w 309"/>
                <a:gd name="T19" fmla="*/ 468 h 492"/>
                <a:gd name="T20" fmla="*/ 240 w 309"/>
                <a:gd name="T21" fmla="*/ 426 h 492"/>
                <a:gd name="T22" fmla="*/ 300 w 309"/>
                <a:gd name="T23" fmla="*/ 276 h 492"/>
                <a:gd name="T24" fmla="*/ 306 w 309"/>
                <a:gd name="T25" fmla="*/ 258 h 492"/>
                <a:gd name="T26" fmla="*/ 306 w 309"/>
                <a:gd name="T27" fmla="*/ 270 h 49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09"/>
                <a:gd name="T43" fmla="*/ 0 h 492"/>
                <a:gd name="T44" fmla="*/ 309 w 309"/>
                <a:gd name="T45" fmla="*/ 492 h 492"/>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09" h="492">
                  <a:moveTo>
                    <a:pt x="0" y="126"/>
                  </a:moveTo>
                  <a:cubicBezTo>
                    <a:pt x="8" y="114"/>
                    <a:pt x="16" y="102"/>
                    <a:pt x="24" y="90"/>
                  </a:cubicBezTo>
                  <a:cubicBezTo>
                    <a:pt x="28" y="84"/>
                    <a:pt x="36" y="72"/>
                    <a:pt x="36" y="72"/>
                  </a:cubicBezTo>
                  <a:cubicBezTo>
                    <a:pt x="47" y="27"/>
                    <a:pt x="57" y="15"/>
                    <a:pt x="102" y="0"/>
                  </a:cubicBezTo>
                  <a:cubicBezTo>
                    <a:pt x="114" y="2"/>
                    <a:pt x="141" y="4"/>
                    <a:pt x="150" y="18"/>
                  </a:cubicBezTo>
                  <a:cubicBezTo>
                    <a:pt x="152" y="22"/>
                    <a:pt x="177" y="82"/>
                    <a:pt x="180" y="90"/>
                  </a:cubicBezTo>
                  <a:cubicBezTo>
                    <a:pt x="196" y="202"/>
                    <a:pt x="145" y="311"/>
                    <a:pt x="66" y="390"/>
                  </a:cubicBezTo>
                  <a:cubicBezTo>
                    <a:pt x="47" y="447"/>
                    <a:pt x="70" y="475"/>
                    <a:pt x="120" y="492"/>
                  </a:cubicBezTo>
                  <a:cubicBezTo>
                    <a:pt x="132" y="490"/>
                    <a:pt x="145" y="491"/>
                    <a:pt x="156" y="486"/>
                  </a:cubicBezTo>
                  <a:cubicBezTo>
                    <a:pt x="162" y="483"/>
                    <a:pt x="163" y="473"/>
                    <a:pt x="168" y="468"/>
                  </a:cubicBezTo>
                  <a:cubicBezTo>
                    <a:pt x="192" y="447"/>
                    <a:pt x="215" y="443"/>
                    <a:pt x="240" y="426"/>
                  </a:cubicBezTo>
                  <a:cubicBezTo>
                    <a:pt x="270" y="382"/>
                    <a:pt x="276" y="323"/>
                    <a:pt x="300" y="276"/>
                  </a:cubicBezTo>
                  <a:cubicBezTo>
                    <a:pt x="303" y="270"/>
                    <a:pt x="302" y="262"/>
                    <a:pt x="306" y="258"/>
                  </a:cubicBezTo>
                  <a:cubicBezTo>
                    <a:pt x="309" y="255"/>
                    <a:pt x="306" y="266"/>
                    <a:pt x="306" y="270"/>
                  </a:cubicBezTo>
                </a:path>
              </a:pathLst>
            </a:custGeom>
            <a:noFill/>
            <a:ln w="38100">
              <a:solidFill>
                <a:schemeClr val="tx1"/>
              </a:solidFill>
              <a:round/>
              <a:headEnd/>
              <a:tailEnd/>
            </a:ln>
          </p:spPr>
          <p:txBody>
            <a:bodyPr/>
            <a:lstStyle/>
            <a:p>
              <a:endParaRPr lang="en-US"/>
            </a:p>
          </p:txBody>
        </p:sp>
      </p:grpSp>
      <p:sp>
        <p:nvSpPr>
          <p:cNvPr id="13326" name="AutoShape 143"/>
          <p:cNvSpPr>
            <a:spLocks noChangeArrowheads="1"/>
          </p:cNvSpPr>
          <p:nvPr/>
        </p:nvSpPr>
        <p:spPr bwMode="auto">
          <a:xfrm>
            <a:off x="381000" y="2867025"/>
            <a:ext cx="1676400" cy="485775"/>
          </a:xfrm>
          <a:prstGeom prst="wedgeEllipseCallout">
            <a:avLst>
              <a:gd name="adj1" fmla="val -24745"/>
              <a:gd name="adj2" fmla="val -81370"/>
            </a:avLst>
          </a:prstGeom>
          <a:solidFill>
            <a:schemeClr val="bg1"/>
          </a:solidFill>
          <a:ln w="9525">
            <a:solidFill>
              <a:schemeClr val="tx1"/>
            </a:solidFill>
            <a:miter lim="800000"/>
            <a:headEnd/>
            <a:tailEnd/>
          </a:ln>
        </p:spPr>
        <p:txBody>
          <a:bodyPr/>
          <a:lstStyle/>
          <a:p>
            <a:pPr algn="ctr"/>
            <a:r>
              <a:rPr lang="en-US" sz="1000" i="1">
                <a:latin typeface="Comic Sans MS" pitchFamily="66" charset="0"/>
              </a:rPr>
              <a:t>It's a mouse interrupt!</a:t>
            </a:r>
          </a:p>
        </p:txBody>
      </p:sp>
      <p:pic>
        <p:nvPicPr>
          <p:cNvPr id="13327" name="Picture 148" descr="envelope"/>
          <p:cNvPicPr>
            <a:picLocks noChangeAspect="1" noChangeArrowheads="1"/>
          </p:cNvPicPr>
          <p:nvPr/>
        </p:nvPicPr>
        <p:blipFill>
          <a:blip r:embed="rId5" cstate="print"/>
          <a:srcRect/>
          <a:stretch>
            <a:fillRect/>
          </a:stretch>
        </p:blipFill>
        <p:spPr bwMode="auto">
          <a:xfrm>
            <a:off x="3197184" y="3987418"/>
            <a:ext cx="787400" cy="331788"/>
          </a:xfrm>
          <a:prstGeom prst="rect">
            <a:avLst/>
          </a:prstGeom>
          <a:noFill/>
          <a:ln w="9525">
            <a:noFill/>
            <a:miter lim="800000"/>
            <a:headEnd/>
            <a:tailEnd/>
          </a:ln>
        </p:spPr>
      </p:pic>
      <p:pic>
        <p:nvPicPr>
          <p:cNvPr id="13328" name="Picture 149" descr="bolt_stirrers"/>
          <p:cNvPicPr>
            <a:picLocks noChangeAspect="1" noChangeArrowheads="1"/>
          </p:cNvPicPr>
          <p:nvPr/>
        </p:nvPicPr>
        <p:blipFill>
          <a:blip r:embed="rId6" cstate="print"/>
          <a:srcRect/>
          <a:stretch>
            <a:fillRect/>
          </a:stretch>
        </p:blipFill>
        <p:spPr bwMode="auto">
          <a:xfrm>
            <a:off x="869950" y="5460999"/>
            <a:ext cx="1270000" cy="714375"/>
          </a:xfrm>
          <a:prstGeom prst="rect">
            <a:avLst/>
          </a:prstGeom>
          <a:noFill/>
          <a:ln w="9525">
            <a:noFill/>
            <a:miter lim="800000"/>
            <a:headEnd/>
            <a:tailEnd/>
          </a:ln>
        </p:spPr>
      </p:pic>
      <p:sp>
        <p:nvSpPr>
          <p:cNvPr id="13329" name="AutoShape 145"/>
          <p:cNvSpPr>
            <a:spLocks noChangeArrowheads="1"/>
          </p:cNvSpPr>
          <p:nvPr/>
        </p:nvSpPr>
        <p:spPr bwMode="auto">
          <a:xfrm>
            <a:off x="3200400" y="2586038"/>
            <a:ext cx="2959100" cy="893762"/>
          </a:xfrm>
          <a:prstGeom prst="irregularSeal2">
            <a:avLst/>
          </a:prstGeom>
          <a:solidFill>
            <a:srgbClr val="FFFF00"/>
          </a:solidFill>
          <a:ln w="9525">
            <a:solidFill>
              <a:schemeClr val="tx1"/>
            </a:solidFill>
            <a:miter lim="800000"/>
            <a:headEnd/>
            <a:tailEnd/>
          </a:ln>
        </p:spPr>
        <p:txBody>
          <a:bodyPr wrap="none" anchor="ctr"/>
          <a:lstStyle/>
          <a:p>
            <a:endParaRPr lang="en-US"/>
          </a:p>
        </p:txBody>
      </p:sp>
      <p:sp>
        <p:nvSpPr>
          <p:cNvPr id="13330" name="Text Box 133"/>
          <p:cNvSpPr txBox="1">
            <a:spLocks noChangeArrowheads="1"/>
          </p:cNvSpPr>
          <p:nvPr/>
        </p:nvSpPr>
        <p:spPr bwMode="auto">
          <a:xfrm>
            <a:off x="3713163" y="2863850"/>
            <a:ext cx="1370012" cy="461963"/>
          </a:xfrm>
          <a:prstGeom prst="rect">
            <a:avLst/>
          </a:prstGeom>
          <a:noFill/>
          <a:ln w="9525">
            <a:noFill/>
            <a:miter lim="800000"/>
            <a:headEnd/>
            <a:tailEnd/>
          </a:ln>
        </p:spPr>
        <p:txBody>
          <a:bodyPr wrap="none">
            <a:spAutoFit/>
          </a:bodyPr>
          <a:lstStyle/>
          <a:p>
            <a:r>
              <a:rPr lang="en-US" sz="2400" b="1">
                <a:latin typeface="Comic Sans MS" pitchFamily="66" charset="0"/>
              </a:rPr>
              <a:t>CLIENT</a:t>
            </a:r>
          </a:p>
        </p:txBody>
      </p:sp>
      <p:sp>
        <p:nvSpPr>
          <p:cNvPr id="13331" name="Text Box 105"/>
          <p:cNvSpPr txBox="1">
            <a:spLocks noChangeArrowheads="1"/>
          </p:cNvSpPr>
          <p:nvPr/>
        </p:nvSpPr>
        <p:spPr bwMode="auto">
          <a:xfrm>
            <a:off x="2171700" y="1611313"/>
            <a:ext cx="1784350" cy="522287"/>
          </a:xfrm>
          <a:prstGeom prst="rect">
            <a:avLst/>
          </a:prstGeom>
          <a:solidFill>
            <a:srgbClr val="FFCCFF"/>
          </a:solidFill>
          <a:ln w="9525">
            <a:solidFill>
              <a:srgbClr val="FFCCFF"/>
            </a:solidFill>
            <a:miter lim="800000"/>
            <a:headEnd/>
            <a:tailEnd/>
          </a:ln>
        </p:spPr>
        <p:txBody>
          <a:bodyPr wrap="none">
            <a:spAutoFit/>
          </a:bodyPr>
          <a:lstStyle/>
          <a:p>
            <a:r>
              <a:rPr lang="en-US" sz="1400" i="1">
                <a:latin typeface="Comic Sans MS" pitchFamily="66" charset="0"/>
              </a:rPr>
              <a:t>Player clicks mouse</a:t>
            </a:r>
          </a:p>
          <a:p>
            <a:r>
              <a:rPr lang="en-US" sz="1400" i="1">
                <a:latin typeface="Comic Sans MS" pitchFamily="66" charset="0"/>
              </a:rPr>
              <a:t>cursor on target</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144" descr="20%"/>
          <p:cNvSpPr>
            <a:spLocks noChangeArrowheads="1"/>
          </p:cNvSpPr>
          <p:nvPr/>
        </p:nvSpPr>
        <p:spPr bwMode="auto">
          <a:xfrm>
            <a:off x="165100" y="2157413"/>
            <a:ext cx="4229100" cy="1108075"/>
          </a:xfrm>
          <a:prstGeom prst="rect">
            <a:avLst/>
          </a:prstGeom>
          <a:pattFill prst="pct20">
            <a:fgClr>
              <a:srgbClr val="FF0066"/>
            </a:fgClr>
            <a:bgClr>
              <a:schemeClr val="bg1"/>
            </a:bgClr>
          </a:pattFill>
          <a:ln w="9525">
            <a:solidFill>
              <a:schemeClr val="tx1"/>
            </a:solidFill>
            <a:miter lim="800000"/>
            <a:headEnd/>
            <a:tailEnd/>
          </a:ln>
        </p:spPr>
        <p:txBody>
          <a:bodyPr wrap="none" anchor="ctr"/>
          <a:lstStyle/>
          <a:p>
            <a:pPr algn="ctr"/>
            <a:endParaRPr lang="en-US">
              <a:solidFill>
                <a:srgbClr val="FFFF00"/>
              </a:solidFill>
            </a:endParaRPr>
          </a:p>
        </p:txBody>
      </p:sp>
      <p:sp>
        <p:nvSpPr>
          <p:cNvPr id="14339" name="Rectangle 146"/>
          <p:cNvSpPr>
            <a:spLocks noChangeArrowheads="1"/>
          </p:cNvSpPr>
          <p:nvPr/>
        </p:nvSpPr>
        <p:spPr bwMode="auto">
          <a:xfrm>
            <a:off x="165100" y="2157413"/>
            <a:ext cx="4216400" cy="585787"/>
          </a:xfrm>
          <a:prstGeom prst="rect">
            <a:avLst/>
          </a:prstGeom>
          <a:solidFill>
            <a:srgbClr val="000000"/>
          </a:solidFill>
          <a:ln w="9525">
            <a:solidFill>
              <a:schemeClr val="tx1"/>
            </a:solidFill>
            <a:miter lim="800000"/>
            <a:headEnd/>
            <a:tailEnd/>
          </a:ln>
        </p:spPr>
        <p:txBody>
          <a:bodyPr wrap="none" anchor="ctr"/>
          <a:lstStyle/>
          <a:p>
            <a:endParaRPr lang="en-US"/>
          </a:p>
        </p:txBody>
      </p:sp>
      <p:sp>
        <p:nvSpPr>
          <p:cNvPr id="14340" name="Text Box 108" descr="30%"/>
          <p:cNvSpPr txBox="1">
            <a:spLocks noChangeArrowheads="1"/>
          </p:cNvSpPr>
          <p:nvPr/>
        </p:nvSpPr>
        <p:spPr bwMode="auto">
          <a:xfrm>
            <a:off x="221343" y="3378200"/>
            <a:ext cx="4254500" cy="915988"/>
          </a:xfrm>
          <a:prstGeom prst="rect">
            <a:avLst/>
          </a:prstGeom>
          <a:pattFill prst="pct30">
            <a:fgClr>
              <a:srgbClr val="99FF99"/>
            </a:fgClr>
            <a:bgClr>
              <a:schemeClr val="bg1"/>
            </a:bgClr>
          </a:pattFill>
          <a:ln w="9525">
            <a:solidFill>
              <a:schemeClr val="tx1"/>
            </a:solidFill>
            <a:miter lim="800000"/>
            <a:headEnd/>
            <a:tailEnd/>
          </a:ln>
        </p:spPr>
        <p:txBody>
          <a:bodyPr wrap="none"/>
          <a:lstStyle/>
          <a:p>
            <a:r>
              <a:rPr lang="en-US" sz="2000" dirty="0">
                <a:latin typeface="Comic Sans MS" pitchFamily="66" charset="0"/>
              </a:rPr>
              <a:t>Client Application creates</a:t>
            </a:r>
          </a:p>
          <a:p>
            <a:r>
              <a:rPr lang="en-US" sz="2000" dirty="0">
                <a:latin typeface="Comic Sans MS" pitchFamily="66" charset="0"/>
              </a:rPr>
              <a:t>message to send to server</a:t>
            </a:r>
          </a:p>
          <a:p>
            <a:r>
              <a:rPr lang="en-US" sz="2000" dirty="0">
                <a:latin typeface="Comic Sans MS" pitchFamily="66" charset="0"/>
              </a:rPr>
              <a:t>application</a:t>
            </a:r>
          </a:p>
        </p:txBody>
      </p:sp>
      <p:sp>
        <p:nvSpPr>
          <p:cNvPr id="14341" name="Text Box 110" descr="20%"/>
          <p:cNvSpPr txBox="1">
            <a:spLocks noChangeArrowheads="1"/>
          </p:cNvSpPr>
          <p:nvPr/>
        </p:nvSpPr>
        <p:spPr bwMode="auto">
          <a:xfrm>
            <a:off x="182563" y="4392613"/>
            <a:ext cx="4241800" cy="1108075"/>
          </a:xfrm>
          <a:prstGeom prst="rect">
            <a:avLst/>
          </a:prstGeom>
          <a:pattFill prst="pct20">
            <a:fgClr>
              <a:srgbClr val="FFCCFF"/>
            </a:fgClr>
            <a:bgClr>
              <a:schemeClr val="bg1"/>
            </a:bgClr>
          </a:pattFill>
          <a:ln w="9525">
            <a:solidFill>
              <a:schemeClr val="tx1"/>
            </a:solidFill>
            <a:miter lim="800000"/>
            <a:headEnd/>
            <a:tailEnd/>
          </a:ln>
        </p:spPr>
        <p:txBody>
          <a:bodyPr wrap="none"/>
          <a:lstStyle/>
          <a:p>
            <a:r>
              <a:rPr lang="en-US" sz="2000" dirty="0">
                <a:latin typeface="Comic Sans MS" pitchFamily="66" charset="0"/>
              </a:rPr>
              <a:t>OS: Sends </a:t>
            </a:r>
          </a:p>
          <a:p>
            <a:r>
              <a:rPr lang="en-US" sz="2000" dirty="0">
                <a:latin typeface="Comic Sans MS" pitchFamily="66" charset="0"/>
              </a:rPr>
              <a:t>Message to </a:t>
            </a:r>
          </a:p>
          <a:p>
            <a:r>
              <a:rPr lang="en-US" sz="2000" dirty="0">
                <a:latin typeface="Comic Sans MS" pitchFamily="66" charset="0"/>
              </a:rPr>
              <a:t>server</a:t>
            </a:r>
          </a:p>
        </p:txBody>
      </p:sp>
      <p:sp>
        <p:nvSpPr>
          <p:cNvPr id="14342" name="Freeform 147" descr="10%"/>
          <p:cNvSpPr>
            <a:spLocks/>
          </p:cNvSpPr>
          <p:nvPr/>
        </p:nvSpPr>
        <p:spPr bwMode="auto">
          <a:xfrm>
            <a:off x="0" y="5607050"/>
            <a:ext cx="9144000" cy="1250950"/>
          </a:xfrm>
          <a:custGeom>
            <a:avLst/>
            <a:gdLst>
              <a:gd name="T0" fmla="*/ 0 w 4320"/>
              <a:gd name="T1" fmla="*/ 2214 h 2220"/>
              <a:gd name="T2" fmla="*/ 1602 w 4320"/>
              <a:gd name="T3" fmla="*/ 0 h 2220"/>
              <a:gd name="T4" fmla="*/ 2784 w 4320"/>
              <a:gd name="T5" fmla="*/ 0 h 2220"/>
              <a:gd name="T6" fmla="*/ 4320 w 4320"/>
              <a:gd name="T7" fmla="*/ 2220 h 2220"/>
              <a:gd name="T8" fmla="*/ 0 w 4320"/>
              <a:gd name="T9" fmla="*/ 2214 h 2220"/>
              <a:gd name="T10" fmla="*/ 0 60000 65536"/>
              <a:gd name="T11" fmla="*/ 0 60000 65536"/>
              <a:gd name="T12" fmla="*/ 0 60000 65536"/>
              <a:gd name="T13" fmla="*/ 0 60000 65536"/>
              <a:gd name="T14" fmla="*/ 0 60000 65536"/>
              <a:gd name="T15" fmla="*/ 0 w 4320"/>
              <a:gd name="T16" fmla="*/ 0 h 2220"/>
              <a:gd name="T17" fmla="*/ 4320 w 4320"/>
              <a:gd name="T18" fmla="*/ 2220 h 2220"/>
            </a:gdLst>
            <a:ahLst/>
            <a:cxnLst>
              <a:cxn ang="T10">
                <a:pos x="T0" y="T1"/>
              </a:cxn>
              <a:cxn ang="T11">
                <a:pos x="T2" y="T3"/>
              </a:cxn>
              <a:cxn ang="T12">
                <a:pos x="T4" y="T5"/>
              </a:cxn>
              <a:cxn ang="T13">
                <a:pos x="T6" y="T7"/>
              </a:cxn>
              <a:cxn ang="T14">
                <a:pos x="T8" y="T9"/>
              </a:cxn>
            </a:cxnLst>
            <a:rect l="T15" t="T16" r="T17" b="T18"/>
            <a:pathLst>
              <a:path w="4320" h="2220">
                <a:moveTo>
                  <a:pt x="0" y="2214"/>
                </a:moveTo>
                <a:lnTo>
                  <a:pt x="1602" y="0"/>
                </a:lnTo>
                <a:lnTo>
                  <a:pt x="2784" y="0"/>
                </a:lnTo>
                <a:lnTo>
                  <a:pt x="4320" y="2220"/>
                </a:lnTo>
                <a:lnTo>
                  <a:pt x="0" y="2214"/>
                </a:lnTo>
                <a:close/>
              </a:path>
            </a:pathLst>
          </a:custGeom>
          <a:pattFill prst="pct10">
            <a:fgClr>
              <a:srgbClr val="0000FF"/>
            </a:fgClr>
            <a:bgClr>
              <a:schemeClr val="bg1"/>
            </a:bgClr>
          </a:pattFill>
          <a:ln w="9525">
            <a:solidFill>
              <a:schemeClr val="tx1"/>
            </a:solidFill>
            <a:round/>
            <a:headEnd/>
            <a:tailEnd/>
          </a:ln>
        </p:spPr>
        <p:txBody>
          <a:bodyPr/>
          <a:lstStyle/>
          <a:p>
            <a:endParaRPr lang="en-US"/>
          </a:p>
        </p:txBody>
      </p:sp>
      <p:pic>
        <p:nvPicPr>
          <p:cNvPr id="14343" name="Picture 135" descr="halo3703a"/>
          <p:cNvPicPr>
            <a:picLocks noChangeAspect="1" noChangeArrowheads="1"/>
          </p:cNvPicPr>
          <p:nvPr/>
        </p:nvPicPr>
        <p:blipFill>
          <a:blip r:embed="rId3" cstate="print"/>
          <a:srcRect/>
          <a:stretch>
            <a:fillRect/>
          </a:stretch>
        </p:blipFill>
        <p:spPr bwMode="auto">
          <a:xfrm>
            <a:off x="165100" y="211138"/>
            <a:ext cx="4013200" cy="1616075"/>
          </a:xfrm>
          <a:prstGeom prst="rect">
            <a:avLst/>
          </a:prstGeom>
          <a:noFill/>
          <a:ln w="9525">
            <a:noFill/>
            <a:miter lim="800000"/>
            <a:headEnd/>
            <a:tailEnd/>
          </a:ln>
        </p:spPr>
      </p:pic>
      <p:sp>
        <p:nvSpPr>
          <p:cNvPr id="14344" name="Text Box 104"/>
          <p:cNvSpPr txBox="1">
            <a:spLocks noChangeArrowheads="1"/>
          </p:cNvSpPr>
          <p:nvPr/>
        </p:nvSpPr>
        <p:spPr bwMode="auto">
          <a:xfrm>
            <a:off x="101600" y="98425"/>
            <a:ext cx="2482850" cy="585788"/>
          </a:xfrm>
          <a:prstGeom prst="rect">
            <a:avLst/>
          </a:prstGeom>
          <a:solidFill>
            <a:srgbClr val="FF0066"/>
          </a:solidFill>
          <a:ln w="9525">
            <a:noFill/>
            <a:miter lim="800000"/>
            <a:headEnd/>
            <a:tailEnd/>
          </a:ln>
        </p:spPr>
        <p:txBody>
          <a:bodyPr>
            <a:spAutoFit/>
          </a:bodyPr>
          <a:lstStyle/>
          <a:p>
            <a:r>
              <a:rPr lang="en-US" sz="1600">
                <a:latin typeface="Comic Sans MS" pitchFamily="66" charset="0"/>
              </a:rPr>
              <a:t>Client Application </a:t>
            </a:r>
          </a:p>
          <a:p>
            <a:r>
              <a:rPr lang="en-US" sz="1600">
                <a:latin typeface="Comic Sans MS" pitchFamily="66" charset="0"/>
              </a:rPr>
              <a:t>(Halo 3)</a:t>
            </a:r>
          </a:p>
        </p:txBody>
      </p:sp>
      <p:sp>
        <p:nvSpPr>
          <p:cNvPr id="14345" name="Text Box 107"/>
          <p:cNvSpPr txBox="1">
            <a:spLocks noChangeArrowheads="1"/>
          </p:cNvSpPr>
          <p:nvPr/>
        </p:nvSpPr>
        <p:spPr bwMode="auto">
          <a:xfrm>
            <a:off x="201558" y="2127250"/>
            <a:ext cx="3097323" cy="707886"/>
          </a:xfrm>
          <a:prstGeom prst="rect">
            <a:avLst/>
          </a:prstGeom>
          <a:noFill/>
          <a:ln w="9525">
            <a:noFill/>
            <a:miter lim="800000"/>
            <a:headEnd/>
            <a:tailEnd/>
          </a:ln>
        </p:spPr>
        <p:txBody>
          <a:bodyPr wrap="none">
            <a:spAutoFit/>
          </a:bodyPr>
          <a:lstStyle/>
          <a:p>
            <a:r>
              <a:rPr lang="en-US" sz="2000" dirty="0">
                <a:solidFill>
                  <a:srgbClr val="FFFF00"/>
                </a:solidFill>
              </a:rPr>
              <a:t>OS: Recognizes interrupt</a:t>
            </a:r>
          </a:p>
          <a:p>
            <a:r>
              <a:rPr lang="en-US" sz="2000" dirty="0">
                <a:solidFill>
                  <a:srgbClr val="FFFF00"/>
                </a:solidFill>
              </a:rPr>
              <a:t>Sends it to client application</a:t>
            </a:r>
          </a:p>
        </p:txBody>
      </p:sp>
      <p:sp>
        <p:nvSpPr>
          <p:cNvPr id="14346" name="Text Box 111" descr="5%"/>
          <p:cNvSpPr txBox="1">
            <a:spLocks noChangeArrowheads="1"/>
          </p:cNvSpPr>
          <p:nvPr/>
        </p:nvSpPr>
        <p:spPr bwMode="auto">
          <a:xfrm>
            <a:off x="1018123" y="5846991"/>
            <a:ext cx="2646879" cy="1015663"/>
          </a:xfrm>
          <a:prstGeom prst="rect">
            <a:avLst/>
          </a:prstGeom>
          <a:pattFill prst="pct5">
            <a:fgClr>
              <a:srgbClr val="FF9900"/>
            </a:fgClr>
            <a:bgClr>
              <a:schemeClr val="bg1"/>
            </a:bgClr>
          </a:pattFill>
          <a:ln w="9525">
            <a:solidFill>
              <a:schemeClr val="tx1"/>
            </a:solidFill>
            <a:miter lim="800000"/>
            <a:headEnd/>
            <a:tailEnd/>
          </a:ln>
        </p:spPr>
        <p:txBody>
          <a:bodyPr wrap="none">
            <a:spAutoFit/>
          </a:bodyPr>
          <a:lstStyle/>
          <a:p>
            <a:r>
              <a:rPr lang="en-US" sz="2000" dirty="0">
                <a:latin typeface="Comic Sans MS" pitchFamily="66" charset="0"/>
              </a:rPr>
              <a:t>OS: Receives</a:t>
            </a:r>
          </a:p>
          <a:p>
            <a:r>
              <a:rPr lang="en-US" sz="2000" dirty="0">
                <a:latin typeface="Comic Sans MS" pitchFamily="66" charset="0"/>
              </a:rPr>
              <a:t>Message sends</a:t>
            </a:r>
          </a:p>
          <a:p>
            <a:r>
              <a:rPr lang="en-US" sz="2000" dirty="0">
                <a:latin typeface="Comic Sans MS" pitchFamily="66" charset="0"/>
              </a:rPr>
              <a:t>to server application</a:t>
            </a:r>
          </a:p>
        </p:txBody>
      </p:sp>
      <p:sp>
        <p:nvSpPr>
          <p:cNvPr id="14347" name="Line 114"/>
          <p:cNvSpPr>
            <a:spLocks noChangeShapeType="1"/>
          </p:cNvSpPr>
          <p:nvPr/>
        </p:nvSpPr>
        <p:spPr bwMode="auto">
          <a:xfrm>
            <a:off x="1143000" y="5480050"/>
            <a:ext cx="558800" cy="366941"/>
          </a:xfrm>
          <a:prstGeom prst="line">
            <a:avLst/>
          </a:prstGeom>
          <a:noFill/>
          <a:ln w="76200">
            <a:solidFill>
              <a:schemeClr val="tx1"/>
            </a:solidFill>
            <a:round/>
            <a:headEnd/>
            <a:tailEnd type="triangle" w="med" len="med"/>
          </a:ln>
        </p:spPr>
        <p:txBody>
          <a:bodyPr/>
          <a:lstStyle/>
          <a:p>
            <a:endParaRPr lang="en-US"/>
          </a:p>
        </p:txBody>
      </p:sp>
      <p:sp>
        <p:nvSpPr>
          <p:cNvPr id="14348" name="Line 122"/>
          <p:cNvSpPr>
            <a:spLocks noChangeShapeType="1"/>
          </p:cNvSpPr>
          <p:nvPr/>
        </p:nvSpPr>
        <p:spPr bwMode="auto">
          <a:xfrm flipH="1">
            <a:off x="2171700" y="4294187"/>
            <a:ext cx="381000" cy="180975"/>
          </a:xfrm>
          <a:prstGeom prst="line">
            <a:avLst/>
          </a:prstGeom>
          <a:noFill/>
          <a:ln w="76200">
            <a:solidFill>
              <a:schemeClr val="tx1"/>
            </a:solidFill>
            <a:round/>
            <a:headEnd/>
            <a:tailEnd type="triangle" w="med" len="med"/>
          </a:ln>
        </p:spPr>
        <p:txBody>
          <a:bodyPr/>
          <a:lstStyle/>
          <a:p>
            <a:endParaRPr lang="en-US"/>
          </a:p>
        </p:txBody>
      </p:sp>
      <p:sp>
        <p:nvSpPr>
          <p:cNvPr id="14349" name="Line 123"/>
          <p:cNvSpPr>
            <a:spLocks noChangeShapeType="1"/>
          </p:cNvSpPr>
          <p:nvPr/>
        </p:nvSpPr>
        <p:spPr bwMode="auto">
          <a:xfrm flipH="1">
            <a:off x="2552700" y="2700338"/>
            <a:ext cx="266700" cy="722312"/>
          </a:xfrm>
          <a:prstGeom prst="line">
            <a:avLst/>
          </a:prstGeom>
          <a:noFill/>
          <a:ln w="76200">
            <a:solidFill>
              <a:schemeClr val="tx1"/>
            </a:solidFill>
            <a:round/>
            <a:headEnd/>
            <a:tailEnd type="triangle" w="med" len="med"/>
          </a:ln>
        </p:spPr>
        <p:txBody>
          <a:bodyPr/>
          <a:lstStyle/>
          <a:p>
            <a:endParaRPr lang="en-US"/>
          </a:p>
        </p:txBody>
      </p:sp>
      <p:sp>
        <p:nvSpPr>
          <p:cNvPr id="14350" name="Line 124"/>
          <p:cNvSpPr>
            <a:spLocks noChangeShapeType="1"/>
          </p:cNvSpPr>
          <p:nvPr/>
        </p:nvSpPr>
        <p:spPr bwMode="auto">
          <a:xfrm flipH="1">
            <a:off x="1701800" y="1592263"/>
            <a:ext cx="101600" cy="530225"/>
          </a:xfrm>
          <a:prstGeom prst="line">
            <a:avLst/>
          </a:prstGeom>
          <a:noFill/>
          <a:ln w="76200">
            <a:solidFill>
              <a:schemeClr val="tx1"/>
            </a:solidFill>
            <a:round/>
            <a:headEnd/>
            <a:tailEnd type="triangle" w="med" len="med"/>
          </a:ln>
        </p:spPr>
        <p:txBody>
          <a:bodyPr/>
          <a:lstStyle/>
          <a:p>
            <a:endParaRPr lang="en-US"/>
          </a:p>
        </p:txBody>
      </p:sp>
      <p:grpSp>
        <p:nvGrpSpPr>
          <p:cNvPr id="2" name="Group 140"/>
          <p:cNvGrpSpPr>
            <a:grpSpLocks/>
          </p:cNvGrpSpPr>
          <p:nvPr/>
        </p:nvGrpSpPr>
        <p:grpSpPr bwMode="auto">
          <a:xfrm>
            <a:off x="2616200" y="614363"/>
            <a:ext cx="749300" cy="422275"/>
            <a:chOff x="1110" y="2298"/>
            <a:chExt cx="354" cy="354"/>
          </a:xfrm>
        </p:grpSpPr>
        <p:sp>
          <p:nvSpPr>
            <p:cNvPr id="14364" name="Oval 136"/>
            <p:cNvSpPr>
              <a:spLocks noChangeArrowheads="1"/>
            </p:cNvSpPr>
            <p:nvPr/>
          </p:nvSpPr>
          <p:spPr bwMode="auto">
            <a:xfrm>
              <a:off x="1176" y="2382"/>
              <a:ext cx="222" cy="222"/>
            </a:xfrm>
            <a:prstGeom prst="ellipse">
              <a:avLst/>
            </a:prstGeom>
            <a:noFill/>
            <a:ln w="28575">
              <a:solidFill>
                <a:srgbClr val="FFFF00"/>
              </a:solidFill>
              <a:round/>
              <a:headEnd/>
              <a:tailEnd/>
            </a:ln>
          </p:spPr>
          <p:txBody>
            <a:bodyPr wrap="none" anchor="ctr"/>
            <a:lstStyle/>
            <a:p>
              <a:endParaRPr lang="en-US"/>
            </a:p>
          </p:txBody>
        </p:sp>
        <p:sp>
          <p:nvSpPr>
            <p:cNvPr id="14365" name="Line 137"/>
            <p:cNvSpPr>
              <a:spLocks noChangeShapeType="1"/>
            </p:cNvSpPr>
            <p:nvPr/>
          </p:nvSpPr>
          <p:spPr bwMode="auto">
            <a:xfrm>
              <a:off x="1110" y="2496"/>
              <a:ext cx="354" cy="0"/>
            </a:xfrm>
            <a:prstGeom prst="line">
              <a:avLst/>
            </a:prstGeom>
            <a:noFill/>
            <a:ln w="38100">
              <a:solidFill>
                <a:srgbClr val="FFFF00"/>
              </a:solidFill>
              <a:round/>
              <a:headEnd/>
              <a:tailEnd/>
            </a:ln>
          </p:spPr>
          <p:txBody>
            <a:bodyPr/>
            <a:lstStyle/>
            <a:p>
              <a:endParaRPr lang="en-US"/>
            </a:p>
          </p:txBody>
        </p:sp>
        <p:sp>
          <p:nvSpPr>
            <p:cNvPr id="14366" name="Line 138"/>
            <p:cNvSpPr>
              <a:spLocks noChangeShapeType="1"/>
            </p:cNvSpPr>
            <p:nvPr/>
          </p:nvSpPr>
          <p:spPr bwMode="auto">
            <a:xfrm>
              <a:off x="1272" y="2298"/>
              <a:ext cx="0" cy="0"/>
            </a:xfrm>
            <a:prstGeom prst="line">
              <a:avLst/>
            </a:prstGeom>
            <a:noFill/>
            <a:ln w="9525">
              <a:solidFill>
                <a:srgbClr val="FFFF00"/>
              </a:solidFill>
              <a:round/>
              <a:headEnd/>
              <a:tailEnd/>
            </a:ln>
          </p:spPr>
          <p:txBody>
            <a:bodyPr/>
            <a:lstStyle/>
            <a:p>
              <a:endParaRPr lang="en-US"/>
            </a:p>
          </p:txBody>
        </p:sp>
        <p:sp>
          <p:nvSpPr>
            <p:cNvPr id="14367" name="Line 139"/>
            <p:cNvSpPr>
              <a:spLocks noChangeShapeType="1"/>
            </p:cNvSpPr>
            <p:nvPr/>
          </p:nvSpPr>
          <p:spPr bwMode="auto">
            <a:xfrm>
              <a:off x="1290" y="2328"/>
              <a:ext cx="0" cy="324"/>
            </a:xfrm>
            <a:prstGeom prst="line">
              <a:avLst/>
            </a:prstGeom>
            <a:noFill/>
            <a:ln w="38100">
              <a:solidFill>
                <a:srgbClr val="FFFF00"/>
              </a:solidFill>
              <a:round/>
              <a:headEnd/>
              <a:tailEnd/>
            </a:ln>
          </p:spPr>
          <p:txBody>
            <a:bodyPr/>
            <a:lstStyle/>
            <a:p>
              <a:endParaRPr lang="en-US"/>
            </a:p>
          </p:txBody>
        </p:sp>
      </p:grpSp>
      <p:grpSp>
        <p:nvGrpSpPr>
          <p:cNvPr id="3" name="Group 160"/>
          <p:cNvGrpSpPr>
            <a:grpSpLocks/>
          </p:cNvGrpSpPr>
          <p:nvPr/>
        </p:nvGrpSpPr>
        <p:grpSpPr bwMode="auto">
          <a:xfrm>
            <a:off x="0" y="1536700"/>
            <a:ext cx="1504950" cy="677863"/>
            <a:chOff x="0" y="1266"/>
            <a:chExt cx="711" cy="570"/>
          </a:xfrm>
        </p:grpSpPr>
        <p:pic>
          <p:nvPicPr>
            <p:cNvPr id="14362" name="Picture 141" descr="Photo_Electrical_Mouse"/>
            <p:cNvPicPr>
              <a:picLocks noChangeAspect="1" noChangeArrowheads="1"/>
            </p:cNvPicPr>
            <p:nvPr/>
          </p:nvPicPr>
          <p:blipFill>
            <a:blip r:embed="rId4" cstate="print"/>
            <a:srcRect/>
            <a:stretch>
              <a:fillRect/>
            </a:stretch>
          </p:blipFill>
          <p:spPr bwMode="auto">
            <a:xfrm>
              <a:off x="0" y="1296"/>
              <a:ext cx="540" cy="540"/>
            </a:xfrm>
            <a:prstGeom prst="rect">
              <a:avLst/>
            </a:prstGeom>
            <a:noFill/>
            <a:ln w="9525">
              <a:noFill/>
              <a:miter lim="800000"/>
              <a:headEnd/>
              <a:tailEnd/>
            </a:ln>
          </p:spPr>
        </p:pic>
        <p:sp>
          <p:nvSpPr>
            <p:cNvPr id="14363" name="Freeform 142"/>
            <p:cNvSpPr>
              <a:spLocks/>
            </p:cNvSpPr>
            <p:nvPr/>
          </p:nvSpPr>
          <p:spPr bwMode="auto">
            <a:xfrm>
              <a:off x="402" y="1266"/>
              <a:ext cx="309" cy="492"/>
            </a:xfrm>
            <a:custGeom>
              <a:avLst/>
              <a:gdLst>
                <a:gd name="T0" fmla="*/ 0 w 309"/>
                <a:gd name="T1" fmla="*/ 126 h 492"/>
                <a:gd name="T2" fmla="*/ 24 w 309"/>
                <a:gd name="T3" fmla="*/ 90 h 492"/>
                <a:gd name="T4" fmla="*/ 36 w 309"/>
                <a:gd name="T5" fmla="*/ 72 h 492"/>
                <a:gd name="T6" fmla="*/ 102 w 309"/>
                <a:gd name="T7" fmla="*/ 0 h 492"/>
                <a:gd name="T8" fmla="*/ 150 w 309"/>
                <a:gd name="T9" fmla="*/ 18 h 492"/>
                <a:gd name="T10" fmla="*/ 180 w 309"/>
                <a:gd name="T11" fmla="*/ 90 h 492"/>
                <a:gd name="T12" fmla="*/ 66 w 309"/>
                <a:gd name="T13" fmla="*/ 390 h 492"/>
                <a:gd name="T14" fmla="*/ 120 w 309"/>
                <a:gd name="T15" fmla="*/ 492 h 492"/>
                <a:gd name="T16" fmla="*/ 156 w 309"/>
                <a:gd name="T17" fmla="*/ 486 h 492"/>
                <a:gd name="T18" fmla="*/ 168 w 309"/>
                <a:gd name="T19" fmla="*/ 468 h 492"/>
                <a:gd name="T20" fmla="*/ 240 w 309"/>
                <a:gd name="T21" fmla="*/ 426 h 492"/>
                <a:gd name="T22" fmla="*/ 300 w 309"/>
                <a:gd name="T23" fmla="*/ 276 h 492"/>
                <a:gd name="T24" fmla="*/ 306 w 309"/>
                <a:gd name="T25" fmla="*/ 258 h 492"/>
                <a:gd name="T26" fmla="*/ 306 w 309"/>
                <a:gd name="T27" fmla="*/ 270 h 49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09"/>
                <a:gd name="T43" fmla="*/ 0 h 492"/>
                <a:gd name="T44" fmla="*/ 309 w 309"/>
                <a:gd name="T45" fmla="*/ 492 h 492"/>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09" h="492">
                  <a:moveTo>
                    <a:pt x="0" y="126"/>
                  </a:moveTo>
                  <a:cubicBezTo>
                    <a:pt x="8" y="114"/>
                    <a:pt x="16" y="102"/>
                    <a:pt x="24" y="90"/>
                  </a:cubicBezTo>
                  <a:cubicBezTo>
                    <a:pt x="28" y="84"/>
                    <a:pt x="36" y="72"/>
                    <a:pt x="36" y="72"/>
                  </a:cubicBezTo>
                  <a:cubicBezTo>
                    <a:pt x="47" y="27"/>
                    <a:pt x="57" y="15"/>
                    <a:pt x="102" y="0"/>
                  </a:cubicBezTo>
                  <a:cubicBezTo>
                    <a:pt x="114" y="2"/>
                    <a:pt x="141" y="4"/>
                    <a:pt x="150" y="18"/>
                  </a:cubicBezTo>
                  <a:cubicBezTo>
                    <a:pt x="152" y="22"/>
                    <a:pt x="177" y="82"/>
                    <a:pt x="180" y="90"/>
                  </a:cubicBezTo>
                  <a:cubicBezTo>
                    <a:pt x="196" y="202"/>
                    <a:pt x="145" y="311"/>
                    <a:pt x="66" y="390"/>
                  </a:cubicBezTo>
                  <a:cubicBezTo>
                    <a:pt x="47" y="447"/>
                    <a:pt x="70" y="475"/>
                    <a:pt x="120" y="492"/>
                  </a:cubicBezTo>
                  <a:cubicBezTo>
                    <a:pt x="132" y="490"/>
                    <a:pt x="145" y="491"/>
                    <a:pt x="156" y="486"/>
                  </a:cubicBezTo>
                  <a:cubicBezTo>
                    <a:pt x="162" y="483"/>
                    <a:pt x="163" y="473"/>
                    <a:pt x="168" y="468"/>
                  </a:cubicBezTo>
                  <a:cubicBezTo>
                    <a:pt x="192" y="447"/>
                    <a:pt x="215" y="443"/>
                    <a:pt x="240" y="426"/>
                  </a:cubicBezTo>
                  <a:cubicBezTo>
                    <a:pt x="270" y="382"/>
                    <a:pt x="276" y="323"/>
                    <a:pt x="300" y="276"/>
                  </a:cubicBezTo>
                  <a:cubicBezTo>
                    <a:pt x="303" y="270"/>
                    <a:pt x="302" y="262"/>
                    <a:pt x="306" y="258"/>
                  </a:cubicBezTo>
                  <a:cubicBezTo>
                    <a:pt x="309" y="255"/>
                    <a:pt x="306" y="266"/>
                    <a:pt x="306" y="270"/>
                  </a:cubicBezTo>
                </a:path>
              </a:pathLst>
            </a:custGeom>
            <a:noFill/>
            <a:ln w="38100">
              <a:solidFill>
                <a:schemeClr val="tx1"/>
              </a:solidFill>
              <a:round/>
              <a:headEnd/>
              <a:tailEnd/>
            </a:ln>
          </p:spPr>
          <p:txBody>
            <a:bodyPr/>
            <a:lstStyle/>
            <a:p>
              <a:endParaRPr lang="en-US"/>
            </a:p>
          </p:txBody>
        </p:sp>
      </p:grpSp>
      <p:sp>
        <p:nvSpPr>
          <p:cNvPr id="14353" name="AutoShape 143"/>
          <p:cNvSpPr>
            <a:spLocks noChangeArrowheads="1"/>
          </p:cNvSpPr>
          <p:nvPr/>
        </p:nvSpPr>
        <p:spPr bwMode="auto">
          <a:xfrm>
            <a:off x="381000" y="2867025"/>
            <a:ext cx="1676400" cy="485775"/>
          </a:xfrm>
          <a:prstGeom prst="wedgeEllipseCallout">
            <a:avLst>
              <a:gd name="adj1" fmla="val -24745"/>
              <a:gd name="adj2" fmla="val -81370"/>
            </a:avLst>
          </a:prstGeom>
          <a:solidFill>
            <a:schemeClr val="bg1"/>
          </a:solidFill>
          <a:ln w="9525">
            <a:solidFill>
              <a:schemeClr val="tx1"/>
            </a:solidFill>
            <a:miter lim="800000"/>
            <a:headEnd/>
            <a:tailEnd/>
          </a:ln>
        </p:spPr>
        <p:txBody>
          <a:bodyPr/>
          <a:lstStyle/>
          <a:p>
            <a:pPr algn="ctr"/>
            <a:r>
              <a:rPr lang="en-US" sz="1000" i="1">
                <a:latin typeface="Comic Sans MS" pitchFamily="66" charset="0"/>
              </a:rPr>
              <a:t>It's a mouse interrupt!</a:t>
            </a:r>
          </a:p>
        </p:txBody>
      </p:sp>
      <p:pic>
        <p:nvPicPr>
          <p:cNvPr id="14354" name="Picture 148" descr="envelope"/>
          <p:cNvPicPr>
            <a:picLocks noChangeAspect="1" noChangeArrowheads="1"/>
          </p:cNvPicPr>
          <p:nvPr/>
        </p:nvPicPr>
        <p:blipFill>
          <a:blip r:embed="rId5" cstate="print"/>
          <a:srcRect/>
          <a:stretch>
            <a:fillRect/>
          </a:stretch>
        </p:blipFill>
        <p:spPr bwMode="auto">
          <a:xfrm>
            <a:off x="3483676" y="3987800"/>
            <a:ext cx="787400" cy="331788"/>
          </a:xfrm>
          <a:prstGeom prst="rect">
            <a:avLst/>
          </a:prstGeom>
          <a:noFill/>
          <a:ln w="9525">
            <a:noFill/>
            <a:miter lim="800000"/>
            <a:headEnd/>
            <a:tailEnd/>
          </a:ln>
        </p:spPr>
      </p:pic>
      <p:pic>
        <p:nvPicPr>
          <p:cNvPr id="14355" name="Picture 149" descr="bolt_stirrers"/>
          <p:cNvPicPr>
            <a:picLocks noChangeAspect="1" noChangeArrowheads="1"/>
          </p:cNvPicPr>
          <p:nvPr/>
        </p:nvPicPr>
        <p:blipFill>
          <a:blip r:embed="rId6" cstate="print"/>
          <a:srcRect/>
          <a:stretch>
            <a:fillRect/>
          </a:stretch>
        </p:blipFill>
        <p:spPr bwMode="auto">
          <a:xfrm>
            <a:off x="3001076" y="4606925"/>
            <a:ext cx="1270000" cy="714375"/>
          </a:xfrm>
          <a:prstGeom prst="rect">
            <a:avLst/>
          </a:prstGeom>
          <a:noFill/>
          <a:ln w="9525">
            <a:noFill/>
            <a:miter lim="800000"/>
            <a:headEnd/>
            <a:tailEnd/>
          </a:ln>
        </p:spPr>
      </p:pic>
      <p:sp>
        <p:nvSpPr>
          <p:cNvPr id="14356" name="AutoShape 150"/>
          <p:cNvSpPr>
            <a:spLocks noChangeArrowheads="1"/>
          </p:cNvSpPr>
          <p:nvPr/>
        </p:nvSpPr>
        <p:spPr bwMode="auto">
          <a:xfrm>
            <a:off x="3116942" y="5791200"/>
            <a:ext cx="1676400" cy="457200"/>
          </a:xfrm>
          <a:prstGeom prst="wedgeEllipseCallout">
            <a:avLst>
              <a:gd name="adj1" fmla="val -41227"/>
              <a:gd name="adj2" fmla="val 89991"/>
            </a:avLst>
          </a:prstGeom>
          <a:solidFill>
            <a:schemeClr val="bg1"/>
          </a:solidFill>
          <a:ln w="9525">
            <a:solidFill>
              <a:schemeClr val="tx1"/>
            </a:solidFill>
            <a:miter lim="800000"/>
            <a:headEnd/>
            <a:tailEnd/>
          </a:ln>
        </p:spPr>
        <p:txBody>
          <a:bodyPr tIns="0" anchor="ctr"/>
          <a:lstStyle/>
          <a:p>
            <a:pPr algn="ctr"/>
            <a:r>
              <a:rPr lang="en-US" sz="1000" i="1">
                <a:latin typeface="Comic Sans MS" pitchFamily="66" charset="0"/>
              </a:rPr>
              <a:t>Got a message!</a:t>
            </a:r>
          </a:p>
        </p:txBody>
      </p:sp>
      <p:sp>
        <p:nvSpPr>
          <p:cNvPr id="14357" name="AutoShape 145"/>
          <p:cNvSpPr>
            <a:spLocks noChangeArrowheads="1"/>
          </p:cNvSpPr>
          <p:nvPr/>
        </p:nvSpPr>
        <p:spPr bwMode="auto">
          <a:xfrm>
            <a:off x="3200400" y="2586038"/>
            <a:ext cx="2959100" cy="893762"/>
          </a:xfrm>
          <a:prstGeom prst="irregularSeal2">
            <a:avLst/>
          </a:prstGeom>
          <a:solidFill>
            <a:srgbClr val="FFFF00"/>
          </a:solidFill>
          <a:ln w="9525">
            <a:solidFill>
              <a:schemeClr val="tx1"/>
            </a:solidFill>
            <a:miter lim="800000"/>
            <a:headEnd/>
            <a:tailEnd/>
          </a:ln>
        </p:spPr>
        <p:txBody>
          <a:bodyPr wrap="none" anchor="ctr"/>
          <a:lstStyle/>
          <a:p>
            <a:endParaRPr lang="en-US"/>
          </a:p>
        </p:txBody>
      </p:sp>
      <p:sp>
        <p:nvSpPr>
          <p:cNvPr id="14358" name="Text Box 133"/>
          <p:cNvSpPr txBox="1">
            <a:spLocks noChangeArrowheads="1"/>
          </p:cNvSpPr>
          <p:nvPr/>
        </p:nvSpPr>
        <p:spPr bwMode="auto">
          <a:xfrm>
            <a:off x="3713163" y="2863850"/>
            <a:ext cx="1370012" cy="461963"/>
          </a:xfrm>
          <a:prstGeom prst="rect">
            <a:avLst/>
          </a:prstGeom>
          <a:noFill/>
          <a:ln w="9525">
            <a:noFill/>
            <a:miter lim="800000"/>
            <a:headEnd/>
            <a:tailEnd/>
          </a:ln>
        </p:spPr>
        <p:txBody>
          <a:bodyPr wrap="none">
            <a:spAutoFit/>
          </a:bodyPr>
          <a:lstStyle/>
          <a:p>
            <a:r>
              <a:rPr lang="en-US" sz="2400" b="1">
                <a:latin typeface="Comic Sans MS" pitchFamily="66" charset="0"/>
              </a:rPr>
              <a:t>CLIENT</a:t>
            </a:r>
          </a:p>
        </p:txBody>
      </p:sp>
      <p:sp>
        <p:nvSpPr>
          <p:cNvPr id="14359" name="Text Box 105"/>
          <p:cNvSpPr txBox="1">
            <a:spLocks noChangeArrowheads="1"/>
          </p:cNvSpPr>
          <p:nvPr/>
        </p:nvSpPr>
        <p:spPr bwMode="auto">
          <a:xfrm>
            <a:off x="2171700" y="1611313"/>
            <a:ext cx="1784350" cy="522287"/>
          </a:xfrm>
          <a:prstGeom prst="rect">
            <a:avLst/>
          </a:prstGeom>
          <a:solidFill>
            <a:srgbClr val="FFCCFF"/>
          </a:solidFill>
          <a:ln w="9525">
            <a:solidFill>
              <a:srgbClr val="FFCCFF"/>
            </a:solidFill>
            <a:miter lim="800000"/>
            <a:headEnd/>
            <a:tailEnd/>
          </a:ln>
        </p:spPr>
        <p:txBody>
          <a:bodyPr wrap="none">
            <a:spAutoFit/>
          </a:bodyPr>
          <a:lstStyle/>
          <a:p>
            <a:r>
              <a:rPr lang="en-US" sz="1400" i="1">
                <a:latin typeface="Comic Sans MS" pitchFamily="66" charset="0"/>
              </a:rPr>
              <a:t>Player clicks mouse</a:t>
            </a:r>
          </a:p>
          <a:p>
            <a:r>
              <a:rPr lang="en-US" sz="1400" i="1">
                <a:latin typeface="Comic Sans MS" pitchFamily="66" charset="0"/>
              </a:rPr>
              <a:t>cursor on target</a:t>
            </a:r>
          </a:p>
        </p:txBody>
      </p:sp>
      <p:sp>
        <p:nvSpPr>
          <p:cNvPr id="14360" name="AutoShape 164"/>
          <p:cNvSpPr>
            <a:spLocks noChangeArrowheads="1"/>
          </p:cNvSpPr>
          <p:nvPr/>
        </p:nvSpPr>
        <p:spPr bwMode="auto">
          <a:xfrm>
            <a:off x="4905901" y="5897622"/>
            <a:ext cx="1498600" cy="457200"/>
          </a:xfrm>
          <a:prstGeom prst="horizontalScroll">
            <a:avLst>
              <a:gd name="adj" fmla="val 12500"/>
            </a:avLst>
          </a:prstGeom>
          <a:solidFill>
            <a:srgbClr val="FFFF00"/>
          </a:solidFill>
          <a:ln w="9525">
            <a:solidFill>
              <a:schemeClr val="tx1"/>
            </a:solidFill>
            <a:round/>
            <a:headEnd/>
            <a:tailEnd/>
          </a:ln>
        </p:spPr>
        <p:txBody>
          <a:bodyPr wrap="none" anchor="ctr"/>
          <a:lstStyle/>
          <a:p>
            <a:endParaRPr lang="en-US"/>
          </a:p>
        </p:txBody>
      </p:sp>
      <p:sp>
        <p:nvSpPr>
          <p:cNvPr id="14361" name="Text Box 132"/>
          <p:cNvSpPr txBox="1">
            <a:spLocks noChangeArrowheads="1"/>
          </p:cNvSpPr>
          <p:nvPr/>
        </p:nvSpPr>
        <p:spPr bwMode="auto">
          <a:xfrm>
            <a:off x="5076557" y="5913466"/>
            <a:ext cx="1157288" cy="461963"/>
          </a:xfrm>
          <a:prstGeom prst="rect">
            <a:avLst/>
          </a:prstGeom>
          <a:noFill/>
          <a:ln w="9525">
            <a:noFill/>
            <a:miter lim="800000"/>
            <a:headEnd/>
            <a:tailEnd/>
          </a:ln>
        </p:spPr>
        <p:txBody>
          <a:bodyPr wrap="none">
            <a:spAutoFit/>
          </a:bodyPr>
          <a:lstStyle/>
          <a:p>
            <a:r>
              <a:rPr lang="en-US" sz="2400" b="1" dirty="0"/>
              <a:t>SERVER</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144" descr="20%"/>
          <p:cNvSpPr>
            <a:spLocks noChangeArrowheads="1"/>
          </p:cNvSpPr>
          <p:nvPr/>
        </p:nvSpPr>
        <p:spPr bwMode="auto">
          <a:xfrm>
            <a:off x="165100" y="2157413"/>
            <a:ext cx="4229100" cy="1108075"/>
          </a:xfrm>
          <a:prstGeom prst="rect">
            <a:avLst/>
          </a:prstGeom>
          <a:pattFill prst="pct20">
            <a:fgClr>
              <a:srgbClr val="FF0066"/>
            </a:fgClr>
            <a:bgClr>
              <a:schemeClr val="bg1"/>
            </a:bgClr>
          </a:pattFill>
          <a:ln w="9525">
            <a:solidFill>
              <a:schemeClr val="tx1"/>
            </a:solidFill>
            <a:miter lim="800000"/>
            <a:headEnd/>
            <a:tailEnd/>
          </a:ln>
        </p:spPr>
        <p:txBody>
          <a:bodyPr wrap="none" anchor="ctr"/>
          <a:lstStyle/>
          <a:p>
            <a:pPr algn="ctr"/>
            <a:endParaRPr lang="en-US">
              <a:solidFill>
                <a:srgbClr val="FFFF00"/>
              </a:solidFill>
            </a:endParaRPr>
          </a:p>
        </p:txBody>
      </p:sp>
      <p:sp>
        <p:nvSpPr>
          <p:cNvPr id="15363" name="Rectangle 146"/>
          <p:cNvSpPr>
            <a:spLocks noChangeArrowheads="1"/>
          </p:cNvSpPr>
          <p:nvPr/>
        </p:nvSpPr>
        <p:spPr bwMode="auto">
          <a:xfrm>
            <a:off x="165100" y="2157413"/>
            <a:ext cx="4216400" cy="585787"/>
          </a:xfrm>
          <a:prstGeom prst="rect">
            <a:avLst/>
          </a:prstGeom>
          <a:solidFill>
            <a:srgbClr val="000000"/>
          </a:solidFill>
          <a:ln w="9525">
            <a:solidFill>
              <a:schemeClr val="tx1"/>
            </a:solidFill>
            <a:miter lim="800000"/>
            <a:headEnd/>
            <a:tailEnd/>
          </a:ln>
        </p:spPr>
        <p:txBody>
          <a:bodyPr wrap="none" anchor="ctr"/>
          <a:lstStyle/>
          <a:p>
            <a:endParaRPr lang="en-US"/>
          </a:p>
        </p:txBody>
      </p:sp>
      <p:sp>
        <p:nvSpPr>
          <p:cNvPr id="15364" name="Text Box 108" descr="30%"/>
          <p:cNvSpPr txBox="1">
            <a:spLocks noChangeArrowheads="1"/>
          </p:cNvSpPr>
          <p:nvPr/>
        </p:nvSpPr>
        <p:spPr bwMode="auto">
          <a:xfrm>
            <a:off x="177800" y="3378200"/>
            <a:ext cx="4254500" cy="915988"/>
          </a:xfrm>
          <a:prstGeom prst="rect">
            <a:avLst/>
          </a:prstGeom>
          <a:pattFill prst="pct30">
            <a:fgClr>
              <a:srgbClr val="99FF99"/>
            </a:fgClr>
            <a:bgClr>
              <a:schemeClr val="bg1"/>
            </a:bgClr>
          </a:pattFill>
          <a:ln w="9525">
            <a:solidFill>
              <a:schemeClr val="tx1"/>
            </a:solidFill>
            <a:miter lim="800000"/>
            <a:headEnd/>
            <a:tailEnd/>
          </a:ln>
        </p:spPr>
        <p:txBody>
          <a:bodyPr wrap="none"/>
          <a:lstStyle/>
          <a:p>
            <a:r>
              <a:rPr lang="en-US" sz="2000" dirty="0">
                <a:latin typeface="Comic Sans MS" pitchFamily="66" charset="0"/>
              </a:rPr>
              <a:t>Client Application creates</a:t>
            </a:r>
          </a:p>
          <a:p>
            <a:r>
              <a:rPr lang="en-US" sz="2000" dirty="0">
                <a:latin typeface="Comic Sans MS" pitchFamily="66" charset="0"/>
              </a:rPr>
              <a:t>message to send to server</a:t>
            </a:r>
          </a:p>
          <a:p>
            <a:r>
              <a:rPr lang="en-US" sz="2000" dirty="0">
                <a:latin typeface="Comic Sans MS" pitchFamily="66" charset="0"/>
              </a:rPr>
              <a:t>application</a:t>
            </a:r>
          </a:p>
        </p:txBody>
      </p:sp>
      <p:sp>
        <p:nvSpPr>
          <p:cNvPr id="15365" name="Text Box 110" descr="20%"/>
          <p:cNvSpPr txBox="1">
            <a:spLocks noChangeArrowheads="1"/>
          </p:cNvSpPr>
          <p:nvPr/>
        </p:nvSpPr>
        <p:spPr bwMode="auto">
          <a:xfrm>
            <a:off x="182563" y="4392613"/>
            <a:ext cx="4241800" cy="1108075"/>
          </a:xfrm>
          <a:prstGeom prst="rect">
            <a:avLst/>
          </a:prstGeom>
          <a:pattFill prst="pct20">
            <a:fgClr>
              <a:srgbClr val="FFCCFF"/>
            </a:fgClr>
            <a:bgClr>
              <a:schemeClr val="bg1"/>
            </a:bgClr>
          </a:pattFill>
          <a:ln w="9525">
            <a:solidFill>
              <a:schemeClr val="tx1"/>
            </a:solidFill>
            <a:miter lim="800000"/>
            <a:headEnd/>
            <a:tailEnd/>
          </a:ln>
        </p:spPr>
        <p:txBody>
          <a:bodyPr wrap="none"/>
          <a:lstStyle/>
          <a:p>
            <a:r>
              <a:rPr lang="en-US" sz="2000" dirty="0">
                <a:latin typeface="Comic Sans MS" pitchFamily="66" charset="0"/>
              </a:rPr>
              <a:t>OS: Sends </a:t>
            </a:r>
          </a:p>
          <a:p>
            <a:r>
              <a:rPr lang="en-US" sz="2000" dirty="0">
                <a:latin typeface="Comic Sans MS" pitchFamily="66" charset="0"/>
              </a:rPr>
              <a:t>Message to </a:t>
            </a:r>
          </a:p>
          <a:p>
            <a:r>
              <a:rPr lang="en-US" sz="2000" dirty="0">
                <a:latin typeface="Comic Sans MS" pitchFamily="66" charset="0"/>
              </a:rPr>
              <a:t>server</a:t>
            </a:r>
          </a:p>
        </p:txBody>
      </p:sp>
      <p:sp>
        <p:nvSpPr>
          <p:cNvPr id="15366" name="Freeform 147" descr="10%"/>
          <p:cNvSpPr>
            <a:spLocks/>
          </p:cNvSpPr>
          <p:nvPr/>
        </p:nvSpPr>
        <p:spPr bwMode="auto">
          <a:xfrm>
            <a:off x="0" y="4200299"/>
            <a:ext cx="9144000" cy="2643187"/>
          </a:xfrm>
          <a:custGeom>
            <a:avLst/>
            <a:gdLst>
              <a:gd name="T0" fmla="*/ 0 w 4320"/>
              <a:gd name="T1" fmla="*/ 2214 h 2220"/>
              <a:gd name="T2" fmla="*/ 1602 w 4320"/>
              <a:gd name="T3" fmla="*/ 0 h 2220"/>
              <a:gd name="T4" fmla="*/ 2784 w 4320"/>
              <a:gd name="T5" fmla="*/ 0 h 2220"/>
              <a:gd name="T6" fmla="*/ 4320 w 4320"/>
              <a:gd name="T7" fmla="*/ 2220 h 2220"/>
              <a:gd name="T8" fmla="*/ 0 w 4320"/>
              <a:gd name="T9" fmla="*/ 2214 h 2220"/>
              <a:gd name="T10" fmla="*/ 0 60000 65536"/>
              <a:gd name="T11" fmla="*/ 0 60000 65536"/>
              <a:gd name="T12" fmla="*/ 0 60000 65536"/>
              <a:gd name="T13" fmla="*/ 0 60000 65536"/>
              <a:gd name="T14" fmla="*/ 0 60000 65536"/>
              <a:gd name="T15" fmla="*/ 0 w 4320"/>
              <a:gd name="T16" fmla="*/ 0 h 2220"/>
              <a:gd name="T17" fmla="*/ 4320 w 4320"/>
              <a:gd name="T18" fmla="*/ 2220 h 2220"/>
            </a:gdLst>
            <a:ahLst/>
            <a:cxnLst>
              <a:cxn ang="T10">
                <a:pos x="T0" y="T1"/>
              </a:cxn>
              <a:cxn ang="T11">
                <a:pos x="T2" y="T3"/>
              </a:cxn>
              <a:cxn ang="T12">
                <a:pos x="T4" y="T5"/>
              </a:cxn>
              <a:cxn ang="T13">
                <a:pos x="T6" y="T7"/>
              </a:cxn>
              <a:cxn ang="T14">
                <a:pos x="T8" y="T9"/>
              </a:cxn>
            </a:cxnLst>
            <a:rect l="T15" t="T16" r="T17" b="T18"/>
            <a:pathLst>
              <a:path w="4320" h="2220">
                <a:moveTo>
                  <a:pt x="0" y="2214"/>
                </a:moveTo>
                <a:lnTo>
                  <a:pt x="1602" y="0"/>
                </a:lnTo>
                <a:lnTo>
                  <a:pt x="2784" y="0"/>
                </a:lnTo>
                <a:lnTo>
                  <a:pt x="4320" y="2220"/>
                </a:lnTo>
                <a:lnTo>
                  <a:pt x="0" y="2214"/>
                </a:lnTo>
                <a:close/>
              </a:path>
            </a:pathLst>
          </a:custGeom>
          <a:pattFill prst="pct10">
            <a:fgClr>
              <a:srgbClr val="0000FF"/>
            </a:fgClr>
            <a:bgClr>
              <a:schemeClr val="bg1"/>
            </a:bgClr>
          </a:pattFill>
          <a:ln w="9525">
            <a:solidFill>
              <a:schemeClr val="tx1"/>
            </a:solidFill>
            <a:round/>
            <a:headEnd/>
            <a:tailEnd/>
          </a:ln>
        </p:spPr>
        <p:txBody>
          <a:bodyPr/>
          <a:lstStyle/>
          <a:p>
            <a:endParaRPr lang="en-US"/>
          </a:p>
        </p:txBody>
      </p:sp>
      <p:pic>
        <p:nvPicPr>
          <p:cNvPr id="15367" name="Picture 135" descr="halo3703a"/>
          <p:cNvPicPr>
            <a:picLocks noChangeAspect="1" noChangeArrowheads="1"/>
          </p:cNvPicPr>
          <p:nvPr/>
        </p:nvPicPr>
        <p:blipFill>
          <a:blip r:embed="rId3" cstate="print"/>
          <a:srcRect/>
          <a:stretch>
            <a:fillRect/>
          </a:stretch>
        </p:blipFill>
        <p:spPr bwMode="auto">
          <a:xfrm>
            <a:off x="165100" y="211138"/>
            <a:ext cx="4013200" cy="1616075"/>
          </a:xfrm>
          <a:prstGeom prst="rect">
            <a:avLst/>
          </a:prstGeom>
          <a:noFill/>
          <a:ln w="9525">
            <a:noFill/>
            <a:miter lim="800000"/>
            <a:headEnd/>
            <a:tailEnd/>
          </a:ln>
        </p:spPr>
      </p:pic>
      <p:sp>
        <p:nvSpPr>
          <p:cNvPr id="15368" name="Text Box 104"/>
          <p:cNvSpPr txBox="1">
            <a:spLocks noChangeArrowheads="1"/>
          </p:cNvSpPr>
          <p:nvPr/>
        </p:nvSpPr>
        <p:spPr bwMode="auto">
          <a:xfrm>
            <a:off x="101600" y="98425"/>
            <a:ext cx="2482850" cy="585788"/>
          </a:xfrm>
          <a:prstGeom prst="rect">
            <a:avLst/>
          </a:prstGeom>
          <a:solidFill>
            <a:srgbClr val="FF0066"/>
          </a:solidFill>
          <a:ln w="9525">
            <a:noFill/>
            <a:miter lim="800000"/>
            <a:headEnd/>
            <a:tailEnd/>
          </a:ln>
        </p:spPr>
        <p:txBody>
          <a:bodyPr>
            <a:spAutoFit/>
          </a:bodyPr>
          <a:lstStyle/>
          <a:p>
            <a:r>
              <a:rPr lang="en-US" sz="1600">
                <a:latin typeface="Comic Sans MS" pitchFamily="66" charset="0"/>
              </a:rPr>
              <a:t>Client Application </a:t>
            </a:r>
          </a:p>
          <a:p>
            <a:r>
              <a:rPr lang="en-US" sz="1600">
                <a:latin typeface="Comic Sans MS" pitchFamily="66" charset="0"/>
              </a:rPr>
              <a:t>(Halo 3)</a:t>
            </a:r>
          </a:p>
        </p:txBody>
      </p:sp>
      <p:sp>
        <p:nvSpPr>
          <p:cNvPr id="15369" name="Text Box 107"/>
          <p:cNvSpPr txBox="1">
            <a:spLocks noChangeArrowheads="1"/>
          </p:cNvSpPr>
          <p:nvPr/>
        </p:nvSpPr>
        <p:spPr bwMode="auto">
          <a:xfrm>
            <a:off x="201558" y="2127250"/>
            <a:ext cx="3097323" cy="707886"/>
          </a:xfrm>
          <a:prstGeom prst="rect">
            <a:avLst/>
          </a:prstGeom>
          <a:noFill/>
          <a:ln w="9525">
            <a:noFill/>
            <a:miter lim="800000"/>
            <a:headEnd/>
            <a:tailEnd/>
          </a:ln>
        </p:spPr>
        <p:txBody>
          <a:bodyPr wrap="none">
            <a:spAutoFit/>
          </a:bodyPr>
          <a:lstStyle/>
          <a:p>
            <a:r>
              <a:rPr lang="en-US" sz="2000" dirty="0">
                <a:solidFill>
                  <a:srgbClr val="FFFF00"/>
                </a:solidFill>
              </a:rPr>
              <a:t>OS: Recognizes interrupt</a:t>
            </a:r>
          </a:p>
          <a:p>
            <a:r>
              <a:rPr lang="en-US" sz="2000" dirty="0">
                <a:solidFill>
                  <a:srgbClr val="FFFF00"/>
                </a:solidFill>
              </a:rPr>
              <a:t>Sends it to client application</a:t>
            </a:r>
          </a:p>
        </p:txBody>
      </p:sp>
      <p:sp>
        <p:nvSpPr>
          <p:cNvPr id="15370" name="Text Box 111" descr="5%"/>
          <p:cNvSpPr txBox="1">
            <a:spLocks noChangeArrowheads="1"/>
          </p:cNvSpPr>
          <p:nvPr/>
        </p:nvSpPr>
        <p:spPr bwMode="auto">
          <a:xfrm>
            <a:off x="1018123" y="5861505"/>
            <a:ext cx="2646879" cy="1015663"/>
          </a:xfrm>
          <a:prstGeom prst="rect">
            <a:avLst/>
          </a:prstGeom>
          <a:pattFill prst="pct5">
            <a:fgClr>
              <a:srgbClr val="FF9900"/>
            </a:fgClr>
            <a:bgClr>
              <a:schemeClr val="bg1"/>
            </a:bgClr>
          </a:pattFill>
          <a:ln w="9525">
            <a:solidFill>
              <a:schemeClr val="tx1"/>
            </a:solidFill>
            <a:miter lim="800000"/>
            <a:headEnd/>
            <a:tailEnd/>
          </a:ln>
        </p:spPr>
        <p:txBody>
          <a:bodyPr wrap="none">
            <a:spAutoFit/>
          </a:bodyPr>
          <a:lstStyle/>
          <a:p>
            <a:r>
              <a:rPr lang="en-US" sz="2000" dirty="0">
                <a:latin typeface="Comic Sans MS" pitchFamily="66" charset="0"/>
              </a:rPr>
              <a:t>OS: Receives</a:t>
            </a:r>
          </a:p>
          <a:p>
            <a:r>
              <a:rPr lang="en-US" sz="2000" dirty="0">
                <a:latin typeface="Comic Sans MS" pitchFamily="66" charset="0"/>
              </a:rPr>
              <a:t>Message sends</a:t>
            </a:r>
          </a:p>
          <a:p>
            <a:r>
              <a:rPr lang="en-US" sz="2000" dirty="0">
                <a:latin typeface="Comic Sans MS" pitchFamily="66" charset="0"/>
              </a:rPr>
              <a:t>to server application</a:t>
            </a:r>
          </a:p>
        </p:txBody>
      </p:sp>
      <p:sp>
        <p:nvSpPr>
          <p:cNvPr id="15371" name="Text Box 112"/>
          <p:cNvSpPr txBox="1">
            <a:spLocks noChangeArrowheads="1"/>
          </p:cNvSpPr>
          <p:nvPr/>
        </p:nvSpPr>
        <p:spPr bwMode="auto">
          <a:xfrm>
            <a:off x="3116263" y="4618038"/>
            <a:ext cx="2297112" cy="1169987"/>
          </a:xfrm>
          <a:prstGeom prst="rect">
            <a:avLst/>
          </a:prstGeom>
          <a:solidFill>
            <a:schemeClr val="accent2"/>
          </a:solidFill>
          <a:ln w="9525">
            <a:solidFill>
              <a:schemeClr val="tx1"/>
            </a:solidFill>
            <a:miter lim="800000"/>
            <a:headEnd/>
            <a:tailEnd/>
          </a:ln>
        </p:spPr>
        <p:txBody>
          <a:bodyPr wrap="none">
            <a:spAutoFit/>
          </a:bodyPr>
          <a:lstStyle/>
          <a:p>
            <a:r>
              <a:rPr lang="en-US" sz="1400" i="1">
                <a:solidFill>
                  <a:srgbClr val="FFFF00"/>
                </a:solidFill>
                <a:latin typeface="Comic Sans MS" pitchFamily="66" charset="0"/>
              </a:rPr>
              <a:t>Application examines</a:t>
            </a:r>
          </a:p>
          <a:p>
            <a:r>
              <a:rPr lang="en-US" sz="1400" i="1">
                <a:solidFill>
                  <a:srgbClr val="FFFF00"/>
                </a:solidFill>
                <a:latin typeface="Comic Sans MS" pitchFamily="66" charset="0"/>
              </a:rPr>
              <a:t>message and state of</a:t>
            </a:r>
          </a:p>
          <a:p>
            <a:r>
              <a:rPr lang="en-US" sz="1400" i="1">
                <a:solidFill>
                  <a:srgbClr val="FFFF00"/>
                </a:solidFill>
                <a:latin typeface="Comic Sans MS" pitchFamily="66" charset="0"/>
              </a:rPr>
              <a:t>game and determines</a:t>
            </a:r>
          </a:p>
          <a:p>
            <a:r>
              <a:rPr lang="en-US" sz="1400" i="1">
                <a:solidFill>
                  <a:srgbClr val="FFFF00"/>
                </a:solidFill>
                <a:latin typeface="Comic Sans MS" pitchFamily="66" charset="0"/>
              </a:rPr>
              <a:t>Master Chief dies! Sends</a:t>
            </a:r>
          </a:p>
          <a:p>
            <a:r>
              <a:rPr lang="en-US" sz="1400" i="1">
                <a:solidFill>
                  <a:srgbClr val="FFFF00"/>
                </a:solidFill>
                <a:latin typeface="Comic Sans MS" pitchFamily="66" charset="0"/>
              </a:rPr>
              <a:t>message back to client.</a:t>
            </a:r>
          </a:p>
        </p:txBody>
      </p:sp>
      <p:sp>
        <p:nvSpPr>
          <p:cNvPr id="15372" name="Line 114"/>
          <p:cNvSpPr>
            <a:spLocks noChangeShapeType="1"/>
          </p:cNvSpPr>
          <p:nvPr/>
        </p:nvSpPr>
        <p:spPr bwMode="auto">
          <a:xfrm>
            <a:off x="1333500" y="5372100"/>
            <a:ext cx="342900" cy="571500"/>
          </a:xfrm>
          <a:prstGeom prst="line">
            <a:avLst/>
          </a:prstGeom>
          <a:noFill/>
          <a:ln w="76200">
            <a:solidFill>
              <a:schemeClr val="tx1"/>
            </a:solidFill>
            <a:round/>
            <a:headEnd/>
            <a:tailEnd type="triangle" w="med" len="med"/>
          </a:ln>
        </p:spPr>
        <p:txBody>
          <a:bodyPr/>
          <a:lstStyle/>
          <a:p>
            <a:endParaRPr lang="en-US"/>
          </a:p>
        </p:txBody>
      </p:sp>
      <p:sp>
        <p:nvSpPr>
          <p:cNvPr id="15373" name="Line 115"/>
          <p:cNvSpPr>
            <a:spLocks noChangeShapeType="1"/>
          </p:cNvSpPr>
          <p:nvPr/>
        </p:nvSpPr>
        <p:spPr bwMode="auto">
          <a:xfrm flipV="1">
            <a:off x="2755900" y="5562600"/>
            <a:ext cx="368300" cy="298905"/>
          </a:xfrm>
          <a:prstGeom prst="line">
            <a:avLst/>
          </a:prstGeom>
          <a:noFill/>
          <a:ln w="76200">
            <a:solidFill>
              <a:schemeClr val="tx1"/>
            </a:solidFill>
            <a:round/>
            <a:headEnd/>
            <a:tailEnd type="triangle" w="med" len="med"/>
          </a:ln>
        </p:spPr>
        <p:txBody>
          <a:bodyPr/>
          <a:lstStyle/>
          <a:p>
            <a:endParaRPr lang="en-US"/>
          </a:p>
        </p:txBody>
      </p:sp>
      <p:sp>
        <p:nvSpPr>
          <p:cNvPr id="15374" name="Line 122"/>
          <p:cNvSpPr>
            <a:spLocks noChangeShapeType="1"/>
          </p:cNvSpPr>
          <p:nvPr/>
        </p:nvSpPr>
        <p:spPr bwMode="auto">
          <a:xfrm flipH="1">
            <a:off x="2070100" y="4157663"/>
            <a:ext cx="368300" cy="379412"/>
          </a:xfrm>
          <a:prstGeom prst="line">
            <a:avLst/>
          </a:prstGeom>
          <a:noFill/>
          <a:ln w="76200">
            <a:solidFill>
              <a:schemeClr val="tx1"/>
            </a:solidFill>
            <a:round/>
            <a:headEnd/>
            <a:tailEnd type="triangle" w="med" len="med"/>
          </a:ln>
        </p:spPr>
        <p:txBody>
          <a:bodyPr/>
          <a:lstStyle/>
          <a:p>
            <a:endParaRPr lang="en-US"/>
          </a:p>
        </p:txBody>
      </p:sp>
      <p:sp>
        <p:nvSpPr>
          <p:cNvPr id="15375" name="Line 123"/>
          <p:cNvSpPr>
            <a:spLocks noChangeShapeType="1"/>
          </p:cNvSpPr>
          <p:nvPr/>
        </p:nvSpPr>
        <p:spPr bwMode="auto">
          <a:xfrm flipH="1">
            <a:off x="2552700" y="2700338"/>
            <a:ext cx="266700" cy="722312"/>
          </a:xfrm>
          <a:prstGeom prst="line">
            <a:avLst/>
          </a:prstGeom>
          <a:noFill/>
          <a:ln w="76200">
            <a:solidFill>
              <a:schemeClr val="tx1"/>
            </a:solidFill>
            <a:round/>
            <a:headEnd/>
            <a:tailEnd type="triangle" w="med" len="med"/>
          </a:ln>
        </p:spPr>
        <p:txBody>
          <a:bodyPr/>
          <a:lstStyle/>
          <a:p>
            <a:endParaRPr lang="en-US"/>
          </a:p>
        </p:txBody>
      </p:sp>
      <p:sp>
        <p:nvSpPr>
          <p:cNvPr id="15376" name="Line 124"/>
          <p:cNvSpPr>
            <a:spLocks noChangeShapeType="1"/>
          </p:cNvSpPr>
          <p:nvPr/>
        </p:nvSpPr>
        <p:spPr bwMode="auto">
          <a:xfrm flipH="1">
            <a:off x="1701800" y="1592263"/>
            <a:ext cx="101600" cy="530225"/>
          </a:xfrm>
          <a:prstGeom prst="line">
            <a:avLst/>
          </a:prstGeom>
          <a:noFill/>
          <a:ln w="76200">
            <a:solidFill>
              <a:schemeClr val="tx1"/>
            </a:solidFill>
            <a:round/>
            <a:headEnd/>
            <a:tailEnd type="triangle" w="med" len="med"/>
          </a:ln>
        </p:spPr>
        <p:txBody>
          <a:bodyPr/>
          <a:lstStyle/>
          <a:p>
            <a:endParaRPr lang="en-US"/>
          </a:p>
        </p:txBody>
      </p:sp>
      <p:grpSp>
        <p:nvGrpSpPr>
          <p:cNvPr id="2" name="Group 140"/>
          <p:cNvGrpSpPr>
            <a:grpSpLocks/>
          </p:cNvGrpSpPr>
          <p:nvPr/>
        </p:nvGrpSpPr>
        <p:grpSpPr bwMode="auto">
          <a:xfrm>
            <a:off x="2616200" y="614363"/>
            <a:ext cx="749300" cy="422275"/>
            <a:chOff x="1110" y="2298"/>
            <a:chExt cx="354" cy="354"/>
          </a:xfrm>
        </p:grpSpPr>
        <p:sp>
          <p:nvSpPr>
            <p:cNvPr id="15390" name="Oval 136"/>
            <p:cNvSpPr>
              <a:spLocks noChangeArrowheads="1"/>
            </p:cNvSpPr>
            <p:nvPr/>
          </p:nvSpPr>
          <p:spPr bwMode="auto">
            <a:xfrm>
              <a:off x="1176" y="2382"/>
              <a:ext cx="222" cy="222"/>
            </a:xfrm>
            <a:prstGeom prst="ellipse">
              <a:avLst/>
            </a:prstGeom>
            <a:noFill/>
            <a:ln w="28575">
              <a:solidFill>
                <a:srgbClr val="FFFF00"/>
              </a:solidFill>
              <a:round/>
              <a:headEnd/>
              <a:tailEnd/>
            </a:ln>
          </p:spPr>
          <p:txBody>
            <a:bodyPr wrap="none" anchor="ctr"/>
            <a:lstStyle/>
            <a:p>
              <a:endParaRPr lang="en-US"/>
            </a:p>
          </p:txBody>
        </p:sp>
        <p:sp>
          <p:nvSpPr>
            <p:cNvPr id="15391" name="Line 137"/>
            <p:cNvSpPr>
              <a:spLocks noChangeShapeType="1"/>
            </p:cNvSpPr>
            <p:nvPr/>
          </p:nvSpPr>
          <p:spPr bwMode="auto">
            <a:xfrm>
              <a:off x="1110" y="2496"/>
              <a:ext cx="354" cy="0"/>
            </a:xfrm>
            <a:prstGeom prst="line">
              <a:avLst/>
            </a:prstGeom>
            <a:noFill/>
            <a:ln w="38100">
              <a:solidFill>
                <a:srgbClr val="FFFF00"/>
              </a:solidFill>
              <a:round/>
              <a:headEnd/>
              <a:tailEnd/>
            </a:ln>
          </p:spPr>
          <p:txBody>
            <a:bodyPr/>
            <a:lstStyle/>
            <a:p>
              <a:endParaRPr lang="en-US"/>
            </a:p>
          </p:txBody>
        </p:sp>
        <p:sp>
          <p:nvSpPr>
            <p:cNvPr id="15392" name="Line 138"/>
            <p:cNvSpPr>
              <a:spLocks noChangeShapeType="1"/>
            </p:cNvSpPr>
            <p:nvPr/>
          </p:nvSpPr>
          <p:spPr bwMode="auto">
            <a:xfrm>
              <a:off x="1272" y="2298"/>
              <a:ext cx="0" cy="0"/>
            </a:xfrm>
            <a:prstGeom prst="line">
              <a:avLst/>
            </a:prstGeom>
            <a:noFill/>
            <a:ln w="9525">
              <a:solidFill>
                <a:srgbClr val="FFFF00"/>
              </a:solidFill>
              <a:round/>
              <a:headEnd/>
              <a:tailEnd/>
            </a:ln>
          </p:spPr>
          <p:txBody>
            <a:bodyPr/>
            <a:lstStyle/>
            <a:p>
              <a:endParaRPr lang="en-US"/>
            </a:p>
          </p:txBody>
        </p:sp>
        <p:sp>
          <p:nvSpPr>
            <p:cNvPr id="15393" name="Line 139"/>
            <p:cNvSpPr>
              <a:spLocks noChangeShapeType="1"/>
            </p:cNvSpPr>
            <p:nvPr/>
          </p:nvSpPr>
          <p:spPr bwMode="auto">
            <a:xfrm>
              <a:off x="1290" y="2328"/>
              <a:ext cx="0" cy="324"/>
            </a:xfrm>
            <a:prstGeom prst="line">
              <a:avLst/>
            </a:prstGeom>
            <a:noFill/>
            <a:ln w="38100">
              <a:solidFill>
                <a:srgbClr val="FFFF00"/>
              </a:solidFill>
              <a:round/>
              <a:headEnd/>
              <a:tailEnd/>
            </a:ln>
          </p:spPr>
          <p:txBody>
            <a:bodyPr/>
            <a:lstStyle/>
            <a:p>
              <a:endParaRPr lang="en-US"/>
            </a:p>
          </p:txBody>
        </p:sp>
      </p:grpSp>
      <p:grpSp>
        <p:nvGrpSpPr>
          <p:cNvPr id="3" name="Group 160"/>
          <p:cNvGrpSpPr>
            <a:grpSpLocks/>
          </p:cNvGrpSpPr>
          <p:nvPr/>
        </p:nvGrpSpPr>
        <p:grpSpPr bwMode="auto">
          <a:xfrm>
            <a:off x="0" y="1536700"/>
            <a:ext cx="1504950" cy="677863"/>
            <a:chOff x="0" y="1266"/>
            <a:chExt cx="711" cy="570"/>
          </a:xfrm>
        </p:grpSpPr>
        <p:pic>
          <p:nvPicPr>
            <p:cNvPr id="15388" name="Picture 141" descr="Photo_Electrical_Mouse"/>
            <p:cNvPicPr>
              <a:picLocks noChangeAspect="1" noChangeArrowheads="1"/>
            </p:cNvPicPr>
            <p:nvPr/>
          </p:nvPicPr>
          <p:blipFill>
            <a:blip r:embed="rId4" cstate="print"/>
            <a:srcRect/>
            <a:stretch>
              <a:fillRect/>
            </a:stretch>
          </p:blipFill>
          <p:spPr bwMode="auto">
            <a:xfrm>
              <a:off x="0" y="1296"/>
              <a:ext cx="540" cy="540"/>
            </a:xfrm>
            <a:prstGeom prst="rect">
              <a:avLst/>
            </a:prstGeom>
            <a:noFill/>
            <a:ln w="9525">
              <a:noFill/>
              <a:miter lim="800000"/>
              <a:headEnd/>
              <a:tailEnd/>
            </a:ln>
          </p:spPr>
        </p:pic>
        <p:sp>
          <p:nvSpPr>
            <p:cNvPr id="15389" name="Freeform 142"/>
            <p:cNvSpPr>
              <a:spLocks/>
            </p:cNvSpPr>
            <p:nvPr/>
          </p:nvSpPr>
          <p:spPr bwMode="auto">
            <a:xfrm>
              <a:off x="402" y="1266"/>
              <a:ext cx="309" cy="492"/>
            </a:xfrm>
            <a:custGeom>
              <a:avLst/>
              <a:gdLst>
                <a:gd name="T0" fmla="*/ 0 w 309"/>
                <a:gd name="T1" fmla="*/ 126 h 492"/>
                <a:gd name="T2" fmla="*/ 24 w 309"/>
                <a:gd name="T3" fmla="*/ 90 h 492"/>
                <a:gd name="T4" fmla="*/ 36 w 309"/>
                <a:gd name="T5" fmla="*/ 72 h 492"/>
                <a:gd name="T6" fmla="*/ 102 w 309"/>
                <a:gd name="T7" fmla="*/ 0 h 492"/>
                <a:gd name="T8" fmla="*/ 150 w 309"/>
                <a:gd name="T9" fmla="*/ 18 h 492"/>
                <a:gd name="T10" fmla="*/ 180 w 309"/>
                <a:gd name="T11" fmla="*/ 90 h 492"/>
                <a:gd name="T12" fmla="*/ 66 w 309"/>
                <a:gd name="T13" fmla="*/ 390 h 492"/>
                <a:gd name="T14" fmla="*/ 120 w 309"/>
                <a:gd name="T15" fmla="*/ 492 h 492"/>
                <a:gd name="T16" fmla="*/ 156 w 309"/>
                <a:gd name="T17" fmla="*/ 486 h 492"/>
                <a:gd name="T18" fmla="*/ 168 w 309"/>
                <a:gd name="T19" fmla="*/ 468 h 492"/>
                <a:gd name="T20" fmla="*/ 240 w 309"/>
                <a:gd name="T21" fmla="*/ 426 h 492"/>
                <a:gd name="T22" fmla="*/ 300 w 309"/>
                <a:gd name="T23" fmla="*/ 276 h 492"/>
                <a:gd name="T24" fmla="*/ 306 w 309"/>
                <a:gd name="T25" fmla="*/ 258 h 492"/>
                <a:gd name="T26" fmla="*/ 306 w 309"/>
                <a:gd name="T27" fmla="*/ 270 h 49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09"/>
                <a:gd name="T43" fmla="*/ 0 h 492"/>
                <a:gd name="T44" fmla="*/ 309 w 309"/>
                <a:gd name="T45" fmla="*/ 492 h 492"/>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09" h="492">
                  <a:moveTo>
                    <a:pt x="0" y="126"/>
                  </a:moveTo>
                  <a:cubicBezTo>
                    <a:pt x="8" y="114"/>
                    <a:pt x="16" y="102"/>
                    <a:pt x="24" y="90"/>
                  </a:cubicBezTo>
                  <a:cubicBezTo>
                    <a:pt x="28" y="84"/>
                    <a:pt x="36" y="72"/>
                    <a:pt x="36" y="72"/>
                  </a:cubicBezTo>
                  <a:cubicBezTo>
                    <a:pt x="47" y="27"/>
                    <a:pt x="57" y="15"/>
                    <a:pt x="102" y="0"/>
                  </a:cubicBezTo>
                  <a:cubicBezTo>
                    <a:pt x="114" y="2"/>
                    <a:pt x="141" y="4"/>
                    <a:pt x="150" y="18"/>
                  </a:cubicBezTo>
                  <a:cubicBezTo>
                    <a:pt x="152" y="22"/>
                    <a:pt x="177" y="82"/>
                    <a:pt x="180" y="90"/>
                  </a:cubicBezTo>
                  <a:cubicBezTo>
                    <a:pt x="196" y="202"/>
                    <a:pt x="145" y="311"/>
                    <a:pt x="66" y="390"/>
                  </a:cubicBezTo>
                  <a:cubicBezTo>
                    <a:pt x="47" y="447"/>
                    <a:pt x="70" y="475"/>
                    <a:pt x="120" y="492"/>
                  </a:cubicBezTo>
                  <a:cubicBezTo>
                    <a:pt x="132" y="490"/>
                    <a:pt x="145" y="491"/>
                    <a:pt x="156" y="486"/>
                  </a:cubicBezTo>
                  <a:cubicBezTo>
                    <a:pt x="162" y="483"/>
                    <a:pt x="163" y="473"/>
                    <a:pt x="168" y="468"/>
                  </a:cubicBezTo>
                  <a:cubicBezTo>
                    <a:pt x="192" y="447"/>
                    <a:pt x="215" y="443"/>
                    <a:pt x="240" y="426"/>
                  </a:cubicBezTo>
                  <a:cubicBezTo>
                    <a:pt x="270" y="382"/>
                    <a:pt x="276" y="323"/>
                    <a:pt x="300" y="276"/>
                  </a:cubicBezTo>
                  <a:cubicBezTo>
                    <a:pt x="303" y="270"/>
                    <a:pt x="302" y="262"/>
                    <a:pt x="306" y="258"/>
                  </a:cubicBezTo>
                  <a:cubicBezTo>
                    <a:pt x="309" y="255"/>
                    <a:pt x="306" y="266"/>
                    <a:pt x="306" y="270"/>
                  </a:cubicBezTo>
                </a:path>
              </a:pathLst>
            </a:custGeom>
            <a:noFill/>
            <a:ln w="38100">
              <a:solidFill>
                <a:schemeClr val="tx1"/>
              </a:solidFill>
              <a:round/>
              <a:headEnd/>
              <a:tailEnd/>
            </a:ln>
          </p:spPr>
          <p:txBody>
            <a:bodyPr/>
            <a:lstStyle/>
            <a:p>
              <a:endParaRPr lang="en-US"/>
            </a:p>
          </p:txBody>
        </p:sp>
      </p:grpSp>
      <p:sp>
        <p:nvSpPr>
          <p:cNvPr id="15379" name="AutoShape 143"/>
          <p:cNvSpPr>
            <a:spLocks noChangeArrowheads="1"/>
          </p:cNvSpPr>
          <p:nvPr/>
        </p:nvSpPr>
        <p:spPr bwMode="auto">
          <a:xfrm>
            <a:off x="381000" y="2867025"/>
            <a:ext cx="1676400" cy="485775"/>
          </a:xfrm>
          <a:prstGeom prst="wedgeEllipseCallout">
            <a:avLst>
              <a:gd name="adj1" fmla="val -24745"/>
              <a:gd name="adj2" fmla="val -81370"/>
            </a:avLst>
          </a:prstGeom>
          <a:solidFill>
            <a:schemeClr val="bg1"/>
          </a:solidFill>
          <a:ln w="9525">
            <a:solidFill>
              <a:schemeClr val="tx1"/>
            </a:solidFill>
            <a:miter lim="800000"/>
            <a:headEnd/>
            <a:tailEnd/>
          </a:ln>
        </p:spPr>
        <p:txBody>
          <a:bodyPr/>
          <a:lstStyle/>
          <a:p>
            <a:pPr algn="ctr"/>
            <a:r>
              <a:rPr lang="en-US" sz="1000" i="1">
                <a:latin typeface="Comic Sans MS" pitchFamily="66" charset="0"/>
              </a:rPr>
              <a:t>It's a mouse interrupt!</a:t>
            </a:r>
          </a:p>
        </p:txBody>
      </p:sp>
      <p:pic>
        <p:nvPicPr>
          <p:cNvPr id="15380" name="Picture 148" descr="envelope"/>
          <p:cNvPicPr>
            <a:picLocks noChangeAspect="1" noChangeArrowheads="1"/>
          </p:cNvPicPr>
          <p:nvPr/>
        </p:nvPicPr>
        <p:blipFill>
          <a:blip r:embed="rId5" cstate="print"/>
          <a:srcRect/>
          <a:stretch>
            <a:fillRect/>
          </a:stretch>
        </p:blipFill>
        <p:spPr bwMode="auto">
          <a:xfrm>
            <a:off x="2590800" y="3962400"/>
            <a:ext cx="787400" cy="331788"/>
          </a:xfrm>
          <a:prstGeom prst="rect">
            <a:avLst/>
          </a:prstGeom>
          <a:noFill/>
          <a:ln w="9525">
            <a:noFill/>
            <a:miter lim="800000"/>
            <a:headEnd/>
            <a:tailEnd/>
          </a:ln>
        </p:spPr>
      </p:pic>
      <p:pic>
        <p:nvPicPr>
          <p:cNvPr id="15381" name="Picture 149" descr="bolt_stirrers"/>
          <p:cNvPicPr>
            <a:picLocks noChangeAspect="1" noChangeArrowheads="1"/>
          </p:cNvPicPr>
          <p:nvPr/>
        </p:nvPicPr>
        <p:blipFill>
          <a:blip r:embed="rId6" cstate="print"/>
          <a:srcRect/>
          <a:stretch>
            <a:fillRect/>
          </a:stretch>
        </p:blipFill>
        <p:spPr bwMode="auto">
          <a:xfrm>
            <a:off x="290925" y="4506090"/>
            <a:ext cx="1270000" cy="714375"/>
          </a:xfrm>
          <a:prstGeom prst="rect">
            <a:avLst/>
          </a:prstGeom>
          <a:noFill/>
          <a:ln w="9525">
            <a:noFill/>
            <a:miter lim="800000"/>
            <a:headEnd/>
            <a:tailEnd/>
          </a:ln>
        </p:spPr>
      </p:pic>
      <p:sp>
        <p:nvSpPr>
          <p:cNvPr id="15382" name="AutoShape 150"/>
          <p:cNvSpPr>
            <a:spLocks noChangeArrowheads="1"/>
          </p:cNvSpPr>
          <p:nvPr/>
        </p:nvSpPr>
        <p:spPr bwMode="auto">
          <a:xfrm>
            <a:off x="3394694" y="5861505"/>
            <a:ext cx="1676400" cy="457200"/>
          </a:xfrm>
          <a:prstGeom prst="wedgeEllipseCallout">
            <a:avLst>
              <a:gd name="adj1" fmla="val -41227"/>
              <a:gd name="adj2" fmla="val 89991"/>
            </a:avLst>
          </a:prstGeom>
          <a:solidFill>
            <a:schemeClr val="bg1"/>
          </a:solidFill>
          <a:ln w="9525">
            <a:solidFill>
              <a:schemeClr val="tx1"/>
            </a:solidFill>
            <a:miter lim="800000"/>
            <a:headEnd/>
            <a:tailEnd/>
          </a:ln>
        </p:spPr>
        <p:txBody>
          <a:bodyPr tIns="0" anchor="ctr"/>
          <a:lstStyle/>
          <a:p>
            <a:pPr algn="ctr"/>
            <a:r>
              <a:rPr lang="en-US" sz="1000" i="1">
                <a:latin typeface="Comic Sans MS" pitchFamily="66" charset="0"/>
              </a:rPr>
              <a:t>Got a message!</a:t>
            </a:r>
          </a:p>
        </p:txBody>
      </p:sp>
      <p:sp>
        <p:nvSpPr>
          <p:cNvPr id="15383" name="AutoShape 145"/>
          <p:cNvSpPr>
            <a:spLocks noChangeArrowheads="1"/>
          </p:cNvSpPr>
          <p:nvPr/>
        </p:nvSpPr>
        <p:spPr bwMode="auto">
          <a:xfrm>
            <a:off x="3200400" y="2586038"/>
            <a:ext cx="2959100" cy="893762"/>
          </a:xfrm>
          <a:prstGeom prst="irregularSeal2">
            <a:avLst/>
          </a:prstGeom>
          <a:solidFill>
            <a:srgbClr val="FFFF00"/>
          </a:solidFill>
          <a:ln w="9525">
            <a:solidFill>
              <a:schemeClr val="tx1"/>
            </a:solidFill>
            <a:miter lim="800000"/>
            <a:headEnd/>
            <a:tailEnd/>
          </a:ln>
        </p:spPr>
        <p:txBody>
          <a:bodyPr wrap="none" anchor="ctr"/>
          <a:lstStyle/>
          <a:p>
            <a:endParaRPr lang="en-US"/>
          </a:p>
        </p:txBody>
      </p:sp>
      <p:sp>
        <p:nvSpPr>
          <p:cNvPr id="15384" name="Text Box 133"/>
          <p:cNvSpPr txBox="1">
            <a:spLocks noChangeArrowheads="1"/>
          </p:cNvSpPr>
          <p:nvPr/>
        </p:nvSpPr>
        <p:spPr bwMode="auto">
          <a:xfrm>
            <a:off x="3713163" y="2863850"/>
            <a:ext cx="1370012" cy="461963"/>
          </a:xfrm>
          <a:prstGeom prst="rect">
            <a:avLst/>
          </a:prstGeom>
          <a:noFill/>
          <a:ln w="9525">
            <a:noFill/>
            <a:miter lim="800000"/>
            <a:headEnd/>
            <a:tailEnd/>
          </a:ln>
        </p:spPr>
        <p:txBody>
          <a:bodyPr wrap="none">
            <a:spAutoFit/>
          </a:bodyPr>
          <a:lstStyle/>
          <a:p>
            <a:r>
              <a:rPr lang="en-US" sz="2400" b="1">
                <a:latin typeface="Comic Sans MS" pitchFamily="66" charset="0"/>
              </a:rPr>
              <a:t>CLIENT</a:t>
            </a:r>
          </a:p>
        </p:txBody>
      </p:sp>
      <p:sp>
        <p:nvSpPr>
          <p:cNvPr id="15385" name="Text Box 105"/>
          <p:cNvSpPr txBox="1">
            <a:spLocks noChangeArrowheads="1"/>
          </p:cNvSpPr>
          <p:nvPr/>
        </p:nvSpPr>
        <p:spPr bwMode="auto">
          <a:xfrm>
            <a:off x="2171700" y="1611313"/>
            <a:ext cx="1784350" cy="522287"/>
          </a:xfrm>
          <a:prstGeom prst="rect">
            <a:avLst/>
          </a:prstGeom>
          <a:solidFill>
            <a:srgbClr val="FFCCFF"/>
          </a:solidFill>
          <a:ln w="9525">
            <a:solidFill>
              <a:srgbClr val="FFCCFF"/>
            </a:solidFill>
            <a:miter lim="800000"/>
            <a:headEnd/>
            <a:tailEnd/>
          </a:ln>
        </p:spPr>
        <p:txBody>
          <a:bodyPr wrap="none">
            <a:spAutoFit/>
          </a:bodyPr>
          <a:lstStyle/>
          <a:p>
            <a:r>
              <a:rPr lang="en-US" sz="1400" i="1">
                <a:latin typeface="Comic Sans MS" pitchFamily="66" charset="0"/>
              </a:rPr>
              <a:t>Player clicks mouse</a:t>
            </a:r>
          </a:p>
          <a:p>
            <a:r>
              <a:rPr lang="en-US" sz="1400" i="1">
                <a:latin typeface="Comic Sans MS" pitchFamily="66" charset="0"/>
              </a:rPr>
              <a:t>cursor on target</a:t>
            </a:r>
          </a:p>
        </p:txBody>
      </p:sp>
      <p:sp>
        <p:nvSpPr>
          <p:cNvPr id="15386" name="AutoShape 164"/>
          <p:cNvSpPr>
            <a:spLocks noChangeArrowheads="1"/>
          </p:cNvSpPr>
          <p:nvPr/>
        </p:nvSpPr>
        <p:spPr bwMode="auto">
          <a:xfrm>
            <a:off x="4257531" y="4206876"/>
            <a:ext cx="1498600" cy="457200"/>
          </a:xfrm>
          <a:prstGeom prst="horizontalScroll">
            <a:avLst>
              <a:gd name="adj" fmla="val 12500"/>
            </a:avLst>
          </a:prstGeom>
          <a:solidFill>
            <a:srgbClr val="FFFF00"/>
          </a:solidFill>
          <a:ln w="9525">
            <a:solidFill>
              <a:schemeClr val="tx1"/>
            </a:solidFill>
            <a:round/>
            <a:headEnd/>
            <a:tailEnd/>
          </a:ln>
        </p:spPr>
        <p:txBody>
          <a:bodyPr wrap="none" anchor="ctr"/>
          <a:lstStyle/>
          <a:p>
            <a:endParaRPr lang="en-US"/>
          </a:p>
        </p:txBody>
      </p:sp>
      <p:sp>
        <p:nvSpPr>
          <p:cNvPr id="15387" name="Text Box 132"/>
          <p:cNvSpPr txBox="1">
            <a:spLocks noChangeArrowheads="1"/>
          </p:cNvSpPr>
          <p:nvPr/>
        </p:nvSpPr>
        <p:spPr bwMode="auto">
          <a:xfrm>
            <a:off x="4411250" y="4209339"/>
            <a:ext cx="1157288" cy="461963"/>
          </a:xfrm>
          <a:prstGeom prst="rect">
            <a:avLst/>
          </a:prstGeom>
          <a:noFill/>
          <a:ln w="9525">
            <a:noFill/>
            <a:miter lim="800000"/>
            <a:headEnd/>
            <a:tailEnd/>
          </a:ln>
        </p:spPr>
        <p:txBody>
          <a:bodyPr wrap="none">
            <a:spAutoFit/>
          </a:bodyPr>
          <a:lstStyle/>
          <a:p>
            <a:r>
              <a:rPr lang="en-US" sz="2400" b="1" dirty="0"/>
              <a:t>SERVER</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144" descr="20%"/>
          <p:cNvSpPr>
            <a:spLocks noChangeArrowheads="1"/>
          </p:cNvSpPr>
          <p:nvPr/>
        </p:nvSpPr>
        <p:spPr bwMode="auto">
          <a:xfrm>
            <a:off x="165100" y="2157413"/>
            <a:ext cx="4229100" cy="1108075"/>
          </a:xfrm>
          <a:prstGeom prst="rect">
            <a:avLst/>
          </a:prstGeom>
          <a:pattFill prst="pct20">
            <a:fgClr>
              <a:srgbClr val="FF0066"/>
            </a:fgClr>
            <a:bgClr>
              <a:schemeClr val="bg1"/>
            </a:bgClr>
          </a:pattFill>
          <a:ln w="9525">
            <a:solidFill>
              <a:schemeClr val="tx1"/>
            </a:solidFill>
            <a:miter lim="800000"/>
            <a:headEnd/>
            <a:tailEnd/>
          </a:ln>
        </p:spPr>
        <p:txBody>
          <a:bodyPr wrap="none" anchor="ctr"/>
          <a:lstStyle/>
          <a:p>
            <a:pPr algn="ctr"/>
            <a:endParaRPr lang="en-US">
              <a:solidFill>
                <a:srgbClr val="FFFF00"/>
              </a:solidFill>
            </a:endParaRPr>
          </a:p>
        </p:txBody>
      </p:sp>
      <p:sp>
        <p:nvSpPr>
          <p:cNvPr id="16387" name="Rectangle 146"/>
          <p:cNvSpPr>
            <a:spLocks noChangeArrowheads="1"/>
          </p:cNvSpPr>
          <p:nvPr/>
        </p:nvSpPr>
        <p:spPr bwMode="auto">
          <a:xfrm>
            <a:off x="165100" y="2157413"/>
            <a:ext cx="4216400" cy="585787"/>
          </a:xfrm>
          <a:prstGeom prst="rect">
            <a:avLst/>
          </a:prstGeom>
          <a:solidFill>
            <a:srgbClr val="000000"/>
          </a:solidFill>
          <a:ln w="9525">
            <a:solidFill>
              <a:schemeClr val="tx1"/>
            </a:solidFill>
            <a:miter lim="800000"/>
            <a:headEnd/>
            <a:tailEnd/>
          </a:ln>
        </p:spPr>
        <p:txBody>
          <a:bodyPr wrap="none" anchor="ctr"/>
          <a:lstStyle/>
          <a:p>
            <a:endParaRPr lang="en-US"/>
          </a:p>
        </p:txBody>
      </p:sp>
      <p:sp>
        <p:nvSpPr>
          <p:cNvPr id="16388" name="Text Box 108" descr="30%"/>
          <p:cNvSpPr txBox="1">
            <a:spLocks noChangeArrowheads="1"/>
          </p:cNvSpPr>
          <p:nvPr/>
        </p:nvSpPr>
        <p:spPr bwMode="auto">
          <a:xfrm>
            <a:off x="177800" y="3378200"/>
            <a:ext cx="4254500" cy="915988"/>
          </a:xfrm>
          <a:prstGeom prst="rect">
            <a:avLst/>
          </a:prstGeom>
          <a:pattFill prst="pct30">
            <a:fgClr>
              <a:srgbClr val="99FF99"/>
            </a:fgClr>
            <a:bgClr>
              <a:schemeClr val="bg1"/>
            </a:bgClr>
          </a:pattFill>
          <a:ln w="9525">
            <a:solidFill>
              <a:schemeClr val="tx1"/>
            </a:solidFill>
            <a:miter lim="800000"/>
            <a:headEnd/>
            <a:tailEnd/>
          </a:ln>
        </p:spPr>
        <p:txBody>
          <a:bodyPr wrap="none"/>
          <a:lstStyle/>
          <a:p>
            <a:r>
              <a:rPr lang="en-US" sz="2000" dirty="0">
                <a:latin typeface="Comic Sans MS" pitchFamily="66" charset="0"/>
              </a:rPr>
              <a:t>Client Application creates</a:t>
            </a:r>
          </a:p>
          <a:p>
            <a:r>
              <a:rPr lang="en-US" sz="2000" dirty="0">
                <a:latin typeface="Comic Sans MS" pitchFamily="66" charset="0"/>
              </a:rPr>
              <a:t>message to send to server</a:t>
            </a:r>
          </a:p>
          <a:p>
            <a:r>
              <a:rPr lang="en-US" sz="2000" dirty="0">
                <a:latin typeface="Comic Sans MS" pitchFamily="66" charset="0"/>
              </a:rPr>
              <a:t>application</a:t>
            </a:r>
          </a:p>
        </p:txBody>
      </p:sp>
      <p:sp>
        <p:nvSpPr>
          <p:cNvPr id="16389" name="Text Box 110" descr="20%"/>
          <p:cNvSpPr txBox="1">
            <a:spLocks noChangeArrowheads="1"/>
          </p:cNvSpPr>
          <p:nvPr/>
        </p:nvSpPr>
        <p:spPr bwMode="auto">
          <a:xfrm>
            <a:off x="182563" y="4392613"/>
            <a:ext cx="4241800" cy="1108075"/>
          </a:xfrm>
          <a:prstGeom prst="rect">
            <a:avLst/>
          </a:prstGeom>
          <a:pattFill prst="pct20">
            <a:fgClr>
              <a:srgbClr val="FFCCFF"/>
            </a:fgClr>
            <a:bgClr>
              <a:schemeClr val="bg1"/>
            </a:bgClr>
          </a:pattFill>
          <a:ln w="9525">
            <a:solidFill>
              <a:schemeClr val="tx1"/>
            </a:solidFill>
            <a:miter lim="800000"/>
            <a:headEnd/>
            <a:tailEnd/>
          </a:ln>
        </p:spPr>
        <p:txBody>
          <a:bodyPr wrap="none"/>
          <a:lstStyle/>
          <a:p>
            <a:r>
              <a:rPr lang="en-US" sz="2400" dirty="0">
                <a:latin typeface="Comic Sans MS" pitchFamily="66" charset="0"/>
              </a:rPr>
              <a:t>OS: Sends </a:t>
            </a:r>
          </a:p>
          <a:p>
            <a:r>
              <a:rPr lang="en-US" sz="2400" dirty="0">
                <a:latin typeface="Comic Sans MS" pitchFamily="66" charset="0"/>
              </a:rPr>
              <a:t>Message to </a:t>
            </a:r>
          </a:p>
          <a:p>
            <a:r>
              <a:rPr lang="en-US" sz="2400" dirty="0">
                <a:latin typeface="Comic Sans MS" pitchFamily="66" charset="0"/>
              </a:rPr>
              <a:t>server</a:t>
            </a:r>
          </a:p>
        </p:txBody>
      </p:sp>
      <p:sp>
        <p:nvSpPr>
          <p:cNvPr id="16390" name="Freeform 147" descr="10%"/>
          <p:cNvSpPr>
            <a:spLocks/>
          </p:cNvSpPr>
          <p:nvPr/>
        </p:nvSpPr>
        <p:spPr bwMode="auto">
          <a:xfrm>
            <a:off x="0" y="4214813"/>
            <a:ext cx="9144000" cy="2643187"/>
          </a:xfrm>
          <a:custGeom>
            <a:avLst/>
            <a:gdLst>
              <a:gd name="T0" fmla="*/ 0 w 4320"/>
              <a:gd name="T1" fmla="*/ 2214 h 2220"/>
              <a:gd name="T2" fmla="*/ 1602 w 4320"/>
              <a:gd name="T3" fmla="*/ 0 h 2220"/>
              <a:gd name="T4" fmla="*/ 2784 w 4320"/>
              <a:gd name="T5" fmla="*/ 0 h 2220"/>
              <a:gd name="T6" fmla="*/ 4320 w 4320"/>
              <a:gd name="T7" fmla="*/ 2220 h 2220"/>
              <a:gd name="T8" fmla="*/ 0 w 4320"/>
              <a:gd name="T9" fmla="*/ 2214 h 2220"/>
              <a:gd name="T10" fmla="*/ 0 60000 65536"/>
              <a:gd name="T11" fmla="*/ 0 60000 65536"/>
              <a:gd name="T12" fmla="*/ 0 60000 65536"/>
              <a:gd name="T13" fmla="*/ 0 60000 65536"/>
              <a:gd name="T14" fmla="*/ 0 60000 65536"/>
              <a:gd name="T15" fmla="*/ 0 w 4320"/>
              <a:gd name="T16" fmla="*/ 0 h 2220"/>
              <a:gd name="T17" fmla="*/ 4320 w 4320"/>
              <a:gd name="T18" fmla="*/ 2220 h 2220"/>
            </a:gdLst>
            <a:ahLst/>
            <a:cxnLst>
              <a:cxn ang="T10">
                <a:pos x="T0" y="T1"/>
              </a:cxn>
              <a:cxn ang="T11">
                <a:pos x="T2" y="T3"/>
              </a:cxn>
              <a:cxn ang="T12">
                <a:pos x="T4" y="T5"/>
              </a:cxn>
              <a:cxn ang="T13">
                <a:pos x="T6" y="T7"/>
              </a:cxn>
              <a:cxn ang="T14">
                <a:pos x="T8" y="T9"/>
              </a:cxn>
            </a:cxnLst>
            <a:rect l="T15" t="T16" r="T17" b="T18"/>
            <a:pathLst>
              <a:path w="4320" h="2220">
                <a:moveTo>
                  <a:pt x="0" y="2214"/>
                </a:moveTo>
                <a:lnTo>
                  <a:pt x="1602" y="0"/>
                </a:lnTo>
                <a:lnTo>
                  <a:pt x="2784" y="0"/>
                </a:lnTo>
                <a:lnTo>
                  <a:pt x="4320" y="2220"/>
                </a:lnTo>
                <a:lnTo>
                  <a:pt x="0" y="2214"/>
                </a:lnTo>
                <a:close/>
              </a:path>
            </a:pathLst>
          </a:custGeom>
          <a:pattFill prst="pct10">
            <a:fgClr>
              <a:srgbClr val="0000FF"/>
            </a:fgClr>
            <a:bgClr>
              <a:schemeClr val="bg1"/>
            </a:bgClr>
          </a:pattFill>
          <a:ln w="9525">
            <a:solidFill>
              <a:schemeClr val="tx1"/>
            </a:solidFill>
            <a:round/>
            <a:headEnd/>
            <a:tailEnd/>
          </a:ln>
        </p:spPr>
        <p:txBody>
          <a:bodyPr/>
          <a:lstStyle/>
          <a:p>
            <a:endParaRPr lang="en-US"/>
          </a:p>
        </p:txBody>
      </p:sp>
      <p:pic>
        <p:nvPicPr>
          <p:cNvPr id="16391" name="Picture 135" descr="halo3703a"/>
          <p:cNvPicPr>
            <a:picLocks noChangeAspect="1" noChangeArrowheads="1"/>
          </p:cNvPicPr>
          <p:nvPr/>
        </p:nvPicPr>
        <p:blipFill>
          <a:blip r:embed="rId3" cstate="print"/>
          <a:srcRect/>
          <a:stretch>
            <a:fillRect/>
          </a:stretch>
        </p:blipFill>
        <p:spPr bwMode="auto">
          <a:xfrm>
            <a:off x="165100" y="211138"/>
            <a:ext cx="4013200" cy="1616075"/>
          </a:xfrm>
          <a:prstGeom prst="rect">
            <a:avLst/>
          </a:prstGeom>
          <a:noFill/>
          <a:ln w="9525">
            <a:noFill/>
            <a:miter lim="800000"/>
            <a:headEnd/>
            <a:tailEnd/>
          </a:ln>
        </p:spPr>
      </p:pic>
      <p:sp>
        <p:nvSpPr>
          <p:cNvPr id="16392" name="Text Box 104"/>
          <p:cNvSpPr txBox="1">
            <a:spLocks noChangeArrowheads="1"/>
          </p:cNvSpPr>
          <p:nvPr/>
        </p:nvSpPr>
        <p:spPr bwMode="auto">
          <a:xfrm>
            <a:off x="101600" y="98425"/>
            <a:ext cx="2482850" cy="585788"/>
          </a:xfrm>
          <a:prstGeom prst="rect">
            <a:avLst/>
          </a:prstGeom>
          <a:solidFill>
            <a:srgbClr val="FF0066"/>
          </a:solidFill>
          <a:ln w="9525">
            <a:noFill/>
            <a:miter lim="800000"/>
            <a:headEnd/>
            <a:tailEnd/>
          </a:ln>
        </p:spPr>
        <p:txBody>
          <a:bodyPr>
            <a:spAutoFit/>
          </a:bodyPr>
          <a:lstStyle/>
          <a:p>
            <a:r>
              <a:rPr lang="en-US" sz="1600">
                <a:latin typeface="Comic Sans MS" pitchFamily="66" charset="0"/>
              </a:rPr>
              <a:t>Client Application </a:t>
            </a:r>
          </a:p>
          <a:p>
            <a:r>
              <a:rPr lang="en-US" sz="1600">
                <a:latin typeface="Comic Sans MS" pitchFamily="66" charset="0"/>
              </a:rPr>
              <a:t>(Halo 3)</a:t>
            </a:r>
          </a:p>
        </p:txBody>
      </p:sp>
      <p:sp>
        <p:nvSpPr>
          <p:cNvPr id="16393" name="Text Box 107"/>
          <p:cNvSpPr txBox="1">
            <a:spLocks noChangeArrowheads="1"/>
          </p:cNvSpPr>
          <p:nvPr/>
        </p:nvSpPr>
        <p:spPr bwMode="auto">
          <a:xfrm>
            <a:off x="201558" y="2127250"/>
            <a:ext cx="3097323" cy="707886"/>
          </a:xfrm>
          <a:prstGeom prst="rect">
            <a:avLst/>
          </a:prstGeom>
          <a:noFill/>
          <a:ln w="9525">
            <a:noFill/>
            <a:miter lim="800000"/>
            <a:headEnd/>
            <a:tailEnd/>
          </a:ln>
        </p:spPr>
        <p:txBody>
          <a:bodyPr wrap="none">
            <a:spAutoFit/>
          </a:bodyPr>
          <a:lstStyle/>
          <a:p>
            <a:r>
              <a:rPr lang="en-US" sz="2000" dirty="0">
                <a:solidFill>
                  <a:srgbClr val="FFFF00"/>
                </a:solidFill>
              </a:rPr>
              <a:t>OS: Recognizes interrupt</a:t>
            </a:r>
          </a:p>
          <a:p>
            <a:r>
              <a:rPr lang="en-US" sz="2000" dirty="0">
                <a:solidFill>
                  <a:srgbClr val="FFFF00"/>
                </a:solidFill>
              </a:rPr>
              <a:t>Sends it to client application</a:t>
            </a:r>
          </a:p>
        </p:txBody>
      </p:sp>
      <p:sp>
        <p:nvSpPr>
          <p:cNvPr id="16394" name="Text Box 111" descr="5%"/>
          <p:cNvSpPr txBox="1">
            <a:spLocks noChangeArrowheads="1"/>
          </p:cNvSpPr>
          <p:nvPr/>
        </p:nvSpPr>
        <p:spPr bwMode="auto">
          <a:xfrm>
            <a:off x="1018123" y="5861505"/>
            <a:ext cx="2646879" cy="1015663"/>
          </a:xfrm>
          <a:prstGeom prst="rect">
            <a:avLst/>
          </a:prstGeom>
          <a:pattFill prst="pct5">
            <a:fgClr>
              <a:srgbClr val="FF9900"/>
            </a:fgClr>
            <a:bgClr>
              <a:schemeClr val="bg1"/>
            </a:bgClr>
          </a:pattFill>
          <a:ln w="9525">
            <a:solidFill>
              <a:schemeClr val="tx1"/>
            </a:solidFill>
            <a:miter lim="800000"/>
            <a:headEnd/>
            <a:tailEnd/>
          </a:ln>
        </p:spPr>
        <p:txBody>
          <a:bodyPr wrap="none">
            <a:spAutoFit/>
          </a:bodyPr>
          <a:lstStyle/>
          <a:p>
            <a:r>
              <a:rPr lang="en-US" sz="2000" dirty="0">
                <a:latin typeface="Comic Sans MS" pitchFamily="66" charset="0"/>
              </a:rPr>
              <a:t>OS: Receives</a:t>
            </a:r>
          </a:p>
          <a:p>
            <a:r>
              <a:rPr lang="en-US" sz="2000" dirty="0">
                <a:latin typeface="Comic Sans MS" pitchFamily="66" charset="0"/>
              </a:rPr>
              <a:t>Message sends</a:t>
            </a:r>
          </a:p>
          <a:p>
            <a:r>
              <a:rPr lang="en-US" sz="2000" dirty="0">
                <a:latin typeface="Comic Sans MS" pitchFamily="66" charset="0"/>
              </a:rPr>
              <a:t>to server application</a:t>
            </a:r>
          </a:p>
        </p:txBody>
      </p:sp>
      <p:sp>
        <p:nvSpPr>
          <p:cNvPr id="16395" name="Text Box 112"/>
          <p:cNvSpPr txBox="1">
            <a:spLocks noChangeArrowheads="1"/>
          </p:cNvSpPr>
          <p:nvPr/>
        </p:nvSpPr>
        <p:spPr bwMode="auto">
          <a:xfrm>
            <a:off x="3116263" y="4618038"/>
            <a:ext cx="2297112" cy="1169987"/>
          </a:xfrm>
          <a:prstGeom prst="rect">
            <a:avLst/>
          </a:prstGeom>
          <a:solidFill>
            <a:schemeClr val="accent2"/>
          </a:solidFill>
          <a:ln w="9525">
            <a:solidFill>
              <a:schemeClr val="tx1"/>
            </a:solidFill>
            <a:miter lim="800000"/>
            <a:headEnd/>
            <a:tailEnd/>
          </a:ln>
        </p:spPr>
        <p:txBody>
          <a:bodyPr wrap="none">
            <a:spAutoFit/>
          </a:bodyPr>
          <a:lstStyle/>
          <a:p>
            <a:r>
              <a:rPr lang="en-US" sz="1400" i="1">
                <a:solidFill>
                  <a:srgbClr val="FFFF00"/>
                </a:solidFill>
                <a:latin typeface="Comic Sans MS" pitchFamily="66" charset="0"/>
              </a:rPr>
              <a:t>Application examines</a:t>
            </a:r>
          </a:p>
          <a:p>
            <a:r>
              <a:rPr lang="en-US" sz="1400" i="1">
                <a:solidFill>
                  <a:srgbClr val="FFFF00"/>
                </a:solidFill>
                <a:latin typeface="Comic Sans MS" pitchFamily="66" charset="0"/>
              </a:rPr>
              <a:t>message and state of</a:t>
            </a:r>
          </a:p>
          <a:p>
            <a:r>
              <a:rPr lang="en-US" sz="1400" i="1">
                <a:solidFill>
                  <a:srgbClr val="FFFF00"/>
                </a:solidFill>
                <a:latin typeface="Comic Sans MS" pitchFamily="66" charset="0"/>
              </a:rPr>
              <a:t>game and determines</a:t>
            </a:r>
          </a:p>
          <a:p>
            <a:r>
              <a:rPr lang="en-US" sz="1400" i="1">
                <a:solidFill>
                  <a:srgbClr val="FFFF00"/>
                </a:solidFill>
                <a:latin typeface="Comic Sans MS" pitchFamily="66" charset="0"/>
              </a:rPr>
              <a:t>Master Chief dies! Sends</a:t>
            </a:r>
          </a:p>
          <a:p>
            <a:r>
              <a:rPr lang="en-US" sz="1400" i="1">
                <a:solidFill>
                  <a:srgbClr val="FFFF00"/>
                </a:solidFill>
                <a:latin typeface="Comic Sans MS" pitchFamily="66" charset="0"/>
              </a:rPr>
              <a:t>message back to client.</a:t>
            </a:r>
          </a:p>
        </p:txBody>
      </p:sp>
      <p:sp>
        <p:nvSpPr>
          <p:cNvPr id="16396" name="Text Box 113" descr="5%"/>
          <p:cNvSpPr txBox="1">
            <a:spLocks noChangeArrowheads="1"/>
          </p:cNvSpPr>
          <p:nvPr/>
        </p:nvSpPr>
        <p:spPr bwMode="auto">
          <a:xfrm>
            <a:off x="4729163" y="6042025"/>
            <a:ext cx="3162300" cy="688975"/>
          </a:xfrm>
          <a:prstGeom prst="rect">
            <a:avLst/>
          </a:prstGeom>
          <a:pattFill prst="pct5">
            <a:fgClr>
              <a:srgbClr val="FF9900"/>
            </a:fgClr>
            <a:bgClr>
              <a:schemeClr val="bg1"/>
            </a:bgClr>
          </a:pattFill>
          <a:ln w="9525" algn="ctr">
            <a:solidFill>
              <a:schemeClr val="tx1"/>
            </a:solidFill>
            <a:miter lim="800000"/>
            <a:headEnd/>
            <a:tailEnd/>
          </a:ln>
        </p:spPr>
        <p:txBody>
          <a:bodyPr wrap="none"/>
          <a:lstStyle/>
          <a:p>
            <a:r>
              <a:rPr lang="en-US" sz="2000" dirty="0">
                <a:latin typeface="Comic Sans MS" pitchFamily="66" charset="0"/>
              </a:rPr>
              <a:t>OS: Sends</a:t>
            </a:r>
          </a:p>
          <a:p>
            <a:r>
              <a:rPr lang="en-US" sz="2000" dirty="0">
                <a:latin typeface="Comic Sans MS" pitchFamily="66" charset="0"/>
              </a:rPr>
              <a:t>Message to client</a:t>
            </a:r>
          </a:p>
        </p:txBody>
      </p:sp>
      <p:sp>
        <p:nvSpPr>
          <p:cNvPr id="16397" name="Line 114"/>
          <p:cNvSpPr>
            <a:spLocks noChangeShapeType="1"/>
          </p:cNvSpPr>
          <p:nvPr/>
        </p:nvSpPr>
        <p:spPr bwMode="auto">
          <a:xfrm>
            <a:off x="1333500" y="5372100"/>
            <a:ext cx="342900" cy="571500"/>
          </a:xfrm>
          <a:prstGeom prst="line">
            <a:avLst/>
          </a:prstGeom>
          <a:noFill/>
          <a:ln w="76200">
            <a:solidFill>
              <a:schemeClr val="tx1"/>
            </a:solidFill>
            <a:round/>
            <a:headEnd/>
            <a:tailEnd type="triangle" w="med" len="med"/>
          </a:ln>
        </p:spPr>
        <p:txBody>
          <a:bodyPr/>
          <a:lstStyle/>
          <a:p>
            <a:endParaRPr lang="en-US"/>
          </a:p>
        </p:txBody>
      </p:sp>
      <p:sp>
        <p:nvSpPr>
          <p:cNvPr id="16398" name="Line 115"/>
          <p:cNvSpPr>
            <a:spLocks noChangeShapeType="1"/>
          </p:cNvSpPr>
          <p:nvPr/>
        </p:nvSpPr>
        <p:spPr bwMode="auto">
          <a:xfrm flipV="1">
            <a:off x="2755900" y="5417460"/>
            <a:ext cx="368300" cy="509588"/>
          </a:xfrm>
          <a:prstGeom prst="line">
            <a:avLst/>
          </a:prstGeom>
          <a:noFill/>
          <a:ln w="76200">
            <a:solidFill>
              <a:schemeClr val="tx1"/>
            </a:solidFill>
            <a:round/>
            <a:headEnd/>
            <a:tailEnd type="triangle" w="med" len="med"/>
          </a:ln>
        </p:spPr>
        <p:txBody>
          <a:bodyPr/>
          <a:lstStyle/>
          <a:p>
            <a:endParaRPr lang="en-US"/>
          </a:p>
        </p:txBody>
      </p:sp>
      <p:sp>
        <p:nvSpPr>
          <p:cNvPr id="16399" name="Line 116"/>
          <p:cNvSpPr>
            <a:spLocks noChangeShapeType="1"/>
          </p:cNvSpPr>
          <p:nvPr/>
        </p:nvSpPr>
        <p:spPr bwMode="auto">
          <a:xfrm>
            <a:off x="5257800" y="5638800"/>
            <a:ext cx="431800" cy="503238"/>
          </a:xfrm>
          <a:prstGeom prst="line">
            <a:avLst/>
          </a:prstGeom>
          <a:noFill/>
          <a:ln w="76200">
            <a:solidFill>
              <a:schemeClr val="tx1"/>
            </a:solidFill>
            <a:round/>
            <a:headEnd/>
            <a:tailEnd type="triangle" w="med" len="med"/>
          </a:ln>
        </p:spPr>
        <p:txBody>
          <a:bodyPr/>
          <a:lstStyle/>
          <a:p>
            <a:endParaRPr lang="en-US"/>
          </a:p>
        </p:txBody>
      </p:sp>
      <p:sp>
        <p:nvSpPr>
          <p:cNvPr id="16400" name="Line 122"/>
          <p:cNvSpPr>
            <a:spLocks noChangeShapeType="1"/>
          </p:cNvSpPr>
          <p:nvPr/>
        </p:nvSpPr>
        <p:spPr bwMode="auto">
          <a:xfrm flipH="1">
            <a:off x="2070100" y="4157663"/>
            <a:ext cx="368300" cy="379412"/>
          </a:xfrm>
          <a:prstGeom prst="line">
            <a:avLst/>
          </a:prstGeom>
          <a:noFill/>
          <a:ln w="76200">
            <a:solidFill>
              <a:schemeClr val="tx1"/>
            </a:solidFill>
            <a:round/>
            <a:headEnd/>
            <a:tailEnd type="triangle" w="med" len="med"/>
          </a:ln>
        </p:spPr>
        <p:txBody>
          <a:bodyPr/>
          <a:lstStyle/>
          <a:p>
            <a:endParaRPr lang="en-US"/>
          </a:p>
        </p:txBody>
      </p:sp>
      <p:sp>
        <p:nvSpPr>
          <p:cNvPr id="16401" name="Line 123"/>
          <p:cNvSpPr>
            <a:spLocks noChangeShapeType="1"/>
          </p:cNvSpPr>
          <p:nvPr/>
        </p:nvSpPr>
        <p:spPr bwMode="auto">
          <a:xfrm flipH="1">
            <a:off x="2552700" y="2700338"/>
            <a:ext cx="266700" cy="722312"/>
          </a:xfrm>
          <a:prstGeom prst="line">
            <a:avLst/>
          </a:prstGeom>
          <a:noFill/>
          <a:ln w="76200">
            <a:solidFill>
              <a:schemeClr val="tx1"/>
            </a:solidFill>
            <a:round/>
            <a:headEnd/>
            <a:tailEnd type="triangle" w="med" len="med"/>
          </a:ln>
        </p:spPr>
        <p:txBody>
          <a:bodyPr/>
          <a:lstStyle/>
          <a:p>
            <a:endParaRPr lang="en-US"/>
          </a:p>
        </p:txBody>
      </p:sp>
      <p:sp>
        <p:nvSpPr>
          <p:cNvPr id="16402" name="Line 124"/>
          <p:cNvSpPr>
            <a:spLocks noChangeShapeType="1"/>
          </p:cNvSpPr>
          <p:nvPr/>
        </p:nvSpPr>
        <p:spPr bwMode="auto">
          <a:xfrm flipH="1">
            <a:off x="1701800" y="1592263"/>
            <a:ext cx="101600" cy="530225"/>
          </a:xfrm>
          <a:prstGeom prst="line">
            <a:avLst/>
          </a:prstGeom>
          <a:noFill/>
          <a:ln w="76200">
            <a:solidFill>
              <a:schemeClr val="tx1"/>
            </a:solidFill>
            <a:round/>
            <a:headEnd/>
            <a:tailEnd type="triangle" w="med" len="med"/>
          </a:ln>
        </p:spPr>
        <p:txBody>
          <a:bodyPr/>
          <a:lstStyle/>
          <a:p>
            <a:endParaRPr lang="en-US"/>
          </a:p>
        </p:txBody>
      </p:sp>
      <p:grpSp>
        <p:nvGrpSpPr>
          <p:cNvPr id="2" name="Group 140"/>
          <p:cNvGrpSpPr>
            <a:grpSpLocks/>
          </p:cNvGrpSpPr>
          <p:nvPr/>
        </p:nvGrpSpPr>
        <p:grpSpPr bwMode="auto">
          <a:xfrm>
            <a:off x="2616200" y="614363"/>
            <a:ext cx="749300" cy="422275"/>
            <a:chOff x="1110" y="2298"/>
            <a:chExt cx="354" cy="354"/>
          </a:xfrm>
        </p:grpSpPr>
        <p:sp>
          <p:nvSpPr>
            <p:cNvPr id="16417" name="Oval 136"/>
            <p:cNvSpPr>
              <a:spLocks noChangeArrowheads="1"/>
            </p:cNvSpPr>
            <p:nvPr/>
          </p:nvSpPr>
          <p:spPr bwMode="auto">
            <a:xfrm>
              <a:off x="1176" y="2382"/>
              <a:ext cx="222" cy="222"/>
            </a:xfrm>
            <a:prstGeom prst="ellipse">
              <a:avLst/>
            </a:prstGeom>
            <a:noFill/>
            <a:ln w="28575">
              <a:solidFill>
                <a:srgbClr val="FFFF00"/>
              </a:solidFill>
              <a:round/>
              <a:headEnd/>
              <a:tailEnd/>
            </a:ln>
          </p:spPr>
          <p:txBody>
            <a:bodyPr wrap="none" anchor="ctr"/>
            <a:lstStyle/>
            <a:p>
              <a:endParaRPr lang="en-US"/>
            </a:p>
          </p:txBody>
        </p:sp>
        <p:sp>
          <p:nvSpPr>
            <p:cNvPr id="16418" name="Line 137"/>
            <p:cNvSpPr>
              <a:spLocks noChangeShapeType="1"/>
            </p:cNvSpPr>
            <p:nvPr/>
          </p:nvSpPr>
          <p:spPr bwMode="auto">
            <a:xfrm>
              <a:off x="1110" y="2496"/>
              <a:ext cx="354" cy="0"/>
            </a:xfrm>
            <a:prstGeom prst="line">
              <a:avLst/>
            </a:prstGeom>
            <a:noFill/>
            <a:ln w="38100">
              <a:solidFill>
                <a:srgbClr val="FFFF00"/>
              </a:solidFill>
              <a:round/>
              <a:headEnd/>
              <a:tailEnd/>
            </a:ln>
          </p:spPr>
          <p:txBody>
            <a:bodyPr/>
            <a:lstStyle/>
            <a:p>
              <a:endParaRPr lang="en-US"/>
            </a:p>
          </p:txBody>
        </p:sp>
        <p:sp>
          <p:nvSpPr>
            <p:cNvPr id="16419" name="Line 138"/>
            <p:cNvSpPr>
              <a:spLocks noChangeShapeType="1"/>
            </p:cNvSpPr>
            <p:nvPr/>
          </p:nvSpPr>
          <p:spPr bwMode="auto">
            <a:xfrm>
              <a:off x="1272" y="2298"/>
              <a:ext cx="0" cy="0"/>
            </a:xfrm>
            <a:prstGeom prst="line">
              <a:avLst/>
            </a:prstGeom>
            <a:noFill/>
            <a:ln w="9525">
              <a:solidFill>
                <a:srgbClr val="FFFF00"/>
              </a:solidFill>
              <a:round/>
              <a:headEnd/>
              <a:tailEnd/>
            </a:ln>
          </p:spPr>
          <p:txBody>
            <a:bodyPr/>
            <a:lstStyle/>
            <a:p>
              <a:endParaRPr lang="en-US"/>
            </a:p>
          </p:txBody>
        </p:sp>
        <p:sp>
          <p:nvSpPr>
            <p:cNvPr id="16420" name="Line 139"/>
            <p:cNvSpPr>
              <a:spLocks noChangeShapeType="1"/>
            </p:cNvSpPr>
            <p:nvPr/>
          </p:nvSpPr>
          <p:spPr bwMode="auto">
            <a:xfrm>
              <a:off x="1290" y="2328"/>
              <a:ext cx="0" cy="324"/>
            </a:xfrm>
            <a:prstGeom prst="line">
              <a:avLst/>
            </a:prstGeom>
            <a:noFill/>
            <a:ln w="38100">
              <a:solidFill>
                <a:srgbClr val="FFFF00"/>
              </a:solidFill>
              <a:round/>
              <a:headEnd/>
              <a:tailEnd/>
            </a:ln>
          </p:spPr>
          <p:txBody>
            <a:bodyPr/>
            <a:lstStyle/>
            <a:p>
              <a:endParaRPr lang="en-US"/>
            </a:p>
          </p:txBody>
        </p:sp>
      </p:grpSp>
      <p:grpSp>
        <p:nvGrpSpPr>
          <p:cNvPr id="3" name="Group 160"/>
          <p:cNvGrpSpPr>
            <a:grpSpLocks/>
          </p:cNvGrpSpPr>
          <p:nvPr/>
        </p:nvGrpSpPr>
        <p:grpSpPr bwMode="auto">
          <a:xfrm>
            <a:off x="0" y="1536700"/>
            <a:ext cx="1504950" cy="677863"/>
            <a:chOff x="0" y="1266"/>
            <a:chExt cx="711" cy="570"/>
          </a:xfrm>
        </p:grpSpPr>
        <p:pic>
          <p:nvPicPr>
            <p:cNvPr id="16415" name="Picture 141" descr="Photo_Electrical_Mouse"/>
            <p:cNvPicPr>
              <a:picLocks noChangeAspect="1" noChangeArrowheads="1"/>
            </p:cNvPicPr>
            <p:nvPr/>
          </p:nvPicPr>
          <p:blipFill>
            <a:blip r:embed="rId4" cstate="print"/>
            <a:srcRect/>
            <a:stretch>
              <a:fillRect/>
            </a:stretch>
          </p:blipFill>
          <p:spPr bwMode="auto">
            <a:xfrm>
              <a:off x="0" y="1296"/>
              <a:ext cx="540" cy="540"/>
            </a:xfrm>
            <a:prstGeom prst="rect">
              <a:avLst/>
            </a:prstGeom>
            <a:noFill/>
            <a:ln w="9525">
              <a:noFill/>
              <a:miter lim="800000"/>
              <a:headEnd/>
              <a:tailEnd/>
            </a:ln>
          </p:spPr>
        </p:pic>
        <p:sp>
          <p:nvSpPr>
            <p:cNvPr id="16416" name="Freeform 142"/>
            <p:cNvSpPr>
              <a:spLocks/>
            </p:cNvSpPr>
            <p:nvPr/>
          </p:nvSpPr>
          <p:spPr bwMode="auto">
            <a:xfrm>
              <a:off x="402" y="1266"/>
              <a:ext cx="309" cy="492"/>
            </a:xfrm>
            <a:custGeom>
              <a:avLst/>
              <a:gdLst>
                <a:gd name="T0" fmla="*/ 0 w 309"/>
                <a:gd name="T1" fmla="*/ 126 h 492"/>
                <a:gd name="T2" fmla="*/ 24 w 309"/>
                <a:gd name="T3" fmla="*/ 90 h 492"/>
                <a:gd name="T4" fmla="*/ 36 w 309"/>
                <a:gd name="T5" fmla="*/ 72 h 492"/>
                <a:gd name="T6" fmla="*/ 102 w 309"/>
                <a:gd name="T7" fmla="*/ 0 h 492"/>
                <a:gd name="T8" fmla="*/ 150 w 309"/>
                <a:gd name="T9" fmla="*/ 18 h 492"/>
                <a:gd name="T10" fmla="*/ 180 w 309"/>
                <a:gd name="T11" fmla="*/ 90 h 492"/>
                <a:gd name="T12" fmla="*/ 66 w 309"/>
                <a:gd name="T13" fmla="*/ 390 h 492"/>
                <a:gd name="T14" fmla="*/ 120 w 309"/>
                <a:gd name="T15" fmla="*/ 492 h 492"/>
                <a:gd name="T16" fmla="*/ 156 w 309"/>
                <a:gd name="T17" fmla="*/ 486 h 492"/>
                <a:gd name="T18" fmla="*/ 168 w 309"/>
                <a:gd name="T19" fmla="*/ 468 h 492"/>
                <a:gd name="T20" fmla="*/ 240 w 309"/>
                <a:gd name="T21" fmla="*/ 426 h 492"/>
                <a:gd name="T22" fmla="*/ 300 w 309"/>
                <a:gd name="T23" fmla="*/ 276 h 492"/>
                <a:gd name="T24" fmla="*/ 306 w 309"/>
                <a:gd name="T25" fmla="*/ 258 h 492"/>
                <a:gd name="T26" fmla="*/ 306 w 309"/>
                <a:gd name="T27" fmla="*/ 270 h 49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09"/>
                <a:gd name="T43" fmla="*/ 0 h 492"/>
                <a:gd name="T44" fmla="*/ 309 w 309"/>
                <a:gd name="T45" fmla="*/ 492 h 492"/>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09" h="492">
                  <a:moveTo>
                    <a:pt x="0" y="126"/>
                  </a:moveTo>
                  <a:cubicBezTo>
                    <a:pt x="8" y="114"/>
                    <a:pt x="16" y="102"/>
                    <a:pt x="24" y="90"/>
                  </a:cubicBezTo>
                  <a:cubicBezTo>
                    <a:pt x="28" y="84"/>
                    <a:pt x="36" y="72"/>
                    <a:pt x="36" y="72"/>
                  </a:cubicBezTo>
                  <a:cubicBezTo>
                    <a:pt x="47" y="27"/>
                    <a:pt x="57" y="15"/>
                    <a:pt x="102" y="0"/>
                  </a:cubicBezTo>
                  <a:cubicBezTo>
                    <a:pt x="114" y="2"/>
                    <a:pt x="141" y="4"/>
                    <a:pt x="150" y="18"/>
                  </a:cubicBezTo>
                  <a:cubicBezTo>
                    <a:pt x="152" y="22"/>
                    <a:pt x="177" y="82"/>
                    <a:pt x="180" y="90"/>
                  </a:cubicBezTo>
                  <a:cubicBezTo>
                    <a:pt x="196" y="202"/>
                    <a:pt x="145" y="311"/>
                    <a:pt x="66" y="390"/>
                  </a:cubicBezTo>
                  <a:cubicBezTo>
                    <a:pt x="47" y="447"/>
                    <a:pt x="70" y="475"/>
                    <a:pt x="120" y="492"/>
                  </a:cubicBezTo>
                  <a:cubicBezTo>
                    <a:pt x="132" y="490"/>
                    <a:pt x="145" y="491"/>
                    <a:pt x="156" y="486"/>
                  </a:cubicBezTo>
                  <a:cubicBezTo>
                    <a:pt x="162" y="483"/>
                    <a:pt x="163" y="473"/>
                    <a:pt x="168" y="468"/>
                  </a:cubicBezTo>
                  <a:cubicBezTo>
                    <a:pt x="192" y="447"/>
                    <a:pt x="215" y="443"/>
                    <a:pt x="240" y="426"/>
                  </a:cubicBezTo>
                  <a:cubicBezTo>
                    <a:pt x="270" y="382"/>
                    <a:pt x="276" y="323"/>
                    <a:pt x="300" y="276"/>
                  </a:cubicBezTo>
                  <a:cubicBezTo>
                    <a:pt x="303" y="270"/>
                    <a:pt x="302" y="262"/>
                    <a:pt x="306" y="258"/>
                  </a:cubicBezTo>
                  <a:cubicBezTo>
                    <a:pt x="309" y="255"/>
                    <a:pt x="306" y="266"/>
                    <a:pt x="306" y="270"/>
                  </a:cubicBezTo>
                </a:path>
              </a:pathLst>
            </a:custGeom>
            <a:noFill/>
            <a:ln w="38100">
              <a:solidFill>
                <a:schemeClr val="tx1"/>
              </a:solidFill>
              <a:round/>
              <a:headEnd/>
              <a:tailEnd/>
            </a:ln>
          </p:spPr>
          <p:txBody>
            <a:bodyPr/>
            <a:lstStyle/>
            <a:p>
              <a:endParaRPr lang="en-US"/>
            </a:p>
          </p:txBody>
        </p:sp>
      </p:grpSp>
      <p:sp>
        <p:nvSpPr>
          <p:cNvPr id="16405" name="AutoShape 143"/>
          <p:cNvSpPr>
            <a:spLocks noChangeArrowheads="1"/>
          </p:cNvSpPr>
          <p:nvPr/>
        </p:nvSpPr>
        <p:spPr bwMode="auto">
          <a:xfrm>
            <a:off x="381000" y="2867025"/>
            <a:ext cx="1676400" cy="485775"/>
          </a:xfrm>
          <a:prstGeom prst="wedgeEllipseCallout">
            <a:avLst>
              <a:gd name="adj1" fmla="val -24745"/>
              <a:gd name="adj2" fmla="val -81370"/>
            </a:avLst>
          </a:prstGeom>
          <a:solidFill>
            <a:schemeClr val="bg1"/>
          </a:solidFill>
          <a:ln w="9525">
            <a:solidFill>
              <a:schemeClr val="tx1"/>
            </a:solidFill>
            <a:miter lim="800000"/>
            <a:headEnd/>
            <a:tailEnd/>
          </a:ln>
        </p:spPr>
        <p:txBody>
          <a:bodyPr/>
          <a:lstStyle/>
          <a:p>
            <a:pPr algn="ctr"/>
            <a:r>
              <a:rPr lang="en-US" sz="1000" i="1">
                <a:latin typeface="Comic Sans MS" pitchFamily="66" charset="0"/>
              </a:rPr>
              <a:t>It's a mouse interrupt!</a:t>
            </a:r>
          </a:p>
        </p:txBody>
      </p:sp>
      <p:pic>
        <p:nvPicPr>
          <p:cNvPr id="16406" name="Picture 148" descr="envelope"/>
          <p:cNvPicPr>
            <a:picLocks noChangeAspect="1" noChangeArrowheads="1"/>
          </p:cNvPicPr>
          <p:nvPr/>
        </p:nvPicPr>
        <p:blipFill>
          <a:blip r:embed="rId5" cstate="print"/>
          <a:srcRect/>
          <a:stretch>
            <a:fillRect/>
          </a:stretch>
        </p:blipFill>
        <p:spPr bwMode="auto">
          <a:xfrm>
            <a:off x="2997192" y="3962400"/>
            <a:ext cx="787400" cy="331788"/>
          </a:xfrm>
          <a:prstGeom prst="rect">
            <a:avLst/>
          </a:prstGeom>
          <a:noFill/>
          <a:ln w="9525">
            <a:noFill/>
            <a:miter lim="800000"/>
            <a:headEnd/>
            <a:tailEnd/>
          </a:ln>
        </p:spPr>
      </p:pic>
      <p:pic>
        <p:nvPicPr>
          <p:cNvPr id="16407" name="Picture 149" descr="bolt_stirrers"/>
          <p:cNvPicPr>
            <a:picLocks noChangeAspect="1" noChangeArrowheads="1"/>
          </p:cNvPicPr>
          <p:nvPr/>
        </p:nvPicPr>
        <p:blipFill>
          <a:blip r:embed="rId6" cstate="print"/>
          <a:srcRect/>
          <a:stretch>
            <a:fillRect/>
          </a:stretch>
        </p:blipFill>
        <p:spPr bwMode="auto">
          <a:xfrm>
            <a:off x="1270000" y="4551363"/>
            <a:ext cx="1270000" cy="714375"/>
          </a:xfrm>
          <a:prstGeom prst="rect">
            <a:avLst/>
          </a:prstGeom>
          <a:noFill/>
          <a:ln w="9525">
            <a:noFill/>
            <a:miter lim="800000"/>
            <a:headEnd/>
            <a:tailEnd/>
          </a:ln>
        </p:spPr>
      </p:pic>
      <p:sp>
        <p:nvSpPr>
          <p:cNvPr id="16408" name="AutoShape 150"/>
          <p:cNvSpPr>
            <a:spLocks noChangeArrowheads="1"/>
          </p:cNvSpPr>
          <p:nvPr/>
        </p:nvSpPr>
        <p:spPr bwMode="auto">
          <a:xfrm>
            <a:off x="3073400" y="5791200"/>
            <a:ext cx="1676400" cy="457200"/>
          </a:xfrm>
          <a:prstGeom prst="wedgeEllipseCallout">
            <a:avLst>
              <a:gd name="adj1" fmla="val -41227"/>
              <a:gd name="adj2" fmla="val 89991"/>
            </a:avLst>
          </a:prstGeom>
          <a:solidFill>
            <a:schemeClr val="bg1"/>
          </a:solidFill>
          <a:ln w="9525">
            <a:solidFill>
              <a:schemeClr val="tx1"/>
            </a:solidFill>
            <a:miter lim="800000"/>
            <a:headEnd/>
            <a:tailEnd/>
          </a:ln>
        </p:spPr>
        <p:txBody>
          <a:bodyPr tIns="0" anchor="ctr"/>
          <a:lstStyle/>
          <a:p>
            <a:pPr algn="ctr"/>
            <a:r>
              <a:rPr lang="en-US" sz="1000" i="1">
                <a:latin typeface="Comic Sans MS" pitchFamily="66" charset="0"/>
              </a:rPr>
              <a:t>Got a message!</a:t>
            </a:r>
          </a:p>
        </p:txBody>
      </p:sp>
      <p:sp>
        <p:nvSpPr>
          <p:cNvPr id="16409" name="AutoShape 145"/>
          <p:cNvSpPr>
            <a:spLocks noChangeArrowheads="1"/>
          </p:cNvSpPr>
          <p:nvPr/>
        </p:nvSpPr>
        <p:spPr bwMode="auto">
          <a:xfrm>
            <a:off x="3200400" y="2586038"/>
            <a:ext cx="2959100" cy="893762"/>
          </a:xfrm>
          <a:prstGeom prst="irregularSeal2">
            <a:avLst/>
          </a:prstGeom>
          <a:solidFill>
            <a:srgbClr val="FFFF00"/>
          </a:solidFill>
          <a:ln w="9525">
            <a:solidFill>
              <a:schemeClr val="tx1"/>
            </a:solidFill>
            <a:miter lim="800000"/>
            <a:headEnd/>
            <a:tailEnd/>
          </a:ln>
        </p:spPr>
        <p:txBody>
          <a:bodyPr wrap="none" anchor="ctr"/>
          <a:lstStyle/>
          <a:p>
            <a:endParaRPr lang="en-US"/>
          </a:p>
        </p:txBody>
      </p:sp>
      <p:pic>
        <p:nvPicPr>
          <p:cNvPr id="16410" name="Picture 151" descr="bolt_stirrers"/>
          <p:cNvPicPr>
            <a:picLocks noChangeAspect="1" noChangeArrowheads="1"/>
          </p:cNvPicPr>
          <p:nvPr/>
        </p:nvPicPr>
        <p:blipFill>
          <a:blip r:embed="rId6" cstate="print"/>
          <a:srcRect/>
          <a:stretch>
            <a:fillRect/>
          </a:stretch>
        </p:blipFill>
        <p:spPr bwMode="auto">
          <a:xfrm>
            <a:off x="7061200" y="6145812"/>
            <a:ext cx="830263" cy="683613"/>
          </a:xfrm>
          <a:prstGeom prst="rect">
            <a:avLst/>
          </a:prstGeom>
          <a:noFill/>
          <a:ln w="9525">
            <a:noFill/>
            <a:miter lim="800000"/>
            <a:headEnd/>
            <a:tailEnd/>
          </a:ln>
        </p:spPr>
      </p:pic>
      <p:sp>
        <p:nvSpPr>
          <p:cNvPr id="16411" name="Text Box 133"/>
          <p:cNvSpPr txBox="1">
            <a:spLocks noChangeArrowheads="1"/>
          </p:cNvSpPr>
          <p:nvPr/>
        </p:nvSpPr>
        <p:spPr bwMode="auto">
          <a:xfrm>
            <a:off x="3713163" y="2863850"/>
            <a:ext cx="1370012" cy="461963"/>
          </a:xfrm>
          <a:prstGeom prst="rect">
            <a:avLst/>
          </a:prstGeom>
          <a:noFill/>
          <a:ln w="9525">
            <a:noFill/>
            <a:miter lim="800000"/>
            <a:headEnd/>
            <a:tailEnd/>
          </a:ln>
        </p:spPr>
        <p:txBody>
          <a:bodyPr wrap="none">
            <a:spAutoFit/>
          </a:bodyPr>
          <a:lstStyle/>
          <a:p>
            <a:r>
              <a:rPr lang="en-US" sz="2400" b="1">
                <a:latin typeface="Comic Sans MS" pitchFamily="66" charset="0"/>
              </a:rPr>
              <a:t>CLIENT</a:t>
            </a:r>
          </a:p>
        </p:txBody>
      </p:sp>
      <p:sp>
        <p:nvSpPr>
          <p:cNvPr id="16412" name="Text Box 105"/>
          <p:cNvSpPr txBox="1">
            <a:spLocks noChangeArrowheads="1"/>
          </p:cNvSpPr>
          <p:nvPr/>
        </p:nvSpPr>
        <p:spPr bwMode="auto">
          <a:xfrm>
            <a:off x="2171700" y="1611313"/>
            <a:ext cx="1784350" cy="522287"/>
          </a:xfrm>
          <a:prstGeom prst="rect">
            <a:avLst/>
          </a:prstGeom>
          <a:solidFill>
            <a:srgbClr val="FFCCFF"/>
          </a:solidFill>
          <a:ln w="9525">
            <a:solidFill>
              <a:srgbClr val="FFCCFF"/>
            </a:solidFill>
            <a:miter lim="800000"/>
            <a:headEnd/>
            <a:tailEnd/>
          </a:ln>
        </p:spPr>
        <p:txBody>
          <a:bodyPr wrap="none">
            <a:spAutoFit/>
          </a:bodyPr>
          <a:lstStyle/>
          <a:p>
            <a:r>
              <a:rPr lang="en-US" sz="1400" i="1">
                <a:latin typeface="Comic Sans MS" pitchFamily="66" charset="0"/>
              </a:rPr>
              <a:t>Player clicks mouse</a:t>
            </a:r>
          </a:p>
          <a:p>
            <a:r>
              <a:rPr lang="en-US" sz="1400" i="1">
                <a:latin typeface="Comic Sans MS" pitchFamily="66" charset="0"/>
              </a:rPr>
              <a:t>cursor on target</a:t>
            </a:r>
          </a:p>
        </p:txBody>
      </p:sp>
      <p:sp>
        <p:nvSpPr>
          <p:cNvPr id="16413" name="AutoShape 164"/>
          <p:cNvSpPr>
            <a:spLocks noChangeArrowheads="1"/>
          </p:cNvSpPr>
          <p:nvPr/>
        </p:nvSpPr>
        <p:spPr bwMode="auto">
          <a:xfrm>
            <a:off x="3378200" y="4114800"/>
            <a:ext cx="1498600" cy="457200"/>
          </a:xfrm>
          <a:prstGeom prst="horizontalScroll">
            <a:avLst>
              <a:gd name="adj" fmla="val 12500"/>
            </a:avLst>
          </a:prstGeom>
          <a:solidFill>
            <a:srgbClr val="FFFF00"/>
          </a:solidFill>
          <a:ln w="9525">
            <a:solidFill>
              <a:schemeClr val="tx1"/>
            </a:solidFill>
            <a:round/>
            <a:headEnd/>
            <a:tailEnd/>
          </a:ln>
        </p:spPr>
        <p:txBody>
          <a:bodyPr wrap="none" anchor="ctr"/>
          <a:lstStyle/>
          <a:p>
            <a:endParaRPr lang="en-US"/>
          </a:p>
        </p:txBody>
      </p:sp>
      <p:sp>
        <p:nvSpPr>
          <p:cNvPr id="16414" name="Text Box 132"/>
          <p:cNvSpPr txBox="1">
            <a:spLocks noChangeArrowheads="1"/>
          </p:cNvSpPr>
          <p:nvPr/>
        </p:nvSpPr>
        <p:spPr bwMode="auto">
          <a:xfrm>
            <a:off x="3581400" y="4114800"/>
            <a:ext cx="1157288" cy="461963"/>
          </a:xfrm>
          <a:prstGeom prst="rect">
            <a:avLst/>
          </a:prstGeom>
          <a:noFill/>
          <a:ln w="9525">
            <a:noFill/>
            <a:miter lim="800000"/>
            <a:headEnd/>
            <a:tailEnd/>
          </a:ln>
        </p:spPr>
        <p:txBody>
          <a:bodyPr wrap="none">
            <a:spAutoFit/>
          </a:bodyPr>
          <a:lstStyle/>
          <a:p>
            <a:r>
              <a:rPr lang="en-US" sz="2400" b="1"/>
              <a:t>SERVER</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144" descr="20%"/>
          <p:cNvSpPr>
            <a:spLocks noChangeArrowheads="1"/>
          </p:cNvSpPr>
          <p:nvPr/>
        </p:nvSpPr>
        <p:spPr bwMode="auto">
          <a:xfrm>
            <a:off x="165100" y="2157413"/>
            <a:ext cx="4229100" cy="1108075"/>
          </a:xfrm>
          <a:prstGeom prst="rect">
            <a:avLst/>
          </a:prstGeom>
          <a:pattFill prst="pct20">
            <a:fgClr>
              <a:srgbClr val="FF0066"/>
            </a:fgClr>
            <a:bgClr>
              <a:schemeClr val="bg1"/>
            </a:bgClr>
          </a:pattFill>
          <a:ln w="9525">
            <a:solidFill>
              <a:schemeClr val="tx1"/>
            </a:solidFill>
            <a:miter lim="800000"/>
            <a:headEnd/>
            <a:tailEnd/>
          </a:ln>
        </p:spPr>
        <p:txBody>
          <a:bodyPr wrap="none" anchor="ctr"/>
          <a:lstStyle/>
          <a:p>
            <a:pPr algn="ctr"/>
            <a:endParaRPr lang="en-US">
              <a:solidFill>
                <a:srgbClr val="FFFF00"/>
              </a:solidFill>
            </a:endParaRPr>
          </a:p>
        </p:txBody>
      </p:sp>
      <p:sp>
        <p:nvSpPr>
          <p:cNvPr id="17411" name="Rectangle 146"/>
          <p:cNvSpPr>
            <a:spLocks noChangeArrowheads="1"/>
          </p:cNvSpPr>
          <p:nvPr/>
        </p:nvSpPr>
        <p:spPr bwMode="auto">
          <a:xfrm>
            <a:off x="165100" y="2157413"/>
            <a:ext cx="4216400" cy="585787"/>
          </a:xfrm>
          <a:prstGeom prst="rect">
            <a:avLst/>
          </a:prstGeom>
          <a:solidFill>
            <a:srgbClr val="000000"/>
          </a:solidFill>
          <a:ln w="9525">
            <a:solidFill>
              <a:schemeClr val="tx1"/>
            </a:solidFill>
            <a:miter lim="800000"/>
            <a:headEnd/>
            <a:tailEnd/>
          </a:ln>
        </p:spPr>
        <p:txBody>
          <a:bodyPr wrap="none" anchor="ctr"/>
          <a:lstStyle/>
          <a:p>
            <a:endParaRPr lang="en-US"/>
          </a:p>
        </p:txBody>
      </p:sp>
      <p:sp>
        <p:nvSpPr>
          <p:cNvPr id="17412" name="Text Box 108" descr="30%"/>
          <p:cNvSpPr txBox="1">
            <a:spLocks noChangeArrowheads="1"/>
          </p:cNvSpPr>
          <p:nvPr/>
        </p:nvSpPr>
        <p:spPr bwMode="auto">
          <a:xfrm>
            <a:off x="177800" y="3378200"/>
            <a:ext cx="4254500" cy="915988"/>
          </a:xfrm>
          <a:prstGeom prst="rect">
            <a:avLst/>
          </a:prstGeom>
          <a:pattFill prst="pct30">
            <a:fgClr>
              <a:srgbClr val="99FF99"/>
            </a:fgClr>
            <a:bgClr>
              <a:schemeClr val="bg1"/>
            </a:bgClr>
          </a:pattFill>
          <a:ln w="9525">
            <a:solidFill>
              <a:schemeClr val="tx1"/>
            </a:solidFill>
            <a:miter lim="800000"/>
            <a:headEnd/>
            <a:tailEnd/>
          </a:ln>
        </p:spPr>
        <p:txBody>
          <a:bodyPr wrap="none"/>
          <a:lstStyle/>
          <a:p>
            <a:r>
              <a:rPr lang="en-US" sz="2000" dirty="0">
                <a:latin typeface="Comic Sans MS" pitchFamily="66" charset="0"/>
              </a:rPr>
              <a:t>Client Application creates</a:t>
            </a:r>
          </a:p>
          <a:p>
            <a:r>
              <a:rPr lang="en-US" sz="2000" dirty="0">
                <a:latin typeface="Comic Sans MS" pitchFamily="66" charset="0"/>
              </a:rPr>
              <a:t>message to send to server</a:t>
            </a:r>
          </a:p>
          <a:p>
            <a:r>
              <a:rPr lang="en-US" sz="2000" dirty="0">
                <a:latin typeface="Comic Sans MS" pitchFamily="66" charset="0"/>
              </a:rPr>
              <a:t>application</a:t>
            </a:r>
          </a:p>
        </p:txBody>
      </p:sp>
      <p:sp>
        <p:nvSpPr>
          <p:cNvPr id="17413" name="Text Box 110" descr="20%"/>
          <p:cNvSpPr txBox="1">
            <a:spLocks noChangeArrowheads="1"/>
          </p:cNvSpPr>
          <p:nvPr/>
        </p:nvSpPr>
        <p:spPr bwMode="auto">
          <a:xfrm>
            <a:off x="182563" y="4392613"/>
            <a:ext cx="4241800" cy="1108075"/>
          </a:xfrm>
          <a:prstGeom prst="rect">
            <a:avLst/>
          </a:prstGeom>
          <a:pattFill prst="pct20">
            <a:fgClr>
              <a:srgbClr val="FFCCFF"/>
            </a:fgClr>
            <a:bgClr>
              <a:schemeClr val="bg1"/>
            </a:bgClr>
          </a:pattFill>
          <a:ln w="9525">
            <a:solidFill>
              <a:schemeClr val="tx1"/>
            </a:solidFill>
            <a:miter lim="800000"/>
            <a:headEnd/>
            <a:tailEnd/>
          </a:ln>
        </p:spPr>
        <p:txBody>
          <a:bodyPr wrap="none"/>
          <a:lstStyle/>
          <a:p>
            <a:r>
              <a:rPr lang="en-US" sz="2000" dirty="0">
                <a:latin typeface="Comic Sans MS" pitchFamily="66" charset="0"/>
              </a:rPr>
              <a:t>OS: Sends </a:t>
            </a:r>
          </a:p>
          <a:p>
            <a:r>
              <a:rPr lang="en-US" sz="2000" dirty="0">
                <a:latin typeface="Comic Sans MS" pitchFamily="66" charset="0"/>
              </a:rPr>
              <a:t>Message to </a:t>
            </a:r>
          </a:p>
          <a:p>
            <a:r>
              <a:rPr lang="en-US" sz="2000" dirty="0">
                <a:latin typeface="Comic Sans MS" pitchFamily="66" charset="0"/>
              </a:rPr>
              <a:t>server</a:t>
            </a:r>
          </a:p>
        </p:txBody>
      </p:sp>
      <p:sp>
        <p:nvSpPr>
          <p:cNvPr id="17414" name="Freeform 147" descr="10%"/>
          <p:cNvSpPr>
            <a:spLocks/>
          </p:cNvSpPr>
          <p:nvPr/>
        </p:nvSpPr>
        <p:spPr bwMode="auto">
          <a:xfrm>
            <a:off x="0" y="4214813"/>
            <a:ext cx="9144000" cy="2643187"/>
          </a:xfrm>
          <a:custGeom>
            <a:avLst/>
            <a:gdLst>
              <a:gd name="T0" fmla="*/ 0 w 4320"/>
              <a:gd name="T1" fmla="*/ 2214 h 2220"/>
              <a:gd name="T2" fmla="*/ 1602 w 4320"/>
              <a:gd name="T3" fmla="*/ 0 h 2220"/>
              <a:gd name="T4" fmla="*/ 2784 w 4320"/>
              <a:gd name="T5" fmla="*/ 0 h 2220"/>
              <a:gd name="T6" fmla="*/ 4320 w 4320"/>
              <a:gd name="T7" fmla="*/ 2220 h 2220"/>
              <a:gd name="T8" fmla="*/ 0 w 4320"/>
              <a:gd name="T9" fmla="*/ 2214 h 2220"/>
              <a:gd name="T10" fmla="*/ 0 60000 65536"/>
              <a:gd name="T11" fmla="*/ 0 60000 65536"/>
              <a:gd name="T12" fmla="*/ 0 60000 65536"/>
              <a:gd name="T13" fmla="*/ 0 60000 65536"/>
              <a:gd name="T14" fmla="*/ 0 60000 65536"/>
              <a:gd name="T15" fmla="*/ 0 w 4320"/>
              <a:gd name="T16" fmla="*/ 0 h 2220"/>
              <a:gd name="T17" fmla="*/ 4320 w 4320"/>
              <a:gd name="T18" fmla="*/ 2220 h 2220"/>
            </a:gdLst>
            <a:ahLst/>
            <a:cxnLst>
              <a:cxn ang="T10">
                <a:pos x="T0" y="T1"/>
              </a:cxn>
              <a:cxn ang="T11">
                <a:pos x="T2" y="T3"/>
              </a:cxn>
              <a:cxn ang="T12">
                <a:pos x="T4" y="T5"/>
              </a:cxn>
              <a:cxn ang="T13">
                <a:pos x="T6" y="T7"/>
              </a:cxn>
              <a:cxn ang="T14">
                <a:pos x="T8" y="T9"/>
              </a:cxn>
            </a:cxnLst>
            <a:rect l="T15" t="T16" r="T17" b="T18"/>
            <a:pathLst>
              <a:path w="4320" h="2220">
                <a:moveTo>
                  <a:pt x="0" y="2214"/>
                </a:moveTo>
                <a:lnTo>
                  <a:pt x="1602" y="0"/>
                </a:lnTo>
                <a:lnTo>
                  <a:pt x="2784" y="0"/>
                </a:lnTo>
                <a:lnTo>
                  <a:pt x="4320" y="2220"/>
                </a:lnTo>
                <a:lnTo>
                  <a:pt x="0" y="2214"/>
                </a:lnTo>
                <a:close/>
              </a:path>
            </a:pathLst>
          </a:custGeom>
          <a:pattFill prst="pct10">
            <a:fgClr>
              <a:srgbClr val="0000FF"/>
            </a:fgClr>
            <a:bgClr>
              <a:schemeClr val="bg1"/>
            </a:bgClr>
          </a:pattFill>
          <a:ln w="9525">
            <a:solidFill>
              <a:schemeClr val="tx1"/>
            </a:solidFill>
            <a:round/>
            <a:headEnd/>
            <a:tailEnd/>
          </a:ln>
        </p:spPr>
        <p:txBody>
          <a:bodyPr/>
          <a:lstStyle/>
          <a:p>
            <a:endParaRPr lang="en-US"/>
          </a:p>
        </p:txBody>
      </p:sp>
      <p:pic>
        <p:nvPicPr>
          <p:cNvPr id="17415" name="Picture 135" descr="halo3703a"/>
          <p:cNvPicPr>
            <a:picLocks noChangeAspect="1" noChangeArrowheads="1"/>
          </p:cNvPicPr>
          <p:nvPr/>
        </p:nvPicPr>
        <p:blipFill>
          <a:blip r:embed="rId3" cstate="print"/>
          <a:srcRect/>
          <a:stretch>
            <a:fillRect/>
          </a:stretch>
        </p:blipFill>
        <p:spPr bwMode="auto">
          <a:xfrm>
            <a:off x="165100" y="211138"/>
            <a:ext cx="4013200" cy="1616075"/>
          </a:xfrm>
          <a:prstGeom prst="rect">
            <a:avLst/>
          </a:prstGeom>
          <a:noFill/>
          <a:ln w="9525">
            <a:noFill/>
            <a:miter lim="800000"/>
            <a:headEnd/>
            <a:tailEnd/>
          </a:ln>
        </p:spPr>
      </p:pic>
      <p:sp>
        <p:nvSpPr>
          <p:cNvPr id="17416" name="Text Box 104"/>
          <p:cNvSpPr txBox="1">
            <a:spLocks noChangeArrowheads="1"/>
          </p:cNvSpPr>
          <p:nvPr/>
        </p:nvSpPr>
        <p:spPr bwMode="auto">
          <a:xfrm>
            <a:off x="101600" y="98425"/>
            <a:ext cx="2482850" cy="585788"/>
          </a:xfrm>
          <a:prstGeom prst="rect">
            <a:avLst/>
          </a:prstGeom>
          <a:solidFill>
            <a:srgbClr val="FF0066"/>
          </a:solidFill>
          <a:ln w="9525">
            <a:noFill/>
            <a:miter lim="800000"/>
            <a:headEnd/>
            <a:tailEnd/>
          </a:ln>
        </p:spPr>
        <p:txBody>
          <a:bodyPr>
            <a:spAutoFit/>
          </a:bodyPr>
          <a:lstStyle/>
          <a:p>
            <a:r>
              <a:rPr lang="en-US" sz="1600">
                <a:latin typeface="Comic Sans MS" pitchFamily="66" charset="0"/>
              </a:rPr>
              <a:t>Client Application </a:t>
            </a:r>
          </a:p>
          <a:p>
            <a:r>
              <a:rPr lang="en-US" sz="1600">
                <a:latin typeface="Comic Sans MS" pitchFamily="66" charset="0"/>
              </a:rPr>
              <a:t>(Halo 3)</a:t>
            </a:r>
          </a:p>
        </p:txBody>
      </p:sp>
      <p:sp>
        <p:nvSpPr>
          <p:cNvPr id="17417" name="Text Box 107"/>
          <p:cNvSpPr txBox="1">
            <a:spLocks noChangeArrowheads="1"/>
          </p:cNvSpPr>
          <p:nvPr/>
        </p:nvSpPr>
        <p:spPr bwMode="auto">
          <a:xfrm>
            <a:off x="-193583" y="2127250"/>
            <a:ext cx="3887604" cy="1077218"/>
          </a:xfrm>
          <a:prstGeom prst="rect">
            <a:avLst/>
          </a:prstGeom>
          <a:noFill/>
          <a:ln w="9525">
            <a:noFill/>
            <a:miter lim="800000"/>
            <a:headEnd/>
            <a:tailEnd/>
          </a:ln>
        </p:spPr>
        <p:txBody>
          <a:bodyPr wrap="none">
            <a:spAutoFit/>
          </a:bodyPr>
          <a:lstStyle/>
          <a:p>
            <a:r>
              <a:rPr lang="en-US" sz="2400" dirty="0">
                <a:solidFill>
                  <a:srgbClr val="FFFF00"/>
                </a:solidFill>
              </a:rPr>
              <a:t>OS: Recognizes interrupt</a:t>
            </a:r>
          </a:p>
          <a:p>
            <a:r>
              <a:rPr lang="en-US" sz="2400" dirty="0">
                <a:solidFill>
                  <a:srgbClr val="FFFF00"/>
                </a:solidFill>
              </a:rPr>
              <a:t>Sends it to client applicati</a:t>
            </a:r>
            <a:r>
              <a:rPr lang="en-US" dirty="0">
                <a:solidFill>
                  <a:srgbClr val="FFFF00"/>
                </a:solidFill>
              </a:rPr>
              <a:t>on</a:t>
            </a:r>
          </a:p>
        </p:txBody>
      </p:sp>
      <p:sp>
        <p:nvSpPr>
          <p:cNvPr id="17418" name="Text Box 111" descr="5%"/>
          <p:cNvSpPr txBox="1">
            <a:spLocks noChangeArrowheads="1"/>
          </p:cNvSpPr>
          <p:nvPr/>
        </p:nvSpPr>
        <p:spPr bwMode="auto">
          <a:xfrm>
            <a:off x="1018123" y="5934075"/>
            <a:ext cx="2646879" cy="1015663"/>
          </a:xfrm>
          <a:prstGeom prst="rect">
            <a:avLst/>
          </a:prstGeom>
          <a:pattFill prst="pct5">
            <a:fgClr>
              <a:srgbClr val="FF9900"/>
            </a:fgClr>
            <a:bgClr>
              <a:schemeClr val="bg1"/>
            </a:bgClr>
          </a:pattFill>
          <a:ln w="9525">
            <a:solidFill>
              <a:schemeClr val="tx1"/>
            </a:solidFill>
            <a:miter lim="800000"/>
            <a:headEnd/>
            <a:tailEnd/>
          </a:ln>
        </p:spPr>
        <p:txBody>
          <a:bodyPr wrap="none">
            <a:spAutoFit/>
          </a:bodyPr>
          <a:lstStyle/>
          <a:p>
            <a:r>
              <a:rPr lang="en-US" sz="2000" dirty="0">
                <a:latin typeface="Comic Sans MS" pitchFamily="66" charset="0"/>
              </a:rPr>
              <a:t>OS: Receives</a:t>
            </a:r>
          </a:p>
          <a:p>
            <a:r>
              <a:rPr lang="en-US" sz="2000" dirty="0">
                <a:latin typeface="Comic Sans MS" pitchFamily="66" charset="0"/>
              </a:rPr>
              <a:t>Message sends</a:t>
            </a:r>
          </a:p>
          <a:p>
            <a:r>
              <a:rPr lang="en-US" sz="2000" dirty="0">
                <a:latin typeface="Comic Sans MS" pitchFamily="66" charset="0"/>
              </a:rPr>
              <a:t>to server application</a:t>
            </a:r>
          </a:p>
        </p:txBody>
      </p:sp>
      <p:sp>
        <p:nvSpPr>
          <p:cNvPr id="17419" name="Text Box 112"/>
          <p:cNvSpPr txBox="1">
            <a:spLocks noChangeArrowheads="1"/>
          </p:cNvSpPr>
          <p:nvPr/>
        </p:nvSpPr>
        <p:spPr bwMode="auto">
          <a:xfrm>
            <a:off x="3116263" y="4618038"/>
            <a:ext cx="2297112" cy="1169987"/>
          </a:xfrm>
          <a:prstGeom prst="rect">
            <a:avLst/>
          </a:prstGeom>
          <a:solidFill>
            <a:schemeClr val="accent2"/>
          </a:solidFill>
          <a:ln w="9525">
            <a:solidFill>
              <a:schemeClr val="tx1"/>
            </a:solidFill>
            <a:miter lim="800000"/>
            <a:headEnd/>
            <a:tailEnd/>
          </a:ln>
        </p:spPr>
        <p:txBody>
          <a:bodyPr wrap="none">
            <a:spAutoFit/>
          </a:bodyPr>
          <a:lstStyle/>
          <a:p>
            <a:r>
              <a:rPr lang="en-US" sz="1400" i="1">
                <a:solidFill>
                  <a:srgbClr val="FFFF00"/>
                </a:solidFill>
                <a:latin typeface="Comic Sans MS" pitchFamily="66" charset="0"/>
              </a:rPr>
              <a:t>Application examines</a:t>
            </a:r>
          </a:p>
          <a:p>
            <a:r>
              <a:rPr lang="en-US" sz="1400" i="1">
                <a:solidFill>
                  <a:srgbClr val="FFFF00"/>
                </a:solidFill>
                <a:latin typeface="Comic Sans MS" pitchFamily="66" charset="0"/>
              </a:rPr>
              <a:t>message and state of</a:t>
            </a:r>
          </a:p>
          <a:p>
            <a:r>
              <a:rPr lang="en-US" sz="1400" i="1">
                <a:solidFill>
                  <a:srgbClr val="FFFF00"/>
                </a:solidFill>
                <a:latin typeface="Comic Sans MS" pitchFamily="66" charset="0"/>
              </a:rPr>
              <a:t>game and determines</a:t>
            </a:r>
          </a:p>
          <a:p>
            <a:r>
              <a:rPr lang="en-US" sz="1400" i="1">
                <a:solidFill>
                  <a:srgbClr val="FFFF00"/>
                </a:solidFill>
                <a:latin typeface="Comic Sans MS" pitchFamily="66" charset="0"/>
              </a:rPr>
              <a:t>Master Chief dies! Sends</a:t>
            </a:r>
          </a:p>
          <a:p>
            <a:r>
              <a:rPr lang="en-US" sz="1400" i="1">
                <a:solidFill>
                  <a:srgbClr val="FFFF00"/>
                </a:solidFill>
                <a:latin typeface="Comic Sans MS" pitchFamily="66" charset="0"/>
              </a:rPr>
              <a:t>message back to client.</a:t>
            </a:r>
          </a:p>
        </p:txBody>
      </p:sp>
      <p:sp>
        <p:nvSpPr>
          <p:cNvPr id="17420" name="Text Box 113" descr="5%"/>
          <p:cNvSpPr txBox="1">
            <a:spLocks noChangeArrowheads="1"/>
          </p:cNvSpPr>
          <p:nvPr/>
        </p:nvSpPr>
        <p:spPr bwMode="auto">
          <a:xfrm>
            <a:off x="4729163" y="6042025"/>
            <a:ext cx="3162300" cy="688975"/>
          </a:xfrm>
          <a:prstGeom prst="rect">
            <a:avLst/>
          </a:prstGeom>
          <a:pattFill prst="pct5">
            <a:fgClr>
              <a:srgbClr val="FF9900"/>
            </a:fgClr>
            <a:bgClr>
              <a:schemeClr val="bg1"/>
            </a:bgClr>
          </a:pattFill>
          <a:ln w="9525" algn="ctr">
            <a:solidFill>
              <a:schemeClr val="tx1"/>
            </a:solidFill>
            <a:miter lim="800000"/>
            <a:headEnd/>
            <a:tailEnd/>
          </a:ln>
        </p:spPr>
        <p:txBody>
          <a:bodyPr wrap="none"/>
          <a:lstStyle/>
          <a:p>
            <a:r>
              <a:rPr lang="en-US" sz="2000" dirty="0">
                <a:latin typeface="Comic Sans MS" pitchFamily="66" charset="0"/>
              </a:rPr>
              <a:t>OS: Sends</a:t>
            </a:r>
          </a:p>
          <a:p>
            <a:r>
              <a:rPr lang="en-US" sz="2000" dirty="0">
                <a:latin typeface="Comic Sans MS" pitchFamily="66" charset="0"/>
              </a:rPr>
              <a:t>Message to client</a:t>
            </a:r>
          </a:p>
        </p:txBody>
      </p:sp>
      <p:sp>
        <p:nvSpPr>
          <p:cNvPr id="17421" name="Line 114"/>
          <p:cNvSpPr>
            <a:spLocks noChangeShapeType="1"/>
          </p:cNvSpPr>
          <p:nvPr/>
        </p:nvSpPr>
        <p:spPr bwMode="auto">
          <a:xfrm>
            <a:off x="1333500" y="5372100"/>
            <a:ext cx="342900" cy="571500"/>
          </a:xfrm>
          <a:prstGeom prst="line">
            <a:avLst/>
          </a:prstGeom>
          <a:noFill/>
          <a:ln w="76200">
            <a:solidFill>
              <a:schemeClr val="tx1"/>
            </a:solidFill>
            <a:round/>
            <a:headEnd/>
            <a:tailEnd type="triangle" w="med" len="med"/>
          </a:ln>
        </p:spPr>
        <p:txBody>
          <a:bodyPr/>
          <a:lstStyle/>
          <a:p>
            <a:endParaRPr lang="en-US"/>
          </a:p>
        </p:txBody>
      </p:sp>
      <p:sp>
        <p:nvSpPr>
          <p:cNvPr id="17422" name="Line 115"/>
          <p:cNvSpPr>
            <a:spLocks noChangeShapeType="1"/>
          </p:cNvSpPr>
          <p:nvPr/>
        </p:nvSpPr>
        <p:spPr bwMode="auto">
          <a:xfrm flipV="1">
            <a:off x="2755900" y="5562600"/>
            <a:ext cx="368300" cy="509588"/>
          </a:xfrm>
          <a:prstGeom prst="line">
            <a:avLst/>
          </a:prstGeom>
          <a:noFill/>
          <a:ln w="76200">
            <a:solidFill>
              <a:schemeClr val="tx1"/>
            </a:solidFill>
            <a:round/>
            <a:headEnd/>
            <a:tailEnd type="triangle" w="med" len="med"/>
          </a:ln>
        </p:spPr>
        <p:txBody>
          <a:bodyPr/>
          <a:lstStyle/>
          <a:p>
            <a:endParaRPr lang="en-US"/>
          </a:p>
        </p:txBody>
      </p:sp>
      <p:sp>
        <p:nvSpPr>
          <p:cNvPr id="17423" name="Line 116"/>
          <p:cNvSpPr>
            <a:spLocks noChangeShapeType="1"/>
          </p:cNvSpPr>
          <p:nvPr/>
        </p:nvSpPr>
        <p:spPr bwMode="auto">
          <a:xfrm>
            <a:off x="5257800" y="5638800"/>
            <a:ext cx="431800" cy="503238"/>
          </a:xfrm>
          <a:prstGeom prst="line">
            <a:avLst/>
          </a:prstGeom>
          <a:noFill/>
          <a:ln w="76200">
            <a:solidFill>
              <a:schemeClr val="tx1"/>
            </a:solidFill>
            <a:round/>
            <a:headEnd/>
            <a:tailEnd type="triangle" w="med" len="med"/>
          </a:ln>
        </p:spPr>
        <p:txBody>
          <a:bodyPr/>
          <a:lstStyle/>
          <a:p>
            <a:endParaRPr lang="en-US"/>
          </a:p>
        </p:txBody>
      </p:sp>
      <p:sp>
        <p:nvSpPr>
          <p:cNvPr id="17424" name="Line 122"/>
          <p:cNvSpPr>
            <a:spLocks noChangeShapeType="1"/>
          </p:cNvSpPr>
          <p:nvPr/>
        </p:nvSpPr>
        <p:spPr bwMode="auto">
          <a:xfrm flipH="1">
            <a:off x="2070100" y="4157663"/>
            <a:ext cx="368300" cy="379412"/>
          </a:xfrm>
          <a:prstGeom prst="line">
            <a:avLst/>
          </a:prstGeom>
          <a:noFill/>
          <a:ln w="76200">
            <a:solidFill>
              <a:schemeClr val="tx1"/>
            </a:solidFill>
            <a:round/>
            <a:headEnd/>
            <a:tailEnd type="triangle" w="med" len="med"/>
          </a:ln>
        </p:spPr>
        <p:txBody>
          <a:bodyPr/>
          <a:lstStyle/>
          <a:p>
            <a:endParaRPr lang="en-US"/>
          </a:p>
        </p:txBody>
      </p:sp>
      <p:sp>
        <p:nvSpPr>
          <p:cNvPr id="17425" name="Line 123"/>
          <p:cNvSpPr>
            <a:spLocks noChangeShapeType="1"/>
          </p:cNvSpPr>
          <p:nvPr/>
        </p:nvSpPr>
        <p:spPr bwMode="auto">
          <a:xfrm flipH="1">
            <a:off x="2552700" y="2700338"/>
            <a:ext cx="266700" cy="722312"/>
          </a:xfrm>
          <a:prstGeom prst="line">
            <a:avLst/>
          </a:prstGeom>
          <a:noFill/>
          <a:ln w="76200">
            <a:solidFill>
              <a:schemeClr val="tx1"/>
            </a:solidFill>
            <a:round/>
            <a:headEnd/>
            <a:tailEnd type="triangle" w="med" len="med"/>
          </a:ln>
        </p:spPr>
        <p:txBody>
          <a:bodyPr/>
          <a:lstStyle/>
          <a:p>
            <a:endParaRPr lang="en-US"/>
          </a:p>
        </p:txBody>
      </p:sp>
      <p:sp>
        <p:nvSpPr>
          <p:cNvPr id="17426" name="Line 124"/>
          <p:cNvSpPr>
            <a:spLocks noChangeShapeType="1"/>
          </p:cNvSpPr>
          <p:nvPr/>
        </p:nvSpPr>
        <p:spPr bwMode="auto">
          <a:xfrm flipH="1">
            <a:off x="1701800" y="1592263"/>
            <a:ext cx="101600" cy="530225"/>
          </a:xfrm>
          <a:prstGeom prst="line">
            <a:avLst/>
          </a:prstGeom>
          <a:noFill/>
          <a:ln w="76200">
            <a:solidFill>
              <a:schemeClr val="tx1"/>
            </a:solidFill>
            <a:round/>
            <a:headEnd/>
            <a:tailEnd type="triangle" w="med" len="med"/>
          </a:ln>
        </p:spPr>
        <p:txBody>
          <a:bodyPr/>
          <a:lstStyle/>
          <a:p>
            <a:endParaRPr lang="en-US"/>
          </a:p>
        </p:txBody>
      </p:sp>
      <p:grpSp>
        <p:nvGrpSpPr>
          <p:cNvPr id="2" name="Group 140"/>
          <p:cNvGrpSpPr>
            <a:grpSpLocks/>
          </p:cNvGrpSpPr>
          <p:nvPr/>
        </p:nvGrpSpPr>
        <p:grpSpPr bwMode="auto">
          <a:xfrm>
            <a:off x="2616200" y="614363"/>
            <a:ext cx="749300" cy="422275"/>
            <a:chOff x="1110" y="2298"/>
            <a:chExt cx="354" cy="354"/>
          </a:xfrm>
        </p:grpSpPr>
        <p:sp>
          <p:nvSpPr>
            <p:cNvPr id="17443" name="Oval 136"/>
            <p:cNvSpPr>
              <a:spLocks noChangeArrowheads="1"/>
            </p:cNvSpPr>
            <p:nvPr/>
          </p:nvSpPr>
          <p:spPr bwMode="auto">
            <a:xfrm>
              <a:off x="1176" y="2382"/>
              <a:ext cx="222" cy="222"/>
            </a:xfrm>
            <a:prstGeom prst="ellipse">
              <a:avLst/>
            </a:prstGeom>
            <a:noFill/>
            <a:ln w="28575">
              <a:solidFill>
                <a:srgbClr val="FFFF00"/>
              </a:solidFill>
              <a:round/>
              <a:headEnd/>
              <a:tailEnd/>
            </a:ln>
          </p:spPr>
          <p:txBody>
            <a:bodyPr wrap="none" anchor="ctr"/>
            <a:lstStyle/>
            <a:p>
              <a:endParaRPr lang="en-US"/>
            </a:p>
          </p:txBody>
        </p:sp>
        <p:sp>
          <p:nvSpPr>
            <p:cNvPr id="17444" name="Line 137"/>
            <p:cNvSpPr>
              <a:spLocks noChangeShapeType="1"/>
            </p:cNvSpPr>
            <p:nvPr/>
          </p:nvSpPr>
          <p:spPr bwMode="auto">
            <a:xfrm>
              <a:off x="1110" y="2496"/>
              <a:ext cx="354" cy="0"/>
            </a:xfrm>
            <a:prstGeom prst="line">
              <a:avLst/>
            </a:prstGeom>
            <a:noFill/>
            <a:ln w="38100">
              <a:solidFill>
                <a:srgbClr val="FFFF00"/>
              </a:solidFill>
              <a:round/>
              <a:headEnd/>
              <a:tailEnd/>
            </a:ln>
          </p:spPr>
          <p:txBody>
            <a:bodyPr/>
            <a:lstStyle/>
            <a:p>
              <a:endParaRPr lang="en-US"/>
            </a:p>
          </p:txBody>
        </p:sp>
        <p:sp>
          <p:nvSpPr>
            <p:cNvPr id="17445" name="Line 138"/>
            <p:cNvSpPr>
              <a:spLocks noChangeShapeType="1"/>
            </p:cNvSpPr>
            <p:nvPr/>
          </p:nvSpPr>
          <p:spPr bwMode="auto">
            <a:xfrm>
              <a:off x="1272" y="2298"/>
              <a:ext cx="0" cy="0"/>
            </a:xfrm>
            <a:prstGeom prst="line">
              <a:avLst/>
            </a:prstGeom>
            <a:noFill/>
            <a:ln w="9525">
              <a:solidFill>
                <a:srgbClr val="FFFF00"/>
              </a:solidFill>
              <a:round/>
              <a:headEnd/>
              <a:tailEnd/>
            </a:ln>
          </p:spPr>
          <p:txBody>
            <a:bodyPr/>
            <a:lstStyle/>
            <a:p>
              <a:endParaRPr lang="en-US"/>
            </a:p>
          </p:txBody>
        </p:sp>
        <p:sp>
          <p:nvSpPr>
            <p:cNvPr id="17446" name="Line 139"/>
            <p:cNvSpPr>
              <a:spLocks noChangeShapeType="1"/>
            </p:cNvSpPr>
            <p:nvPr/>
          </p:nvSpPr>
          <p:spPr bwMode="auto">
            <a:xfrm>
              <a:off x="1290" y="2328"/>
              <a:ext cx="0" cy="324"/>
            </a:xfrm>
            <a:prstGeom prst="line">
              <a:avLst/>
            </a:prstGeom>
            <a:noFill/>
            <a:ln w="38100">
              <a:solidFill>
                <a:srgbClr val="FFFF00"/>
              </a:solidFill>
              <a:round/>
              <a:headEnd/>
              <a:tailEnd/>
            </a:ln>
          </p:spPr>
          <p:txBody>
            <a:bodyPr/>
            <a:lstStyle/>
            <a:p>
              <a:endParaRPr lang="en-US"/>
            </a:p>
          </p:txBody>
        </p:sp>
      </p:grpSp>
      <p:grpSp>
        <p:nvGrpSpPr>
          <p:cNvPr id="3" name="Group 160"/>
          <p:cNvGrpSpPr>
            <a:grpSpLocks/>
          </p:cNvGrpSpPr>
          <p:nvPr/>
        </p:nvGrpSpPr>
        <p:grpSpPr bwMode="auto">
          <a:xfrm>
            <a:off x="0" y="1536700"/>
            <a:ext cx="1504950" cy="677863"/>
            <a:chOff x="0" y="1266"/>
            <a:chExt cx="711" cy="570"/>
          </a:xfrm>
        </p:grpSpPr>
        <p:pic>
          <p:nvPicPr>
            <p:cNvPr id="17441" name="Picture 141" descr="Photo_Electrical_Mouse"/>
            <p:cNvPicPr>
              <a:picLocks noChangeAspect="1" noChangeArrowheads="1"/>
            </p:cNvPicPr>
            <p:nvPr/>
          </p:nvPicPr>
          <p:blipFill>
            <a:blip r:embed="rId4" cstate="print"/>
            <a:srcRect/>
            <a:stretch>
              <a:fillRect/>
            </a:stretch>
          </p:blipFill>
          <p:spPr bwMode="auto">
            <a:xfrm>
              <a:off x="0" y="1296"/>
              <a:ext cx="540" cy="540"/>
            </a:xfrm>
            <a:prstGeom prst="rect">
              <a:avLst/>
            </a:prstGeom>
            <a:noFill/>
            <a:ln w="9525">
              <a:noFill/>
              <a:miter lim="800000"/>
              <a:headEnd/>
              <a:tailEnd/>
            </a:ln>
          </p:spPr>
        </p:pic>
        <p:sp>
          <p:nvSpPr>
            <p:cNvPr id="17442" name="Freeform 142"/>
            <p:cNvSpPr>
              <a:spLocks/>
            </p:cNvSpPr>
            <p:nvPr/>
          </p:nvSpPr>
          <p:spPr bwMode="auto">
            <a:xfrm>
              <a:off x="402" y="1266"/>
              <a:ext cx="309" cy="492"/>
            </a:xfrm>
            <a:custGeom>
              <a:avLst/>
              <a:gdLst>
                <a:gd name="T0" fmla="*/ 0 w 309"/>
                <a:gd name="T1" fmla="*/ 126 h 492"/>
                <a:gd name="T2" fmla="*/ 24 w 309"/>
                <a:gd name="T3" fmla="*/ 90 h 492"/>
                <a:gd name="T4" fmla="*/ 36 w 309"/>
                <a:gd name="T5" fmla="*/ 72 h 492"/>
                <a:gd name="T6" fmla="*/ 102 w 309"/>
                <a:gd name="T7" fmla="*/ 0 h 492"/>
                <a:gd name="T8" fmla="*/ 150 w 309"/>
                <a:gd name="T9" fmla="*/ 18 h 492"/>
                <a:gd name="T10" fmla="*/ 180 w 309"/>
                <a:gd name="T11" fmla="*/ 90 h 492"/>
                <a:gd name="T12" fmla="*/ 66 w 309"/>
                <a:gd name="T13" fmla="*/ 390 h 492"/>
                <a:gd name="T14" fmla="*/ 120 w 309"/>
                <a:gd name="T15" fmla="*/ 492 h 492"/>
                <a:gd name="T16" fmla="*/ 156 w 309"/>
                <a:gd name="T17" fmla="*/ 486 h 492"/>
                <a:gd name="T18" fmla="*/ 168 w 309"/>
                <a:gd name="T19" fmla="*/ 468 h 492"/>
                <a:gd name="T20" fmla="*/ 240 w 309"/>
                <a:gd name="T21" fmla="*/ 426 h 492"/>
                <a:gd name="T22" fmla="*/ 300 w 309"/>
                <a:gd name="T23" fmla="*/ 276 h 492"/>
                <a:gd name="T24" fmla="*/ 306 w 309"/>
                <a:gd name="T25" fmla="*/ 258 h 492"/>
                <a:gd name="T26" fmla="*/ 306 w 309"/>
                <a:gd name="T27" fmla="*/ 270 h 49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09"/>
                <a:gd name="T43" fmla="*/ 0 h 492"/>
                <a:gd name="T44" fmla="*/ 309 w 309"/>
                <a:gd name="T45" fmla="*/ 492 h 492"/>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09" h="492">
                  <a:moveTo>
                    <a:pt x="0" y="126"/>
                  </a:moveTo>
                  <a:cubicBezTo>
                    <a:pt x="8" y="114"/>
                    <a:pt x="16" y="102"/>
                    <a:pt x="24" y="90"/>
                  </a:cubicBezTo>
                  <a:cubicBezTo>
                    <a:pt x="28" y="84"/>
                    <a:pt x="36" y="72"/>
                    <a:pt x="36" y="72"/>
                  </a:cubicBezTo>
                  <a:cubicBezTo>
                    <a:pt x="47" y="27"/>
                    <a:pt x="57" y="15"/>
                    <a:pt x="102" y="0"/>
                  </a:cubicBezTo>
                  <a:cubicBezTo>
                    <a:pt x="114" y="2"/>
                    <a:pt x="141" y="4"/>
                    <a:pt x="150" y="18"/>
                  </a:cubicBezTo>
                  <a:cubicBezTo>
                    <a:pt x="152" y="22"/>
                    <a:pt x="177" y="82"/>
                    <a:pt x="180" y="90"/>
                  </a:cubicBezTo>
                  <a:cubicBezTo>
                    <a:pt x="196" y="202"/>
                    <a:pt x="145" y="311"/>
                    <a:pt x="66" y="390"/>
                  </a:cubicBezTo>
                  <a:cubicBezTo>
                    <a:pt x="47" y="447"/>
                    <a:pt x="70" y="475"/>
                    <a:pt x="120" y="492"/>
                  </a:cubicBezTo>
                  <a:cubicBezTo>
                    <a:pt x="132" y="490"/>
                    <a:pt x="145" y="491"/>
                    <a:pt x="156" y="486"/>
                  </a:cubicBezTo>
                  <a:cubicBezTo>
                    <a:pt x="162" y="483"/>
                    <a:pt x="163" y="473"/>
                    <a:pt x="168" y="468"/>
                  </a:cubicBezTo>
                  <a:cubicBezTo>
                    <a:pt x="192" y="447"/>
                    <a:pt x="215" y="443"/>
                    <a:pt x="240" y="426"/>
                  </a:cubicBezTo>
                  <a:cubicBezTo>
                    <a:pt x="270" y="382"/>
                    <a:pt x="276" y="323"/>
                    <a:pt x="300" y="276"/>
                  </a:cubicBezTo>
                  <a:cubicBezTo>
                    <a:pt x="303" y="270"/>
                    <a:pt x="302" y="262"/>
                    <a:pt x="306" y="258"/>
                  </a:cubicBezTo>
                  <a:cubicBezTo>
                    <a:pt x="309" y="255"/>
                    <a:pt x="306" y="266"/>
                    <a:pt x="306" y="270"/>
                  </a:cubicBezTo>
                </a:path>
              </a:pathLst>
            </a:custGeom>
            <a:noFill/>
            <a:ln w="38100">
              <a:solidFill>
                <a:schemeClr val="tx1"/>
              </a:solidFill>
              <a:round/>
              <a:headEnd/>
              <a:tailEnd/>
            </a:ln>
          </p:spPr>
          <p:txBody>
            <a:bodyPr/>
            <a:lstStyle/>
            <a:p>
              <a:endParaRPr lang="en-US"/>
            </a:p>
          </p:txBody>
        </p:sp>
      </p:grpSp>
      <p:sp>
        <p:nvSpPr>
          <p:cNvPr id="17429" name="AutoShape 143"/>
          <p:cNvSpPr>
            <a:spLocks noChangeArrowheads="1"/>
          </p:cNvSpPr>
          <p:nvPr/>
        </p:nvSpPr>
        <p:spPr bwMode="auto">
          <a:xfrm>
            <a:off x="381000" y="2867025"/>
            <a:ext cx="1676400" cy="485775"/>
          </a:xfrm>
          <a:prstGeom prst="wedgeEllipseCallout">
            <a:avLst>
              <a:gd name="adj1" fmla="val -24745"/>
              <a:gd name="adj2" fmla="val -81370"/>
            </a:avLst>
          </a:prstGeom>
          <a:solidFill>
            <a:schemeClr val="bg1"/>
          </a:solidFill>
          <a:ln w="9525">
            <a:solidFill>
              <a:schemeClr val="tx1"/>
            </a:solidFill>
            <a:miter lim="800000"/>
            <a:headEnd/>
            <a:tailEnd/>
          </a:ln>
        </p:spPr>
        <p:txBody>
          <a:bodyPr/>
          <a:lstStyle/>
          <a:p>
            <a:pPr algn="ctr"/>
            <a:r>
              <a:rPr lang="en-US" sz="1000" i="1">
                <a:latin typeface="Comic Sans MS" pitchFamily="66" charset="0"/>
              </a:rPr>
              <a:t>It's a mouse interrupt!</a:t>
            </a:r>
          </a:p>
        </p:txBody>
      </p:sp>
      <p:pic>
        <p:nvPicPr>
          <p:cNvPr id="17430" name="Picture 148" descr="envelope"/>
          <p:cNvPicPr>
            <a:picLocks noChangeAspect="1" noChangeArrowheads="1"/>
          </p:cNvPicPr>
          <p:nvPr/>
        </p:nvPicPr>
        <p:blipFill>
          <a:blip r:embed="rId5" cstate="print"/>
          <a:srcRect/>
          <a:stretch>
            <a:fillRect/>
          </a:stretch>
        </p:blipFill>
        <p:spPr bwMode="auto">
          <a:xfrm>
            <a:off x="3040734" y="3962400"/>
            <a:ext cx="787400" cy="331788"/>
          </a:xfrm>
          <a:prstGeom prst="rect">
            <a:avLst/>
          </a:prstGeom>
          <a:noFill/>
          <a:ln w="9525">
            <a:noFill/>
            <a:miter lim="800000"/>
            <a:headEnd/>
            <a:tailEnd/>
          </a:ln>
        </p:spPr>
      </p:pic>
      <p:pic>
        <p:nvPicPr>
          <p:cNvPr id="17431" name="Picture 149" descr="bolt_stirrers"/>
          <p:cNvPicPr>
            <a:picLocks noChangeAspect="1" noChangeArrowheads="1"/>
          </p:cNvPicPr>
          <p:nvPr/>
        </p:nvPicPr>
        <p:blipFill>
          <a:blip r:embed="rId6" cstate="print"/>
          <a:srcRect/>
          <a:stretch>
            <a:fillRect/>
          </a:stretch>
        </p:blipFill>
        <p:spPr bwMode="auto">
          <a:xfrm>
            <a:off x="1270000" y="4551363"/>
            <a:ext cx="1270000" cy="714375"/>
          </a:xfrm>
          <a:prstGeom prst="rect">
            <a:avLst/>
          </a:prstGeom>
          <a:noFill/>
          <a:ln w="9525">
            <a:noFill/>
            <a:miter lim="800000"/>
            <a:headEnd/>
            <a:tailEnd/>
          </a:ln>
        </p:spPr>
      </p:pic>
      <p:sp>
        <p:nvSpPr>
          <p:cNvPr id="17432" name="AutoShape 150"/>
          <p:cNvSpPr>
            <a:spLocks noChangeArrowheads="1"/>
          </p:cNvSpPr>
          <p:nvPr/>
        </p:nvSpPr>
        <p:spPr bwMode="auto">
          <a:xfrm>
            <a:off x="3073400" y="5791200"/>
            <a:ext cx="1676400" cy="457200"/>
          </a:xfrm>
          <a:prstGeom prst="wedgeEllipseCallout">
            <a:avLst>
              <a:gd name="adj1" fmla="val -41227"/>
              <a:gd name="adj2" fmla="val 89991"/>
            </a:avLst>
          </a:prstGeom>
          <a:solidFill>
            <a:schemeClr val="bg1"/>
          </a:solidFill>
          <a:ln w="9525">
            <a:solidFill>
              <a:schemeClr val="tx1"/>
            </a:solidFill>
            <a:miter lim="800000"/>
            <a:headEnd/>
            <a:tailEnd/>
          </a:ln>
        </p:spPr>
        <p:txBody>
          <a:bodyPr tIns="0" anchor="ctr"/>
          <a:lstStyle/>
          <a:p>
            <a:pPr algn="ctr"/>
            <a:r>
              <a:rPr lang="en-US" sz="1000" i="1">
                <a:latin typeface="Comic Sans MS" pitchFamily="66" charset="0"/>
              </a:rPr>
              <a:t>Got a message!</a:t>
            </a:r>
          </a:p>
        </p:txBody>
      </p:sp>
      <p:sp>
        <p:nvSpPr>
          <p:cNvPr id="17433" name="AutoShape 145"/>
          <p:cNvSpPr>
            <a:spLocks noChangeArrowheads="1"/>
          </p:cNvSpPr>
          <p:nvPr/>
        </p:nvSpPr>
        <p:spPr bwMode="auto">
          <a:xfrm>
            <a:off x="3200400" y="2586038"/>
            <a:ext cx="2959100" cy="893762"/>
          </a:xfrm>
          <a:prstGeom prst="irregularSeal2">
            <a:avLst/>
          </a:prstGeom>
          <a:solidFill>
            <a:srgbClr val="FFFF00"/>
          </a:solidFill>
          <a:ln w="9525">
            <a:solidFill>
              <a:schemeClr val="tx1"/>
            </a:solidFill>
            <a:miter lim="800000"/>
            <a:headEnd/>
            <a:tailEnd/>
          </a:ln>
        </p:spPr>
        <p:txBody>
          <a:bodyPr wrap="none" anchor="ctr"/>
          <a:lstStyle/>
          <a:p>
            <a:endParaRPr lang="en-US"/>
          </a:p>
        </p:txBody>
      </p:sp>
      <p:pic>
        <p:nvPicPr>
          <p:cNvPr id="17434" name="Picture 151" descr="bolt_stirrers"/>
          <p:cNvPicPr>
            <a:picLocks noChangeAspect="1" noChangeArrowheads="1"/>
          </p:cNvPicPr>
          <p:nvPr/>
        </p:nvPicPr>
        <p:blipFill>
          <a:blip r:embed="rId6" cstate="print"/>
          <a:srcRect/>
          <a:stretch>
            <a:fillRect/>
          </a:stretch>
        </p:blipFill>
        <p:spPr bwMode="auto">
          <a:xfrm>
            <a:off x="7061200" y="5867400"/>
            <a:ext cx="1168400" cy="962025"/>
          </a:xfrm>
          <a:prstGeom prst="rect">
            <a:avLst/>
          </a:prstGeom>
          <a:noFill/>
          <a:ln w="9525">
            <a:noFill/>
            <a:miter lim="800000"/>
            <a:headEnd/>
            <a:tailEnd/>
          </a:ln>
        </p:spPr>
      </p:pic>
      <p:sp>
        <p:nvSpPr>
          <p:cNvPr id="17435" name="Text Box 133"/>
          <p:cNvSpPr txBox="1">
            <a:spLocks noChangeArrowheads="1"/>
          </p:cNvSpPr>
          <p:nvPr/>
        </p:nvSpPr>
        <p:spPr bwMode="auto">
          <a:xfrm>
            <a:off x="3713163" y="2863850"/>
            <a:ext cx="1370012" cy="461963"/>
          </a:xfrm>
          <a:prstGeom prst="rect">
            <a:avLst/>
          </a:prstGeom>
          <a:noFill/>
          <a:ln w="9525">
            <a:noFill/>
            <a:miter lim="800000"/>
            <a:headEnd/>
            <a:tailEnd/>
          </a:ln>
        </p:spPr>
        <p:txBody>
          <a:bodyPr wrap="none">
            <a:spAutoFit/>
          </a:bodyPr>
          <a:lstStyle/>
          <a:p>
            <a:r>
              <a:rPr lang="en-US" sz="2400" b="1">
                <a:latin typeface="Comic Sans MS" pitchFamily="66" charset="0"/>
              </a:rPr>
              <a:t>CLIENT</a:t>
            </a:r>
          </a:p>
        </p:txBody>
      </p:sp>
      <p:sp>
        <p:nvSpPr>
          <p:cNvPr id="17436" name="Text Box 105"/>
          <p:cNvSpPr txBox="1">
            <a:spLocks noChangeArrowheads="1"/>
          </p:cNvSpPr>
          <p:nvPr/>
        </p:nvSpPr>
        <p:spPr bwMode="auto">
          <a:xfrm>
            <a:off x="2171700" y="1611313"/>
            <a:ext cx="1784350" cy="522287"/>
          </a:xfrm>
          <a:prstGeom prst="rect">
            <a:avLst/>
          </a:prstGeom>
          <a:solidFill>
            <a:srgbClr val="FFCCFF"/>
          </a:solidFill>
          <a:ln w="9525">
            <a:solidFill>
              <a:srgbClr val="FFCCFF"/>
            </a:solidFill>
            <a:miter lim="800000"/>
            <a:headEnd/>
            <a:tailEnd/>
          </a:ln>
        </p:spPr>
        <p:txBody>
          <a:bodyPr wrap="none">
            <a:spAutoFit/>
          </a:bodyPr>
          <a:lstStyle/>
          <a:p>
            <a:r>
              <a:rPr lang="en-US" sz="1400" i="1">
                <a:latin typeface="Comic Sans MS" pitchFamily="66" charset="0"/>
              </a:rPr>
              <a:t>Player clicks mouse</a:t>
            </a:r>
          </a:p>
          <a:p>
            <a:r>
              <a:rPr lang="en-US" sz="1400" i="1">
                <a:latin typeface="Comic Sans MS" pitchFamily="66" charset="0"/>
              </a:rPr>
              <a:t>cursor on target</a:t>
            </a:r>
          </a:p>
        </p:txBody>
      </p:sp>
      <p:sp>
        <p:nvSpPr>
          <p:cNvPr id="17437" name="AutoShape 164"/>
          <p:cNvSpPr>
            <a:spLocks noChangeArrowheads="1"/>
          </p:cNvSpPr>
          <p:nvPr/>
        </p:nvSpPr>
        <p:spPr bwMode="auto">
          <a:xfrm>
            <a:off x="3378200" y="4114800"/>
            <a:ext cx="1498600" cy="457200"/>
          </a:xfrm>
          <a:prstGeom prst="horizontalScroll">
            <a:avLst>
              <a:gd name="adj" fmla="val 12500"/>
            </a:avLst>
          </a:prstGeom>
          <a:solidFill>
            <a:srgbClr val="FFFF00"/>
          </a:solidFill>
          <a:ln w="9525">
            <a:solidFill>
              <a:schemeClr val="tx1"/>
            </a:solidFill>
            <a:round/>
            <a:headEnd/>
            <a:tailEnd/>
          </a:ln>
        </p:spPr>
        <p:txBody>
          <a:bodyPr wrap="none" anchor="ctr"/>
          <a:lstStyle/>
          <a:p>
            <a:endParaRPr lang="en-US"/>
          </a:p>
        </p:txBody>
      </p:sp>
      <p:sp>
        <p:nvSpPr>
          <p:cNvPr id="17438" name="Text Box 132"/>
          <p:cNvSpPr txBox="1">
            <a:spLocks noChangeArrowheads="1"/>
          </p:cNvSpPr>
          <p:nvPr/>
        </p:nvSpPr>
        <p:spPr bwMode="auto">
          <a:xfrm>
            <a:off x="3581400" y="4114800"/>
            <a:ext cx="1157288" cy="461963"/>
          </a:xfrm>
          <a:prstGeom prst="rect">
            <a:avLst/>
          </a:prstGeom>
          <a:noFill/>
          <a:ln w="9525">
            <a:noFill/>
            <a:miter lim="800000"/>
            <a:headEnd/>
            <a:tailEnd/>
          </a:ln>
        </p:spPr>
        <p:txBody>
          <a:bodyPr wrap="none">
            <a:spAutoFit/>
          </a:bodyPr>
          <a:lstStyle/>
          <a:p>
            <a:r>
              <a:rPr lang="en-US" sz="2400" b="1"/>
              <a:t>SERVER</a:t>
            </a:r>
          </a:p>
        </p:txBody>
      </p:sp>
      <p:sp>
        <p:nvSpPr>
          <p:cNvPr id="17439" name="Text Box 117" descr="20%"/>
          <p:cNvSpPr txBox="1">
            <a:spLocks noChangeArrowheads="1"/>
          </p:cNvSpPr>
          <p:nvPr/>
        </p:nvSpPr>
        <p:spPr bwMode="auto">
          <a:xfrm>
            <a:off x="6858000" y="4395788"/>
            <a:ext cx="2112963" cy="1264783"/>
          </a:xfrm>
          <a:prstGeom prst="rect">
            <a:avLst/>
          </a:prstGeom>
          <a:pattFill prst="pct20">
            <a:fgClr>
              <a:srgbClr val="FFCCFF"/>
            </a:fgClr>
            <a:bgClr>
              <a:schemeClr val="bg1"/>
            </a:bgClr>
          </a:pattFill>
          <a:ln w="9525" algn="ctr">
            <a:solidFill>
              <a:schemeClr val="tx1"/>
            </a:solidFill>
            <a:miter lim="800000"/>
            <a:headEnd/>
            <a:tailEnd/>
          </a:ln>
        </p:spPr>
        <p:txBody>
          <a:bodyPr wrap="none"/>
          <a:lstStyle/>
          <a:p>
            <a:r>
              <a:rPr lang="en-US" sz="2000" dirty="0">
                <a:latin typeface="Comic Sans MS" pitchFamily="66" charset="0"/>
              </a:rPr>
              <a:t>OS: Receives</a:t>
            </a:r>
          </a:p>
          <a:p>
            <a:r>
              <a:rPr lang="en-US" sz="2000" dirty="0">
                <a:latin typeface="Comic Sans MS" pitchFamily="66" charset="0"/>
              </a:rPr>
              <a:t>message and</a:t>
            </a:r>
          </a:p>
          <a:p>
            <a:r>
              <a:rPr lang="en-US" sz="2000" dirty="0">
                <a:latin typeface="Comic Sans MS" pitchFamily="66" charset="0"/>
              </a:rPr>
              <a:t>sends it to </a:t>
            </a:r>
          </a:p>
          <a:p>
            <a:r>
              <a:rPr lang="en-US" sz="2000" dirty="0">
                <a:latin typeface="Comic Sans MS" pitchFamily="66" charset="0"/>
              </a:rPr>
              <a:t>   application</a:t>
            </a:r>
          </a:p>
        </p:txBody>
      </p:sp>
      <p:sp>
        <p:nvSpPr>
          <p:cNvPr id="17440" name="Line 118"/>
          <p:cNvSpPr>
            <a:spLocks noChangeShapeType="1"/>
          </p:cNvSpPr>
          <p:nvPr/>
        </p:nvSpPr>
        <p:spPr bwMode="auto">
          <a:xfrm flipV="1">
            <a:off x="6477536" y="5660570"/>
            <a:ext cx="405864" cy="381453"/>
          </a:xfrm>
          <a:prstGeom prst="line">
            <a:avLst/>
          </a:prstGeom>
          <a:noFill/>
          <a:ln w="76200">
            <a:solidFill>
              <a:schemeClr val="tx1"/>
            </a:solidFill>
            <a:round/>
            <a:headEnd/>
            <a:tailEnd type="triangle" w="med" len="med"/>
          </a:ln>
        </p:spPr>
        <p:txBody>
          <a:bodyPr/>
          <a:lstStyle/>
          <a:p>
            <a:endParaRPr 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44" descr="20%"/>
          <p:cNvSpPr>
            <a:spLocks noChangeArrowheads="1"/>
          </p:cNvSpPr>
          <p:nvPr/>
        </p:nvSpPr>
        <p:spPr bwMode="auto">
          <a:xfrm>
            <a:off x="165100" y="2157413"/>
            <a:ext cx="4229100" cy="1108075"/>
          </a:xfrm>
          <a:prstGeom prst="rect">
            <a:avLst/>
          </a:prstGeom>
          <a:pattFill prst="pct20">
            <a:fgClr>
              <a:srgbClr val="FF0066"/>
            </a:fgClr>
            <a:bgClr>
              <a:schemeClr val="bg1"/>
            </a:bgClr>
          </a:pattFill>
          <a:ln w="9525">
            <a:solidFill>
              <a:schemeClr val="tx1"/>
            </a:solidFill>
            <a:miter lim="800000"/>
            <a:headEnd/>
            <a:tailEnd/>
          </a:ln>
        </p:spPr>
        <p:txBody>
          <a:bodyPr wrap="none" anchor="ctr"/>
          <a:lstStyle/>
          <a:p>
            <a:pPr algn="ctr"/>
            <a:endParaRPr lang="en-US">
              <a:solidFill>
                <a:srgbClr val="FFFF00"/>
              </a:solidFill>
            </a:endParaRPr>
          </a:p>
        </p:txBody>
      </p:sp>
      <p:sp>
        <p:nvSpPr>
          <p:cNvPr id="18435" name="Rectangle 146"/>
          <p:cNvSpPr>
            <a:spLocks noChangeArrowheads="1"/>
          </p:cNvSpPr>
          <p:nvPr/>
        </p:nvSpPr>
        <p:spPr bwMode="auto">
          <a:xfrm>
            <a:off x="165100" y="2157413"/>
            <a:ext cx="4216400" cy="585787"/>
          </a:xfrm>
          <a:prstGeom prst="rect">
            <a:avLst/>
          </a:prstGeom>
          <a:solidFill>
            <a:srgbClr val="000000"/>
          </a:solidFill>
          <a:ln w="9525">
            <a:solidFill>
              <a:schemeClr val="tx1"/>
            </a:solidFill>
            <a:miter lim="800000"/>
            <a:headEnd/>
            <a:tailEnd/>
          </a:ln>
        </p:spPr>
        <p:txBody>
          <a:bodyPr wrap="none" anchor="ctr"/>
          <a:lstStyle/>
          <a:p>
            <a:endParaRPr lang="en-US"/>
          </a:p>
        </p:txBody>
      </p:sp>
      <p:sp>
        <p:nvSpPr>
          <p:cNvPr id="18436" name="Text Box 108" descr="30%"/>
          <p:cNvSpPr txBox="1">
            <a:spLocks noChangeArrowheads="1"/>
          </p:cNvSpPr>
          <p:nvPr/>
        </p:nvSpPr>
        <p:spPr bwMode="auto">
          <a:xfrm>
            <a:off x="177800" y="3378200"/>
            <a:ext cx="4254500" cy="915988"/>
          </a:xfrm>
          <a:prstGeom prst="rect">
            <a:avLst/>
          </a:prstGeom>
          <a:pattFill prst="pct30">
            <a:fgClr>
              <a:srgbClr val="99FF99"/>
            </a:fgClr>
            <a:bgClr>
              <a:schemeClr val="bg1"/>
            </a:bgClr>
          </a:pattFill>
          <a:ln w="9525">
            <a:solidFill>
              <a:schemeClr val="tx1"/>
            </a:solidFill>
            <a:miter lim="800000"/>
            <a:headEnd/>
            <a:tailEnd/>
          </a:ln>
        </p:spPr>
        <p:txBody>
          <a:bodyPr wrap="none"/>
          <a:lstStyle/>
          <a:p>
            <a:r>
              <a:rPr lang="en-US" sz="2000" dirty="0">
                <a:latin typeface="Comic Sans MS" pitchFamily="66" charset="0"/>
              </a:rPr>
              <a:t>Client Application creates</a:t>
            </a:r>
          </a:p>
          <a:p>
            <a:r>
              <a:rPr lang="en-US" sz="2000" dirty="0">
                <a:latin typeface="Comic Sans MS" pitchFamily="66" charset="0"/>
              </a:rPr>
              <a:t>message to send to server</a:t>
            </a:r>
          </a:p>
          <a:p>
            <a:r>
              <a:rPr lang="en-US" sz="2000" dirty="0">
                <a:latin typeface="Comic Sans MS" pitchFamily="66" charset="0"/>
              </a:rPr>
              <a:t>application</a:t>
            </a:r>
          </a:p>
        </p:txBody>
      </p:sp>
      <p:sp>
        <p:nvSpPr>
          <p:cNvPr id="18437" name="Text Box 110" descr="20%"/>
          <p:cNvSpPr txBox="1">
            <a:spLocks noChangeArrowheads="1"/>
          </p:cNvSpPr>
          <p:nvPr/>
        </p:nvSpPr>
        <p:spPr bwMode="auto">
          <a:xfrm>
            <a:off x="182563" y="4392613"/>
            <a:ext cx="4241800" cy="1108075"/>
          </a:xfrm>
          <a:prstGeom prst="rect">
            <a:avLst/>
          </a:prstGeom>
          <a:pattFill prst="pct20">
            <a:fgClr>
              <a:srgbClr val="FFCCFF"/>
            </a:fgClr>
            <a:bgClr>
              <a:schemeClr val="bg1"/>
            </a:bgClr>
          </a:pattFill>
          <a:ln w="9525">
            <a:solidFill>
              <a:schemeClr val="tx1"/>
            </a:solidFill>
            <a:miter lim="800000"/>
            <a:headEnd/>
            <a:tailEnd/>
          </a:ln>
        </p:spPr>
        <p:txBody>
          <a:bodyPr wrap="none"/>
          <a:lstStyle/>
          <a:p>
            <a:r>
              <a:rPr lang="en-US" sz="2000" dirty="0">
                <a:latin typeface="Comic Sans MS" pitchFamily="66" charset="0"/>
              </a:rPr>
              <a:t>OS: Sends </a:t>
            </a:r>
          </a:p>
          <a:p>
            <a:r>
              <a:rPr lang="en-US" sz="2000" dirty="0">
                <a:latin typeface="Comic Sans MS" pitchFamily="66" charset="0"/>
              </a:rPr>
              <a:t>Message to </a:t>
            </a:r>
          </a:p>
          <a:p>
            <a:r>
              <a:rPr lang="en-US" sz="2000" dirty="0">
                <a:latin typeface="Comic Sans MS" pitchFamily="66" charset="0"/>
              </a:rPr>
              <a:t>server</a:t>
            </a:r>
          </a:p>
        </p:txBody>
      </p:sp>
      <p:sp>
        <p:nvSpPr>
          <p:cNvPr id="18438" name="Freeform 147" descr="10%"/>
          <p:cNvSpPr>
            <a:spLocks/>
          </p:cNvSpPr>
          <p:nvPr/>
        </p:nvSpPr>
        <p:spPr bwMode="auto">
          <a:xfrm>
            <a:off x="0" y="4214813"/>
            <a:ext cx="9144000" cy="2643187"/>
          </a:xfrm>
          <a:custGeom>
            <a:avLst/>
            <a:gdLst>
              <a:gd name="T0" fmla="*/ 0 w 4320"/>
              <a:gd name="T1" fmla="*/ 2214 h 2220"/>
              <a:gd name="T2" fmla="*/ 1602 w 4320"/>
              <a:gd name="T3" fmla="*/ 0 h 2220"/>
              <a:gd name="T4" fmla="*/ 2784 w 4320"/>
              <a:gd name="T5" fmla="*/ 0 h 2220"/>
              <a:gd name="T6" fmla="*/ 4320 w 4320"/>
              <a:gd name="T7" fmla="*/ 2220 h 2220"/>
              <a:gd name="T8" fmla="*/ 0 w 4320"/>
              <a:gd name="T9" fmla="*/ 2214 h 2220"/>
              <a:gd name="T10" fmla="*/ 0 60000 65536"/>
              <a:gd name="T11" fmla="*/ 0 60000 65536"/>
              <a:gd name="T12" fmla="*/ 0 60000 65536"/>
              <a:gd name="T13" fmla="*/ 0 60000 65536"/>
              <a:gd name="T14" fmla="*/ 0 60000 65536"/>
              <a:gd name="T15" fmla="*/ 0 w 4320"/>
              <a:gd name="T16" fmla="*/ 0 h 2220"/>
              <a:gd name="T17" fmla="*/ 4320 w 4320"/>
              <a:gd name="T18" fmla="*/ 2220 h 2220"/>
            </a:gdLst>
            <a:ahLst/>
            <a:cxnLst>
              <a:cxn ang="T10">
                <a:pos x="T0" y="T1"/>
              </a:cxn>
              <a:cxn ang="T11">
                <a:pos x="T2" y="T3"/>
              </a:cxn>
              <a:cxn ang="T12">
                <a:pos x="T4" y="T5"/>
              </a:cxn>
              <a:cxn ang="T13">
                <a:pos x="T6" y="T7"/>
              </a:cxn>
              <a:cxn ang="T14">
                <a:pos x="T8" y="T9"/>
              </a:cxn>
            </a:cxnLst>
            <a:rect l="T15" t="T16" r="T17" b="T18"/>
            <a:pathLst>
              <a:path w="4320" h="2220">
                <a:moveTo>
                  <a:pt x="0" y="2214"/>
                </a:moveTo>
                <a:lnTo>
                  <a:pt x="1602" y="0"/>
                </a:lnTo>
                <a:lnTo>
                  <a:pt x="2784" y="0"/>
                </a:lnTo>
                <a:lnTo>
                  <a:pt x="4320" y="2220"/>
                </a:lnTo>
                <a:lnTo>
                  <a:pt x="0" y="2214"/>
                </a:lnTo>
                <a:close/>
              </a:path>
            </a:pathLst>
          </a:custGeom>
          <a:pattFill prst="pct10">
            <a:fgClr>
              <a:srgbClr val="0000FF"/>
            </a:fgClr>
            <a:bgClr>
              <a:schemeClr val="bg1"/>
            </a:bgClr>
          </a:pattFill>
          <a:ln w="9525">
            <a:solidFill>
              <a:schemeClr val="tx1"/>
            </a:solidFill>
            <a:round/>
            <a:headEnd/>
            <a:tailEnd/>
          </a:ln>
        </p:spPr>
        <p:txBody>
          <a:bodyPr/>
          <a:lstStyle/>
          <a:p>
            <a:endParaRPr lang="en-US"/>
          </a:p>
        </p:txBody>
      </p:sp>
      <p:pic>
        <p:nvPicPr>
          <p:cNvPr id="18439" name="Picture 135" descr="halo3703a"/>
          <p:cNvPicPr>
            <a:picLocks noChangeAspect="1" noChangeArrowheads="1"/>
          </p:cNvPicPr>
          <p:nvPr/>
        </p:nvPicPr>
        <p:blipFill>
          <a:blip r:embed="rId3" cstate="print"/>
          <a:srcRect/>
          <a:stretch>
            <a:fillRect/>
          </a:stretch>
        </p:blipFill>
        <p:spPr bwMode="auto">
          <a:xfrm>
            <a:off x="165100" y="211138"/>
            <a:ext cx="4013200" cy="1616075"/>
          </a:xfrm>
          <a:prstGeom prst="rect">
            <a:avLst/>
          </a:prstGeom>
          <a:noFill/>
          <a:ln w="9525">
            <a:noFill/>
            <a:miter lim="800000"/>
            <a:headEnd/>
            <a:tailEnd/>
          </a:ln>
        </p:spPr>
      </p:pic>
      <p:sp>
        <p:nvSpPr>
          <p:cNvPr id="18440" name="Text Box 104"/>
          <p:cNvSpPr txBox="1">
            <a:spLocks noChangeArrowheads="1"/>
          </p:cNvSpPr>
          <p:nvPr/>
        </p:nvSpPr>
        <p:spPr bwMode="auto">
          <a:xfrm>
            <a:off x="101600" y="98425"/>
            <a:ext cx="2482850" cy="585788"/>
          </a:xfrm>
          <a:prstGeom prst="rect">
            <a:avLst/>
          </a:prstGeom>
          <a:solidFill>
            <a:srgbClr val="FF0066"/>
          </a:solidFill>
          <a:ln w="9525">
            <a:noFill/>
            <a:miter lim="800000"/>
            <a:headEnd/>
            <a:tailEnd/>
          </a:ln>
        </p:spPr>
        <p:txBody>
          <a:bodyPr>
            <a:spAutoFit/>
          </a:bodyPr>
          <a:lstStyle/>
          <a:p>
            <a:r>
              <a:rPr lang="en-US" sz="1600">
                <a:latin typeface="Comic Sans MS" pitchFamily="66" charset="0"/>
              </a:rPr>
              <a:t>Client Application </a:t>
            </a:r>
          </a:p>
          <a:p>
            <a:r>
              <a:rPr lang="en-US" sz="1600">
                <a:latin typeface="Comic Sans MS" pitchFamily="66" charset="0"/>
              </a:rPr>
              <a:t>(Halo 3)</a:t>
            </a:r>
          </a:p>
        </p:txBody>
      </p:sp>
      <p:sp>
        <p:nvSpPr>
          <p:cNvPr id="18441" name="Text Box 107"/>
          <p:cNvSpPr txBox="1">
            <a:spLocks noChangeArrowheads="1"/>
          </p:cNvSpPr>
          <p:nvPr/>
        </p:nvSpPr>
        <p:spPr bwMode="auto">
          <a:xfrm>
            <a:off x="201558" y="2127250"/>
            <a:ext cx="3097323" cy="707886"/>
          </a:xfrm>
          <a:prstGeom prst="rect">
            <a:avLst/>
          </a:prstGeom>
          <a:noFill/>
          <a:ln w="9525">
            <a:noFill/>
            <a:miter lim="800000"/>
            <a:headEnd/>
            <a:tailEnd/>
          </a:ln>
        </p:spPr>
        <p:txBody>
          <a:bodyPr wrap="none">
            <a:spAutoFit/>
          </a:bodyPr>
          <a:lstStyle/>
          <a:p>
            <a:r>
              <a:rPr lang="en-US" sz="2000" dirty="0">
                <a:solidFill>
                  <a:srgbClr val="FFFF00"/>
                </a:solidFill>
              </a:rPr>
              <a:t>OS: Recognizes interrupt</a:t>
            </a:r>
          </a:p>
          <a:p>
            <a:r>
              <a:rPr lang="en-US" sz="2000" dirty="0">
                <a:solidFill>
                  <a:srgbClr val="FFFF00"/>
                </a:solidFill>
              </a:rPr>
              <a:t>Sends it to client application</a:t>
            </a:r>
          </a:p>
        </p:txBody>
      </p:sp>
      <p:sp>
        <p:nvSpPr>
          <p:cNvPr id="18442" name="Text Box 111" descr="5%"/>
          <p:cNvSpPr txBox="1">
            <a:spLocks noChangeArrowheads="1"/>
          </p:cNvSpPr>
          <p:nvPr/>
        </p:nvSpPr>
        <p:spPr bwMode="auto">
          <a:xfrm>
            <a:off x="1018123" y="5934075"/>
            <a:ext cx="2646879" cy="1015663"/>
          </a:xfrm>
          <a:prstGeom prst="rect">
            <a:avLst/>
          </a:prstGeom>
          <a:pattFill prst="pct5">
            <a:fgClr>
              <a:srgbClr val="FF9900"/>
            </a:fgClr>
            <a:bgClr>
              <a:schemeClr val="bg1"/>
            </a:bgClr>
          </a:pattFill>
          <a:ln w="9525">
            <a:solidFill>
              <a:schemeClr val="tx1"/>
            </a:solidFill>
            <a:miter lim="800000"/>
            <a:headEnd/>
            <a:tailEnd/>
          </a:ln>
        </p:spPr>
        <p:txBody>
          <a:bodyPr wrap="none">
            <a:spAutoFit/>
          </a:bodyPr>
          <a:lstStyle/>
          <a:p>
            <a:r>
              <a:rPr lang="en-US" sz="2000" dirty="0">
                <a:latin typeface="Comic Sans MS" pitchFamily="66" charset="0"/>
              </a:rPr>
              <a:t>OS: Receives</a:t>
            </a:r>
          </a:p>
          <a:p>
            <a:r>
              <a:rPr lang="en-US" sz="2000" dirty="0">
                <a:latin typeface="Comic Sans MS" pitchFamily="66" charset="0"/>
              </a:rPr>
              <a:t>Message sends</a:t>
            </a:r>
          </a:p>
          <a:p>
            <a:r>
              <a:rPr lang="en-US" sz="2000" dirty="0">
                <a:latin typeface="Comic Sans MS" pitchFamily="66" charset="0"/>
              </a:rPr>
              <a:t>to server application</a:t>
            </a:r>
          </a:p>
        </p:txBody>
      </p:sp>
      <p:sp>
        <p:nvSpPr>
          <p:cNvPr id="18443" name="Text Box 112"/>
          <p:cNvSpPr txBox="1">
            <a:spLocks noChangeArrowheads="1"/>
          </p:cNvSpPr>
          <p:nvPr/>
        </p:nvSpPr>
        <p:spPr bwMode="auto">
          <a:xfrm>
            <a:off x="3116263" y="4618038"/>
            <a:ext cx="2297112" cy="1169987"/>
          </a:xfrm>
          <a:prstGeom prst="rect">
            <a:avLst/>
          </a:prstGeom>
          <a:solidFill>
            <a:schemeClr val="accent2"/>
          </a:solidFill>
          <a:ln w="9525">
            <a:solidFill>
              <a:schemeClr val="tx1"/>
            </a:solidFill>
            <a:miter lim="800000"/>
            <a:headEnd/>
            <a:tailEnd/>
          </a:ln>
        </p:spPr>
        <p:txBody>
          <a:bodyPr wrap="none">
            <a:spAutoFit/>
          </a:bodyPr>
          <a:lstStyle/>
          <a:p>
            <a:r>
              <a:rPr lang="en-US" sz="1400" i="1">
                <a:solidFill>
                  <a:srgbClr val="FFFF00"/>
                </a:solidFill>
                <a:latin typeface="Comic Sans MS" pitchFamily="66" charset="0"/>
              </a:rPr>
              <a:t>Application examines</a:t>
            </a:r>
          </a:p>
          <a:p>
            <a:r>
              <a:rPr lang="en-US" sz="1400" i="1">
                <a:solidFill>
                  <a:srgbClr val="FFFF00"/>
                </a:solidFill>
                <a:latin typeface="Comic Sans MS" pitchFamily="66" charset="0"/>
              </a:rPr>
              <a:t>message and state of</a:t>
            </a:r>
          </a:p>
          <a:p>
            <a:r>
              <a:rPr lang="en-US" sz="1400" i="1">
                <a:solidFill>
                  <a:srgbClr val="FFFF00"/>
                </a:solidFill>
                <a:latin typeface="Comic Sans MS" pitchFamily="66" charset="0"/>
              </a:rPr>
              <a:t>game and determines</a:t>
            </a:r>
          </a:p>
          <a:p>
            <a:r>
              <a:rPr lang="en-US" sz="1400" i="1">
                <a:solidFill>
                  <a:srgbClr val="FFFF00"/>
                </a:solidFill>
                <a:latin typeface="Comic Sans MS" pitchFamily="66" charset="0"/>
              </a:rPr>
              <a:t>Master Chief dies! Sends</a:t>
            </a:r>
          </a:p>
          <a:p>
            <a:r>
              <a:rPr lang="en-US" sz="1400" i="1">
                <a:solidFill>
                  <a:srgbClr val="FFFF00"/>
                </a:solidFill>
                <a:latin typeface="Comic Sans MS" pitchFamily="66" charset="0"/>
              </a:rPr>
              <a:t>message back to client.</a:t>
            </a:r>
          </a:p>
        </p:txBody>
      </p:sp>
      <p:sp>
        <p:nvSpPr>
          <p:cNvPr id="18444" name="Text Box 113" descr="5%"/>
          <p:cNvSpPr txBox="1">
            <a:spLocks noChangeArrowheads="1"/>
          </p:cNvSpPr>
          <p:nvPr/>
        </p:nvSpPr>
        <p:spPr bwMode="auto">
          <a:xfrm>
            <a:off x="4729163" y="6042025"/>
            <a:ext cx="3162300" cy="688975"/>
          </a:xfrm>
          <a:prstGeom prst="rect">
            <a:avLst/>
          </a:prstGeom>
          <a:pattFill prst="pct5">
            <a:fgClr>
              <a:srgbClr val="FF9900"/>
            </a:fgClr>
            <a:bgClr>
              <a:schemeClr val="bg1"/>
            </a:bgClr>
          </a:pattFill>
          <a:ln w="9525" algn="ctr">
            <a:solidFill>
              <a:schemeClr val="tx1"/>
            </a:solidFill>
            <a:miter lim="800000"/>
            <a:headEnd/>
            <a:tailEnd/>
          </a:ln>
        </p:spPr>
        <p:txBody>
          <a:bodyPr wrap="none"/>
          <a:lstStyle/>
          <a:p>
            <a:r>
              <a:rPr lang="en-US" sz="2000" dirty="0">
                <a:latin typeface="Comic Sans MS" pitchFamily="66" charset="0"/>
              </a:rPr>
              <a:t>OS: Sends</a:t>
            </a:r>
          </a:p>
          <a:p>
            <a:r>
              <a:rPr lang="en-US" sz="2000" dirty="0">
                <a:latin typeface="Comic Sans MS" pitchFamily="66" charset="0"/>
              </a:rPr>
              <a:t>Message to client</a:t>
            </a:r>
          </a:p>
        </p:txBody>
      </p:sp>
      <p:sp>
        <p:nvSpPr>
          <p:cNvPr id="18445" name="Line 114"/>
          <p:cNvSpPr>
            <a:spLocks noChangeShapeType="1"/>
          </p:cNvSpPr>
          <p:nvPr/>
        </p:nvSpPr>
        <p:spPr bwMode="auto">
          <a:xfrm>
            <a:off x="1333500" y="5372100"/>
            <a:ext cx="342900" cy="571500"/>
          </a:xfrm>
          <a:prstGeom prst="line">
            <a:avLst/>
          </a:prstGeom>
          <a:noFill/>
          <a:ln w="76200">
            <a:solidFill>
              <a:schemeClr val="tx1"/>
            </a:solidFill>
            <a:round/>
            <a:headEnd/>
            <a:tailEnd type="triangle" w="med" len="med"/>
          </a:ln>
        </p:spPr>
        <p:txBody>
          <a:bodyPr/>
          <a:lstStyle/>
          <a:p>
            <a:endParaRPr lang="en-US"/>
          </a:p>
        </p:txBody>
      </p:sp>
      <p:sp>
        <p:nvSpPr>
          <p:cNvPr id="18446" name="Line 115"/>
          <p:cNvSpPr>
            <a:spLocks noChangeShapeType="1"/>
          </p:cNvSpPr>
          <p:nvPr/>
        </p:nvSpPr>
        <p:spPr bwMode="auto">
          <a:xfrm flipV="1">
            <a:off x="2755900" y="5562600"/>
            <a:ext cx="368300" cy="509588"/>
          </a:xfrm>
          <a:prstGeom prst="line">
            <a:avLst/>
          </a:prstGeom>
          <a:noFill/>
          <a:ln w="76200">
            <a:solidFill>
              <a:schemeClr val="tx1"/>
            </a:solidFill>
            <a:round/>
            <a:headEnd/>
            <a:tailEnd type="triangle" w="med" len="med"/>
          </a:ln>
        </p:spPr>
        <p:txBody>
          <a:bodyPr/>
          <a:lstStyle/>
          <a:p>
            <a:endParaRPr lang="en-US"/>
          </a:p>
        </p:txBody>
      </p:sp>
      <p:sp>
        <p:nvSpPr>
          <p:cNvPr id="18447" name="Line 116"/>
          <p:cNvSpPr>
            <a:spLocks noChangeShapeType="1"/>
          </p:cNvSpPr>
          <p:nvPr/>
        </p:nvSpPr>
        <p:spPr bwMode="auto">
          <a:xfrm>
            <a:off x="5257800" y="5638800"/>
            <a:ext cx="431800" cy="503238"/>
          </a:xfrm>
          <a:prstGeom prst="line">
            <a:avLst/>
          </a:prstGeom>
          <a:noFill/>
          <a:ln w="76200">
            <a:solidFill>
              <a:schemeClr val="tx1"/>
            </a:solidFill>
            <a:round/>
            <a:headEnd/>
            <a:tailEnd type="triangle" w="med" len="med"/>
          </a:ln>
        </p:spPr>
        <p:txBody>
          <a:bodyPr/>
          <a:lstStyle/>
          <a:p>
            <a:endParaRPr lang="en-US"/>
          </a:p>
        </p:txBody>
      </p:sp>
      <p:sp>
        <p:nvSpPr>
          <p:cNvPr id="18448" name="Line 122"/>
          <p:cNvSpPr>
            <a:spLocks noChangeShapeType="1"/>
          </p:cNvSpPr>
          <p:nvPr/>
        </p:nvSpPr>
        <p:spPr bwMode="auto">
          <a:xfrm flipH="1">
            <a:off x="2070100" y="4157663"/>
            <a:ext cx="368300" cy="379412"/>
          </a:xfrm>
          <a:prstGeom prst="line">
            <a:avLst/>
          </a:prstGeom>
          <a:noFill/>
          <a:ln w="76200">
            <a:solidFill>
              <a:schemeClr val="tx1"/>
            </a:solidFill>
            <a:round/>
            <a:headEnd/>
            <a:tailEnd type="triangle" w="med" len="med"/>
          </a:ln>
        </p:spPr>
        <p:txBody>
          <a:bodyPr/>
          <a:lstStyle/>
          <a:p>
            <a:endParaRPr lang="en-US"/>
          </a:p>
        </p:txBody>
      </p:sp>
      <p:sp>
        <p:nvSpPr>
          <p:cNvPr id="18449" name="Line 123"/>
          <p:cNvSpPr>
            <a:spLocks noChangeShapeType="1"/>
          </p:cNvSpPr>
          <p:nvPr/>
        </p:nvSpPr>
        <p:spPr bwMode="auto">
          <a:xfrm flipH="1">
            <a:off x="2552700" y="2700338"/>
            <a:ext cx="266700" cy="722312"/>
          </a:xfrm>
          <a:prstGeom prst="line">
            <a:avLst/>
          </a:prstGeom>
          <a:noFill/>
          <a:ln w="76200">
            <a:solidFill>
              <a:schemeClr val="tx1"/>
            </a:solidFill>
            <a:round/>
            <a:headEnd/>
            <a:tailEnd type="triangle" w="med" len="med"/>
          </a:ln>
        </p:spPr>
        <p:txBody>
          <a:bodyPr/>
          <a:lstStyle/>
          <a:p>
            <a:endParaRPr lang="en-US"/>
          </a:p>
        </p:txBody>
      </p:sp>
      <p:sp>
        <p:nvSpPr>
          <p:cNvPr id="18450" name="Line 124"/>
          <p:cNvSpPr>
            <a:spLocks noChangeShapeType="1"/>
          </p:cNvSpPr>
          <p:nvPr/>
        </p:nvSpPr>
        <p:spPr bwMode="auto">
          <a:xfrm flipH="1">
            <a:off x="1701800" y="1592263"/>
            <a:ext cx="101600" cy="530225"/>
          </a:xfrm>
          <a:prstGeom prst="line">
            <a:avLst/>
          </a:prstGeom>
          <a:noFill/>
          <a:ln w="76200">
            <a:solidFill>
              <a:schemeClr val="tx1"/>
            </a:solidFill>
            <a:round/>
            <a:headEnd/>
            <a:tailEnd type="triangle" w="med" len="med"/>
          </a:ln>
        </p:spPr>
        <p:txBody>
          <a:bodyPr/>
          <a:lstStyle/>
          <a:p>
            <a:endParaRPr lang="en-US"/>
          </a:p>
        </p:txBody>
      </p:sp>
      <p:grpSp>
        <p:nvGrpSpPr>
          <p:cNvPr id="2" name="Group 140"/>
          <p:cNvGrpSpPr>
            <a:grpSpLocks/>
          </p:cNvGrpSpPr>
          <p:nvPr/>
        </p:nvGrpSpPr>
        <p:grpSpPr bwMode="auto">
          <a:xfrm>
            <a:off x="2616200" y="614363"/>
            <a:ext cx="749300" cy="422275"/>
            <a:chOff x="1110" y="2298"/>
            <a:chExt cx="354" cy="354"/>
          </a:xfrm>
        </p:grpSpPr>
        <p:sp>
          <p:nvSpPr>
            <p:cNvPr id="18469" name="Oval 136"/>
            <p:cNvSpPr>
              <a:spLocks noChangeArrowheads="1"/>
            </p:cNvSpPr>
            <p:nvPr/>
          </p:nvSpPr>
          <p:spPr bwMode="auto">
            <a:xfrm>
              <a:off x="1176" y="2382"/>
              <a:ext cx="222" cy="222"/>
            </a:xfrm>
            <a:prstGeom prst="ellipse">
              <a:avLst/>
            </a:prstGeom>
            <a:noFill/>
            <a:ln w="28575">
              <a:solidFill>
                <a:srgbClr val="FFFF00"/>
              </a:solidFill>
              <a:round/>
              <a:headEnd/>
              <a:tailEnd/>
            </a:ln>
          </p:spPr>
          <p:txBody>
            <a:bodyPr wrap="none" anchor="ctr"/>
            <a:lstStyle/>
            <a:p>
              <a:endParaRPr lang="en-US"/>
            </a:p>
          </p:txBody>
        </p:sp>
        <p:sp>
          <p:nvSpPr>
            <p:cNvPr id="18470" name="Line 137"/>
            <p:cNvSpPr>
              <a:spLocks noChangeShapeType="1"/>
            </p:cNvSpPr>
            <p:nvPr/>
          </p:nvSpPr>
          <p:spPr bwMode="auto">
            <a:xfrm>
              <a:off x="1110" y="2496"/>
              <a:ext cx="354" cy="0"/>
            </a:xfrm>
            <a:prstGeom prst="line">
              <a:avLst/>
            </a:prstGeom>
            <a:noFill/>
            <a:ln w="38100">
              <a:solidFill>
                <a:srgbClr val="FFFF00"/>
              </a:solidFill>
              <a:round/>
              <a:headEnd/>
              <a:tailEnd/>
            </a:ln>
          </p:spPr>
          <p:txBody>
            <a:bodyPr/>
            <a:lstStyle/>
            <a:p>
              <a:endParaRPr lang="en-US"/>
            </a:p>
          </p:txBody>
        </p:sp>
        <p:sp>
          <p:nvSpPr>
            <p:cNvPr id="18471" name="Line 138"/>
            <p:cNvSpPr>
              <a:spLocks noChangeShapeType="1"/>
            </p:cNvSpPr>
            <p:nvPr/>
          </p:nvSpPr>
          <p:spPr bwMode="auto">
            <a:xfrm>
              <a:off x="1272" y="2298"/>
              <a:ext cx="0" cy="0"/>
            </a:xfrm>
            <a:prstGeom prst="line">
              <a:avLst/>
            </a:prstGeom>
            <a:noFill/>
            <a:ln w="9525">
              <a:solidFill>
                <a:srgbClr val="FFFF00"/>
              </a:solidFill>
              <a:round/>
              <a:headEnd/>
              <a:tailEnd/>
            </a:ln>
          </p:spPr>
          <p:txBody>
            <a:bodyPr/>
            <a:lstStyle/>
            <a:p>
              <a:endParaRPr lang="en-US"/>
            </a:p>
          </p:txBody>
        </p:sp>
        <p:sp>
          <p:nvSpPr>
            <p:cNvPr id="18472" name="Line 139"/>
            <p:cNvSpPr>
              <a:spLocks noChangeShapeType="1"/>
            </p:cNvSpPr>
            <p:nvPr/>
          </p:nvSpPr>
          <p:spPr bwMode="auto">
            <a:xfrm>
              <a:off x="1290" y="2328"/>
              <a:ext cx="0" cy="324"/>
            </a:xfrm>
            <a:prstGeom prst="line">
              <a:avLst/>
            </a:prstGeom>
            <a:noFill/>
            <a:ln w="38100">
              <a:solidFill>
                <a:srgbClr val="FFFF00"/>
              </a:solidFill>
              <a:round/>
              <a:headEnd/>
              <a:tailEnd/>
            </a:ln>
          </p:spPr>
          <p:txBody>
            <a:bodyPr/>
            <a:lstStyle/>
            <a:p>
              <a:endParaRPr lang="en-US"/>
            </a:p>
          </p:txBody>
        </p:sp>
      </p:grpSp>
      <p:grpSp>
        <p:nvGrpSpPr>
          <p:cNvPr id="3" name="Group 160"/>
          <p:cNvGrpSpPr>
            <a:grpSpLocks/>
          </p:cNvGrpSpPr>
          <p:nvPr/>
        </p:nvGrpSpPr>
        <p:grpSpPr bwMode="auto">
          <a:xfrm>
            <a:off x="0" y="1536700"/>
            <a:ext cx="1504950" cy="677863"/>
            <a:chOff x="0" y="1266"/>
            <a:chExt cx="711" cy="570"/>
          </a:xfrm>
        </p:grpSpPr>
        <p:pic>
          <p:nvPicPr>
            <p:cNvPr id="18467" name="Picture 141" descr="Photo_Electrical_Mouse"/>
            <p:cNvPicPr>
              <a:picLocks noChangeAspect="1" noChangeArrowheads="1"/>
            </p:cNvPicPr>
            <p:nvPr/>
          </p:nvPicPr>
          <p:blipFill>
            <a:blip r:embed="rId4" cstate="print"/>
            <a:srcRect/>
            <a:stretch>
              <a:fillRect/>
            </a:stretch>
          </p:blipFill>
          <p:spPr bwMode="auto">
            <a:xfrm>
              <a:off x="0" y="1296"/>
              <a:ext cx="540" cy="540"/>
            </a:xfrm>
            <a:prstGeom prst="rect">
              <a:avLst/>
            </a:prstGeom>
            <a:noFill/>
            <a:ln w="9525">
              <a:noFill/>
              <a:miter lim="800000"/>
              <a:headEnd/>
              <a:tailEnd/>
            </a:ln>
          </p:spPr>
        </p:pic>
        <p:sp>
          <p:nvSpPr>
            <p:cNvPr id="18468" name="Freeform 142"/>
            <p:cNvSpPr>
              <a:spLocks/>
            </p:cNvSpPr>
            <p:nvPr/>
          </p:nvSpPr>
          <p:spPr bwMode="auto">
            <a:xfrm>
              <a:off x="402" y="1266"/>
              <a:ext cx="309" cy="492"/>
            </a:xfrm>
            <a:custGeom>
              <a:avLst/>
              <a:gdLst>
                <a:gd name="T0" fmla="*/ 0 w 309"/>
                <a:gd name="T1" fmla="*/ 126 h 492"/>
                <a:gd name="T2" fmla="*/ 24 w 309"/>
                <a:gd name="T3" fmla="*/ 90 h 492"/>
                <a:gd name="T4" fmla="*/ 36 w 309"/>
                <a:gd name="T5" fmla="*/ 72 h 492"/>
                <a:gd name="T6" fmla="*/ 102 w 309"/>
                <a:gd name="T7" fmla="*/ 0 h 492"/>
                <a:gd name="T8" fmla="*/ 150 w 309"/>
                <a:gd name="T9" fmla="*/ 18 h 492"/>
                <a:gd name="T10" fmla="*/ 180 w 309"/>
                <a:gd name="T11" fmla="*/ 90 h 492"/>
                <a:gd name="T12" fmla="*/ 66 w 309"/>
                <a:gd name="T13" fmla="*/ 390 h 492"/>
                <a:gd name="T14" fmla="*/ 120 w 309"/>
                <a:gd name="T15" fmla="*/ 492 h 492"/>
                <a:gd name="T16" fmla="*/ 156 w 309"/>
                <a:gd name="T17" fmla="*/ 486 h 492"/>
                <a:gd name="T18" fmla="*/ 168 w 309"/>
                <a:gd name="T19" fmla="*/ 468 h 492"/>
                <a:gd name="T20" fmla="*/ 240 w 309"/>
                <a:gd name="T21" fmla="*/ 426 h 492"/>
                <a:gd name="T22" fmla="*/ 300 w 309"/>
                <a:gd name="T23" fmla="*/ 276 h 492"/>
                <a:gd name="T24" fmla="*/ 306 w 309"/>
                <a:gd name="T25" fmla="*/ 258 h 492"/>
                <a:gd name="T26" fmla="*/ 306 w 309"/>
                <a:gd name="T27" fmla="*/ 270 h 49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09"/>
                <a:gd name="T43" fmla="*/ 0 h 492"/>
                <a:gd name="T44" fmla="*/ 309 w 309"/>
                <a:gd name="T45" fmla="*/ 492 h 492"/>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09" h="492">
                  <a:moveTo>
                    <a:pt x="0" y="126"/>
                  </a:moveTo>
                  <a:cubicBezTo>
                    <a:pt x="8" y="114"/>
                    <a:pt x="16" y="102"/>
                    <a:pt x="24" y="90"/>
                  </a:cubicBezTo>
                  <a:cubicBezTo>
                    <a:pt x="28" y="84"/>
                    <a:pt x="36" y="72"/>
                    <a:pt x="36" y="72"/>
                  </a:cubicBezTo>
                  <a:cubicBezTo>
                    <a:pt x="47" y="27"/>
                    <a:pt x="57" y="15"/>
                    <a:pt x="102" y="0"/>
                  </a:cubicBezTo>
                  <a:cubicBezTo>
                    <a:pt x="114" y="2"/>
                    <a:pt x="141" y="4"/>
                    <a:pt x="150" y="18"/>
                  </a:cubicBezTo>
                  <a:cubicBezTo>
                    <a:pt x="152" y="22"/>
                    <a:pt x="177" y="82"/>
                    <a:pt x="180" y="90"/>
                  </a:cubicBezTo>
                  <a:cubicBezTo>
                    <a:pt x="196" y="202"/>
                    <a:pt x="145" y="311"/>
                    <a:pt x="66" y="390"/>
                  </a:cubicBezTo>
                  <a:cubicBezTo>
                    <a:pt x="47" y="447"/>
                    <a:pt x="70" y="475"/>
                    <a:pt x="120" y="492"/>
                  </a:cubicBezTo>
                  <a:cubicBezTo>
                    <a:pt x="132" y="490"/>
                    <a:pt x="145" y="491"/>
                    <a:pt x="156" y="486"/>
                  </a:cubicBezTo>
                  <a:cubicBezTo>
                    <a:pt x="162" y="483"/>
                    <a:pt x="163" y="473"/>
                    <a:pt x="168" y="468"/>
                  </a:cubicBezTo>
                  <a:cubicBezTo>
                    <a:pt x="192" y="447"/>
                    <a:pt x="215" y="443"/>
                    <a:pt x="240" y="426"/>
                  </a:cubicBezTo>
                  <a:cubicBezTo>
                    <a:pt x="270" y="382"/>
                    <a:pt x="276" y="323"/>
                    <a:pt x="300" y="276"/>
                  </a:cubicBezTo>
                  <a:cubicBezTo>
                    <a:pt x="303" y="270"/>
                    <a:pt x="302" y="262"/>
                    <a:pt x="306" y="258"/>
                  </a:cubicBezTo>
                  <a:cubicBezTo>
                    <a:pt x="309" y="255"/>
                    <a:pt x="306" y="266"/>
                    <a:pt x="306" y="270"/>
                  </a:cubicBezTo>
                </a:path>
              </a:pathLst>
            </a:custGeom>
            <a:noFill/>
            <a:ln w="38100">
              <a:solidFill>
                <a:schemeClr val="tx1"/>
              </a:solidFill>
              <a:round/>
              <a:headEnd/>
              <a:tailEnd/>
            </a:ln>
          </p:spPr>
          <p:txBody>
            <a:bodyPr/>
            <a:lstStyle/>
            <a:p>
              <a:endParaRPr lang="en-US"/>
            </a:p>
          </p:txBody>
        </p:sp>
      </p:grpSp>
      <p:sp>
        <p:nvSpPr>
          <p:cNvPr id="18453" name="AutoShape 143"/>
          <p:cNvSpPr>
            <a:spLocks noChangeArrowheads="1"/>
          </p:cNvSpPr>
          <p:nvPr/>
        </p:nvSpPr>
        <p:spPr bwMode="auto">
          <a:xfrm>
            <a:off x="381000" y="2867025"/>
            <a:ext cx="1676400" cy="485775"/>
          </a:xfrm>
          <a:prstGeom prst="wedgeEllipseCallout">
            <a:avLst>
              <a:gd name="adj1" fmla="val -24745"/>
              <a:gd name="adj2" fmla="val -81370"/>
            </a:avLst>
          </a:prstGeom>
          <a:solidFill>
            <a:schemeClr val="bg1"/>
          </a:solidFill>
          <a:ln w="9525">
            <a:solidFill>
              <a:schemeClr val="tx1"/>
            </a:solidFill>
            <a:miter lim="800000"/>
            <a:headEnd/>
            <a:tailEnd/>
          </a:ln>
        </p:spPr>
        <p:txBody>
          <a:bodyPr/>
          <a:lstStyle/>
          <a:p>
            <a:pPr algn="ctr"/>
            <a:r>
              <a:rPr lang="en-US" sz="1000" i="1">
                <a:latin typeface="Comic Sans MS" pitchFamily="66" charset="0"/>
              </a:rPr>
              <a:t>It's a mouse interrupt!</a:t>
            </a:r>
          </a:p>
        </p:txBody>
      </p:sp>
      <p:pic>
        <p:nvPicPr>
          <p:cNvPr id="18454" name="Picture 148" descr="envelope"/>
          <p:cNvPicPr>
            <a:picLocks noChangeAspect="1" noChangeArrowheads="1"/>
          </p:cNvPicPr>
          <p:nvPr/>
        </p:nvPicPr>
        <p:blipFill>
          <a:blip r:embed="rId5" cstate="print"/>
          <a:srcRect/>
          <a:stretch>
            <a:fillRect/>
          </a:stretch>
        </p:blipFill>
        <p:spPr bwMode="auto">
          <a:xfrm>
            <a:off x="2590800" y="3962400"/>
            <a:ext cx="787400" cy="331788"/>
          </a:xfrm>
          <a:prstGeom prst="rect">
            <a:avLst/>
          </a:prstGeom>
          <a:noFill/>
          <a:ln w="9525">
            <a:noFill/>
            <a:miter lim="800000"/>
            <a:headEnd/>
            <a:tailEnd/>
          </a:ln>
        </p:spPr>
      </p:pic>
      <p:pic>
        <p:nvPicPr>
          <p:cNvPr id="18455" name="Picture 149" descr="bolt_stirrers"/>
          <p:cNvPicPr>
            <a:picLocks noChangeAspect="1" noChangeArrowheads="1"/>
          </p:cNvPicPr>
          <p:nvPr/>
        </p:nvPicPr>
        <p:blipFill>
          <a:blip r:embed="rId6" cstate="print"/>
          <a:srcRect/>
          <a:stretch>
            <a:fillRect/>
          </a:stretch>
        </p:blipFill>
        <p:spPr bwMode="auto">
          <a:xfrm>
            <a:off x="1270000" y="4551363"/>
            <a:ext cx="1270000" cy="714375"/>
          </a:xfrm>
          <a:prstGeom prst="rect">
            <a:avLst/>
          </a:prstGeom>
          <a:noFill/>
          <a:ln w="9525">
            <a:noFill/>
            <a:miter lim="800000"/>
            <a:headEnd/>
            <a:tailEnd/>
          </a:ln>
        </p:spPr>
      </p:pic>
      <p:sp>
        <p:nvSpPr>
          <p:cNvPr id="18456" name="AutoShape 150"/>
          <p:cNvSpPr>
            <a:spLocks noChangeArrowheads="1"/>
          </p:cNvSpPr>
          <p:nvPr/>
        </p:nvSpPr>
        <p:spPr bwMode="auto">
          <a:xfrm>
            <a:off x="3073400" y="5791200"/>
            <a:ext cx="1676400" cy="457200"/>
          </a:xfrm>
          <a:prstGeom prst="wedgeEllipseCallout">
            <a:avLst>
              <a:gd name="adj1" fmla="val -41227"/>
              <a:gd name="adj2" fmla="val 89991"/>
            </a:avLst>
          </a:prstGeom>
          <a:solidFill>
            <a:schemeClr val="bg1"/>
          </a:solidFill>
          <a:ln w="9525">
            <a:solidFill>
              <a:schemeClr val="tx1"/>
            </a:solidFill>
            <a:miter lim="800000"/>
            <a:headEnd/>
            <a:tailEnd/>
          </a:ln>
        </p:spPr>
        <p:txBody>
          <a:bodyPr tIns="0" anchor="ctr"/>
          <a:lstStyle/>
          <a:p>
            <a:pPr algn="ctr"/>
            <a:r>
              <a:rPr lang="en-US" sz="1000" i="1">
                <a:latin typeface="Comic Sans MS" pitchFamily="66" charset="0"/>
              </a:rPr>
              <a:t>Got a message!</a:t>
            </a:r>
          </a:p>
        </p:txBody>
      </p:sp>
      <p:sp>
        <p:nvSpPr>
          <p:cNvPr id="18457" name="AutoShape 145"/>
          <p:cNvSpPr>
            <a:spLocks noChangeArrowheads="1"/>
          </p:cNvSpPr>
          <p:nvPr/>
        </p:nvSpPr>
        <p:spPr bwMode="auto">
          <a:xfrm>
            <a:off x="3200400" y="2586038"/>
            <a:ext cx="2959100" cy="893762"/>
          </a:xfrm>
          <a:prstGeom prst="irregularSeal2">
            <a:avLst/>
          </a:prstGeom>
          <a:solidFill>
            <a:srgbClr val="FFFF00"/>
          </a:solidFill>
          <a:ln w="9525">
            <a:solidFill>
              <a:schemeClr val="tx1"/>
            </a:solidFill>
            <a:miter lim="800000"/>
            <a:headEnd/>
            <a:tailEnd/>
          </a:ln>
        </p:spPr>
        <p:txBody>
          <a:bodyPr wrap="none" anchor="ctr"/>
          <a:lstStyle/>
          <a:p>
            <a:endParaRPr lang="en-US"/>
          </a:p>
        </p:txBody>
      </p:sp>
      <p:pic>
        <p:nvPicPr>
          <p:cNvPr id="18458" name="Picture 151" descr="bolt_stirrers"/>
          <p:cNvPicPr>
            <a:picLocks noChangeAspect="1" noChangeArrowheads="1"/>
          </p:cNvPicPr>
          <p:nvPr/>
        </p:nvPicPr>
        <p:blipFill>
          <a:blip r:embed="rId6" cstate="print"/>
          <a:srcRect/>
          <a:stretch>
            <a:fillRect/>
          </a:stretch>
        </p:blipFill>
        <p:spPr bwMode="auto">
          <a:xfrm>
            <a:off x="7061200" y="5867400"/>
            <a:ext cx="1168400" cy="962025"/>
          </a:xfrm>
          <a:prstGeom prst="rect">
            <a:avLst/>
          </a:prstGeom>
          <a:noFill/>
          <a:ln w="9525">
            <a:noFill/>
            <a:miter lim="800000"/>
            <a:headEnd/>
            <a:tailEnd/>
          </a:ln>
        </p:spPr>
      </p:pic>
      <p:sp>
        <p:nvSpPr>
          <p:cNvPr id="18459" name="Text Box 133"/>
          <p:cNvSpPr txBox="1">
            <a:spLocks noChangeArrowheads="1"/>
          </p:cNvSpPr>
          <p:nvPr/>
        </p:nvSpPr>
        <p:spPr bwMode="auto">
          <a:xfrm>
            <a:off x="3713163" y="2863850"/>
            <a:ext cx="1370012" cy="461963"/>
          </a:xfrm>
          <a:prstGeom prst="rect">
            <a:avLst/>
          </a:prstGeom>
          <a:noFill/>
          <a:ln w="9525">
            <a:noFill/>
            <a:miter lim="800000"/>
            <a:headEnd/>
            <a:tailEnd/>
          </a:ln>
        </p:spPr>
        <p:txBody>
          <a:bodyPr wrap="none">
            <a:spAutoFit/>
          </a:bodyPr>
          <a:lstStyle/>
          <a:p>
            <a:r>
              <a:rPr lang="en-US" sz="2400" b="1">
                <a:latin typeface="Comic Sans MS" pitchFamily="66" charset="0"/>
              </a:rPr>
              <a:t>CLIENT</a:t>
            </a:r>
          </a:p>
        </p:txBody>
      </p:sp>
      <p:sp>
        <p:nvSpPr>
          <p:cNvPr id="18460" name="Text Box 105"/>
          <p:cNvSpPr txBox="1">
            <a:spLocks noChangeArrowheads="1"/>
          </p:cNvSpPr>
          <p:nvPr/>
        </p:nvSpPr>
        <p:spPr bwMode="auto">
          <a:xfrm>
            <a:off x="2171700" y="1611313"/>
            <a:ext cx="1784350" cy="522287"/>
          </a:xfrm>
          <a:prstGeom prst="rect">
            <a:avLst/>
          </a:prstGeom>
          <a:solidFill>
            <a:srgbClr val="FFCCFF"/>
          </a:solidFill>
          <a:ln w="9525">
            <a:solidFill>
              <a:srgbClr val="FFCCFF"/>
            </a:solidFill>
            <a:miter lim="800000"/>
            <a:headEnd/>
            <a:tailEnd/>
          </a:ln>
        </p:spPr>
        <p:txBody>
          <a:bodyPr wrap="none">
            <a:spAutoFit/>
          </a:bodyPr>
          <a:lstStyle/>
          <a:p>
            <a:r>
              <a:rPr lang="en-US" sz="1400" i="1">
                <a:latin typeface="Comic Sans MS" pitchFamily="66" charset="0"/>
              </a:rPr>
              <a:t>Player clicks mouse</a:t>
            </a:r>
          </a:p>
          <a:p>
            <a:r>
              <a:rPr lang="en-US" sz="1400" i="1">
                <a:latin typeface="Comic Sans MS" pitchFamily="66" charset="0"/>
              </a:rPr>
              <a:t>cursor on target</a:t>
            </a:r>
          </a:p>
        </p:txBody>
      </p:sp>
      <p:sp>
        <p:nvSpPr>
          <p:cNvPr id="18461" name="AutoShape 164"/>
          <p:cNvSpPr>
            <a:spLocks noChangeArrowheads="1"/>
          </p:cNvSpPr>
          <p:nvPr/>
        </p:nvSpPr>
        <p:spPr bwMode="auto">
          <a:xfrm>
            <a:off x="3378200" y="4114800"/>
            <a:ext cx="1498600" cy="457200"/>
          </a:xfrm>
          <a:prstGeom prst="horizontalScroll">
            <a:avLst>
              <a:gd name="adj" fmla="val 12500"/>
            </a:avLst>
          </a:prstGeom>
          <a:solidFill>
            <a:srgbClr val="FFFF00"/>
          </a:solidFill>
          <a:ln w="9525">
            <a:solidFill>
              <a:schemeClr val="tx1"/>
            </a:solidFill>
            <a:round/>
            <a:headEnd/>
            <a:tailEnd/>
          </a:ln>
        </p:spPr>
        <p:txBody>
          <a:bodyPr wrap="none" anchor="ctr"/>
          <a:lstStyle/>
          <a:p>
            <a:endParaRPr lang="en-US"/>
          </a:p>
        </p:txBody>
      </p:sp>
      <p:sp>
        <p:nvSpPr>
          <p:cNvPr id="18462" name="Text Box 132"/>
          <p:cNvSpPr txBox="1">
            <a:spLocks noChangeArrowheads="1"/>
          </p:cNvSpPr>
          <p:nvPr/>
        </p:nvSpPr>
        <p:spPr bwMode="auto">
          <a:xfrm>
            <a:off x="3581400" y="4114800"/>
            <a:ext cx="1157288" cy="461963"/>
          </a:xfrm>
          <a:prstGeom prst="rect">
            <a:avLst/>
          </a:prstGeom>
          <a:noFill/>
          <a:ln w="9525">
            <a:noFill/>
            <a:miter lim="800000"/>
            <a:headEnd/>
            <a:tailEnd/>
          </a:ln>
        </p:spPr>
        <p:txBody>
          <a:bodyPr wrap="none">
            <a:spAutoFit/>
          </a:bodyPr>
          <a:lstStyle/>
          <a:p>
            <a:r>
              <a:rPr lang="en-US" sz="2400" b="1"/>
              <a:t>SERVER</a:t>
            </a:r>
          </a:p>
        </p:txBody>
      </p:sp>
      <p:sp>
        <p:nvSpPr>
          <p:cNvPr id="18463" name="Text Box 117" descr="20%"/>
          <p:cNvSpPr txBox="1">
            <a:spLocks noChangeArrowheads="1"/>
          </p:cNvSpPr>
          <p:nvPr/>
        </p:nvSpPr>
        <p:spPr bwMode="auto">
          <a:xfrm>
            <a:off x="6858000" y="4395788"/>
            <a:ext cx="2112963" cy="1243012"/>
          </a:xfrm>
          <a:prstGeom prst="rect">
            <a:avLst/>
          </a:prstGeom>
          <a:pattFill prst="pct20">
            <a:fgClr>
              <a:srgbClr val="FFCCFF"/>
            </a:fgClr>
            <a:bgClr>
              <a:schemeClr val="bg1"/>
            </a:bgClr>
          </a:pattFill>
          <a:ln w="9525" algn="ctr">
            <a:solidFill>
              <a:schemeClr val="tx1"/>
            </a:solidFill>
            <a:miter lim="800000"/>
            <a:headEnd/>
            <a:tailEnd/>
          </a:ln>
        </p:spPr>
        <p:txBody>
          <a:bodyPr wrap="none"/>
          <a:lstStyle/>
          <a:p>
            <a:r>
              <a:rPr lang="en-US" sz="2000" dirty="0">
                <a:latin typeface="Comic Sans MS" pitchFamily="66" charset="0"/>
              </a:rPr>
              <a:t>OS: Receives</a:t>
            </a:r>
          </a:p>
          <a:p>
            <a:r>
              <a:rPr lang="en-US" sz="2000" dirty="0">
                <a:latin typeface="Comic Sans MS" pitchFamily="66" charset="0"/>
              </a:rPr>
              <a:t>message and</a:t>
            </a:r>
          </a:p>
          <a:p>
            <a:r>
              <a:rPr lang="en-US" sz="2000" dirty="0">
                <a:latin typeface="Comic Sans MS" pitchFamily="66" charset="0"/>
              </a:rPr>
              <a:t>sends it to </a:t>
            </a:r>
          </a:p>
          <a:p>
            <a:r>
              <a:rPr lang="en-US" sz="2000" dirty="0">
                <a:latin typeface="Comic Sans MS" pitchFamily="66" charset="0"/>
              </a:rPr>
              <a:t>   application</a:t>
            </a:r>
          </a:p>
        </p:txBody>
      </p:sp>
      <p:sp>
        <p:nvSpPr>
          <p:cNvPr id="18464" name="Line 118"/>
          <p:cNvSpPr>
            <a:spLocks noChangeShapeType="1"/>
          </p:cNvSpPr>
          <p:nvPr/>
        </p:nvSpPr>
        <p:spPr bwMode="auto">
          <a:xfrm flipV="1">
            <a:off x="6553200" y="5638799"/>
            <a:ext cx="330200" cy="595313"/>
          </a:xfrm>
          <a:prstGeom prst="line">
            <a:avLst/>
          </a:prstGeom>
          <a:noFill/>
          <a:ln w="76200">
            <a:solidFill>
              <a:schemeClr val="tx1"/>
            </a:solidFill>
            <a:round/>
            <a:headEnd/>
            <a:tailEnd type="triangle" w="med" len="med"/>
          </a:ln>
        </p:spPr>
        <p:txBody>
          <a:bodyPr/>
          <a:lstStyle/>
          <a:p>
            <a:endParaRPr lang="en-US"/>
          </a:p>
        </p:txBody>
      </p:sp>
      <p:sp>
        <p:nvSpPr>
          <p:cNvPr id="18465" name="Text Box 121" descr="30%"/>
          <p:cNvSpPr txBox="1">
            <a:spLocks noChangeArrowheads="1"/>
          </p:cNvSpPr>
          <p:nvPr/>
        </p:nvSpPr>
        <p:spPr bwMode="auto">
          <a:xfrm>
            <a:off x="4652963" y="3406775"/>
            <a:ext cx="4292600" cy="893763"/>
          </a:xfrm>
          <a:prstGeom prst="rect">
            <a:avLst/>
          </a:prstGeom>
          <a:pattFill prst="pct30">
            <a:fgClr>
              <a:srgbClr val="99FF99"/>
            </a:fgClr>
            <a:bgClr>
              <a:schemeClr val="bg1"/>
            </a:bgClr>
          </a:pattFill>
          <a:ln w="9525" algn="ctr">
            <a:solidFill>
              <a:schemeClr val="tx1"/>
            </a:solidFill>
            <a:miter lim="800000"/>
            <a:headEnd/>
            <a:tailEnd/>
          </a:ln>
        </p:spPr>
        <p:txBody>
          <a:bodyPr wrap="none"/>
          <a:lstStyle/>
          <a:p>
            <a:r>
              <a:rPr lang="en-US" sz="2000" dirty="0" err="1">
                <a:latin typeface="Comic Sans MS" pitchFamily="66" charset="0"/>
              </a:rPr>
              <a:t>ClientApplication</a:t>
            </a:r>
            <a:r>
              <a:rPr lang="en-US" sz="2000" dirty="0">
                <a:latin typeface="Comic Sans MS" pitchFamily="66" charset="0"/>
              </a:rPr>
              <a:t> generates </a:t>
            </a:r>
          </a:p>
          <a:p>
            <a:r>
              <a:rPr lang="en-US" sz="2000" dirty="0">
                <a:latin typeface="Comic Sans MS" pitchFamily="66" charset="0"/>
              </a:rPr>
              <a:t>required images, etc.</a:t>
            </a:r>
          </a:p>
          <a:p>
            <a:r>
              <a:rPr lang="en-US" sz="2000" dirty="0">
                <a:latin typeface="Comic Sans MS" pitchFamily="66" charset="0"/>
              </a:rPr>
              <a:t>Sends I/O requests to OS</a:t>
            </a:r>
          </a:p>
        </p:txBody>
      </p:sp>
      <p:sp>
        <p:nvSpPr>
          <p:cNvPr id="18466" name="Line 153"/>
          <p:cNvSpPr>
            <a:spLocks noChangeShapeType="1"/>
          </p:cNvSpPr>
          <p:nvPr/>
        </p:nvSpPr>
        <p:spPr bwMode="auto">
          <a:xfrm flipH="1" flipV="1">
            <a:off x="6400800" y="4267200"/>
            <a:ext cx="457200" cy="304800"/>
          </a:xfrm>
          <a:prstGeom prst="line">
            <a:avLst/>
          </a:prstGeom>
          <a:noFill/>
          <a:ln w="76200">
            <a:solidFill>
              <a:schemeClr val="tx1"/>
            </a:solidFill>
            <a:round/>
            <a:headEnd/>
            <a:tailEnd type="triangle" w="med" len="med"/>
          </a:ln>
        </p:spPr>
        <p:txBody>
          <a:bodyPr/>
          <a:lstStyle/>
          <a:p>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144" descr="20%"/>
          <p:cNvSpPr>
            <a:spLocks noChangeArrowheads="1"/>
          </p:cNvSpPr>
          <p:nvPr/>
        </p:nvSpPr>
        <p:spPr bwMode="auto">
          <a:xfrm>
            <a:off x="165100" y="2157413"/>
            <a:ext cx="4229100" cy="1108075"/>
          </a:xfrm>
          <a:prstGeom prst="rect">
            <a:avLst/>
          </a:prstGeom>
          <a:pattFill prst="pct20">
            <a:fgClr>
              <a:srgbClr val="FF0066"/>
            </a:fgClr>
            <a:bgClr>
              <a:schemeClr val="bg1"/>
            </a:bgClr>
          </a:pattFill>
          <a:ln w="9525">
            <a:solidFill>
              <a:schemeClr val="tx1"/>
            </a:solidFill>
            <a:miter lim="800000"/>
            <a:headEnd/>
            <a:tailEnd/>
          </a:ln>
        </p:spPr>
        <p:txBody>
          <a:bodyPr wrap="none" anchor="ctr"/>
          <a:lstStyle/>
          <a:p>
            <a:pPr algn="ctr"/>
            <a:endParaRPr lang="en-US">
              <a:solidFill>
                <a:srgbClr val="FFFF00"/>
              </a:solidFill>
            </a:endParaRPr>
          </a:p>
        </p:txBody>
      </p:sp>
      <p:sp>
        <p:nvSpPr>
          <p:cNvPr id="19459" name="Rectangle 146"/>
          <p:cNvSpPr>
            <a:spLocks noChangeArrowheads="1"/>
          </p:cNvSpPr>
          <p:nvPr/>
        </p:nvSpPr>
        <p:spPr bwMode="auto">
          <a:xfrm>
            <a:off x="165100" y="2157413"/>
            <a:ext cx="4216400" cy="585787"/>
          </a:xfrm>
          <a:prstGeom prst="rect">
            <a:avLst/>
          </a:prstGeom>
          <a:solidFill>
            <a:srgbClr val="000000"/>
          </a:solidFill>
          <a:ln w="9525">
            <a:solidFill>
              <a:schemeClr val="tx1"/>
            </a:solidFill>
            <a:miter lim="800000"/>
            <a:headEnd/>
            <a:tailEnd/>
          </a:ln>
        </p:spPr>
        <p:txBody>
          <a:bodyPr wrap="none" anchor="ctr"/>
          <a:lstStyle/>
          <a:p>
            <a:endParaRPr lang="en-US"/>
          </a:p>
        </p:txBody>
      </p:sp>
      <p:sp>
        <p:nvSpPr>
          <p:cNvPr id="19460" name="Text Box 108" descr="30%"/>
          <p:cNvSpPr txBox="1">
            <a:spLocks noChangeArrowheads="1"/>
          </p:cNvSpPr>
          <p:nvPr/>
        </p:nvSpPr>
        <p:spPr bwMode="auto">
          <a:xfrm>
            <a:off x="177800" y="3378200"/>
            <a:ext cx="4254500" cy="915988"/>
          </a:xfrm>
          <a:prstGeom prst="rect">
            <a:avLst/>
          </a:prstGeom>
          <a:pattFill prst="pct30">
            <a:fgClr>
              <a:srgbClr val="99FF99"/>
            </a:fgClr>
            <a:bgClr>
              <a:schemeClr val="bg1"/>
            </a:bgClr>
          </a:pattFill>
          <a:ln w="9525">
            <a:solidFill>
              <a:schemeClr val="tx1"/>
            </a:solidFill>
            <a:miter lim="800000"/>
            <a:headEnd/>
            <a:tailEnd/>
          </a:ln>
        </p:spPr>
        <p:txBody>
          <a:bodyPr wrap="none"/>
          <a:lstStyle/>
          <a:p>
            <a:r>
              <a:rPr lang="en-US" sz="2000" dirty="0">
                <a:latin typeface="Comic Sans MS" pitchFamily="66" charset="0"/>
              </a:rPr>
              <a:t>Client Application creates</a:t>
            </a:r>
          </a:p>
          <a:p>
            <a:r>
              <a:rPr lang="en-US" sz="2000" dirty="0">
                <a:latin typeface="Comic Sans MS" pitchFamily="66" charset="0"/>
              </a:rPr>
              <a:t>message to send to server</a:t>
            </a:r>
          </a:p>
          <a:p>
            <a:r>
              <a:rPr lang="en-US" sz="2000" dirty="0">
                <a:latin typeface="Comic Sans MS" pitchFamily="66" charset="0"/>
              </a:rPr>
              <a:t>application</a:t>
            </a:r>
          </a:p>
        </p:txBody>
      </p:sp>
      <p:sp>
        <p:nvSpPr>
          <p:cNvPr id="19461" name="Text Box 110" descr="20%"/>
          <p:cNvSpPr txBox="1">
            <a:spLocks noChangeArrowheads="1"/>
          </p:cNvSpPr>
          <p:nvPr/>
        </p:nvSpPr>
        <p:spPr bwMode="auto">
          <a:xfrm>
            <a:off x="182563" y="4392613"/>
            <a:ext cx="4241800" cy="1108075"/>
          </a:xfrm>
          <a:prstGeom prst="rect">
            <a:avLst/>
          </a:prstGeom>
          <a:pattFill prst="pct20">
            <a:fgClr>
              <a:srgbClr val="FFCCFF"/>
            </a:fgClr>
            <a:bgClr>
              <a:schemeClr val="bg1"/>
            </a:bgClr>
          </a:pattFill>
          <a:ln w="9525">
            <a:solidFill>
              <a:schemeClr val="tx1"/>
            </a:solidFill>
            <a:miter lim="800000"/>
            <a:headEnd/>
            <a:tailEnd/>
          </a:ln>
        </p:spPr>
        <p:txBody>
          <a:bodyPr wrap="none"/>
          <a:lstStyle/>
          <a:p>
            <a:r>
              <a:rPr lang="en-US" sz="2000" dirty="0">
                <a:latin typeface="Comic Sans MS" pitchFamily="66" charset="0"/>
              </a:rPr>
              <a:t>OS: Sends </a:t>
            </a:r>
          </a:p>
          <a:p>
            <a:r>
              <a:rPr lang="en-US" sz="2000" dirty="0">
                <a:latin typeface="Comic Sans MS" pitchFamily="66" charset="0"/>
              </a:rPr>
              <a:t>Message to </a:t>
            </a:r>
          </a:p>
          <a:p>
            <a:r>
              <a:rPr lang="en-US" sz="2000" dirty="0">
                <a:latin typeface="Comic Sans MS" pitchFamily="66" charset="0"/>
              </a:rPr>
              <a:t>server</a:t>
            </a:r>
          </a:p>
        </p:txBody>
      </p:sp>
      <p:sp>
        <p:nvSpPr>
          <p:cNvPr id="19462" name="Freeform 147" descr="10%"/>
          <p:cNvSpPr>
            <a:spLocks/>
          </p:cNvSpPr>
          <p:nvPr/>
        </p:nvSpPr>
        <p:spPr bwMode="auto">
          <a:xfrm>
            <a:off x="0" y="4214813"/>
            <a:ext cx="9144000" cy="2643187"/>
          </a:xfrm>
          <a:custGeom>
            <a:avLst/>
            <a:gdLst>
              <a:gd name="T0" fmla="*/ 0 w 4320"/>
              <a:gd name="T1" fmla="*/ 2214 h 2220"/>
              <a:gd name="T2" fmla="*/ 1602 w 4320"/>
              <a:gd name="T3" fmla="*/ 0 h 2220"/>
              <a:gd name="T4" fmla="*/ 2784 w 4320"/>
              <a:gd name="T5" fmla="*/ 0 h 2220"/>
              <a:gd name="T6" fmla="*/ 4320 w 4320"/>
              <a:gd name="T7" fmla="*/ 2220 h 2220"/>
              <a:gd name="T8" fmla="*/ 0 w 4320"/>
              <a:gd name="T9" fmla="*/ 2214 h 2220"/>
              <a:gd name="T10" fmla="*/ 0 60000 65536"/>
              <a:gd name="T11" fmla="*/ 0 60000 65536"/>
              <a:gd name="T12" fmla="*/ 0 60000 65536"/>
              <a:gd name="T13" fmla="*/ 0 60000 65536"/>
              <a:gd name="T14" fmla="*/ 0 60000 65536"/>
              <a:gd name="T15" fmla="*/ 0 w 4320"/>
              <a:gd name="T16" fmla="*/ 0 h 2220"/>
              <a:gd name="T17" fmla="*/ 4320 w 4320"/>
              <a:gd name="T18" fmla="*/ 2220 h 2220"/>
            </a:gdLst>
            <a:ahLst/>
            <a:cxnLst>
              <a:cxn ang="T10">
                <a:pos x="T0" y="T1"/>
              </a:cxn>
              <a:cxn ang="T11">
                <a:pos x="T2" y="T3"/>
              </a:cxn>
              <a:cxn ang="T12">
                <a:pos x="T4" y="T5"/>
              </a:cxn>
              <a:cxn ang="T13">
                <a:pos x="T6" y="T7"/>
              </a:cxn>
              <a:cxn ang="T14">
                <a:pos x="T8" y="T9"/>
              </a:cxn>
            </a:cxnLst>
            <a:rect l="T15" t="T16" r="T17" b="T18"/>
            <a:pathLst>
              <a:path w="4320" h="2220">
                <a:moveTo>
                  <a:pt x="0" y="2214"/>
                </a:moveTo>
                <a:lnTo>
                  <a:pt x="1602" y="0"/>
                </a:lnTo>
                <a:lnTo>
                  <a:pt x="2784" y="0"/>
                </a:lnTo>
                <a:lnTo>
                  <a:pt x="4320" y="2220"/>
                </a:lnTo>
                <a:lnTo>
                  <a:pt x="0" y="2214"/>
                </a:lnTo>
                <a:close/>
              </a:path>
            </a:pathLst>
          </a:custGeom>
          <a:pattFill prst="pct10">
            <a:fgClr>
              <a:srgbClr val="0000FF"/>
            </a:fgClr>
            <a:bgClr>
              <a:schemeClr val="bg1"/>
            </a:bgClr>
          </a:pattFill>
          <a:ln w="9525">
            <a:solidFill>
              <a:schemeClr val="tx1"/>
            </a:solidFill>
            <a:round/>
            <a:headEnd/>
            <a:tailEnd/>
          </a:ln>
        </p:spPr>
        <p:txBody>
          <a:bodyPr/>
          <a:lstStyle/>
          <a:p>
            <a:endParaRPr lang="en-US"/>
          </a:p>
        </p:txBody>
      </p:sp>
      <p:pic>
        <p:nvPicPr>
          <p:cNvPr id="19463" name="Picture 135" descr="halo3703a"/>
          <p:cNvPicPr>
            <a:picLocks noChangeAspect="1" noChangeArrowheads="1"/>
          </p:cNvPicPr>
          <p:nvPr/>
        </p:nvPicPr>
        <p:blipFill>
          <a:blip r:embed="rId3" cstate="print"/>
          <a:srcRect/>
          <a:stretch>
            <a:fillRect/>
          </a:stretch>
        </p:blipFill>
        <p:spPr bwMode="auto">
          <a:xfrm>
            <a:off x="165100" y="211138"/>
            <a:ext cx="4013200" cy="1616075"/>
          </a:xfrm>
          <a:prstGeom prst="rect">
            <a:avLst/>
          </a:prstGeom>
          <a:noFill/>
          <a:ln w="9525">
            <a:noFill/>
            <a:miter lim="800000"/>
            <a:headEnd/>
            <a:tailEnd/>
          </a:ln>
        </p:spPr>
      </p:pic>
      <p:sp>
        <p:nvSpPr>
          <p:cNvPr id="19464" name="Text Box 104"/>
          <p:cNvSpPr txBox="1">
            <a:spLocks noChangeArrowheads="1"/>
          </p:cNvSpPr>
          <p:nvPr/>
        </p:nvSpPr>
        <p:spPr bwMode="auto">
          <a:xfrm>
            <a:off x="101600" y="98425"/>
            <a:ext cx="2482850" cy="585788"/>
          </a:xfrm>
          <a:prstGeom prst="rect">
            <a:avLst/>
          </a:prstGeom>
          <a:solidFill>
            <a:srgbClr val="FF0066"/>
          </a:solidFill>
          <a:ln w="9525">
            <a:noFill/>
            <a:miter lim="800000"/>
            <a:headEnd/>
            <a:tailEnd/>
          </a:ln>
        </p:spPr>
        <p:txBody>
          <a:bodyPr>
            <a:spAutoFit/>
          </a:bodyPr>
          <a:lstStyle/>
          <a:p>
            <a:r>
              <a:rPr lang="en-US" sz="1600">
                <a:latin typeface="Comic Sans MS" pitchFamily="66" charset="0"/>
              </a:rPr>
              <a:t>Client Application </a:t>
            </a:r>
          </a:p>
          <a:p>
            <a:r>
              <a:rPr lang="en-US" sz="1600">
                <a:latin typeface="Comic Sans MS" pitchFamily="66" charset="0"/>
              </a:rPr>
              <a:t>(Halo 3)</a:t>
            </a:r>
          </a:p>
        </p:txBody>
      </p:sp>
      <p:sp>
        <p:nvSpPr>
          <p:cNvPr id="19465" name="Text Box 107"/>
          <p:cNvSpPr txBox="1">
            <a:spLocks noChangeArrowheads="1"/>
          </p:cNvSpPr>
          <p:nvPr/>
        </p:nvSpPr>
        <p:spPr bwMode="auto">
          <a:xfrm>
            <a:off x="201558" y="2127250"/>
            <a:ext cx="3097323" cy="707886"/>
          </a:xfrm>
          <a:prstGeom prst="rect">
            <a:avLst/>
          </a:prstGeom>
          <a:noFill/>
          <a:ln w="9525">
            <a:noFill/>
            <a:miter lim="800000"/>
            <a:headEnd/>
            <a:tailEnd/>
          </a:ln>
        </p:spPr>
        <p:txBody>
          <a:bodyPr wrap="none">
            <a:spAutoFit/>
          </a:bodyPr>
          <a:lstStyle/>
          <a:p>
            <a:r>
              <a:rPr lang="en-US" sz="2000" dirty="0">
                <a:solidFill>
                  <a:srgbClr val="FFFF00"/>
                </a:solidFill>
              </a:rPr>
              <a:t>OS: Recognizes interrupt</a:t>
            </a:r>
          </a:p>
          <a:p>
            <a:r>
              <a:rPr lang="en-US" sz="2000" dirty="0">
                <a:solidFill>
                  <a:srgbClr val="FFFF00"/>
                </a:solidFill>
              </a:rPr>
              <a:t>Sends it to client application</a:t>
            </a:r>
          </a:p>
        </p:txBody>
      </p:sp>
      <p:sp>
        <p:nvSpPr>
          <p:cNvPr id="19466" name="Text Box 111" descr="5%"/>
          <p:cNvSpPr txBox="1">
            <a:spLocks noChangeArrowheads="1"/>
          </p:cNvSpPr>
          <p:nvPr/>
        </p:nvSpPr>
        <p:spPr bwMode="auto">
          <a:xfrm>
            <a:off x="1018123" y="5934075"/>
            <a:ext cx="2646879" cy="1015663"/>
          </a:xfrm>
          <a:prstGeom prst="rect">
            <a:avLst/>
          </a:prstGeom>
          <a:pattFill prst="pct5">
            <a:fgClr>
              <a:srgbClr val="FF9900"/>
            </a:fgClr>
            <a:bgClr>
              <a:schemeClr val="bg1"/>
            </a:bgClr>
          </a:pattFill>
          <a:ln w="9525">
            <a:solidFill>
              <a:schemeClr val="tx1"/>
            </a:solidFill>
            <a:miter lim="800000"/>
            <a:headEnd/>
            <a:tailEnd/>
          </a:ln>
        </p:spPr>
        <p:txBody>
          <a:bodyPr wrap="none">
            <a:spAutoFit/>
          </a:bodyPr>
          <a:lstStyle/>
          <a:p>
            <a:r>
              <a:rPr lang="en-US" sz="2000" dirty="0">
                <a:latin typeface="Comic Sans MS" pitchFamily="66" charset="0"/>
              </a:rPr>
              <a:t>OS: Receives</a:t>
            </a:r>
          </a:p>
          <a:p>
            <a:r>
              <a:rPr lang="en-US" sz="2000" dirty="0">
                <a:latin typeface="Comic Sans MS" pitchFamily="66" charset="0"/>
              </a:rPr>
              <a:t>Message sends</a:t>
            </a:r>
          </a:p>
          <a:p>
            <a:r>
              <a:rPr lang="en-US" sz="2000" dirty="0">
                <a:latin typeface="Comic Sans MS" pitchFamily="66" charset="0"/>
              </a:rPr>
              <a:t>to server application</a:t>
            </a:r>
          </a:p>
        </p:txBody>
      </p:sp>
      <p:sp>
        <p:nvSpPr>
          <p:cNvPr id="19467" name="Text Box 112"/>
          <p:cNvSpPr txBox="1">
            <a:spLocks noChangeArrowheads="1"/>
          </p:cNvSpPr>
          <p:nvPr/>
        </p:nvSpPr>
        <p:spPr bwMode="auto">
          <a:xfrm>
            <a:off x="3116263" y="4618038"/>
            <a:ext cx="2297112" cy="1169987"/>
          </a:xfrm>
          <a:prstGeom prst="rect">
            <a:avLst/>
          </a:prstGeom>
          <a:solidFill>
            <a:schemeClr val="accent2"/>
          </a:solidFill>
          <a:ln w="9525">
            <a:solidFill>
              <a:schemeClr val="tx1"/>
            </a:solidFill>
            <a:miter lim="800000"/>
            <a:headEnd/>
            <a:tailEnd/>
          </a:ln>
        </p:spPr>
        <p:txBody>
          <a:bodyPr wrap="none">
            <a:spAutoFit/>
          </a:bodyPr>
          <a:lstStyle/>
          <a:p>
            <a:r>
              <a:rPr lang="en-US" sz="1400" i="1">
                <a:solidFill>
                  <a:srgbClr val="FFFF00"/>
                </a:solidFill>
                <a:latin typeface="Comic Sans MS" pitchFamily="66" charset="0"/>
              </a:rPr>
              <a:t>Application examines</a:t>
            </a:r>
          </a:p>
          <a:p>
            <a:r>
              <a:rPr lang="en-US" sz="1400" i="1">
                <a:solidFill>
                  <a:srgbClr val="FFFF00"/>
                </a:solidFill>
                <a:latin typeface="Comic Sans MS" pitchFamily="66" charset="0"/>
              </a:rPr>
              <a:t>message and state of</a:t>
            </a:r>
          </a:p>
          <a:p>
            <a:r>
              <a:rPr lang="en-US" sz="1400" i="1">
                <a:solidFill>
                  <a:srgbClr val="FFFF00"/>
                </a:solidFill>
                <a:latin typeface="Comic Sans MS" pitchFamily="66" charset="0"/>
              </a:rPr>
              <a:t>game and determines</a:t>
            </a:r>
          </a:p>
          <a:p>
            <a:r>
              <a:rPr lang="en-US" sz="1400" i="1">
                <a:solidFill>
                  <a:srgbClr val="FFFF00"/>
                </a:solidFill>
                <a:latin typeface="Comic Sans MS" pitchFamily="66" charset="0"/>
              </a:rPr>
              <a:t>Master Chief dies! Sends</a:t>
            </a:r>
          </a:p>
          <a:p>
            <a:r>
              <a:rPr lang="en-US" sz="1400" i="1">
                <a:solidFill>
                  <a:srgbClr val="FFFF00"/>
                </a:solidFill>
                <a:latin typeface="Comic Sans MS" pitchFamily="66" charset="0"/>
              </a:rPr>
              <a:t>message back to client.</a:t>
            </a:r>
          </a:p>
        </p:txBody>
      </p:sp>
      <p:sp>
        <p:nvSpPr>
          <p:cNvPr id="19468" name="Text Box 113" descr="5%"/>
          <p:cNvSpPr txBox="1">
            <a:spLocks noChangeArrowheads="1"/>
          </p:cNvSpPr>
          <p:nvPr/>
        </p:nvSpPr>
        <p:spPr bwMode="auto">
          <a:xfrm>
            <a:off x="4729163" y="6042025"/>
            <a:ext cx="3162300" cy="688975"/>
          </a:xfrm>
          <a:prstGeom prst="rect">
            <a:avLst/>
          </a:prstGeom>
          <a:pattFill prst="pct5">
            <a:fgClr>
              <a:srgbClr val="FF9900"/>
            </a:fgClr>
            <a:bgClr>
              <a:schemeClr val="bg1"/>
            </a:bgClr>
          </a:pattFill>
          <a:ln w="9525" algn="ctr">
            <a:solidFill>
              <a:schemeClr val="tx1"/>
            </a:solidFill>
            <a:miter lim="800000"/>
            <a:headEnd/>
            <a:tailEnd/>
          </a:ln>
        </p:spPr>
        <p:txBody>
          <a:bodyPr wrap="none"/>
          <a:lstStyle/>
          <a:p>
            <a:r>
              <a:rPr lang="en-US" sz="2000" dirty="0">
                <a:latin typeface="Comic Sans MS" pitchFamily="66" charset="0"/>
              </a:rPr>
              <a:t>OS: Sends</a:t>
            </a:r>
          </a:p>
          <a:p>
            <a:r>
              <a:rPr lang="en-US" sz="2000" dirty="0">
                <a:latin typeface="Comic Sans MS" pitchFamily="66" charset="0"/>
              </a:rPr>
              <a:t>Message to client</a:t>
            </a:r>
          </a:p>
        </p:txBody>
      </p:sp>
      <p:sp>
        <p:nvSpPr>
          <p:cNvPr id="19469" name="Line 114"/>
          <p:cNvSpPr>
            <a:spLocks noChangeShapeType="1"/>
          </p:cNvSpPr>
          <p:nvPr/>
        </p:nvSpPr>
        <p:spPr bwMode="auto">
          <a:xfrm>
            <a:off x="1333500" y="5372100"/>
            <a:ext cx="342900" cy="571500"/>
          </a:xfrm>
          <a:prstGeom prst="line">
            <a:avLst/>
          </a:prstGeom>
          <a:noFill/>
          <a:ln w="76200">
            <a:solidFill>
              <a:schemeClr val="tx1"/>
            </a:solidFill>
            <a:round/>
            <a:headEnd/>
            <a:tailEnd type="triangle" w="med" len="med"/>
          </a:ln>
        </p:spPr>
        <p:txBody>
          <a:bodyPr/>
          <a:lstStyle/>
          <a:p>
            <a:endParaRPr lang="en-US"/>
          </a:p>
        </p:txBody>
      </p:sp>
      <p:sp>
        <p:nvSpPr>
          <p:cNvPr id="19470" name="Line 115"/>
          <p:cNvSpPr>
            <a:spLocks noChangeShapeType="1"/>
          </p:cNvSpPr>
          <p:nvPr/>
        </p:nvSpPr>
        <p:spPr bwMode="auto">
          <a:xfrm flipV="1">
            <a:off x="2755900" y="5562600"/>
            <a:ext cx="368300" cy="509588"/>
          </a:xfrm>
          <a:prstGeom prst="line">
            <a:avLst/>
          </a:prstGeom>
          <a:noFill/>
          <a:ln w="76200">
            <a:solidFill>
              <a:schemeClr val="tx1"/>
            </a:solidFill>
            <a:round/>
            <a:headEnd/>
            <a:tailEnd type="triangle" w="med" len="med"/>
          </a:ln>
        </p:spPr>
        <p:txBody>
          <a:bodyPr/>
          <a:lstStyle/>
          <a:p>
            <a:endParaRPr lang="en-US"/>
          </a:p>
        </p:txBody>
      </p:sp>
      <p:sp>
        <p:nvSpPr>
          <p:cNvPr id="19471" name="Line 116"/>
          <p:cNvSpPr>
            <a:spLocks noChangeShapeType="1"/>
          </p:cNvSpPr>
          <p:nvPr/>
        </p:nvSpPr>
        <p:spPr bwMode="auto">
          <a:xfrm>
            <a:off x="5257800" y="5638800"/>
            <a:ext cx="431800" cy="503238"/>
          </a:xfrm>
          <a:prstGeom prst="line">
            <a:avLst/>
          </a:prstGeom>
          <a:noFill/>
          <a:ln w="76200">
            <a:solidFill>
              <a:schemeClr val="tx1"/>
            </a:solidFill>
            <a:round/>
            <a:headEnd/>
            <a:tailEnd type="triangle" w="med" len="med"/>
          </a:ln>
        </p:spPr>
        <p:txBody>
          <a:bodyPr/>
          <a:lstStyle/>
          <a:p>
            <a:endParaRPr lang="en-US"/>
          </a:p>
        </p:txBody>
      </p:sp>
      <p:sp>
        <p:nvSpPr>
          <p:cNvPr id="19472" name="Line 122"/>
          <p:cNvSpPr>
            <a:spLocks noChangeShapeType="1"/>
          </p:cNvSpPr>
          <p:nvPr/>
        </p:nvSpPr>
        <p:spPr bwMode="auto">
          <a:xfrm flipH="1">
            <a:off x="2070100" y="4157663"/>
            <a:ext cx="368300" cy="379412"/>
          </a:xfrm>
          <a:prstGeom prst="line">
            <a:avLst/>
          </a:prstGeom>
          <a:noFill/>
          <a:ln w="76200">
            <a:solidFill>
              <a:schemeClr val="tx1"/>
            </a:solidFill>
            <a:round/>
            <a:headEnd/>
            <a:tailEnd type="triangle" w="med" len="med"/>
          </a:ln>
        </p:spPr>
        <p:txBody>
          <a:bodyPr/>
          <a:lstStyle/>
          <a:p>
            <a:endParaRPr lang="en-US"/>
          </a:p>
        </p:txBody>
      </p:sp>
      <p:sp>
        <p:nvSpPr>
          <p:cNvPr id="19473" name="Line 123"/>
          <p:cNvSpPr>
            <a:spLocks noChangeShapeType="1"/>
          </p:cNvSpPr>
          <p:nvPr/>
        </p:nvSpPr>
        <p:spPr bwMode="auto">
          <a:xfrm flipH="1">
            <a:off x="2552700" y="2700338"/>
            <a:ext cx="266700" cy="722312"/>
          </a:xfrm>
          <a:prstGeom prst="line">
            <a:avLst/>
          </a:prstGeom>
          <a:noFill/>
          <a:ln w="76200">
            <a:solidFill>
              <a:schemeClr val="tx1"/>
            </a:solidFill>
            <a:round/>
            <a:headEnd/>
            <a:tailEnd type="triangle" w="med" len="med"/>
          </a:ln>
        </p:spPr>
        <p:txBody>
          <a:bodyPr/>
          <a:lstStyle/>
          <a:p>
            <a:endParaRPr lang="en-US"/>
          </a:p>
        </p:txBody>
      </p:sp>
      <p:sp>
        <p:nvSpPr>
          <p:cNvPr id="19474" name="Line 124"/>
          <p:cNvSpPr>
            <a:spLocks noChangeShapeType="1"/>
          </p:cNvSpPr>
          <p:nvPr/>
        </p:nvSpPr>
        <p:spPr bwMode="auto">
          <a:xfrm flipH="1">
            <a:off x="1701800" y="1592263"/>
            <a:ext cx="101600" cy="530225"/>
          </a:xfrm>
          <a:prstGeom prst="line">
            <a:avLst/>
          </a:prstGeom>
          <a:noFill/>
          <a:ln w="76200">
            <a:solidFill>
              <a:schemeClr val="tx1"/>
            </a:solidFill>
            <a:round/>
            <a:headEnd/>
            <a:tailEnd type="triangle" w="med" len="med"/>
          </a:ln>
        </p:spPr>
        <p:txBody>
          <a:bodyPr/>
          <a:lstStyle/>
          <a:p>
            <a:endParaRPr lang="en-US"/>
          </a:p>
        </p:txBody>
      </p:sp>
      <p:sp>
        <p:nvSpPr>
          <p:cNvPr id="19475" name="Text Box 125" descr="20%"/>
          <p:cNvSpPr txBox="1">
            <a:spLocks noChangeArrowheads="1"/>
          </p:cNvSpPr>
          <p:nvPr/>
        </p:nvSpPr>
        <p:spPr bwMode="auto">
          <a:xfrm>
            <a:off x="4665663" y="2166938"/>
            <a:ext cx="4292600" cy="1122362"/>
          </a:xfrm>
          <a:prstGeom prst="rect">
            <a:avLst/>
          </a:prstGeom>
          <a:pattFill prst="pct20">
            <a:fgClr>
              <a:srgbClr val="FF0066"/>
            </a:fgClr>
            <a:bgClr>
              <a:schemeClr val="bg1"/>
            </a:bgClr>
          </a:pattFill>
          <a:ln w="9525" algn="ctr">
            <a:solidFill>
              <a:schemeClr val="tx1"/>
            </a:solidFill>
            <a:miter lim="800000"/>
            <a:headEnd/>
            <a:tailEnd/>
          </a:ln>
        </p:spPr>
        <p:txBody>
          <a:bodyPr wrap="none"/>
          <a:lstStyle/>
          <a:p>
            <a:pPr algn="r"/>
            <a:r>
              <a:rPr lang="en-US" sz="2000" dirty="0">
                <a:latin typeface="Comic Sans MS" pitchFamily="66" charset="0"/>
              </a:rPr>
              <a:t>OS changes I/O devices to  </a:t>
            </a:r>
          </a:p>
          <a:p>
            <a:pPr algn="r"/>
            <a:r>
              <a:rPr lang="en-US" sz="2000" dirty="0">
                <a:latin typeface="Comic Sans MS" pitchFamily="66" charset="0"/>
              </a:rPr>
              <a:t>show Master Chief blowing</a:t>
            </a:r>
          </a:p>
          <a:p>
            <a:pPr algn="r"/>
            <a:r>
              <a:rPr lang="en-US" sz="2000" dirty="0">
                <a:latin typeface="Comic Sans MS" pitchFamily="66" charset="0"/>
              </a:rPr>
              <a:t>up!!!    </a:t>
            </a:r>
          </a:p>
        </p:txBody>
      </p:sp>
      <p:grpSp>
        <p:nvGrpSpPr>
          <p:cNvPr id="2" name="Group 140"/>
          <p:cNvGrpSpPr>
            <a:grpSpLocks/>
          </p:cNvGrpSpPr>
          <p:nvPr/>
        </p:nvGrpSpPr>
        <p:grpSpPr bwMode="auto">
          <a:xfrm>
            <a:off x="2616200" y="614363"/>
            <a:ext cx="749300" cy="422275"/>
            <a:chOff x="1110" y="2298"/>
            <a:chExt cx="354" cy="354"/>
          </a:xfrm>
        </p:grpSpPr>
        <p:sp>
          <p:nvSpPr>
            <p:cNvPr id="19496" name="Oval 136"/>
            <p:cNvSpPr>
              <a:spLocks noChangeArrowheads="1"/>
            </p:cNvSpPr>
            <p:nvPr/>
          </p:nvSpPr>
          <p:spPr bwMode="auto">
            <a:xfrm>
              <a:off x="1176" y="2382"/>
              <a:ext cx="222" cy="222"/>
            </a:xfrm>
            <a:prstGeom prst="ellipse">
              <a:avLst/>
            </a:prstGeom>
            <a:noFill/>
            <a:ln w="28575">
              <a:solidFill>
                <a:srgbClr val="FFFF00"/>
              </a:solidFill>
              <a:round/>
              <a:headEnd/>
              <a:tailEnd/>
            </a:ln>
          </p:spPr>
          <p:txBody>
            <a:bodyPr wrap="none" anchor="ctr"/>
            <a:lstStyle/>
            <a:p>
              <a:endParaRPr lang="en-US"/>
            </a:p>
          </p:txBody>
        </p:sp>
        <p:sp>
          <p:nvSpPr>
            <p:cNvPr id="19497" name="Line 137"/>
            <p:cNvSpPr>
              <a:spLocks noChangeShapeType="1"/>
            </p:cNvSpPr>
            <p:nvPr/>
          </p:nvSpPr>
          <p:spPr bwMode="auto">
            <a:xfrm>
              <a:off x="1110" y="2496"/>
              <a:ext cx="354" cy="0"/>
            </a:xfrm>
            <a:prstGeom prst="line">
              <a:avLst/>
            </a:prstGeom>
            <a:noFill/>
            <a:ln w="38100">
              <a:solidFill>
                <a:srgbClr val="FFFF00"/>
              </a:solidFill>
              <a:round/>
              <a:headEnd/>
              <a:tailEnd/>
            </a:ln>
          </p:spPr>
          <p:txBody>
            <a:bodyPr/>
            <a:lstStyle/>
            <a:p>
              <a:endParaRPr lang="en-US"/>
            </a:p>
          </p:txBody>
        </p:sp>
        <p:sp>
          <p:nvSpPr>
            <p:cNvPr id="19498" name="Line 138"/>
            <p:cNvSpPr>
              <a:spLocks noChangeShapeType="1"/>
            </p:cNvSpPr>
            <p:nvPr/>
          </p:nvSpPr>
          <p:spPr bwMode="auto">
            <a:xfrm>
              <a:off x="1272" y="2298"/>
              <a:ext cx="0" cy="0"/>
            </a:xfrm>
            <a:prstGeom prst="line">
              <a:avLst/>
            </a:prstGeom>
            <a:noFill/>
            <a:ln w="9525">
              <a:solidFill>
                <a:srgbClr val="FFFF00"/>
              </a:solidFill>
              <a:round/>
              <a:headEnd/>
              <a:tailEnd/>
            </a:ln>
          </p:spPr>
          <p:txBody>
            <a:bodyPr/>
            <a:lstStyle/>
            <a:p>
              <a:endParaRPr lang="en-US"/>
            </a:p>
          </p:txBody>
        </p:sp>
        <p:sp>
          <p:nvSpPr>
            <p:cNvPr id="19499" name="Line 139"/>
            <p:cNvSpPr>
              <a:spLocks noChangeShapeType="1"/>
            </p:cNvSpPr>
            <p:nvPr/>
          </p:nvSpPr>
          <p:spPr bwMode="auto">
            <a:xfrm>
              <a:off x="1290" y="2328"/>
              <a:ext cx="0" cy="324"/>
            </a:xfrm>
            <a:prstGeom prst="line">
              <a:avLst/>
            </a:prstGeom>
            <a:noFill/>
            <a:ln w="38100">
              <a:solidFill>
                <a:srgbClr val="FFFF00"/>
              </a:solidFill>
              <a:round/>
              <a:headEnd/>
              <a:tailEnd/>
            </a:ln>
          </p:spPr>
          <p:txBody>
            <a:bodyPr/>
            <a:lstStyle/>
            <a:p>
              <a:endParaRPr lang="en-US"/>
            </a:p>
          </p:txBody>
        </p:sp>
      </p:grpSp>
      <p:grpSp>
        <p:nvGrpSpPr>
          <p:cNvPr id="3" name="Group 160"/>
          <p:cNvGrpSpPr>
            <a:grpSpLocks/>
          </p:cNvGrpSpPr>
          <p:nvPr/>
        </p:nvGrpSpPr>
        <p:grpSpPr bwMode="auto">
          <a:xfrm>
            <a:off x="0" y="1536700"/>
            <a:ext cx="1504950" cy="677863"/>
            <a:chOff x="0" y="1266"/>
            <a:chExt cx="711" cy="570"/>
          </a:xfrm>
        </p:grpSpPr>
        <p:pic>
          <p:nvPicPr>
            <p:cNvPr id="19494" name="Picture 141" descr="Photo_Electrical_Mouse"/>
            <p:cNvPicPr>
              <a:picLocks noChangeAspect="1" noChangeArrowheads="1"/>
            </p:cNvPicPr>
            <p:nvPr/>
          </p:nvPicPr>
          <p:blipFill>
            <a:blip r:embed="rId4" cstate="print"/>
            <a:srcRect/>
            <a:stretch>
              <a:fillRect/>
            </a:stretch>
          </p:blipFill>
          <p:spPr bwMode="auto">
            <a:xfrm>
              <a:off x="0" y="1296"/>
              <a:ext cx="540" cy="540"/>
            </a:xfrm>
            <a:prstGeom prst="rect">
              <a:avLst/>
            </a:prstGeom>
            <a:noFill/>
            <a:ln w="9525">
              <a:noFill/>
              <a:miter lim="800000"/>
              <a:headEnd/>
              <a:tailEnd/>
            </a:ln>
          </p:spPr>
        </p:pic>
        <p:sp>
          <p:nvSpPr>
            <p:cNvPr id="19495" name="Freeform 142"/>
            <p:cNvSpPr>
              <a:spLocks/>
            </p:cNvSpPr>
            <p:nvPr/>
          </p:nvSpPr>
          <p:spPr bwMode="auto">
            <a:xfrm>
              <a:off x="402" y="1266"/>
              <a:ext cx="309" cy="492"/>
            </a:xfrm>
            <a:custGeom>
              <a:avLst/>
              <a:gdLst>
                <a:gd name="T0" fmla="*/ 0 w 309"/>
                <a:gd name="T1" fmla="*/ 126 h 492"/>
                <a:gd name="T2" fmla="*/ 24 w 309"/>
                <a:gd name="T3" fmla="*/ 90 h 492"/>
                <a:gd name="T4" fmla="*/ 36 w 309"/>
                <a:gd name="T5" fmla="*/ 72 h 492"/>
                <a:gd name="T6" fmla="*/ 102 w 309"/>
                <a:gd name="T7" fmla="*/ 0 h 492"/>
                <a:gd name="T8" fmla="*/ 150 w 309"/>
                <a:gd name="T9" fmla="*/ 18 h 492"/>
                <a:gd name="T10" fmla="*/ 180 w 309"/>
                <a:gd name="T11" fmla="*/ 90 h 492"/>
                <a:gd name="T12" fmla="*/ 66 w 309"/>
                <a:gd name="T13" fmla="*/ 390 h 492"/>
                <a:gd name="T14" fmla="*/ 120 w 309"/>
                <a:gd name="T15" fmla="*/ 492 h 492"/>
                <a:gd name="T16" fmla="*/ 156 w 309"/>
                <a:gd name="T17" fmla="*/ 486 h 492"/>
                <a:gd name="T18" fmla="*/ 168 w 309"/>
                <a:gd name="T19" fmla="*/ 468 h 492"/>
                <a:gd name="T20" fmla="*/ 240 w 309"/>
                <a:gd name="T21" fmla="*/ 426 h 492"/>
                <a:gd name="T22" fmla="*/ 300 w 309"/>
                <a:gd name="T23" fmla="*/ 276 h 492"/>
                <a:gd name="T24" fmla="*/ 306 w 309"/>
                <a:gd name="T25" fmla="*/ 258 h 492"/>
                <a:gd name="T26" fmla="*/ 306 w 309"/>
                <a:gd name="T27" fmla="*/ 270 h 49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09"/>
                <a:gd name="T43" fmla="*/ 0 h 492"/>
                <a:gd name="T44" fmla="*/ 309 w 309"/>
                <a:gd name="T45" fmla="*/ 492 h 492"/>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09" h="492">
                  <a:moveTo>
                    <a:pt x="0" y="126"/>
                  </a:moveTo>
                  <a:cubicBezTo>
                    <a:pt x="8" y="114"/>
                    <a:pt x="16" y="102"/>
                    <a:pt x="24" y="90"/>
                  </a:cubicBezTo>
                  <a:cubicBezTo>
                    <a:pt x="28" y="84"/>
                    <a:pt x="36" y="72"/>
                    <a:pt x="36" y="72"/>
                  </a:cubicBezTo>
                  <a:cubicBezTo>
                    <a:pt x="47" y="27"/>
                    <a:pt x="57" y="15"/>
                    <a:pt x="102" y="0"/>
                  </a:cubicBezTo>
                  <a:cubicBezTo>
                    <a:pt x="114" y="2"/>
                    <a:pt x="141" y="4"/>
                    <a:pt x="150" y="18"/>
                  </a:cubicBezTo>
                  <a:cubicBezTo>
                    <a:pt x="152" y="22"/>
                    <a:pt x="177" y="82"/>
                    <a:pt x="180" y="90"/>
                  </a:cubicBezTo>
                  <a:cubicBezTo>
                    <a:pt x="196" y="202"/>
                    <a:pt x="145" y="311"/>
                    <a:pt x="66" y="390"/>
                  </a:cubicBezTo>
                  <a:cubicBezTo>
                    <a:pt x="47" y="447"/>
                    <a:pt x="70" y="475"/>
                    <a:pt x="120" y="492"/>
                  </a:cubicBezTo>
                  <a:cubicBezTo>
                    <a:pt x="132" y="490"/>
                    <a:pt x="145" y="491"/>
                    <a:pt x="156" y="486"/>
                  </a:cubicBezTo>
                  <a:cubicBezTo>
                    <a:pt x="162" y="483"/>
                    <a:pt x="163" y="473"/>
                    <a:pt x="168" y="468"/>
                  </a:cubicBezTo>
                  <a:cubicBezTo>
                    <a:pt x="192" y="447"/>
                    <a:pt x="215" y="443"/>
                    <a:pt x="240" y="426"/>
                  </a:cubicBezTo>
                  <a:cubicBezTo>
                    <a:pt x="270" y="382"/>
                    <a:pt x="276" y="323"/>
                    <a:pt x="300" y="276"/>
                  </a:cubicBezTo>
                  <a:cubicBezTo>
                    <a:pt x="303" y="270"/>
                    <a:pt x="302" y="262"/>
                    <a:pt x="306" y="258"/>
                  </a:cubicBezTo>
                  <a:cubicBezTo>
                    <a:pt x="309" y="255"/>
                    <a:pt x="306" y="266"/>
                    <a:pt x="306" y="270"/>
                  </a:cubicBezTo>
                </a:path>
              </a:pathLst>
            </a:custGeom>
            <a:noFill/>
            <a:ln w="38100">
              <a:solidFill>
                <a:schemeClr val="tx1"/>
              </a:solidFill>
              <a:round/>
              <a:headEnd/>
              <a:tailEnd/>
            </a:ln>
          </p:spPr>
          <p:txBody>
            <a:bodyPr/>
            <a:lstStyle/>
            <a:p>
              <a:endParaRPr lang="en-US"/>
            </a:p>
          </p:txBody>
        </p:sp>
      </p:grpSp>
      <p:sp>
        <p:nvSpPr>
          <p:cNvPr id="19478" name="AutoShape 143"/>
          <p:cNvSpPr>
            <a:spLocks noChangeArrowheads="1"/>
          </p:cNvSpPr>
          <p:nvPr/>
        </p:nvSpPr>
        <p:spPr bwMode="auto">
          <a:xfrm>
            <a:off x="381000" y="2867025"/>
            <a:ext cx="1676400" cy="485775"/>
          </a:xfrm>
          <a:prstGeom prst="wedgeEllipseCallout">
            <a:avLst>
              <a:gd name="adj1" fmla="val -24745"/>
              <a:gd name="adj2" fmla="val -81370"/>
            </a:avLst>
          </a:prstGeom>
          <a:solidFill>
            <a:schemeClr val="bg1"/>
          </a:solidFill>
          <a:ln w="9525">
            <a:solidFill>
              <a:schemeClr val="tx1"/>
            </a:solidFill>
            <a:miter lim="800000"/>
            <a:headEnd/>
            <a:tailEnd/>
          </a:ln>
        </p:spPr>
        <p:txBody>
          <a:bodyPr/>
          <a:lstStyle/>
          <a:p>
            <a:pPr algn="ctr"/>
            <a:r>
              <a:rPr lang="en-US" sz="1000" i="1">
                <a:latin typeface="Comic Sans MS" pitchFamily="66" charset="0"/>
              </a:rPr>
              <a:t>It's a mouse interrupt!</a:t>
            </a:r>
          </a:p>
        </p:txBody>
      </p:sp>
      <p:pic>
        <p:nvPicPr>
          <p:cNvPr id="19479" name="Picture 148" descr="envelope"/>
          <p:cNvPicPr>
            <a:picLocks noChangeAspect="1" noChangeArrowheads="1"/>
          </p:cNvPicPr>
          <p:nvPr/>
        </p:nvPicPr>
        <p:blipFill>
          <a:blip r:embed="rId5" cstate="print"/>
          <a:srcRect/>
          <a:stretch>
            <a:fillRect/>
          </a:stretch>
        </p:blipFill>
        <p:spPr bwMode="auto">
          <a:xfrm>
            <a:off x="2590800" y="3962400"/>
            <a:ext cx="787400" cy="331788"/>
          </a:xfrm>
          <a:prstGeom prst="rect">
            <a:avLst/>
          </a:prstGeom>
          <a:noFill/>
          <a:ln w="9525">
            <a:noFill/>
            <a:miter lim="800000"/>
            <a:headEnd/>
            <a:tailEnd/>
          </a:ln>
        </p:spPr>
      </p:pic>
      <p:pic>
        <p:nvPicPr>
          <p:cNvPr id="19480" name="Picture 149" descr="bolt_stirrers"/>
          <p:cNvPicPr>
            <a:picLocks noChangeAspect="1" noChangeArrowheads="1"/>
          </p:cNvPicPr>
          <p:nvPr/>
        </p:nvPicPr>
        <p:blipFill>
          <a:blip r:embed="rId6" cstate="print"/>
          <a:srcRect/>
          <a:stretch>
            <a:fillRect/>
          </a:stretch>
        </p:blipFill>
        <p:spPr bwMode="auto">
          <a:xfrm>
            <a:off x="1270000" y="4551363"/>
            <a:ext cx="1270000" cy="714375"/>
          </a:xfrm>
          <a:prstGeom prst="rect">
            <a:avLst/>
          </a:prstGeom>
          <a:noFill/>
          <a:ln w="9525">
            <a:noFill/>
            <a:miter lim="800000"/>
            <a:headEnd/>
            <a:tailEnd/>
          </a:ln>
        </p:spPr>
      </p:pic>
      <p:sp>
        <p:nvSpPr>
          <p:cNvPr id="19481" name="AutoShape 150"/>
          <p:cNvSpPr>
            <a:spLocks noChangeArrowheads="1"/>
          </p:cNvSpPr>
          <p:nvPr/>
        </p:nvSpPr>
        <p:spPr bwMode="auto">
          <a:xfrm>
            <a:off x="3073400" y="5791200"/>
            <a:ext cx="1676400" cy="457200"/>
          </a:xfrm>
          <a:prstGeom prst="wedgeEllipseCallout">
            <a:avLst>
              <a:gd name="adj1" fmla="val -41227"/>
              <a:gd name="adj2" fmla="val 89991"/>
            </a:avLst>
          </a:prstGeom>
          <a:solidFill>
            <a:schemeClr val="bg1"/>
          </a:solidFill>
          <a:ln w="9525">
            <a:solidFill>
              <a:schemeClr val="tx1"/>
            </a:solidFill>
            <a:miter lim="800000"/>
            <a:headEnd/>
            <a:tailEnd/>
          </a:ln>
        </p:spPr>
        <p:txBody>
          <a:bodyPr tIns="0" anchor="ctr"/>
          <a:lstStyle/>
          <a:p>
            <a:pPr algn="ctr"/>
            <a:r>
              <a:rPr lang="en-US" sz="1000" i="1">
                <a:latin typeface="Comic Sans MS" pitchFamily="66" charset="0"/>
              </a:rPr>
              <a:t>Got a message!</a:t>
            </a:r>
          </a:p>
        </p:txBody>
      </p:sp>
      <p:sp>
        <p:nvSpPr>
          <p:cNvPr id="19482" name="AutoShape 145"/>
          <p:cNvSpPr>
            <a:spLocks noChangeArrowheads="1"/>
          </p:cNvSpPr>
          <p:nvPr/>
        </p:nvSpPr>
        <p:spPr bwMode="auto">
          <a:xfrm>
            <a:off x="3200400" y="2586038"/>
            <a:ext cx="2959100" cy="893762"/>
          </a:xfrm>
          <a:prstGeom prst="irregularSeal2">
            <a:avLst/>
          </a:prstGeom>
          <a:solidFill>
            <a:srgbClr val="FFFF00"/>
          </a:solidFill>
          <a:ln w="9525">
            <a:solidFill>
              <a:schemeClr val="tx1"/>
            </a:solidFill>
            <a:miter lim="800000"/>
            <a:headEnd/>
            <a:tailEnd/>
          </a:ln>
        </p:spPr>
        <p:txBody>
          <a:bodyPr wrap="none" anchor="ctr"/>
          <a:lstStyle/>
          <a:p>
            <a:endParaRPr lang="en-US"/>
          </a:p>
        </p:txBody>
      </p:sp>
      <p:pic>
        <p:nvPicPr>
          <p:cNvPr id="19483" name="Picture 151" descr="bolt_stirrers"/>
          <p:cNvPicPr>
            <a:picLocks noChangeAspect="1" noChangeArrowheads="1"/>
          </p:cNvPicPr>
          <p:nvPr/>
        </p:nvPicPr>
        <p:blipFill>
          <a:blip r:embed="rId6" cstate="print"/>
          <a:srcRect/>
          <a:stretch>
            <a:fillRect/>
          </a:stretch>
        </p:blipFill>
        <p:spPr bwMode="auto">
          <a:xfrm>
            <a:off x="7061200" y="5867400"/>
            <a:ext cx="1168400" cy="962025"/>
          </a:xfrm>
          <a:prstGeom prst="rect">
            <a:avLst/>
          </a:prstGeom>
          <a:noFill/>
          <a:ln w="9525">
            <a:noFill/>
            <a:miter lim="800000"/>
            <a:headEnd/>
            <a:tailEnd/>
          </a:ln>
        </p:spPr>
      </p:pic>
      <p:sp>
        <p:nvSpPr>
          <p:cNvPr id="19484" name="Text Box 133"/>
          <p:cNvSpPr txBox="1">
            <a:spLocks noChangeArrowheads="1"/>
          </p:cNvSpPr>
          <p:nvPr/>
        </p:nvSpPr>
        <p:spPr bwMode="auto">
          <a:xfrm>
            <a:off x="3713163" y="2863850"/>
            <a:ext cx="1370012" cy="461963"/>
          </a:xfrm>
          <a:prstGeom prst="rect">
            <a:avLst/>
          </a:prstGeom>
          <a:noFill/>
          <a:ln w="9525">
            <a:noFill/>
            <a:miter lim="800000"/>
            <a:headEnd/>
            <a:tailEnd/>
          </a:ln>
        </p:spPr>
        <p:txBody>
          <a:bodyPr wrap="none">
            <a:spAutoFit/>
          </a:bodyPr>
          <a:lstStyle/>
          <a:p>
            <a:r>
              <a:rPr lang="en-US" sz="2400" b="1">
                <a:latin typeface="Comic Sans MS" pitchFamily="66" charset="0"/>
              </a:rPr>
              <a:t>CLIENT</a:t>
            </a:r>
          </a:p>
        </p:txBody>
      </p:sp>
      <p:sp>
        <p:nvSpPr>
          <p:cNvPr id="19485" name="AutoShape 154"/>
          <p:cNvSpPr>
            <a:spLocks noChangeArrowheads="1"/>
          </p:cNvSpPr>
          <p:nvPr/>
        </p:nvSpPr>
        <p:spPr bwMode="auto">
          <a:xfrm>
            <a:off x="6005513" y="2851163"/>
            <a:ext cx="1587500" cy="334962"/>
          </a:xfrm>
          <a:prstGeom prst="ellipseRibbon">
            <a:avLst>
              <a:gd name="adj1" fmla="val 25000"/>
              <a:gd name="adj2" fmla="val 50000"/>
              <a:gd name="adj3" fmla="val 12500"/>
            </a:avLst>
          </a:prstGeom>
          <a:solidFill>
            <a:schemeClr val="accent1"/>
          </a:solidFill>
          <a:ln w="9525">
            <a:solidFill>
              <a:schemeClr val="tx1"/>
            </a:solidFill>
            <a:round/>
            <a:headEnd/>
            <a:tailEnd/>
          </a:ln>
        </p:spPr>
        <p:txBody>
          <a:bodyPr wrap="none" anchor="ctr"/>
          <a:lstStyle/>
          <a:p>
            <a:pPr algn="ctr"/>
            <a:r>
              <a:rPr lang="en-US" sz="1400" dirty="0" err="1">
                <a:latin typeface="Comic Sans MS" pitchFamily="66" charset="0"/>
              </a:rPr>
              <a:t>ut</a:t>
            </a:r>
            <a:r>
              <a:rPr lang="en-US" sz="1400" dirty="0">
                <a:latin typeface="Comic Sans MS" pitchFamily="66" charset="0"/>
              </a:rPr>
              <a:t> oh!</a:t>
            </a:r>
          </a:p>
        </p:txBody>
      </p:sp>
      <p:sp>
        <p:nvSpPr>
          <p:cNvPr id="19486" name="Text Box 105"/>
          <p:cNvSpPr txBox="1">
            <a:spLocks noChangeArrowheads="1"/>
          </p:cNvSpPr>
          <p:nvPr/>
        </p:nvSpPr>
        <p:spPr bwMode="auto">
          <a:xfrm>
            <a:off x="2171700" y="1611313"/>
            <a:ext cx="1784350" cy="522287"/>
          </a:xfrm>
          <a:prstGeom prst="rect">
            <a:avLst/>
          </a:prstGeom>
          <a:solidFill>
            <a:srgbClr val="FFCCFF"/>
          </a:solidFill>
          <a:ln w="9525">
            <a:solidFill>
              <a:srgbClr val="FFCCFF"/>
            </a:solidFill>
            <a:miter lim="800000"/>
            <a:headEnd/>
            <a:tailEnd/>
          </a:ln>
        </p:spPr>
        <p:txBody>
          <a:bodyPr wrap="none">
            <a:spAutoFit/>
          </a:bodyPr>
          <a:lstStyle/>
          <a:p>
            <a:r>
              <a:rPr lang="en-US" sz="1400" i="1">
                <a:latin typeface="Comic Sans MS" pitchFamily="66" charset="0"/>
              </a:rPr>
              <a:t>Player clicks mouse</a:t>
            </a:r>
          </a:p>
          <a:p>
            <a:r>
              <a:rPr lang="en-US" sz="1400" i="1">
                <a:latin typeface="Comic Sans MS" pitchFamily="66" charset="0"/>
              </a:rPr>
              <a:t>cursor on target</a:t>
            </a:r>
          </a:p>
        </p:txBody>
      </p:sp>
      <p:sp>
        <p:nvSpPr>
          <p:cNvPr id="19487" name="AutoShape 164"/>
          <p:cNvSpPr>
            <a:spLocks noChangeArrowheads="1"/>
          </p:cNvSpPr>
          <p:nvPr/>
        </p:nvSpPr>
        <p:spPr bwMode="auto">
          <a:xfrm>
            <a:off x="3378200" y="4114800"/>
            <a:ext cx="1498600" cy="457200"/>
          </a:xfrm>
          <a:prstGeom prst="horizontalScroll">
            <a:avLst>
              <a:gd name="adj" fmla="val 12500"/>
            </a:avLst>
          </a:prstGeom>
          <a:solidFill>
            <a:srgbClr val="FFFF00"/>
          </a:solidFill>
          <a:ln w="9525">
            <a:solidFill>
              <a:schemeClr val="tx1"/>
            </a:solidFill>
            <a:round/>
            <a:headEnd/>
            <a:tailEnd/>
          </a:ln>
        </p:spPr>
        <p:txBody>
          <a:bodyPr wrap="none" anchor="ctr"/>
          <a:lstStyle/>
          <a:p>
            <a:endParaRPr lang="en-US"/>
          </a:p>
        </p:txBody>
      </p:sp>
      <p:sp>
        <p:nvSpPr>
          <p:cNvPr id="19488" name="Text Box 132"/>
          <p:cNvSpPr txBox="1">
            <a:spLocks noChangeArrowheads="1"/>
          </p:cNvSpPr>
          <p:nvPr/>
        </p:nvSpPr>
        <p:spPr bwMode="auto">
          <a:xfrm>
            <a:off x="3581400" y="4114800"/>
            <a:ext cx="1157288" cy="461963"/>
          </a:xfrm>
          <a:prstGeom prst="rect">
            <a:avLst/>
          </a:prstGeom>
          <a:noFill/>
          <a:ln w="9525">
            <a:noFill/>
            <a:miter lim="800000"/>
            <a:headEnd/>
            <a:tailEnd/>
          </a:ln>
        </p:spPr>
        <p:txBody>
          <a:bodyPr wrap="none">
            <a:spAutoFit/>
          </a:bodyPr>
          <a:lstStyle/>
          <a:p>
            <a:r>
              <a:rPr lang="en-US" sz="2400" b="1"/>
              <a:t>SERVER</a:t>
            </a:r>
          </a:p>
        </p:txBody>
      </p:sp>
      <p:sp>
        <p:nvSpPr>
          <p:cNvPr id="19489" name="Text Box 117" descr="20%"/>
          <p:cNvSpPr txBox="1">
            <a:spLocks noChangeArrowheads="1"/>
          </p:cNvSpPr>
          <p:nvPr/>
        </p:nvSpPr>
        <p:spPr bwMode="auto">
          <a:xfrm>
            <a:off x="6858000" y="4395788"/>
            <a:ext cx="2112963" cy="1108075"/>
          </a:xfrm>
          <a:prstGeom prst="rect">
            <a:avLst/>
          </a:prstGeom>
          <a:pattFill prst="pct20">
            <a:fgClr>
              <a:srgbClr val="FFCCFF"/>
            </a:fgClr>
            <a:bgClr>
              <a:schemeClr val="bg1"/>
            </a:bgClr>
          </a:pattFill>
          <a:ln w="9525" algn="ctr">
            <a:solidFill>
              <a:schemeClr val="tx1"/>
            </a:solidFill>
            <a:miter lim="800000"/>
            <a:headEnd/>
            <a:tailEnd/>
          </a:ln>
        </p:spPr>
        <p:txBody>
          <a:bodyPr wrap="none"/>
          <a:lstStyle/>
          <a:p>
            <a:r>
              <a:rPr lang="en-US" sz="2000" dirty="0">
                <a:latin typeface="Comic Sans MS" pitchFamily="66" charset="0"/>
              </a:rPr>
              <a:t>OS: Receives</a:t>
            </a:r>
          </a:p>
          <a:p>
            <a:r>
              <a:rPr lang="en-US" sz="2000" dirty="0">
                <a:latin typeface="Comic Sans MS" pitchFamily="66" charset="0"/>
              </a:rPr>
              <a:t>message and</a:t>
            </a:r>
          </a:p>
          <a:p>
            <a:r>
              <a:rPr lang="en-US" sz="2000" dirty="0">
                <a:latin typeface="Comic Sans MS" pitchFamily="66" charset="0"/>
              </a:rPr>
              <a:t>sends it to </a:t>
            </a:r>
          </a:p>
          <a:p>
            <a:r>
              <a:rPr lang="en-US" sz="2000" dirty="0">
                <a:latin typeface="Comic Sans MS" pitchFamily="66" charset="0"/>
              </a:rPr>
              <a:t>   application</a:t>
            </a:r>
          </a:p>
        </p:txBody>
      </p:sp>
      <p:sp>
        <p:nvSpPr>
          <p:cNvPr id="19490" name="Line 118"/>
          <p:cNvSpPr>
            <a:spLocks noChangeShapeType="1"/>
          </p:cNvSpPr>
          <p:nvPr/>
        </p:nvSpPr>
        <p:spPr bwMode="auto">
          <a:xfrm flipV="1">
            <a:off x="6553200" y="5410200"/>
            <a:ext cx="457200" cy="823913"/>
          </a:xfrm>
          <a:prstGeom prst="line">
            <a:avLst/>
          </a:prstGeom>
          <a:noFill/>
          <a:ln w="76200">
            <a:solidFill>
              <a:schemeClr val="tx1"/>
            </a:solidFill>
            <a:round/>
            <a:headEnd/>
            <a:tailEnd type="triangle" w="med" len="med"/>
          </a:ln>
        </p:spPr>
        <p:txBody>
          <a:bodyPr/>
          <a:lstStyle/>
          <a:p>
            <a:endParaRPr lang="en-US"/>
          </a:p>
        </p:txBody>
      </p:sp>
      <p:sp>
        <p:nvSpPr>
          <p:cNvPr id="19491" name="Text Box 121" descr="30%"/>
          <p:cNvSpPr txBox="1">
            <a:spLocks noChangeArrowheads="1"/>
          </p:cNvSpPr>
          <p:nvPr/>
        </p:nvSpPr>
        <p:spPr bwMode="auto">
          <a:xfrm>
            <a:off x="4652963" y="3406775"/>
            <a:ext cx="4292600" cy="893763"/>
          </a:xfrm>
          <a:prstGeom prst="rect">
            <a:avLst/>
          </a:prstGeom>
          <a:pattFill prst="pct30">
            <a:fgClr>
              <a:srgbClr val="99FF99"/>
            </a:fgClr>
            <a:bgClr>
              <a:schemeClr val="bg1"/>
            </a:bgClr>
          </a:pattFill>
          <a:ln w="9525" algn="ctr">
            <a:solidFill>
              <a:schemeClr val="tx1"/>
            </a:solidFill>
            <a:miter lim="800000"/>
            <a:headEnd/>
            <a:tailEnd/>
          </a:ln>
        </p:spPr>
        <p:txBody>
          <a:bodyPr wrap="none"/>
          <a:lstStyle/>
          <a:p>
            <a:r>
              <a:rPr lang="en-US" sz="2000" dirty="0" err="1">
                <a:latin typeface="Comic Sans MS" pitchFamily="66" charset="0"/>
              </a:rPr>
              <a:t>ClientApplication</a:t>
            </a:r>
            <a:r>
              <a:rPr lang="en-US" sz="2000" dirty="0">
                <a:latin typeface="Comic Sans MS" pitchFamily="66" charset="0"/>
              </a:rPr>
              <a:t> generates </a:t>
            </a:r>
          </a:p>
          <a:p>
            <a:r>
              <a:rPr lang="en-US" sz="2000" dirty="0">
                <a:latin typeface="Comic Sans MS" pitchFamily="66" charset="0"/>
              </a:rPr>
              <a:t>required images, etc.</a:t>
            </a:r>
          </a:p>
          <a:p>
            <a:r>
              <a:rPr lang="en-US" sz="2000" dirty="0">
                <a:latin typeface="Comic Sans MS" pitchFamily="66" charset="0"/>
              </a:rPr>
              <a:t>Sends I/O requests to OS</a:t>
            </a:r>
          </a:p>
        </p:txBody>
      </p:sp>
      <p:sp>
        <p:nvSpPr>
          <p:cNvPr id="19492" name="Line 130"/>
          <p:cNvSpPr>
            <a:spLocks noChangeShapeType="1"/>
          </p:cNvSpPr>
          <p:nvPr/>
        </p:nvSpPr>
        <p:spPr bwMode="auto">
          <a:xfrm flipV="1">
            <a:off x="7158831" y="3135313"/>
            <a:ext cx="296069" cy="357744"/>
          </a:xfrm>
          <a:prstGeom prst="line">
            <a:avLst/>
          </a:prstGeom>
          <a:noFill/>
          <a:ln w="76200">
            <a:solidFill>
              <a:schemeClr val="tx1"/>
            </a:solidFill>
            <a:round/>
            <a:headEnd/>
            <a:tailEnd type="triangle" w="med" len="med"/>
          </a:ln>
        </p:spPr>
        <p:txBody>
          <a:bodyPr/>
          <a:lstStyle/>
          <a:p>
            <a:endParaRPr lang="en-US"/>
          </a:p>
        </p:txBody>
      </p:sp>
      <p:sp>
        <p:nvSpPr>
          <p:cNvPr id="19493" name="Line 153"/>
          <p:cNvSpPr>
            <a:spLocks noChangeShapeType="1"/>
          </p:cNvSpPr>
          <p:nvPr/>
        </p:nvSpPr>
        <p:spPr bwMode="auto">
          <a:xfrm flipH="1" flipV="1">
            <a:off x="6400800" y="4267200"/>
            <a:ext cx="457200" cy="304800"/>
          </a:xfrm>
          <a:prstGeom prst="line">
            <a:avLst/>
          </a:prstGeom>
          <a:noFill/>
          <a:ln w="76200">
            <a:solidFill>
              <a:schemeClr val="tx1"/>
            </a:solidFill>
            <a:round/>
            <a:headEnd/>
            <a:tailEnd type="triangle" w="med" len="med"/>
          </a:ln>
        </p:spPr>
        <p:txBody>
          <a:bodyPr/>
          <a:lstStyle/>
          <a:p>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dirty="0"/>
              <a:t>Point of Continuity (Course Owner)</a:t>
            </a:r>
          </a:p>
        </p:txBody>
      </p:sp>
      <p:sp>
        <p:nvSpPr>
          <p:cNvPr id="4099" name="Rectangle 3"/>
          <p:cNvSpPr>
            <a:spLocks noGrp="1" noChangeArrowheads="1"/>
          </p:cNvSpPr>
          <p:nvPr>
            <p:ph type="body" idx="1"/>
          </p:nvPr>
        </p:nvSpPr>
        <p:spPr/>
        <p:txBody>
          <a:bodyPr/>
          <a:lstStyle/>
          <a:p>
            <a:r>
              <a:rPr lang="en-US" sz="2800" dirty="0" err="1"/>
              <a:t>Kishore</a:t>
            </a:r>
            <a:r>
              <a:rPr lang="en-US" sz="2800" dirty="0"/>
              <a:t> </a:t>
            </a:r>
            <a:r>
              <a:rPr lang="en-US" sz="2800" dirty="0" err="1"/>
              <a:t>Ramachandran</a:t>
            </a:r>
            <a:endParaRPr lang="en-US" sz="2800" dirty="0"/>
          </a:p>
          <a:p>
            <a:pPr lvl="1"/>
            <a:r>
              <a:rPr lang="en-US" sz="2400" dirty="0"/>
              <a:t>Office: KACB 2338</a:t>
            </a:r>
          </a:p>
          <a:p>
            <a:pPr lvl="1"/>
            <a:r>
              <a:rPr lang="en-US" sz="2400" dirty="0"/>
              <a:t>Office Hours</a:t>
            </a:r>
          </a:p>
          <a:p>
            <a:pPr lvl="2"/>
            <a:r>
              <a:rPr lang="en-US" sz="2000" dirty="0">
                <a:solidFill>
                  <a:schemeClr val="tx1"/>
                </a:solidFill>
              </a:rPr>
              <a:t>TBA</a:t>
            </a:r>
          </a:p>
          <a:p>
            <a:pPr lvl="2"/>
            <a:r>
              <a:rPr lang="en-US" sz="2000" dirty="0">
                <a:solidFill>
                  <a:schemeClr val="tx1"/>
                </a:solidFill>
              </a:rPr>
              <a:t>and by appointment</a:t>
            </a:r>
          </a:p>
          <a:p>
            <a:pPr lvl="1"/>
            <a:r>
              <a:rPr lang="en-US" sz="2400" dirty="0"/>
              <a:t>Email: rama@cc.gatech.edu</a:t>
            </a:r>
          </a:p>
          <a:p>
            <a:pPr lvl="1">
              <a:buFontTx/>
              <a:buNone/>
            </a:pPr>
            <a:endParaRPr lang="en-US" sz="2400"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44" descr="20%"/>
          <p:cNvSpPr>
            <a:spLocks noChangeArrowheads="1"/>
          </p:cNvSpPr>
          <p:nvPr/>
        </p:nvSpPr>
        <p:spPr bwMode="auto">
          <a:xfrm>
            <a:off x="165100" y="2157413"/>
            <a:ext cx="4229100" cy="1108075"/>
          </a:xfrm>
          <a:prstGeom prst="rect">
            <a:avLst/>
          </a:prstGeom>
          <a:pattFill prst="pct20">
            <a:fgClr>
              <a:srgbClr val="FF0066"/>
            </a:fgClr>
            <a:bgClr>
              <a:schemeClr val="bg1"/>
            </a:bgClr>
          </a:pattFill>
          <a:ln w="9525">
            <a:solidFill>
              <a:schemeClr val="tx1"/>
            </a:solidFill>
            <a:miter lim="800000"/>
            <a:headEnd/>
            <a:tailEnd/>
          </a:ln>
        </p:spPr>
        <p:txBody>
          <a:bodyPr wrap="none" anchor="ctr"/>
          <a:lstStyle/>
          <a:p>
            <a:pPr algn="ctr"/>
            <a:endParaRPr lang="en-US">
              <a:solidFill>
                <a:srgbClr val="FFFF00"/>
              </a:solidFill>
            </a:endParaRPr>
          </a:p>
        </p:txBody>
      </p:sp>
      <p:sp>
        <p:nvSpPr>
          <p:cNvPr id="20483" name="Rectangle 146"/>
          <p:cNvSpPr>
            <a:spLocks noChangeArrowheads="1"/>
          </p:cNvSpPr>
          <p:nvPr/>
        </p:nvSpPr>
        <p:spPr bwMode="auto">
          <a:xfrm>
            <a:off x="165100" y="2157413"/>
            <a:ext cx="4216400" cy="585787"/>
          </a:xfrm>
          <a:prstGeom prst="rect">
            <a:avLst/>
          </a:prstGeom>
          <a:solidFill>
            <a:srgbClr val="000000"/>
          </a:solidFill>
          <a:ln w="9525">
            <a:solidFill>
              <a:schemeClr val="tx1"/>
            </a:solidFill>
            <a:miter lim="800000"/>
            <a:headEnd/>
            <a:tailEnd/>
          </a:ln>
        </p:spPr>
        <p:txBody>
          <a:bodyPr wrap="none" anchor="ctr"/>
          <a:lstStyle/>
          <a:p>
            <a:endParaRPr lang="en-US"/>
          </a:p>
        </p:txBody>
      </p:sp>
      <p:sp>
        <p:nvSpPr>
          <p:cNvPr id="20484" name="Text Box 108" descr="30%"/>
          <p:cNvSpPr txBox="1">
            <a:spLocks noChangeArrowheads="1"/>
          </p:cNvSpPr>
          <p:nvPr/>
        </p:nvSpPr>
        <p:spPr bwMode="auto">
          <a:xfrm>
            <a:off x="177800" y="3378200"/>
            <a:ext cx="4254500" cy="915988"/>
          </a:xfrm>
          <a:prstGeom prst="rect">
            <a:avLst/>
          </a:prstGeom>
          <a:pattFill prst="pct30">
            <a:fgClr>
              <a:srgbClr val="99FF99"/>
            </a:fgClr>
            <a:bgClr>
              <a:schemeClr val="bg1"/>
            </a:bgClr>
          </a:pattFill>
          <a:ln w="9525">
            <a:solidFill>
              <a:schemeClr val="tx1"/>
            </a:solidFill>
            <a:miter lim="800000"/>
            <a:headEnd/>
            <a:tailEnd/>
          </a:ln>
        </p:spPr>
        <p:txBody>
          <a:bodyPr wrap="none"/>
          <a:lstStyle/>
          <a:p>
            <a:r>
              <a:rPr lang="en-US" sz="2000" dirty="0">
                <a:latin typeface="Comic Sans MS" pitchFamily="66" charset="0"/>
              </a:rPr>
              <a:t>Client Application creates</a:t>
            </a:r>
          </a:p>
          <a:p>
            <a:r>
              <a:rPr lang="en-US" sz="2000" dirty="0">
                <a:latin typeface="Comic Sans MS" pitchFamily="66" charset="0"/>
              </a:rPr>
              <a:t>message to send to server</a:t>
            </a:r>
          </a:p>
          <a:p>
            <a:r>
              <a:rPr lang="en-US" sz="2000" dirty="0">
                <a:latin typeface="Comic Sans MS" pitchFamily="66" charset="0"/>
              </a:rPr>
              <a:t>application</a:t>
            </a:r>
          </a:p>
        </p:txBody>
      </p:sp>
      <p:sp>
        <p:nvSpPr>
          <p:cNvPr id="20485" name="Text Box 110" descr="20%"/>
          <p:cNvSpPr txBox="1">
            <a:spLocks noChangeArrowheads="1"/>
          </p:cNvSpPr>
          <p:nvPr/>
        </p:nvSpPr>
        <p:spPr bwMode="auto">
          <a:xfrm>
            <a:off x="182563" y="4392613"/>
            <a:ext cx="4241800" cy="1108075"/>
          </a:xfrm>
          <a:prstGeom prst="rect">
            <a:avLst/>
          </a:prstGeom>
          <a:pattFill prst="pct20">
            <a:fgClr>
              <a:srgbClr val="FFCCFF"/>
            </a:fgClr>
            <a:bgClr>
              <a:schemeClr val="bg1"/>
            </a:bgClr>
          </a:pattFill>
          <a:ln w="9525">
            <a:solidFill>
              <a:schemeClr val="tx1"/>
            </a:solidFill>
            <a:miter lim="800000"/>
            <a:headEnd/>
            <a:tailEnd/>
          </a:ln>
        </p:spPr>
        <p:txBody>
          <a:bodyPr wrap="none"/>
          <a:lstStyle/>
          <a:p>
            <a:r>
              <a:rPr lang="en-US" sz="2000" dirty="0">
                <a:latin typeface="Comic Sans MS" pitchFamily="66" charset="0"/>
              </a:rPr>
              <a:t>OS: Sends </a:t>
            </a:r>
          </a:p>
          <a:p>
            <a:r>
              <a:rPr lang="en-US" sz="2000" dirty="0">
                <a:latin typeface="Comic Sans MS" pitchFamily="66" charset="0"/>
              </a:rPr>
              <a:t>Message to </a:t>
            </a:r>
          </a:p>
          <a:p>
            <a:r>
              <a:rPr lang="en-US" sz="2000" dirty="0">
                <a:latin typeface="Comic Sans MS" pitchFamily="66" charset="0"/>
              </a:rPr>
              <a:t>server</a:t>
            </a:r>
          </a:p>
        </p:txBody>
      </p:sp>
      <p:sp>
        <p:nvSpPr>
          <p:cNvPr id="20486" name="Freeform 147" descr="10%"/>
          <p:cNvSpPr>
            <a:spLocks/>
          </p:cNvSpPr>
          <p:nvPr/>
        </p:nvSpPr>
        <p:spPr bwMode="auto">
          <a:xfrm>
            <a:off x="0" y="4214813"/>
            <a:ext cx="9144000" cy="2643187"/>
          </a:xfrm>
          <a:custGeom>
            <a:avLst/>
            <a:gdLst>
              <a:gd name="T0" fmla="*/ 0 w 4320"/>
              <a:gd name="T1" fmla="*/ 2214 h 2220"/>
              <a:gd name="T2" fmla="*/ 1602 w 4320"/>
              <a:gd name="T3" fmla="*/ 0 h 2220"/>
              <a:gd name="T4" fmla="*/ 2784 w 4320"/>
              <a:gd name="T5" fmla="*/ 0 h 2220"/>
              <a:gd name="T6" fmla="*/ 4320 w 4320"/>
              <a:gd name="T7" fmla="*/ 2220 h 2220"/>
              <a:gd name="T8" fmla="*/ 0 w 4320"/>
              <a:gd name="T9" fmla="*/ 2214 h 2220"/>
              <a:gd name="T10" fmla="*/ 0 60000 65536"/>
              <a:gd name="T11" fmla="*/ 0 60000 65536"/>
              <a:gd name="T12" fmla="*/ 0 60000 65536"/>
              <a:gd name="T13" fmla="*/ 0 60000 65536"/>
              <a:gd name="T14" fmla="*/ 0 60000 65536"/>
              <a:gd name="T15" fmla="*/ 0 w 4320"/>
              <a:gd name="T16" fmla="*/ 0 h 2220"/>
              <a:gd name="T17" fmla="*/ 4320 w 4320"/>
              <a:gd name="T18" fmla="*/ 2220 h 2220"/>
            </a:gdLst>
            <a:ahLst/>
            <a:cxnLst>
              <a:cxn ang="T10">
                <a:pos x="T0" y="T1"/>
              </a:cxn>
              <a:cxn ang="T11">
                <a:pos x="T2" y="T3"/>
              </a:cxn>
              <a:cxn ang="T12">
                <a:pos x="T4" y="T5"/>
              </a:cxn>
              <a:cxn ang="T13">
                <a:pos x="T6" y="T7"/>
              </a:cxn>
              <a:cxn ang="T14">
                <a:pos x="T8" y="T9"/>
              </a:cxn>
            </a:cxnLst>
            <a:rect l="T15" t="T16" r="T17" b="T18"/>
            <a:pathLst>
              <a:path w="4320" h="2220">
                <a:moveTo>
                  <a:pt x="0" y="2214"/>
                </a:moveTo>
                <a:lnTo>
                  <a:pt x="1602" y="0"/>
                </a:lnTo>
                <a:lnTo>
                  <a:pt x="2784" y="0"/>
                </a:lnTo>
                <a:lnTo>
                  <a:pt x="4320" y="2220"/>
                </a:lnTo>
                <a:lnTo>
                  <a:pt x="0" y="2214"/>
                </a:lnTo>
                <a:close/>
              </a:path>
            </a:pathLst>
          </a:custGeom>
          <a:pattFill prst="pct10">
            <a:fgClr>
              <a:srgbClr val="0000FF"/>
            </a:fgClr>
            <a:bgClr>
              <a:schemeClr val="bg1"/>
            </a:bgClr>
          </a:pattFill>
          <a:ln w="9525">
            <a:solidFill>
              <a:schemeClr val="tx1"/>
            </a:solidFill>
            <a:round/>
            <a:headEnd/>
            <a:tailEnd/>
          </a:ln>
        </p:spPr>
        <p:txBody>
          <a:bodyPr/>
          <a:lstStyle/>
          <a:p>
            <a:endParaRPr lang="en-US"/>
          </a:p>
        </p:txBody>
      </p:sp>
      <p:pic>
        <p:nvPicPr>
          <p:cNvPr id="20487" name="Picture 135" descr="halo3703a"/>
          <p:cNvPicPr>
            <a:picLocks noChangeAspect="1" noChangeArrowheads="1"/>
          </p:cNvPicPr>
          <p:nvPr/>
        </p:nvPicPr>
        <p:blipFill>
          <a:blip r:embed="rId3" cstate="print"/>
          <a:srcRect/>
          <a:stretch>
            <a:fillRect/>
          </a:stretch>
        </p:blipFill>
        <p:spPr bwMode="auto">
          <a:xfrm>
            <a:off x="165100" y="211138"/>
            <a:ext cx="4013200" cy="1616075"/>
          </a:xfrm>
          <a:prstGeom prst="rect">
            <a:avLst/>
          </a:prstGeom>
          <a:noFill/>
          <a:ln w="9525">
            <a:noFill/>
            <a:miter lim="800000"/>
            <a:headEnd/>
            <a:tailEnd/>
          </a:ln>
        </p:spPr>
      </p:pic>
      <p:sp>
        <p:nvSpPr>
          <p:cNvPr id="20488" name="Text Box 104"/>
          <p:cNvSpPr txBox="1">
            <a:spLocks noChangeArrowheads="1"/>
          </p:cNvSpPr>
          <p:nvPr/>
        </p:nvSpPr>
        <p:spPr bwMode="auto">
          <a:xfrm>
            <a:off x="101600" y="98425"/>
            <a:ext cx="2482850" cy="585788"/>
          </a:xfrm>
          <a:prstGeom prst="rect">
            <a:avLst/>
          </a:prstGeom>
          <a:solidFill>
            <a:srgbClr val="FF0066"/>
          </a:solidFill>
          <a:ln w="9525">
            <a:noFill/>
            <a:miter lim="800000"/>
            <a:headEnd/>
            <a:tailEnd/>
          </a:ln>
        </p:spPr>
        <p:txBody>
          <a:bodyPr>
            <a:spAutoFit/>
          </a:bodyPr>
          <a:lstStyle/>
          <a:p>
            <a:r>
              <a:rPr lang="en-US" sz="1600">
                <a:latin typeface="Comic Sans MS" pitchFamily="66" charset="0"/>
              </a:rPr>
              <a:t>Client Application </a:t>
            </a:r>
          </a:p>
          <a:p>
            <a:r>
              <a:rPr lang="en-US" sz="1600">
                <a:latin typeface="Comic Sans MS" pitchFamily="66" charset="0"/>
              </a:rPr>
              <a:t>(Halo 3)</a:t>
            </a:r>
          </a:p>
        </p:txBody>
      </p:sp>
      <p:sp>
        <p:nvSpPr>
          <p:cNvPr id="20489" name="Text Box 107"/>
          <p:cNvSpPr txBox="1">
            <a:spLocks noChangeArrowheads="1"/>
          </p:cNvSpPr>
          <p:nvPr/>
        </p:nvSpPr>
        <p:spPr bwMode="auto">
          <a:xfrm>
            <a:off x="201558" y="2127250"/>
            <a:ext cx="3097323" cy="707886"/>
          </a:xfrm>
          <a:prstGeom prst="rect">
            <a:avLst/>
          </a:prstGeom>
          <a:noFill/>
          <a:ln w="9525">
            <a:noFill/>
            <a:miter lim="800000"/>
            <a:headEnd/>
            <a:tailEnd/>
          </a:ln>
        </p:spPr>
        <p:txBody>
          <a:bodyPr wrap="none">
            <a:spAutoFit/>
          </a:bodyPr>
          <a:lstStyle/>
          <a:p>
            <a:r>
              <a:rPr lang="en-US" sz="2000" dirty="0">
                <a:solidFill>
                  <a:srgbClr val="FFFF00"/>
                </a:solidFill>
              </a:rPr>
              <a:t>OS: Recognizes interrupt</a:t>
            </a:r>
          </a:p>
          <a:p>
            <a:r>
              <a:rPr lang="en-US" sz="2000" dirty="0">
                <a:solidFill>
                  <a:srgbClr val="FFFF00"/>
                </a:solidFill>
              </a:rPr>
              <a:t>Sends it to client application</a:t>
            </a:r>
          </a:p>
        </p:txBody>
      </p:sp>
      <p:sp>
        <p:nvSpPr>
          <p:cNvPr id="20490" name="Text Box 111" descr="5%"/>
          <p:cNvSpPr txBox="1">
            <a:spLocks noChangeArrowheads="1"/>
          </p:cNvSpPr>
          <p:nvPr/>
        </p:nvSpPr>
        <p:spPr bwMode="auto">
          <a:xfrm>
            <a:off x="1018123" y="5934075"/>
            <a:ext cx="2646879" cy="1015663"/>
          </a:xfrm>
          <a:prstGeom prst="rect">
            <a:avLst/>
          </a:prstGeom>
          <a:pattFill prst="pct5">
            <a:fgClr>
              <a:srgbClr val="FF9900"/>
            </a:fgClr>
            <a:bgClr>
              <a:schemeClr val="bg1"/>
            </a:bgClr>
          </a:pattFill>
          <a:ln w="9525">
            <a:solidFill>
              <a:schemeClr val="tx1"/>
            </a:solidFill>
            <a:miter lim="800000"/>
            <a:headEnd/>
            <a:tailEnd/>
          </a:ln>
        </p:spPr>
        <p:txBody>
          <a:bodyPr wrap="none">
            <a:spAutoFit/>
          </a:bodyPr>
          <a:lstStyle/>
          <a:p>
            <a:r>
              <a:rPr lang="en-US" sz="2000" dirty="0">
                <a:latin typeface="Comic Sans MS" pitchFamily="66" charset="0"/>
              </a:rPr>
              <a:t>OS: Receives</a:t>
            </a:r>
          </a:p>
          <a:p>
            <a:r>
              <a:rPr lang="en-US" sz="2000" dirty="0">
                <a:latin typeface="Comic Sans MS" pitchFamily="66" charset="0"/>
              </a:rPr>
              <a:t>Message sends</a:t>
            </a:r>
          </a:p>
          <a:p>
            <a:r>
              <a:rPr lang="en-US" sz="2000" dirty="0">
                <a:latin typeface="Comic Sans MS" pitchFamily="66" charset="0"/>
              </a:rPr>
              <a:t>to server application</a:t>
            </a:r>
          </a:p>
        </p:txBody>
      </p:sp>
      <p:sp>
        <p:nvSpPr>
          <p:cNvPr id="20491" name="Text Box 112"/>
          <p:cNvSpPr txBox="1">
            <a:spLocks noChangeArrowheads="1"/>
          </p:cNvSpPr>
          <p:nvPr/>
        </p:nvSpPr>
        <p:spPr bwMode="auto">
          <a:xfrm>
            <a:off x="3116263" y="4618038"/>
            <a:ext cx="2297112" cy="1169987"/>
          </a:xfrm>
          <a:prstGeom prst="rect">
            <a:avLst/>
          </a:prstGeom>
          <a:solidFill>
            <a:schemeClr val="accent2"/>
          </a:solidFill>
          <a:ln w="9525">
            <a:solidFill>
              <a:schemeClr val="tx1"/>
            </a:solidFill>
            <a:miter lim="800000"/>
            <a:headEnd/>
            <a:tailEnd/>
          </a:ln>
        </p:spPr>
        <p:txBody>
          <a:bodyPr wrap="none">
            <a:spAutoFit/>
          </a:bodyPr>
          <a:lstStyle/>
          <a:p>
            <a:r>
              <a:rPr lang="en-US" sz="1400" i="1">
                <a:solidFill>
                  <a:srgbClr val="FFFF00"/>
                </a:solidFill>
                <a:latin typeface="Comic Sans MS" pitchFamily="66" charset="0"/>
              </a:rPr>
              <a:t>Application examines</a:t>
            </a:r>
          </a:p>
          <a:p>
            <a:r>
              <a:rPr lang="en-US" sz="1400" i="1">
                <a:solidFill>
                  <a:srgbClr val="FFFF00"/>
                </a:solidFill>
                <a:latin typeface="Comic Sans MS" pitchFamily="66" charset="0"/>
              </a:rPr>
              <a:t>message and state of</a:t>
            </a:r>
          </a:p>
          <a:p>
            <a:r>
              <a:rPr lang="en-US" sz="1400" i="1">
                <a:solidFill>
                  <a:srgbClr val="FFFF00"/>
                </a:solidFill>
                <a:latin typeface="Comic Sans MS" pitchFamily="66" charset="0"/>
              </a:rPr>
              <a:t>game and determines</a:t>
            </a:r>
          </a:p>
          <a:p>
            <a:r>
              <a:rPr lang="en-US" sz="1400" i="1">
                <a:solidFill>
                  <a:srgbClr val="FFFF00"/>
                </a:solidFill>
                <a:latin typeface="Comic Sans MS" pitchFamily="66" charset="0"/>
              </a:rPr>
              <a:t>Master Chief dies! Sends</a:t>
            </a:r>
          </a:p>
          <a:p>
            <a:r>
              <a:rPr lang="en-US" sz="1400" i="1">
                <a:solidFill>
                  <a:srgbClr val="FFFF00"/>
                </a:solidFill>
                <a:latin typeface="Comic Sans MS" pitchFamily="66" charset="0"/>
              </a:rPr>
              <a:t>message back to client.</a:t>
            </a:r>
          </a:p>
        </p:txBody>
      </p:sp>
      <p:sp>
        <p:nvSpPr>
          <p:cNvPr id="20492" name="Text Box 113" descr="5%"/>
          <p:cNvSpPr txBox="1">
            <a:spLocks noChangeArrowheads="1"/>
          </p:cNvSpPr>
          <p:nvPr/>
        </p:nvSpPr>
        <p:spPr bwMode="auto">
          <a:xfrm>
            <a:off x="4729163" y="6042025"/>
            <a:ext cx="3162300" cy="688975"/>
          </a:xfrm>
          <a:prstGeom prst="rect">
            <a:avLst/>
          </a:prstGeom>
          <a:pattFill prst="pct5">
            <a:fgClr>
              <a:srgbClr val="FF9900"/>
            </a:fgClr>
            <a:bgClr>
              <a:schemeClr val="bg1"/>
            </a:bgClr>
          </a:pattFill>
          <a:ln w="9525" algn="ctr">
            <a:solidFill>
              <a:schemeClr val="tx1"/>
            </a:solidFill>
            <a:miter lim="800000"/>
            <a:headEnd/>
            <a:tailEnd/>
          </a:ln>
        </p:spPr>
        <p:txBody>
          <a:bodyPr wrap="none"/>
          <a:lstStyle/>
          <a:p>
            <a:r>
              <a:rPr lang="en-US" sz="2000" dirty="0">
                <a:latin typeface="Comic Sans MS" pitchFamily="66" charset="0"/>
              </a:rPr>
              <a:t>OS: Sends</a:t>
            </a:r>
          </a:p>
          <a:p>
            <a:r>
              <a:rPr lang="en-US" sz="2000" dirty="0">
                <a:latin typeface="Comic Sans MS" pitchFamily="66" charset="0"/>
              </a:rPr>
              <a:t>Message to client</a:t>
            </a:r>
          </a:p>
        </p:txBody>
      </p:sp>
      <p:sp>
        <p:nvSpPr>
          <p:cNvPr id="20493" name="Line 114"/>
          <p:cNvSpPr>
            <a:spLocks noChangeShapeType="1"/>
          </p:cNvSpPr>
          <p:nvPr/>
        </p:nvSpPr>
        <p:spPr bwMode="auto">
          <a:xfrm>
            <a:off x="1333500" y="5372100"/>
            <a:ext cx="342900" cy="571500"/>
          </a:xfrm>
          <a:prstGeom prst="line">
            <a:avLst/>
          </a:prstGeom>
          <a:noFill/>
          <a:ln w="76200">
            <a:solidFill>
              <a:schemeClr val="tx1"/>
            </a:solidFill>
            <a:round/>
            <a:headEnd/>
            <a:tailEnd type="triangle" w="med" len="med"/>
          </a:ln>
        </p:spPr>
        <p:txBody>
          <a:bodyPr/>
          <a:lstStyle/>
          <a:p>
            <a:endParaRPr lang="en-US"/>
          </a:p>
        </p:txBody>
      </p:sp>
      <p:sp>
        <p:nvSpPr>
          <p:cNvPr id="20494" name="Line 115"/>
          <p:cNvSpPr>
            <a:spLocks noChangeShapeType="1"/>
          </p:cNvSpPr>
          <p:nvPr/>
        </p:nvSpPr>
        <p:spPr bwMode="auto">
          <a:xfrm flipV="1">
            <a:off x="2755900" y="5562600"/>
            <a:ext cx="368300" cy="509588"/>
          </a:xfrm>
          <a:prstGeom prst="line">
            <a:avLst/>
          </a:prstGeom>
          <a:noFill/>
          <a:ln w="76200">
            <a:solidFill>
              <a:schemeClr val="tx1"/>
            </a:solidFill>
            <a:round/>
            <a:headEnd/>
            <a:tailEnd type="triangle" w="med" len="med"/>
          </a:ln>
        </p:spPr>
        <p:txBody>
          <a:bodyPr/>
          <a:lstStyle/>
          <a:p>
            <a:endParaRPr lang="en-US"/>
          </a:p>
        </p:txBody>
      </p:sp>
      <p:sp>
        <p:nvSpPr>
          <p:cNvPr id="20495" name="Line 116"/>
          <p:cNvSpPr>
            <a:spLocks noChangeShapeType="1"/>
          </p:cNvSpPr>
          <p:nvPr/>
        </p:nvSpPr>
        <p:spPr bwMode="auto">
          <a:xfrm>
            <a:off x="5257800" y="5638800"/>
            <a:ext cx="431800" cy="503238"/>
          </a:xfrm>
          <a:prstGeom prst="line">
            <a:avLst/>
          </a:prstGeom>
          <a:noFill/>
          <a:ln w="76200">
            <a:solidFill>
              <a:schemeClr val="tx1"/>
            </a:solidFill>
            <a:round/>
            <a:headEnd/>
            <a:tailEnd type="triangle" w="med" len="med"/>
          </a:ln>
        </p:spPr>
        <p:txBody>
          <a:bodyPr/>
          <a:lstStyle/>
          <a:p>
            <a:endParaRPr lang="en-US"/>
          </a:p>
        </p:txBody>
      </p:sp>
      <p:sp>
        <p:nvSpPr>
          <p:cNvPr id="20496" name="Line 122"/>
          <p:cNvSpPr>
            <a:spLocks noChangeShapeType="1"/>
          </p:cNvSpPr>
          <p:nvPr/>
        </p:nvSpPr>
        <p:spPr bwMode="auto">
          <a:xfrm flipH="1">
            <a:off x="2070100" y="4157663"/>
            <a:ext cx="368300" cy="379412"/>
          </a:xfrm>
          <a:prstGeom prst="line">
            <a:avLst/>
          </a:prstGeom>
          <a:noFill/>
          <a:ln w="76200">
            <a:solidFill>
              <a:schemeClr val="tx1"/>
            </a:solidFill>
            <a:round/>
            <a:headEnd/>
            <a:tailEnd type="triangle" w="med" len="med"/>
          </a:ln>
        </p:spPr>
        <p:txBody>
          <a:bodyPr/>
          <a:lstStyle/>
          <a:p>
            <a:endParaRPr lang="en-US"/>
          </a:p>
        </p:txBody>
      </p:sp>
      <p:sp>
        <p:nvSpPr>
          <p:cNvPr id="20497" name="Line 123"/>
          <p:cNvSpPr>
            <a:spLocks noChangeShapeType="1"/>
          </p:cNvSpPr>
          <p:nvPr/>
        </p:nvSpPr>
        <p:spPr bwMode="auto">
          <a:xfrm flipH="1">
            <a:off x="2552700" y="2700338"/>
            <a:ext cx="266700" cy="722312"/>
          </a:xfrm>
          <a:prstGeom prst="line">
            <a:avLst/>
          </a:prstGeom>
          <a:noFill/>
          <a:ln w="76200">
            <a:solidFill>
              <a:schemeClr val="tx1"/>
            </a:solidFill>
            <a:round/>
            <a:headEnd/>
            <a:tailEnd type="triangle" w="med" len="med"/>
          </a:ln>
        </p:spPr>
        <p:txBody>
          <a:bodyPr/>
          <a:lstStyle/>
          <a:p>
            <a:endParaRPr lang="en-US"/>
          </a:p>
        </p:txBody>
      </p:sp>
      <p:sp>
        <p:nvSpPr>
          <p:cNvPr id="20498" name="Line 124"/>
          <p:cNvSpPr>
            <a:spLocks noChangeShapeType="1"/>
          </p:cNvSpPr>
          <p:nvPr/>
        </p:nvSpPr>
        <p:spPr bwMode="auto">
          <a:xfrm flipH="1">
            <a:off x="1701800" y="1592263"/>
            <a:ext cx="101600" cy="530225"/>
          </a:xfrm>
          <a:prstGeom prst="line">
            <a:avLst/>
          </a:prstGeom>
          <a:noFill/>
          <a:ln w="76200">
            <a:solidFill>
              <a:schemeClr val="tx1"/>
            </a:solidFill>
            <a:round/>
            <a:headEnd/>
            <a:tailEnd type="triangle" w="med" len="med"/>
          </a:ln>
        </p:spPr>
        <p:txBody>
          <a:bodyPr/>
          <a:lstStyle/>
          <a:p>
            <a:endParaRPr lang="en-US"/>
          </a:p>
        </p:txBody>
      </p:sp>
      <p:sp>
        <p:nvSpPr>
          <p:cNvPr id="20499" name="Text Box 125" descr="20%"/>
          <p:cNvSpPr txBox="1">
            <a:spLocks noChangeArrowheads="1"/>
          </p:cNvSpPr>
          <p:nvPr/>
        </p:nvSpPr>
        <p:spPr bwMode="auto">
          <a:xfrm>
            <a:off x="4665663" y="2166938"/>
            <a:ext cx="4292600" cy="1122362"/>
          </a:xfrm>
          <a:prstGeom prst="rect">
            <a:avLst/>
          </a:prstGeom>
          <a:pattFill prst="pct20">
            <a:fgClr>
              <a:srgbClr val="FF0066"/>
            </a:fgClr>
            <a:bgClr>
              <a:schemeClr val="bg1"/>
            </a:bgClr>
          </a:pattFill>
          <a:ln w="9525" algn="ctr">
            <a:solidFill>
              <a:schemeClr val="tx1"/>
            </a:solidFill>
            <a:miter lim="800000"/>
            <a:headEnd/>
            <a:tailEnd/>
          </a:ln>
        </p:spPr>
        <p:txBody>
          <a:bodyPr wrap="none"/>
          <a:lstStyle/>
          <a:p>
            <a:pPr algn="r"/>
            <a:r>
              <a:rPr lang="en-US" sz="2000" dirty="0">
                <a:latin typeface="Comic Sans MS" pitchFamily="66" charset="0"/>
              </a:rPr>
              <a:t>OS changes I/O devices to  </a:t>
            </a:r>
          </a:p>
          <a:p>
            <a:pPr algn="r"/>
            <a:r>
              <a:rPr lang="en-US" sz="2000" dirty="0">
                <a:latin typeface="Comic Sans MS" pitchFamily="66" charset="0"/>
              </a:rPr>
              <a:t>show Master Chief blowing</a:t>
            </a:r>
          </a:p>
          <a:p>
            <a:pPr algn="r"/>
            <a:r>
              <a:rPr lang="en-US" sz="2000" dirty="0">
                <a:latin typeface="Comic Sans MS" pitchFamily="66" charset="0"/>
              </a:rPr>
              <a:t>up!!!    </a:t>
            </a:r>
          </a:p>
        </p:txBody>
      </p:sp>
      <p:grpSp>
        <p:nvGrpSpPr>
          <p:cNvPr id="2" name="Group 140"/>
          <p:cNvGrpSpPr>
            <a:grpSpLocks/>
          </p:cNvGrpSpPr>
          <p:nvPr/>
        </p:nvGrpSpPr>
        <p:grpSpPr bwMode="auto">
          <a:xfrm>
            <a:off x="2616200" y="614363"/>
            <a:ext cx="749300" cy="422275"/>
            <a:chOff x="1110" y="2298"/>
            <a:chExt cx="354" cy="354"/>
          </a:xfrm>
        </p:grpSpPr>
        <p:sp>
          <p:nvSpPr>
            <p:cNvPr id="20530" name="Oval 136"/>
            <p:cNvSpPr>
              <a:spLocks noChangeArrowheads="1"/>
            </p:cNvSpPr>
            <p:nvPr/>
          </p:nvSpPr>
          <p:spPr bwMode="auto">
            <a:xfrm>
              <a:off x="1176" y="2382"/>
              <a:ext cx="222" cy="222"/>
            </a:xfrm>
            <a:prstGeom prst="ellipse">
              <a:avLst/>
            </a:prstGeom>
            <a:noFill/>
            <a:ln w="28575">
              <a:solidFill>
                <a:srgbClr val="FFFF00"/>
              </a:solidFill>
              <a:round/>
              <a:headEnd/>
              <a:tailEnd/>
            </a:ln>
          </p:spPr>
          <p:txBody>
            <a:bodyPr wrap="none" anchor="ctr"/>
            <a:lstStyle/>
            <a:p>
              <a:endParaRPr lang="en-US"/>
            </a:p>
          </p:txBody>
        </p:sp>
        <p:sp>
          <p:nvSpPr>
            <p:cNvPr id="20531" name="Line 137"/>
            <p:cNvSpPr>
              <a:spLocks noChangeShapeType="1"/>
            </p:cNvSpPr>
            <p:nvPr/>
          </p:nvSpPr>
          <p:spPr bwMode="auto">
            <a:xfrm>
              <a:off x="1110" y="2496"/>
              <a:ext cx="354" cy="0"/>
            </a:xfrm>
            <a:prstGeom prst="line">
              <a:avLst/>
            </a:prstGeom>
            <a:noFill/>
            <a:ln w="38100">
              <a:solidFill>
                <a:srgbClr val="FFFF00"/>
              </a:solidFill>
              <a:round/>
              <a:headEnd/>
              <a:tailEnd/>
            </a:ln>
          </p:spPr>
          <p:txBody>
            <a:bodyPr/>
            <a:lstStyle/>
            <a:p>
              <a:endParaRPr lang="en-US"/>
            </a:p>
          </p:txBody>
        </p:sp>
        <p:sp>
          <p:nvSpPr>
            <p:cNvPr id="20532" name="Line 138"/>
            <p:cNvSpPr>
              <a:spLocks noChangeShapeType="1"/>
            </p:cNvSpPr>
            <p:nvPr/>
          </p:nvSpPr>
          <p:spPr bwMode="auto">
            <a:xfrm>
              <a:off x="1272" y="2298"/>
              <a:ext cx="0" cy="0"/>
            </a:xfrm>
            <a:prstGeom prst="line">
              <a:avLst/>
            </a:prstGeom>
            <a:noFill/>
            <a:ln w="9525">
              <a:solidFill>
                <a:srgbClr val="FFFF00"/>
              </a:solidFill>
              <a:round/>
              <a:headEnd/>
              <a:tailEnd/>
            </a:ln>
          </p:spPr>
          <p:txBody>
            <a:bodyPr/>
            <a:lstStyle/>
            <a:p>
              <a:endParaRPr lang="en-US"/>
            </a:p>
          </p:txBody>
        </p:sp>
        <p:sp>
          <p:nvSpPr>
            <p:cNvPr id="20533" name="Line 139"/>
            <p:cNvSpPr>
              <a:spLocks noChangeShapeType="1"/>
            </p:cNvSpPr>
            <p:nvPr/>
          </p:nvSpPr>
          <p:spPr bwMode="auto">
            <a:xfrm>
              <a:off x="1290" y="2328"/>
              <a:ext cx="0" cy="324"/>
            </a:xfrm>
            <a:prstGeom prst="line">
              <a:avLst/>
            </a:prstGeom>
            <a:noFill/>
            <a:ln w="38100">
              <a:solidFill>
                <a:srgbClr val="FFFF00"/>
              </a:solidFill>
              <a:round/>
              <a:headEnd/>
              <a:tailEnd/>
            </a:ln>
          </p:spPr>
          <p:txBody>
            <a:bodyPr/>
            <a:lstStyle/>
            <a:p>
              <a:endParaRPr lang="en-US"/>
            </a:p>
          </p:txBody>
        </p:sp>
      </p:grpSp>
      <p:grpSp>
        <p:nvGrpSpPr>
          <p:cNvPr id="3" name="Group 160"/>
          <p:cNvGrpSpPr>
            <a:grpSpLocks/>
          </p:cNvGrpSpPr>
          <p:nvPr/>
        </p:nvGrpSpPr>
        <p:grpSpPr bwMode="auto">
          <a:xfrm>
            <a:off x="0" y="1536700"/>
            <a:ext cx="1504950" cy="677863"/>
            <a:chOff x="0" y="1266"/>
            <a:chExt cx="711" cy="570"/>
          </a:xfrm>
        </p:grpSpPr>
        <p:pic>
          <p:nvPicPr>
            <p:cNvPr id="20528" name="Picture 141" descr="Photo_Electrical_Mouse"/>
            <p:cNvPicPr>
              <a:picLocks noChangeAspect="1" noChangeArrowheads="1"/>
            </p:cNvPicPr>
            <p:nvPr/>
          </p:nvPicPr>
          <p:blipFill>
            <a:blip r:embed="rId4" cstate="print"/>
            <a:srcRect/>
            <a:stretch>
              <a:fillRect/>
            </a:stretch>
          </p:blipFill>
          <p:spPr bwMode="auto">
            <a:xfrm>
              <a:off x="0" y="1296"/>
              <a:ext cx="540" cy="540"/>
            </a:xfrm>
            <a:prstGeom prst="rect">
              <a:avLst/>
            </a:prstGeom>
            <a:noFill/>
            <a:ln w="9525">
              <a:noFill/>
              <a:miter lim="800000"/>
              <a:headEnd/>
              <a:tailEnd/>
            </a:ln>
          </p:spPr>
        </p:pic>
        <p:sp>
          <p:nvSpPr>
            <p:cNvPr id="20529" name="Freeform 142"/>
            <p:cNvSpPr>
              <a:spLocks/>
            </p:cNvSpPr>
            <p:nvPr/>
          </p:nvSpPr>
          <p:spPr bwMode="auto">
            <a:xfrm>
              <a:off x="402" y="1266"/>
              <a:ext cx="309" cy="492"/>
            </a:xfrm>
            <a:custGeom>
              <a:avLst/>
              <a:gdLst>
                <a:gd name="T0" fmla="*/ 0 w 309"/>
                <a:gd name="T1" fmla="*/ 126 h 492"/>
                <a:gd name="T2" fmla="*/ 24 w 309"/>
                <a:gd name="T3" fmla="*/ 90 h 492"/>
                <a:gd name="T4" fmla="*/ 36 w 309"/>
                <a:gd name="T5" fmla="*/ 72 h 492"/>
                <a:gd name="T6" fmla="*/ 102 w 309"/>
                <a:gd name="T7" fmla="*/ 0 h 492"/>
                <a:gd name="T8" fmla="*/ 150 w 309"/>
                <a:gd name="T9" fmla="*/ 18 h 492"/>
                <a:gd name="T10" fmla="*/ 180 w 309"/>
                <a:gd name="T11" fmla="*/ 90 h 492"/>
                <a:gd name="T12" fmla="*/ 66 w 309"/>
                <a:gd name="T13" fmla="*/ 390 h 492"/>
                <a:gd name="T14" fmla="*/ 120 w 309"/>
                <a:gd name="T15" fmla="*/ 492 h 492"/>
                <a:gd name="T16" fmla="*/ 156 w 309"/>
                <a:gd name="T17" fmla="*/ 486 h 492"/>
                <a:gd name="T18" fmla="*/ 168 w 309"/>
                <a:gd name="T19" fmla="*/ 468 h 492"/>
                <a:gd name="T20" fmla="*/ 240 w 309"/>
                <a:gd name="T21" fmla="*/ 426 h 492"/>
                <a:gd name="T22" fmla="*/ 300 w 309"/>
                <a:gd name="T23" fmla="*/ 276 h 492"/>
                <a:gd name="T24" fmla="*/ 306 w 309"/>
                <a:gd name="T25" fmla="*/ 258 h 492"/>
                <a:gd name="T26" fmla="*/ 306 w 309"/>
                <a:gd name="T27" fmla="*/ 270 h 49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09"/>
                <a:gd name="T43" fmla="*/ 0 h 492"/>
                <a:gd name="T44" fmla="*/ 309 w 309"/>
                <a:gd name="T45" fmla="*/ 492 h 492"/>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09" h="492">
                  <a:moveTo>
                    <a:pt x="0" y="126"/>
                  </a:moveTo>
                  <a:cubicBezTo>
                    <a:pt x="8" y="114"/>
                    <a:pt x="16" y="102"/>
                    <a:pt x="24" y="90"/>
                  </a:cubicBezTo>
                  <a:cubicBezTo>
                    <a:pt x="28" y="84"/>
                    <a:pt x="36" y="72"/>
                    <a:pt x="36" y="72"/>
                  </a:cubicBezTo>
                  <a:cubicBezTo>
                    <a:pt x="47" y="27"/>
                    <a:pt x="57" y="15"/>
                    <a:pt x="102" y="0"/>
                  </a:cubicBezTo>
                  <a:cubicBezTo>
                    <a:pt x="114" y="2"/>
                    <a:pt x="141" y="4"/>
                    <a:pt x="150" y="18"/>
                  </a:cubicBezTo>
                  <a:cubicBezTo>
                    <a:pt x="152" y="22"/>
                    <a:pt x="177" y="82"/>
                    <a:pt x="180" y="90"/>
                  </a:cubicBezTo>
                  <a:cubicBezTo>
                    <a:pt x="196" y="202"/>
                    <a:pt x="145" y="311"/>
                    <a:pt x="66" y="390"/>
                  </a:cubicBezTo>
                  <a:cubicBezTo>
                    <a:pt x="47" y="447"/>
                    <a:pt x="70" y="475"/>
                    <a:pt x="120" y="492"/>
                  </a:cubicBezTo>
                  <a:cubicBezTo>
                    <a:pt x="132" y="490"/>
                    <a:pt x="145" y="491"/>
                    <a:pt x="156" y="486"/>
                  </a:cubicBezTo>
                  <a:cubicBezTo>
                    <a:pt x="162" y="483"/>
                    <a:pt x="163" y="473"/>
                    <a:pt x="168" y="468"/>
                  </a:cubicBezTo>
                  <a:cubicBezTo>
                    <a:pt x="192" y="447"/>
                    <a:pt x="215" y="443"/>
                    <a:pt x="240" y="426"/>
                  </a:cubicBezTo>
                  <a:cubicBezTo>
                    <a:pt x="270" y="382"/>
                    <a:pt x="276" y="323"/>
                    <a:pt x="300" y="276"/>
                  </a:cubicBezTo>
                  <a:cubicBezTo>
                    <a:pt x="303" y="270"/>
                    <a:pt x="302" y="262"/>
                    <a:pt x="306" y="258"/>
                  </a:cubicBezTo>
                  <a:cubicBezTo>
                    <a:pt x="309" y="255"/>
                    <a:pt x="306" y="266"/>
                    <a:pt x="306" y="270"/>
                  </a:cubicBezTo>
                </a:path>
              </a:pathLst>
            </a:custGeom>
            <a:noFill/>
            <a:ln w="38100">
              <a:solidFill>
                <a:schemeClr val="tx1"/>
              </a:solidFill>
              <a:round/>
              <a:headEnd/>
              <a:tailEnd/>
            </a:ln>
          </p:spPr>
          <p:txBody>
            <a:bodyPr/>
            <a:lstStyle/>
            <a:p>
              <a:endParaRPr lang="en-US"/>
            </a:p>
          </p:txBody>
        </p:sp>
      </p:grpSp>
      <p:sp>
        <p:nvSpPr>
          <p:cNvPr id="20502" name="AutoShape 143"/>
          <p:cNvSpPr>
            <a:spLocks noChangeArrowheads="1"/>
          </p:cNvSpPr>
          <p:nvPr/>
        </p:nvSpPr>
        <p:spPr bwMode="auto">
          <a:xfrm>
            <a:off x="381000" y="2867025"/>
            <a:ext cx="1676400" cy="485775"/>
          </a:xfrm>
          <a:prstGeom prst="wedgeEllipseCallout">
            <a:avLst>
              <a:gd name="adj1" fmla="val -24745"/>
              <a:gd name="adj2" fmla="val -81370"/>
            </a:avLst>
          </a:prstGeom>
          <a:solidFill>
            <a:schemeClr val="bg1"/>
          </a:solidFill>
          <a:ln w="9525">
            <a:solidFill>
              <a:schemeClr val="tx1"/>
            </a:solidFill>
            <a:miter lim="800000"/>
            <a:headEnd/>
            <a:tailEnd/>
          </a:ln>
        </p:spPr>
        <p:txBody>
          <a:bodyPr/>
          <a:lstStyle/>
          <a:p>
            <a:pPr algn="ctr"/>
            <a:r>
              <a:rPr lang="en-US" sz="1000" i="1">
                <a:latin typeface="Comic Sans MS" pitchFamily="66" charset="0"/>
              </a:rPr>
              <a:t>It's a mouse interrupt!</a:t>
            </a:r>
          </a:p>
        </p:txBody>
      </p:sp>
      <p:pic>
        <p:nvPicPr>
          <p:cNvPr id="20503" name="Picture 148" descr="envelope"/>
          <p:cNvPicPr>
            <a:picLocks noChangeAspect="1" noChangeArrowheads="1"/>
          </p:cNvPicPr>
          <p:nvPr/>
        </p:nvPicPr>
        <p:blipFill>
          <a:blip r:embed="rId5" cstate="print"/>
          <a:srcRect/>
          <a:stretch>
            <a:fillRect/>
          </a:stretch>
        </p:blipFill>
        <p:spPr bwMode="auto">
          <a:xfrm>
            <a:off x="2590800" y="3962400"/>
            <a:ext cx="787400" cy="331788"/>
          </a:xfrm>
          <a:prstGeom prst="rect">
            <a:avLst/>
          </a:prstGeom>
          <a:noFill/>
          <a:ln w="9525">
            <a:noFill/>
            <a:miter lim="800000"/>
            <a:headEnd/>
            <a:tailEnd/>
          </a:ln>
        </p:spPr>
      </p:pic>
      <p:pic>
        <p:nvPicPr>
          <p:cNvPr id="20504" name="Picture 149" descr="bolt_stirrers"/>
          <p:cNvPicPr>
            <a:picLocks noChangeAspect="1" noChangeArrowheads="1"/>
          </p:cNvPicPr>
          <p:nvPr/>
        </p:nvPicPr>
        <p:blipFill>
          <a:blip r:embed="rId6" cstate="print"/>
          <a:srcRect/>
          <a:stretch>
            <a:fillRect/>
          </a:stretch>
        </p:blipFill>
        <p:spPr bwMode="auto">
          <a:xfrm>
            <a:off x="1270000" y="4551363"/>
            <a:ext cx="1270000" cy="714375"/>
          </a:xfrm>
          <a:prstGeom prst="rect">
            <a:avLst/>
          </a:prstGeom>
          <a:noFill/>
          <a:ln w="9525">
            <a:noFill/>
            <a:miter lim="800000"/>
            <a:headEnd/>
            <a:tailEnd/>
          </a:ln>
        </p:spPr>
      </p:pic>
      <p:sp>
        <p:nvSpPr>
          <p:cNvPr id="20505" name="AutoShape 150"/>
          <p:cNvSpPr>
            <a:spLocks noChangeArrowheads="1"/>
          </p:cNvSpPr>
          <p:nvPr/>
        </p:nvSpPr>
        <p:spPr bwMode="auto">
          <a:xfrm>
            <a:off x="3073400" y="5791200"/>
            <a:ext cx="1676400" cy="457200"/>
          </a:xfrm>
          <a:prstGeom prst="wedgeEllipseCallout">
            <a:avLst>
              <a:gd name="adj1" fmla="val -41227"/>
              <a:gd name="adj2" fmla="val 89991"/>
            </a:avLst>
          </a:prstGeom>
          <a:solidFill>
            <a:schemeClr val="bg1"/>
          </a:solidFill>
          <a:ln w="9525">
            <a:solidFill>
              <a:schemeClr val="tx1"/>
            </a:solidFill>
            <a:miter lim="800000"/>
            <a:headEnd/>
            <a:tailEnd/>
          </a:ln>
        </p:spPr>
        <p:txBody>
          <a:bodyPr tIns="0" anchor="ctr"/>
          <a:lstStyle/>
          <a:p>
            <a:pPr algn="ctr"/>
            <a:r>
              <a:rPr lang="en-US" sz="1000" i="1">
                <a:latin typeface="Comic Sans MS" pitchFamily="66" charset="0"/>
              </a:rPr>
              <a:t>Got a message!</a:t>
            </a:r>
          </a:p>
        </p:txBody>
      </p:sp>
      <p:sp>
        <p:nvSpPr>
          <p:cNvPr id="20506" name="AutoShape 145"/>
          <p:cNvSpPr>
            <a:spLocks noChangeArrowheads="1"/>
          </p:cNvSpPr>
          <p:nvPr/>
        </p:nvSpPr>
        <p:spPr bwMode="auto">
          <a:xfrm>
            <a:off x="3200400" y="2586038"/>
            <a:ext cx="2959100" cy="893762"/>
          </a:xfrm>
          <a:prstGeom prst="irregularSeal2">
            <a:avLst/>
          </a:prstGeom>
          <a:solidFill>
            <a:srgbClr val="FFFF00"/>
          </a:solidFill>
          <a:ln w="9525">
            <a:solidFill>
              <a:schemeClr val="tx1"/>
            </a:solidFill>
            <a:miter lim="800000"/>
            <a:headEnd/>
            <a:tailEnd/>
          </a:ln>
        </p:spPr>
        <p:txBody>
          <a:bodyPr wrap="none" anchor="ctr"/>
          <a:lstStyle/>
          <a:p>
            <a:endParaRPr lang="en-US"/>
          </a:p>
        </p:txBody>
      </p:sp>
      <p:pic>
        <p:nvPicPr>
          <p:cNvPr id="20507" name="Picture 151" descr="bolt_stirrers"/>
          <p:cNvPicPr>
            <a:picLocks noChangeAspect="1" noChangeArrowheads="1"/>
          </p:cNvPicPr>
          <p:nvPr/>
        </p:nvPicPr>
        <p:blipFill>
          <a:blip r:embed="rId6" cstate="print"/>
          <a:srcRect/>
          <a:stretch>
            <a:fillRect/>
          </a:stretch>
        </p:blipFill>
        <p:spPr bwMode="auto">
          <a:xfrm>
            <a:off x="7061200" y="5867400"/>
            <a:ext cx="1168400" cy="962025"/>
          </a:xfrm>
          <a:prstGeom prst="rect">
            <a:avLst/>
          </a:prstGeom>
          <a:noFill/>
          <a:ln w="9525">
            <a:noFill/>
            <a:miter lim="800000"/>
            <a:headEnd/>
            <a:tailEnd/>
          </a:ln>
        </p:spPr>
      </p:pic>
      <p:sp>
        <p:nvSpPr>
          <p:cNvPr id="20508" name="Text Box 133"/>
          <p:cNvSpPr txBox="1">
            <a:spLocks noChangeArrowheads="1"/>
          </p:cNvSpPr>
          <p:nvPr/>
        </p:nvSpPr>
        <p:spPr bwMode="auto">
          <a:xfrm>
            <a:off x="3713163" y="2863850"/>
            <a:ext cx="1370012" cy="461963"/>
          </a:xfrm>
          <a:prstGeom prst="rect">
            <a:avLst/>
          </a:prstGeom>
          <a:noFill/>
          <a:ln w="9525">
            <a:noFill/>
            <a:miter lim="800000"/>
            <a:headEnd/>
            <a:tailEnd/>
          </a:ln>
        </p:spPr>
        <p:txBody>
          <a:bodyPr wrap="none">
            <a:spAutoFit/>
          </a:bodyPr>
          <a:lstStyle/>
          <a:p>
            <a:r>
              <a:rPr lang="en-US" sz="2400" b="1">
                <a:latin typeface="Comic Sans MS" pitchFamily="66" charset="0"/>
              </a:rPr>
              <a:t>CLIENT</a:t>
            </a:r>
          </a:p>
        </p:txBody>
      </p:sp>
      <p:sp>
        <p:nvSpPr>
          <p:cNvPr id="20509" name="AutoShape 154"/>
          <p:cNvSpPr>
            <a:spLocks noChangeArrowheads="1"/>
          </p:cNvSpPr>
          <p:nvPr/>
        </p:nvSpPr>
        <p:spPr bwMode="auto">
          <a:xfrm>
            <a:off x="7086600" y="3017838"/>
            <a:ext cx="1587500" cy="334962"/>
          </a:xfrm>
          <a:prstGeom prst="ellipseRibbon">
            <a:avLst>
              <a:gd name="adj1" fmla="val 25000"/>
              <a:gd name="adj2" fmla="val 50000"/>
              <a:gd name="adj3" fmla="val 12500"/>
            </a:avLst>
          </a:prstGeom>
          <a:solidFill>
            <a:schemeClr val="accent1"/>
          </a:solidFill>
          <a:ln w="9525">
            <a:solidFill>
              <a:schemeClr val="tx1"/>
            </a:solidFill>
            <a:round/>
            <a:headEnd/>
            <a:tailEnd/>
          </a:ln>
        </p:spPr>
        <p:txBody>
          <a:bodyPr wrap="none" anchor="ctr"/>
          <a:lstStyle/>
          <a:p>
            <a:pPr algn="ctr"/>
            <a:r>
              <a:rPr lang="en-US" sz="1400">
                <a:latin typeface="Comic Sans MS" pitchFamily="66" charset="0"/>
              </a:rPr>
              <a:t>ut oh!</a:t>
            </a:r>
          </a:p>
        </p:txBody>
      </p:sp>
      <p:pic>
        <p:nvPicPr>
          <p:cNvPr id="20510" name="Picture 155" descr="halo3703b"/>
          <p:cNvPicPr>
            <a:picLocks noChangeAspect="1" noChangeArrowheads="1"/>
          </p:cNvPicPr>
          <p:nvPr/>
        </p:nvPicPr>
        <p:blipFill>
          <a:blip r:embed="rId7" cstate="print"/>
          <a:srcRect/>
          <a:stretch>
            <a:fillRect/>
          </a:stretch>
        </p:blipFill>
        <p:spPr bwMode="auto">
          <a:xfrm>
            <a:off x="4406900" y="217488"/>
            <a:ext cx="4491038" cy="1608137"/>
          </a:xfrm>
          <a:prstGeom prst="rect">
            <a:avLst/>
          </a:prstGeom>
          <a:noFill/>
          <a:ln w="9525">
            <a:noFill/>
            <a:miter lim="800000"/>
            <a:headEnd/>
            <a:tailEnd/>
          </a:ln>
        </p:spPr>
      </p:pic>
      <p:grpSp>
        <p:nvGrpSpPr>
          <p:cNvPr id="4" name="Group 159"/>
          <p:cNvGrpSpPr>
            <a:grpSpLocks/>
          </p:cNvGrpSpPr>
          <p:nvPr/>
        </p:nvGrpSpPr>
        <p:grpSpPr bwMode="auto">
          <a:xfrm>
            <a:off x="6572250" y="379413"/>
            <a:ext cx="2057400" cy="1363662"/>
            <a:chOff x="3915" y="486"/>
            <a:chExt cx="810" cy="852"/>
          </a:xfrm>
        </p:grpSpPr>
        <p:sp>
          <p:nvSpPr>
            <p:cNvPr id="20525" name="AutoShape 156"/>
            <p:cNvSpPr>
              <a:spLocks noChangeArrowheads="1"/>
            </p:cNvSpPr>
            <p:nvPr/>
          </p:nvSpPr>
          <p:spPr bwMode="auto">
            <a:xfrm>
              <a:off x="3915" y="486"/>
              <a:ext cx="810" cy="852"/>
            </a:xfrm>
            <a:prstGeom prst="irregularSeal2">
              <a:avLst/>
            </a:prstGeom>
            <a:solidFill>
              <a:srgbClr val="FF0066"/>
            </a:solidFill>
            <a:ln w="9525">
              <a:noFill/>
              <a:miter lim="800000"/>
              <a:headEnd/>
              <a:tailEnd/>
            </a:ln>
          </p:spPr>
          <p:txBody>
            <a:bodyPr wrap="none" anchor="ctr"/>
            <a:lstStyle/>
            <a:p>
              <a:endParaRPr lang="en-US"/>
            </a:p>
          </p:txBody>
        </p:sp>
        <p:sp>
          <p:nvSpPr>
            <p:cNvPr id="20526" name="AutoShape 157"/>
            <p:cNvSpPr>
              <a:spLocks noChangeArrowheads="1"/>
            </p:cNvSpPr>
            <p:nvPr/>
          </p:nvSpPr>
          <p:spPr bwMode="auto">
            <a:xfrm>
              <a:off x="4041" y="630"/>
              <a:ext cx="558" cy="564"/>
            </a:xfrm>
            <a:prstGeom prst="irregularSeal2">
              <a:avLst/>
            </a:prstGeom>
            <a:solidFill>
              <a:srgbClr val="FF9900"/>
            </a:solidFill>
            <a:ln w="9525">
              <a:noFill/>
              <a:miter lim="800000"/>
              <a:headEnd/>
              <a:tailEnd/>
            </a:ln>
          </p:spPr>
          <p:txBody>
            <a:bodyPr wrap="none" anchor="ctr"/>
            <a:lstStyle/>
            <a:p>
              <a:endParaRPr lang="en-US"/>
            </a:p>
          </p:txBody>
        </p:sp>
        <p:sp>
          <p:nvSpPr>
            <p:cNvPr id="20527" name="AutoShape 158"/>
            <p:cNvSpPr>
              <a:spLocks noChangeArrowheads="1"/>
            </p:cNvSpPr>
            <p:nvPr/>
          </p:nvSpPr>
          <p:spPr bwMode="auto">
            <a:xfrm>
              <a:off x="4137" y="711"/>
              <a:ext cx="366" cy="402"/>
            </a:xfrm>
            <a:prstGeom prst="irregularSeal2">
              <a:avLst/>
            </a:prstGeom>
            <a:solidFill>
              <a:srgbClr val="FFFF00"/>
            </a:solidFill>
            <a:ln w="9525">
              <a:noFill/>
              <a:miter lim="800000"/>
              <a:headEnd/>
              <a:tailEnd/>
            </a:ln>
          </p:spPr>
          <p:txBody>
            <a:bodyPr wrap="none" anchor="ctr"/>
            <a:lstStyle/>
            <a:p>
              <a:endParaRPr lang="en-US"/>
            </a:p>
          </p:txBody>
        </p:sp>
      </p:grpSp>
      <p:grpSp>
        <p:nvGrpSpPr>
          <p:cNvPr id="5" name="Group 161"/>
          <p:cNvGrpSpPr>
            <a:grpSpLocks/>
          </p:cNvGrpSpPr>
          <p:nvPr/>
        </p:nvGrpSpPr>
        <p:grpSpPr bwMode="auto">
          <a:xfrm>
            <a:off x="4470400" y="1528763"/>
            <a:ext cx="1504950" cy="679450"/>
            <a:chOff x="0" y="1266"/>
            <a:chExt cx="711" cy="570"/>
          </a:xfrm>
        </p:grpSpPr>
        <p:pic>
          <p:nvPicPr>
            <p:cNvPr id="20523" name="Picture 162" descr="Photo_Electrical_Mouse"/>
            <p:cNvPicPr>
              <a:picLocks noChangeAspect="1" noChangeArrowheads="1"/>
            </p:cNvPicPr>
            <p:nvPr/>
          </p:nvPicPr>
          <p:blipFill>
            <a:blip r:embed="rId4" cstate="print"/>
            <a:srcRect/>
            <a:stretch>
              <a:fillRect/>
            </a:stretch>
          </p:blipFill>
          <p:spPr bwMode="auto">
            <a:xfrm>
              <a:off x="0" y="1296"/>
              <a:ext cx="540" cy="540"/>
            </a:xfrm>
            <a:prstGeom prst="rect">
              <a:avLst/>
            </a:prstGeom>
            <a:noFill/>
            <a:ln w="9525">
              <a:noFill/>
              <a:miter lim="800000"/>
              <a:headEnd/>
              <a:tailEnd/>
            </a:ln>
          </p:spPr>
        </p:pic>
        <p:sp>
          <p:nvSpPr>
            <p:cNvPr id="20524" name="Freeform 163"/>
            <p:cNvSpPr>
              <a:spLocks/>
            </p:cNvSpPr>
            <p:nvPr/>
          </p:nvSpPr>
          <p:spPr bwMode="auto">
            <a:xfrm>
              <a:off x="402" y="1266"/>
              <a:ext cx="309" cy="492"/>
            </a:xfrm>
            <a:custGeom>
              <a:avLst/>
              <a:gdLst>
                <a:gd name="T0" fmla="*/ 0 w 309"/>
                <a:gd name="T1" fmla="*/ 126 h 492"/>
                <a:gd name="T2" fmla="*/ 24 w 309"/>
                <a:gd name="T3" fmla="*/ 90 h 492"/>
                <a:gd name="T4" fmla="*/ 36 w 309"/>
                <a:gd name="T5" fmla="*/ 72 h 492"/>
                <a:gd name="T6" fmla="*/ 102 w 309"/>
                <a:gd name="T7" fmla="*/ 0 h 492"/>
                <a:gd name="T8" fmla="*/ 150 w 309"/>
                <a:gd name="T9" fmla="*/ 18 h 492"/>
                <a:gd name="T10" fmla="*/ 180 w 309"/>
                <a:gd name="T11" fmla="*/ 90 h 492"/>
                <a:gd name="T12" fmla="*/ 66 w 309"/>
                <a:gd name="T13" fmla="*/ 390 h 492"/>
                <a:gd name="T14" fmla="*/ 120 w 309"/>
                <a:gd name="T15" fmla="*/ 492 h 492"/>
                <a:gd name="T16" fmla="*/ 156 w 309"/>
                <a:gd name="T17" fmla="*/ 486 h 492"/>
                <a:gd name="T18" fmla="*/ 168 w 309"/>
                <a:gd name="T19" fmla="*/ 468 h 492"/>
                <a:gd name="T20" fmla="*/ 240 w 309"/>
                <a:gd name="T21" fmla="*/ 426 h 492"/>
                <a:gd name="T22" fmla="*/ 300 w 309"/>
                <a:gd name="T23" fmla="*/ 276 h 492"/>
                <a:gd name="T24" fmla="*/ 306 w 309"/>
                <a:gd name="T25" fmla="*/ 258 h 492"/>
                <a:gd name="T26" fmla="*/ 306 w 309"/>
                <a:gd name="T27" fmla="*/ 270 h 49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09"/>
                <a:gd name="T43" fmla="*/ 0 h 492"/>
                <a:gd name="T44" fmla="*/ 309 w 309"/>
                <a:gd name="T45" fmla="*/ 492 h 492"/>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09" h="492">
                  <a:moveTo>
                    <a:pt x="0" y="126"/>
                  </a:moveTo>
                  <a:cubicBezTo>
                    <a:pt x="8" y="114"/>
                    <a:pt x="16" y="102"/>
                    <a:pt x="24" y="90"/>
                  </a:cubicBezTo>
                  <a:cubicBezTo>
                    <a:pt x="28" y="84"/>
                    <a:pt x="36" y="72"/>
                    <a:pt x="36" y="72"/>
                  </a:cubicBezTo>
                  <a:cubicBezTo>
                    <a:pt x="47" y="27"/>
                    <a:pt x="57" y="15"/>
                    <a:pt x="102" y="0"/>
                  </a:cubicBezTo>
                  <a:cubicBezTo>
                    <a:pt x="114" y="2"/>
                    <a:pt x="141" y="4"/>
                    <a:pt x="150" y="18"/>
                  </a:cubicBezTo>
                  <a:cubicBezTo>
                    <a:pt x="152" y="22"/>
                    <a:pt x="177" y="82"/>
                    <a:pt x="180" y="90"/>
                  </a:cubicBezTo>
                  <a:cubicBezTo>
                    <a:pt x="196" y="202"/>
                    <a:pt x="145" y="311"/>
                    <a:pt x="66" y="390"/>
                  </a:cubicBezTo>
                  <a:cubicBezTo>
                    <a:pt x="47" y="447"/>
                    <a:pt x="70" y="475"/>
                    <a:pt x="120" y="492"/>
                  </a:cubicBezTo>
                  <a:cubicBezTo>
                    <a:pt x="132" y="490"/>
                    <a:pt x="145" y="491"/>
                    <a:pt x="156" y="486"/>
                  </a:cubicBezTo>
                  <a:cubicBezTo>
                    <a:pt x="162" y="483"/>
                    <a:pt x="163" y="473"/>
                    <a:pt x="168" y="468"/>
                  </a:cubicBezTo>
                  <a:cubicBezTo>
                    <a:pt x="192" y="447"/>
                    <a:pt x="215" y="443"/>
                    <a:pt x="240" y="426"/>
                  </a:cubicBezTo>
                  <a:cubicBezTo>
                    <a:pt x="270" y="382"/>
                    <a:pt x="276" y="323"/>
                    <a:pt x="300" y="276"/>
                  </a:cubicBezTo>
                  <a:cubicBezTo>
                    <a:pt x="303" y="270"/>
                    <a:pt x="302" y="262"/>
                    <a:pt x="306" y="258"/>
                  </a:cubicBezTo>
                  <a:cubicBezTo>
                    <a:pt x="309" y="255"/>
                    <a:pt x="306" y="266"/>
                    <a:pt x="306" y="270"/>
                  </a:cubicBezTo>
                </a:path>
              </a:pathLst>
            </a:custGeom>
            <a:noFill/>
            <a:ln w="38100">
              <a:solidFill>
                <a:schemeClr val="tx1"/>
              </a:solidFill>
              <a:round/>
              <a:headEnd/>
              <a:tailEnd/>
            </a:ln>
          </p:spPr>
          <p:txBody>
            <a:bodyPr/>
            <a:lstStyle/>
            <a:p>
              <a:endParaRPr lang="en-US"/>
            </a:p>
          </p:txBody>
        </p:sp>
      </p:grpSp>
      <p:sp>
        <p:nvSpPr>
          <p:cNvPr id="20513" name="Text Box 105"/>
          <p:cNvSpPr txBox="1">
            <a:spLocks noChangeArrowheads="1"/>
          </p:cNvSpPr>
          <p:nvPr/>
        </p:nvSpPr>
        <p:spPr bwMode="auto">
          <a:xfrm>
            <a:off x="2171700" y="1611313"/>
            <a:ext cx="1784350" cy="522287"/>
          </a:xfrm>
          <a:prstGeom prst="rect">
            <a:avLst/>
          </a:prstGeom>
          <a:solidFill>
            <a:srgbClr val="FFCCFF"/>
          </a:solidFill>
          <a:ln w="9525">
            <a:solidFill>
              <a:srgbClr val="FFCCFF"/>
            </a:solidFill>
            <a:miter lim="800000"/>
            <a:headEnd/>
            <a:tailEnd/>
          </a:ln>
        </p:spPr>
        <p:txBody>
          <a:bodyPr wrap="none">
            <a:spAutoFit/>
          </a:bodyPr>
          <a:lstStyle/>
          <a:p>
            <a:r>
              <a:rPr lang="en-US" sz="1400" i="1">
                <a:latin typeface="Comic Sans MS" pitchFamily="66" charset="0"/>
              </a:rPr>
              <a:t>Player clicks mouse</a:t>
            </a:r>
          </a:p>
          <a:p>
            <a:r>
              <a:rPr lang="en-US" sz="1400" i="1">
                <a:latin typeface="Comic Sans MS" pitchFamily="66" charset="0"/>
              </a:rPr>
              <a:t>cursor on target</a:t>
            </a:r>
          </a:p>
        </p:txBody>
      </p:sp>
      <p:sp>
        <p:nvSpPr>
          <p:cNvPr id="20514" name="Line 131"/>
          <p:cNvSpPr>
            <a:spLocks noChangeShapeType="1"/>
          </p:cNvSpPr>
          <p:nvPr/>
        </p:nvSpPr>
        <p:spPr bwMode="auto">
          <a:xfrm flipH="1" flipV="1">
            <a:off x="6184900" y="1677988"/>
            <a:ext cx="152400" cy="542925"/>
          </a:xfrm>
          <a:prstGeom prst="line">
            <a:avLst/>
          </a:prstGeom>
          <a:noFill/>
          <a:ln w="76200">
            <a:solidFill>
              <a:schemeClr val="tx1"/>
            </a:solidFill>
            <a:round/>
            <a:headEnd/>
            <a:tailEnd type="triangle" w="med" len="med"/>
          </a:ln>
        </p:spPr>
        <p:txBody>
          <a:bodyPr/>
          <a:lstStyle/>
          <a:p>
            <a:endParaRPr lang="en-US"/>
          </a:p>
        </p:txBody>
      </p:sp>
      <p:sp>
        <p:nvSpPr>
          <p:cNvPr id="20515" name="AutoShape 164"/>
          <p:cNvSpPr>
            <a:spLocks noChangeArrowheads="1"/>
          </p:cNvSpPr>
          <p:nvPr/>
        </p:nvSpPr>
        <p:spPr bwMode="auto">
          <a:xfrm>
            <a:off x="3378200" y="4114800"/>
            <a:ext cx="1498600" cy="457200"/>
          </a:xfrm>
          <a:prstGeom prst="horizontalScroll">
            <a:avLst>
              <a:gd name="adj" fmla="val 12500"/>
            </a:avLst>
          </a:prstGeom>
          <a:solidFill>
            <a:srgbClr val="FFFF00"/>
          </a:solidFill>
          <a:ln w="9525">
            <a:solidFill>
              <a:schemeClr val="tx1"/>
            </a:solidFill>
            <a:round/>
            <a:headEnd/>
            <a:tailEnd/>
          </a:ln>
        </p:spPr>
        <p:txBody>
          <a:bodyPr wrap="none" anchor="ctr"/>
          <a:lstStyle/>
          <a:p>
            <a:endParaRPr lang="en-US"/>
          </a:p>
        </p:txBody>
      </p:sp>
      <p:sp>
        <p:nvSpPr>
          <p:cNvPr id="20516" name="Text Box 132"/>
          <p:cNvSpPr txBox="1">
            <a:spLocks noChangeArrowheads="1"/>
          </p:cNvSpPr>
          <p:nvPr/>
        </p:nvSpPr>
        <p:spPr bwMode="auto">
          <a:xfrm>
            <a:off x="3581400" y="4114800"/>
            <a:ext cx="1157288" cy="461963"/>
          </a:xfrm>
          <a:prstGeom prst="rect">
            <a:avLst/>
          </a:prstGeom>
          <a:noFill/>
          <a:ln w="9525">
            <a:noFill/>
            <a:miter lim="800000"/>
            <a:headEnd/>
            <a:tailEnd/>
          </a:ln>
        </p:spPr>
        <p:txBody>
          <a:bodyPr wrap="none">
            <a:spAutoFit/>
          </a:bodyPr>
          <a:lstStyle/>
          <a:p>
            <a:r>
              <a:rPr lang="en-US" sz="2400" b="1"/>
              <a:t>SERVER</a:t>
            </a:r>
          </a:p>
        </p:txBody>
      </p:sp>
      <p:sp>
        <p:nvSpPr>
          <p:cNvPr id="8358" name="Text Box 166"/>
          <p:cNvSpPr txBox="1">
            <a:spLocks noChangeArrowheads="1"/>
          </p:cNvSpPr>
          <p:nvPr/>
        </p:nvSpPr>
        <p:spPr bwMode="auto">
          <a:xfrm rot="-884334">
            <a:off x="7205663" y="912813"/>
            <a:ext cx="790575" cy="338137"/>
          </a:xfrm>
          <a:prstGeom prst="rect">
            <a:avLst/>
          </a:prstGeom>
          <a:noFill/>
          <a:ln w="9525">
            <a:noFill/>
            <a:miter lim="800000"/>
            <a:headEnd/>
            <a:tailEnd/>
          </a:ln>
          <a:effectLst>
            <a:outerShdw dist="45791" dir="2021404" algn="ctr" rotWithShape="0">
              <a:schemeClr val="bg2">
                <a:alpha val="50000"/>
              </a:schemeClr>
            </a:outerShdw>
          </a:effectLst>
        </p:spPr>
        <p:txBody>
          <a:bodyPr wrap="none">
            <a:spAutoFit/>
          </a:bodyPr>
          <a:lstStyle/>
          <a:p>
            <a:pPr>
              <a:defRPr/>
            </a:pPr>
            <a:r>
              <a:rPr lang="en-US" sz="1600" b="1">
                <a:latin typeface="Comic Sans MS" pitchFamily="66" charset="0"/>
              </a:rPr>
              <a:t>BAM!!!</a:t>
            </a:r>
          </a:p>
        </p:txBody>
      </p:sp>
      <p:sp>
        <p:nvSpPr>
          <p:cNvPr id="20518" name="Text Box 117" descr="20%"/>
          <p:cNvSpPr txBox="1">
            <a:spLocks noChangeArrowheads="1"/>
          </p:cNvSpPr>
          <p:nvPr/>
        </p:nvSpPr>
        <p:spPr bwMode="auto">
          <a:xfrm>
            <a:off x="6858000" y="4395788"/>
            <a:ext cx="2112963" cy="1108075"/>
          </a:xfrm>
          <a:prstGeom prst="rect">
            <a:avLst/>
          </a:prstGeom>
          <a:pattFill prst="pct20">
            <a:fgClr>
              <a:srgbClr val="FFCCFF"/>
            </a:fgClr>
            <a:bgClr>
              <a:schemeClr val="bg1"/>
            </a:bgClr>
          </a:pattFill>
          <a:ln w="9525" algn="ctr">
            <a:solidFill>
              <a:schemeClr val="tx1"/>
            </a:solidFill>
            <a:miter lim="800000"/>
            <a:headEnd/>
            <a:tailEnd/>
          </a:ln>
        </p:spPr>
        <p:txBody>
          <a:bodyPr wrap="none"/>
          <a:lstStyle/>
          <a:p>
            <a:r>
              <a:rPr lang="en-US" sz="2000" dirty="0">
                <a:latin typeface="Comic Sans MS" pitchFamily="66" charset="0"/>
              </a:rPr>
              <a:t>OS: Receives</a:t>
            </a:r>
          </a:p>
          <a:p>
            <a:r>
              <a:rPr lang="en-US" sz="2000" dirty="0">
                <a:latin typeface="Comic Sans MS" pitchFamily="66" charset="0"/>
              </a:rPr>
              <a:t>message and</a:t>
            </a:r>
          </a:p>
          <a:p>
            <a:r>
              <a:rPr lang="en-US" sz="2000" dirty="0">
                <a:latin typeface="Comic Sans MS" pitchFamily="66" charset="0"/>
              </a:rPr>
              <a:t>sends it to </a:t>
            </a:r>
          </a:p>
          <a:p>
            <a:r>
              <a:rPr lang="en-US" sz="2000" dirty="0">
                <a:latin typeface="Comic Sans MS" pitchFamily="66" charset="0"/>
              </a:rPr>
              <a:t>   application</a:t>
            </a:r>
          </a:p>
        </p:txBody>
      </p:sp>
      <p:sp>
        <p:nvSpPr>
          <p:cNvPr id="20519" name="Line 118"/>
          <p:cNvSpPr>
            <a:spLocks noChangeShapeType="1"/>
          </p:cNvSpPr>
          <p:nvPr/>
        </p:nvSpPr>
        <p:spPr bwMode="auto">
          <a:xfrm flipV="1">
            <a:off x="6553200" y="5410200"/>
            <a:ext cx="457200" cy="823913"/>
          </a:xfrm>
          <a:prstGeom prst="line">
            <a:avLst/>
          </a:prstGeom>
          <a:noFill/>
          <a:ln w="76200">
            <a:solidFill>
              <a:schemeClr val="tx1"/>
            </a:solidFill>
            <a:round/>
            <a:headEnd/>
            <a:tailEnd type="triangle" w="med" len="med"/>
          </a:ln>
        </p:spPr>
        <p:txBody>
          <a:bodyPr/>
          <a:lstStyle/>
          <a:p>
            <a:endParaRPr lang="en-US"/>
          </a:p>
        </p:txBody>
      </p:sp>
      <p:sp>
        <p:nvSpPr>
          <p:cNvPr id="20520" name="Text Box 121" descr="30%"/>
          <p:cNvSpPr txBox="1">
            <a:spLocks noChangeArrowheads="1"/>
          </p:cNvSpPr>
          <p:nvPr/>
        </p:nvSpPr>
        <p:spPr bwMode="auto">
          <a:xfrm>
            <a:off x="4652963" y="3406775"/>
            <a:ext cx="4292600" cy="893763"/>
          </a:xfrm>
          <a:prstGeom prst="rect">
            <a:avLst/>
          </a:prstGeom>
          <a:pattFill prst="pct30">
            <a:fgClr>
              <a:srgbClr val="99FF99"/>
            </a:fgClr>
            <a:bgClr>
              <a:schemeClr val="bg1"/>
            </a:bgClr>
          </a:pattFill>
          <a:ln w="9525" algn="ctr">
            <a:solidFill>
              <a:schemeClr val="tx1"/>
            </a:solidFill>
            <a:miter lim="800000"/>
            <a:headEnd/>
            <a:tailEnd/>
          </a:ln>
        </p:spPr>
        <p:txBody>
          <a:bodyPr wrap="none"/>
          <a:lstStyle/>
          <a:p>
            <a:r>
              <a:rPr lang="en-US" sz="2000" dirty="0" err="1">
                <a:latin typeface="Comic Sans MS" pitchFamily="66" charset="0"/>
              </a:rPr>
              <a:t>ClientApplication</a:t>
            </a:r>
            <a:r>
              <a:rPr lang="en-US" sz="2000" dirty="0">
                <a:latin typeface="Comic Sans MS" pitchFamily="66" charset="0"/>
              </a:rPr>
              <a:t> generates </a:t>
            </a:r>
          </a:p>
          <a:p>
            <a:r>
              <a:rPr lang="en-US" sz="2000" dirty="0">
                <a:latin typeface="Comic Sans MS" pitchFamily="66" charset="0"/>
              </a:rPr>
              <a:t>required images, etc.</a:t>
            </a:r>
          </a:p>
          <a:p>
            <a:r>
              <a:rPr lang="en-US" sz="2000" dirty="0">
                <a:latin typeface="Comic Sans MS" pitchFamily="66" charset="0"/>
              </a:rPr>
              <a:t>Sends I/O requests to OS</a:t>
            </a:r>
          </a:p>
        </p:txBody>
      </p:sp>
      <p:sp>
        <p:nvSpPr>
          <p:cNvPr id="20521" name="Line 130"/>
          <p:cNvSpPr>
            <a:spLocks noChangeShapeType="1"/>
          </p:cNvSpPr>
          <p:nvPr/>
        </p:nvSpPr>
        <p:spPr bwMode="auto">
          <a:xfrm flipV="1">
            <a:off x="6388100" y="2886075"/>
            <a:ext cx="393700" cy="571500"/>
          </a:xfrm>
          <a:prstGeom prst="line">
            <a:avLst/>
          </a:prstGeom>
          <a:noFill/>
          <a:ln w="76200">
            <a:solidFill>
              <a:schemeClr val="tx1"/>
            </a:solidFill>
            <a:round/>
            <a:headEnd/>
            <a:tailEnd type="triangle" w="med" len="med"/>
          </a:ln>
        </p:spPr>
        <p:txBody>
          <a:bodyPr/>
          <a:lstStyle/>
          <a:p>
            <a:endParaRPr lang="en-US"/>
          </a:p>
        </p:txBody>
      </p:sp>
      <p:sp>
        <p:nvSpPr>
          <p:cNvPr id="20522" name="Line 153"/>
          <p:cNvSpPr>
            <a:spLocks noChangeShapeType="1"/>
          </p:cNvSpPr>
          <p:nvPr/>
        </p:nvSpPr>
        <p:spPr bwMode="auto">
          <a:xfrm flipH="1" flipV="1">
            <a:off x="6400800" y="4267200"/>
            <a:ext cx="457200" cy="304800"/>
          </a:xfrm>
          <a:prstGeom prst="line">
            <a:avLst/>
          </a:prstGeom>
          <a:noFill/>
          <a:ln w="76200">
            <a:solidFill>
              <a:schemeClr val="tx1"/>
            </a:solidFill>
            <a:round/>
            <a:headEnd/>
            <a:tailEnd type="triangle" w="med" len="med"/>
          </a:ln>
        </p:spPr>
        <p:txBody>
          <a:bodyPr/>
          <a:lstStyle/>
          <a:p>
            <a:endParaRPr 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en-US"/>
              <a:t>What’s Inside the Box?</a:t>
            </a:r>
          </a:p>
        </p:txBody>
      </p:sp>
      <p:pic>
        <p:nvPicPr>
          <p:cNvPr id="22531" name="Picture 2" descr="computerbox"/>
          <p:cNvPicPr>
            <a:picLocks noGrp="1" noChangeAspect="1" noChangeArrowheads="1"/>
          </p:cNvPicPr>
          <p:nvPr>
            <p:ph idx="1"/>
          </p:nvPr>
        </p:nvPicPr>
        <p:blipFill>
          <a:blip r:embed="rId3" cstate="print"/>
          <a:srcRect/>
          <a:stretch>
            <a:fillRect/>
          </a:stretch>
        </p:blipFill>
        <p:spPr>
          <a:xfrm>
            <a:off x="2979738" y="1790700"/>
            <a:ext cx="3184525" cy="3276600"/>
          </a:xfrm>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2"/>
          <p:cNvPicPr>
            <a:picLocks noChangeAspect="1" noChangeArrowheads="1"/>
          </p:cNvPicPr>
          <p:nvPr/>
        </p:nvPicPr>
        <p:blipFill>
          <a:blip r:embed="rId3" cstate="print"/>
          <a:srcRect/>
          <a:stretch>
            <a:fillRect/>
          </a:stretch>
        </p:blipFill>
        <p:spPr bwMode="auto">
          <a:xfrm>
            <a:off x="0" y="552450"/>
            <a:ext cx="8418286" cy="4796669"/>
          </a:xfrm>
          <a:prstGeom prst="rect">
            <a:avLst/>
          </a:prstGeom>
          <a:noFill/>
          <a:ln w="9525">
            <a:noFill/>
            <a:miter lim="800000"/>
            <a:headEnd/>
            <a:tailEnd/>
          </a:ln>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7"/>
          <p:cNvGrpSpPr>
            <a:grpSpLocks/>
          </p:cNvGrpSpPr>
          <p:nvPr/>
        </p:nvGrpSpPr>
        <p:grpSpPr bwMode="auto">
          <a:xfrm>
            <a:off x="347663" y="49213"/>
            <a:ext cx="8624620" cy="6718300"/>
            <a:chOff x="508000" y="-76200"/>
            <a:chExt cx="8624620" cy="6718300"/>
          </a:xfrm>
        </p:grpSpPr>
        <p:pic>
          <p:nvPicPr>
            <p:cNvPr id="24579" name="Picture 46" descr="HardDrive.jpg"/>
            <p:cNvPicPr>
              <a:picLocks noChangeAspect="1"/>
            </p:cNvPicPr>
            <p:nvPr/>
          </p:nvPicPr>
          <p:blipFill>
            <a:blip r:embed="rId3" cstate="print"/>
            <a:srcRect/>
            <a:stretch>
              <a:fillRect/>
            </a:stretch>
          </p:blipFill>
          <p:spPr bwMode="auto">
            <a:xfrm>
              <a:off x="3886200" y="5410200"/>
              <a:ext cx="1828800" cy="1030778"/>
            </a:xfrm>
            <a:prstGeom prst="rect">
              <a:avLst/>
            </a:prstGeom>
            <a:noFill/>
            <a:ln w="9525">
              <a:noFill/>
              <a:miter lim="800000"/>
              <a:headEnd/>
              <a:tailEnd/>
            </a:ln>
          </p:spPr>
        </p:pic>
        <p:pic>
          <p:nvPicPr>
            <p:cNvPr id="24580" name="Picture 36" descr="printer.jpg"/>
            <p:cNvPicPr>
              <a:picLocks noChangeAspect="1"/>
            </p:cNvPicPr>
            <p:nvPr/>
          </p:nvPicPr>
          <p:blipFill>
            <a:blip r:embed="rId4" cstate="print"/>
            <a:srcRect/>
            <a:stretch>
              <a:fillRect/>
            </a:stretch>
          </p:blipFill>
          <p:spPr bwMode="auto">
            <a:xfrm>
              <a:off x="7576930" y="5270500"/>
              <a:ext cx="1490870" cy="1371600"/>
            </a:xfrm>
            <a:prstGeom prst="rect">
              <a:avLst/>
            </a:prstGeom>
            <a:noFill/>
            <a:ln w="9525">
              <a:noFill/>
              <a:miter lim="800000"/>
              <a:headEnd/>
              <a:tailEnd/>
            </a:ln>
          </p:spPr>
        </p:pic>
        <p:pic>
          <p:nvPicPr>
            <p:cNvPr id="24581" name="Picture 35" descr="DVD-drive.jpg"/>
            <p:cNvPicPr>
              <a:picLocks noChangeAspect="1"/>
            </p:cNvPicPr>
            <p:nvPr/>
          </p:nvPicPr>
          <p:blipFill>
            <a:blip r:embed="rId5" cstate="print"/>
            <a:srcRect/>
            <a:stretch>
              <a:fillRect/>
            </a:stretch>
          </p:blipFill>
          <p:spPr bwMode="auto">
            <a:xfrm>
              <a:off x="5943600" y="5270500"/>
              <a:ext cx="1304925" cy="762000"/>
            </a:xfrm>
            <a:prstGeom prst="rect">
              <a:avLst/>
            </a:prstGeom>
            <a:noFill/>
            <a:ln w="9525">
              <a:noFill/>
              <a:miter lim="800000"/>
              <a:headEnd/>
              <a:tailEnd/>
            </a:ln>
          </p:spPr>
        </p:pic>
        <p:sp>
          <p:nvSpPr>
            <p:cNvPr id="24582" name="Line 5"/>
            <p:cNvSpPr>
              <a:spLocks noChangeShapeType="1"/>
            </p:cNvSpPr>
            <p:nvPr/>
          </p:nvSpPr>
          <p:spPr bwMode="auto">
            <a:xfrm>
              <a:off x="508000" y="2819400"/>
              <a:ext cx="4495800" cy="25400"/>
            </a:xfrm>
            <a:prstGeom prst="line">
              <a:avLst/>
            </a:prstGeom>
            <a:noFill/>
            <a:ln w="76200">
              <a:solidFill>
                <a:schemeClr val="tx1"/>
              </a:solidFill>
              <a:round/>
              <a:headEnd/>
              <a:tailEnd/>
            </a:ln>
          </p:spPr>
          <p:txBody>
            <a:bodyPr/>
            <a:lstStyle/>
            <a:p>
              <a:endParaRPr lang="en-US"/>
            </a:p>
          </p:txBody>
        </p:sp>
        <p:sp>
          <p:nvSpPr>
            <p:cNvPr id="24583" name="Rectangle 6"/>
            <p:cNvSpPr>
              <a:spLocks noChangeArrowheads="1"/>
            </p:cNvSpPr>
            <p:nvPr/>
          </p:nvSpPr>
          <p:spPr bwMode="auto">
            <a:xfrm>
              <a:off x="2262188" y="4064000"/>
              <a:ext cx="1117600" cy="914400"/>
            </a:xfrm>
            <a:prstGeom prst="rect">
              <a:avLst/>
            </a:prstGeom>
            <a:noFill/>
            <a:ln w="9525">
              <a:solidFill>
                <a:schemeClr val="tx1"/>
              </a:solidFill>
              <a:miter lim="800000"/>
              <a:headEnd/>
              <a:tailEnd/>
            </a:ln>
          </p:spPr>
          <p:txBody>
            <a:bodyPr wrap="none" anchor="ctr"/>
            <a:lstStyle/>
            <a:p>
              <a:endParaRPr lang="en-US"/>
            </a:p>
          </p:txBody>
        </p:sp>
        <p:sp>
          <p:nvSpPr>
            <p:cNvPr id="24584" name="Text Box 7"/>
            <p:cNvSpPr txBox="1">
              <a:spLocks noChangeArrowheads="1"/>
            </p:cNvSpPr>
            <p:nvPr/>
          </p:nvSpPr>
          <p:spPr bwMode="auto">
            <a:xfrm>
              <a:off x="2226689" y="4279900"/>
              <a:ext cx="1316387" cy="707886"/>
            </a:xfrm>
            <a:prstGeom prst="rect">
              <a:avLst/>
            </a:prstGeom>
            <a:noFill/>
            <a:ln w="9525">
              <a:noFill/>
              <a:miter lim="800000"/>
              <a:headEnd/>
              <a:tailEnd/>
            </a:ln>
          </p:spPr>
          <p:txBody>
            <a:bodyPr wrap="none">
              <a:spAutoFit/>
            </a:bodyPr>
            <a:lstStyle/>
            <a:p>
              <a:r>
                <a:rPr lang="en-US" sz="2000" b="1" dirty="0"/>
                <a:t>Memory </a:t>
              </a:r>
              <a:r>
                <a:rPr lang="en-US" b="1" dirty="0"/>
                <a:t> </a:t>
              </a:r>
            </a:p>
          </p:txBody>
        </p:sp>
        <p:sp>
          <p:nvSpPr>
            <p:cNvPr id="24585" name="Line 9"/>
            <p:cNvSpPr>
              <a:spLocks noChangeShapeType="1"/>
            </p:cNvSpPr>
            <p:nvPr/>
          </p:nvSpPr>
          <p:spPr bwMode="auto">
            <a:xfrm>
              <a:off x="2820988" y="2832100"/>
              <a:ext cx="12700" cy="1231900"/>
            </a:xfrm>
            <a:prstGeom prst="line">
              <a:avLst/>
            </a:prstGeom>
            <a:noFill/>
            <a:ln w="9525">
              <a:solidFill>
                <a:schemeClr val="tx1"/>
              </a:solidFill>
              <a:round/>
              <a:headEnd type="triangle" w="med" len="med"/>
              <a:tailEnd type="triangle" w="med" len="med"/>
            </a:ln>
          </p:spPr>
          <p:txBody>
            <a:bodyPr/>
            <a:lstStyle/>
            <a:p>
              <a:endParaRPr lang="en-US"/>
            </a:p>
          </p:txBody>
        </p:sp>
        <p:sp>
          <p:nvSpPr>
            <p:cNvPr id="24586" name="Text Box 11"/>
            <p:cNvSpPr txBox="1">
              <a:spLocks noChangeArrowheads="1"/>
            </p:cNvSpPr>
            <p:nvPr/>
          </p:nvSpPr>
          <p:spPr bwMode="auto">
            <a:xfrm>
              <a:off x="1755549" y="2436813"/>
              <a:ext cx="1819729" cy="461665"/>
            </a:xfrm>
            <a:prstGeom prst="rect">
              <a:avLst/>
            </a:prstGeom>
            <a:noFill/>
            <a:ln w="9525">
              <a:noFill/>
              <a:miter lim="800000"/>
              <a:headEnd/>
              <a:tailEnd/>
            </a:ln>
          </p:spPr>
          <p:txBody>
            <a:bodyPr wrap="none">
              <a:spAutoFit/>
            </a:bodyPr>
            <a:lstStyle/>
            <a:p>
              <a:r>
                <a:rPr lang="en-US" sz="2400" b="1" dirty="0"/>
                <a:t>System bus  </a:t>
              </a:r>
            </a:p>
          </p:txBody>
        </p:sp>
        <p:sp>
          <p:nvSpPr>
            <p:cNvPr id="24587" name="Text Box 13"/>
            <p:cNvSpPr txBox="1">
              <a:spLocks noChangeArrowheads="1"/>
            </p:cNvSpPr>
            <p:nvPr/>
          </p:nvSpPr>
          <p:spPr bwMode="auto">
            <a:xfrm>
              <a:off x="1442292" y="1384300"/>
              <a:ext cx="777778" cy="400110"/>
            </a:xfrm>
            <a:prstGeom prst="rect">
              <a:avLst/>
            </a:prstGeom>
            <a:noFill/>
            <a:ln w="9525">
              <a:noFill/>
              <a:miter lim="800000"/>
              <a:headEnd/>
              <a:tailEnd/>
            </a:ln>
          </p:spPr>
          <p:txBody>
            <a:bodyPr wrap="none">
              <a:spAutoFit/>
            </a:bodyPr>
            <a:lstStyle/>
            <a:p>
              <a:r>
                <a:rPr lang="en-US" sz="2000" b="1" dirty="0"/>
                <a:t>CPU </a:t>
              </a:r>
            </a:p>
          </p:txBody>
        </p:sp>
        <p:sp>
          <p:nvSpPr>
            <p:cNvPr id="24588" name="Line 14"/>
            <p:cNvSpPr>
              <a:spLocks noChangeShapeType="1"/>
            </p:cNvSpPr>
            <p:nvPr/>
          </p:nvSpPr>
          <p:spPr bwMode="auto">
            <a:xfrm>
              <a:off x="1862138" y="1963738"/>
              <a:ext cx="0" cy="825500"/>
            </a:xfrm>
            <a:prstGeom prst="line">
              <a:avLst/>
            </a:prstGeom>
            <a:noFill/>
            <a:ln w="9525">
              <a:solidFill>
                <a:schemeClr val="tx1"/>
              </a:solidFill>
              <a:round/>
              <a:headEnd type="triangle" w="med" len="med"/>
              <a:tailEnd type="triangle" w="med" len="med"/>
            </a:ln>
          </p:spPr>
          <p:txBody>
            <a:bodyPr/>
            <a:lstStyle/>
            <a:p>
              <a:endParaRPr lang="en-US"/>
            </a:p>
          </p:txBody>
        </p:sp>
        <p:sp>
          <p:nvSpPr>
            <p:cNvPr id="24589" name="Line 15"/>
            <p:cNvSpPr>
              <a:spLocks noChangeShapeType="1"/>
            </p:cNvSpPr>
            <p:nvPr/>
          </p:nvSpPr>
          <p:spPr bwMode="auto">
            <a:xfrm>
              <a:off x="3960813" y="4192588"/>
              <a:ext cx="4978400" cy="0"/>
            </a:xfrm>
            <a:prstGeom prst="line">
              <a:avLst/>
            </a:prstGeom>
            <a:noFill/>
            <a:ln w="57150">
              <a:solidFill>
                <a:schemeClr val="tx1"/>
              </a:solidFill>
              <a:round/>
              <a:headEnd/>
              <a:tailEnd/>
            </a:ln>
          </p:spPr>
          <p:txBody>
            <a:bodyPr/>
            <a:lstStyle/>
            <a:p>
              <a:endParaRPr lang="en-US"/>
            </a:p>
          </p:txBody>
        </p:sp>
        <p:sp>
          <p:nvSpPr>
            <p:cNvPr id="24590" name="Text Box 16"/>
            <p:cNvSpPr txBox="1">
              <a:spLocks noChangeArrowheads="1"/>
            </p:cNvSpPr>
            <p:nvPr/>
          </p:nvSpPr>
          <p:spPr bwMode="auto">
            <a:xfrm>
              <a:off x="6254917" y="3784600"/>
              <a:ext cx="1245854" cy="461665"/>
            </a:xfrm>
            <a:prstGeom prst="rect">
              <a:avLst/>
            </a:prstGeom>
            <a:noFill/>
            <a:ln w="9525">
              <a:noFill/>
              <a:miter lim="800000"/>
              <a:headEnd/>
              <a:tailEnd/>
            </a:ln>
          </p:spPr>
          <p:txBody>
            <a:bodyPr wrap="none">
              <a:spAutoFit/>
            </a:bodyPr>
            <a:lstStyle/>
            <a:p>
              <a:r>
                <a:rPr lang="en-US" sz="2400" b="1" dirty="0"/>
                <a:t>I/O bus </a:t>
              </a:r>
            </a:p>
          </p:txBody>
        </p:sp>
        <p:sp>
          <p:nvSpPr>
            <p:cNvPr id="24591" name="Rectangle 17"/>
            <p:cNvSpPr>
              <a:spLocks noChangeArrowheads="1"/>
            </p:cNvSpPr>
            <p:nvPr/>
          </p:nvSpPr>
          <p:spPr bwMode="auto">
            <a:xfrm>
              <a:off x="4138613" y="4611688"/>
              <a:ext cx="1506537" cy="508000"/>
            </a:xfrm>
            <a:prstGeom prst="rect">
              <a:avLst/>
            </a:prstGeom>
            <a:noFill/>
            <a:ln w="9525">
              <a:solidFill>
                <a:schemeClr val="tx1"/>
              </a:solidFill>
              <a:miter lim="800000"/>
              <a:headEnd/>
              <a:tailEnd/>
            </a:ln>
          </p:spPr>
          <p:txBody>
            <a:bodyPr wrap="none" anchor="ctr"/>
            <a:lstStyle/>
            <a:p>
              <a:endParaRPr lang="en-US"/>
            </a:p>
          </p:txBody>
        </p:sp>
        <p:sp>
          <p:nvSpPr>
            <p:cNvPr id="24592" name="Text Box 18"/>
            <p:cNvSpPr txBox="1">
              <a:spLocks noChangeArrowheads="1"/>
            </p:cNvSpPr>
            <p:nvPr/>
          </p:nvSpPr>
          <p:spPr bwMode="auto">
            <a:xfrm>
              <a:off x="4041025" y="4508278"/>
              <a:ext cx="1818960" cy="707886"/>
            </a:xfrm>
            <a:prstGeom prst="rect">
              <a:avLst/>
            </a:prstGeom>
            <a:noFill/>
            <a:ln w="9525">
              <a:noFill/>
              <a:miter lim="800000"/>
              <a:headEnd/>
              <a:tailEnd/>
            </a:ln>
          </p:spPr>
          <p:txBody>
            <a:bodyPr wrap="none">
              <a:spAutoFit/>
            </a:bodyPr>
            <a:lstStyle/>
            <a:p>
              <a:r>
                <a:rPr lang="en-US" sz="2400" b="1" dirty="0"/>
                <a:t>Controller </a:t>
              </a:r>
              <a:r>
                <a:rPr lang="en-US" b="1" dirty="0"/>
                <a:t> </a:t>
              </a:r>
            </a:p>
          </p:txBody>
        </p:sp>
        <p:cxnSp>
          <p:nvCxnSpPr>
            <p:cNvPr id="24593" name="AutoShape 19"/>
            <p:cNvCxnSpPr>
              <a:cxnSpLocks noChangeShapeType="1"/>
              <a:stCxn id="24591" idx="2"/>
            </p:cNvCxnSpPr>
            <p:nvPr/>
          </p:nvCxnSpPr>
          <p:spPr bwMode="auto">
            <a:xfrm flipH="1">
              <a:off x="4883150" y="5119688"/>
              <a:ext cx="7938" cy="330200"/>
            </a:xfrm>
            <a:prstGeom prst="straightConnector1">
              <a:avLst/>
            </a:prstGeom>
            <a:noFill/>
            <a:ln w="9525">
              <a:solidFill>
                <a:schemeClr val="tx1"/>
              </a:solidFill>
              <a:round/>
              <a:headEnd type="triangle" w="med" len="med"/>
              <a:tailEnd type="triangle" w="med" len="med"/>
            </a:ln>
          </p:spPr>
        </p:cxnSp>
        <p:sp>
          <p:nvSpPr>
            <p:cNvPr id="24594" name="Line 20"/>
            <p:cNvSpPr>
              <a:spLocks noChangeShapeType="1"/>
            </p:cNvSpPr>
            <p:nvPr/>
          </p:nvSpPr>
          <p:spPr bwMode="auto">
            <a:xfrm>
              <a:off x="4883150" y="4217988"/>
              <a:ext cx="7938" cy="393700"/>
            </a:xfrm>
            <a:prstGeom prst="line">
              <a:avLst/>
            </a:prstGeom>
            <a:noFill/>
            <a:ln w="9525">
              <a:solidFill>
                <a:schemeClr val="tx1"/>
              </a:solidFill>
              <a:round/>
              <a:headEnd type="triangle" w="med" len="med"/>
              <a:tailEnd type="triangle" w="med" len="med"/>
            </a:ln>
          </p:spPr>
          <p:txBody>
            <a:bodyPr/>
            <a:lstStyle/>
            <a:p>
              <a:endParaRPr lang="en-US"/>
            </a:p>
          </p:txBody>
        </p:sp>
        <p:sp>
          <p:nvSpPr>
            <p:cNvPr id="24595" name="Rectangle 24"/>
            <p:cNvSpPr>
              <a:spLocks noChangeArrowheads="1"/>
            </p:cNvSpPr>
            <p:nvPr/>
          </p:nvSpPr>
          <p:spPr bwMode="auto">
            <a:xfrm>
              <a:off x="5880100" y="4611688"/>
              <a:ext cx="1509713" cy="508000"/>
            </a:xfrm>
            <a:prstGeom prst="rect">
              <a:avLst/>
            </a:prstGeom>
            <a:noFill/>
            <a:ln w="9525">
              <a:solidFill>
                <a:schemeClr val="tx1"/>
              </a:solidFill>
              <a:miter lim="800000"/>
              <a:headEnd/>
              <a:tailEnd/>
            </a:ln>
          </p:spPr>
          <p:txBody>
            <a:bodyPr wrap="none" anchor="ctr"/>
            <a:lstStyle/>
            <a:p>
              <a:endParaRPr lang="en-US"/>
            </a:p>
          </p:txBody>
        </p:sp>
        <p:sp>
          <p:nvSpPr>
            <p:cNvPr id="24596" name="Text Box 25"/>
            <p:cNvSpPr txBox="1">
              <a:spLocks noChangeArrowheads="1"/>
            </p:cNvSpPr>
            <p:nvPr/>
          </p:nvSpPr>
          <p:spPr bwMode="auto">
            <a:xfrm>
              <a:off x="5796231" y="4725988"/>
              <a:ext cx="1710789" cy="461665"/>
            </a:xfrm>
            <a:prstGeom prst="rect">
              <a:avLst/>
            </a:prstGeom>
            <a:noFill/>
            <a:ln w="9525">
              <a:noFill/>
              <a:miter lim="800000"/>
              <a:headEnd/>
              <a:tailEnd/>
            </a:ln>
          </p:spPr>
          <p:txBody>
            <a:bodyPr wrap="none">
              <a:spAutoFit/>
            </a:bodyPr>
            <a:lstStyle/>
            <a:p>
              <a:r>
                <a:rPr lang="en-US" sz="2400" b="1"/>
                <a:t>Controller  </a:t>
              </a:r>
              <a:endParaRPr lang="en-US" sz="2400" b="1" dirty="0"/>
            </a:p>
          </p:txBody>
        </p:sp>
        <p:cxnSp>
          <p:nvCxnSpPr>
            <p:cNvPr id="24597" name="AutoShape 26"/>
            <p:cNvCxnSpPr>
              <a:cxnSpLocks noChangeShapeType="1"/>
              <a:stCxn id="24595" idx="2"/>
            </p:cNvCxnSpPr>
            <p:nvPr/>
          </p:nvCxnSpPr>
          <p:spPr bwMode="auto">
            <a:xfrm flipH="1">
              <a:off x="6627813" y="5119688"/>
              <a:ext cx="6350" cy="330200"/>
            </a:xfrm>
            <a:prstGeom prst="straightConnector1">
              <a:avLst/>
            </a:prstGeom>
            <a:noFill/>
            <a:ln w="9525">
              <a:solidFill>
                <a:schemeClr val="tx1"/>
              </a:solidFill>
              <a:round/>
              <a:headEnd type="triangle" w="med" len="med"/>
              <a:tailEnd type="triangle" w="med" len="med"/>
            </a:ln>
          </p:spPr>
        </p:cxnSp>
        <p:sp>
          <p:nvSpPr>
            <p:cNvPr id="24598" name="Line 27"/>
            <p:cNvSpPr>
              <a:spLocks noChangeShapeType="1"/>
            </p:cNvSpPr>
            <p:nvPr/>
          </p:nvSpPr>
          <p:spPr bwMode="auto">
            <a:xfrm>
              <a:off x="6627813" y="4217988"/>
              <a:ext cx="6350" cy="393700"/>
            </a:xfrm>
            <a:prstGeom prst="line">
              <a:avLst/>
            </a:prstGeom>
            <a:noFill/>
            <a:ln w="9525">
              <a:solidFill>
                <a:schemeClr val="tx1"/>
              </a:solidFill>
              <a:round/>
              <a:headEnd type="triangle" w="med" len="med"/>
              <a:tailEnd type="triangle" w="med" len="med"/>
            </a:ln>
          </p:spPr>
          <p:txBody>
            <a:bodyPr/>
            <a:lstStyle/>
            <a:p>
              <a:endParaRPr lang="en-US"/>
            </a:p>
          </p:txBody>
        </p:sp>
        <p:sp>
          <p:nvSpPr>
            <p:cNvPr id="24599" name="Rectangle 30"/>
            <p:cNvSpPr>
              <a:spLocks noChangeArrowheads="1"/>
            </p:cNvSpPr>
            <p:nvPr/>
          </p:nvSpPr>
          <p:spPr bwMode="auto">
            <a:xfrm>
              <a:off x="7505700" y="4611688"/>
              <a:ext cx="1509713" cy="508000"/>
            </a:xfrm>
            <a:prstGeom prst="rect">
              <a:avLst/>
            </a:prstGeom>
            <a:noFill/>
            <a:ln w="9525">
              <a:solidFill>
                <a:schemeClr val="tx1"/>
              </a:solidFill>
              <a:miter lim="800000"/>
              <a:headEnd/>
              <a:tailEnd/>
            </a:ln>
          </p:spPr>
          <p:txBody>
            <a:bodyPr wrap="none" anchor="ctr"/>
            <a:lstStyle/>
            <a:p>
              <a:endParaRPr lang="en-US"/>
            </a:p>
          </p:txBody>
        </p:sp>
        <p:sp>
          <p:nvSpPr>
            <p:cNvPr id="24600" name="Text Box 31"/>
            <p:cNvSpPr txBox="1">
              <a:spLocks noChangeArrowheads="1"/>
            </p:cNvSpPr>
            <p:nvPr/>
          </p:nvSpPr>
          <p:spPr bwMode="auto">
            <a:xfrm>
              <a:off x="7421831" y="4725988"/>
              <a:ext cx="1710789" cy="461665"/>
            </a:xfrm>
            <a:prstGeom prst="rect">
              <a:avLst/>
            </a:prstGeom>
            <a:noFill/>
            <a:ln w="9525">
              <a:noFill/>
              <a:miter lim="800000"/>
              <a:headEnd/>
              <a:tailEnd/>
            </a:ln>
          </p:spPr>
          <p:txBody>
            <a:bodyPr wrap="none">
              <a:spAutoFit/>
            </a:bodyPr>
            <a:lstStyle/>
            <a:p>
              <a:r>
                <a:rPr lang="en-US" sz="2400" b="1" dirty="0"/>
                <a:t>Controller  </a:t>
              </a:r>
            </a:p>
          </p:txBody>
        </p:sp>
        <p:sp>
          <p:nvSpPr>
            <p:cNvPr id="24601" name="Line 32"/>
            <p:cNvSpPr>
              <a:spLocks noChangeShapeType="1"/>
            </p:cNvSpPr>
            <p:nvPr/>
          </p:nvSpPr>
          <p:spPr bwMode="auto">
            <a:xfrm>
              <a:off x="8253413" y="4217988"/>
              <a:ext cx="6350" cy="393700"/>
            </a:xfrm>
            <a:prstGeom prst="line">
              <a:avLst/>
            </a:prstGeom>
            <a:noFill/>
            <a:ln w="9525">
              <a:solidFill>
                <a:schemeClr val="tx1"/>
              </a:solidFill>
              <a:round/>
              <a:headEnd type="triangle" w="med" len="med"/>
              <a:tailEnd type="triangle" w="med" len="med"/>
            </a:ln>
          </p:spPr>
          <p:txBody>
            <a:bodyPr/>
            <a:lstStyle/>
            <a:p>
              <a:endParaRPr lang="en-US"/>
            </a:p>
          </p:txBody>
        </p:sp>
        <p:cxnSp>
          <p:nvCxnSpPr>
            <p:cNvPr id="24602" name="AutoShape 33"/>
            <p:cNvCxnSpPr>
              <a:cxnSpLocks noChangeShapeType="1"/>
            </p:cNvCxnSpPr>
            <p:nvPr/>
          </p:nvCxnSpPr>
          <p:spPr bwMode="auto">
            <a:xfrm flipH="1">
              <a:off x="8256588" y="5119688"/>
              <a:ext cx="9525" cy="330200"/>
            </a:xfrm>
            <a:prstGeom prst="straightConnector1">
              <a:avLst/>
            </a:prstGeom>
            <a:noFill/>
            <a:ln w="9525">
              <a:solidFill>
                <a:schemeClr val="tx1"/>
              </a:solidFill>
              <a:round/>
              <a:headEnd type="triangle" w="med" len="med"/>
              <a:tailEnd type="triangle" w="med" len="med"/>
            </a:ln>
          </p:spPr>
        </p:cxnSp>
        <p:sp>
          <p:nvSpPr>
            <p:cNvPr id="24603" name="Oval 35"/>
            <p:cNvSpPr>
              <a:spLocks noChangeArrowheads="1"/>
            </p:cNvSpPr>
            <p:nvPr/>
          </p:nvSpPr>
          <p:spPr bwMode="auto">
            <a:xfrm>
              <a:off x="1143000" y="1066800"/>
              <a:ext cx="1414463" cy="914400"/>
            </a:xfrm>
            <a:prstGeom prst="ellipse">
              <a:avLst/>
            </a:prstGeom>
            <a:noFill/>
            <a:ln w="9525">
              <a:solidFill>
                <a:schemeClr val="tx1"/>
              </a:solidFill>
              <a:round/>
              <a:headEnd/>
              <a:tailEnd/>
            </a:ln>
          </p:spPr>
          <p:txBody>
            <a:bodyPr wrap="none" anchor="ctr"/>
            <a:lstStyle/>
            <a:p>
              <a:endParaRPr lang="en-US"/>
            </a:p>
          </p:txBody>
        </p:sp>
        <p:sp>
          <p:nvSpPr>
            <p:cNvPr id="24604" name="Rectangle 36"/>
            <p:cNvSpPr>
              <a:spLocks noChangeArrowheads="1"/>
            </p:cNvSpPr>
            <p:nvPr/>
          </p:nvSpPr>
          <p:spPr bwMode="auto">
            <a:xfrm>
              <a:off x="4127500" y="3276600"/>
              <a:ext cx="1162050" cy="508000"/>
            </a:xfrm>
            <a:prstGeom prst="rect">
              <a:avLst/>
            </a:prstGeom>
            <a:noFill/>
            <a:ln w="9525">
              <a:solidFill>
                <a:schemeClr val="tx1"/>
              </a:solidFill>
              <a:miter lim="800000"/>
              <a:headEnd/>
              <a:tailEnd/>
            </a:ln>
          </p:spPr>
          <p:txBody>
            <a:bodyPr wrap="none" anchor="ctr"/>
            <a:lstStyle/>
            <a:p>
              <a:endParaRPr lang="en-US"/>
            </a:p>
          </p:txBody>
        </p:sp>
        <p:sp>
          <p:nvSpPr>
            <p:cNvPr id="24605" name="Text Box 37"/>
            <p:cNvSpPr txBox="1">
              <a:spLocks noChangeArrowheads="1"/>
            </p:cNvSpPr>
            <p:nvPr/>
          </p:nvSpPr>
          <p:spPr bwMode="auto">
            <a:xfrm>
              <a:off x="4079341" y="3390900"/>
              <a:ext cx="1226619" cy="461665"/>
            </a:xfrm>
            <a:prstGeom prst="rect">
              <a:avLst/>
            </a:prstGeom>
            <a:noFill/>
            <a:ln w="9525">
              <a:noFill/>
              <a:miter lim="800000"/>
              <a:headEnd/>
              <a:tailEnd/>
            </a:ln>
          </p:spPr>
          <p:txBody>
            <a:bodyPr wrap="none">
              <a:spAutoFit/>
            </a:bodyPr>
            <a:lstStyle/>
            <a:p>
              <a:r>
                <a:rPr lang="en-US" sz="2400" b="1" dirty="0"/>
                <a:t>Bridge  </a:t>
              </a:r>
            </a:p>
          </p:txBody>
        </p:sp>
        <p:sp>
          <p:nvSpPr>
            <p:cNvPr id="24606" name="Line 39"/>
            <p:cNvSpPr>
              <a:spLocks noChangeShapeType="1"/>
            </p:cNvSpPr>
            <p:nvPr/>
          </p:nvSpPr>
          <p:spPr bwMode="auto">
            <a:xfrm>
              <a:off x="4686300" y="2844800"/>
              <a:ext cx="0" cy="457200"/>
            </a:xfrm>
            <a:prstGeom prst="line">
              <a:avLst/>
            </a:prstGeom>
            <a:noFill/>
            <a:ln w="9525">
              <a:solidFill>
                <a:schemeClr val="tx1"/>
              </a:solidFill>
              <a:round/>
              <a:headEnd type="triangle" w="med" len="med"/>
              <a:tailEnd type="triangle" w="med" len="med"/>
            </a:ln>
          </p:spPr>
          <p:txBody>
            <a:bodyPr/>
            <a:lstStyle/>
            <a:p>
              <a:endParaRPr lang="en-US"/>
            </a:p>
          </p:txBody>
        </p:sp>
        <p:sp>
          <p:nvSpPr>
            <p:cNvPr id="24607" name="Line 41"/>
            <p:cNvSpPr>
              <a:spLocks noChangeShapeType="1"/>
            </p:cNvSpPr>
            <p:nvPr/>
          </p:nvSpPr>
          <p:spPr bwMode="auto">
            <a:xfrm>
              <a:off x="4686300" y="3784600"/>
              <a:ext cx="0" cy="407988"/>
            </a:xfrm>
            <a:prstGeom prst="line">
              <a:avLst/>
            </a:prstGeom>
            <a:noFill/>
            <a:ln w="9525">
              <a:solidFill>
                <a:schemeClr val="tx1"/>
              </a:solidFill>
              <a:round/>
              <a:headEnd type="triangle" w="med" len="med"/>
              <a:tailEnd type="triangle" w="med" len="med"/>
            </a:ln>
          </p:spPr>
          <p:txBody>
            <a:bodyPr/>
            <a:lstStyle/>
            <a:p>
              <a:endParaRPr lang="en-US"/>
            </a:p>
          </p:txBody>
        </p:sp>
        <p:pic>
          <p:nvPicPr>
            <p:cNvPr id="24608" name="Picture 38" descr="monitor.jpg"/>
            <p:cNvPicPr>
              <a:picLocks noChangeAspect="1"/>
            </p:cNvPicPr>
            <p:nvPr/>
          </p:nvPicPr>
          <p:blipFill>
            <a:blip r:embed="rId6" cstate="print"/>
            <a:srcRect/>
            <a:stretch>
              <a:fillRect/>
            </a:stretch>
          </p:blipFill>
          <p:spPr bwMode="auto">
            <a:xfrm>
              <a:off x="3581400" y="-76200"/>
              <a:ext cx="1104900" cy="1104900"/>
            </a:xfrm>
            <a:prstGeom prst="rect">
              <a:avLst/>
            </a:prstGeom>
            <a:noFill/>
            <a:ln w="9525">
              <a:noFill/>
              <a:miter lim="800000"/>
              <a:headEnd/>
              <a:tailEnd/>
            </a:ln>
          </p:spPr>
        </p:pic>
        <p:sp>
          <p:nvSpPr>
            <p:cNvPr id="24609" name="Rectangle 6"/>
            <p:cNvSpPr>
              <a:spLocks noChangeArrowheads="1"/>
            </p:cNvSpPr>
            <p:nvPr/>
          </p:nvSpPr>
          <p:spPr bwMode="auto">
            <a:xfrm>
              <a:off x="3606800" y="1447800"/>
              <a:ext cx="1117600" cy="914400"/>
            </a:xfrm>
            <a:prstGeom prst="rect">
              <a:avLst/>
            </a:prstGeom>
            <a:noFill/>
            <a:ln w="9525">
              <a:solidFill>
                <a:schemeClr val="tx1"/>
              </a:solidFill>
              <a:miter lim="800000"/>
              <a:headEnd/>
              <a:tailEnd/>
            </a:ln>
          </p:spPr>
          <p:txBody>
            <a:bodyPr wrap="none" anchor="ctr"/>
            <a:lstStyle/>
            <a:p>
              <a:endParaRPr lang="en-US"/>
            </a:p>
          </p:txBody>
        </p:sp>
        <p:sp>
          <p:nvSpPr>
            <p:cNvPr id="24610" name="TextBox 40"/>
            <p:cNvSpPr txBox="1">
              <a:spLocks noChangeArrowheads="1"/>
            </p:cNvSpPr>
            <p:nvPr/>
          </p:nvSpPr>
          <p:spPr bwMode="auto">
            <a:xfrm>
              <a:off x="3545834" y="1600200"/>
              <a:ext cx="1260473" cy="707886"/>
            </a:xfrm>
            <a:prstGeom prst="rect">
              <a:avLst/>
            </a:prstGeom>
            <a:noFill/>
            <a:ln w="9525">
              <a:noFill/>
              <a:miter lim="800000"/>
              <a:headEnd/>
              <a:tailEnd/>
            </a:ln>
          </p:spPr>
          <p:txBody>
            <a:bodyPr wrap="none">
              <a:spAutoFit/>
            </a:bodyPr>
            <a:lstStyle/>
            <a:p>
              <a:r>
                <a:rPr lang="en-US" sz="2000" b="1" dirty="0"/>
                <a:t>Graphics</a:t>
              </a:r>
            </a:p>
            <a:p>
              <a:r>
                <a:rPr lang="en-US" sz="2000" b="1" dirty="0"/>
                <a:t>controller</a:t>
              </a:r>
            </a:p>
          </p:txBody>
        </p:sp>
        <p:sp>
          <p:nvSpPr>
            <p:cNvPr id="24611" name="Line 39"/>
            <p:cNvSpPr>
              <a:spLocks noChangeShapeType="1"/>
            </p:cNvSpPr>
            <p:nvPr/>
          </p:nvSpPr>
          <p:spPr bwMode="auto">
            <a:xfrm>
              <a:off x="4191000" y="2362200"/>
              <a:ext cx="0" cy="457200"/>
            </a:xfrm>
            <a:prstGeom prst="line">
              <a:avLst/>
            </a:prstGeom>
            <a:noFill/>
            <a:ln w="9525">
              <a:solidFill>
                <a:schemeClr val="tx1"/>
              </a:solidFill>
              <a:round/>
              <a:headEnd type="triangle" w="med" len="med"/>
              <a:tailEnd type="triangle" w="med" len="med"/>
            </a:ln>
          </p:spPr>
          <p:txBody>
            <a:bodyPr/>
            <a:lstStyle/>
            <a:p>
              <a:endParaRPr lang="en-US"/>
            </a:p>
          </p:txBody>
        </p:sp>
        <p:sp>
          <p:nvSpPr>
            <p:cNvPr id="24612" name="Line 39"/>
            <p:cNvSpPr>
              <a:spLocks noChangeShapeType="1"/>
            </p:cNvSpPr>
            <p:nvPr/>
          </p:nvSpPr>
          <p:spPr bwMode="auto">
            <a:xfrm>
              <a:off x="4191000" y="990600"/>
              <a:ext cx="0" cy="457200"/>
            </a:xfrm>
            <a:prstGeom prst="line">
              <a:avLst/>
            </a:prstGeom>
            <a:noFill/>
            <a:ln w="9525">
              <a:solidFill>
                <a:schemeClr val="tx1"/>
              </a:solidFill>
              <a:round/>
              <a:headEnd type="triangle" w="med" len="med"/>
              <a:tailEnd type="triangle" w="med" len="med"/>
            </a:ln>
          </p:spPr>
          <p:txBody>
            <a:bodyPr/>
            <a:lstStyle/>
            <a:p>
              <a:endParaRPr lang="en-US"/>
            </a:p>
          </p:txBody>
        </p:sp>
      </p:gr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2" name="Picture 2"/>
          <p:cNvPicPr>
            <a:picLocks noChangeAspect="1" noChangeArrowheads="1"/>
          </p:cNvPicPr>
          <p:nvPr/>
        </p:nvPicPr>
        <p:blipFill>
          <a:blip r:embed="rId3" cstate="print"/>
          <a:srcRect/>
          <a:stretch>
            <a:fillRect/>
          </a:stretch>
        </p:blipFill>
        <p:spPr bwMode="auto">
          <a:xfrm>
            <a:off x="909638" y="989235"/>
            <a:ext cx="7324725" cy="5314950"/>
          </a:xfrm>
          <a:prstGeom prst="rect">
            <a:avLst/>
          </a:prstGeom>
          <a:noFill/>
          <a:ln w="9525">
            <a:noFill/>
            <a:miter lim="800000"/>
            <a:headEnd/>
            <a:tailEnd/>
          </a:ln>
        </p:spPr>
      </p:pic>
      <p:sp>
        <p:nvSpPr>
          <p:cNvPr id="25603" name="Title 2"/>
          <p:cNvSpPr>
            <a:spLocks noGrp="1"/>
          </p:cNvSpPr>
          <p:nvPr>
            <p:ph type="title"/>
          </p:nvPr>
        </p:nvSpPr>
        <p:spPr>
          <a:xfrm>
            <a:off x="457200" y="274638"/>
            <a:ext cx="8229600" cy="496887"/>
          </a:xfrm>
        </p:spPr>
        <p:txBody>
          <a:bodyPr/>
          <a:lstStyle/>
          <a:p>
            <a:r>
              <a:rPr lang="en-US"/>
              <a:t>Architecture evolution</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Picture 2"/>
          <p:cNvPicPr>
            <a:picLocks noChangeAspect="1" noChangeArrowheads="1"/>
          </p:cNvPicPr>
          <p:nvPr/>
        </p:nvPicPr>
        <p:blipFill>
          <a:blip r:embed="rId3" cstate="print"/>
          <a:srcRect/>
          <a:stretch>
            <a:fillRect/>
          </a:stretch>
        </p:blipFill>
        <p:spPr bwMode="auto">
          <a:xfrm>
            <a:off x="0" y="233364"/>
            <a:ext cx="8482223" cy="3453266"/>
          </a:xfrm>
          <a:prstGeom prst="rect">
            <a:avLst/>
          </a:prstGeom>
          <a:noFill/>
          <a:ln w="9525">
            <a:noFill/>
            <a:miter lim="800000"/>
            <a:headEnd/>
            <a:tailEnd/>
          </a:ln>
        </p:spPr>
      </p:pic>
      <p:pic>
        <p:nvPicPr>
          <p:cNvPr id="26627" name="Picture 3"/>
          <p:cNvPicPr>
            <a:picLocks noChangeAspect="1" noChangeArrowheads="1"/>
          </p:cNvPicPr>
          <p:nvPr/>
        </p:nvPicPr>
        <p:blipFill>
          <a:blip r:embed="rId4" cstate="print"/>
          <a:srcRect/>
          <a:stretch>
            <a:fillRect/>
          </a:stretch>
        </p:blipFill>
        <p:spPr bwMode="auto">
          <a:xfrm>
            <a:off x="1398588" y="4194175"/>
            <a:ext cx="5486400" cy="1700213"/>
          </a:xfrm>
          <a:prstGeom prst="rect">
            <a:avLst/>
          </a:prstGeom>
          <a:noFill/>
          <a:ln w="9525">
            <a:noFill/>
            <a:miter lim="800000"/>
            <a:headEnd/>
            <a:tailEnd/>
          </a:ln>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r>
              <a:rPr lang="en-US"/>
              <a:t>OS evolution</a:t>
            </a:r>
          </a:p>
        </p:txBody>
      </p:sp>
      <p:sp>
        <p:nvSpPr>
          <p:cNvPr id="3" name="Content Placeholder 2"/>
          <p:cNvSpPr>
            <a:spLocks noGrp="1"/>
          </p:cNvSpPr>
          <p:nvPr>
            <p:ph idx="1"/>
          </p:nvPr>
        </p:nvSpPr>
        <p:spPr/>
        <p:txBody>
          <a:bodyPr>
            <a:normAutofit/>
          </a:bodyPr>
          <a:lstStyle/>
          <a:p>
            <a:pPr>
              <a:defRPr/>
            </a:pPr>
            <a:r>
              <a:rPr lang="en-US" dirty="0"/>
              <a:t>Mainframe, mini</a:t>
            </a:r>
          </a:p>
          <a:p>
            <a:pPr lvl="1">
              <a:defRPr/>
            </a:pPr>
            <a:r>
              <a:rPr lang="en-US" dirty="0"/>
              <a:t>FMS -&gt; batch -&gt; timesharing</a:t>
            </a:r>
          </a:p>
          <a:p>
            <a:pPr>
              <a:defRPr/>
            </a:pPr>
            <a:r>
              <a:rPr lang="en-US" dirty="0"/>
              <a:t>PC/Desktops</a:t>
            </a:r>
          </a:p>
          <a:p>
            <a:pPr lvl="1">
              <a:defRPr/>
            </a:pPr>
            <a:r>
              <a:rPr lang="en-US" dirty="0"/>
              <a:t>GUI/Windows (Windows, </a:t>
            </a:r>
            <a:r>
              <a:rPr lang="en-US" dirty="0" err="1"/>
              <a:t>MacOS</a:t>
            </a:r>
            <a:r>
              <a:rPr lang="en-US" dirty="0"/>
              <a:t>)</a:t>
            </a:r>
          </a:p>
          <a:p>
            <a:pPr>
              <a:defRPr/>
            </a:pPr>
            <a:r>
              <a:rPr lang="en-US" dirty="0"/>
              <a:t>Enterprise</a:t>
            </a:r>
          </a:p>
          <a:p>
            <a:pPr lvl="1">
              <a:defRPr/>
            </a:pPr>
            <a:r>
              <a:rPr lang="en-US" dirty="0"/>
              <a:t>Linux</a:t>
            </a:r>
          </a:p>
          <a:p>
            <a:pPr>
              <a:defRPr/>
            </a:pPr>
            <a:r>
              <a:rPr lang="en-US" dirty="0"/>
              <a:t>Handhelds</a:t>
            </a:r>
          </a:p>
          <a:p>
            <a:pPr lvl="1">
              <a:defRPr/>
            </a:pPr>
            <a:r>
              <a:rPr lang="en-US" dirty="0"/>
              <a:t>Embedded OS (</a:t>
            </a:r>
            <a:r>
              <a:rPr lang="en-US" dirty="0" err="1"/>
              <a:t>Symbian</a:t>
            </a:r>
            <a:r>
              <a:rPr lang="en-US" dirty="0"/>
              <a:t>, Blackberry)</a:t>
            </a:r>
          </a:p>
          <a:p>
            <a:pPr lvl="1">
              <a:defRPr/>
            </a:pPr>
            <a:r>
              <a:rPr lang="en-US" dirty="0"/>
              <a:t>Derivatives (iOS, Android, Windows Mobile)</a:t>
            </a:r>
          </a:p>
          <a:p>
            <a:pPr>
              <a:defRPr/>
            </a:pPr>
            <a:r>
              <a:rPr lang="en-US" dirty="0"/>
              <a:t>Grid/Cloud computing</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r>
              <a:rPr lang="en-US"/>
              <a:t>This course?</a:t>
            </a:r>
          </a:p>
        </p:txBody>
      </p:sp>
      <p:sp>
        <p:nvSpPr>
          <p:cNvPr id="28675" name="Content Placeholder 2"/>
          <p:cNvSpPr>
            <a:spLocks noGrp="1"/>
          </p:cNvSpPr>
          <p:nvPr>
            <p:ph idx="1"/>
          </p:nvPr>
        </p:nvSpPr>
        <p:spPr/>
        <p:txBody>
          <a:bodyPr/>
          <a:lstStyle/>
          <a:p>
            <a:r>
              <a:rPr lang="en-US"/>
              <a:t>Processor</a:t>
            </a:r>
          </a:p>
          <a:p>
            <a:r>
              <a:rPr lang="en-US"/>
              <a:t>Memory</a:t>
            </a:r>
          </a:p>
          <a:p>
            <a:r>
              <a:rPr lang="en-US"/>
              <a:t>I/O</a:t>
            </a:r>
          </a:p>
          <a:p>
            <a:r>
              <a:rPr lang="en-US"/>
              <a:t>Parallelism</a:t>
            </a:r>
          </a:p>
          <a:p>
            <a:r>
              <a:rPr lang="en-US"/>
              <a:t>Networking</a:t>
            </a:r>
          </a:p>
          <a:p>
            <a:endParaRPr 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5" name="Group 94"/>
          <p:cNvGrpSpPr/>
          <p:nvPr/>
        </p:nvGrpSpPr>
        <p:grpSpPr>
          <a:xfrm>
            <a:off x="243114" y="662895"/>
            <a:ext cx="8566150" cy="5729287"/>
            <a:chOff x="228600" y="300038"/>
            <a:chExt cx="8566150" cy="5729287"/>
          </a:xfrm>
        </p:grpSpPr>
        <p:sp>
          <p:nvSpPr>
            <p:cNvPr id="29698" name="Freeform 219"/>
            <p:cNvSpPr>
              <a:spLocks/>
            </p:cNvSpPr>
            <p:nvPr/>
          </p:nvSpPr>
          <p:spPr bwMode="auto">
            <a:xfrm>
              <a:off x="1430338" y="314325"/>
              <a:ext cx="2620962" cy="5715000"/>
            </a:xfrm>
            <a:custGeom>
              <a:avLst/>
              <a:gdLst>
                <a:gd name="T0" fmla="*/ 2147483647 w 1238"/>
                <a:gd name="T1" fmla="*/ 0 h 4800"/>
                <a:gd name="T2" fmla="*/ 2147483647 w 1238"/>
                <a:gd name="T3" fmla="*/ 2147483647 h 4800"/>
                <a:gd name="T4" fmla="*/ 2147483647 w 1238"/>
                <a:gd name="T5" fmla="*/ 2147483647 h 4800"/>
                <a:gd name="T6" fmla="*/ 2147483647 w 1238"/>
                <a:gd name="T7" fmla="*/ 2147483647 h 4800"/>
                <a:gd name="T8" fmla="*/ 2147483647 w 1238"/>
                <a:gd name="T9" fmla="*/ 2147483647 h 4800"/>
                <a:gd name="T10" fmla="*/ 2147483647 w 1238"/>
                <a:gd name="T11" fmla="*/ 2147483647 h 4800"/>
                <a:gd name="T12" fmla="*/ 0 60000 65536"/>
                <a:gd name="T13" fmla="*/ 0 60000 65536"/>
                <a:gd name="T14" fmla="*/ 0 60000 65536"/>
                <a:gd name="T15" fmla="*/ 0 60000 65536"/>
                <a:gd name="T16" fmla="*/ 0 60000 65536"/>
                <a:gd name="T17" fmla="*/ 0 60000 65536"/>
                <a:gd name="T18" fmla="*/ 0 w 1238"/>
                <a:gd name="T19" fmla="*/ 0 h 4800"/>
                <a:gd name="T20" fmla="*/ 1238 w 1238"/>
                <a:gd name="T21" fmla="*/ 4800 h 4800"/>
              </a:gdLst>
              <a:ahLst/>
              <a:cxnLst>
                <a:cxn ang="T12">
                  <a:pos x="T0" y="T1"/>
                </a:cxn>
                <a:cxn ang="T13">
                  <a:pos x="T2" y="T3"/>
                </a:cxn>
                <a:cxn ang="T14">
                  <a:pos x="T4" y="T5"/>
                </a:cxn>
                <a:cxn ang="T15">
                  <a:pos x="T6" y="T7"/>
                </a:cxn>
                <a:cxn ang="T16">
                  <a:pos x="T8" y="T9"/>
                </a:cxn>
                <a:cxn ang="T17">
                  <a:pos x="T10" y="T11"/>
                </a:cxn>
              </a:cxnLst>
              <a:rect l="T18" t="T19" r="T20" b="T21"/>
              <a:pathLst>
                <a:path w="1238" h="4800">
                  <a:moveTo>
                    <a:pt x="176" y="0"/>
                  </a:moveTo>
                  <a:cubicBezTo>
                    <a:pt x="192" y="244"/>
                    <a:pt x="96" y="1098"/>
                    <a:pt x="272" y="1452"/>
                  </a:cubicBezTo>
                  <a:cubicBezTo>
                    <a:pt x="448" y="1806"/>
                    <a:pt x="1226" y="1894"/>
                    <a:pt x="1232" y="2124"/>
                  </a:cubicBezTo>
                  <a:cubicBezTo>
                    <a:pt x="1238" y="2354"/>
                    <a:pt x="506" y="2642"/>
                    <a:pt x="308" y="2832"/>
                  </a:cubicBezTo>
                  <a:cubicBezTo>
                    <a:pt x="110" y="3022"/>
                    <a:pt x="88" y="2936"/>
                    <a:pt x="44" y="3264"/>
                  </a:cubicBezTo>
                  <a:cubicBezTo>
                    <a:pt x="0" y="3592"/>
                    <a:pt x="44" y="4544"/>
                    <a:pt x="44" y="4800"/>
                  </a:cubicBezTo>
                </a:path>
              </a:pathLst>
            </a:custGeom>
            <a:noFill/>
            <a:ln w="76200">
              <a:solidFill>
                <a:schemeClr val="tx1"/>
              </a:solidFill>
              <a:round/>
              <a:headEnd type="oval" w="med" len="med"/>
              <a:tailEnd type="triangle" w="med" len="med"/>
            </a:ln>
          </p:spPr>
          <p:txBody>
            <a:bodyPr/>
            <a:lstStyle/>
            <a:p>
              <a:endParaRPr lang="en-US"/>
            </a:p>
          </p:txBody>
        </p:sp>
        <p:sp>
          <p:nvSpPr>
            <p:cNvPr id="29699" name="Freeform 220"/>
            <p:cNvSpPr>
              <a:spLocks/>
            </p:cNvSpPr>
            <p:nvPr/>
          </p:nvSpPr>
          <p:spPr bwMode="auto">
            <a:xfrm>
              <a:off x="4330700" y="300038"/>
              <a:ext cx="3205163" cy="5715000"/>
            </a:xfrm>
            <a:custGeom>
              <a:avLst/>
              <a:gdLst>
                <a:gd name="T0" fmla="*/ 2147483647 w 1514"/>
                <a:gd name="T1" fmla="*/ 0 h 4800"/>
                <a:gd name="T2" fmla="*/ 2147483647 w 1514"/>
                <a:gd name="T3" fmla="*/ 2147483647 h 4800"/>
                <a:gd name="T4" fmla="*/ 2147483647 w 1514"/>
                <a:gd name="T5" fmla="*/ 2147483647 h 4800"/>
                <a:gd name="T6" fmla="*/ 2147483647 w 1514"/>
                <a:gd name="T7" fmla="*/ 2147483647 h 4800"/>
                <a:gd name="T8" fmla="*/ 2147483647 w 1514"/>
                <a:gd name="T9" fmla="*/ 2147483647 h 4800"/>
                <a:gd name="T10" fmla="*/ 2147483647 w 1514"/>
                <a:gd name="T11" fmla="*/ 2147483647 h 4800"/>
                <a:gd name="T12" fmla="*/ 0 60000 65536"/>
                <a:gd name="T13" fmla="*/ 0 60000 65536"/>
                <a:gd name="T14" fmla="*/ 0 60000 65536"/>
                <a:gd name="T15" fmla="*/ 0 60000 65536"/>
                <a:gd name="T16" fmla="*/ 0 60000 65536"/>
                <a:gd name="T17" fmla="*/ 0 60000 65536"/>
                <a:gd name="T18" fmla="*/ 0 w 1514"/>
                <a:gd name="T19" fmla="*/ 0 h 4800"/>
                <a:gd name="T20" fmla="*/ 1514 w 1514"/>
                <a:gd name="T21" fmla="*/ 4800 h 4800"/>
              </a:gdLst>
              <a:ahLst/>
              <a:cxnLst>
                <a:cxn ang="T12">
                  <a:pos x="T0" y="T1"/>
                </a:cxn>
                <a:cxn ang="T13">
                  <a:pos x="T2" y="T3"/>
                </a:cxn>
                <a:cxn ang="T14">
                  <a:pos x="T4" y="T5"/>
                </a:cxn>
                <a:cxn ang="T15">
                  <a:pos x="T6" y="T7"/>
                </a:cxn>
                <a:cxn ang="T16">
                  <a:pos x="T8" y="T9"/>
                </a:cxn>
                <a:cxn ang="T17">
                  <a:pos x="T10" y="T11"/>
                </a:cxn>
              </a:cxnLst>
              <a:rect l="T18" t="T19" r="T20" b="T21"/>
              <a:pathLst>
                <a:path w="1514" h="4800">
                  <a:moveTo>
                    <a:pt x="1170" y="0"/>
                  </a:moveTo>
                  <a:cubicBezTo>
                    <a:pt x="1152" y="248"/>
                    <a:pt x="1244" y="1130"/>
                    <a:pt x="1050" y="1488"/>
                  </a:cubicBezTo>
                  <a:cubicBezTo>
                    <a:pt x="856" y="1846"/>
                    <a:pt x="0" y="1934"/>
                    <a:pt x="6" y="2148"/>
                  </a:cubicBezTo>
                  <a:cubicBezTo>
                    <a:pt x="12" y="2362"/>
                    <a:pt x="846" y="2586"/>
                    <a:pt x="1086" y="2772"/>
                  </a:cubicBezTo>
                  <a:cubicBezTo>
                    <a:pt x="1326" y="2958"/>
                    <a:pt x="1378" y="2926"/>
                    <a:pt x="1446" y="3264"/>
                  </a:cubicBezTo>
                  <a:cubicBezTo>
                    <a:pt x="1514" y="3602"/>
                    <a:pt x="1484" y="4480"/>
                    <a:pt x="1494" y="4800"/>
                  </a:cubicBezTo>
                </a:path>
              </a:pathLst>
            </a:custGeom>
            <a:noFill/>
            <a:ln w="76200">
              <a:solidFill>
                <a:schemeClr val="tx1"/>
              </a:solidFill>
              <a:round/>
              <a:headEnd type="oval" w="med" len="med"/>
              <a:tailEnd type="triangle" w="med" len="med"/>
            </a:ln>
          </p:spPr>
          <p:txBody>
            <a:bodyPr/>
            <a:lstStyle/>
            <a:p>
              <a:endParaRPr lang="en-US"/>
            </a:p>
          </p:txBody>
        </p:sp>
        <p:sp>
          <p:nvSpPr>
            <p:cNvPr id="29700" name="Line 221"/>
            <p:cNvSpPr>
              <a:spLocks noChangeShapeType="1"/>
            </p:cNvSpPr>
            <p:nvPr/>
          </p:nvSpPr>
          <p:spPr bwMode="auto">
            <a:xfrm>
              <a:off x="4495800" y="2871788"/>
              <a:ext cx="0" cy="3157537"/>
            </a:xfrm>
            <a:prstGeom prst="line">
              <a:avLst/>
            </a:prstGeom>
            <a:noFill/>
            <a:ln w="76200">
              <a:solidFill>
                <a:schemeClr val="tx1"/>
              </a:solidFill>
              <a:round/>
              <a:headEnd/>
              <a:tailEnd type="triangle" w="med" len="med"/>
            </a:ln>
          </p:spPr>
          <p:txBody>
            <a:bodyPr/>
            <a:lstStyle/>
            <a:p>
              <a:endParaRPr lang="en-US"/>
            </a:p>
          </p:txBody>
        </p:sp>
        <p:sp>
          <p:nvSpPr>
            <p:cNvPr id="29701" name="Freeform 227"/>
            <p:cNvSpPr>
              <a:spLocks/>
            </p:cNvSpPr>
            <p:nvPr/>
          </p:nvSpPr>
          <p:spPr bwMode="auto">
            <a:xfrm>
              <a:off x="6267450" y="4271963"/>
              <a:ext cx="2522538" cy="1317625"/>
            </a:xfrm>
            <a:custGeom>
              <a:avLst/>
              <a:gdLst>
                <a:gd name="T0" fmla="*/ 2147483647 w 2128"/>
                <a:gd name="T1" fmla="*/ 2147483647 h 1427"/>
                <a:gd name="T2" fmla="*/ 0 w 2128"/>
                <a:gd name="T3" fmla="*/ 2147483647 h 1427"/>
                <a:gd name="T4" fmla="*/ 2147483647 w 2128"/>
                <a:gd name="T5" fmla="*/ 2147483647 h 1427"/>
                <a:gd name="T6" fmla="*/ 2147483647 w 2128"/>
                <a:gd name="T7" fmla="*/ 2147483647 h 1427"/>
                <a:gd name="T8" fmla="*/ 2147483647 w 2128"/>
                <a:gd name="T9" fmla="*/ 2147483647 h 1427"/>
                <a:gd name="T10" fmla="*/ 2147483647 w 2128"/>
                <a:gd name="T11" fmla="*/ 2147483647 h 1427"/>
                <a:gd name="T12" fmla="*/ 2147483647 w 2128"/>
                <a:gd name="T13" fmla="*/ 2147483647 h 1427"/>
                <a:gd name="T14" fmla="*/ 2147483647 w 2128"/>
                <a:gd name="T15" fmla="*/ 2147483647 h 1427"/>
                <a:gd name="T16" fmla="*/ 2147483647 w 2128"/>
                <a:gd name="T17" fmla="*/ 2147483647 h 1427"/>
                <a:gd name="T18" fmla="*/ 2147483647 w 2128"/>
                <a:gd name="T19" fmla="*/ 2147483647 h 1427"/>
                <a:gd name="T20" fmla="*/ 2147483647 w 2128"/>
                <a:gd name="T21" fmla="*/ 2147483647 h 1427"/>
                <a:gd name="T22" fmla="*/ 2147483647 w 2128"/>
                <a:gd name="T23" fmla="*/ 2147483647 h 1427"/>
                <a:gd name="T24" fmla="*/ 2147483647 w 2128"/>
                <a:gd name="T25" fmla="*/ 2147483647 h 1427"/>
                <a:gd name="T26" fmla="*/ 2147483647 w 2128"/>
                <a:gd name="T27" fmla="*/ 2147483647 h 1427"/>
                <a:gd name="T28" fmla="*/ 2147483647 w 2128"/>
                <a:gd name="T29" fmla="*/ 2147483647 h 1427"/>
                <a:gd name="T30" fmla="*/ 2147483647 w 2128"/>
                <a:gd name="T31" fmla="*/ 2147483647 h 1427"/>
                <a:gd name="T32" fmla="*/ 2147483647 w 2128"/>
                <a:gd name="T33" fmla="*/ 2147483647 h 1427"/>
                <a:gd name="T34" fmla="*/ 2147483647 w 2128"/>
                <a:gd name="T35" fmla="*/ 2147483647 h 1427"/>
                <a:gd name="T36" fmla="*/ 2147483647 w 2128"/>
                <a:gd name="T37" fmla="*/ 2147483647 h 1427"/>
                <a:gd name="T38" fmla="*/ 2147483647 w 2128"/>
                <a:gd name="T39" fmla="*/ 2147483647 h 1427"/>
                <a:gd name="T40" fmla="*/ 2147483647 w 2128"/>
                <a:gd name="T41" fmla="*/ 2147483647 h 1427"/>
                <a:gd name="T42" fmla="*/ 2147483647 w 2128"/>
                <a:gd name="T43" fmla="*/ 2147483647 h 1427"/>
                <a:gd name="T44" fmla="*/ 2147483647 w 2128"/>
                <a:gd name="T45" fmla="*/ 2147483647 h 1427"/>
                <a:gd name="T46" fmla="*/ 2147483647 w 2128"/>
                <a:gd name="T47" fmla="*/ 2147483647 h 1427"/>
                <a:gd name="T48" fmla="*/ 2147483647 w 2128"/>
                <a:gd name="T49" fmla="*/ 2147483647 h 1427"/>
                <a:gd name="T50" fmla="*/ 2147483647 w 2128"/>
                <a:gd name="T51" fmla="*/ 2147483647 h 1427"/>
                <a:gd name="T52" fmla="*/ 2147483647 w 2128"/>
                <a:gd name="T53" fmla="*/ 2147483647 h 1427"/>
                <a:gd name="T54" fmla="*/ 2147483647 w 2128"/>
                <a:gd name="T55" fmla="*/ 2147483647 h 1427"/>
                <a:gd name="T56" fmla="*/ 2147483647 w 2128"/>
                <a:gd name="T57" fmla="*/ 2147483647 h 1427"/>
                <a:gd name="T58" fmla="*/ 2147483647 w 2128"/>
                <a:gd name="T59" fmla="*/ 2147483647 h 1427"/>
                <a:gd name="T60" fmla="*/ 2147483647 w 2128"/>
                <a:gd name="T61" fmla="*/ 2147483647 h 1427"/>
                <a:gd name="T62" fmla="*/ 2147483647 w 2128"/>
                <a:gd name="T63" fmla="*/ 2147483647 h 1427"/>
                <a:gd name="T64" fmla="*/ 2147483647 w 2128"/>
                <a:gd name="T65" fmla="*/ 2147483647 h 1427"/>
                <a:gd name="T66" fmla="*/ 2147483647 w 2128"/>
                <a:gd name="T67" fmla="*/ 2147483647 h 1427"/>
                <a:gd name="T68" fmla="*/ 2147483647 w 2128"/>
                <a:gd name="T69" fmla="*/ 2147483647 h 1427"/>
                <a:gd name="T70" fmla="*/ 2147483647 w 2128"/>
                <a:gd name="T71" fmla="*/ 2147483647 h 1427"/>
                <a:gd name="T72" fmla="*/ 2147483647 w 2128"/>
                <a:gd name="T73" fmla="*/ 2147483647 h 1427"/>
                <a:gd name="T74" fmla="*/ 2147483647 w 2128"/>
                <a:gd name="T75" fmla="*/ 2147483647 h 1427"/>
                <a:gd name="T76" fmla="*/ 2147483647 w 2128"/>
                <a:gd name="T77" fmla="*/ 2147483647 h 1427"/>
                <a:gd name="T78" fmla="*/ 2147483647 w 2128"/>
                <a:gd name="T79" fmla="*/ 2147483647 h 1427"/>
                <a:gd name="T80" fmla="*/ 2147483647 w 2128"/>
                <a:gd name="T81" fmla="*/ 2147483647 h 1427"/>
                <a:gd name="T82" fmla="*/ 2147483647 w 2128"/>
                <a:gd name="T83" fmla="*/ 2147483647 h 1427"/>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2128"/>
                <a:gd name="T127" fmla="*/ 0 h 1427"/>
                <a:gd name="T128" fmla="*/ 2128 w 2128"/>
                <a:gd name="T129" fmla="*/ 1427 h 1427"/>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2128" h="1427">
                  <a:moveTo>
                    <a:pt x="207" y="474"/>
                  </a:moveTo>
                  <a:cubicBezTo>
                    <a:pt x="189" y="491"/>
                    <a:pt x="122" y="494"/>
                    <a:pt x="90" y="510"/>
                  </a:cubicBezTo>
                  <a:cubicBezTo>
                    <a:pt x="58" y="526"/>
                    <a:pt x="33" y="551"/>
                    <a:pt x="18" y="573"/>
                  </a:cubicBezTo>
                  <a:cubicBezTo>
                    <a:pt x="3" y="595"/>
                    <a:pt x="0" y="619"/>
                    <a:pt x="0" y="645"/>
                  </a:cubicBezTo>
                  <a:cubicBezTo>
                    <a:pt x="0" y="671"/>
                    <a:pt x="7" y="709"/>
                    <a:pt x="15" y="732"/>
                  </a:cubicBezTo>
                  <a:cubicBezTo>
                    <a:pt x="23" y="755"/>
                    <a:pt x="40" y="772"/>
                    <a:pt x="51" y="786"/>
                  </a:cubicBezTo>
                  <a:cubicBezTo>
                    <a:pt x="62" y="800"/>
                    <a:pt x="71" y="810"/>
                    <a:pt x="81" y="819"/>
                  </a:cubicBezTo>
                  <a:cubicBezTo>
                    <a:pt x="91" y="828"/>
                    <a:pt x="112" y="830"/>
                    <a:pt x="111" y="840"/>
                  </a:cubicBezTo>
                  <a:cubicBezTo>
                    <a:pt x="110" y="850"/>
                    <a:pt x="86" y="863"/>
                    <a:pt x="78" y="879"/>
                  </a:cubicBezTo>
                  <a:cubicBezTo>
                    <a:pt x="70" y="895"/>
                    <a:pt x="62" y="919"/>
                    <a:pt x="60" y="939"/>
                  </a:cubicBezTo>
                  <a:cubicBezTo>
                    <a:pt x="58" y="959"/>
                    <a:pt x="60" y="978"/>
                    <a:pt x="63" y="999"/>
                  </a:cubicBezTo>
                  <a:cubicBezTo>
                    <a:pt x="66" y="1020"/>
                    <a:pt x="71" y="1043"/>
                    <a:pt x="81" y="1062"/>
                  </a:cubicBezTo>
                  <a:cubicBezTo>
                    <a:pt x="91" y="1081"/>
                    <a:pt x="108" y="1100"/>
                    <a:pt x="126" y="1116"/>
                  </a:cubicBezTo>
                  <a:cubicBezTo>
                    <a:pt x="144" y="1132"/>
                    <a:pt x="160" y="1150"/>
                    <a:pt x="189" y="1158"/>
                  </a:cubicBezTo>
                  <a:cubicBezTo>
                    <a:pt x="218" y="1166"/>
                    <a:pt x="280" y="1158"/>
                    <a:pt x="300" y="1164"/>
                  </a:cubicBezTo>
                  <a:cubicBezTo>
                    <a:pt x="320" y="1170"/>
                    <a:pt x="300" y="1179"/>
                    <a:pt x="309" y="1191"/>
                  </a:cubicBezTo>
                  <a:cubicBezTo>
                    <a:pt x="318" y="1203"/>
                    <a:pt x="335" y="1223"/>
                    <a:pt x="354" y="1239"/>
                  </a:cubicBezTo>
                  <a:cubicBezTo>
                    <a:pt x="373" y="1255"/>
                    <a:pt x="397" y="1275"/>
                    <a:pt x="423" y="1290"/>
                  </a:cubicBezTo>
                  <a:cubicBezTo>
                    <a:pt x="449" y="1305"/>
                    <a:pt x="472" y="1322"/>
                    <a:pt x="513" y="1329"/>
                  </a:cubicBezTo>
                  <a:cubicBezTo>
                    <a:pt x="554" y="1336"/>
                    <a:pt x="628" y="1336"/>
                    <a:pt x="669" y="1335"/>
                  </a:cubicBezTo>
                  <a:cubicBezTo>
                    <a:pt x="710" y="1334"/>
                    <a:pt x="738" y="1327"/>
                    <a:pt x="762" y="1320"/>
                  </a:cubicBezTo>
                  <a:cubicBezTo>
                    <a:pt x="786" y="1313"/>
                    <a:pt x="803" y="1292"/>
                    <a:pt x="816" y="1293"/>
                  </a:cubicBezTo>
                  <a:cubicBezTo>
                    <a:pt x="829" y="1294"/>
                    <a:pt x="831" y="1316"/>
                    <a:pt x="843" y="1329"/>
                  </a:cubicBezTo>
                  <a:cubicBezTo>
                    <a:pt x="855" y="1342"/>
                    <a:pt x="870" y="1358"/>
                    <a:pt x="891" y="1371"/>
                  </a:cubicBezTo>
                  <a:cubicBezTo>
                    <a:pt x="912" y="1384"/>
                    <a:pt x="943" y="1398"/>
                    <a:pt x="966" y="1407"/>
                  </a:cubicBezTo>
                  <a:cubicBezTo>
                    <a:pt x="989" y="1416"/>
                    <a:pt x="1003" y="1423"/>
                    <a:pt x="1029" y="1425"/>
                  </a:cubicBezTo>
                  <a:cubicBezTo>
                    <a:pt x="1055" y="1427"/>
                    <a:pt x="1091" y="1425"/>
                    <a:pt x="1122" y="1419"/>
                  </a:cubicBezTo>
                  <a:cubicBezTo>
                    <a:pt x="1153" y="1413"/>
                    <a:pt x="1186" y="1398"/>
                    <a:pt x="1215" y="1389"/>
                  </a:cubicBezTo>
                  <a:cubicBezTo>
                    <a:pt x="1244" y="1380"/>
                    <a:pt x="1277" y="1372"/>
                    <a:pt x="1299" y="1362"/>
                  </a:cubicBezTo>
                  <a:cubicBezTo>
                    <a:pt x="1321" y="1352"/>
                    <a:pt x="1336" y="1344"/>
                    <a:pt x="1350" y="1329"/>
                  </a:cubicBezTo>
                  <a:cubicBezTo>
                    <a:pt x="1364" y="1314"/>
                    <a:pt x="1370" y="1292"/>
                    <a:pt x="1380" y="1269"/>
                  </a:cubicBezTo>
                  <a:cubicBezTo>
                    <a:pt x="1390" y="1246"/>
                    <a:pt x="1397" y="1196"/>
                    <a:pt x="1410" y="1191"/>
                  </a:cubicBezTo>
                  <a:cubicBezTo>
                    <a:pt x="1423" y="1186"/>
                    <a:pt x="1438" y="1225"/>
                    <a:pt x="1458" y="1236"/>
                  </a:cubicBezTo>
                  <a:cubicBezTo>
                    <a:pt x="1478" y="1247"/>
                    <a:pt x="1502" y="1257"/>
                    <a:pt x="1530" y="1257"/>
                  </a:cubicBezTo>
                  <a:cubicBezTo>
                    <a:pt x="1558" y="1257"/>
                    <a:pt x="1599" y="1244"/>
                    <a:pt x="1626" y="1236"/>
                  </a:cubicBezTo>
                  <a:cubicBezTo>
                    <a:pt x="1653" y="1228"/>
                    <a:pt x="1668" y="1224"/>
                    <a:pt x="1692" y="1212"/>
                  </a:cubicBezTo>
                  <a:cubicBezTo>
                    <a:pt x="1716" y="1200"/>
                    <a:pt x="1754" y="1182"/>
                    <a:pt x="1773" y="1164"/>
                  </a:cubicBezTo>
                  <a:cubicBezTo>
                    <a:pt x="1792" y="1146"/>
                    <a:pt x="1800" y="1126"/>
                    <a:pt x="1809" y="1107"/>
                  </a:cubicBezTo>
                  <a:cubicBezTo>
                    <a:pt x="1818" y="1088"/>
                    <a:pt x="1826" y="1068"/>
                    <a:pt x="1830" y="1047"/>
                  </a:cubicBezTo>
                  <a:cubicBezTo>
                    <a:pt x="1834" y="1026"/>
                    <a:pt x="1813" y="994"/>
                    <a:pt x="1830" y="981"/>
                  </a:cubicBezTo>
                  <a:cubicBezTo>
                    <a:pt x="1847" y="968"/>
                    <a:pt x="1907" y="972"/>
                    <a:pt x="1935" y="966"/>
                  </a:cubicBezTo>
                  <a:cubicBezTo>
                    <a:pt x="1963" y="960"/>
                    <a:pt x="1978" y="956"/>
                    <a:pt x="1998" y="942"/>
                  </a:cubicBezTo>
                  <a:cubicBezTo>
                    <a:pt x="2018" y="928"/>
                    <a:pt x="2042" y="909"/>
                    <a:pt x="2058" y="885"/>
                  </a:cubicBezTo>
                  <a:cubicBezTo>
                    <a:pt x="2074" y="861"/>
                    <a:pt x="2084" y="825"/>
                    <a:pt x="2094" y="801"/>
                  </a:cubicBezTo>
                  <a:cubicBezTo>
                    <a:pt x="2104" y="777"/>
                    <a:pt x="2113" y="761"/>
                    <a:pt x="2118" y="741"/>
                  </a:cubicBezTo>
                  <a:cubicBezTo>
                    <a:pt x="2123" y="721"/>
                    <a:pt x="2128" y="699"/>
                    <a:pt x="2127" y="678"/>
                  </a:cubicBezTo>
                  <a:cubicBezTo>
                    <a:pt x="2126" y="657"/>
                    <a:pt x="2122" y="634"/>
                    <a:pt x="2115" y="615"/>
                  </a:cubicBezTo>
                  <a:cubicBezTo>
                    <a:pt x="2108" y="596"/>
                    <a:pt x="2098" y="580"/>
                    <a:pt x="2088" y="564"/>
                  </a:cubicBezTo>
                  <a:cubicBezTo>
                    <a:pt x="2078" y="548"/>
                    <a:pt x="2056" y="533"/>
                    <a:pt x="2055" y="516"/>
                  </a:cubicBezTo>
                  <a:cubicBezTo>
                    <a:pt x="2054" y="499"/>
                    <a:pt x="2079" y="485"/>
                    <a:pt x="2085" y="462"/>
                  </a:cubicBezTo>
                  <a:cubicBezTo>
                    <a:pt x="2091" y="439"/>
                    <a:pt x="2094" y="402"/>
                    <a:pt x="2088" y="378"/>
                  </a:cubicBezTo>
                  <a:cubicBezTo>
                    <a:pt x="2082" y="354"/>
                    <a:pt x="2064" y="334"/>
                    <a:pt x="2049" y="315"/>
                  </a:cubicBezTo>
                  <a:cubicBezTo>
                    <a:pt x="2034" y="296"/>
                    <a:pt x="2010" y="278"/>
                    <a:pt x="1995" y="261"/>
                  </a:cubicBezTo>
                  <a:cubicBezTo>
                    <a:pt x="1980" y="244"/>
                    <a:pt x="1972" y="225"/>
                    <a:pt x="1956" y="210"/>
                  </a:cubicBezTo>
                  <a:cubicBezTo>
                    <a:pt x="1940" y="195"/>
                    <a:pt x="1910" y="186"/>
                    <a:pt x="1896" y="171"/>
                  </a:cubicBezTo>
                  <a:cubicBezTo>
                    <a:pt x="1882" y="156"/>
                    <a:pt x="1885" y="134"/>
                    <a:pt x="1875" y="117"/>
                  </a:cubicBezTo>
                  <a:cubicBezTo>
                    <a:pt x="1865" y="100"/>
                    <a:pt x="1853" y="80"/>
                    <a:pt x="1833" y="66"/>
                  </a:cubicBezTo>
                  <a:cubicBezTo>
                    <a:pt x="1813" y="52"/>
                    <a:pt x="1779" y="40"/>
                    <a:pt x="1755" y="30"/>
                  </a:cubicBezTo>
                  <a:cubicBezTo>
                    <a:pt x="1731" y="20"/>
                    <a:pt x="1716" y="10"/>
                    <a:pt x="1689" y="6"/>
                  </a:cubicBezTo>
                  <a:cubicBezTo>
                    <a:pt x="1662" y="2"/>
                    <a:pt x="1621" y="1"/>
                    <a:pt x="1593" y="6"/>
                  </a:cubicBezTo>
                  <a:cubicBezTo>
                    <a:pt x="1565" y="11"/>
                    <a:pt x="1542" y="28"/>
                    <a:pt x="1521" y="39"/>
                  </a:cubicBezTo>
                  <a:cubicBezTo>
                    <a:pt x="1500" y="50"/>
                    <a:pt x="1487" y="71"/>
                    <a:pt x="1470" y="69"/>
                  </a:cubicBezTo>
                  <a:cubicBezTo>
                    <a:pt x="1453" y="67"/>
                    <a:pt x="1436" y="36"/>
                    <a:pt x="1419" y="27"/>
                  </a:cubicBezTo>
                  <a:cubicBezTo>
                    <a:pt x="1402" y="18"/>
                    <a:pt x="1388" y="16"/>
                    <a:pt x="1371" y="12"/>
                  </a:cubicBezTo>
                  <a:cubicBezTo>
                    <a:pt x="1354" y="8"/>
                    <a:pt x="1338" y="0"/>
                    <a:pt x="1317" y="0"/>
                  </a:cubicBezTo>
                  <a:cubicBezTo>
                    <a:pt x="1296" y="0"/>
                    <a:pt x="1264" y="8"/>
                    <a:pt x="1245" y="12"/>
                  </a:cubicBezTo>
                  <a:cubicBezTo>
                    <a:pt x="1226" y="16"/>
                    <a:pt x="1218" y="17"/>
                    <a:pt x="1203" y="24"/>
                  </a:cubicBezTo>
                  <a:cubicBezTo>
                    <a:pt x="1188" y="31"/>
                    <a:pt x="1172" y="35"/>
                    <a:pt x="1155" y="51"/>
                  </a:cubicBezTo>
                  <a:cubicBezTo>
                    <a:pt x="1138" y="67"/>
                    <a:pt x="1119" y="116"/>
                    <a:pt x="1104" y="120"/>
                  </a:cubicBezTo>
                  <a:cubicBezTo>
                    <a:pt x="1089" y="124"/>
                    <a:pt x="1081" y="86"/>
                    <a:pt x="1062" y="75"/>
                  </a:cubicBezTo>
                  <a:cubicBezTo>
                    <a:pt x="1043" y="64"/>
                    <a:pt x="1012" y="59"/>
                    <a:pt x="990" y="54"/>
                  </a:cubicBezTo>
                  <a:cubicBezTo>
                    <a:pt x="968" y="49"/>
                    <a:pt x="951" y="44"/>
                    <a:pt x="927" y="45"/>
                  </a:cubicBezTo>
                  <a:cubicBezTo>
                    <a:pt x="903" y="46"/>
                    <a:pt x="872" y="52"/>
                    <a:pt x="846" y="60"/>
                  </a:cubicBezTo>
                  <a:cubicBezTo>
                    <a:pt x="820" y="68"/>
                    <a:pt x="789" y="80"/>
                    <a:pt x="768" y="93"/>
                  </a:cubicBezTo>
                  <a:cubicBezTo>
                    <a:pt x="747" y="106"/>
                    <a:pt x="732" y="125"/>
                    <a:pt x="720" y="138"/>
                  </a:cubicBezTo>
                  <a:cubicBezTo>
                    <a:pt x="708" y="151"/>
                    <a:pt x="712" y="172"/>
                    <a:pt x="696" y="174"/>
                  </a:cubicBezTo>
                  <a:cubicBezTo>
                    <a:pt x="680" y="176"/>
                    <a:pt x="649" y="153"/>
                    <a:pt x="624" y="147"/>
                  </a:cubicBezTo>
                  <a:cubicBezTo>
                    <a:pt x="599" y="141"/>
                    <a:pt x="576" y="135"/>
                    <a:pt x="546" y="135"/>
                  </a:cubicBezTo>
                  <a:cubicBezTo>
                    <a:pt x="516" y="135"/>
                    <a:pt x="472" y="138"/>
                    <a:pt x="441" y="144"/>
                  </a:cubicBezTo>
                  <a:cubicBezTo>
                    <a:pt x="410" y="150"/>
                    <a:pt x="384" y="162"/>
                    <a:pt x="360" y="174"/>
                  </a:cubicBezTo>
                  <a:cubicBezTo>
                    <a:pt x="336" y="186"/>
                    <a:pt x="314" y="202"/>
                    <a:pt x="297" y="219"/>
                  </a:cubicBezTo>
                  <a:cubicBezTo>
                    <a:pt x="280" y="236"/>
                    <a:pt x="269" y="254"/>
                    <a:pt x="255" y="273"/>
                  </a:cubicBezTo>
                  <a:cubicBezTo>
                    <a:pt x="241" y="292"/>
                    <a:pt x="222" y="311"/>
                    <a:pt x="213" y="333"/>
                  </a:cubicBezTo>
                  <a:cubicBezTo>
                    <a:pt x="204" y="355"/>
                    <a:pt x="199" y="381"/>
                    <a:pt x="198" y="405"/>
                  </a:cubicBezTo>
                  <a:cubicBezTo>
                    <a:pt x="197" y="429"/>
                    <a:pt x="225" y="457"/>
                    <a:pt x="207" y="474"/>
                  </a:cubicBezTo>
                  <a:close/>
                </a:path>
              </a:pathLst>
            </a:custGeom>
            <a:solidFill>
              <a:srgbClr val="DDDDDD"/>
            </a:solidFill>
            <a:ln w="9525">
              <a:solidFill>
                <a:schemeClr val="tx1"/>
              </a:solidFill>
              <a:round/>
              <a:headEnd/>
              <a:tailEnd/>
            </a:ln>
          </p:spPr>
          <p:txBody>
            <a:bodyPr/>
            <a:lstStyle/>
            <a:p>
              <a:endParaRPr lang="en-US"/>
            </a:p>
          </p:txBody>
        </p:sp>
        <p:sp>
          <p:nvSpPr>
            <p:cNvPr id="29702" name="Freeform 226"/>
            <p:cNvSpPr>
              <a:spLocks/>
            </p:cNvSpPr>
            <p:nvPr/>
          </p:nvSpPr>
          <p:spPr bwMode="auto">
            <a:xfrm>
              <a:off x="3232150" y="4283075"/>
              <a:ext cx="2528888" cy="1320800"/>
            </a:xfrm>
            <a:custGeom>
              <a:avLst/>
              <a:gdLst>
                <a:gd name="T0" fmla="*/ 2147483647 w 2128"/>
                <a:gd name="T1" fmla="*/ 2147483647 h 1427"/>
                <a:gd name="T2" fmla="*/ 0 w 2128"/>
                <a:gd name="T3" fmla="*/ 2147483647 h 1427"/>
                <a:gd name="T4" fmla="*/ 2147483647 w 2128"/>
                <a:gd name="T5" fmla="*/ 2147483647 h 1427"/>
                <a:gd name="T6" fmla="*/ 2147483647 w 2128"/>
                <a:gd name="T7" fmla="*/ 2147483647 h 1427"/>
                <a:gd name="T8" fmla="*/ 2147483647 w 2128"/>
                <a:gd name="T9" fmla="*/ 2147483647 h 1427"/>
                <a:gd name="T10" fmla="*/ 2147483647 w 2128"/>
                <a:gd name="T11" fmla="*/ 2147483647 h 1427"/>
                <a:gd name="T12" fmla="*/ 2147483647 w 2128"/>
                <a:gd name="T13" fmla="*/ 2147483647 h 1427"/>
                <a:gd name="T14" fmla="*/ 2147483647 w 2128"/>
                <a:gd name="T15" fmla="*/ 2147483647 h 1427"/>
                <a:gd name="T16" fmla="*/ 2147483647 w 2128"/>
                <a:gd name="T17" fmla="*/ 2147483647 h 1427"/>
                <a:gd name="T18" fmla="*/ 2147483647 w 2128"/>
                <a:gd name="T19" fmla="*/ 2147483647 h 1427"/>
                <a:gd name="T20" fmla="*/ 2147483647 w 2128"/>
                <a:gd name="T21" fmla="*/ 2147483647 h 1427"/>
                <a:gd name="T22" fmla="*/ 2147483647 w 2128"/>
                <a:gd name="T23" fmla="*/ 2147483647 h 1427"/>
                <a:gd name="T24" fmla="*/ 2147483647 w 2128"/>
                <a:gd name="T25" fmla="*/ 2147483647 h 1427"/>
                <a:gd name="T26" fmla="*/ 2147483647 w 2128"/>
                <a:gd name="T27" fmla="*/ 2147483647 h 1427"/>
                <a:gd name="T28" fmla="*/ 2147483647 w 2128"/>
                <a:gd name="T29" fmla="*/ 2147483647 h 1427"/>
                <a:gd name="T30" fmla="*/ 2147483647 w 2128"/>
                <a:gd name="T31" fmla="*/ 2147483647 h 1427"/>
                <a:gd name="T32" fmla="*/ 2147483647 w 2128"/>
                <a:gd name="T33" fmla="*/ 2147483647 h 1427"/>
                <a:gd name="T34" fmla="*/ 2147483647 w 2128"/>
                <a:gd name="T35" fmla="*/ 2147483647 h 1427"/>
                <a:gd name="T36" fmla="*/ 2147483647 w 2128"/>
                <a:gd name="T37" fmla="*/ 2147483647 h 1427"/>
                <a:gd name="T38" fmla="*/ 2147483647 w 2128"/>
                <a:gd name="T39" fmla="*/ 2147483647 h 1427"/>
                <a:gd name="T40" fmla="*/ 2147483647 w 2128"/>
                <a:gd name="T41" fmla="*/ 2147483647 h 1427"/>
                <a:gd name="T42" fmla="*/ 2147483647 w 2128"/>
                <a:gd name="T43" fmla="*/ 2147483647 h 1427"/>
                <a:gd name="T44" fmla="*/ 2147483647 w 2128"/>
                <a:gd name="T45" fmla="*/ 2147483647 h 1427"/>
                <a:gd name="T46" fmla="*/ 2147483647 w 2128"/>
                <a:gd name="T47" fmla="*/ 2147483647 h 1427"/>
                <a:gd name="T48" fmla="*/ 2147483647 w 2128"/>
                <a:gd name="T49" fmla="*/ 2147483647 h 1427"/>
                <a:gd name="T50" fmla="*/ 2147483647 w 2128"/>
                <a:gd name="T51" fmla="*/ 2147483647 h 1427"/>
                <a:gd name="T52" fmla="*/ 2147483647 w 2128"/>
                <a:gd name="T53" fmla="*/ 2147483647 h 1427"/>
                <a:gd name="T54" fmla="*/ 2147483647 w 2128"/>
                <a:gd name="T55" fmla="*/ 2147483647 h 1427"/>
                <a:gd name="T56" fmla="*/ 2147483647 w 2128"/>
                <a:gd name="T57" fmla="*/ 2147483647 h 1427"/>
                <a:gd name="T58" fmla="*/ 2147483647 w 2128"/>
                <a:gd name="T59" fmla="*/ 2147483647 h 1427"/>
                <a:gd name="T60" fmla="*/ 2147483647 w 2128"/>
                <a:gd name="T61" fmla="*/ 2147483647 h 1427"/>
                <a:gd name="T62" fmla="*/ 2147483647 w 2128"/>
                <a:gd name="T63" fmla="*/ 2147483647 h 1427"/>
                <a:gd name="T64" fmla="*/ 2147483647 w 2128"/>
                <a:gd name="T65" fmla="*/ 2147483647 h 1427"/>
                <a:gd name="T66" fmla="*/ 2147483647 w 2128"/>
                <a:gd name="T67" fmla="*/ 2147483647 h 1427"/>
                <a:gd name="T68" fmla="*/ 2147483647 w 2128"/>
                <a:gd name="T69" fmla="*/ 2147483647 h 1427"/>
                <a:gd name="T70" fmla="*/ 2147483647 w 2128"/>
                <a:gd name="T71" fmla="*/ 2147483647 h 1427"/>
                <a:gd name="T72" fmla="*/ 2147483647 w 2128"/>
                <a:gd name="T73" fmla="*/ 2147483647 h 1427"/>
                <a:gd name="T74" fmla="*/ 2147483647 w 2128"/>
                <a:gd name="T75" fmla="*/ 2147483647 h 1427"/>
                <a:gd name="T76" fmla="*/ 2147483647 w 2128"/>
                <a:gd name="T77" fmla="*/ 2147483647 h 1427"/>
                <a:gd name="T78" fmla="*/ 2147483647 w 2128"/>
                <a:gd name="T79" fmla="*/ 2147483647 h 1427"/>
                <a:gd name="T80" fmla="*/ 2147483647 w 2128"/>
                <a:gd name="T81" fmla="*/ 2147483647 h 1427"/>
                <a:gd name="T82" fmla="*/ 2147483647 w 2128"/>
                <a:gd name="T83" fmla="*/ 2147483647 h 1427"/>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2128"/>
                <a:gd name="T127" fmla="*/ 0 h 1427"/>
                <a:gd name="T128" fmla="*/ 2128 w 2128"/>
                <a:gd name="T129" fmla="*/ 1427 h 1427"/>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2128" h="1427">
                  <a:moveTo>
                    <a:pt x="207" y="474"/>
                  </a:moveTo>
                  <a:cubicBezTo>
                    <a:pt x="189" y="491"/>
                    <a:pt x="122" y="494"/>
                    <a:pt x="90" y="510"/>
                  </a:cubicBezTo>
                  <a:cubicBezTo>
                    <a:pt x="58" y="526"/>
                    <a:pt x="33" y="551"/>
                    <a:pt x="18" y="573"/>
                  </a:cubicBezTo>
                  <a:cubicBezTo>
                    <a:pt x="3" y="595"/>
                    <a:pt x="0" y="619"/>
                    <a:pt x="0" y="645"/>
                  </a:cubicBezTo>
                  <a:cubicBezTo>
                    <a:pt x="0" y="671"/>
                    <a:pt x="7" y="709"/>
                    <a:pt x="15" y="732"/>
                  </a:cubicBezTo>
                  <a:cubicBezTo>
                    <a:pt x="23" y="755"/>
                    <a:pt x="40" y="772"/>
                    <a:pt x="51" y="786"/>
                  </a:cubicBezTo>
                  <a:cubicBezTo>
                    <a:pt x="62" y="800"/>
                    <a:pt x="71" y="810"/>
                    <a:pt x="81" y="819"/>
                  </a:cubicBezTo>
                  <a:cubicBezTo>
                    <a:pt x="91" y="828"/>
                    <a:pt x="112" y="830"/>
                    <a:pt x="111" y="840"/>
                  </a:cubicBezTo>
                  <a:cubicBezTo>
                    <a:pt x="110" y="850"/>
                    <a:pt x="86" y="863"/>
                    <a:pt x="78" y="879"/>
                  </a:cubicBezTo>
                  <a:cubicBezTo>
                    <a:pt x="70" y="895"/>
                    <a:pt x="62" y="919"/>
                    <a:pt x="60" y="939"/>
                  </a:cubicBezTo>
                  <a:cubicBezTo>
                    <a:pt x="58" y="959"/>
                    <a:pt x="60" y="978"/>
                    <a:pt x="63" y="999"/>
                  </a:cubicBezTo>
                  <a:cubicBezTo>
                    <a:pt x="66" y="1020"/>
                    <a:pt x="71" y="1043"/>
                    <a:pt x="81" y="1062"/>
                  </a:cubicBezTo>
                  <a:cubicBezTo>
                    <a:pt x="91" y="1081"/>
                    <a:pt x="108" y="1100"/>
                    <a:pt x="126" y="1116"/>
                  </a:cubicBezTo>
                  <a:cubicBezTo>
                    <a:pt x="144" y="1132"/>
                    <a:pt x="160" y="1150"/>
                    <a:pt x="189" y="1158"/>
                  </a:cubicBezTo>
                  <a:cubicBezTo>
                    <a:pt x="218" y="1166"/>
                    <a:pt x="280" y="1158"/>
                    <a:pt x="300" y="1164"/>
                  </a:cubicBezTo>
                  <a:cubicBezTo>
                    <a:pt x="320" y="1170"/>
                    <a:pt x="300" y="1179"/>
                    <a:pt x="309" y="1191"/>
                  </a:cubicBezTo>
                  <a:cubicBezTo>
                    <a:pt x="318" y="1203"/>
                    <a:pt x="335" y="1223"/>
                    <a:pt x="354" y="1239"/>
                  </a:cubicBezTo>
                  <a:cubicBezTo>
                    <a:pt x="373" y="1255"/>
                    <a:pt x="397" y="1275"/>
                    <a:pt x="423" y="1290"/>
                  </a:cubicBezTo>
                  <a:cubicBezTo>
                    <a:pt x="449" y="1305"/>
                    <a:pt x="472" y="1322"/>
                    <a:pt x="513" y="1329"/>
                  </a:cubicBezTo>
                  <a:cubicBezTo>
                    <a:pt x="554" y="1336"/>
                    <a:pt x="628" y="1336"/>
                    <a:pt x="669" y="1335"/>
                  </a:cubicBezTo>
                  <a:cubicBezTo>
                    <a:pt x="710" y="1334"/>
                    <a:pt x="738" y="1327"/>
                    <a:pt x="762" y="1320"/>
                  </a:cubicBezTo>
                  <a:cubicBezTo>
                    <a:pt x="786" y="1313"/>
                    <a:pt x="803" y="1292"/>
                    <a:pt x="816" y="1293"/>
                  </a:cubicBezTo>
                  <a:cubicBezTo>
                    <a:pt x="829" y="1294"/>
                    <a:pt x="831" y="1316"/>
                    <a:pt x="843" y="1329"/>
                  </a:cubicBezTo>
                  <a:cubicBezTo>
                    <a:pt x="855" y="1342"/>
                    <a:pt x="870" y="1358"/>
                    <a:pt x="891" y="1371"/>
                  </a:cubicBezTo>
                  <a:cubicBezTo>
                    <a:pt x="912" y="1384"/>
                    <a:pt x="943" y="1398"/>
                    <a:pt x="966" y="1407"/>
                  </a:cubicBezTo>
                  <a:cubicBezTo>
                    <a:pt x="989" y="1416"/>
                    <a:pt x="1003" y="1423"/>
                    <a:pt x="1029" y="1425"/>
                  </a:cubicBezTo>
                  <a:cubicBezTo>
                    <a:pt x="1055" y="1427"/>
                    <a:pt x="1091" y="1425"/>
                    <a:pt x="1122" y="1419"/>
                  </a:cubicBezTo>
                  <a:cubicBezTo>
                    <a:pt x="1153" y="1413"/>
                    <a:pt x="1186" y="1398"/>
                    <a:pt x="1215" y="1389"/>
                  </a:cubicBezTo>
                  <a:cubicBezTo>
                    <a:pt x="1244" y="1380"/>
                    <a:pt x="1277" y="1372"/>
                    <a:pt x="1299" y="1362"/>
                  </a:cubicBezTo>
                  <a:cubicBezTo>
                    <a:pt x="1321" y="1352"/>
                    <a:pt x="1336" y="1344"/>
                    <a:pt x="1350" y="1329"/>
                  </a:cubicBezTo>
                  <a:cubicBezTo>
                    <a:pt x="1364" y="1314"/>
                    <a:pt x="1370" y="1292"/>
                    <a:pt x="1380" y="1269"/>
                  </a:cubicBezTo>
                  <a:cubicBezTo>
                    <a:pt x="1390" y="1246"/>
                    <a:pt x="1397" y="1196"/>
                    <a:pt x="1410" y="1191"/>
                  </a:cubicBezTo>
                  <a:cubicBezTo>
                    <a:pt x="1423" y="1186"/>
                    <a:pt x="1438" y="1225"/>
                    <a:pt x="1458" y="1236"/>
                  </a:cubicBezTo>
                  <a:cubicBezTo>
                    <a:pt x="1478" y="1247"/>
                    <a:pt x="1502" y="1257"/>
                    <a:pt x="1530" y="1257"/>
                  </a:cubicBezTo>
                  <a:cubicBezTo>
                    <a:pt x="1558" y="1257"/>
                    <a:pt x="1599" y="1244"/>
                    <a:pt x="1626" y="1236"/>
                  </a:cubicBezTo>
                  <a:cubicBezTo>
                    <a:pt x="1653" y="1228"/>
                    <a:pt x="1668" y="1224"/>
                    <a:pt x="1692" y="1212"/>
                  </a:cubicBezTo>
                  <a:cubicBezTo>
                    <a:pt x="1716" y="1200"/>
                    <a:pt x="1754" y="1182"/>
                    <a:pt x="1773" y="1164"/>
                  </a:cubicBezTo>
                  <a:cubicBezTo>
                    <a:pt x="1792" y="1146"/>
                    <a:pt x="1800" y="1126"/>
                    <a:pt x="1809" y="1107"/>
                  </a:cubicBezTo>
                  <a:cubicBezTo>
                    <a:pt x="1818" y="1088"/>
                    <a:pt x="1826" y="1068"/>
                    <a:pt x="1830" y="1047"/>
                  </a:cubicBezTo>
                  <a:cubicBezTo>
                    <a:pt x="1834" y="1026"/>
                    <a:pt x="1813" y="994"/>
                    <a:pt x="1830" y="981"/>
                  </a:cubicBezTo>
                  <a:cubicBezTo>
                    <a:pt x="1847" y="968"/>
                    <a:pt x="1907" y="972"/>
                    <a:pt x="1935" y="966"/>
                  </a:cubicBezTo>
                  <a:cubicBezTo>
                    <a:pt x="1963" y="960"/>
                    <a:pt x="1978" y="956"/>
                    <a:pt x="1998" y="942"/>
                  </a:cubicBezTo>
                  <a:cubicBezTo>
                    <a:pt x="2018" y="928"/>
                    <a:pt x="2042" y="909"/>
                    <a:pt x="2058" y="885"/>
                  </a:cubicBezTo>
                  <a:cubicBezTo>
                    <a:pt x="2074" y="861"/>
                    <a:pt x="2084" y="825"/>
                    <a:pt x="2094" y="801"/>
                  </a:cubicBezTo>
                  <a:cubicBezTo>
                    <a:pt x="2104" y="777"/>
                    <a:pt x="2113" y="761"/>
                    <a:pt x="2118" y="741"/>
                  </a:cubicBezTo>
                  <a:cubicBezTo>
                    <a:pt x="2123" y="721"/>
                    <a:pt x="2128" y="699"/>
                    <a:pt x="2127" y="678"/>
                  </a:cubicBezTo>
                  <a:cubicBezTo>
                    <a:pt x="2126" y="657"/>
                    <a:pt x="2122" y="634"/>
                    <a:pt x="2115" y="615"/>
                  </a:cubicBezTo>
                  <a:cubicBezTo>
                    <a:pt x="2108" y="596"/>
                    <a:pt x="2098" y="580"/>
                    <a:pt x="2088" y="564"/>
                  </a:cubicBezTo>
                  <a:cubicBezTo>
                    <a:pt x="2078" y="548"/>
                    <a:pt x="2056" y="533"/>
                    <a:pt x="2055" y="516"/>
                  </a:cubicBezTo>
                  <a:cubicBezTo>
                    <a:pt x="2054" y="499"/>
                    <a:pt x="2079" y="485"/>
                    <a:pt x="2085" y="462"/>
                  </a:cubicBezTo>
                  <a:cubicBezTo>
                    <a:pt x="2091" y="439"/>
                    <a:pt x="2094" y="402"/>
                    <a:pt x="2088" y="378"/>
                  </a:cubicBezTo>
                  <a:cubicBezTo>
                    <a:pt x="2082" y="354"/>
                    <a:pt x="2064" y="334"/>
                    <a:pt x="2049" y="315"/>
                  </a:cubicBezTo>
                  <a:cubicBezTo>
                    <a:pt x="2034" y="296"/>
                    <a:pt x="2010" y="278"/>
                    <a:pt x="1995" y="261"/>
                  </a:cubicBezTo>
                  <a:cubicBezTo>
                    <a:pt x="1980" y="244"/>
                    <a:pt x="1972" y="225"/>
                    <a:pt x="1956" y="210"/>
                  </a:cubicBezTo>
                  <a:cubicBezTo>
                    <a:pt x="1940" y="195"/>
                    <a:pt x="1910" y="186"/>
                    <a:pt x="1896" y="171"/>
                  </a:cubicBezTo>
                  <a:cubicBezTo>
                    <a:pt x="1882" y="156"/>
                    <a:pt x="1885" y="134"/>
                    <a:pt x="1875" y="117"/>
                  </a:cubicBezTo>
                  <a:cubicBezTo>
                    <a:pt x="1865" y="100"/>
                    <a:pt x="1853" y="80"/>
                    <a:pt x="1833" y="66"/>
                  </a:cubicBezTo>
                  <a:cubicBezTo>
                    <a:pt x="1813" y="52"/>
                    <a:pt x="1779" y="40"/>
                    <a:pt x="1755" y="30"/>
                  </a:cubicBezTo>
                  <a:cubicBezTo>
                    <a:pt x="1731" y="20"/>
                    <a:pt x="1716" y="10"/>
                    <a:pt x="1689" y="6"/>
                  </a:cubicBezTo>
                  <a:cubicBezTo>
                    <a:pt x="1662" y="2"/>
                    <a:pt x="1621" y="1"/>
                    <a:pt x="1593" y="6"/>
                  </a:cubicBezTo>
                  <a:cubicBezTo>
                    <a:pt x="1565" y="11"/>
                    <a:pt x="1542" y="28"/>
                    <a:pt x="1521" y="39"/>
                  </a:cubicBezTo>
                  <a:cubicBezTo>
                    <a:pt x="1500" y="50"/>
                    <a:pt x="1487" y="71"/>
                    <a:pt x="1470" y="69"/>
                  </a:cubicBezTo>
                  <a:cubicBezTo>
                    <a:pt x="1453" y="67"/>
                    <a:pt x="1436" y="36"/>
                    <a:pt x="1419" y="27"/>
                  </a:cubicBezTo>
                  <a:cubicBezTo>
                    <a:pt x="1402" y="18"/>
                    <a:pt x="1388" y="16"/>
                    <a:pt x="1371" y="12"/>
                  </a:cubicBezTo>
                  <a:cubicBezTo>
                    <a:pt x="1354" y="8"/>
                    <a:pt x="1338" y="0"/>
                    <a:pt x="1317" y="0"/>
                  </a:cubicBezTo>
                  <a:cubicBezTo>
                    <a:pt x="1296" y="0"/>
                    <a:pt x="1264" y="8"/>
                    <a:pt x="1245" y="12"/>
                  </a:cubicBezTo>
                  <a:cubicBezTo>
                    <a:pt x="1226" y="16"/>
                    <a:pt x="1218" y="17"/>
                    <a:pt x="1203" y="24"/>
                  </a:cubicBezTo>
                  <a:cubicBezTo>
                    <a:pt x="1188" y="31"/>
                    <a:pt x="1172" y="35"/>
                    <a:pt x="1155" y="51"/>
                  </a:cubicBezTo>
                  <a:cubicBezTo>
                    <a:pt x="1138" y="67"/>
                    <a:pt x="1119" y="116"/>
                    <a:pt x="1104" y="120"/>
                  </a:cubicBezTo>
                  <a:cubicBezTo>
                    <a:pt x="1089" y="124"/>
                    <a:pt x="1081" y="86"/>
                    <a:pt x="1062" y="75"/>
                  </a:cubicBezTo>
                  <a:cubicBezTo>
                    <a:pt x="1043" y="64"/>
                    <a:pt x="1012" y="59"/>
                    <a:pt x="990" y="54"/>
                  </a:cubicBezTo>
                  <a:cubicBezTo>
                    <a:pt x="968" y="49"/>
                    <a:pt x="951" y="44"/>
                    <a:pt x="927" y="45"/>
                  </a:cubicBezTo>
                  <a:cubicBezTo>
                    <a:pt x="903" y="46"/>
                    <a:pt x="872" y="52"/>
                    <a:pt x="846" y="60"/>
                  </a:cubicBezTo>
                  <a:cubicBezTo>
                    <a:pt x="820" y="68"/>
                    <a:pt x="789" y="80"/>
                    <a:pt x="768" y="93"/>
                  </a:cubicBezTo>
                  <a:cubicBezTo>
                    <a:pt x="747" y="106"/>
                    <a:pt x="732" y="125"/>
                    <a:pt x="720" y="138"/>
                  </a:cubicBezTo>
                  <a:cubicBezTo>
                    <a:pt x="708" y="151"/>
                    <a:pt x="712" y="172"/>
                    <a:pt x="696" y="174"/>
                  </a:cubicBezTo>
                  <a:cubicBezTo>
                    <a:pt x="680" y="176"/>
                    <a:pt x="649" y="153"/>
                    <a:pt x="624" y="147"/>
                  </a:cubicBezTo>
                  <a:cubicBezTo>
                    <a:pt x="599" y="141"/>
                    <a:pt x="576" y="135"/>
                    <a:pt x="546" y="135"/>
                  </a:cubicBezTo>
                  <a:cubicBezTo>
                    <a:pt x="516" y="135"/>
                    <a:pt x="472" y="138"/>
                    <a:pt x="441" y="144"/>
                  </a:cubicBezTo>
                  <a:cubicBezTo>
                    <a:pt x="410" y="150"/>
                    <a:pt x="384" y="162"/>
                    <a:pt x="360" y="174"/>
                  </a:cubicBezTo>
                  <a:cubicBezTo>
                    <a:pt x="336" y="186"/>
                    <a:pt x="314" y="202"/>
                    <a:pt x="297" y="219"/>
                  </a:cubicBezTo>
                  <a:cubicBezTo>
                    <a:pt x="280" y="236"/>
                    <a:pt x="269" y="254"/>
                    <a:pt x="255" y="273"/>
                  </a:cubicBezTo>
                  <a:cubicBezTo>
                    <a:pt x="241" y="292"/>
                    <a:pt x="222" y="311"/>
                    <a:pt x="213" y="333"/>
                  </a:cubicBezTo>
                  <a:cubicBezTo>
                    <a:pt x="204" y="355"/>
                    <a:pt x="199" y="381"/>
                    <a:pt x="198" y="405"/>
                  </a:cubicBezTo>
                  <a:cubicBezTo>
                    <a:pt x="197" y="429"/>
                    <a:pt x="225" y="457"/>
                    <a:pt x="207" y="474"/>
                  </a:cubicBezTo>
                  <a:close/>
                </a:path>
              </a:pathLst>
            </a:custGeom>
            <a:solidFill>
              <a:srgbClr val="DDDDDD"/>
            </a:solidFill>
            <a:ln w="9525">
              <a:solidFill>
                <a:schemeClr val="tx1"/>
              </a:solidFill>
              <a:round/>
              <a:headEnd/>
              <a:tailEnd/>
            </a:ln>
          </p:spPr>
          <p:txBody>
            <a:bodyPr/>
            <a:lstStyle/>
            <a:p>
              <a:endParaRPr lang="en-US"/>
            </a:p>
          </p:txBody>
        </p:sp>
        <p:sp>
          <p:nvSpPr>
            <p:cNvPr id="29703" name="Freeform 225"/>
            <p:cNvSpPr>
              <a:spLocks/>
            </p:cNvSpPr>
            <p:nvPr/>
          </p:nvSpPr>
          <p:spPr bwMode="auto">
            <a:xfrm>
              <a:off x="234950" y="4286250"/>
              <a:ext cx="2522538" cy="1312863"/>
            </a:xfrm>
            <a:custGeom>
              <a:avLst/>
              <a:gdLst>
                <a:gd name="T0" fmla="*/ 2147483647 w 2128"/>
                <a:gd name="T1" fmla="*/ 2147483647 h 1427"/>
                <a:gd name="T2" fmla="*/ 0 w 2128"/>
                <a:gd name="T3" fmla="*/ 2147483647 h 1427"/>
                <a:gd name="T4" fmla="*/ 2147483647 w 2128"/>
                <a:gd name="T5" fmla="*/ 2147483647 h 1427"/>
                <a:gd name="T6" fmla="*/ 2147483647 w 2128"/>
                <a:gd name="T7" fmla="*/ 2147483647 h 1427"/>
                <a:gd name="T8" fmla="*/ 2147483647 w 2128"/>
                <a:gd name="T9" fmla="*/ 2147483647 h 1427"/>
                <a:gd name="T10" fmla="*/ 2147483647 w 2128"/>
                <a:gd name="T11" fmla="*/ 2147483647 h 1427"/>
                <a:gd name="T12" fmla="*/ 2147483647 w 2128"/>
                <a:gd name="T13" fmla="*/ 2147483647 h 1427"/>
                <a:gd name="T14" fmla="*/ 2147483647 w 2128"/>
                <a:gd name="T15" fmla="*/ 2147483647 h 1427"/>
                <a:gd name="T16" fmla="*/ 2147483647 w 2128"/>
                <a:gd name="T17" fmla="*/ 2147483647 h 1427"/>
                <a:gd name="T18" fmla="*/ 2147483647 w 2128"/>
                <a:gd name="T19" fmla="*/ 2147483647 h 1427"/>
                <a:gd name="T20" fmla="*/ 2147483647 w 2128"/>
                <a:gd name="T21" fmla="*/ 2147483647 h 1427"/>
                <a:gd name="T22" fmla="*/ 2147483647 w 2128"/>
                <a:gd name="T23" fmla="*/ 2147483647 h 1427"/>
                <a:gd name="T24" fmla="*/ 2147483647 w 2128"/>
                <a:gd name="T25" fmla="*/ 2147483647 h 1427"/>
                <a:gd name="T26" fmla="*/ 2147483647 w 2128"/>
                <a:gd name="T27" fmla="*/ 2147483647 h 1427"/>
                <a:gd name="T28" fmla="*/ 2147483647 w 2128"/>
                <a:gd name="T29" fmla="*/ 2147483647 h 1427"/>
                <a:gd name="T30" fmla="*/ 2147483647 w 2128"/>
                <a:gd name="T31" fmla="*/ 2147483647 h 1427"/>
                <a:gd name="T32" fmla="*/ 2147483647 w 2128"/>
                <a:gd name="T33" fmla="*/ 2147483647 h 1427"/>
                <a:gd name="T34" fmla="*/ 2147483647 w 2128"/>
                <a:gd name="T35" fmla="*/ 2147483647 h 1427"/>
                <a:gd name="T36" fmla="*/ 2147483647 w 2128"/>
                <a:gd name="T37" fmla="*/ 2147483647 h 1427"/>
                <a:gd name="T38" fmla="*/ 2147483647 w 2128"/>
                <a:gd name="T39" fmla="*/ 2147483647 h 1427"/>
                <a:gd name="T40" fmla="*/ 2147483647 w 2128"/>
                <a:gd name="T41" fmla="*/ 2147483647 h 1427"/>
                <a:gd name="T42" fmla="*/ 2147483647 w 2128"/>
                <a:gd name="T43" fmla="*/ 2147483647 h 1427"/>
                <a:gd name="T44" fmla="*/ 2147483647 w 2128"/>
                <a:gd name="T45" fmla="*/ 2147483647 h 1427"/>
                <a:gd name="T46" fmla="*/ 2147483647 w 2128"/>
                <a:gd name="T47" fmla="*/ 2147483647 h 1427"/>
                <a:gd name="T48" fmla="*/ 2147483647 w 2128"/>
                <a:gd name="T49" fmla="*/ 2147483647 h 1427"/>
                <a:gd name="T50" fmla="*/ 2147483647 w 2128"/>
                <a:gd name="T51" fmla="*/ 2147483647 h 1427"/>
                <a:gd name="T52" fmla="*/ 2147483647 w 2128"/>
                <a:gd name="T53" fmla="*/ 2147483647 h 1427"/>
                <a:gd name="T54" fmla="*/ 2147483647 w 2128"/>
                <a:gd name="T55" fmla="*/ 2147483647 h 1427"/>
                <a:gd name="T56" fmla="*/ 2147483647 w 2128"/>
                <a:gd name="T57" fmla="*/ 2147483647 h 1427"/>
                <a:gd name="T58" fmla="*/ 2147483647 w 2128"/>
                <a:gd name="T59" fmla="*/ 2147483647 h 1427"/>
                <a:gd name="T60" fmla="*/ 2147483647 w 2128"/>
                <a:gd name="T61" fmla="*/ 2147483647 h 1427"/>
                <a:gd name="T62" fmla="*/ 2147483647 w 2128"/>
                <a:gd name="T63" fmla="*/ 2147483647 h 1427"/>
                <a:gd name="T64" fmla="*/ 2147483647 w 2128"/>
                <a:gd name="T65" fmla="*/ 2147483647 h 1427"/>
                <a:gd name="T66" fmla="*/ 2147483647 w 2128"/>
                <a:gd name="T67" fmla="*/ 2147483647 h 1427"/>
                <a:gd name="T68" fmla="*/ 2147483647 w 2128"/>
                <a:gd name="T69" fmla="*/ 2147483647 h 1427"/>
                <a:gd name="T70" fmla="*/ 2147483647 w 2128"/>
                <a:gd name="T71" fmla="*/ 2147483647 h 1427"/>
                <a:gd name="T72" fmla="*/ 2147483647 w 2128"/>
                <a:gd name="T73" fmla="*/ 2147483647 h 1427"/>
                <a:gd name="T74" fmla="*/ 2147483647 w 2128"/>
                <a:gd name="T75" fmla="*/ 2147483647 h 1427"/>
                <a:gd name="T76" fmla="*/ 2147483647 w 2128"/>
                <a:gd name="T77" fmla="*/ 2147483647 h 1427"/>
                <a:gd name="T78" fmla="*/ 2147483647 w 2128"/>
                <a:gd name="T79" fmla="*/ 2147483647 h 1427"/>
                <a:gd name="T80" fmla="*/ 2147483647 w 2128"/>
                <a:gd name="T81" fmla="*/ 2147483647 h 1427"/>
                <a:gd name="T82" fmla="*/ 2147483647 w 2128"/>
                <a:gd name="T83" fmla="*/ 2147483647 h 1427"/>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2128"/>
                <a:gd name="T127" fmla="*/ 0 h 1427"/>
                <a:gd name="T128" fmla="*/ 2128 w 2128"/>
                <a:gd name="T129" fmla="*/ 1427 h 1427"/>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2128" h="1427">
                  <a:moveTo>
                    <a:pt x="207" y="474"/>
                  </a:moveTo>
                  <a:cubicBezTo>
                    <a:pt x="189" y="491"/>
                    <a:pt x="122" y="494"/>
                    <a:pt x="90" y="510"/>
                  </a:cubicBezTo>
                  <a:cubicBezTo>
                    <a:pt x="58" y="526"/>
                    <a:pt x="33" y="551"/>
                    <a:pt x="18" y="573"/>
                  </a:cubicBezTo>
                  <a:cubicBezTo>
                    <a:pt x="3" y="595"/>
                    <a:pt x="0" y="619"/>
                    <a:pt x="0" y="645"/>
                  </a:cubicBezTo>
                  <a:cubicBezTo>
                    <a:pt x="0" y="671"/>
                    <a:pt x="7" y="709"/>
                    <a:pt x="15" y="732"/>
                  </a:cubicBezTo>
                  <a:cubicBezTo>
                    <a:pt x="23" y="755"/>
                    <a:pt x="40" y="772"/>
                    <a:pt x="51" y="786"/>
                  </a:cubicBezTo>
                  <a:cubicBezTo>
                    <a:pt x="62" y="800"/>
                    <a:pt x="71" y="810"/>
                    <a:pt x="81" y="819"/>
                  </a:cubicBezTo>
                  <a:cubicBezTo>
                    <a:pt x="91" y="828"/>
                    <a:pt x="112" y="830"/>
                    <a:pt x="111" y="840"/>
                  </a:cubicBezTo>
                  <a:cubicBezTo>
                    <a:pt x="110" y="850"/>
                    <a:pt x="86" y="863"/>
                    <a:pt x="78" y="879"/>
                  </a:cubicBezTo>
                  <a:cubicBezTo>
                    <a:pt x="70" y="895"/>
                    <a:pt x="62" y="919"/>
                    <a:pt x="60" y="939"/>
                  </a:cubicBezTo>
                  <a:cubicBezTo>
                    <a:pt x="58" y="959"/>
                    <a:pt x="60" y="978"/>
                    <a:pt x="63" y="999"/>
                  </a:cubicBezTo>
                  <a:cubicBezTo>
                    <a:pt x="66" y="1020"/>
                    <a:pt x="71" y="1043"/>
                    <a:pt x="81" y="1062"/>
                  </a:cubicBezTo>
                  <a:cubicBezTo>
                    <a:pt x="91" y="1081"/>
                    <a:pt x="108" y="1100"/>
                    <a:pt x="126" y="1116"/>
                  </a:cubicBezTo>
                  <a:cubicBezTo>
                    <a:pt x="144" y="1132"/>
                    <a:pt x="160" y="1150"/>
                    <a:pt x="189" y="1158"/>
                  </a:cubicBezTo>
                  <a:cubicBezTo>
                    <a:pt x="218" y="1166"/>
                    <a:pt x="280" y="1158"/>
                    <a:pt x="300" y="1164"/>
                  </a:cubicBezTo>
                  <a:cubicBezTo>
                    <a:pt x="320" y="1170"/>
                    <a:pt x="300" y="1179"/>
                    <a:pt x="309" y="1191"/>
                  </a:cubicBezTo>
                  <a:cubicBezTo>
                    <a:pt x="318" y="1203"/>
                    <a:pt x="335" y="1223"/>
                    <a:pt x="354" y="1239"/>
                  </a:cubicBezTo>
                  <a:cubicBezTo>
                    <a:pt x="373" y="1255"/>
                    <a:pt x="397" y="1275"/>
                    <a:pt x="423" y="1290"/>
                  </a:cubicBezTo>
                  <a:cubicBezTo>
                    <a:pt x="449" y="1305"/>
                    <a:pt x="472" y="1322"/>
                    <a:pt x="513" y="1329"/>
                  </a:cubicBezTo>
                  <a:cubicBezTo>
                    <a:pt x="554" y="1336"/>
                    <a:pt x="628" y="1336"/>
                    <a:pt x="669" y="1335"/>
                  </a:cubicBezTo>
                  <a:cubicBezTo>
                    <a:pt x="710" y="1334"/>
                    <a:pt x="738" y="1327"/>
                    <a:pt x="762" y="1320"/>
                  </a:cubicBezTo>
                  <a:cubicBezTo>
                    <a:pt x="786" y="1313"/>
                    <a:pt x="803" y="1292"/>
                    <a:pt x="816" y="1293"/>
                  </a:cubicBezTo>
                  <a:cubicBezTo>
                    <a:pt x="829" y="1294"/>
                    <a:pt x="831" y="1316"/>
                    <a:pt x="843" y="1329"/>
                  </a:cubicBezTo>
                  <a:cubicBezTo>
                    <a:pt x="855" y="1342"/>
                    <a:pt x="870" y="1358"/>
                    <a:pt x="891" y="1371"/>
                  </a:cubicBezTo>
                  <a:cubicBezTo>
                    <a:pt x="912" y="1384"/>
                    <a:pt x="943" y="1398"/>
                    <a:pt x="966" y="1407"/>
                  </a:cubicBezTo>
                  <a:cubicBezTo>
                    <a:pt x="989" y="1416"/>
                    <a:pt x="1003" y="1423"/>
                    <a:pt x="1029" y="1425"/>
                  </a:cubicBezTo>
                  <a:cubicBezTo>
                    <a:pt x="1055" y="1427"/>
                    <a:pt x="1091" y="1425"/>
                    <a:pt x="1122" y="1419"/>
                  </a:cubicBezTo>
                  <a:cubicBezTo>
                    <a:pt x="1153" y="1413"/>
                    <a:pt x="1186" y="1398"/>
                    <a:pt x="1215" y="1389"/>
                  </a:cubicBezTo>
                  <a:cubicBezTo>
                    <a:pt x="1244" y="1380"/>
                    <a:pt x="1277" y="1372"/>
                    <a:pt x="1299" y="1362"/>
                  </a:cubicBezTo>
                  <a:cubicBezTo>
                    <a:pt x="1321" y="1352"/>
                    <a:pt x="1336" y="1344"/>
                    <a:pt x="1350" y="1329"/>
                  </a:cubicBezTo>
                  <a:cubicBezTo>
                    <a:pt x="1364" y="1314"/>
                    <a:pt x="1370" y="1292"/>
                    <a:pt x="1380" y="1269"/>
                  </a:cubicBezTo>
                  <a:cubicBezTo>
                    <a:pt x="1390" y="1246"/>
                    <a:pt x="1397" y="1196"/>
                    <a:pt x="1410" y="1191"/>
                  </a:cubicBezTo>
                  <a:cubicBezTo>
                    <a:pt x="1423" y="1186"/>
                    <a:pt x="1438" y="1225"/>
                    <a:pt x="1458" y="1236"/>
                  </a:cubicBezTo>
                  <a:cubicBezTo>
                    <a:pt x="1478" y="1247"/>
                    <a:pt x="1502" y="1257"/>
                    <a:pt x="1530" y="1257"/>
                  </a:cubicBezTo>
                  <a:cubicBezTo>
                    <a:pt x="1558" y="1257"/>
                    <a:pt x="1599" y="1244"/>
                    <a:pt x="1626" y="1236"/>
                  </a:cubicBezTo>
                  <a:cubicBezTo>
                    <a:pt x="1653" y="1228"/>
                    <a:pt x="1668" y="1224"/>
                    <a:pt x="1692" y="1212"/>
                  </a:cubicBezTo>
                  <a:cubicBezTo>
                    <a:pt x="1716" y="1200"/>
                    <a:pt x="1754" y="1182"/>
                    <a:pt x="1773" y="1164"/>
                  </a:cubicBezTo>
                  <a:cubicBezTo>
                    <a:pt x="1792" y="1146"/>
                    <a:pt x="1800" y="1126"/>
                    <a:pt x="1809" y="1107"/>
                  </a:cubicBezTo>
                  <a:cubicBezTo>
                    <a:pt x="1818" y="1088"/>
                    <a:pt x="1826" y="1068"/>
                    <a:pt x="1830" y="1047"/>
                  </a:cubicBezTo>
                  <a:cubicBezTo>
                    <a:pt x="1834" y="1026"/>
                    <a:pt x="1813" y="994"/>
                    <a:pt x="1830" y="981"/>
                  </a:cubicBezTo>
                  <a:cubicBezTo>
                    <a:pt x="1847" y="968"/>
                    <a:pt x="1907" y="972"/>
                    <a:pt x="1935" y="966"/>
                  </a:cubicBezTo>
                  <a:cubicBezTo>
                    <a:pt x="1963" y="960"/>
                    <a:pt x="1978" y="956"/>
                    <a:pt x="1998" y="942"/>
                  </a:cubicBezTo>
                  <a:cubicBezTo>
                    <a:pt x="2018" y="928"/>
                    <a:pt x="2042" y="909"/>
                    <a:pt x="2058" y="885"/>
                  </a:cubicBezTo>
                  <a:cubicBezTo>
                    <a:pt x="2074" y="861"/>
                    <a:pt x="2084" y="825"/>
                    <a:pt x="2094" y="801"/>
                  </a:cubicBezTo>
                  <a:cubicBezTo>
                    <a:pt x="2104" y="777"/>
                    <a:pt x="2113" y="761"/>
                    <a:pt x="2118" y="741"/>
                  </a:cubicBezTo>
                  <a:cubicBezTo>
                    <a:pt x="2123" y="721"/>
                    <a:pt x="2128" y="699"/>
                    <a:pt x="2127" y="678"/>
                  </a:cubicBezTo>
                  <a:cubicBezTo>
                    <a:pt x="2126" y="657"/>
                    <a:pt x="2122" y="634"/>
                    <a:pt x="2115" y="615"/>
                  </a:cubicBezTo>
                  <a:cubicBezTo>
                    <a:pt x="2108" y="596"/>
                    <a:pt x="2098" y="580"/>
                    <a:pt x="2088" y="564"/>
                  </a:cubicBezTo>
                  <a:cubicBezTo>
                    <a:pt x="2078" y="548"/>
                    <a:pt x="2056" y="533"/>
                    <a:pt x="2055" y="516"/>
                  </a:cubicBezTo>
                  <a:cubicBezTo>
                    <a:pt x="2054" y="499"/>
                    <a:pt x="2079" y="485"/>
                    <a:pt x="2085" y="462"/>
                  </a:cubicBezTo>
                  <a:cubicBezTo>
                    <a:pt x="2091" y="439"/>
                    <a:pt x="2094" y="402"/>
                    <a:pt x="2088" y="378"/>
                  </a:cubicBezTo>
                  <a:cubicBezTo>
                    <a:pt x="2082" y="354"/>
                    <a:pt x="2064" y="334"/>
                    <a:pt x="2049" y="315"/>
                  </a:cubicBezTo>
                  <a:cubicBezTo>
                    <a:pt x="2034" y="296"/>
                    <a:pt x="2010" y="278"/>
                    <a:pt x="1995" y="261"/>
                  </a:cubicBezTo>
                  <a:cubicBezTo>
                    <a:pt x="1980" y="244"/>
                    <a:pt x="1972" y="225"/>
                    <a:pt x="1956" y="210"/>
                  </a:cubicBezTo>
                  <a:cubicBezTo>
                    <a:pt x="1940" y="195"/>
                    <a:pt x="1910" y="186"/>
                    <a:pt x="1896" y="171"/>
                  </a:cubicBezTo>
                  <a:cubicBezTo>
                    <a:pt x="1882" y="156"/>
                    <a:pt x="1885" y="134"/>
                    <a:pt x="1875" y="117"/>
                  </a:cubicBezTo>
                  <a:cubicBezTo>
                    <a:pt x="1865" y="100"/>
                    <a:pt x="1853" y="80"/>
                    <a:pt x="1833" y="66"/>
                  </a:cubicBezTo>
                  <a:cubicBezTo>
                    <a:pt x="1813" y="52"/>
                    <a:pt x="1779" y="40"/>
                    <a:pt x="1755" y="30"/>
                  </a:cubicBezTo>
                  <a:cubicBezTo>
                    <a:pt x="1731" y="20"/>
                    <a:pt x="1716" y="10"/>
                    <a:pt x="1689" y="6"/>
                  </a:cubicBezTo>
                  <a:cubicBezTo>
                    <a:pt x="1662" y="2"/>
                    <a:pt x="1621" y="1"/>
                    <a:pt x="1593" y="6"/>
                  </a:cubicBezTo>
                  <a:cubicBezTo>
                    <a:pt x="1565" y="11"/>
                    <a:pt x="1542" y="28"/>
                    <a:pt x="1521" y="39"/>
                  </a:cubicBezTo>
                  <a:cubicBezTo>
                    <a:pt x="1500" y="50"/>
                    <a:pt x="1487" y="71"/>
                    <a:pt x="1470" y="69"/>
                  </a:cubicBezTo>
                  <a:cubicBezTo>
                    <a:pt x="1453" y="67"/>
                    <a:pt x="1436" y="36"/>
                    <a:pt x="1419" y="27"/>
                  </a:cubicBezTo>
                  <a:cubicBezTo>
                    <a:pt x="1402" y="18"/>
                    <a:pt x="1388" y="16"/>
                    <a:pt x="1371" y="12"/>
                  </a:cubicBezTo>
                  <a:cubicBezTo>
                    <a:pt x="1354" y="8"/>
                    <a:pt x="1338" y="0"/>
                    <a:pt x="1317" y="0"/>
                  </a:cubicBezTo>
                  <a:cubicBezTo>
                    <a:pt x="1296" y="0"/>
                    <a:pt x="1264" y="8"/>
                    <a:pt x="1245" y="12"/>
                  </a:cubicBezTo>
                  <a:cubicBezTo>
                    <a:pt x="1226" y="16"/>
                    <a:pt x="1218" y="17"/>
                    <a:pt x="1203" y="24"/>
                  </a:cubicBezTo>
                  <a:cubicBezTo>
                    <a:pt x="1188" y="31"/>
                    <a:pt x="1172" y="35"/>
                    <a:pt x="1155" y="51"/>
                  </a:cubicBezTo>
                  <a:cubicBezTo>
                    <a:pt x="1138" y="67"/>
                    <a:pt x="1119" y="116"/>
                    <a:pt x="1104" y="120"/>
                  </a:cubicBezTo>
                  <a:cubicBezTo>
                    <a:pt x="1089" y="124"/>
                    <a:pt x="1081" y="86"/>
                    <a:pt x="1062" y="75"/>
                  </a:cubicBezTo>
                  <a:cubicBezTo>
                    <a:pt x="1043" y="64"/>
                    <a:pt x="1012" y="59"/>
                    <a:pt x="990" y="54"/>
                  </a:cubicBezTo>
                  <a:cubicBezTo>
                    <a:pt x="968" y="49"/>
                    <a:pt x="951" y="44"/>
                    <a:pt x="927" y="45"/>
                  </a:cubicBezTo>
                  <a:cubicBezTo>
                    <a:pt x="903" y="46"/>
                    <a:pt x="872" y="52"/>
                    <a:pt x="846" y="60"/>
                  </a:cubicBezTo>
                  <a:cubicBezTo>
                    <a:pt x="820" y="68"/>
                    <a:pt x="789" y="80"/>
                    <a:pt x="768" y="93"/>
                  </a:cubicBezTo>
                  <a:cubicBezTo>
                    <a:pt x="747" y="106"/>
                    <a:pt x="732" y="125"/>
                    <a:pt x="720" y="138"/>
                  </a:cubicBezTo>
                  <a:cubicBezTo>
                    <a:pt x="708" y="151"/>
                    <a:pt x="712" y="172"/>
                    <a:pt x="696" y="174"/>
                  </a:cubicBezTo>
                  <a:cubicBezTo>
                    <a:pt x="680" y="176"/>
                    <a:pt x="649" y="153"/>
                    <a:pt x="624" y="147"/>
                  </a:cubicBezTo>
                  <a:cubicBezTo>
                    <a:pt x="599" y="141"/>
                    <a:pt x="576" y="135"/>
                    <a:pt x="546" y="135"/>
                  </a:cubicBezTo>
                  <a:cubicBezTo>
                    <a:pt x="516" y="135"/>
                    <a:pt x="472" y="138"/>
                    <a:pt x="441" y="144"/>
                  </a:cubicBezTo>
                  <a:cubicBezTo>
                    <a:pt x="410" y="150"/>
                    <a:pt x="384" y="162"/>
                    <a:pt x="360" y="174"/>
                  </a:cubicBezTo>
                  <a:cubicBezTo>
                    <a:pt x="336" y="186"/>
                    <a:pt x="314" y="202"/>
                    <a:pt x="297" y="219"/>
                  </a:cubicBezTo>
                  <a:cubicBezTo>
                    <a:pt x="280" y="236"/>
                    <a:pt x="269" y="254"/>
                    <a:pt x="255" y="273"/>
                  </a:cubicBezTo>
                  <a:cubicBezTo>
                    <a:pt x="241" y="292"/>
                    <a:pt x="222" y="311"/>
                    <a:pt x="213" y="333"/>
                  </a:cubicBezTo>
                  <a:cubicBezTo>
                    <a:pt x="204" y="355"/>
                    <a:pt x="199" y="381"/>
                    <a:pt x="198" y="405"/>
                  </a:cubicBezTo>
                  <a:cubicBezTo>
                    <a:pt x="197" y="429"/>
                    <a:pt x="225" y="457"/>
                    <a:pt x="207" y="474"/>
                  </a:cubicBezTo>
                  <a:close/>
                </a:path>
              </a:pathLst>
            </a:custGeom>
            <a:solidFill>
              <a:srgbClr val="DDDDDD"/>
            </a:solidFill>
            <a:ln w="9525">
              <a:solidFill>
                <a:schemeClr val="tx1"/>
              </a:solidFill>
              <a:round/>
              <a:headEnd/>
              <a:tailEnd/>
            </a:ln>
          </p:spPr>
          <p:txBody>
            <a:bodyPr/>
            <a:lstStyle/>
            <a:p>
              <a:endParaRPr lang="en-US"/>
            </a:p>
          </p:txBody>
        </p:sp>
        <p:sp>
          <p:nvSpPr>
            <p:cNvPr id="29704" name="Freeform 224"/>
            <p:cNvSpPr>
              <a:spLocks/>
            </p:cNvSpPr>
            <p:nvPr/>
          </p:nvSpPr>
          <p:spPr bwMode="auto">
            <a:xfrm>
              <a:off x="2209800" y="2179638"/>
              <a:ext cx="3938588" cy="1473200"/>
            </a:xfrm>
            <a:custGeom>
              <a:avLst/>
              <a:gdLst>
                <a:gd name="T0" fmla="*/ 2147483647 w 2128"/>
                <a:gd name="T1" fmla="*/ 2147483647 h 1427"/>
                <a:gd name="T2" fmla="*/ 0 w 2128"/>
                <a:gd name="T3" fmla="*/ 2147483647 h 1427"/>
                <a:gd name="T4" fmla="*/ 2147483647 w 2128"/>
                <a:gd name="T5" fmla="*/ 2147483647 h 1427"/>
                <a:gd name="T6" fmla="*/ 2147483647 w 2128"/>
                <a:gd name="T7" fmla="*/ 2147483647 h 1427"/>
                <a:gd name="T8" fmla="*/ 2147483647 w 2128"/>
                <a:gd name="T9" fmla="*/ 2147483647 h 1427"/>
                <a:gd name="T10" fmla="*/ 2147483647 w 2128"/>
                <a:gd name="T11" fmla="*/ 2147483647 h 1427"/>
                <a:gd name="T12" fmla="*/ 2147483647 w 2128"/>
                <a:gd name="T13" fmla="*/ 2147483647 h 1427"/>
                <a:gd name="T14" fmla="*/ 2147483647 w 2128"/>
                <a:gd name="T15" fmla="*/ 2147483647 h 1427"/>
                <a:gd name="T16" fmla="*/ 2147483647 w 2128"/>
                <a:gd name="T17" fmla="*/ 2147483647 h 1427"/>
                <a:gd name="T18" fmla="*/ 2147483647 w 2128"/>
                <a:gd name="T19" fmla="*/ 2147483647 h 1427"/>
                <a:gd name="T20" fmla="*/ 2147483647 w 2128"/>
                <a:gd name="T21" fmla="*/ 2147483647 h 1427"/>
                <a:gd name="T22" fmla="*/ 2147483647 w 2128"/>
                <a:gd name="T23" fmla="*/ 2147483647 h 1427"/>
                <a:gd name="T24" fmla="*/ 2147483647 w 2128"/>
                <a:gd name="T25" fmla="*/ 2147483647 h 1427"/>
                <a:gd name="T26" fmla="*/ 2147483647 w 2128"/>
                <a:gd name="T27" fmla="*/ 2147483647 h 1427"/>
                <a:gd name="T28" fmla="*/ 2147483647 w 2128"/>
                <a:gd name="T29" fmla="*/ 2147483647 h 1427"/>
                <a:gd name="T30" fmla="*/ 2147483647 w 2128"/>
                <a:gd name="T31" fmla="*/ 2147483647 h 1427"/>
                <a:gd name="T32" fmla="*/ 2147483647 w 2128"/>
                <a:gd name="T33" fmla="*/ 2147483647 h 1427"/>
                <a:gd name="T34" fmla="*/ 2147483647 w 2128"/>
                <a:gd name="T35" fmla="*/ 2147483647 h 1427"/>
                <a:gd name="T36" fmla="*/ 2147483647 w 2128"/>
                <a:gd name="T37" fmla="*/ 2147483647 h 1427"/>
                <a:gd name="T38" fmla="*/ 2147483647 w 2128"/>
                <a:gd name="T39" fmla="*/ 2147483647 h 1427"/>
                <a:gd name="T40" fmla="*/ 2147483647 w 2128"/>
                <a:gd name="T41" fmla="*/ 2147483647 h 1427"/>
                <a:gd name="T42" fmla="*/ 2147483647 w 2128"/>
                <a:gd name="T43" fmla="*/ 2147483647 h 1427"/>
                <a:gd name="T44" fmla="*/ 2147483647 w 2128"/>
                <a:gd name="T45" fmla="*/ 2147483647 h 1427"/>
                <a:gd name="T46" fmla="*/ 2147483647 w 2128"/>
                <a:gd name="T47" fmla="*/ 2147483647 h 1427"/>
                <a:gd name="T48" fmla="*/ 2147483647 w 2128"/>
                <a:gd name="T49" fmla="*/ 2147483647 h 1427"/>
                <a:gd name="T50" fmla="*/ 2147483647 w 2128"/>
                <a:gd name="T51" fmla="*/ 2147483647 h 1427"/>
                <a:gd name="T52" fmla="*/ 2147483647 w 2128"/>
                <a:gd name="T53" fmla="*/ 2147483647 h 1427"/>
                <a:gd name="T54" fmla="*/ 2147483647 w 2128"/>
                <a:gd name="T55" fmla="*/ 2147483647 h 1427"/>
                <a:gd name="T56" fmla="*/ 2147483647 w 2128"/>
                <a:gd name="T57" fmla="*/ 2147483647 h 1427"/>
                <a:gd name="T58" fmla="*/ 2147483647 w 2128"/>
                <a:gd name="T59" fmla="*/ 2147483647 h 1427"/>
                <a:gd name="T60" fmla="*/ 2147483647 w 2128"/>
                <a:gd name="T61" fmla="*/ 2147483647 h 1427"/>
                <a:gd name="T62" fmla="*/ 2147483647 w 2128"/>
                <a:gd name="T63" fmla="*/ 2147483647 h 1427"/>
                <a:gd name="T64" fmla="*/ 2147483647 w 2128"/>
                <a:gd name="T65" fmla="*/ 2147483647 h 1427"/>
                <a:gd name="T66" fmla="*/ 2147483647 w 2128"/>
                <a:gd name="T67" fmla="*/ 2147483647 h 1427"/>
                <a:gd name="T68" fmla="*/ 2147483647 w 2128"/>
                <a:gd name="T69" fmla="*/ 2147483647 h 1427"/>
                <a:gd name="T70" fmla="*/ 2147483647 w 2128"/>
                <a:gd name="T71" fmla="*/ 2147483647 h 1427"/>
                <a:gd name="T72" fmla="*/ 2147483647 w 2128"/>
                <a:gd name="T73" fmla="*/ 2147483647 h 1427"/>
                <a:gd name="T74" fmla="*/ 2147483647 w 2128"/>
                <a:gd name="T75" fmla="*/ 2147483647 h 1427"/>
                <a:gd name="T76" fmla="*/ 2147483647 w 2128"/>
                <a:gd name="T77" fmla="*/ 2147483647 h 1427"/>
                <a:gd name="T78" fmla="*/ 2147483647 w 2128"/>
                <a:gd name="T79" fmla="*/ 2147483647 h 1427"/>
                <a:gd name="T80" fmla="*/ 2147483647 w 2128"/>
                <a:gd name="T81" fmla="*/ 2147483647 h 1427"/>
                <a:gd name="T82" fmla="*/ 2147483647 w 2128"/>
                <a:gd name="T83" fmla="*/ 2147483647 h 1427"/>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2128"/>
                <a:gd name="T127" fmla="*/ 0 h 1427"/>
                <a:gd name="T128" fmla="*/ 2128 w 2128"/>
                <a:gd name="T129" fmla="*/ 1427 h 1427"/>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2128" h="1427">
                  <a:moveTo>
                    <a:pt x="207" y="474"/>
                  </a:moveTo>
                  <a:cubicBezTo>
                    <a:pt x="189" y="491"/>
                    <a:pt x="122" y="494"/>
                    <a:pt x="90" y="510"/>
                  </a:cubicBezTo>
                  <a:cubicBezTo>
                    <a:pt x="58" y="526"/>
                    <a:pt x="33" y="551"/>
                    <a:pt x="18" y="573"/>
                  </a:cubicBezTo>
                  <a:cubicBezTo>
                    <a:pt x="3" y="595"/>
                    <a:pt x="0" y="619"/>
                    <a:pt x="0" y="645"/>
                  </a:cubicBezTo>
                  <a:cubicBezTo>
                    <a:pt x="0" y="671"/>
                    <a:pt x="7" y="709"/>
                    <a:pt x="15" y="732"/>
                  </a:cubicBezTo>
                  <a:cubicBezTo>
                    <a:pt x="23" y="755"/>
                    <a:pt x="40" y="772"/>
                    <a:pt x="51" y="786"/>
                  </a:cubicBezTo>
                  <a:cubicBezTo>
                    <a:pt x="62" y="800"/>
                    <a:pt x="71" y="810"/>
                    <a:pt x="81" y="819"/>
                  </a:cubicBezTo>
                  <a:cubicBezTo>
                    <a:pt x="91" y="828"/>
                    <a:pt x="112" y="830"/>
                    <a:pt x="111" y="840"/>
                  </a:cubicBezTo>
                  <a:cubicBezTo>
                    <a:pt x="110" y="850"/>
                    <a:pt x="86" y="863"/>
                    <a:pt x="78" y="879"/>
                  </a:cubicBezTo>
                  <a:cubicBezTo>
                    <a:pt x="70" y="895"/>
                    <a:pt x="62" y="919"/>
                    <a:pt x="60" y="939"/>
                  </a:cubicBezTo>
                  <a:cubicBezTo>
                    <a:pt x="58" y="959"/>
                    <a:pt x="60" y="978"/>
                    <a:pt x="63" y="999"/>
                  </a:cubicBezTo>
                  <a:cubicBezTo>
                    <a:pt x="66" y="1020"/>
                    <a:pt x="71" y="1043"/>
                    <a:pt x="81" y="1062"/>
                  </a:cubicBezTo>
                  <a:cubicBezTo>
                    <a:pt x="91" y="1081"/>
                    <a:pt x="108" y="1100"/>
                    <a:pt x="126" y="1116"/>
                  </a:cubicBezTo>
                  <a:cubicBezTo>
                    <a:pt x="144" y="1132"/>
                    <a:pt x="160" y="1150"/>
                    <a:pt x="189" y="1158"/>
                  </a:cubicBezTo>
                  <a:cubicBezTo>
                    <a:pt x="218" y="1166"/>
                    <a:pt x="280" y="1158"/>
                    <a:pt x="300" y="1164"/>
                  </a:cubicBezTo>
                  <a:cubicBezTo>
                    <a:pt x="320" y="1170"/>
                    <a:pt x="300" y="1179"/>
                    <a:pt x="309" y="1191"/>
                  </a:cubicBezTo>
                  <a:cubicBezTo>
                    <a:pt x="318" y="1203"/>
                    <a:pt x="335" y="1223"/>
                    <a:pt x="354" y="1239"/>
                  </a:cubicBezTo>
                  <a:cubicBezTo>
                    <a:pt x="373" y="1255"/>
                    <a:pt x="397" y="1275"/>
                    <a:pt x="423" y="1290"/>
                  </a:cubicBezTo>
                  <a:cubicBezTo>
                    <a:pt x="449" y="1305"/>
                    <a:pt x="472" y="1322"/>
                    <a:pt x="513" y="1329"/>
                  </a:cubicBezTo>
                  <a:cubicBezTo>
                    <a:pt x="554" y="1336"/>
                    <a:pt x="628" y="1336"/>
                    <a:pt x="669" y="1335"/>
                  </a:cubicBezTo>
                  <a:cubicBezTo>
                    <a:pt x="710" y="1334"/>
                    <a:pt x="738" y="1327"/>
                    <a:pt x="762" y="1320"/>
                  </a:cubicBezTo>
                  <a:cubicBezTo>
                    <a:pt x="786" y="1313"/>
                    <a:pt x="803" y="1292"/>
                    <a:pt x="816" y="1293"/>
                  </a:cubicBezTo>
                  <a:cubicBezTo>
                    <a:pt x="829" y="1294"/>
                    <a:pt x="831" y="1316"/>
                    <a:pt x="843" y="1329"/>
                  </a:cubicBezTo>
                  <a:cubicBezTo>
                    <a:pt x="855" y="1342"/>
                    <a:pt x="870" y="1358"/>
                    <a:pt x="891" y="1371"/>
                  </a:cubicBezTo>
                  <a:cubicBezTo>
                    <a:pt x="912" y="1384"/>
                    <a:pt x="943" y="1398"/>
                    <a:pt x="966" y="1407"/>
                  </a:cubicBezTo>
                  <a:cubicBezTo>
                    <a:pt x="989" y="1416"/>
                    <a:pt x="1003" y="1423"/>
                    <a:pt x="1029" y="1425"/>
                  </a:cubicBezTo>
                  <a:cubicBezTo>
                    <a:pt x="1055" y="1427"/>
                    <a:pt x="1091" y="1425"/>
                    <a:pt x="1122" y="1419"/>
                  </a:cubicBezTo>
                  <a:cubicBezTo>
                    <a:pt x="1153" y="1413"/>
                    <a:pt x="1186" y="1398"/>
                    <a:pt x="1215" y="1389"/>
                  </a:cubicBezTo>
                  <a:cubicBezTo>
                    <a:pt x="1244" y="1380"/>
                    <a:pt x="1277" y="1372"/>
                    <a:pt x="1299" y="1362"/>
                  </a:cubicBezTo>
                  <a:cubicBezTo>
                    <a:pt x="1321" y="1352"/>
                    <a:pt x="1336" y="1344"/>
                    <a:pt x="1350" y="1329"/>
                  </a:cubicBezTo>
                  <a:cubicBezTo>
                    <a:pt x="1364" y="1314"/>
                    <a:pt x="1370" y="1292"/>
                    <a:pt x="1380" y="1269"/>
                  </a:cubicBezTo>
                  <a:cubicBezTo>
                    <a:pt x="1390" y="1246"/>
                    <a:pt x="1397" y="1196"/>
                    <a:pt x="1410" y="1191"/>
                  </a:cubicBezTo>
                  <a:cubicBezTo>
                    <a:pt x="1423" y="1186"/>
                    <a:pt x="1438" y="1225"/>
                    <a:pt x="1458" y="1236"/>
                  </a:cubicBezTo>
                  <a:cubicBezTo>
                    <a:pt x="1478" y="1247"/>
                    <a:pt x="1502" y="1257"/>
                    <a:pt x="1530" y="1257"/>
                  </a:cubicBezTo>
                  <a:cubicBezTo>
                    <a:pt x="1558" y="1257"/>
                    <a:pt x="1599" y="1244"/>
                    <a:pt x="1626" y="1236"/>
                  </a:cubicBezTo>
                  <a:cubicBezTo>
                    <a:pt x="1653" y="1228"/>
                    <a:pt x="1668" y="1224"/>
                    <a:pt x="1692" y="1212"/>
                  </a:cubicBezTo>
                  <a:cubicBezTo>
                    <a:pt x="1716" y="1200"/>
                    <a:pt x="1754" y="1182"/>
                    <a:pt x="1773" y="1164"/>
                  </a:cubicBezTo>
                  <a:cubicBezTo>
                    <a:pt x="1792" y="1146"/>
                    <a:pt x="1800" y="1126"/>
                    <a:pt x="1809" y="1107"/>
                  </a:cubicBezTo>
                  <a:cubicBezTo>
                    <a:pt x="1818" y="1088"/>
                    <a:pt x="1826" y="1068"/>
                    <a:pt x="1830" y="1047"/>
                  </a:cubicBezTo>
                  <a:cubicBezTo>
                    <a:pt x="1834" y="1026"/>
                    <a:pt x="1813" y="994"/>
                    <a:pt x="1830" y="981"/>
                  </a:cubicBezTo>
                  <a:cubicBezTo>
                    <a:pt x="1847" y="968"/>
                    <a:pt x="1907" y="972"/>
                    <a:pt x="1935" y="966"/>
                  </a:cubicBezTo>
                  <a:cubicBezTo>
                    <a:pt x="1963" y="960"/>
                    <a:pt x="1978" y="956"/>
                    <a:pt x="1998" y="942"/>
                  </a:cubicBezTo>
                  <a:cubicBezTo>
                    <a:pt x="2018" y="928"/>
                    <a:pt x="2042" y="909"/>
                    <a:pt x="2058" y="885"/>
                  </a:cubicBezTo>
                  <a:cubicBezTo>
                    <a:pt x="2074" y="861"/>
                    <a:pt x="2084" y="825"/>
                    <a:pt x="2094" y="801"/>
                  </a:cubicBezTo>
                  <a:cubicBezTo>
                    <a:pt x="2104" y="777"/>
                    <a:pt x="2113" y="761"/>
                    <a:pt x="2118" y="741"/>
                  </a:cubicBezTo>
                  <a:cubicBezTo>
                    <a:pt x="2123" y="721"/>
                    <a:pt x="2128" y="699"/>
                    <a:pt x="2127" y="678"/>
                  </a:cubicBezTo>
                  <a:cubicBezTo>
                    <a:pt x="2126" y="657"/>
                    <a:pt x="2122" y="634"/>
                    <a:pt x="2115" y="615"/>
                  </a:cubicBezTo>
                  <a:cubicBezTo>
                    <a:pt x="2108" y="596"/>
                    <a:pt x="2098" y="580"/>
                    <a:pt x="2088" y="564"/>
                  </a:cubicBezTo>
                  <a:cubicBezTo>
                    <a:pt x="2078" y="548"/>
                    <a:pt x="2056" y="533"/>
                    <a:pt x="2055" y="516"/>
                  </a:cubicBezTo>
                  <a:cubicBezTo>
                    <a:pt x="2054" y="499"/>
                    <a:pt x="2079" y="485"/>
                    <a:pt x="2085" y="462"/>
                  </a:cubicBezTo>
                  <a:cubicBezTo>
                    <a:pt x="2091" y="439"/>
                    <a:pt x="2094" y="402"/>
                    <a:pt x="2088" y="378"/>
                  </a:cubicBezTo>
                  <a:cubicBezTo>
                    <a:pt x="2082" y="354"/>
                    <a:pt x="2064" y="334"/>
                    <a:pt x="2049" y="315"/>
                  </a:cubicBezTo>
                  <a:cubicBezTo>
                    <a:pt x="2034" y="296"/>
                    <a:pt x="2010" y="278"/>
                    <a:pt x="1995" y="261"/>
                  </a:cubicBezTo>
                  <a:cubicBezTo>
                    <a:pt x="1980" y="244"/>
                    <a:pt x="1972" y="225"/>
                    <a:pt x="1956" y="210"/>
                  </a:cubicBezTo>
                  <a:cubicBezTo>
                    <a:pt x="1940" y="195"/>
                    <a:pt x="1910" y="186"/>
                    <a:pt x="1896" y="171"/>
                  </a:cubicBezTo>
                  <a:cubicBezTo>
                    <a:pt x="1882" y="156"/>
                    <a:pt x="1885" y="134"/>
                    <a:pt x="1875" y="117"/>
                  </a:cubicBezTo>
                  <a:cubicBezTo>
                    <a:pt x="1865" y="100"/>
                    <a:pt x="1853" y="80"/>
                    <a:pt x="1833" y="66"/>
                  </a:cubicBezTo>
                  <a:cubicBezTo>
                    <a:pt x="1813" y="52"/>
                    <a:pt x="1779" y="40"/>
                    <a:pt x="1755" y="30"/>
                  </a:cubicBezTo>
                  <a:cubicBezTo>
                    <a:pt x="1731" y="20"/>
                    <a:pt x="1716" y="10"/>
                    <a:pt x="1689" y="6"/>
                  </a:cubicBezTo>
                  <a:cubicBezTo>
                    <a:pt x="1662" y="2"/>
                    <a:pt x="1621" y="1"/>
                    <a:pt x="1593" y="6"/>
                  </a:cubicBezTo>
                  <a:cubicBezTo>
                    <a:pt x="1565" y="11"/>
                    <a:pt x="1542" y="28"/>
                    <a:pt x="1521" y="39"/>
                  </a:cubicBezTo>
                  <a:cubicBezTo>
                    <a:pt x="1500" y="50"/>
                    <a:pt x="1487" y="71"/>
                    <a:pt x="1470" y="69"/>
                  </a:cubicBezTo>
                  <a:cubicBezTo>
                    <a:pt x="1453" y="67"/>
                    <a:pt x="1436" y="36"/>
                    <a:pt x="1419" y="27"/>
                  </a:cubicBezTo>
                  <a:cubicBezTo>
                    <a:pt x="1402" y="18"/>
                    <a:pt x="1388" y="16"/>
                    <a:pt x="1371" y="12"/>
                  </a:cubicBezTo>
                  <a:cubicBezTo>
                    <a:pt x="1354" y="8"/>
                    <a:pt x="1338" y="0"/>
                    <a:pt x="1317" y="0"/>
                  </a:cubicBezTo>
                  <a:cubicBezTo>
                    <a:pt x="1296" y="0"/>
                    <a:pt x="1264" y="8"/>
                    <a:pt x="1245" y="12"/>
                  </a:cubicBezTo>
                  <a:cubicBezTo>
                    <a:pt x="1226" y="16"/>
                    <a:pt x="1218" y="17"/>
                    <a:pt x="1203" y="24"/>
                  </a:cubicBezTo>
                  <a:cubicBezTo>
                    <a:pt x="1188" y="31"/>
                    <a:pt x="1172" y="35"/>
                    <a:pt x="1155" y="51"/>
                  </a:cubicBezTo>
                  <a:cubicBezTo>
                    <a:pt x="1138" y="67"/>
                    <a:pt x="1119" y="116"/>
                    <a:pt x="1104" y="120"/>
                  </a:cubicBezTo>
                  <a:cubicBezTo>
                    <a:pt x="1089" y="124"/>
                    <a:pt x="1081" y="86"/>
                    <a:pt x="1062" y="75"/>
                  </a:cubicBezTo>
                  <a:cubicBezTo>
                    <a:pt x="1043" y="64"/>
                    <a:pt x="1012" y="59"/>
                    <a:pt x="990" y="54"/>
                  </a:cubicBezTo>
                  <a:cubicBezTo>
                    <a:pt x="968" y="49"/>
                    <a:pt x="951" y="44"/>
                    <a:pt x="927" y="45"/>
                  </a:cubicBezTo>
                  <a:cubicBezTo>
                    <a:pt x="903" y="46"/>
                    <a:pt x="872" y="52"/>
                    <a:pt x="846" y="60"/>
                  </a:cubicBezTo>
                  <a:cubicBezTo>
                    <a:pt x="820" y="68"/>
                    <a:pt x="789" y="80"/>
                    <a:pt x="768" y="93"/>
                  </a:cubicBezTo>
                  <a:cubicBezTo>
                    <a:pt x="747" y="106"/>
                    <a:pt x="732" y="125"/>
                    <a:pt x="720" y="138"/>
                  </a:cubicBezTo>
                  <a:cubicBezTo>
                    <a:pt x="708" y="151"/>
                    <a:pt x="712" y="172"/>
                    <a:pt x="696" y="174"/>
                  </a:cubicBezTo>
                  <a:cubicBezTo>
                    <a:pt x="680" y="176"/>
                    <a:pt x="649" y="153"/>
                    <a:pt x="624" y="147"/>
                  </a:cubicBezTo>
                  <a:cubicBezTo>
                    <a:pt x="599" y="141"/>
                    <a:pt x="576" y="135"/>
                    <a:pt x="546" y="135"/>
                  </a:cubicBezTo>
                  <a:cubicBezTo>
                    <a:pt x="516" y="135"/>
                    <a:pt x="472" y="138"/>
                    <a:pt x="441" y="144"/>
                  </a:cubicBezTo>
                  <a:cubicBezTo>
                    <a:pt x="410" y="150"/>
                    <a:pt x="384" y="162"/>
                    <a:pt x="360" y="174"/>
                  </a:cubicBezTo>
                  <a:cubicBezTo>
                    <a:pt x="336" y="186"/>
                    <a:pt x="314" y="202"/>
                    <a:pt x="297" y="219"/>
                  </a:cubicBezTo>
                  <a:cubicBezTo>
                    <a:pt x="280" y="236"/>
                    <a:pt x="269" y="254"/>
                    <a:pt x="255" y="273"/>
                  </a:cubicBezTo>
                  <a:cubicBezTo>
                    <a:pt x="241" y="292"/>
                    <a:pt x="222" y="311"/>
                    <a:pt x="213" y="333"/>
                  </a:cubicBezTo>
                  <a:cubicBezTo>
                    <a:pt x="204" y="355"/>
                    <a:pt x="199" y="381"/>
                    <a:pt x="198" y="405"/>
                  </a:cubicBezTo>
                  <a:cubicBezTo>
                    <a:pt x="197" y="429"/>
                    <a:pt x="225" y="457"/>
                    <a:pt x="207" y="474"/>
                  </a:cubicBezTo>
                  <a:close/>
                </a:path>
              </a:pathLst>
            </a:custGeom>
            <a:solidFill>
              <a:srgbClr val="D4D4FF"/>
            </a:solidFill>
            <a:ln w="9525">
              <a:solidFill>
                <a:schemeClr val="tx1"/>
              </a:solidFill>
              <a:round/>
              <a:headEnd/>
              <a:tailEnd/>
            </a:ln>
          </p:spPr>
          <p:txBody>
            <a:bodyPr/>
            <a:lstStyle/>
            <a:p>
              <a:endParaRPr lang="en-US"/>
            </a:p>
          </p:txBody>
        </p:sp>
        <p:sp>
          <p:nvSpPr>
            <p:cNvPr id="29705" name="Freeform 223"/>
            <p:cNvSpPr>
              <a:spLocks/>
            </p:cNvSpPr>
            <p:nvPr/>
          </p:nvSpPr>
          <p:spPr bwMode="auto">
            <a:xfrm>
              <a:off x="5118100" y="593725"/>
              <a:ext cx="2852738" cy="1427163"/>
            </a:xfrm>
            <a:custGeom>
              <a:avLst/>
              <a:gdLst>
                <a:gd name="T0" fmla="*/ 2147483647 w 2128"/>
                <a:gd name="T1" fmla="*/ 2147483647 h 1427"/>
                <a:gd name="T2" fmla="*/ 0 w 2128"/>
                <a:gd name="T3" fmla="*/ 2147483647 h 1427"/>
                <a:gd name="T4" fmla="*/ 2147483647 w 2128"/>
                <a:gd name="T5" fmla="*/ 2147483647 h 1427"/>
                <a:gd name="T6" fmla="*/ 2147483647 w 2128"/>
                <a:gd name="T7" fmla="*/ 2147483647 h 1427"/>
                <a:gd name="T8" fmla="*/ 2147483647 w 2128"/>
                <a:gd name="T9" fmla="*/ 2147483647 h 1427"/>
                <a:gd name="T10" fmla="*/ 2147483647 w 2128"/>
                <a:gd name="T11" fmla="*/ 2147483647 h 1427"/>
                <a:gd name="T12" fmla="*/ 2147483647 w 2128"/>
                <a:gd name="T13" fmla="*/ 2147483647 h 1427"/>
                <a:gd name="T14" fmla="*/ 2147483647 w 2128"/>
                <a:gd name="T15" fmla="*/ 2147483647 h 1427"/>
                <a:gd name="T16" fmla="*/ 2147483647 w 2128"/>
                <a:gd name="T17" fmla="*/ 2147483647 h 1427"/>
                <a:gd name="T18" fmla="*/ 2147483647 w 2128"/>
                <a:gd name="T19" fmla="*/ 2147483647 h 1427"/>
                <a:gd name="T20" fmla="*/ 2147483647 w 2128"/>
                <a:gd name="T21" fmla="*/ 2147483647 h 1427"/>
                <a:gd name="T22" fmla="*/ 2147483647 w 2128"/>
                <a:gd name="T23" fmla="*/ 2147483647 h 1427"/>
                <a:gd name="T24" fmla="*/ 2147483647 w 2128"/>
                <a:gd name="T25" fmla="*/ 2147483647 h 1427"/>
                <a:gd name="T26" fmla="*/ 2147483647 w 2128"/>
                <a:gd name="T27" fmla="*/ 2147483647 h 1427"/>
                <a:gd name="T28" fmla="*/ 2147483647 w 2128"/>
                <a:gd name="T29" fmla="*/ 2147483647 h 1427"/>
                <a:gd name="T30" fmla="*/ 2147483647 w 2128"/>
                <a:gd name="T31" fmla="*/ 2147483647 h 1427"/>
                <a:gd name="T32" fmla="*/ 2147483647 w 2128"/>
                <a:gd name="T33" fmla="*/ 2147483647 h 1427"/>
                <a:gd name="T34" fmla="*/ 2147483647 w 2128"/>
                <a:gd name="T35" fmla="*/ 2147483647 h 1427"/>
                <a:gd name="T36" fmla="*/ 2147483647 w 2128"/>
                <a:gd name="T37" fmla="*/ 2147483647 h 1427"/>
                <a:gd name="T38" fmla="*/ 2147483647 w 2128"/>
                <a:gd name="T39" fmla="*/ 2147483647 h 1427"/>
                <a:gd name="T40" fmla="*/ 2147483647 w 2128"/>
                <a:gd name="T41" fmla="*/ 2147483647 h 1427"/>
                <a:gd name="T42" fmla="*/ 2147483647 w 2128"/>
                <a:gd name="T43" fmla="*/ 2147483647 h 1427"/>
                <a:gd name="T44" fmla="*/ 2147483647 w 2128"/>
                <a:gd name="T45" fmla="*/ 2147483647 h 1427"/>
                <a:gd name="T46" fmla="*/ 2147483647 w 2128"/>
                <a:gd name="T47" fmla="*/ 2147483647 h 1427"/>
                <a:gd name="T48" fmla="*/ 2147483647 w 2128"/>
                <a:gd name="T49" fmla="*/ 2147483647 h 1427"/>
                <a:gd name="T50" fmla="*/ 2147483647 w 2128"/>
                <a:gd name="T51" fmla="*/ 2147483647 h 1427"/>
                <a:gd name="T52" fmla="*/ 2147483647 w 2128"/>
                <a:gd name="T53" fmla="*/ 2147483647 h 1427"/>
                <a:gd name="T54" fmla="*/ 2147483647 w 2128"/>
                <a:gd name="T55" fmla="*/ 2147483647 h 1427"/>
                <a:gd name="T56" fmla="*/ 2147483647 w 2128"/>
                <a:gd name="T57" fmla="*/ 2147483647 h 1427"/>
                <a:gd name="T58" fmla="*/ 2147483647 w 2128"/>
                <a:gd name="T59" fmla="*/ 2147483647 h 1427"/>
                <a:gd name="T60" fmla="*/ 2147483647 w 2128"/>
                <a:gd name="T61" fmla="*/ 2147483647 h 1427"/>
                <a:gd name="T62" fmla="*/ 2147483647 w 2128"/>
                <a:gd name="T63" fmla="*/ 2147483647 h 1427"/>
                <a:gd name="T64" fmla="*/ 2147483647 w 2128"/>
                <a:gd name="T65" fmla="*/ 2147483647 h 1427"/>
                <a:gd name="T66" fmla="*/ 2147483647 w 2128"/>
                <a:gd name="T67" fmla="*/ 2147483647 h 1427"/>
                <a:gd name="T68" fmla="*/ 2147483647 w 2128"/>
                <a:gd name="T69" fmla="*/ 2147483647 h 1427"/>
                <a:gd name="T70" fmla="*/ 2147483647 w 2128"/>
                <a:gd name="T71" fmla="*/ 2147483647 h 1427"/>
                <a:gd name="T72" fmla="*/ 2147483647 w 2128"/>
                <a:gd name="T73" fmla="*/ 2147483647 h 1427"/>
                <a:gd name="T74" fmla="*/ 2147483647 w 2128"/>
                <a:gd name="T75" fmla="*/ 2147483647 h 1427"/>
                <a:gd name="T76" fmla="*/ 2147483647 w 2128"/>
                <a:gd name="T77" fmla="*/ 2147483647 h 1427"/>
                <a:gd name="T78" fmla="*/ 2147483647 w 2128"/>
                <a:gd name="T79" fmla="*/ 2147483647 h 1427"/>
                <a:gd name="T80" fmla="*/ 2147483647 w 2128"/>
                <a:gd name="T81" fmla="*/ 2147483647 h 1427"/>
                <a:gd name="T82" fmla="*/ 2147483647 w 2128"/>
                <a:gd name="T83" fmla="*/ 2147483647 h 1427"/>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2128"/>
                <a:gd name="T127" fmla="*/ 0 h 1427"/>
                <a:gd name="T128" fmla="*/ 2128 w 2128"/>
                <a:gd name="T129" fmla="*/ 1427 h 1427"/>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2128" h="1427">
                  <a:moveTo>
                    <a:pt x="207" y="474"/>
                  </a:moveTo>
                  <a:cubicBezTo>
                    <a:pt x="189" y="491"/>
                    <a:pt x="122" y="494"/>
                    <a:pt x="90" y="510"/>
                  </a:cubicBezTo>
                  <a:cubicBezTo>
                    <a:pt x="58" y="526"/>
                    <a:pt x="33" y="551"/>
                    <a:pt x="18" y="573"/>
                  </a:cubicBezTo>
                  <a:cubicBezTo>
                    <a:pt x="3" y="595"/>
                    <a:pt x="0" y="619"/>
                    <a:pt x="0" y="645"/>
                  </a:cubicBezTo>
                  <a:cubicBezTo>
                    <a:pt x="0" y="671"/>
                    <a:pt x="7" y="709"/>
                    <a:pt x="15" y="732"/>
                  </a:cubicBezTo>
                  <a:cubicBezTo>
                    <a:pt x="23" y="755"/>
                    <a:pt x="40" y="772"/>
                    <a:pt x="51" y="786"/>
                  </a:cubicBezTo>
                  <a:cubicBezTo>
                    <a:pt x="62" y="800"/>
                    <a:pt x="71" y="810"/>
                    <a:pt x="81" y="819"/>
                  </a:cubicBezTo>
                  <a:cubicBezTo>
                    <a:pt x="91" y="828"/>
                    <a:pt x="112" y="830"/>
                    <a:pt x="111" y="840"/>
                  </a:cubicBezTo>
                  <a:cubicBezTo>
                    <a:pt x="110" y="850"/>
                    <a:pt x="86" y="863"/>
                    <a:pt x="78" y="879"/>
                  </a:cubicBezTo>
                  <a:cubicBezTo>
                    <a:pt x="70" y="895"/>
                    <a:pt x="62" y="919"/>
                    <a:pt x="60" y="939"/>
                  </a:cubicBezTo>
                  <a:cubicBezTo>
                    <a:pt x="58" y="959"/>
                    <a:pt x="60" y="978"/>
                    <a:pt x="63" y="999"/>
                  </a:cubicBezTo>
                  <a:cubicBezTo>
                    <a:pt x="66" y="1020"/>
                    <a:pt x="71" y="1043"/>
                    <a:pt x="81" y="1062"/>
                  </a:cubicBezTo>
                  <a:cubicBezTo>
                    <a:pt x="91" y="1081"/>
                    <a:pt x="108" y="1100"/>
                    <a:pt x="126" y="1116"/>
                  </a:cubicBezTo>
                  <a:cubicBezTo>
                    <a:pt x="144" y="1132"/>
                    <a:pt x="160" y="1150"/>
                    <a:pt x="189" y="1158"/>
                  </a:cubicBezTo>
                  <a:cubicBezTo>
                    <a:pt x="218" y="1166"/>
                    <a:pt x="280" y="1158"/>
                    <a:pt x="300" y="1164"/>
                  </a:cubicBezTo>
                  <a:cubicBezTo>
                    <a:pt x="320" y="1170"/>
                    <a:pt x="300" y="1179"/>
                    <a:pt x="309" y="1191"/>
                  </a:cubicBezTo>
                  <a:cubicBezTo>
                    <a:pt x="318" y="1203"/>
                    <a:pt x="335" y="1223"/>
                    <a:pt x="354" y="1239"/>
                  </a:cubicBezTo>
                  <a:cubicBezTo>
                    <a:pt x="373" y="1255"/>
                    <a:pt x="397" y="1275"/>
                    <a:pt x="423" y="1290"/>
                  </a:cubicBezTo>
                  <a:cubicBezTo>
                    <a:pt x="449" y="1305"/>
                    <a:pt x="472" y="1322"/>
                    <a:pt x="513" y="1329"/>
                  </a:cubicBezTo>
                  <a:cubicBezTo>
                    <a:pt x="554" y="1336"/>
                    <a:pt x="628" y="1336"/>
                    <a:pt x="669" y="1335"/>
                  </a:cubicBezTo>
                  <a:cubicBezTo>
                    <a:pt x="710" y="1334"/>
                    <a:pt x="738" y="1327"/>
                    <a:pt x="762" y="1320"/>
                  </a:cubicBezTo>
                  <a:cubicBezTo>
                    <a:pt x="786" y="1313"/>
                    <a:pt x="803" y="1292"/>
                    <a:pt x="816" y="1293"/>
                  </a:cubicBezTo>
                  <a:cubicBezTo>
                    <a:pt x="829" y="1294"/>
                    <a:pt x="831" y="1316"/>
                    <a:pt x="843" y="1329"/>
                  </a:cubicBezTo>
                  <a:cubicBezTo>
                    <a:pt x="855" y="1342"/>
                    <a:pt x="870" y="1358"/>
                    <a:pt x="891" y="1371"/>
                  </a:cubicBezTo>
                  <a:cubicBezTo>
                    <a:pt x="912" y="1384"/>
                    <a:pt x="943" y="1398"/>
                    <a:pt x="966" y="1407"/>
                  </a:cubicBezTo>
                  <a:cubicBezTo>
                    <a:pt x="989" y="1416"/>
                    <a:pt x="1003" y="1423"/>
                    <a:pt x="1029" y="1425"/>
                  </a:cubicBezTo>
                  <a:cubicBezTo>
                    <a:pt x="1055" y="1427"/>
                    <a:pt x="1091" y="1425"/>
                    <a:pt x="1122" y="1419"/>
                  </a:cubicBezTo>
                  <a:cubicBezTo>
                    <a:pt x="1153" y="1413"/>
                    <a:pt x="1186" y="1398"/>
                    <a:pt x="1215" y="1389"/>
                  </a:cubicBezTo>
                  <a:cubicBezTo>
                    <a:pt x="1244" y="1380"/>
                    <a:pt x="1277" y="1372"/>
                    <a:pt x="1299" y="1362"/>
                  </a:cubicBezTo>
                  <a:cubicBezTo>
                    <a:pt x="1321" y="1352"/>
                    <a:pt x="1336" y="1344"/>
                    <a:pt x="1350" y="1329"/>
                  </a:cubicBezTo>
                  <a:cubicBezTo>
                    <a:pt x="1364" y="1314"/>
                    <a:pt x="1370" y="1292"/>
                    <a:pt x="1380" y="1269"/>
                  </a:cubicBezTo>
                  <a:cubicBezTo>
                    <a:pt x="1390" y="1246"/>
                    <a:pt x="1397" y="1196"/>
                    <a:pt x="1410" y="1191"/>
                  </a:cubicBezTo>
                  <a:cubicBezTo>
                    <a:pt x="1423" y="1186"/>
                    <a:pt x="1438" y="1225"/>
                    <a:pt x="1458" y="1236"/>
                  </a:cubicBezTo>
                  <a:cubicBezTo>
                    <a:pt x="1478" y="1247"/>
                    <a:pt x="1502" y="1257"/>
                    <a:pt x="1530" y="1257"/>
                  </a:cubicBezTo>
                  <a:cubicBezTo>
                    <a:pt x="1558" y="1257"/>
                    <a:pt x="1599" y="1244"/>
                    <a:pt x="1626" y="1236"/>
                  </a:cubicBezTo>
                  <a:cubicBezTo>
                    <a:pt x="1653" y="1228"/>
                    <a:pt x="1668" y="1224"/>
                    <a:pt x="1692" y="1212"/>
                  </a:cubicBezTo>
                  <a:cubicBezTo>
                    <a:pt x="1716" y="1200"/>
                    <a:pt x="1754" y="1182"/>
                    <a:pt x="1773" y="1164"/>
                  </a:cubicBezTo>
                  <a:cubicBezTo>
                    <a:pt x="1792" y="1146"/>
                    <a:pt x="1800" y="1126"/>
                    <a:pt x="1809" y="1107"/>
                  </a:cubicBezTo>
                  <a:cubicBezTo>
                    <a:pt x="1818" y="1088"/>
                    <a:pt x="1826" y="1068"/>
                    <a:pt x="1830" y="1047"/>
                  </a:cubicBezTo>
                  <a:cubicBezTo>
                    <a:pt x="1834" y="1026"/>
                    <a:pt x="1813" y="994"/>
                    <a:pt x="1830" y="981"/>
                  </a:cubicBezTo>
                  <a:cubicBezTo>
                    <a:pt x="1847" y="968"/>
                    <a:pt x="1907" y="972"/>
                    <a:pt x="1935" y="966"/>
                  </a:cubicBezTo>
                  <a:cubicBezTo>
                    <a:pt x="1963" y="960"/>
                    <a:pt x="1978" y="956"/>
                    <a:pt x="1998" y="942"/>
                  </a:cubicBezTo>
                  <a:cubicBezTo>
                    <a:pt x="2018" y="928"/>
                    <a:pt x="2042" y="909"/>
                    <a:pt x="2058" y="885"/>
                  </a:cubicBezTo>
                  <a:cubicBezTo>
                    <a:pt x="2074" y="861"/>
                    <a:pt x="2084" y="825"/>
                    <a:pt x="2094" y="801"/>
                  </a:cubicBezTo>
                  <a:cubicBezTo>
                    <a:pt x="2104" y="777"/>
                    <a:pt x="2113" y="761"/>
                    <a:pt x="2118" y="741"/>
                  </a:cubicBezTo>
                  <a:cubicBezTo>
                    <a:pt x="2123" y="721"/>
                    <a:pt x="2128" y="699"/>
                    <a:pt x="2127" y="678"/>
                  </a:cubicBezTo>
                  <a:cubicBezTo>
                    <a:pt x="2126" y="657"/>
                    <a:pt x="2122" y="634"/>
                    <a:pt x="2115" y="615"/>
                  </a:cubicBezTo>
                  <a:cubicBezTo>
                    <a:pt x="2108" y="596"/>
                    <a:pt x="2098" y="580"/>
                    <a:pt x="2088" y="564"/>
                  </a:cubicBezTo>
                  <a:cubicBezTo>
                    <a:pt x="2078" y="548"/>
                    <a:pt x="2056" y="533"/>
                    <a:pt x="2055" y="516"/>
                  </a:cubicBezTo>
                  <a:cubicBezTo>
                    <a:pt x="2054" y="499"/>
                    <a:pt x="2079" y="485"/>
                    <a:pt x="2085" y="462"/>
                  </a:cubicBezTo>
                  <a:cubicBezTo>
                    <a:pt x="2091" y="439"/>
                    <a:pt x="2094" y="402"/>
                    <a:pt x="2088" y="378"/>
                  </a:cubicBezTo>
                  <a:cubicBezTo>
                    <a:pt x="2082" y="354"/>
                    <a:pt x="2064" y="334"/>
                    <a:pt x="2049" y="315"/>
                  </a:cubicBezTo>
                  <a:cubicBezTo>
                    <a:pt x="2034" y="296"/>
                    <a:pt x="2010" y="278"/>
                    <a:pt x="1995" y="261"/>
                  </a:cubicBezTo>
                  <a:cubicBezTo>
                    <a:pt x="1980" y="244"/>
                    <a:pt x="1972" y="225"/>
                    <a:pt x="1956" y="210"/>
                  </a:cubicBezTo>
                  <a:cubicBezTo>
                    <a:pt x="1940" y="195"/>
                    <a:pt x="1910" y="186"/>
                    <a:pt x="1896" y="171"/>
                  </a:cubicBezTo>
                  <a:cubicBezTo>
                    <a:pt x="1882" y="156"/>
                    <a:pt x="1885" y="134"/>
                    <a:pt x="1875" y="117"/>
                  </a:cubicBezTo>
                  <a:cubicBezTo>
                    <a:pt x="1865" y="100"/>
                    <a:pt x="1853" y="80"/>
                    <a:pt x="1833" y="66"/>
                  </a:cubicBezTo>
                  <a:cubicBezTo>
                    <a:pt x="1813" y="52"/>
                    <a:pt x="1779" y="40"/>
                    <a:pt x="1755" y="30"/>
                  </a:cubicBezTo>
                  <a:cubicBezTo>
                    <a:pt x="1731" y="20"/>
                    <a:pt x="1716" y="10"/>
                    <a:pt x="1689" y="6"/>
                  </a:cubicBezTo>
                  <a:cubicBezTo>
                    <a:pt x="1662" y="2"/>
                    <a:pt x="1621" y="1"/>
                    <a:pt x="1593" y="6"/>
                  </a:cubicBezTo>
                  <a:cubicBezTo>
                    <a:pt x="1565" y="11"/>
                    <a:pt x="1542" y="28"/>
                    <a:pt x="1521" y="39"/>
                  </a:cubicBezTo>
                  <a:cubicBezTo>
                    <a:pt x="1500" y="50"/>
                    <a:pt x="1487" y="71"/>
                    <a:pt x="1470" y="69"/>
                  </a:cubicBezTo>
                  <a:cubicBezTo>
                    <a:pt x="1453" y="67"/>
                    <a:pt x="1436" y="36"/>
                    <a:pt x="1419" y="27"/>
                  </a:cubicBezTo>
                  <a:cubicBezTo>
                    <a:pt x="1402" y="18"/>
                    <a:pt x="1388" y="16"/>
                    <a:pt x="1371" y="12"/>
                  </a:cubicBezTo>
                  <a:cubicBezTo>
                    <a:pt x="1354" y="8"/>
                    <a:pt x="1338" y="0"/>
                    <a:pt x="1317" y="0"/>
                  </a:cubicBezTo>
                  <a:cubicBezTo>
                    <a:pt x="1296" y="0"/>
                    <a:pt x="1264" y="8"/>
                    <a:pt x="1245" y="12"/>
                  </a:cubicBezTo>
                  <a:cubicBezTo>
                    <a:pt x="1226" y="16"/>
                    <a:pt x="1218" y="17"/>
                    <a:pt x="1203" y="24"/>
                  </a:cubicBezTo>
                  <a:cubicBezTo>
                    <a:pt x="1188" y="31"/>
                    <a:pt x="1172" y="35"/>
                    <a:pt x="1155" y="51"/>
                  </a:cubicBezTo>
                  <a:cubicBezTo>
                    <a:pt x="1138" y="67"/>
                    <a:pt x="1119" y="116"/>
                    <a:pt x="1104" y="120"/>
                  </a:cubicBezTo>
                  <a:cubicBezTo>
                    <a:pt x="1089" y="124"/>
                    <a:pt x="1081" y="86"/>
                    <a:pt x="1062" y="75"/>
                  </a:cubicBezTo>
                  <a:cubicBezTo>
                    <a:pt x="1043" y="64"/>
                    <a:pt x="1012" y="59"/>
                    <a:pt x="990" y="54"/>
                  </a:cubicBezTo>
                  <a:cubicBezTo>
                    <a:pt x="968" y="49"/>
                    <a:pt x="951" y="44"/>
                    <a:pt x="927" y="45"/>
                  </a:cubicBezTo>
                  <a:cubicBezTo>
                    <a:pt x="903" y="46"/>
                    <a:pt x="872" y="52"/>
                    <a:pt x="846" y="60"/>
                  </a:cubicBezTo>
                  <a:cubicBezTo>
                    <a:pt x="820" y="68"/>
                    <a:pt x="789" y="80"/>
                    <a:pt x="768" y="93"/>
                  </a:cubicBezTo>
                  <a:cubicBezTo>
                    <a:pt x="747" y="106"/>
                    <a:pt x="732" y="125"/>
                    <a:pt x="720" y="138"/>
                  </a:cubicBezTo>
                  <a:cubicBezTo>
                    <a:pt x="708" y="151"/>
                    <a:pt x="712" y="172"/>
                    <a:pt x="696" y="174"/>
                  </a:cubicBezTo>
                  <a:cubicBezTo>
                    <a:pt x="680" y="176"/>
                    <a:pt x="649" y="153"/>
                    <a:pt x="624" y="147"/>
                  </a:cubicBezTo>
                  <a:cubicBezTo>
                    <a:pt x="599" y="141"/>
                    <a:pt x="576" y="135"/>
                    <a:pt x="546" y="135"/>
                  </a:cubicBezTo>
                  <a:cubicBezTo>
                    <a:pt x="516" y="135"/>
                    <a:pt x="472" y="138"/>
                    <a:pt x="441" y="144"/>
                  </a:cubicBezTo>
                  <a:cubicBezTo>
                    <a:pt x="410" y="150"/>
                    <a:pt x="384" y="162"/>
                    <a:pt x="360" y="174"/>
                  </a:cubicBezTo>
                  <a:cubicBezTo>
                    <a:pt x="336" y="186"/>
                    <a:pt x="314" y="202"/>
                    <a:pt x="297" y="219"/>
                  </a:cubicBezTo>
                  <a:cubicBezTo>
                    <a:pt x="280" y="236"/>
                    <a:pt x="269" y="254"/>
                    <a:pt x="255" y="273"/>
                  </a:cubicBezTo>
                  <a:cubicBezTo>
                    <a:pt x="241" y="292"/>
                    <a:pt x="222" y="311"/>
                    <a:pt x="213" y="333"/>
                  </a:cubicBezTo>
                  <a:cubicBezTo>
                    <a:pt x="204" y="355"/>
                    <a:pt x="199" y="381"/>
                    <a:pt x="198" y="405"/>
                  </a:cubicBezTo>
                  <a:cubicBezTo>
                    <a:pt x="197" y="429"/>
                    <a:pt x="225" y="457"/>
                    <a:pt x="207" y="474"/>
                  </a:cubicBezTo>
                  <a:close/>
                </a:path>
              </a:pathLst>
            </a:custGeom>
            <a:solidFill>
              <a:srgbClr val="DDDDDD"/>
            </a:solidFill>
            <a:ln w="9525">
              <a:solidFill>
                <a:schemeClr val="tx1"/>
              </a:solidFill>
              <a:round/>
              <a:headEnd/>
              <a:tailEnd/>
            </a:ln>
          </p:spPr>
          <p:txBody>
            <a:bodyPr/>
            <a:lstStyle/>
            <a:p>
              <a:endParaRPr lang="en-US"/>
            </a:p>
          </p:txBody>
        </p:sp>
        <p:sp>
          <p:nvSpPr>
            <p:cNvPr id="29706" name="Freeform 222"/>
            <p:cNvSpPr>
              <a:spLocks/>
            </p:cNvSpPr>
            <p:nvPr/>
          </p:nvSpPr>
          <p:spPr bwMode="auto">
            <a:xfrm>
              <a:off x="571500" y="536575"/>
              <a:ext cx="2846388" cy="1427163"/>
            </a:xfrm>
            <a:custGeom>
              <a:avLst/>
              <a:gdLst>
                <a:gd name="T0" fmla="*/ 2147483647 w 2128"/>
                <a:gd name="T1" fmla="*/ 2147483647 h 1427"/>
                <a:gd name="T2" fmla="*/ 0 w 2128"/>
                <a:gd name="T3" fmla="*/ 2147483647 h 1427"/>
                <a:gd name="T4" fmla="*/ 2147483647 w 2128"/>
                <a:gd name="T5" fmla="*/ 2147483647 h 1427"/>
                <a:gd name="T6" fmla="*/ 2147483647 w 2128"/>
                <a:gd name="T7" fmla="*/ 2147483647 h 1427"/>
                <a:gd name="T8" fmla="*/ 2147483647 w 2128"/>
                <a:gd name="T9" fmla="*/ 2147483647 h 1427"/>
                <a:gd name="T10" fmla="*/ 2147483647 w 2128"/>
                <a:gd name="T11" fmla="*/ 2147483647 h 1427"/>
                <a:gd name="T12" fmla="*/ 2147483647 w 2128"/>
                <a:gd name="T13" fmla="*/ 2147483647 h 1427"/>
                <a:gd name="T14" fmla="*/ 2147483647 w 2128"/>
                <a:gd name="T15" fmla="*/ 2147483647 h 1427"/>
                <a:gd name="T16" fmla="*/ 2147483647 w 2128"/>
                <a:gd name="T17" fmla="*/ 2147483647 h 1427"/>
                <a:gd name="T18" fmla="*/ 2147483647 w 2128"/>
                <a:gd name="T19" fmla="*/ 2147483647 h 1427"/>
                <a:gd name="T20" fmla="*/ 2147483647 w 2128"/>
                <a:gd name="T21" fmla="*/ 2147483647 h 1427"/>
                <a:gd name="T22" fmla="*/ 2147483647 w 2128"/>
                <a:gd name="T23" fmla="*/ 2147483647 h 1427"/>
                <a:gd name="T24" fmla="*/ 2147483647 w 2128"/>
                <a:gd name="T25" fmla="*/ 2147483647 h 1427"/>
                <a:gd name="T26" fmla="*/ 2147483647 w 2128"/>
                <a:gd name="T27" fmla="*/ 2147483647 h 1427"/>
                <a:gd name="T28" fmla="*/ 2147483647 w 2128"/>
                <a:gd name="T29" fmla="*/ 2147483647 h 1427"/>
                <a:gd name="T30" fmla="*/ 2147483647 w 2128"/>
                <a:gd name="T31" fmla="*/ 2147483647 h 1427"/>
                <a:gd name="T32" fmla="*/ 2147483647 w 2128"/>
                <a:gd name="T33" fmla="*/ 2147483647 h 1427"/>
                <a:gd name="T34" fmla="*/ 2147483647 w 2128"/>
                <a:gd name="T35" fmla="*/ 2147483647 h 1427"/>
                <a:gd name="T36" fmla="*/ 2147483647 w 2128"/>
                <a:gd name="T37" fmla="*/ 2147483647 h 1427"/>
                <a:gd name="T38" fmla="*/ 2147483647 w 2128"/>
                <a:gd name="T39" fmla="*/ 2147483647 h 1427"/>
                <a:gd name="T40" fmla="*/ 2147483647 w 2128"/>
                <a:gd name="T41" fmla="*/ 2147483647 h 1427"/>
                <a:gd name="T42" fmla="*/ 2147483647 w 2128"/>
                <a:gd name="T43" fmla="*/ 2147483647 h 1427"/>
                <a:gd name="T44" fmla="*/ 2147483647 w 2128"/>
                <a:gd name="T45" fmla="*/ 2147483647 h 1427"/>
                <a:gd name="T46" fmla="*/ 2147483647 w 2128"/>
                <a:gd name="T47" fmla="*/ 2147483647 h 1427"/>
                <a:gd name="T48" fmla="*/ 2147483647 w 2128"/>
                <a:gd name="T49" fmla="*/ 2147483647 h 1427"/>
                <a:gd name="T50" fmla="*/ 2147483647 w 2128"/>
                <a:gd name="T51" fmla="*/ 2147483647 h 1427"/>
                <a:gd name="T52" fmla="*/ 2147483647 w 2128"/>
                <a:gd name="T53" fmla="*/ 2147483647 h 1427"/>
                <a:gd name="T54" fmla="*/ 2147483647 w 2128"/>
                <a:gd name="T55" fmla="*/ 2147483647 h 1427"/>
                <a:gd name="T56" fmla="*/ 2147483647 w 2128"/>
                <a:gd name="T57" fmla="*/ 2147483647 h 1427"/>
                <a:gd name="T58" fmla="*/ 2147483647 w 2128"/>
                <a:gd name="T59" fmla="*/ 2147483647 h 1427"/>
                <a:gd name="T60" fmla="*/ 2147483647 w 2128"/>
                <a:gd name="T61" fmla="*/ 2147483647 h 1427"/>
                <a:gd name="T62" fmla="*/ 2147483647 w 2128"/>
                <a:gd name="T63" fmla="*/ 2147483647 h 1427"/>
                <a:gd name="T64" fmla="*/ 2147483647 w 2128"/>
                <a:gd name="T65" fmla="*/ 2147483647 h 1427"/>
                <a:gd name="T66" fmla="*/ 2147483647 w 2128"/>
                <a:gd name="T67" fmla="*/ 2147483647 h 1427"/>
                <a:gd name="T68" fmla="*/ 2147483647 w 2128"/>
                <a:gd name="T69" fmla="*/ 2147483647 h 1427"/>
                <a:gd name="T70" fmla="*/ 2147483647 w 2128"/>
                <a:gd name="T71" fmla="*/ 2147483647 h 1427"/>
                <a:gd name="T72" fmla="*/ 2147483647 w 2128"/>
                <a:gd name="T73" fmla="*/ 2147483647 h 1427"/>
                <a:gd name="T74" fmla="*/ 2147483647 w 2128"/>
                <a:gd name="T75" fmla="*/ 2147483647 h 1427"/>
                <a:gd name="T76" fmla="*/ 2147483647 w 2128"/>
                <a:gd name="T77" fmla="*/ 2147483647 h 1427"/>
                <a:gd name="T78" fmla="*/ 2147483647 w 2128"/>
                <a:gd name="T79" fmla="*/ 2147483647 h 1427"/>
                <a:gd name="T80" fmla="*/ 2147483647 w 2128"/>
                <a:gd name="T81" fmla="*/ 2147483647 h 1427"/>
                <a:gd name="T82" fmla="*/ 2147483647 w 2128"/>
                <a:gd name="T83" fmla="*/ 2147483647 h 1427"/>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2128"/>
                <a:gd name="T127" fmla="*/ 0 h 1427"/>
                <a:gd name="T128" fmla="*/ 2128 w 2128"/>
                <a:gd name="T129" fmla="*/ 1427 h 1427"/>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2128" h="1427">
                  <a:moveTo>
                    <a:pt x="207" y="474"/>
                  </a:moveTo>
                  <a:cubicBezTo>
                    <a:pt x="189" y="491"/>
                    <a:pt x="122" y="494"/>
                    <a:pt x="90" y="510"/>
                  </a:cubicBezTo>
                  <a:cubicBezTo>
                    <a:pt x="58" y="526"/>
                    <a:pt x="33" y="551"/>
                    <a:pt x="18" y="573"/>
                  </a:cubicBezTo>
                  <a:cubicBezTo>
                    <a:pt x="3" y="595"/>
                    <a:pt x="0" y="619"/>
                    <a:pt x="0" y="645"/>
                  </a:cubicBezTo>
                  <a:cubicBezTo>
                    <a:pt x="0" y="671"/>
                    <a:pt x="7" y="709"/>
                    <a:pt x="15" y="732"/>
                  </a:cubicBezTo>
                  <a:cubicBezTo>
                    <a:pt x="23" y="755"/>
                    <a:pt x="40" y="772"/>
                    <a:pt x="51" y="786"/>
                  </a:cubicBezTo>
                  <a:cubicBezTo>
                    <a:pt x="62" y="800"/>
                    <a:pt x="71" y="810"/>
                    <a:pt x="81" y="819"/>
                  </a:cubicBezTo>
                  <a:cubicBezTo>
                    <a:pt x="91" y="828"/>
                    <a:pt x="112" y="830"/>
                    <a:pt x="111" y="840"/>
                  </a:cubicBezTo>
                  <a:cubicBezTo>
                    <a:pt x="110" y="850"/>
                    <a:pt x="86" y="863"/>
                    <a:pt x="78" y="879"/>
                  </a:cubicBezTo>
                  <a:cubicBezTo>
                    <a:pt x="70" y="895"/>
                    <a:pt x="62" y="919"/>
                    <a:pt x="60" y="939"/>
                  </a:cubicBezTo>
                  <a:cubicBezTo>
                    <a:pt x="58" y="959"/>
                    <a:pt x="60" y="978"/>
                    <a:pt x="63" y="999"/>
                  </a:cubicBezTo>
                  <a:cubicBezTo>
                    <a:pt x="66" y="1020"/>
                    <a:pt x="71" y="1043"/>
                    <a:pt x="81" y="1062"/>
                  </a:cubicBezTo>
                  <a:cubicBezTo>
                    <a:pt x="91" y="1081"/>
                    <a:pt x="108" y="1100"/>
                    <a:pt x="126" y="1116"/>
                  </a:cubicBezTo>
                  <a:cubicBezTo>
                    <a:pt x="144" y="1132"/>
                    <a:pt x="160" y="1150"/>
                    <a:pt x="189" y="1158"/>
                  </a:cubicBezTo>
                  <a:cubicBezTo>
                    <a:pt x="218" y="1166"/>
                    <a:pt x="280" y="1158"/>
                    <a:pt x="300" y="1164"/>
                  </a:cubicBezTo>
                  <a:cubicBezTo>
                    <a:pt x="320" y="1170"/>
                    <a:pt x="300" y="1179"/>
                    <a:pt x="309" y="1191"/>
                  </a:cubicBezTo>
                  <a:cubicBezTo>
                    <a:pt x="318" y="1203"/>
                    <a:pt x="335" y="1223"/>
                    <a:pt x="354" y="1239"/>
                  </a:cubicBezTo>
                  <a:cubicBezTo>
                    <a:pt x="373" y="1255"/>
                    <a:pt x="397" y="1275"/>
                    <a:pt x="423" y="1290"/>
                  </a:cubicBezTo>
                  <a:cubicBezTo>
                    <a:pt x="449" y="1305"/>
                    <a:pt x="472" y="1322"/>
                    <a:pt x="513" y="1329"/>
                  </a:cubicBezTo>
                  <a:cubicBezTo>
                    <a:pt x="554" y="1336"/>
                    <a:pt x="628" y="1336"/>
                    <a:pt x="669" y="1335"/>
                  </a:cubicBezTo>
                  <a:cubicBezTo>
                    <a:pt x="710" y="1334"/>
                    <a:pt x="738" y="1327"/>
                    <a:pt x="762" y="1320"/>
                  </a:cubicBezTo>
                  <a:cubicBezTo>
                    <a:pt x="786" y="1313"/>
                    <a:pt x="803" y="1292"/>
                    <a:pt x="816" y="1293"/>
                  </a:cubicBezTo>
                  <a:cubicBezTo>
                    <a:pt x="829" y="1294"/>
                    <a:pt x="831" y="1316"/>
                    <a:pt x="843" y="1329"/>
                  </a:cubicBezTo>
                  <a:cubicBezTo>
                    <a:pt x="855" y="1342"/>
                    <a:pt x="870" y="1358"/>
                    <a:pt x="891" y="1371"/>
                  </a:cubicBezTo>
                  <a:cubicBezTo>
                    <a:pt x="912" y="1384"/>
                    <a:pt x="943" y="1398"/>
                    <a:pt x="966" y="1407"/>
                  </a:cubicBezTo>
                  <a:cubicBezTo>
                    <a:pt x="989" y="1416"/>
                    <a:pt x="1003" y="1423"/>
                    <a:pt x="1029" y="1425"/>
                  </a:cubicBezTo>
                  <a:cubicBezTo>
                    <a:pt x="1055" y="1427"/>
                    <a:pt x="1091" y="1425"/>
                    <a:pt x="1122" y="1419"/>
                  </a:cubicBezTo>
                  <a:cubicBezTo>
                    <a:pt x="1153" y="1413"/>
                    <a:pt x="1186" y="1398"/>
                    <a:pt x="1215" y="1389"/>
                  </a:cubicBezTo>
                  <a:cubicBezTo>
                    <a:pt x="1244" y="1380"/>
                    <a:pt x="1277" y="1372"/>
                    <a:pt x="1299" y="1362"/>
                  </a:cubicBezTo>
                  <a:cubicBezTo>
                    <a:pt x="1321" y="1352"/>
                    <a:pt x="1336" y="1344"/>
                    <a:pt x="1350" y="1329"/>
                  </a:cubicBezTo>
                  <a:cubicBezTo>
                    <a:pt x="1364" y="1314"/>
                    <a:pt x="1370" y="1292"/>
                    <a:pt x="1380" y="1269"/>
                  </a:cubicBezTo>
                  <a:cubicBezTo>
                    <a:pt x="1390" y="1246"/>
                    <a:pt x="1397" y="1196"/>
                    <a:pt x="1410" y="1191"/>
                  </a:cubicBezTo>
                  <a:cubicBezTo>
                    <a:pt x="1423" y="1186"/>
                    <a:pt x="1438" y="1225"/>
                    <a:pt x="1458" y="1236"/>
                  </a:cubicBezTo>
                  <a:cubicBezTo>
                    <a:pt x="1478" y="1247"/>
                    <a:pt x="1502" y="1257"/>
                    <a:pt x="1530" y="1257"/>
                  </a:cubicBezTo>
                  <a:cubicBezTo>
                    <a:pt x="1558" y="1257"/>
                    <a:pt x="1599" y="1244"/>
                    <a:pt x="1626" y="1236"/>
                  </a:cubicBezTo>
                  <a:cubicBezTo>
                    <a:pt x="1653" y="1228"/>
                    <a:pt x="1668" y="1224"/>
                    <a:pt x="1692" y="1212"/>
                  </a:cubicBezTo>
                  <a:cubicBezTo>
                    <a:pt x="1716" y="1200"/>
                    <a:pt x="1754" y="1182"/>
                    <a:pt x="1773" y="1164"/>
                  </a:cubicBezTo>
                  <a:cubicBezTo>
                    <a:pt x="1792" y="1146"/>
                    <a:pt x="1800" y="1126"/>
                    <a:pt x="1809" y="1107"/>
                  </a:cubicBezTo>
                  <a:cubicBezTo>
                    <a:pt x="1818" y="1088"/>
                    <a:pt x="1826" y="1068"/>
                    <a:pt x="1830" y="1047"/>
                  </a:cubicBezTo>
                  <a:cubicBezTo>
                    <a:pt x="1834" y="1026"/>
                    <a:pt x="1813" y="994"/>
                    <a:pt x="1830" y="981"/>
                  </a:cubicBezTo>
                  <a:cubicBezTo>
                    <a:pt x="1847" y="968"/>
                    <a:pt x="1907" y="972"/>
                    <a:pt x="1935" y="966"/>
                  </a:cubicBezTo>
                  <a:cubicBezTo>
                    <a:pt x="1963" y="960"/>
                    <a:pt x="1978" y="956"/>
                    <a:pt x="1998" y="942"/>
                  </a:cubicBezTo>
                  <a:cubicBezTo>
                    <a:pt x="2018" y="928"/>
                    <a:pt x="2042" y="909"/>
                    <a:pt x="2058" y="885"/>
                  </a:cubicBezTo>
                  <a:cubicBezTo>
                    <a:pt x="2074" y="861"/>
                    <a:pt x="2084" y="825"/>
                    <a:pt x="2094" y="801"/>
                  </a:cubicBezTo>
                  <a:cubicBezTo>
                    <a:pt x="2104" y="777"/>
                    <a:pt x="2113" y="761"/>
                    <a:pt x="2118" y="741"/>
                  </a:cubicBezTo>
                  <a:cubicBezTo>
                    <a:pt x="2123" y="721"/>
                    <a:pt x="2128" y="699"/>
                    <a:pt x="2127" y="678"/>
                  </a:cubicBezTo>
                  <a:cubicBezTo>
                    <a:pt x="2126" y="657"/>
                    <a:pt x="2122" y="634"/>
                    <a:pt x="2115" y="615"/>
                  </a:cubicBezTo>
                  <a:cubicBezTo>
                    <a:pt x="2108" y="596"/>
                    <a:pt x="2098" y="580"/>
                    <a:pt x="2088" y="564"/>
                  </a:cubicBezTo>
                  <a:cubicBezTo>
                    <a:pt x="2078" y="548"/>
                    <a:pt x="2056" y="533"/>
                    <a:pt x="2055" y="516"/>
                  </a:cubicBezTo>
                  <a:cubicBezTo>
                    <a:pt x="2054" y="499"/>
                    <a:pt x="2079" y="485"/>
                    <a:pt x="2085" y="462"/>
                  </a:cubicBezTo>
                  <a:cubicBezTo>
                    <a:pt x="2091" y="439"/>
                    <a:pt x="2094" y="402"/>
                    <a:pt x="2088" y="378"/>
                  </a:cubicBezTo>
                  <a:cubicBezTo>
                    <a:pt x="2082" y="354"/>
                    <a:pt x="2064" y="334"/>
                    <a:pt x="2049" y="315"/>
                  </a:cubicBezTo>
                  <a:cubicBezTo>
                    <a:pt x="2034" y="296"/>
                    <a:pt x="2010" y="278"/>
                    <a:pt x="1995" y="261"/>
                  </a:cubicBezTo>
                  <a:cubicBezTo>
                    <a:pt x="1980" y="244"/>
                    <a:pt x="1972" y="225"/>
                    <a:pt x="1956" y="210"/>
                  </a:cubicBezTo>
                  <a:cubicBezTo>
                    <a:pt x="1940" y="195"/>
                    <a:pt x="1910" y="186"/>
                    <a:pt x="1896" y="171"/>
                  </a:cubicBezTo>
                  <a:cubicBezTo>
                    <a:pt x="1882" y="156"/>
                    <a:pt x="1885" y="134"/>
                    <a:pt x="1875" y="117"/>
                  </a:cubicBezTo>
                  <a:cubicBezTo>
                    <a:pt x="1865" y="100"/>
                    <a:pt x="1853" y="80"/>
                    <a:pt x="1833" y="66"/>
                  </a:cubicBezTo>
                  <a:cubicBezTo>
                    <a:pt x="1813" y="52"/>
                    <a:pt x="1779" y="40"/>
                    <a:pt x="1755" y="30"/>
                  </a:cubicBezTo>
                  <a:cubicBezTo>
                    <a:pt x="1731" y="20"/>
                    <a:pt x="1716" y="10"/>
                    <a:pt x="1689" y="6"/>
                  </a:cubicBezTo>
                  <a:cubicBezTo>
                    <a:pt x="1662" y="2"/>
                    <a:pt x="1621" y="1"/>
                    <a:pt x="1593" y="6"/>
                  </a:cubicBezTo>
                  <a:cubicBezTo>
                    <a:pt x="1565" y="11"/>
                    <a:pt x="1542" y="28"/>
                    <a:pt x="1521" y="39"/>
                  </a:cubicBezTo>
                  <a:cubicBezTo>
                    <a:pt x="1500" y="50"/>
                    <a:pt x="1487" y="71"/>
                    <a:pt x="1470" y="69"/>
                  </a:cubicBezTo>
                  <a:cubicBezTo>
                    <a:pt x="1453" y="67"/>
                    <a:pt x="1436" y="36"/>
                    <a:pt x="1419" y="27"/>
                  </a:cubicBezTo>
                  <a:cubicBezTo>
                    <a:pt x="1402" y="18"/>
                    <a:pt x="1388" y="16"/>
                    <a:pt x="1371" y="12"/>
                  </a:cubicBezTo>
                  <a:cubicBezTo>
                    <a:pt x="1354" y="8"/>
                    <a:pt x="1338" y="0"/>
                    <a:pt x="1317" y="0"/>
                  </a:cubicBezTo>
                  <a:cubicBezTo>
                    <a:pt x="1296" y="0"/>
                    <a:pt x="1264" y="8"/>
                    <a:pt x="1245" y="12"/>
                  </a:cubicBezTo>
                  <a:cubicBezTo>
                    <a:pt x="1226" y="16"/>
                    <a:pt x="1218" y="17"/>
                    <a:pt x="1203" y="24"/>
                  </a:cubicBezTo>
                  <a:cubicBezTo>
                    <a:pt x="1188" y="31"/>
                    <a:pt x="1172" y="35"/>
                    <a:pt x="1155" y="51"/>
                  </a:cubicBezTo>
                  <a:cubicBezTo>
                    <a:pt x="1138" y="67"/>
                    <a:pt x="1119" y="116"/>
                    <a:pt x="1104" y="120"/>
                  </a:cubicBezTo>
                  <a:cubicBezTo>
                    <a:pt x="1089" y="124"/>
                    <a:pt x="1081" y="86"/>
                    <a:pt x="1062" y="75"/>
                  </a:cubicBezTo>
                  <a:cubicBezTo>
                    <a:pt x="1043" y="64"/>
                    <a:pt x="1012" y="59"/>
                    <a:pt x="990" y="54"/>
                  </a:cubicBezTo>
                  <a:cubicBezTo>
                    <a:pt x="968" y="49"/>
                    <a:pt x="951" y="44"/>
                    <a:pt x="927" y="45"/>
                  </a:cubicBezTo>
                  <a:cubicBezTo>
                    <a:pt x="903" y="46"/>
                    <a:pt x="872" y="52"/>
                    <a:pt x="846" y="60"/>
                  </a:cubicBezTo>
                  <a:cubicBezTo>
                    <a:pt x="820" y="68"/>
                    <a:pt x="789" y="80"/>
                    <a:pt x="768" y="93"/>
                  </a:cubicBezTo>
                  <a:cubicBezTo>
                    <a:pt x="747" y="106"/>
                    <a:pt x="732" y="125"/>
                    <a:pt x="720" y="138"/>
                  </a:cubicBezTo>
                  <a:cubicBezTo>
                    <a:pt x="708" y="151"/>
                    <a:pt x="712" y="172"/>
                    <a:pt x="696" y="174"/>
                  </a:cubicBezTo>
                  <a:cubicBezTo>
                    <a:pt x="680" y="176"/>
                    <a:pt x="649" y="153"/>
                    <a:pt x="624" y="147"/>
                  </a:cubicBezTo>
                  <a:cubicBezTo>
                    <a:pt x="599" y="141"/>
                    <a:pt x="576" y="135"/>
                    <a:pt x="546" y="135"/>
                  </a:cubicBezTo>
                  <a:cubicBezTo>
                    <a:pt x="516" y="135"/>
                    <a:pt x="472" y="138"/>
                    <a:pt x="441" y="144"/>
                  </a:cubicBezTo>
                  <a:cubicBezTo>
                    <a:pt x="410" y="150"/>
                    <a:pt x="384" y="162"/>
                    <a:pt x="360" y="174"/>
                  </a:cubicBezTo>
                  <a:cubicBezTo>
                    <a:pt x="336" y="186"/>
                    <a:pt x="314" y="202"/>
                    <a:pt x="297" y="219"/>
                  </a:cubicBezTo>
                  <a:cubicBezTo>
                    <a:pt x="280" y="236"/>
                    <a:pt x="269" y="254"/>
                    <a:pt x="255" y="273"/>
                  </a:cubicBezTo>
                  <a:cubicBezTo>
                    <a:pt x="241" y="292"/>
                    <a:pt x="222" y="311"/>
                    <a:pt x="213" y="333"/>
                  </a:cubicBezTo>
                  <a:cubicBezTo>
                    <a:pt x="204" y="355"/>
                    <a:pt x="199" y="381"/>
                    <a:pt x="198" y="405"/>
                  </a:cubicBezTo>
                  <a:cubicBezTo>
                    <a:pt x="197" y="429"/>
                    <a:pt x="225" y="457"/>
                    <a:pt x="207" y="474"/>
                  </a:cubicBezTo>
                  <a:close/>
                </a:path>
              </a:pathLst>
            </a:custGeom>
            <a:solidFill>
              <a:srgbClr val="DDDDDD"/>
            </a:solidFill>
            <a:ln w="9525">
              <a:solidFill>
                <a:schemeClr val="tx1"/>
              </a:solidFill>
              <a:round/>
              <a:headEnd/>
              <a:tailEnd/>
            </a:ln>
          </p:spPr>
          <p:txBody>
            <a:bodyPr/>
            <a:lstStyle/>
            <a:p>
              <a:endParaRPr lang="en-US"/>
            </a:p>
          </p:txBody>
        </p:sp>
        <p:grpSp>
          <p:nvGrpSpPr>
            <p:cNvPr id="2" name="Group 133"/>
            <p:cNvGrpSpPr>
              <a:grpSpLocks/>
            </p:cNvGrpSpPr>
            <p:nvPr/>
          </p:nvGrpSpPr>
          <p:grpSpPr bwMode="auto">
            <a:xfrm>
              <a:off x="228600" y="4284663"/>
              <a:ext cx="2533650" cy="1319212"/>
              <a:chOff x="48" y="3580"/>
              <a:chExt cx="1353" cy="1427"/>
            </a:xfrm>
          </p:grpSpPr>
          <p:grpSp>
            <p:nvGrpSpPr>
              <p:cNvPr id="3" name="Group 36"/>
              <p:cNvGrpSpPr>
                <a:grpSpLocks/>
              </p:cNvGrpSpPr>
              <p:nvPr/>
            </p:nvGrpSpPr>
            <p:grpSpPr bwMode="auto">
              <a:xfrm>
                <a:off x="48" y="3580"/>
                <a:ext cx="1353" cy="1427"/>
                <a:chOff x="886" y="2008"/>
                <a:chExt cx="2762" cy="2792"/>
              </a:xfrm>
            </p:grpSpPr>
            <p:sp>
              <p:nvSpPr>
                <p:cNvPr id="29780" name="Freeform 37"/>
                <p:cNvSpPr>
                  <a:spLocks/>
                </p:cNvSpPr>
                <p:nvPr/>
              </p:nvSpPr>
              <p:spPr bwMode="auto">
                <a:xfrm>
                  <a:off x="1920" y="4224"/>
                  <a:ext cx="816" cy="576"/>
                </a:xfrm>
                <a:custGeom>
                  <a:avLst/>
                  <a:gdLst>
                    <a:gd name="T0" fmla="*/ 0 w 816"/>
                    <a:gd name="T1" fmla="*/ 192 h 576"/>
                    <a:gd name="T2" fmla="*/ 96 w 816"/>
                    <a:gd name="T3" fmla="*/ 432 h 576"/>
                    <a:gd name="T4" fmla="*/ 336 w 816"/>
                    <a:gd name="T5" fmla="*/ 576 h 576"/>
                    <a:gd name="T6" fmla="*/ 672 w 816"/>
                    <a:gd name="T7" fmla="*/ 432 h 576"/>
                    <a:gd name="T8" fmla="*/ 768 w 816"/>
                    <a:gd name="T9" fmla="*/ 240 h 576"/>
                    <a:gd name="T10" fmla="*/ 816 w 816"/>
                    <a:gd name="T11" fmla="*/ 0 h 576"/>
                    <a:gd name="T12" fmla="*/ 0 60000 65536"/>
                    <a:gd name="T13" fmla="*/ 0 60000 65536"/>
                    <a:gd name="T14" fmla="*/ 0 60000 65536"/>
                    <a:gd name="T15" fmla="*/ 0 60000 65536"/>
                    <a:gd name="T16" fmla="*/ 0 60000 65536"/>
                    <a:gd name="T17" fmla="*/ 0 60000 65536"/>
                    <a:gd name="T18" fmla="*/ 0 w 816"/>
                    <a:gd name="T19" fmla="*/ 0 h 576"/>
                    <a:gd name="T20" fmla="*/ 816 w 816"/>
                    <a:gd name="T21" fmla="*/ 576 h 576"/>
                  </a:gdLst>
                  <a:ahLst/>
                  <a:cxnLst>
                    <a:cxn ang="T12">
                      <a:pos x="T0" y="T1"/>
                    </a:cxn>
                    <a:cxn ang="T13">
                      <a:pos x="T2" y="T3"/>
                    </a:cxn>
                    <a:cxn ang="T14">
                      <a:pos x="T4" y="T5"/>
                    </a:cxn>
                    <a:cxn ang="T15">
                      <a:pos x="T6" y="T7"/>
                    </a:cxn>
                    <a:cxn ang="T16">
                      <a:pos x="T8" y="T9"/>
                    </a:cxn>
                    <a:cxn ang="T17">
                      <a:pos x="T10" y="T11"/>
                    </a:cxn>
                  </a:cxnLst>
                  <a:rect l="T18" t="T19" r="T20" b="T21"/>
                  <a:pathLst>
                    <a:path w="816" h="576">
                      <a:moveTo>
                        <a:pt x="0" y="192"/>
                      </a:moveTo>
                      <a:cubicBezTo>
                        <a:pt x="20" y="280"/>
                        <a:pt x="40" y="368"/>
                        <a:pt x="96" y="432"/>
                      </a:cubicBezTo>
                      <a:cubicBezTo>
                        <a:pt x="152" y="496"/>
                        <a:pt x="240" y="576"/>
                        <a:pt x="336" y="576"/>
                      </a:cubicBezTo>
                      <a:cubicBezTo>
                        <a:pt x="432" y="576"/>
                        <a:pt x="600" y="488"/>
                        <a:pt x="672" y="432"/>
                      </a:cubicBezTo>
                      <a:cubicBezTo>
                        <a:pt x="744" y="376"/>
                        <a:pt x="744" y="312"/>
                        <a:pt x="768" y="240"/>
                      </a:cubicBezTo>
                      <a:cubicBezTo>
                        <a:pt x="792" y="168"/>
                        <a:pt x="804" y="84"/>
                        <a:pt x="816" y="0"/>
                      </a:cubicBezTo>
                    </a:path>
                  </a:pathLst>
                </a:custGeom>
                <a:noFill/>
                <a:ln w="12700">
                  <a:solidFill>
                    <a:schemeClr val="tx1"/>
                  </a:solidFill>
                  <a:round/>
                  <a:headEnd/>
                  <a:tailEnd/>
                </a:ln>
              </p:spPr>
              <p:txBody>
                <a:bodyPr/>
                <a:lstStyle/>
                <a:p>
                  <a:endParaRPr lang="en-US"/>
                </a:p>
              </p:txBody>
            </p:sp>
            <p:sp>
              <p:nvSpPr>
                <p:cNvPr id="29781" name="Freeform 38"/>
                <p:cNvSpPr>
                  <a:spLocks/>
                </p:cNvSpPr>
                <p:nvPr/>
              </p:nvSpPr>
              <p:spPr bwMode="auto">
                <a:xfrm>
                  <a:off x="2736" y="3504"/>
                  <a:ext cx="536" cy="968"/>
                </a:xfrm>
                <a:custGeom>
                  <a:avLst/>
                  <a:gdLst>
                    <a:gd name="T0" fmla="*/ 0 w 536"/>
                    <a:gd name="T1" fmla="*/ 864 h 968"/>
                    <a:gd name="T2" fmla="*/ 144 w 536"/>
                    <a:gd name="T3" fmla="*/ 960 h 968"/>
                    <a:gd name="T4" fmla="*/ 432 w 536"/>
                    <a:gd name="T5" fmla="*/ 816 h 968"/>
                    <a:gd name="T6" fmla="*/ 528 w 536"/>
                    <a:gd name="T7" fmla="*/ 528 h 968"/>
                    <a:gd name="T8" fmla="*/ 480 w 536"/>
                    <a:gd name="T9" fmla="*/ 192 h 968"/>
                    <a:gd name="T10" fmla="*/ 384 w 536"/>
                    <a:gd name="T11" fmla="*/ 0 h 968"/>
                    <a:gd name="T12" fmla="*/ 0 60000 65536"/>
                    <a:gd name="T13" fmla="*/ 0 60000 65536"/>
                    <a:gd name="T14" fmla="*/ 0 60000 65536"/>
                    <a:gd name="T15" fmla="*/ 0 60000 65536"/>
                    <a:gd name="T16" fmla="*/ 0 60000 65536"/>
                    <a:gd name="T17" fmla="*/ 0 60000 65536"/>
                    <a:gd name="T18" fmla="*/ 0 w 536"/>
                    <a:gd name="T19" fmla="*/ 0 h 968"/>
                    <a:gd name="T20" fmla="*/ 536 w 536"/>
                    <a:gd name="T21" fmla="*/ 968 h 968"/>
                  </a:gdLst>
                  <a:ahLst/>
                  <a:cxnLst>
                    <a:cxn ang="T12">
                      <a:pos x="T0" y="T1"/>
                    </a:cxn>
                    <a:cxn ang="T13">
                      <a:pos x="T2" y="T3"/>
                    </a:cxn>
                    <a:cxn ang="T14">
                      <a:pos x="T4" y="T5"/>
                    </a:cxn>
                    <a:cxn ang="T15">
                      <a:pos x="T6" y="T7"/>
                    </a:cxn>
                    <a:cxn ang="T16">
                      <a:pos x="T8" y="T9"/>
                    </a:cxn>
                    <a:cxn ang="T17">
                      <a:pos x="T10" y="T11"/>
                    </a:cxn>
                  </a:cxnLst>
                  <a:rect l="T18" t="T19" r="T20" b="T21"/>
                  <a:pathLst>
                    <a:path w="536" h="968">
                      <a:moveTo>
                        <a:pt x="0" y="864"/>
                      </a:moveTo>
                      <a:cubicBezTo>
                        <a:pt x="36" y="916"/>
                        <a:pt x="72" y="968"/>
                        <a:pt x="144" y="960"/>
                      </a:cubicBezTo>
                      <a:cubicBezTo>
                        <a:pt x="216" y="952"/>
                        <a:pt x="368" y="888"/>
                        <a:pt x="432" y="816"/>
                      </a:cubicBezTo>
                      <a:cubicBezTo>
                        <a:pt x="496" y="744"/>
                        <a:pt x="520" y="632"/>
                        <a:pt x="528" y="528"/>
                      </a:cubicBezTo>
                      <a:cubicBezTo>
                        <a:pt x="536" y="424"/>
                        <a:pt x="504" y="280"/>
                        <a:pt x="480" y="192"/>
                      </a:cubicBezTo>
                      <a:cubicBezTo>
                        <a:pt x="456" y="104"/>
                        <a:pt x="420" y="52"/>
                        <a:pt x="384" y="0"/>
                      </a:cubicBezTo>
                    </a:path>
                  </a:pathLst>
                </a:custGeom>
                <a:noFill/>
                <a:ln w="12700">
                  <a:solidFill>
                    <a:schemeClr val="tx1"/>
                  </a:solidFill>
                  <a:round/>
                  <a:headEnd/>
                  <a:tailEnd/>
                </a:ln>
              </p:spPr>
              <p:txBody>
                <a:bodyPr/>
                <a:lstStyle/>
                <a:p>
                  <a:endParaRPr lang="en-US"/>
                </a:p>
              </p:txBody>
            </p:sp>
            <p:sp>
              <p:nvSpPr>
                <p:cNvPr id="29782" name="Freeform 39"/>
                <p:cNvSpPr>
                  <a:spLocks/>
                </p:cNvSpPr>
                <p:nvPr/>
              </p:nvSpPr>
              <p:spPr bwMode="auto">
                <a:xfrm>
                  <a:off x="3264" y="3024"/>
                  <a:ext cx="384" cy="912"/>
                </a:xfrm>
                <a:custGeom>
                  <a:avLst/>
                  <a:gdLst>
                    <a:gd name="T0" fmla="*/ 0 w 384"/>
                    <a:gd name="T1" fmla="*/ 912 h 912"/>
                    <a:gd name="T2" fmla="*/ 240 w 384"/>
                    <a:gd name="T3" fmla="*/ 816 h 912"/>
                    <a:gd name="T4" fmla="*/ 336 w 384"/>
                    <a:gd name="T5" fmla="*/ 576 h 912"/>
                    <a:gd name="T6" fmla="*/ 384 w 384"/>
                    <a:gd name="T7" fmla="*/ 288 h 912"/>
                    <a:gd name="T8" fmla="*/ 336 w 384"/>
                    <a:gd name="T9" fmla="*/ 96 h 912"/>
                    <a:gd name="T10" fmla="*/ 288 w 384"/>
                    <a:gd name="T11" fmla="*/ 0 h 912"/>
                    <a:gd name="T12" fmla="*/ 0 60000 65536"/>
                    <a:gd name="T13" fmla="*/ 0 60000 65536"/>
                    <a:gd name="T14" fmla="*/ 0 60000 65536"/>
                    <a:gd name="T15" fmla="*/ 0 60000 65536"/>
                    <a:gd name="T16" fmla="*/ 0 60000 65536"/>
                    <a:gd name="T17" fmla="*/ 0 60000 65536"/>
                    <a:gd name="T18" fmla="*/ 0 w 384"/>
                    <a:gd name="T19" fmla="*/ 0 h 912"/>
                    <a:gd name="T20" fmla="*/ 384 w 384"/>
                    <a:gd name="T21" fmla="*/ 912 h 912"/>
                  </a:gdLst>
                  <a:ahLst/>
                  <a:cxnLst>
                    <a:cxn ang="T12">
                      <a:pos x="T0" y="T1"/>
                    </a:cxn>
                    <a:cxn ang="T13">
                      <a:pos x="T2" y="T3"/>
                    </a:cxn>
                    <a:cxn ang="T14">
                      <a:pos x="T4" y="T5"/>
                    </a:cxn>
                    <a:cxn ang="T15">
                      <a:pos x="T6" y="T7"/>
                    </a:cxn>
                    <a:cxn ang="T16">
                      <a:pos x="T8" y="T9"/>
                    </a:cxn>
                    <a:cxn ang="T17">
                      <a:pos x="T10" y="T11"/>
                    </a:cxn>
                  </a:cxnLst>
                  <a:rect l="T18" t="T19" r="T20" b="T21"/>
                  <a:pathLst>
                    <a:path w="384" h="912">
                      <a:moveTo>
                        <a:pt x="0" y="912"/>
                      </a:moveTo>
                      <a:cubicBezTo>
                        <a:pt x="92" y="892"/>
                        <a:pt x="184" y="872"/>
                        <a:pt x="240" y="816"/>
                      </a:cubicBezTo>
                      <a:cubicBezTo>
                        <a:pt x="296" y="760"/>
                        <a:pt x="312" y="664"/>
                        <a:pt x="336" y="576"/>
                      </a:cubicBezTo>
                      <a:cubicBezTo>
                        <a:pt x="360" y="488"/>
                        <a:pt x="384" y="368"/>
                        <a:pt x="384" y="288"/>
                      </a:cubicBezTo>
                      <a:cubicBezTo>
                        <a:pt x="384" y="208"/>
                        <a:pt x="352" y="144"/>
                        <a:pt x="336" y="96"/>
                      </a:cubicBezTo>
                      <a:cubicBezTo>
                        <a:pt x="320" y="48"/>
                        <a:pt x="304" y="24"/>
                        <a:pt x="288" y="0"/>
                      </a:cubicBezTo>
                    </a:path>
                  </a:pathLst>
                </a:custGeom>
                <a:noFill/>
                <a:ln w="12700">
                  <a:solidFill>
                    <a:schemeClr val="tx1"/>
                  </a:solidFill>
                  <a:round/>
                  <a:headEnd/>
                  <a:tailEnd/>
                </a:ln>
              </p:spPr>
              <p:txBody>
                <a:bodyPr/>
                <a:lstStyle/>
                <a:p>
                  <a:endParaRPr lang="en-US"/>
                </a:p>
              </p:txBody>
            </p:sp>
            <p:sp>
              <p:nvSpPr>
                <p:cNvPr id="29783" name="Freeform 40"/>
                <p:cNvSpPr>
                  <a:spLocks/>
                </p:cNvSpPr>
                <p:nvPr/>
              </p:nvSpPr>
              <p:spPr bwMode="auto">
                <a:xfrm>
                  <a:off x="3360" y="2352"/>
                  <a:ext cx="248" cy="816"/>
                </a:xfrm>
                <a:custGeom>
                  <a:avLst/>
                  <a:gdLst>
                    <a:gd name="T0" fmla="*/ 96 w 248"/>
                    <a:gd name="T1" fmla="*/ 816 h 816"/>
                    <a:gd name="T2" fmla="*/ 192 w 248"/>
                    <a:gd name="T3" fmla="*/ 672 h 816"/>
                    <a:gd name="T4" fmla="*/ 240 w 248"/>
                    <a:gd name="T5" fmla="*/ 432 h 816"/>
                    <a:gd name="T6" fmla="*/ 144 w 248"/>
                    <a:gd name="T7" fmla="*/ 192 h 816"/>
                    <a:gd name="T8" fmla="*/ 0 w 248"/>
                    <a:gd name="T9" fmla="*/ 0 h 816"/>
                    <a:gd name="T10" fmla="*/ 0 60000 65536"/>
                    <a:gd name="T11" fmla="*/ 0 60000 65536"/>
                    <a:gd name="T12" fmla="*/ 0 60000 65536"/>
                    <a:gd name="T13" fmla="*/ 0 60000 65536"/>
                    <a:gd name="T14" fmla="*/ 0 60000 65536"/>
                    <a:gd name="T15" fmla="*/ 0 w 248"/>
                    <a:gd name="T16" fmla="*/ 0 h 816"/>
                    <a:gd name="T17" fmla="*/ 248 w 248"/>
                    <a:gd name="T18" fmla="*/ 816 h 816"/>
                  </a:gdLst>
                  <a:ahLst/>
                  <a:cxnLst>
                    <a:cxn ang="T10">
                      <a:pos x="T0" y="T1"/>
                    </a:cxn>
                    <a:cxn ang="T11">
                      <a:pos x="T2" y="T3"/>
                    </a:cxn>
                    <a:cxn ang="T12">
                      <a:pos x="T4" y="T5"/>
                    </a:cxn>
                    <a:cxn ang="T13">
                      <a:pos x="T6" y="T7"/>
                    </a:cxn>
                    <a:cxn ang="T14">
                      <a:pos x="T8" y="T9"/>
                    </a:cxn>
                  </a:cxnLst>
                  <a:rect l="T15" t="T16" r="T17" b="T18"/>
                  <a:pathLst>
                    <a:path w="248" h="816">
                      <a:moveTo>
                        <a:pt x="96" y="816"/>
                      </a:moveTo>
                      <a:cubicBezTo>
                        <a:pt x="132" y="776"/>
                        <a:pt x="168" y="736"/>
                        <a:pt x="192" y="672"/>
                      </a:cubicBezTo>
                      <a:cubicBezTo>
                        <a:pt x="216" y="608"/>
                        <a:pt x="248" y="512"/>
                        <a:pt x="240" y="432"/>
                      </a:cubicBezTo>
                      <a:cubicBezTo>
                        <a:pt x="232" y="352"/>
                        <a:pt x="184" y="264"/>
                        <a:pt x="144" y="192"/>
                      </a:cubicBezTo>
                      <a:cubicBezTo>
                        <a:pt x="104" y="120"/>
                        <a:pt x="24" y="32"/>
                        <a:pt x="0" y="0"/>
                      </a:cubicBezTo>
                    </a:path>
                  </a:pathLst>
                </a:custGeom>
                <a:noFill/>
                <a:ln w="12700">
                  <a:solidFill>
                    <a:schemeClr val="tx1"/>
                  </a:solidFill>
                  <a:round/>
                  <a:headEnd/>
                  <a:tailEnd/>
                </a:ln>
              </p:spPr>
              <p:txBody>
                <a:bodyPr/>
                <a:lstStyle/>
                <a:p>
                  <a:endParaRPr lang="en-US"/>
                </a:p>
              </p:txBody>
            </p:sp>
            <p:sp>
              <p:nvSpPr>
                <p:cNvPr id="29784" name="Freeform 41"/>
                <p:cNvSpPr>
                  <a:spLocks/>
                </p:cNvSpPr>
                <p:nvPr/>
              </p:nvSpPr>
              <p:spPr bwMode="auto">
                <a:xfrm>
                  <a:off x="2736" y="2008"/>
                  <a:ext cx="624" cy="440"/>
                </a:xfrm>
                <a:custGeom>
                  <a:avLst/>
                  <a:gdLst>
                    <a:gd name="T0" fmla="*/ 624 w 624"/>
                    <a:gd name="T1" fmla="*/ 440 h 440"/>
                    <a:gd name="T2" fmla="*/ 576 w 624"/>
                    <a:gd name="T3" fmla="*/ 200 h 440"/>
                    <a:gd name="T4" fmla="*/ 432 w 624"/>
                    <a:gd name="T5" fmla="*/ 56 h 440"/>
                    <a:gd name="T6" fmla="*/ 240 w 624"/>
                    <a:gd name="T7" fmla="*/ 8 h 440"/>
                    <a:gd name="T8" fmla="*/ 96 w 624"/>
                    <a:gd name="T9" fmla="*/ 104 h 440"/>
                    <a:gd name="T10" fmla="*/ 0 w 624"/>
                    <a:gd name="T11" fmla="*/ 248 h 440"/>
                    <a:gd name="T12" fmla="*/ 0 60000 65536"/>
                    <a:gd name="T13" fmla="*/ 0 60000 65536"/>
                    <a:gd name="T14" fmla="*/ 0 60000 65536"/>
                    <a:gd name="T15" fmla="*/ 0 60000 65536"/>
                    <a:gd name="T16" fmla="*/ 0 60000 65536"/>
                    <a:gd name="T17" fmla="*/ 0 60000 65536"/>
                    <a:gd name="T18" fmla="*/ 0 w 624"/>
                    <a:gd name="T19" fmla="*/ 0 h 440"/>
                    <a:gd name="T20" fmla="*/ 624 w 624"/>
                    <a:gd name="T21" fmla="*/ 440 h 440"/>
                  </a:gdLst>
                  <a:ahLst/>
                  <a:cxnLst>
                    <a:cxn ang="T12">
                      <a:pos x="T0" y="T1"/>
                    </a:cxn>
                    <a:cxn ang="T13">
                      <a:pos x="T2" y="T3"/>
                    </a:cxn>
                    <a:cxn ang="T14">
                      <a:pos x="T4" y="T5"/>
                    </a:cxn>
                    <a:cxn ang="T15">
                      <a:pos x="T6" y="T7"/>
                    </a:cxn>
                    <a:cxn ang="T16">
                      <a:pos x="T8" y="T9"/>
                    </a:cxn>
                    <a:cxn ang="T17">
                      <a:pos x="T10" y="T11"/>
                    </a:cxn>
                  </a:cxnLst>
                  <a:rect l="T18" t="T19" r="T20" b="T21"/>
                  <a:pathLst>
                    <a:path w="624" h="440">
                      <a:moveTo>
                        <a:pt x="624" y="440"/>
                      </a:moveTo>
                      <a:cubicBezTo>
                        <a:pt x="616" y="352"/>
                        <a:pt x="608" y="264"/>
                        <a:pt x="576" y="200"/>
                      </a:cubicBezTo>
                      <a:cubicBezTo>
                        <a:pt x="544" y="136"/>
                        <a:pt x="488" y="88"/>
                        <a:pt x="432" y="56"/>
                      </a:cubicBezTo>
                      <a:cubicBezTo>
                        <a:pt x="376" y="24"/>
                        <a:pt x="296" y="0"/>
                        <a:pt x="240" y="8"/>
                      </a:cubicBezTo>
                      <a:cubicBezTo>
                        <a:pt x="184" y="16"/>
                        <a:pt x="136" y="64"/>
                        <a:pt x="96" y="104"/>
                      </a:cubicBezTo>
                      <a:cubicBezTo>
                        <a:pt x="56" y="144"/>
                        <a:pt x="28" y="196"/>
                        <a:pt x="0" y="248"/>
                      </a:cubicBezTo>
                    </a:path>
                  </a:pathLst>
                </a:custGeom>
                <a:noFill/>
                <a:ln w="12700">
                  <a:solidFill>
                    <a:schemeClr val="tx1"/>
                  </a:solidFill>
                  <a:round/>
                  <a:headEnd/>
                  <a:tailEnd/>
                </a:ln>
              </p:spPr>
              <p:txBody>
                <a:bodyPr/>
                <a:lstStyle/>
                <a:p>
                  <a:endParaRPr lang="en-US"/>
                </a:p>
              </p:txBody>
            </p:sp>
            <p:sp>
              <p:nvSpPr>
                <p:cNvPr id="29785" name="Freeform 42"/>
                <p:cNvSpPr>
                  <a:spLocks/>
                </p:cNvSpPr>
                <p:nvPr/>
              </p:nvSpPr>
              <p:spPr bwMode="auto">
                <a:xfrm>
                  <a:off x="1797" y="2096"/>
                  <a:ext cx="537" cy="253"/>
                </a:xfrm>
                <a:custGeom>
                  <a:avLst/>
                  <a:gdLst>
                    <a:gd name="T0" fmla="*/ 537 w 537"/>
                    <a:gd name="T1" fmla="*/ 148 h 253"/>
                    <a:gd name="T2" fmla="*/ 453 w 537"/>
                    <a:gd name="T3" fmla="*/ 49 h 253"/>
                    <a:gd name="T4" fmla="*/ 342 w 537"/>
                    <a:gd name="T5" fmla="*/ 10 h 253"/>
                    <a:gd name="T6" fmla="*/ 252 w 537"/>
                    <a:gd name="T7" fmla="*/ 7 h 253"/>
                    <a:gd name="T8" fmla="*/ 153 w 537"/>
                    <a:gd name="T9" fmla="*/ 52 h 253"/>
                    <a:gd name="T10" fmla="*/ 75 w 537"/>
                    <a:gd name="T11" fmla="*/ 121 h 253"/>
                    <a:gd name="T12" fmla="*/ 18 w 537"/>
                    <a:gd name="T13" fmla="*/ 214 h 253"/>
                    <a:gd name="T14" fmla="*/ 0 w 537"/>
                    <a:gd name="T15" fmla="*/ 253 h 253"/>
                    <a:gd name="T16" fmla="*/ 0 60000 65536"/>
                    <a:gd name="T17" fmla="*/ 0 60000 65536"/>
                    <a:gd name="T18" fmla="*/ 0 60000 65536"/>
                    <a:gd name="T19" fmla="*/ 0 60000 65536"/>
                    <a:gd name="T20" fmla="*/ 0 60000 65536"/>
                    <a:gd name="T21" fmla="*/ 0 60000 65536"/>
                    <a:gd name="T22" fmla="*/ 0 60000 65536"/>
                    <a:gd name="T23" fmla="*/ 0 60000 65536"/>
                    <a:gd name="T24" fmla="*/ 0 w 537"/>
                    <a:gd name="T25" fmla="*/ 0 h 253"/>
                    <a:gd name="T26" fmla="*/ 537 w 537"/>
                    <a:gd name="T27" fmla="*/ 253 h 25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37" h="253">
                      <a:moveTo>
                        <a:pt x="537" y="148"/>
                      </a:moveTo>
                      <a:cubicBezTo>
                        <a:pt x="511" y="110"/>
                        <a:pt x="485" y="72"/>
                        <a:pt x="453" y="49"/>
                      </a:cubicBezTo>
                      <a:cubicBezTo>
                        <a:pt x="421" y="26"/>
                        <a:pt x="375" y="17"/>
                        <a:pt x="342" y="10"/>
                      </a:cubicBezTo>
                      <a:cubicBezTo>
                        <a:pt x="309" y="3"/>
                        <a:pt x="283" y="0"/>
                        <a:pt x="252" y="7"/>
                      </a:cubicBezTo>
                      <a:cubicBezTo>
                        <a:pt x="221" y="14"/>
                        <a:pt x="183" y="33"/>
                        <a:pt x="153" y="52"/>
                      </a:cubicBezTo>
                      <a:cubicBezTo>
                        <a:pt x="123" y="71"/>
                        <a:pt x="98" y="94"/>
                        <a:pt x="75" y="121"/>
                      </a:cubicBezTo>
                      <a:cubicBezTo>
                        <a:pt x="52" y="148"/>
                        <a:pt x="30" y="192"/>
                        <a:pt x="18" y="214"/>
                      </a:cubicBezTo>
                      <a:cubicBezTo>
                        <a:pt x="6" y="236"/>
                        <a:pt x="3" y="244"/>
                        <a:pt x="0" y="253"/>
                      </a:cubicBezTo>
                    </a:path>
                  </a:pathLst>
                </a:custGeom>
                <a:noFill/>
                <a:ln w="12700">
                  <a:solidFill>
                    <a:schemeClr val="tx1"/>
                  </a:solidFill>
                  <a:round/>
                  <a:headEnd/>
                  <a:tailEnd/>
                </a:ln>
              </p:spPr>
              <p:txBody>
                <a:bodyPr/>
                <a:lstStyle/>
                <a:p>
                  <a:endParaRPr lang="en-US"/>
                </a:p>
              </p:txBody>
            </p:sp>
            <p:sp>
              <p:nvSpPr>
                <p:cNvPr id="29786" name="Freeform 43"/>
                <p:cNvSpPr>
                  <a:spLocks/>
                </p:cNvSpPr>
                <p:nvPr/>
              </p:nvSpPr>
              <p:spPr bwMode="auto">
                <a:xfrm>
                  <a:off x="2310" y="2008"/>
                  <a:ext cx="489" cy="314"/>
                </a:xfrm>
                <a:custGeom>
                  <a:avLst/>
                  <a:gdLst>
                    <a:gd name="T0" fmla="*/ 489 w 489"/>
                    <a:gd name="T1" fmla="*/ 143 h 314"/>
                    <a:gd name="T2" fmla="*/ 405 w 489"/>
                    <a:gd name="T3" fmla="*/ 44 h 314"/>
                    <a:gd name="T4" fmla="*/ 270 w 489"/>
                    <a:gd name="T5" fmla="*/ 2 h 314"/>
                    <a:gd name="T6" fmla="*/ 147 w 489"/>
                    <a:gd name="T7" fmla="*/ 53 h 314"/>
                    <a:gd name="T8" fmla="*/ 75 w 489"/>
                    <a:gd name="T9" fmla="*/ 113 h 314"/>
                    <a:gd name="T10" fmla="*/ 15 w 489"/>
                    <a:gd name="T11" fmla="*/ 233 h 314"/>
                    <a:gd name="T12" fmla="*/ 0 w 489"/>
                    <a:gd name="T13" fmla="*/ 314 h 314"/>
                    <a:gd name="T14" fmla="*/ 0 60000 65536"/>
                    <a:gd name="T15" fmla="*/ 0 60000 65536"/>
                    <a:gd name="T16" fmla="*/ 0 60000 65536"/>
                    <a:gd name="T17" fmla="*/ 0 60000 65536"/>
                    <a:gd name="T18" fmla="*/ 0 60000 65536"/>
                    <a:gd name="T19" fmla="*/ 0 60000 65536"/>
                    <a:gd name="T20" fmla="*/ 0 60000 65536"/>
                    <a:gd name="T21" fmla="*/ 0 w 489"/>
                    <a:gd name="T22" fmla="*/ 0 h 314"/>
                    <a:gd name="T23" fmla="*/ 489 w 489"/>
                    <a:gd name="T24" fmla="*/ 314 h 31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89" h="314">
                      <a:moveTo>
                        <a:pt x="489" y="143"/>
                      </a:moveTo>
                      <a:cubicBezTo>
                        <a:pt x="465" y="105"/>
                        <a:pt x="442" y="68"/>
                        <a:pt x="405" y="44"/>
                      </a:cubicBezTo>
                      <a:cubicBezTo>
                        <a:pt x="368" y="20"/>
                        <a:pt x="313" y="0"/>
                        <a:pt x="270" y="2"/>
                      </a:cubicBezTo>
                      <a:cubicBezTo>
                        <a:pt x="227" y="4"/>
                        <a:pt x="179" y="35"/>
                        <a:pt x="147" y="53"/>
                      </a:cubicBezTo>
                      <a:cubicBezTo>
                        <a:pt x="115" y="71"/>
                        <a:pt x="97" y="83"/>
                        <a:pt x="75" y="113"/>
                      </a:cubicBezTo>
                      <a:cubicBezTo>
                        <a:pt x="53" y="143"/>
                        <a:pt x="27" y="200"/>
                        <a:pt x="15" y="233"/>
                      </a:cubicBezTo>
                      <a:cubicBezTo>
                        <a:pt x="3" y="266"/>
                        <a:pt x="1" y="290"/>
                        <a:pt x="0" y="314"/>
                      </a:cubicBezTo>
                    </a:path>
                  </a:pathLst>
                </a:custGeom>
                <a:noFill/>
                <a:ln w="12700">
                  <a:solidFill>
                    <a:schemeClr val="tx1"/>
                  </a:solidFill>
                  <a:round/>
                  <a:headEnd/>
                  <a:tailEnd/>
                </a:ln>
              </p:spPr>
              <p:txBody>
                <a:bodyPr/>
                <a:lstStyle/>
                <a:p>
                  <a:endParaRPr lang="en-US"/>
                </a:p>
              </p:txBody>
            </p:sp>
            <p:sp>
              <p:nvSpPr>
                <p:cNvPr id="29787" name="Freeform 44"/>
                <p:cNvSpPr>
                  <a:spLocks/>
                </p:cNvSpPr>
                <p:nvPr/>
              </p:nvSpPr>
              <p:spPr bwMode="auto">
                <a:xfrm>
                  <a:off x="1151" y="2268"/>
                  <a:ext cx="730" cy="777"/>
                </a:xfrm>
                <a:custGeom>
                  <a:avLst/>
                  <a:gdLst>
                    <a:gd name="T0" fmla="*/ 730 w 730"/>
                    <a:gd name="T1" fmla="*/ 174 h 777"/>
                    <a:gd name="T2" fmla="*/ 667 w 730"/>
                    <a:gd name="T3" fmla="*/ 99 h 777"/>
                    <a:gd name="T4" fmla="*/ 556 w 730"/>
                    <a:gd name="T5" fmla="*/ 27 h 777"/>
                    <a:gd name="T6" fmla="*/ 457 w 730"/>
                    <a:gd name="T7" fmla="*/ 3 h 777"/>
                    <a:gd name="T8" fmla="*/ 340 w 730"/>
                    <a:gd name="T9" fmla="*/ 12 h 777"/>
                    <a:gd name="T10" fmla="*/ 223 w 730"/>
                    <a:gd name="T11" fmla="*/ 72 h 777"/>
                    <a:gd name="T12" fmla="*/ 160 w 730"/>
                    <a:gd name="T13" fmla="*/ 141 h 777"/>
                    <a:gd name="T14" fmla="*/ 91 w 730"/>
                    <a:gd name="T15" fmla="*/ 234 h 777"/>
                    <a:gd name="T16" fmla="*/ 43 w 730"/>
                    <a:gd name="T17" fmla="*/ 342 h 777"/>
                    <a:gd name="T18" fmla="*/ 19 w 730"/>
                    <a:gd name="T19" fmla="*/ 432 h 777"/>
                    <a:gd name="T20" fmla="*/ 1 w 730"/>
                    <a:gd name="T21" fmla="*/ 531 h 777"/>
                    <a:gd name="T22" fmla="*/ 10 w 730"/>
                    <a:gd name="T23" fmla="*/ 669 h 777"/>
                    <a:gd name="T24" fmla="*/ 22 w 730"/>
                    <a:gd name="T25" fmla="*/ 777 h 77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30"/>
                    <a:gd name="T40" fmla="*/ 0 h 777"/>
                    <a:gd name="T41" fmla="*/ 730 w 730"/>
                    <a:gd name="T42" fmla="*/ 777 h 77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30" h="777">
                      <a:moveTo>
                        <a:pt x="730" y="174"/>
                      </a:moveTo>
                      <a:cubicBezTo>
                        <a:pt x="713" y="149"/>
                        <a:pt x="696" y="124"/>
                        <a:pt x="667" y="99"/>
                      </a:cubicBezTo>
                      <a:cubicBezTo>
                        <a:pt x="638" y="74"/>
                        <a:pt x="591" y="43"/>
                        <a:pt x="556" y="27"/>
                      </a:cubicBezTo>
                      <a:cubicBezTo>
                        <a:pt x="521" y="11"/>
                        <a:pt x="493" y="6"/>
                        <a:pt x="457" y="3"/>
                      </a:cubicBezTo>
                      <a:cubicBezTo>
                        <a:pt x="421" y="0"/>
                        <a:pt x="379" y="0"/>
                        <a:pt x="340" y="12"/>
                      </a:cubicBezTo>
                      <a:cubicBezTo>
                        <a:pt x="301" y="24"/>
                        <a:pt x="253" y="50"/>
                        <a:pt x="223" y="72"/>
                      </a:cubicBezTo>
                      <a:cubicBezTo>
                        <a:pt x="193" y="94"/>
                        <a:pt x="182" y="114"/>
                        <a:pt x="160" y="141"/>
                      </a:cubicBezTo>
                      <a:cubicBezTo>
                        <a:pt x="138" y="168"/>
                        <a:pt x="110" y="201"/>
                        <a:pt x="91" y="234"/>
                      </a:cubicBezTo>
                      <a:cubicBezTo>
                        <a:pt x="72" y="267"/>
                        <a:pt x="55" y="309"/>
                        <a:pt x="43" y="342"/>
                      </a:cubicBezTo>
                      <a:cubicBezTo>
                        <a:pt x="31" y="375"/>
                        <a:pt x="26" y="401"/>
                        <a:pt x="19" y="432"/>
                      </a:cubicBezTo>
                      <a:cubicBezTo>
                        <a:pt x="12" y="463"/>
                        <a:pt x="2" y="492"/>
                        <a:pt x="1" y="531"/>
                      </a:cubicBezTo>
                      <a:cubicBezTo>
                        <a:pt x="0" y="570"/>
                        <a:pt x="7" y="628"/>
                        <a:pt x="10" y="669"/>
                      </a:cubicBezTo>
                      <a:cubicBezTo>
                        <a:pt x="13" y="710"/>
                        <a:pt x="17" y="743"/>
                        <a:pt x="22" y="777"/>
                      </a:cubicBezTo>
                    </a:path>
                  </a:pathLst>
                </a:custGeom>
                <a:noFill/>
                <a:ln w="12700">
                  <a:solidFill>
                    <a:schemeClr val="tx1"/>
                  </a:solidFill>
                  <a:round/>
                  <a:headEnd/>
                  <a:tailEnd/>
                </a:ln>
              </p:spPr>
              <p:txBody>
                <a:bodyPr/>
                <a:lstStyle/>
                <a:p>
                  <a:endParaRPr lang="en-US"/>
                </a:p>
              </p:txBody>
            </p:sp>
            <p:sp>
              <p:nvSpPr>
                <p:cNvPr id="29788" name="Freeform 45"/>
                <p:cNvSpPr>
                  <a:spLocks/>
                </p:cNvSpPr>
                <p:nvPr/>
              </p:nvSpPr>
              <p:spPr bwMode="auto">
                <a:xfrm>
                  <a:off x="886" y="2937"/>
                  <a:ext cx="326" cy="768"/>
                </a:xfrm>
                <a:custGeom>
                  <a:avLst/>
                  <a:gdLst>
                    <a:gd name="T0" fmla="*/ 272 w 326"/>
                    <a:gd name="T1" fmla="*/ 0 h 768"/>
                    <a:gd name="T2" fmla="*/ 170 w 326"/>
                    <a:gd name="T3" fmla="*/ 45 h 768"/>
                    <a:gd name="T4" fmla="*/ 50 w 326"/>
                    <a:gd name="T5" fmla="*/ 144 h 768"/>
                    <a:gd name="T6" fmla="*/ 2 w 326"/>
                    <a:gd name="T7" fmla="*/ 360 h 768"/>
                    <a:gd name="T8" fmla="*/ 35 w 326"/>
                    <a:gd name="T9" fmla="*/ 516 h 768"/>
                    <a:gd name="T10" fmla="*/ 113 w 326"/>
                    <a:gd name="T11" fmla="*/ 672 h 768"/>
                    <a:gd name="T12" fmla="*/ 203 w 326"/>
                    <a:gd name="T13" fmla="*/ 747 h 768"/>
                    <a:gd name="T14" fmla="*/ 326 w 326"/>
                    <a:gd name="T15" fmla="*/ 768 h 768"/>
                    <a:gd name="T16" fmla="*/ 0 60000 65536"/>
                    <a:gd name="T17" fmla="*/ 0 60000 65536"/>
                    <a:gd name="T18" fmla="*/ 0 60000 65536"/>
                    <a:gd name="T19" fmla="*/ 0 60000 65536"/>
                    <a:gd name="T20" fmla="*/ 0 60000 65536"/>
                    <a:gd name="T21" fmla="*/ 0 60000 65536"/>
                    <a:gd name="T22" fmla="*/ 0 60000 65536"/>
                    <a:gd name="T23" fmla="*/ 0 60000 65536"/>
                    <a:gd name="T24" fmla="*/ 0 w 326"/>
                    <a:gd name="T25" fmla="*/ 0 h 768"/>
                    <a:gd name="T26" fmla="*/ 326 w 326"/>
                    <a:gd name="T27" fmla="*/ 768 h 76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26" h="768">
                      <a:moveTo>
                        <a:pt x="272" y="0"/>
                      </a:moveTo>
                      <a:cubicBezTo>
                        <a:pt x="239" y="10"/>
                        <a:pt x="207" y="21"/>
                        <a:pt x="170" y="45"/>
                      </a:cubicBezTo>
                      <a:cubicBezTo>
                        <a:pt x="133" y="69"/>
                        <a:pt x="78" y="92"/>
                        <a:pt x="50" y="144"/>
                      </a:cubicBezTo>
                      <a:cubicBezTo>
                        <a:pt x="22" y="196"/>
                        <a:pt x="4" y="298"/>
                        <a:pt x="2" y="360"/>
                      </a:cubicBezTo>
                      <a:cubicBezTo>
                        <a:pt x="0" y="422"/>
                        <a:pt x="17" y="464"/>
                        <a:pt x="35" y="516"/>
                      </a:cubicBezTo>
                      <a:cubicBezTo>
                        <a:pt x="53" y="568"/>
                        <a:pt x="85" y="634"/>
                        <a:pt x="113" y="672"/>
                      </a:cubicBezTo>
                      <a:cubicBezTo>
                        <a:pt x="141" y="710"/>
                        <a:pt x="168" y="731"/>
                        <a:pt x="203" y="747"/>
                      </a:cubicBezTo>
                      <a:cubicBezTo>
                        <a:pt x="238" y="763"/>
                        <a:pt x="282" y="765"/>
                        <a:pt x="326" y="768"/>
                      </a:cubicBezTo>
                    </a:path>
                  </a:pathLst>
                </a:custGeom>
                <a:noFill/>
                <a:ln w="12700">
                  <a:solidFill>
                    <a:schemeClr val="tx1"/>
                  </a:solidFill>
                  <a:round/>
                  <a:headEnd/>
                  <a:tailEnd/>
                </a:ln>
              </p:spPr>
              <p:txBody>
                <a:bodyPr/>
                <a:lstStyle/>
                <a:p>
                  <a:endParaRPr lang="en-US"/>
                </a:p>
              </p:txBody>
            </p:sp>
            <p:sp>
              <p:nvSpPr>
                <p:cNvPr id="29789" name="Freeform 46"/>
                <p:cNvSpPr>
                  <a:spLocks/>
                </p:cNvSpPr>
                <p:nvPr/>
              </p:nvSpPr>
              <p:spPr bwMode="auto">
                <a:xfrm>
                  <a:off x="968" y="3657"/>
                  <a:ext cx="385" cy="639"/>
                </a:xfrm>
                <a:custGeom>
                  <a:avLst/>
                  <a:gdLst>
                    <a:gd name="T0" fmla="*/ 73 w 385"/>
                    <a:gd name="T1" fmla="*/ 0 h 639"/>
                    <a:gd name="T2" fmla="*/ 10 w 385"/>
                    <a:gd name="T3" fmla="*/ 153 h 639"/>
                    <a:gd name="T4" fmla="*/ 16 w 385"/>
                    <a:gd name="T5" fmla="*/ 366 h 639"/>
                    <a:gd name="T6" fmla="*/ 85 w 385"/>
                    <a:gd name="T7" fmla="*/ 528 h 639"/>
                    <a:gd name="T8" fmla="*/ 202 w 385"/>
                    <a:gd name="T9" fmla="*/ 621 h 639"/>
                    <a:gd name="T10" fmla="*/ 313 w 385"/>
                    <a:gd name="T11" fmla="*/ 633 h 639"/>
                    <a:gd name="T12" fmla="*/ 385 w 385"/>
                    <a:gd name="T13" fmla="*/ 600 h 639"/>
                    <a:gd name="T14" fmla="*/ 0 60000 65536"/>
                    <a:gd name="T15" fmla="*/ 0 60000 65536"/>
                    <a:gd name="T16" fmla="*/ 0 60000 65536"/>
                    <a:gd name="T17" fmla="*/ 0 60000 65536"/>
                    <a:gd name="T18" fmla="*/ 0 60000 65536"/>
                    <a:gd name="T19" fmla="*/ 0 60000 65536"/>
                    <a:gd name="T20" fmla="*/ 0 60000 65536"/>
                    <a:gd name="T21" fmla="*/ 0 w 385"/>
                    <a:gd name="T22" fmla="*/ 0 h 639"/>
                    <a:gd name="T23" fmla="*/ 385 w 385"/>
                    <a:gd name="T24" fmla="*/ 639 h 63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85" h="639">
                      <a:moveTo>
                        <a:pt x="73" y="0"/>
                      </a:moveTo>
                      <a:cubicBezTo>
                        <a:pt x="46" y="46"/>
                        <a:pt x="20" y="92"/>
                        <a:pt x="10" y="153"/>
                      </a:cubicBezTo>
                      <a:cubicBezTo>
                        <a:pt x="0" y="214"/>
                        <a:pt x="4" y="304"/>
                        <a:pt x="16" y="366"/>
                      </a:cubicBezTo>
                      <a:cubicBezTo>
                        <a:pt x="28" y="428"/>
                        <a:pt x="54" y="485"/>
                        <a:pt x="85" y="528"/>
                      </a:cubicBezTo>
                      <a:cubicBezTo>
                        <a:pt x="116" y="571"/>
                        <a:pt x="164" y="603"/>
                        <a:pt x="202" y="621"/>
                      </a:cubicBezTo>
                      <a:cubicBezTo>
                        <a:pt x="240" y="639"/>
                        <a:pt x="283" y="636"/>
                        <a:pt x="313" y="633"/>
                      </a:cubicBezTo>
                      <a:cubicBezTo>
                        <a:pt x="343" y="630"/>
                        <a:pt x="364" y="615"/>
                        <a:pt x="385" y="600"/>
                      </a:cubicBezTo>
                    </a:path>
                  </a:pathLst>
                </a:custGeom>
                <a:noFill/>
                <a:ln w="12700">
                  <a:solidFill>
                    <a:schemeClr val="tx1"/>
                  </a:solidFill>
                  <a:round/>
                  <a:headEnd/>
                  <a:tailEnd/>
                </a:ln>
              </p:spPr>
              <p:txBody>
                <a:bodyPr/>
                <a:lstStyle/>
                <a:p>
                  <a:endParaRPr lang="en-US"/>
                </a:p>
              </p:txBody>
            </p:sp>
            <p:sp>
              <p:nvSpPr>
                <p:cNvPr id="29790" name="Freeform 47"/>
                <p:cNvSpPr>
                  <a:spLocks/>
                </p:cNvSpPr>
                <p:nvPr/>
              </p:nvSpPr>
              <p:spPr bwMode="auto">
                <a:xfrm>
                  <a:off x="1278" y="4290"/>
                  <a:ext cx="672" cy="346"/>
                </a:xfrm>
                <a:custGeom>
                  <a:avLst/>
                  <a:gdLst>
                    <a:gd name="T0" fmla="*/ 0 w 672"/>
                    <a:gd name="T1" fmla="*/ 0 h 346"/>
                    <a:gd name="T2" fmla="*/ 93 w 672"/>
                    <a:gd name="T3" fmla="*/ 171 h 346"/>
                    <a:gd name="T4" fmla="*/ 192 w 672"/>
                    <a:gd name="T5" fmla="*/ 264 h 346"/>
                    <a:gd name="T6" fmla="*/ 315 w 672"/>
                    <a:gd name="T7" fmla="*/ 330 h 346"/>
                    <a:gd name="T8" fmla="*/ 456 w 672"/>
                    <a:gd name="T9" fmla="*/ 342 h 346"/>
                    <a:gd name="T10" fmla="*/ 588 w 672"/>
                    <a:gd name="T11" fmla="*/ 309 h 346"/>
                    <a:gd name="T12" fmla="*/ 672 w 672"/>
                    <a:gd name="T13" fmla="*/ 255 h 346"/>
                    <a:gd name="T14" fmla="*/ 0 60000 65536"/>
                    <a:gd name="T15" fmla="*/ 0 60000 65536"/>
                    <a:gd name="T16" fmla="*/ 0 60000 65536"/>
                    <a:gd name="T17" fmla="*/ 0 60000 65536"/>
                    <a:gd name="T18" fmla="*/ 0 60000 65536"/>
                    <a:gd name="T19" fmla="*/ 0 60000 65536"/>
                    <a:gd name="T20" fmla="*/ 0 60000 65536"/>
                    <a:gd name="T21" fmla="*/ 0 w 672"/>
                    <a:gd name="T22" fmla="*/ 0 h 346"/>
                    <a:gd name="T23" fmla="*/ 672 w 672"/>
                    <a:gd name="T24" fmla="*/ 346 h 34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72" h="346">
                      <a:moveTo>
                        <a:pt x="0" y="0"/>
                      </a:moveTo>
                      <a:cubicBezTo>
                        <a:pt x="30" y="63"/>
                        <a:pt x="61" y="127"/>
                        <a:pt x="93" y="171"/>
                      </a:cubicBezTo>
                      <a:cubicBezTo>
                        <a:pt x="125" y="215"/>
                        <a:pt x="155" y="238"/>
                        <a:pt x="192" y="264"/>
                      </a:cubicBezTo>
                      <a:cubicBezTo>
                        <a:pt x="229" y="290"/>
                        <a:pt x="271" y="317"/>
                        <a:pt x="315" y="330"/>
                      </a:cubicBezTo>
                      <a:cubicBezTo>
                        <a:pt x="359" y="343"/>
                        <a:pt x="410" y="346"/>
                        <a:pt x="456" y="342"/>
                      </a:cubicBezTo>
                      <a:cubicBezTo>
                        <a:pt x="502" y="338"/>
                        <a:pt x="552" y="323"/>
                        <a:pt x="588" y="309"/>
                      </a:cubicBezTo>
                      <a:cubicBezTo>
                        <a:pt x="624" y="295"/>
                        <a:pt x="648" y="275"/>
                        <a:pt x="672" y="255"/>
                      </a:cubicBezTo>
                    </a:path>
                  </a:pathLst>
                </a:custGeom>
                <a:noFill/>
                <a:ln w="12700">
                  <a:solidFill>
                    <a:schemeClr val="tx1"/>
                  </a:solidFill>
                  <a:round/>
                  <a:headEnd/>
                  <a:tailEnd/>
                </a:ln>
              </p:spPr>
              <p:txBody>
                <a:bodyPr/>
                <a:lstStyle/>
                <a:p>
                  <a:endParaRPr lang="en-US"/>
                </a:p>
              </p:txBody>
            </p:sp>
          </p:grpSp>
          <p:sp>
            <p:nvSpPr>
              <p:cNvPr id="29779" name="Text Box 132"/>
              <p:cNvSpPr txBox="1">
                <a:spLocks noChangeArrowheads="1"/>
              </p:cNvSpPr>
              <p:nvPr/>
            </p:nvSpPr>
            <p:spPr bwMode="auto">
              <a:xfrm>
                <a:off x="270" y="3894"/>
                <a:ext cx="924" cy="798"/>
              </a:xfrm>
              <a:prstGeom prst="rect">
                <a:avLst/>
              </a:prstGeom>
              <a:noFill/>
              <a:ln w="9525">
                <a:noFill/>
                <a:miter lim="800000"/>
                <a:headEnd/>
                <a:tailEnd/>
              </a:ln>
            </p:spPr>
            <p:txBody>
              <a:bodyPr>
                <a:spAutoFit/>
              </a:bodyPr>
              <a:lstStyle/>
              <a:p>
                <a:pPr algn="ctr">
                  <a:spcBef>
                    <a:spcPct val="50000"/>
                  </a:spcBef>
                </a:pPr>
                <a:r>
                  <a:rPr lang="en-US" sz="1400" b="1"/>
                  <a:t>Advanced Topics in Operating Systems</a:t>
                </a:r>
              </a:p>
            </p:txBody>
          </p:sp>
        </p:grpSp>
        <p:grpSp>
          <p:nvGrpSpPr>
            <p:cNvPr id="4" name="Group 134"/>
            <p:cNvGrpSpPr>
              <a:grpSpLocks/>
            </p:cNvGrpSpPr>
            <p:nvPr/>
          </p:nvGrpSpPr>
          <p:grpSpPr bwMode="auto">
            <a:xfrm>
              <a:off x="3219450" y="4276725"/>
              <a:ext cx="2533650" cy="1320800"/>
              <a:chOff x="48" y="3580"/>
              <a:chExt cx="1353" cy="1427"/>
            </a:xfrm>
          </p:grpSpPr>
          <p:grpSp>
            <p:nvGrpSpPr>
              <p:cNvPr id="5" name="Group 135"/>
              <p:cNvGrpSpPr>
                <a:grpSpLocks/>
              </p:cNvGrpSpPr>
              <p:nvPr/>
            </p:nvGrpSpPr>
            <p:grpSpPr bwMode="auto">
              <a:xfrm>
                <a:off x="48" y="3580"/>
                <a:ext cx="1353" cy="1427"/>
                <a:chOff x="886" y="2008"/>
                <a:chExt cx="2762" cy="2792"/>
              </a:xfrm>
            </p:grpSpPr>
            <p:sp>
              <p:nvSpPr>
                <p:cNvPr id="29767" name="Freeform 136"/>
                <p:cNvSpPr>
                  <a:spLocks/>
                </p:cNvSpPr>
                <p:nvPr/>
              </p:nvSpPr>
              <p:spPr bwMode="auto">
                <a:xfrm>
                  <a:off x="1920" y="4224"/>
                  <a:ext cx="816" cy="576"/>
                </a:xfrm>
                <a:custGeom>
                  <a:avLst/>
                  <a:gdLst>
                    <a:gd name="T0" fmla="*/ 0 w 816"/>
                    <a:gd name="T1" fmla="*/ 192 h 576"/>
                    <a:gd name="T2" fmla="*/ 96 w 816"/>
                    <a:gd name="T3" fmla="*/ 432 h 576"/>
                    <a:gd name="T4" fmla="*/ 336 w 816"/>
                    <a:gd name="T5" fmla="*/ 576 h 576"/>
                    <a:gd name="T6" fmla="*/ 672 w 816"/>
                    <a:gd name="T7" fmla="*/ 432 h 576"/>
                    <a:gd name="T8" fmla="*/ 768 w 816"/>
                    <a:gd name="T9" fmla="*/ 240 h 576"/>
                    <a:gd name="T10" fmla="*/ 816 w 816"/>
                    <a:gd name="T11" fmla="*/ 0 h 576"/>
                    <a:gd name="T12" fmla="*/ 0 60000 65536"/>
                    <a:gd name="T13" fmla="*/ 0 60000 65536"/>
                    <a:gd name="T14" fmla="*/ 0 60000 65536"/>
                    <a:gd name="T15" fmla="*/ 0 60000 65536"/>
                    <a:gd name="T16" fmla="*/ 0 60000 65536"/>
                    <a:gd name="T17" fmla="*/ 0 60000 65536"/>
                    <a:gd name="T18" fmla="*/ 0 w 816"/>
                    <a:gd name="T19" fmla="*/ 0 h 576"/>
                    <a:gd name="T20" fmla="*/ 816 w 816"/>
                    <a:gd name="T21" fmla="*/ 576 h 576"/>
                  </a:gdLst>
                  <a:ahLst/>
                  <a:cxnLst>
                    <a:cxn ang="T12">
                      <a:pos x="T0" y="T1"/>
                    </a:cxn>
                    <a:cxn ang="T13">
                      <a:pos x="T2" y="T3"/>
                    </a:cxn>
                    <a:cxn ang="T14">
                      <a:pos x="T4" y="T5"/>
                    </a:cxn>
                    <a:cxn ang="T15">
                      <a:pos x="T6" y="T7"/>
                    </a:cxn>
                    <a:cxn ang="T16">
                      <a:pos x="T8" y="T9"/>
                    </a:cxn>
                    <a:cxn ang="T17">
                      <a:pos x="T10" y="T11"/>
                    </a:cxn>
                  </a:cxnLst>
                  <a:rect l="T18" t="T19" r="T20" b="T21"/>
                  <a:pathLst>
                    <a:path w="816" h="576">
                      <a:moveTo>
                        <a:pt x="0" y="192"/>
                      </a:moveTo>
                      <a:cubicBezTo>
                        <a:pt x="20" y="280"/>
                        <a:pt x="40" y="368"/>
                        <a:pt x="96" y="432"/>
                      </a:cubicBezTo>
                      <a:cubicBezTo>
                        <a:pt x="152" y="496"/>
                        <a:pt x="240" y="576"/>
                        <a:pt x="336" y="576"/>
                      </a:cubicBezTo>
                      <a:cubicBezTo>
                        <a:pt x="432" y="576"/>
                        <a:pt x="600" y="488"/>
                        <a:pt x="672" y="432"/>
                      </a:cubicBezTo>
                      <a:cubicBezTo>
                        <a:pt x="744" y="376"/>
                        <a:pt x="744" y="312"/>
                        <a:pt x="768" y="240"/>
                      </a:cubicBezTo>
                      <a:cubicBezTo>
                        <a:pt x="792" y="168"/>
                        <a:pt x="804" y="84"/>
                        <a:pt x="816" y="0"/>
                      </a:cubicBezTo>
                    </a:path>
                  </a:pathLst>
                </a:custGeom>
                <a:noFill/>
                <a:ln w="12700">
                  <a:solidFill>
                    <a:schemeClr val="tx1"/>
                  </a:solidFill>
                  <a:round/>
                  <a:headEnd/>
                  <a:tailEnd/>
                </a:ln>
              </p:spPr>
              <p:txBody>
                <a:bodyPr/>
                <a:lstStyle/>
                <a:p>
                  <a:endParaRPr lang="en-US"/>
                </a:p>
              </p:txBody>
            </p:sp>
            <p:sp>
              <p:nvSpPr>
                <p:cNvPr id="29768" name="Freeform 137"/>
                <p:cNvSpPr>
                  <a:spLocks/>
                </p:cNvSpPr>
                <p:nvPr/>
              </p:nvSpPr>
              <p:spPr bwMode="auto">
                <a:xfrm>
                  <a:off x="2736" y="3504"/>
                  <a:ext cx="536" cy="968"/>
                </a:xfrm>
                <a:custGeom>
                  <a:avLst/>
                  <a:gdLst>
                    <a:gd name="T0" fmla="*/ 0 w 536"/>
                    <a:gd name="T1" fmla="*/ 864 h 968"/>
                    <a:gd name="T2" fmla="*/ 144 w 536"/>
                    <a:gd name="T3" fmla="*/ 960 h 968"/>
                    <a:gd name="T4" fmla="*/ 432 w 536"/>
                    <a:gd name="T5" fmla="*/ 816 h 968"/>
                    <a:gd name="T6" fmla="*/ 528 w 536"/>
                    <a:gd name="T7" fmla="*/ 528 h 968"/>
                    <a:gd name="T8" fmla="*/ 480 w 536"/>
                    <a:gd name="T9" fmla="*/ 192 h 968"/>
                    <a:gd name="T10" fmla="*/ 384 w 536"/>
                    <a:gd name="T11" fmla="*/ 0 h 968"/>
                    <a:gd name="T12" fmla="*/ 0 60000 65536"/>
                    <a:gd name="T13" fmla="*/ 0 60000 65536"/>
                    <a:gd name="T14" fmla="*/ 0 60000 65536"/>
                    <a:gd name="T15" fmla="*/ 0 60000 65536"/>
                    <a:gd name="T16" fmla="*/ 0 60000 65536"/>
                    <a:gd name="T17" fmla="*/ 0 60000 65536"/>
                    <a:gd name="T18" fmla="*/ 0 w 536"/>
                    <a:gd name="T19" fmla="*/ 0 h 968"/>
                    <a:gd name="T20" fmla="*/ 536 w 536"/>
                    <a:gd name="T21" fmla="*/ 968 h 968"/>
                  </a:gdLst>
                  <a:ahLst/>
                  <a:cxnLst>
                    <a:cxn ang="T12">
                      <a:pos x="T0" y="T1"/>
                    </a:cxn>
                    <a:cxn ang="T13">
                      <a:pos x="T2" y="T3"/>
                    </a:cxn>
                    <a:cxn ang="T14">
                      <a:pos x="T4" y="T5"/>
                    </a:cxn>
                    <a:cxn ang="T15">
                      <a:pos x="T6" y="T7"/>
                    </a:cxn>
                    <a:cxn ang="T16">
                      <a:pos x="T8" y="T9"/>
                    </a:cxn>
                    <a:cxn ang="T17">
                      <a:pos x="T10" y="T11"/>
                    </a:cxn>
                  </a:cxnLst>
                  <a:rect l="T18" t="T19" r="T20" b="T21"/>
                  <a:pathLst>
                    <a:path w="536" h="968">
                      <a:moveTo>
                        <a:pt x="0" y="864"/>
                      </a:moveTo>
                      <a:cubicBezTo>
                        <a:pt x="36" y="916"/>
                        <a:pt x="72" y="968"/>
                        <a:pt x="144" y="960"/>
                      </a:cubicBezTo>
                      <a:cubicBezTo>
                        <a:pt x="216" y="952"/>
                        <a:pt x="368" y="888"/>
                        <a:pt x="432" y="816"/>
                      </a:cubicBezTo>
                      <a:cubicBezTo>
                        <a:pt x="496" y="744"/>
                        <a:pt x="520" y="632"/>
                        <a:pt x="528" y="528"/>
                      </a:cubicBezTo>
                      <a:cubicBezTo>
                        <a:pt x="536" y="424"/>
                        <a:pt x="504" y="280"/>
                        <a:pt x="480" y="192"/>
                      </a:cubicBezTo>
                      <a:cubicBezTo>
                        <a:pt x="456" y="104"/>
                        <a:pt x="420" y="52"/>
                        <a:pt x="384" y="0"/>
                      </a:cubicBezTo>
                    </a:path>
                  </a:pathLst>
                </a:custGeom>
                <a:noFill/>
                <a:ln w="12700">
                  <a:solidFill>
                    <a:schemeClr val="tx1"/>
                  </a:solidFill>
                  <a:round/>
                  <a:headEnd/>
                  <a:tailEnd/>
                </a:ln>
              </p:spPr>
              <p:txBody>
                <a:bodyPr/>
                <a:lstStyle/>
                <a:p>
                  <a:endParaRPr lang="en-US"/>
                </a:p>
              </p:txBody>
            </p:sp>
            <p:sp>
              <p:nvSpPr>
                <p:cNvPr id="29769" name="Freeform 138"/>
                <p:cNvSpPr>
                  <a:spLocks/>
                </p:cNvSpPr>
                <p:nvPr/>
              </p:nvSpPr>
              <p:spPr bwMode="auto">
                <a:xfrm>
                  <a:off x="3264" y="3024"/>
                  <a:ext cx="384" cy="912"/>
                </a:xfrm>
                <a:custGeom>
                  <a:avLst/>
                  <a:gdLst>
                    <a:gd name="T0" fmla="*/ 0 w 384"/>
                    <a:gd name="T1" fmla="*/ 912 h 912"/>
                    <a:gd name="T2" fmla="*/ 240 w 384"/>
                    <a:gd name="T3" fmla="*/ 816 h 912"/>
                    <a:gd name="T4" fmla="*/ 336 w 384"/>
                    <a:gd name="T5" fmla="*/ 576 h 912"/>
                    <a:gd name="T6" fmla="*/ 384 w 384"/>
                    <a:gd name="T7" fmla="*/ 288 h 912"/>
                    <a:gd name="T8" fmla="*/ 336 w 384"/>
                    <a:gd name="T9" fmla="*/ 96 h 912"/>
                    <a:gd name="T10" fmla="*/ 288 w 384"/>
                    <a:gd name="T11" fmla="*/ 0 h 912"/>
                    <a:gd name="T12" fmla="*/ 0 60000 65536"/>
                    <a:gd name="T13" fmla="*/ 0 60000 65536"/>
                    <a:gd name="T14" fmla="*/ 0 60000 65536"/>
                    <a:gd name="T15" fmla="*/ 0 60000 65536"/>
                    <a:gd name="T16" fmla="*/ 0 60000 65536"/>
                    <a:gd name="T17" fmla="*/ 0 60000 65536"/>
                    <a:gd name="T18" fmla="*/ 0 w 384"/>
                    <a:gd name="T19" fmla="*/ 0 h 912"/>
                    <a:gd name="T20" fmla="*/ 384 w 384"/>
                    <a:gd name="T21" fmla="*/ 912 h 912"/>
                  </a:gdLst>
                  <a:ahLst/>
                  <a:cxnLst>
                    <a:cxn ang="T12">
                      <a:pos x="T0" y="T1"/>
                    </a:cxn>
                    <a:cxn ang="T13">
                      <a:pos x="T2" y="T3"/>
                    </a:cxn>
                    <a:cxn ang="T14">
                      <a:pos x="T4" y="T5"/>
                    </a:cxn>
                    <a:cxn ang="T15">
                      <a:pos x="T6" y="T7"/>
                    </a:cxn>
                    <a:cxn ang="T16">
                      <a:pos x="T8" y="T9"/>
                    </a:cxn>
                    <a:cxn ang="T17">
                      <a:pos x="T10" y="T11"/>
                    </a:cxn>
                  </a:cxnLst>
                  <a:rect l="T18" t="T19" r="T20" b="T21"/>
                  <a:pathLst>
                    <a:path w="384" h="912">
                      <a:moveTo>
                        <a:pt x="0" y="912"/>
                      </a:moveTo>
                      <a:cubicBezTo>
                        <a:pt x="92" y="892"/>
                        <a:pt x="184" y="872"/>
                        <a:pt x="240" y="816"/>
                      </a:cubicBezTo>
                      <a:cubicBezTo>
                        <a:pt x="296" y="760"/>
                        <a:pt x="312" y="664"/>
                        <a:pt x="336" y="576"/>
                      </a:cubicBezTo>
                      <a:cubicBezTo>
                        <a:pt x="360" y="488"/>
                        <a:pt x="384" y="368"/>
                        <a:pt x="384" y="288"/>
                      </a:cubicBezTo>
                      <a:cubicBezTo>
                        <a:pt x="384" y="208"/>
                        <a:pt x="352" y="144"/>
                        <a:pt x="336" y="96"/>
                      </a:cubicBezTo>
                      <a:cubicBezTo>
                        <a:pt x="320" y="48"/>
                        <a:pt x="304" y="24"/>
                        <a:pt x="288" y="0"/>
                      </a:cubicBezTo>
                    </a:path>
                  </a:pathLst>
                </a:custGeom>
                <a:noFill/>
                <a:ln w="12700">
                  <a:solidFill>
                    <a:schemeClr val="tx1"/>
                  </a:solidFill>
                  <a:round/>
                  <a:headEnd/>
                  <a:tailEnd/>
                </a:ln>
              </p:spPr>
              <p:txBody>
                <a:bodyPr/>
                <a:lstStyle/>
                <a:p>
                  <a:endParaRPr lang="en-US"/>
                </a:p>
              </p:txBody>
            </p:sp>
            <p:sp>
              <p:nvSpPr>
                <p:cNvPr id="29770" name="Freeform 139"/>
                <p:cNvSpPr>
                  <a:spLocks/>
                </p:cNvSpPr>
                <p:nvPr/>
              </p:nvSpPr>
              <p:spPr bwMode="auto">
                <a:xfrm>
                  <a:off x="3360" y="2352"/>
                  <a:ext cx="248" cy="816"/>
                </a:xfrm>
                <a:custGeom>
                  <a:avLst/>
                  <a:gdLst>
                    <a:gd name="T0" fmla="*/ 96 w 248"/>
                    <a:gd name="T1" fmla="*/ 816 h 816"/>
                    <a:gd name="T2" fmla="*/ 192 w 248"/>
                    <a:gd name="T3" fmla="*/ 672 h 816"/>
                    <a:gd name="T4" fmla="*/ 240 w 248"/>
                    <a:gd name="T5" fmla="*/ 432 h 816"/>
                    <a:gd name="T6" fmla="*/ 144 w 248"/>
                    <a:gd name="T7" fmla="*/ 192 h 816"/>
                    <a:gd name="T8" fmla="*/ 0 w 248"/>
                    <a:gd name="T9" fmla="*/ 0 h 816"/>
                    <a:gd name="T10" fmla="*/ 0 60000 65536"/>
                    <a:gd name="T11" fmla="*/ 0 60000 65536"/>
                    <a:gd name="T12" fmla="*/ 0 60000 65536"/>
                    <a:gd name="T13" fmla="*/ 0 60000 65536"/>
                    <a:gd name="T14" fmla="*/ 0 60000 65536"/>
                    <a:gd name="T15" fmla="*/ 0 w 248"/>
                    <a:gd name="T16" fmla="*/ 0 h 816"/>
                    <a:gd name="T17" fmla="*/ 248 w 248"/>
                    <a:gd name="T18" fmla="*/ 816 h 816"/>
                  </a:gdLst>
                  <a:ahLst/>
                  <a:cxnLst>
                    <a:cxn ang="T10">
                      <a:pos x="T0" y="T1"/>
                    </a:cxn>
                    <a:cxn ang="T11">
                      <a:pos x="T2" y="T3"/>
                    </a:cxn>
                    <a:cxn ang="T12">
                      <a:pos x="T4" y="T5"/>
                    </a:cxn>
                    <a:cxn ang="T13">
                      <a:pos x="T6" y="T7"/>
                    </a:cxn>
                    <a:cxn ang="T14">
                      <a:pos x="T8" y="T9"/>
                    </a:cxn>
                  </a:cxnLst>
                  <a:rect l="T15" t="T16" r="T17" b="T18"/>
                  <a:pathLst>
                    <a:path w="248" h="816">
                      <a:moveTo>
                        <a:pt x="96" y="816"/>
                      </a:moveTo>
                      <a:cubicBezTo>
                        <a:pt x="132" y="776"/>
                        <a:pt x="168" y="736"/>
                        <a:pt x="192" y="672"/>
                      </a:cubicBezTo>
                      <a:cubicBezTo>
                        <a:pt x="216" y="608"/>
                        <a:pt x="248" y="512"/>
                        <a:pt x="240" y="432"/>
                      </a:cubicBezTo>
                      <a:cubicBezTo>
                        <a:pt x="232" y="352"/>
                        <a:pt x="184" y="264"/>
                        <a:pt x="144" y="192"/>
                      </a:cubicBezTo>
                      <a:cubicBezTo>
                        <a:pt x="104" y="120"/>
                        <a:pt x="24" y="32"/>
                        <a:pt x="0" y="0"/>
                      </a:cubicBezTo>
                    </a:path>
                  </a:pathLst>
                </a:custGeom>
                <a:noFill/>
                <a:ln w="12700">
                  <a:solidFill>
                    <a:schemeClr val="tx1"/>
                  </a:solidFill>
                  <a:round/>
                  <a:headEnd/>
                  <a:tailEnd/>
                </a:ln>
              </p:spPr>
              <p:txBody>
                <a:bodyPr/>
                <a:lstStyle/>
                <a:p>
                  <a:endParaRPr lang="en-US"/>
                </a:p>
              </p:txBody>
            </p:sp>
            <p:sp>
              <p:nvSpPr>
                <p:cNvPr id="29771" name="Freeform 140"/>
                <p:cNvSpPr>
                  <a:spLocks/>
                </p:cNvSpPr>
                <p:nvPr/>
              </p:nvSpPr>
              <p:spPr bwMode="auto">
                <a:xfrm>
                  <a:off x="2736" y="2008"/>
                  <a:ext cx="624" cy="440"/>
                </a:xfrm>
                <a:custGeom>
                  <a:avLst/>
                  <a:gdLst>
                    <a:gd name="T0" fmla="*/ 624 w 624"/>
                    <a:gd name="T1" fmla="*/ 440 h 440"/>
                    <a:gd name="T2" fmla="*/ 576 w 624"/>
                    <a:gd name="T3" fmla="*/ 200 h 440"/>
                    <a:gd name="T4" fmla="*/ 432 w 624"/>
                    <a:gd name="T5" fmla="*/ 56 h 440"/>
                    <a:gd name="T6" fmla="*/ 240 w 624"/>
                    <a:gd name="T7" fmla="*/ 8 h 440"/>
                    <a:gd name="T8" fmla="*/ 96 w 624"/>
                    <a:gd name="T9" fmla="*/ 104 h 440"/>
                    <a:gd name="T10" fmla="*/ 0 w 624"/>
                    <a:gd name="T11" fmla="*/ 248 h 440"/>
                    <a:gd name="T12" fmla="*/ 0 60000 65536"/>
                    <a:gd name="T13" fmla="*/ 0 60000 65536"/>
                    <a:gd name="T14" fmla="*/ 0 60000 65536"/>
                    <a:gd name="T15" fmla="*/ 0 60000 65536"/>
                    <a:gd name="T16" fmla="*/ 0 60000 65536"/>
                    <a:gd name="T17" fmla="*/ 0 60000 65536"/>
                    <a:gd name="T18" fmla="*/ 0 w 624"/>
                    <a:gd name="T19" fmla="*/ 0 h 440"/>
                    <a:gd name="T20" fmla="*/ 624 w 624"/>
                    <a:gd name="T21" fmla="*/ 440 h 440"/>
                  </a:gdLst>
                  <a:ahLst/>
                  <a:cxnLst>
                    <a:cxn ang="T12">
                      <a:pos x="T0" y="T1"/>
                    </a:cxn>
                    <a:cxn ang="T13">
                      <a:pos x="T2" y="T3"/>
                    </a:cxn>
                    <a:cxn ang="T14">
                      <a:pos x="T4" y="T5"/>
                    </a:cxn>
                    <a:cxn ang="T15">
                      <a:pos x="T6" y="T7"/>
                    </a:cxn>
                    <a:cxn ang="T16">
                      <a:pos x="T8" y="T9"/>
                    </a:cxn>
                    <a:cxn ang="T17">
                      <a:pos x="T10" y="T11"/>
                    </a:cxn>
                  </a:cxnLst>
                  <a:rect l="T18" t="T19" r="T20" b="T21"/>
                  <a:pathLst>
                    <a:path w="624" h="440">
                      <a:moveTo>
                        <a:pt x="624" y="440"/>
                      </a:moveTo>
                      <a:cubicBezTo>
                        <a:pt x="616" y="352"/>
                        <a:pt x="608" y="264"/>
                        <a:pt x="576" y="200"/>
                      </a:cubicBezTo>
                      <a:cubicBezTo>
                        <a:pt x="544" y="136"/>
                        <a:pt x="488" y="88"/>
                        <a:pt x="432" y="56"/>
                      </a:cubicBezTo>
                      <a:cubicBezTo>
                        <a:pt x="376" y="24"/>
                        <a:pt x="296" y="0"/>
                        <a:pt x="240" y="8"/>
                      </a:cubicBezTo>
                      <a:cubicBezTo>
                        <a:pt x="184" y="16"/>
                        <a:pt x="136" y="64"/>
                        <a:pt x="96" y="104"/>
                      </a:cubicBezTo>
                      <a:cubicBezTo>
                        <a:pt x="56" y="144"/>
                        <a:pt x="28" y="196"/>
                        <a:pt x="0" y="248"/>
                      </a:cubicBezTo>
                    </a:path>
                  </a:pathLst>
                </a:custGeom>
                <a:noFill/>
                <a:ln w="12700">
                  <a:solidFill>
                    <a:schemeClr val="tx1"/>
                  </a:solidFill>
                  <a:round/>
                  <a:headEnd/>
                  <a:tailEnd/>
                </a:ln>
              </p:spPr>
              <p:txBody>
                <a:bodyPr/>
                <a:lstStyle/>
                <a:p>
                  <a:endParaRPr lang="en-US"/>
                </a:p>
              </p:txBody>
            </p:sp>
            <p:sp>
              <p:nvSpPr>
                <p:cNvPr id="29772" name="Freeform 141"/>
                <p:cNvSpPr>
                  <a:spLocks/>
                </p:cNvSpPr>
                <p:nvPr/>
              </p:nvSpPr>
              <p:spPr bwMode="auto">
                <a:xfrm>
                  <a:off x="1797" y="2096"/>
                  <a:ext cx="537" cy="253"/>
                </a:xfrm>
                <a:custGeom>
                  <a:avLst/>
                  <a:gdLst>
                    <a:gd name="T0" fmla="*/ 537 w 537"/>
                    <a:gd name="T1" fmla="*/ 148 h 253"/>
                    <a:gd name="T2" fmla="*/ 453 w 537"/>
                    <a:gd name="T3" fmla="*/ 49 h 253"/>
                    <a:gd name="T4" fmla="*/ 342 w 537"/>
                    <a:gd name="T5" fmla="*/ 10 h 253"/>
                    <a:gd name="T6" fmla="*/ 252 w 537"/>
                    <a:gd name="T7" fmla="*/ 7 h 253"/>
                    <a:gd name="T8" fmla="*/ 153 w 537"/>
                    <a:gd name="T9" fmla="*/ 52 h 253"/>
                    <a:gd name="T10" fmla="*/ 75 w 537"/>
                    <a:gd name="T11" fmla="*/ 121 h 253"/>
                    <a:gd name="T12" fmla="*/ 18 w 537"/>
                    <a:gd name="T13" fmla="*/ 214 h 253"/>
                    <a:gd name="T14" fmla="*/ 0 w 537"/>
                    <a:gd name="T15" fmla="*/ 253 h 253"/>
                    <a:gd name="T16" fmla="*/ 0 60000 65536"/>
                    <a:gd name="T17" fmla="*/ 0 60000 65536"/>
                    <a:gd name="T18" fmla="*/ 0 60000 65536"/>
                    <a:gd name="T19" fmla="*/ 0 60000 65536"/>
                    <a:gd name="T20" fmla="*/ 0 60000 65536"/>
                    <a:gd name="T21" fmla="*/ 0 60000 65536"/>
                    <a:gd name="T22" fmla="*/ 0 60000 65536"/>
                    <a:gd name="T23" fmla="*/ 0 60000 65536"/>
                    <a:gd name="T24" fmla="*/ 0 w 537"/>
                    <a:gd name="T25" fmla="*/ 0 h 253"/>
                    <a:gd name="T26" fmla="*/ 537 w 537"/>
                    <a:gd name="T27" fmla="*/ 253 h 25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37" h="253">
                      <a:moveTo>
                        <a:pt x="537" y="148"/>
                      </a:moveTo>
                      <a:cubicBezTo>
                        <a:pt x="511" y="110"/>
                        <a:pt x="485" y="72"/>
                        <a:pt x="453" y="49"/>
                      </a:cubicBezTo>
                      <a:cubicBezTo>
                        <a:pt x="421" y="26"/>
                        <a:pt x="375" y="17"/>
                        <a:pt x="342" y="10"/>
                      </a:cubicBezTo>
                      <a:cubicBezTo>
                        <a:pt x="309" y="3"/>
                        <a:pt x="283" y="0"/>
                        <a:pt x="252" y="7"/>
                      </a:cubicBezTo>
                      <a:cubicBezTo>
                        <a:pt x="221" y="14"/>
                        <a:pt x="183" y="33"/>
                        <a:pt x="153" y="52"/>
                      </a:cubicBezTo>
                      <a:cubicBezTo>
                        <a:pt x="123" y="71"/>
                        <a:pt x="98" y="94"/>
                        <a:pt x="75" y="121"/>
                      </a:cubicBezTo>
                      <a:cubicBezTo>
                        <a:pt x="52" y="148"/>
                        <a:pt x="30" y="192"/>
                        <a:pt x="18" y="214"/>
                      </a:cubicBezTo>
                      <a:cubicBezTo>
                        <a:pt x="6" y="236"/>
                        <a:pt x="3" y="244"/>
                        <a:pt x="0" y="253"/>
                      </a:cubicBezTo>
                    </a:path>
                  </a:pathLst>
                </a:custGeom>
                <a:noFill/>
                <a:ln w="12700">
                  <a:solidFill>
                    <a:schemeClr val="tx1"/>
                  </a:solidFill>
                  <a:round/>
                  <a:headEnd/>
                  <a:tailEnd/>
                </a:ln>
              </p:spPr>
              <p:txBody>
                <a:bodyPr/>
                <a:lstStyle/>
                <a:p>
                  <a:endParaRPr lang="en-US"/>
                </a:p>
              </p:txBody>
            </p:sp>
            <p:sp>
              <p:nvSpPr>
                <p:cNvPr id="29773" name="Freeform 142"/>
                <p:cNvSpPr>
                  <a:spLocks/>
                </p:cNvSpPr>
                <p:nvPr/>
              </p:nvSpPr>
              <p:spPr bwMode="auto">
                <a:xfrm>
                  <a:off x="2310" y="2008"/>
                  <a:ext cx="489" cy="314"/>
                </a:xfrm>
                <a:custGeom>
                  <a:avLst/>
                  <a:gdLst>
                    <a:gd name="T0" fmla="*/ 489 w 489"/>
                    <a:gd name="T1" fmla="*/ 143 h 314"/>
                    <a:gd name="T2" fmla="*/ 405 w 489"/>
                    <a:gd name="T3" fmla="*/ 44 h 314"/>
                    <a:gd name="T4" fmla="*/ 270 w 489"/>
                    <a:gd name="T5" fmla="*/ 2 h 314"/>
                    <a:gd name="T6" fmla="*/ 147 w 489"/>
                    <a:gd name="T7" fmla="*/ 53 h 314"/>
                    <a:gd name="T8" fmla="*/ 75 w 489"/>
                    <a:gd name="T9" fmla="*/ 113 h 314"/>
                    <a:gd name="T10" fmla="*/ 15 w 489"/>
                    <a:gd name="T11" fmla="*/ 233 h 314"/>
                    <a:gd name="T12" fmla="*/ 0 w 489"/>
                    <a:gd name="T13" fmla="*/ 314 h 314"/>
                    <a:gd name="T14" fmla="*/ 0 60000 65536"/>
                    <a:gd name="T15" fmla="*/ 0 60000 65536"/>
                    <a:gd name="T16" fmla="*/ 0 60000 65536"/>
                    <a:gd name="T17" fmla="*/ 0 60000 65536"/>
                    <a:gd name="T18" fmla="*/ 0 60000 65536"/>
                    <a:gd name="T19" fmla="*/ 0 60000 65536"/>
                    <a:gd name="T20" fmla="*/ 0 60000 65536"/>
                    <a:gd name="T21" fmla="*/ 0 w 489"/>
                    <a:gd name="T22" fmla="*/ 0 h 314"/>
                    <a:gd name="T23" fmla="*/ 489 w 489"/>
                    <a:gd name="T24" fmla="*/ 314 h 31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89" h="314">
                      <a:moveTo>
                        <a:pt x="489" y="143"/>
                      </a:moveTo>
                      <a:cubicBezTo>
                        <a:pt x="465" y="105"/>
                        <a:pt x="442" y="68"/>
                        <a:pt x="405" y="44"/>
                      </a:cubicBezTo>
                      <a:cubicBezTo>
                        <a:pt x="368" y="20"/>
                        <a:pt x="313" y="0"/>
                        <a:pt x="270" y="2"/>
                      </a:cubicBezTo>
                      <a:cubicBezTo>
                        <a:pt x="227" y="4"/>
                        <a:pt x="179" y="35"/>
                        <a:pt x="147" y="53"/>
                      </a:cubicBezTo>
                      <a:cubicBezTo>
                        <a:pt x="115" y="71"/>
                        <a:pt x="97" y="83"/>
                        <a:pt x="75" y="113"/>
                      </a:cubicBezTo>
                      <a:cubicBezTo>
                        <a:pt x="53" y="143"/>
                        <a:pt x="27" y="200"/>
                        <a:pt x="15" y="233"/>
                      </a:cubicBezTo>
                      <a:cubicBezTo>
                        <a:pt x="3" y="266"/>
                        <a:pt x="1" y="290"/>
                        <a:pt x="0" y="314"/>
                      </a:cubicBezTo>
                    </a:path>
                  </a:pathLst>
                </a:custGeom>
                <a:noFill/>
                <a:ln w="12700">
                  <a:solidFill>
                    <a:schemeClr val="tx1"/>
                  </a:solidFill>
                  <a:round/>
                  <a:headEnd/>
                  <a:tailEnd/>
                </a:ln>
              </p:spPr>
              <p:txBody>
                <a:bodyPr/>
                <a:lstStyle/>
                <a:p>
                  <a:endParaRPr lang="en-US"/>
                </a:p>
              </p:txBody>
            </p:sp>
            <p:sp>
              <p:nvSpPr>
                <p:cNvPr id="29774" name="Freeform 143"/>
                <p:cNvSpPr>
                  <a:spLocks/>
                </p:cNvSpPr>
                <p:nvPr/>
              </p:nvSpPr>
              <p:spPr bwMode="auto">
                <a:xfrm>
                  <a:off x="1151" y="2268"/>
                  <a:ext cx="730" cy="777"/>
                </a:xfrm>
                <a:custGeom>
                  <a:avLst/>
                  <a:gdLst>
                    <a:gd name="T0" fmla="*/ 730 w 730"/>
                    <a:gd name="T1" fmla="*/ 174 h 777"/>
                    <a:gd name="T2" fmla="*/ 667 w 730"/>
                    <a:gd name="T3" fmla="*/ 99 h 777"/>
                    <a:gd name="T4" fmla="*/ 556 w 730"/>
                    <a:gd name="T5" fmla="*/ 27 h 777"/>
                    <a:gd name="T6" fmla="*/ 457 w 730"/>
                    <a:gd name="T7" fmla="*/ 3 h 777"/>
                    <a:gd name="T8" fmla="*/ 340 w 730"/>
                    <a:gd name="T9" fmla="*/ 12 h 777"/>
                    <a:gd name="T10" fmla="*/ 223 w 730"/>
                    <a:gd name="T11" fmla="*/ 72 h 777"/>
                    <a:gd name="T12" fmla="*/ 160 w 730"/>
                    <a:gd name="T13" fmla="*/ 141 h 777"/>
                    <a:gd name="T14" fmla="*/ 91 w 730"/>
                    <a:gd name="T15" fmla="*/ 234 h 777"/>
                    <a:gd name="T16" fmla="*/ 43 w 730"/>
                    <a:gd name="T17" fmla="*/ 342 h 777"/>
                    <a:gd name="T18" fmla="*/ 19 w 730"/>
                    <a:gd name="T19" fmla="*/ 432 h 777"/>
                    <a:gd name="T20" fmla="*/ 1 w 730"/>
                    <a:gd name="T21" fmla="*/ 531 h 777"/>
                    <a:gd name="T22" fmla="*/ 10 w 730"/>
                    <a:gd name="T23" fmla="*/ 669 h 777"/>
                    <a:gd name="T24" fmla="*/ 22 w 730"/>
                    <a:gd name="T25" fmla="*/ 777 h 77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30"/>
                    <a:gd name="T40" fmla="*/ 0 h 777"/>
                    <a:gd name="T41" fmla="*/ 730 w 730"/>
                    <a:gd name="T42" fmla="*/ 777 h 77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30" h="777">
                      <a:moveTo>
                        <a:pt x="730" y="174"/>
                      </a:moveTo>
                      <a:cubicBezTo>
                        <a:pt x="713" y="149"/>
                        <a:pt x="696" y="124"/>
                        <a:pt x="667" y="99"/>
                      </a:cubicBezTo>
                      <a:cubicBezTo>
                        <a:pt x="638" y="74"/>
                        <a:pt x="591" y="43"/>
                        <a:pt x="556" y="27"/>
                      </a:cubicBezTo>
                      <a:cubicBezTo>
                        <a:pt x="521" y="11"/>
                        <a:pt x="493" y="6"/>
                        <a:pt x="457" y="3"/>
                      </a:cubicBezTo>
                      <a:cubicBezTo>
                        <a:pt x="421" y="0"/>
                        <a:pt x="379" y="0"/>
                        <a:pt x="340" y="12"/>
                      </a:cubicBezTo>
                      <a:cubicBezTo>
                        <a:pt x="301" y="24"/>
                        <a:pt x="253" y="50"/>
                        <a:pt x="223" y="72"/>
                      </a:cubicBezTo>
                      <a:cubicBezTo>
                        <a:pt x="193" y="94"/>
                        <a:pt x="182" y="114"/>
                        <a:pt x="160" y="141"/>
                      </a:cubicBezTo>
                      <a:cubicBezTo>
                        <a:pt x="138" y="168"/>
                        <a:pt x="110" y="201"/>
                        <a:pt x="91" y="234"/>
                      </a:cubicBezTo>
                      <a:cubicBezTo>
                        <a:pt x="72" y="267"/>
                        <a:pt x="55" y="309"/>
                        <a:pt x="43" y="342"/>
                      </a:cubicBezTo>
                      <a:cubicBezTo>
                        <a:pt x="31" y="375"/>
                        <a:pt x="26" y="401"/>
                        <a:pt x="19" y="432"/>
                      </a:cubicBezTo>
                      <a:cubicBezTo>
                        <a:pt x="12" y="463"/>
                        <a:pt x="2" y="492"/>
                        <a:pt x="1" y="531"/>
                      </a:cubicBezTo>
                      <a:cubicBezTo>
                        <a:pt x="0" y="570"/>
                        <a:pt x="7" y="628"/>
                        <a:pt x="10" y="669"/>
                      </a:cubicBezTo>
                      <a:cubicBezTo>
                        <a:pt x="13" y="710"/>
                        <a:pt x="17" y="743"/>
                        <a:pt x="22" y="777"/>
                      </a:cubicBezTo>
                    </a:path>
                  </a:pathLst>
                </a:custGeom>
                <a:noFill/>
                <a:ln w="12700">
                  <a:solidFill>
                    <a:schemeClr val="tx1"/>
                  </a:solidFill>
                  <a:round/>
                  <a:headEnd/>
                  <a:tailEnd/>
                </a:ln>
              </p:spPr>
              <p:txBody>
                <a:bodyPr/>
                <a:lstStyle/>
                <a:p>
                  <a:endParaRPr lang="en-US"/>
                </a:p>
              </p:txBody>
            </p:sp>
            <p:sp>
              <p:nvSpPr>
                <p:cNvPr id="29775" name="Freeform 144"/>
                <p:cNvSpPr>
                  <a:spLocks/>
                </p:cNvSpPr>
                <p:nvPr/>
              </p:nvSpPr>
              <p:spPr bwMode="auto">
                <a:xfrm>
                  <a:off x="886" y="2937"/>
                  <a:ext cx="326" cy="768"/>
                </a:xfrm>
                <a:custGeom>
                  <a:avLst/>
                  <a:gdLst>
                    <a:gd name="T0" fmla="*/ 272 w 326"/>
                    <a:gd name="T1" fmla="*/ 0 h 768"/>
                    <a:gd name="T2" fmla="*/ 170 w 326"/>
                    <a:gd name="T3" fmla="*/ 45 h 768"/>
                    <a:gd name="T4" fmla="*/ 50 w 326"/>
                    <a:gd name="T5" fmla="*/ 144 h 768"/>
                    <a:gd name="T6" fmla="*/ 2 w 326"/>
                    <a:gd name="T7" fmla="*/ 360 h 768"/>
                    <a:gd name="T8" fmla="*/ 35 w 326"/>
                    <a:gd name="T9" fmla="*/ 516 h 768"/>
                    <a:gd name="T10" fmla="*/ 113 w 326"/>
                    <a:gd name="T11" fmla="*/ 672 h 768"/>
                    <a:gd name="T12" fmla="*/ 203 w 326"/>
                    <a:gd name="T13" fmla="*/ 747 h 768"/>
                    <a:gd name="T14" fmla="*/ 326 w 326"/>
                    <a:gd name="T15" fmla="*/ 768 h 768"/>
                    <a:gd name="T16" fmla="*/ 0 60000 65536"/>
                    <a:gd name="T17" fmla="*/ 0 60000 65536"/>
                    <a:gd name="T18" fmla="*/ 0 60000 65536"/>
                    <a:gd name="T19" fmla="*/ 0 60000 65536"/>
                    <a:gd name="T20" fmla="*/ 0 60000 65536"/>
                    <a:gd name="T21" fmla="*/ 0 60000 65536"/>
                    <a:gd name="T22" fmla="*/ 0 60000 65536"/>
                    <a:gd name="T23" fmla="*/ 0 60000 65536"/>
                    <a:gd name="T24" fmla="*/ 0 w 326"/>
                    <a:gd name="T25" fmla="*/ 0 h 768"/>
                    <a:gd name="T26" fmla="*/ 326 w 326"/>
                    <a:gd name="T27" fmla="*/ 768 h 76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26" h="768">
                      <a:moveTo>
                        <a:pt x="272" y="0"/>
                      </a:moveTo>
                      <a:cubicBezTo>
                        <a:pt x="239" y="10"/>
                        <a:pt x="207" y="21"/>
                        <a:pt x="170" y="45"/>
                      </a:cubicBezTo>
                      <a:cubicBezTo>
                        <a:pt x="133" y="69"/>
                        <a:pt x="78" y="92"/>
                        <a:pt x="50" y="144"/>
                      </a:cubicBezTo>
                      <a:cubicBezTo>
                        <a:pt x="22" y="196"/>
                        <a:pt x="4" y="298"/>
                        <a:pt x="2" y="360"/>
                      </a:cubicBezTo>
                      <a:cubicBezTo>
                        <a:pt x="0" y="422"/>
                        <a:pt x="17" y="464"/>
                        <a:pt x="35" y="516"/>
                      </a:cubicBezTo>
                      <a:cubicBezTo>
                        <a:pt x="53" y="568"/>
                        <a:pt x="85" y="634"/>
                        <a:pt x="113" y="672"/>
                      </a:cubicBezTo>
                      <a:cubicBezTo>
                        <a:pt x="141" y="710"/>
                        <a:pt x="168" y="731"/>
                        <a:pt x="203" y="747"/>
                      </a:cubicBezTo>
                      <a:cubicBezTo>
                        <a:pt x="238" y="763"/>
                        <a:pt x="282" y="765"/>
                        <a:pt x="326" y="768"/>
                      </a:cubicBezTo>
                    </a:path>
                  </a:pathLst>
                </a:custGeom>
                <a:noFill/>
                <a:ln w="12700">
                  <a:solidFill>
                    <a:schemeClr val="tx1"/>
                  </a:solidFill>
                  <a:round/>
                  <a:headEnd/>
                  <a:tailEnd/>
                </a:ln>
              </p:spPr>
              <p:txBody>
                <a:bodyPr/>
                <a:lstStyle/>
                <a:p>
                  <a:endParaRPr lang="en-US"/>
                </a:p>
              </p:txBody>
            </p:sp>
            <p:sp>
              <p:nvSpPr>
                <p:cNvPr id="29776" name="Freeform 145"/>
                <p:cNvSpPr>
                  <a:spLocks/>
                </p:cNvSpPr>
                <p:nvPr/>
              </p:nvSpPr>
              <p:spPr bwMode="auto">
                <a:xfrm>
                  <a:off x="968" y="3657"/>
                  <a:ext cx="385" cy="639"/>
                </a:xfrm>
                <a:custGeom>
                  <a:avLst/>
                  <a:gdLst>
                    <a:gd name="T0" fmla="*/ 73 w 385"/>
                    <a:gd name="T1" fmla="*/ 0 h 639"/>
                    <a:gd name="T2" fmla="*/ 10 w 385"/>
                    <a:gd name="T3" fmla="*/ 153 h 639"/>
                    <a:gd name="T4" fmla="*/ 16 w 385"/>
                    <a:gd name="T5" fmla="*/ 366 h 639"/>
                    <a:gd name="T6" fmla="*/ 85 w 385"/>
                    <a:gd name="T7" fmla="*/ 528 h 639"/>
                    <a:gd name="T8" fmla="*/ 202 w 385"/>
                    <a:gd name="T9" fmla="*/ 621 h 639"/>
                    <a:gd name="T10" fmla="*/ 313 w 385"/>
                    <a:gd name="T11" fmla="*/ 633 h 639"/>
                    <a:gd name="T12" fmla="*/ 385 w 385"/>
                    <a:gd name="T13" fmla="*/ 600 h 639"/>
                    <a:gd name="T14" fmla="*/ 0 60000 65536"/>
                    <a:gd name="T15" fmla="*/ 0 60000 65536"/>
                    <a:gd name="T16" fmla="*/ 0 60000 65536"/>
                    <a:gd name="T17" fmla="*/ 0 60000 65536"/>
                    <a:gd name="T18" fmla="*/ 0 60000 65536"/>
                    <a:gd name="T19" fmla="*/ 0 60000 65536"/>
                    <a:gd name="T20" fmla="*/ 0 60000 65536"/>
                    <a:gd name="T21" fmla="*/ 0 w 385"/>
                    <a:gd name="T22" fmla="*/ 0 h 639"/>
                    <a:gd name="T23" fmla="*/ 385 w 385"/>
                    <a:gd name="T24" fmla="*/ 639 h 63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85" h="639">
                      <a:moveTo>
                        <a:pt x="73" y="0"/>
                      </a:moveTo>
                      <a:cubicBezTo>
                        <a:pt x="46" y="46"/>
                        <a:pt x="20" y="92"/>
                        <a:pt x="10" y="153"/>
                      </a:cubicBezTo>
                      <a:cubicBezTo>
                        <a:pt x="0" y="214"/>
                        <a:pt x="4" y="304"/>
                        <a:pt x="16" y="366"/>
                      </a:cubicBezTo>
                      <a:cubicBezTo>
                        <a:pt x="28" y="428"/>
                        <a:pt x="54" y="485"/>
                        <a:pt x="85" y="528"/>
                      </a:cubicBezTo>
                      <a:cubicBezTo>
                        <a:pt x="116" y="571"/>
                        <a:pt x="164" y="603"/>
                        <a:pt x="202" y="621"/>
                      </a:cubicBezTo>
                      <a:cubicBezTo>
                        <a:pt x="240" y="639"/>
                        <a:pt x="283" y="636"/>
                        <a:pt x="313" y="633"/>
                      </a:cubicBezTo>
                      <a:cubicBezTo>
                        <a:pt x="343" y="630"/>
                        <a:pt x="364" y="615"/>
                        <a:pt x="385" y="600"/>
                      </a:cubicBezTo>
                    </a:path>
                  </a:pathLst>
                </a:custGeom>
                <a:noFill/>
                <a:ln w="12700">
                  <a:solidFill>
                    <a:schemeClr val="tx1"/>
                  </a:solidFill>
                  <a:round/>
                  <a:headEnd/>
                  <a:tailEnd/>
                </a:ln>
              </p:spPr>
              <p:txBody>
                <a:bodyPr/>
                <a:lstStyle/>
                <a:p>
                  <a:endParaRPr lang="en-US"/>
                </a:p>
              </p:txBody>
            </p:sp>
            <p:sp>
              <p:nvSpPr>
                <p:cNvPr id="29777" name="Freeform 146"/>
                <p:cNvSpPr>
                  <a:spLocks/>
                </p:cNvSpPr>
                <p:nvPr/>
              </p:nvSpPr>
              <p:spPr bwMode="auto">
                <a:xfrm>
                  <a:off x="1278" y="4290"/>
                  <a:ext cx="672" cy="346"/>
                </a:xfrm>
                <a:custGeom>
                  <a:avLst/>
                  <a:gdLst>
                    <a:gd name="T0" fmla="*/ 0 w 672"/>
                    <a:gd name="T1" fmla="*/ 0 h 346"/>
                    <a:gd name="T2" fmla="*/ 93 w 672"/>
                    <a:gd name="T3" fmla="*/ 171 h 346"/>
                    <a:gd name="T4" fmla="*/ 192 w 672"/>
                    <a:gd name="T5" fmla="*/ 264 h 346"/>
                    <a:gd name="T6" fmla="*/ 315 w 672"/>
                    <a:gd name="T7" fmla="*/ 330 h 346"/>
                    <a:gd name="T8" fmla="*/ 456 w 672"/>
                    <a:gd name="T9" fmla="*/ 342 h 346"/>
                    <a:gd name="T10" fmla="*/ 588 w 672"/>
                    <a:gd name="T11" fmla="*/ 309 h 346"/>
                    <a:gd name="T12" fmla="*/ 672 w 672"/>
                    <a:gd name="T13" fmla="*/ 255 h 346"/>
                    <a:gd name="T14" fmla="*/ 0 60000 65536"/>
                    <a:gd name="T15" fmla="*/ 0 60000 65536"/>
                    <a:gd name="T16" fmla="*/ 0 60000 65536"/>
                    <a:gd name="T17" fmla="*/ 0 60000 65536"/>
                    <a:gd name="T18" fmla="*/ 0 60000 65536"/>
                    <a:gd name="T19" fmla="*/ 0 60000 65536"/>
                    <a:gd name="T20" fmla="*/ 0 60000 65536"/>
                    <a:gd name="T21" fmla="*/ 0 w 672"/>
                    <a:gd name="T22" fmla="*/ 0 h 346"/>
                    <a:gd name="T23" fmla="*/ 672 w 672"/>
                    <a:gd name="T24" fmla="*/ 346 h 34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72" h="346">
                      <a:moveTo>
                        <a:pt x="0" y="0"/>
                      </a:moveTo>
                      <a:cubicBezTo>
                        <a:pt x="30" y="63"/>
                        <a:pt x="61" y="127"/>
                        <a:pt x="93" y="171"/>
                      </a:cubicBezTo>
                      <a:cubicBezTo>
                        <a:pt x="125" y="215"/>
                        <a:pt x="155" y="238"/>
                        <a:pt x="192" y="264"/>
                      </a:cubicBezTo>
                      <a:cubicBezTo>
                        <a:pt x="229" y="290"/>
                        <a:pt x="271" y="317"/>
                        <a:pt x="315" y="330"/>
                      </a:cubicBezTo>
                      <a:cubicBezTo>
                        <a:pt x="359" y="343"/>
                        <a:pt x="410" y="346"/>
                        <a:pt x="456" y="342"/>
                      </a:cubicBezTo>
                      <a:cubicBezTo>
                        <a:pt x="502" y="338"/>
                        <a:pt x="552" y="323"/>
                        <a:pt x="588" y="309"/>
                      </a:cubicBezTo>
                      <a:cubicBezTo>
                        <a:pt x="624" y="295"/>
                        <a:pt x="648" y="275"/>
                        <a:pt x="672" y="255"/>
                      </a:cubicBezTo>
                    </a:path>
                  </a:pathLst>
                </a:custGeom>
                <a:noFill/>
                <a:ln w="12700">
                  <a:solidFill>
                    <a:schemeClr val="tx1"/>
                  </a:solidFill>
                  <a:round/>
                  <a:headEnd/>
                  <a:tailEnd/>
                </a:ln>
              </p:spPr>
              <p:txBody>
                <a:bodyPr/>
                <a:lstStyle/>
                <a:p>
                  <a:endParaRPr lang="en-US"/>
                </a:p>
              </p:txBody>
            </p:sp>
          </p:grpSp>
          <p:sp>
            <p:nvSpPr>
              <p:cNvPr id="29766" name="Text Box 147"/>
              <p:cNvSpPr txBox="1">
                <a:spLocks noChangeArrowheads="1"/>
              </p:cNvSpPr>
              <p:nvPr/>
            </p:nvSpPr>
            <p:spPr bwMode="auto">
              <a:xfrm>
                <a:off x="270" y="3894"/>
                <a:ext cx="924" cy="798"/>
              </a:xfrm>
              <a:prstGeom prst="rect">
                <a:avLst/>
              </a:prstGeom>
              <a:noFill/>
              <a:ln w="9525">
                <a:noFill/>
                <a:miter lim="800000"/>
                <a:headEnd/>
                <a:tailEnd/>
              </a:ln>
            </p:spPr>
            <p:txBody>
              <a:bodyPr>
                <a:spAutoFit/>
              </a:bodyPr>
              <a:lstStyle/>
              <a:p>
                <a:pPr algn="ctr">
                  <a:spcBef>
                    <a:spcPct val="50000"/>
                  </a:spcBef>
                </a:pPr>
                <a:r>
                  <a:rPr lang="en-US" sz="1400" b="1"/>
                  <a:t>Advanced Topics in Computer Architecture</a:t>
                </a:r>
              </a:p>
            </p:txBody>
          </p:sp>
        </p:grpSp>
        <p:grpSp>
          <p:nvGrpSpPr>
            <p:cNvPr id="6" name="Group 148"/>
            <p:cNvGrpSpPr>
              <a:grpSpLocks/>
            </p:cNvGrpSpPr>
            <p:nvPr/>
          </p:nvGrpSpPr>
          <p:grpSpPr bwMode="auto">
            <a:xfrm>
              <a:off x="6261100" y="4268788"/>
              <a:ext cx="2533650" cy="1320800"/>
              <a:chOff x="48" y="3580"/>
              <a:chExt cx="1353" cy="1427"/>
            </a:xfrm>
          </p:grpSpPr>
          <p:grpSp>
            <p:nvGrpSpPr>
              <p:cNvPr id="7" name="Group 149"/>
              <p:cNvGrpSpPr>
                <a:grpSpLocks/>
              </p:cNvGrpSpPr>
              <p:nvPr/>
            </p:nvGrpSpPr>
            <p:grpSpPr bwMode="auto">
              <a:xfrm>
                <a:off x="48" y="3580"/>
                <a:ext cx="1353" cy="1427"/>
                <a:chOff x="886" y="2008"/>
                <a:chExt cx="2762" cy="2792"/>
              </a:xfrm>
            </p:grpSpPr>
            <p:sp>
              <p:nvSpPr>
                <p:cNvPr id="29754" name="Freeform 150"/>
                <p:cNvSpPr>
                  <a:spLocks/>
                </p:cNvSpPr>
                <p:nvPr/>
              </p:nvSpPr>
              <p:spPr bwMode="auto">
                <a:xfrm>
                  <a:off x="1920" y="4224"/>
                  <a:ext cx="816" cy="576"/>
                </a:xfrm>
                <a:custGeom>
                  <a:avLst/>
                  <a:gdLst>
                    <a:gd name="T0" fmla="*/ 0 w 816"/>
                    <a:gd name="T1" fmla="*/ 192 h 576"/>
                    <a:gd name="T2" fmla="*/ 96 w 816"/>
                    <a:gd name="T3" fmla="*/ 432 h 576"/>
                    <a:gd name="T4" fmla="*/ 336 w 816"/>
                    <a:gd name="T5" fmla="*/ 576 h 576"/>
                    <a:gd name="T6" fmla="*/ 672 w 816"/>
                    <a:gd name="T7" fmla="*/ 432 h 576"/>
                    <a:gd name="T8" fmla="*/ 768 w 816"/>
                    <a:gd name="T9" fmla="*/ 240 h 576"/>
                    <a:gd name="T10" fmla="*/ 816 w 816"/>
                    <a:gd name="T11" fmla="*/ 0 h 576"/>
                    <a:gd name="T12" fmla="*/ 0 60000 65536"/>
                    <a:gd name="T13" fmla="*/ 0 60000 65536"/>
                    <a:gd name="T14" fmla="*/ 0 60000 65536"/>
                    <a:gd name="T15" fmla="*/ 0 60000 65536"/>
                    <a:gd name="T16" fmla="*/ 0 60000 65536"/>
                    <a:gd name="T17" fmla="*/ 0 60000 65536"/>
                    <a:gd name="T18" fmla="*/ 0 w 816"/>
                    <a:gd name="T19" fmla="*/ 0 h 576"/>
                    <a:gd name="T20" fmla="*/ 816 w 816"/>
                    <a:gd name="T21" fmla="*/ 576 h 576"/>
                  </a:gdLst>
                  <a:ahLst/>
                  <a:cxnLst>
                    <a:cxn ang="T12">
                      <a:pos x="T0" y="T1"/>
                    </a:cxn>
                    <a:cxn ang="T13">
                      <a:pos x="T2" y="T3"/>
                    </a:cxn>
                    <a:cxn ang="T14">
                      <a:pos x="T4" y="T5"/>
                    </a:cxn>
                    <a:cxn ang="T15">
                      <a:pos x="T6" y="T7"/>
                    </a:cxn>
                    <a:cxn ang="T16">
                      <a:pos x="T8" y="T9"/>
                    </a:cxn>
                    <a:cxn ang="T17">
                      <a:pos x="T10" y="T11"/>
                    </a:cxn>
                  </a:cxnLst>
                  <a:rect l="T18" t="T19" r="T20" b="T21"/>
                  <a:pathLst>
                    <a:path w="816" h="576">
                      <a:moveTo>
                        <a:pt x="0" y="192"/>
                      </a:moveTo>
                      <a:cubicBezTo>
                        <a:pt x="20" y="280"/>
                        <a:pt x="40" y="368"/>
                        <a:pt x="96" y="432"/>
                      </a:cubicBezTo>
                      <a:cubicBezTo>
                        <a:pt x="152" y="496"/>
                        <a:pt x="240" y="576"/>
                        <a:pt x="336" y="576"/>
                      </a:cubicBezTo>
                      <a:cubicBezTo>
                        <a:pt x="432" y="576"/>
                        <a:pt x="600" y="488"/>
                        <a:pt x="672" y="432"/>
                      </a:cubicBezTo>
                      <a:cubicBezTo>
                        <a:pt x="744" y="376"/>
                        <a:pt x="744" y="312"/>
                        <a:pt x="768" y="240"/>
                      </a:cubicBezTo>
                      <a:cubicBezTo>
                        <a:pt x="792" y="168"/>
                        <a:pt x="804" y="84"/>
                        <a:pt x="816" y="0"/>
                      </a:cubicBezTo>
                    </a:path>
                  </a:pathLst>
                </a:custGeom>
                <a:noFill/>
                <a:ln w="12700">
                  <a:solidFill>
                    <a:schemeClr val="tx1"/>
                  </a:solidFill>
                  <a:round/>
                  <a:headEnd/>
                  <a:tailEnd/>
                </a:ln>
              </p:spPr>
              <p:txBody>
                <a:bodyPr/>
                <a:lstStyle/>
                <a:p>
                  <a:endParaRPr lang="en-US"/>
                </a:p>
              </p:txBody>
            </p:sp>
            <p:sp>
              <p:nvSpPr>
                <p:cNvPr id="29755" name="Freeform 151"/>
                <p:cNvSpPr>
                  <a:spLocks/>
                </p:cNvSpPr>
                <p:nvPr/>
              </p:nvSpPr>
              <p:spPr bwMode="auto">
                <a:xfrm>
                  <a:off x="2736" y="3504"/>
                  <a:ext cx="536" cy="968"/>
                </a:xfrm>
                <a:custGeom>
                  <a:avLst/>
                  <a:gdLst>
                    <a:gd name="T0" fmla="*/ 0 w 536"/>
                    <a:gd name="T1" fmla="*/ 864 h 968"/>
                    <a:gd name="T2" fmla="*/ 144 w 536"/>
                    <a:gd name="T3" fmla="*/ 960 h 968"/>
                    <a:gd name="T4" fmla="*/ 432 w 536"/>
                    <a:gd name="T5" fmla="*/ 816 h 968"/>
                    <a:gd name="T6" fmla="*/ 528 w 536"/>
                    <a:gd name="T7" fmla="*/ 528 h 968"/>
                    <a:gd name="T8" fmla="*/ 480 w 536"/>
                    <a:gd name="T9" fmla="*/ 192 h 968"/>
                    <a:gd name="T10" fmla="*/ 384 w 536"/>
                    <a:gd name="T11" fmla="*/ 0 h 968"/>
                    <a:gd name="T12" fmla="*/ 0 60000 65536"/>
                    <a:gd name="T13" fmla="*/ 0 60000 65536"/>
                    <a:gd name="T14" fmla="*/ 0 60000 65536"/>
                    <a:gd name="T15" fmla="*/ 0 60000 65536"/>
                    <a:gd name="T16" fmla="*/ 0 60000 65536"/>
                    <a:gd name="T17" fmla="*/ 0 60000 65536"/>
                    <a:gd name="T18" fmla="*/ 0 w 536"/>
                    <a:gd name="T19" fmla="*/ 0 h 968"/>
                    <a:gd name="T20" fmla="*/ 536 w 536"/>
                    <a:gd name="T21" fmla="*/ 968 h 968"/>
                  </a:gdLst>
                  <a:ahLst/>
                  <a:cxnLst>
                    <a:cxn ang="T12">
                      <a:pos x="T0" y="T1"/>
                    </a:cxn>
                    <a:cxn ang="T13">
                      <a:pos x="T2" y="T3"/>
                    </a:cxn>
                    <a:cxn ang="T14">
                      <a:pos x="T4" y="T5"/>
                    </a:cxn>
                    <a:cxn ang="T15">
                      <a:pos x="T6" y="T7"/>
                    </a:cxn>
                    <a:cxn ang="T16">
                      <a:pos x="T8" y="T9"/>
                    </a:cxn>
                    <a:cxn ang="T17">
                      <a:pos x="T10" y="T11"/>
                    </a:cxn>
                  </a:cxnLst>
                  <a:rect l="T18" t="T19" r="T20" b="T21"/>
                  <a:pathLst>
                    <a:path w="536" h="968">
                      <a:moveTo>
                        <a:pt x="0" y="864"/>
                      </a:moveTo>
                      <a:cubicBezTo>
                        <a:pt x="36" y="916"/>
                        <a:pt x="72" y="968"/>
                        <a:pt x="144" y="960"/>
                      </a:cubicBezTo>
                      <a:cubicBezTo>
                        <a:pt x="216" y="952"/>
                        <a:pt x="368" y="888"/>
                        <a:pt x="432" y="816"/>
                      </a:cubicBezTo>
                      <a:cubicBezTo>
                        <a:pt x="496" y="744"/>
                        <a:pt x="520" y="632"/>
                        <a:pt x="528" y="528"/>
                      </a:cubicBezTo>
                      <a:cubicBezTo>
                        <a:pt x="536" y="424"/>
                        <a:pt x="504" y="280"/>
                        <a:pt x="480" y="192"/>
                      </a:cubicBezTo>
                      <a:cubicBezTo>
                        <a:pt x="456" y="104"/>
                        <a:pt x="420" y="52"/>
                        <a:pt x="384" y="0"/>
                      </a:cubicBezTo>
                    </a:path>
                  </a:pathLst>
                </a:custGeom>
                <a:noFill/>
                <a:ln w="12700">
                  <a:solidFill>
                    <a:schemeClr val="tx1"/>
                  </a:solidFill>
                  <a:round/>
                  <a:headEnd/>
                  <a:tailEnd/>
                </a:ln>
              </p:spPr>
              <p:txBody>
                <a:bodyPr/>
                <a:lstStyle/>
                <a:p>
                  <a:endParaRPr lang="en-US"/>
                </a:p>
              </p:txBody>
            </p:sp>
            <p:sp>
              <p:nvSpPr>
                <p:cNvPr id="29756" name="Freeform 152"/>
                <p:cNvSpPr>
                  <a:spLocks/>
                </p:cNvSpPr>
                <p:nvPr/>
              </p:nvSpPr>
              <p:spPr bwMode="auto">
                <a:xfrm>
                  <a:off x="3264" y="3024"/>
                  <a:ext cx="384" cy="912"/>
                </a:xfrm>
                <a:custGeom>
                  <a:avLst/>
                  <a:gdLst>
                    <a:gd name="T0" fmla="*/ 0 w 384"/>
                    <a:gd name="T1" fmla="*/ 912 h 912"/>
                    <a:gd name="T2" fmla="*/ 240 w 384"/>
                    <a:gd name="T3" fmla="*/ 816 h 912"/>
                    <a:gd name="T4" fmla="*/ 336 w 384"/>
                    <a:gd name="T5" fmla="*/ 576 h 912"/>
                    <a:gd name="T6" fmla="*/ 384 w 384"/>
                    <a:gd name="T7" fmla="*/ 288 h 912"/>
                    <a:gd name="T8" fmla="*/ 336 w 384"/>
                    <a:gd name="T9" fmla="*/ 96 h 912"/>
                    <a:gd name="T10" fmla="*/ 288 w 384"/>
                    <a:gd name="T11" fmla="*/ 0 h 912"/>
                    <a:gd name="T12" fmla="*/ 0 60000 65536"/>
                    <a:gd name="T13" fmla="*/ 0 60000 65536"/>
                    <a:gd name="T14" fmla="*/ 0 60000 65536"/>
                    <a:gd name="T15" fmla="*/ 0 60000 65536"/>
                    <a:gd name="T16" fmla="*/ 0 60000 65536"/>
                    <a:gd name="T17" fmla="*/ 0 60000 65536"/>
                    <a:gd name="T18" fmla="*/ 0 w 384"/>
                    <a:gd name="T19" fmla="*/ 0 h 912"/>
                    <a:gd name="T20" fmla="*/ 384 w 384"/>
                    <a:gd name="T21" fmla="*/ 912 h 912"/>
                  </a:gdLst>
                  <a:ahLst/>
                  <a:cxnLst>
                    <a:cxn ang="T12">
                      <a:pos x="T0" y="T1"/>
                    </a:cxn>
                    <a:cxn ang="T13">
                      <a:pos x="T2" y="T3"/>
                    </a:cxn>
                    <a:cxn ang="T14">
                      <a:pos x="T4" y="T5"/>
                    </a:cxn>
                    <a:cxn ang="T15">
                      <a:pos x="T6" y="T7"/>
                    </a:cxn>
                    <a:cxn ang="T16">
                      <a:pos x="T8" y="T9"/>
                    </a:cxn>
                    <a:cxn ang="T17">
                      <a:pos x="T10" y="T11"/>
                    </a:cxn>
                  </a:cxnLst>
                  <a:rect l="T18" t="T19" r="T20" b="T21"/>
                  <a:pathLst>
                    <a:path w="384" h="912">
                      <a:moveTo>
                        <a:pt x="0" y="912"/>
                      </a:moveTo>
                      <a:cubicBezTo>
                        <a:pt x="92" y="892"/>
                        <a:pt x="184" y="872"/>
                        <a:pt x="240" y="816"/>
                      </a:cubicBezTo>
                      <a:cubicBezTo>
                        <a:pt x="296" y="760"/>
                        <a:pt x="312" y="664"/>
                        <a:pt x="336" y="576"/>
                      </a:cubicBezTo>
                      <a:cubicBezTo>
                        <a:pt x="360" y="488"/>
                        <a:pt x="384" y="368"/>
                        <a:pt x="384" y="288"/>
                      </a:cubicBezTo>
                      <a:cubicBezTo>
                        <a:pt x="384" y="208"/>
                        <a:pt x="352" y="144"/>
                        <a:pt x="336" y="96"/>
                      </a:cubicBezTo>
                      <a:cubicBezTo>
                        <a:pt x="320" y="48"/>
                        <a:pt x="304" y="24"/>
                        <a:pt x="288" y="0"/>
                      </a:cubicBezTo>
                    </a:path>
                  </a:pathLst>
                </a:custGeom>
                <a:noFill/>
                <a:ln w="12700">
                  <a:solidFill>
                    <a:schemeClr val="tx1"/>
                  </a:solidFill>
                  <a:round/>
                  <a:headEnd/>
                  <a:tailEnd/>
                </a:ln>
              </p:spPr>
              <p:txBody>
                <a:bodyPr/>
                <a:lstStyle/>
                <a:p>
                  <a:endParaRPr lang="en-US"/>
                </a:p>
              </p:txBody>
            </p:sp>
            <p:sp>
              <p:nvSpPr>
                <p:cNvPr id="29757" name="Freeform 153"/>
                <p:cNvSpPr>
                  <a:spLocks/>
                </p:cNvSpPr>
                <p:nvPr/>
              </p:nvSpPr>
              <p:spPr bwMode="auto">
                <a:xfrm>
                  <a:off x="3360" y="2352"/>
                  <a:ext cx="248" cy="816"/>
                </a:xfrm>
                <a:custGeom>
                  <a:avLst/>
                  <a:gdLst>
                    <a:gd name="T0" fmla="*/ 96 w 248"/>
                    <a:gd name="T1" fmla="*/ 816 h 816"/>
                    <a:gd name="T2" fmla="*/ 192 w 248"/>
                    <a:gd name="T3" fmla="*/ 672 h 816"/>
                    <a:gd name="T4" fmla="*/ 240 w 248"/>
                    <a:gd name="T5" fmla="*/ 432 h 816"/>
                    <a:gd name="T6" fmla="*/ 144 w 248"/>
                    <a:gd name="T7" fmla="*/ 192 h 816"/>
                    <a:gd name="T8" fmla="*/ 0 w 248"/>
                    <a:gd name="T9" fmla="*/ 0 h 816"/>
                    <a:gd name="T10" fmla="*/ 0 60000 65536"/>
                    <a:gd name="T11" fmla="*/ 0 60000 65536"/>
                    <a:gd name="T12" fmla="*/ 0 60000 65536"/>
                    <a:gd name="T13" fmla="*/ 0 60000 65536"/>
                    <a:gd name="T14" fmla="*/ 0 60000 65536"/>
                    <a:gd name="T15" fmla="*/ 0 w 248"/>
                    <a:gd name="T16" fmla="*/ 0 h 816"/>
                    <a:gd name="T17" fmla="*/ 248 w 248"/>
                    <a:gd name="T18" fmla="*/ 816 h 816"/>
                  </a:gdLst>
                  <a:ahLst/>
                  <a:cxnLst>
                    <a:cxn ang="T10">
                      <a:pos x="T0" y="T1"/>
                    </a:cxn>
                    <a:cxn ang="T11">
                      <a:pos x="T2" y="T3"/>
                    </a:cxn>
                    <a:cxn ang="T12">
                      <a:pos x="T4" y="T5"/>
                    </a:cxn>
                    <a:cxn ang="T13">
                      <a:pos x="T6" y="T7"/>
                    </a:cxn>
                    <a:cxn ang="T14">
                      <a:pos x="T8" y="T9"/>
                    </a:cxn>
                  </a:cxnLst>
                  <a:rect l="T15" t="T16" r="T17" b="T18"/>
                  <a:pathLst>
                    <a:path w="248" h="816">
                      <a:moveTo>
                        <a:pt x="96" y="816"/>
                      </a:moveTo>
                      <a:cubicBezTo>
                        <a:pt x="132" y="776"/>
                        <a:pt x="168" y="736"/>
                        <a:pt x="192" y="672"/>
                      </a:cubicBezTo>
                      <a:cubicBezTo>
                        <a:pt x="216" y="608"/>
                        <a:pt x="248" y="512"/>
                        <a:pt x="240" y="432"/>
                      </a:cubicBezTo>
                      <a:cubicBezTo>
                        <a:pt x="232" y="352"/>
                        <a:pt x="184" y="264"/>
                        <a:pt x="144" y="192"/>
                      </a:cubicBezTo>
                      <a:cubicBezTo>
                        <a:pt x="104" y="120"/>
                        <a:pt x="24" y="32"/>
                        <a:pt x="0" y="0"/>
                      </a:cubicBezTo>
                    </a:path>
                  </a:pathLst>
                </a:custGeom>
                <a:noFill/>
                <a:ln w="12700">
                  <a:solidFill>
                    <a:schemeClr val="tx1"/>
                  </a:solidFill>
                  <a:round/>
                  <a:headEnd/>
                  <a:tailEnd/>
                </a:ln>
              </p:spPr>
              <p:txBody>
                <a:bodyPr/>
                <a:lstStyle/>
                <a:p>
                  <a:endParaRPr lang="en-US"/>
                </a:p>
              </p:txBody>
            </p:sp>
            <p:sp>
              <p:nvSpPr>
                <p:cNvPr id="29758" name="Freeform 154"/>
                <p:cNvSpPr>
                  <a:spLocks/>
                </p:cNvSpPr>
                <p:nvPr/>
              </p:nvSpPr>
              <p:spPr bwMode="auto">
                <a:xfrm>
                  <a:off x="2736" y="2008"/>
                  <a:ext cx="624" cy="440"/>
                </a:xfrm>
                <a:custGeom>
                  <a:avLst/>
                  <a:gdLst>
                    <a:gd name="T0" fmla="*/ 624 w 624"/>
                    <a:gd name="T1" fmla="*/ 440 h 440"/>
                    <a:gd name="T2" fmla="*/ 576 w 624"/>
                    <a:gd name="T3" fmla="*/ 200 h 440"/>
                    <a:gd name="T4" fmla="*/ 432 w 624"/>
                    <a:gd name="T5" fmla="*/ 56 h 440"/>
                    <a:gd name="T6" fmla="*/ 240 w 624"/>
                    <a:gd name="T7" fmla="*/ 8 h 440"/>
                    <a:gd name="T8" fmla="*/ 96 w 624"/>
                    <a:gd name="T9" fmla="*/ 104 h 440"/>
                    <a:gd name="T10" fmla="*/ 0 w 624"/>
                    <a:gd name="T11" fmla="*/ 248 h 440"/>
                    <a:gd name="T12" fmla="*/ 0 60000 65536"/>
                    <a:gd name="T13" fmla="*/ 0 60000 65536"/>
                    <a:gd name="T14" fmla="*/ 0 60000 65536"/>
                    <a:gd name="T15" fmla="*/ 0 60000 65536"/>
                    <a:gd name="T16" fmla="*/ 0 60000 65536"/>
                    <a:gd name="T17" fmla="*/ 0 60000 65536"/>
                    <a:gd name="T18" fmla="*/ 0 w 624"/>
                    <a:gd name="T19" fmla="*/ 0 h 440"/>
                    <a:gd name="T20" fmla="*/ 624 w 624"/>
                    <a:gd name="T21" fmla="*/ 440 h 440"/>
                  </a:gdLst>
                  <a:ahLst/>
                  <a:cxnLst>
                    <a:cxn ang="T12">
                      <a:pos x="T0" y="T1"/>
                    </a:cxn>
                    <a:cxn ang="T13">
                      <a:pos x="T2" y="T3"/>
                    </a:cxn>
                    <a:cxn ang="T14">
                      <a:pos x="T4" y="T5"/>
                    </a:cxn>
                    <a:cxn ang="T15">
                      <a:pos x="T6" y="T7"/>
                    </a:cxn>
                    <a:cxn ang="T16">
                      <a:pos x="T8" y="T9"/>
                    </a:cxn>
                    <a:cxn ang="T17">
                      <a:pos x="T10" y="T11"/>
                    </a:cxn>
                  </a:cxnLst>
                  <a:rect l="T18" t="T19" r="T20" b="T21"/>
                  <a:pathLst>
                    <a:path w="624" h="440">
                      <a:moveTo>
                        <a:pt x="624" y="440"/>
                      </a:moveTo>
                      <a:cubicBezTo>
                        <a:pt x="616" y="352"/>
                        <a:pt x="608" y="264"/>
                        <a:pt x="576" y="200"/>
                      </a:cubicBezTo>
                      <a:cubicBezTo>
                        <a:pt x="544" y="136"/>
                        <a:pt x="488" y="88"/>
                        <a:pt x="432" y="56"/>
                      </a:cubicBezTo>
                      <a:cubicBezTo>
                        <a:pt x="376" y="24"/>
                        <a:pt x="296" y="0"/>
                        <a:pt x="240" y="8"/>
                      </a:cubicBezTo>
                      <a:cubicBezTo>
                        <a:pt x="184" y="16"/>
                        <a:pt x="136" y="64"/>
                        <a:pt x="96" y="104"/>
                      </a:cubicBezTo>
                      <a:cubicBezTo>
                        <a:pt x="56" y="144"/>
                        <a:pt x="28" y="196"/>
                        <a:pt x="0" y="248"/>
                      </a:cubicBezTo>
                    </a:path>
                  </a:pathLst>
                </a:custGeom>
                <a:noFill/>
                <a:ln w="12700">
                  <a:solidFill>
                    <a:schemeClr val="tx1"/>
                  </a:solidFill>
                  <a:round/>
                  <a:headEnd/>
                  <a:tailEnd/>
                </a:ln>
              </p:spPr>
              <p:txBody>
                <a:bodyPr/>
                <a:lstStyle/>
                <a:p>
                  <a:endParaRPr lang="en-US"/>
                </a:p>
              </p:txBody>
            </p:sp>
            <p:sp>
              <p:nvSpPr>
                <p:cNvPr id="29759" name="Freeform 155"/>
                <p:cNvSpPr>
                  <a:spLocks/>
                </p:cNvSpPr>
                <p:nvPr/>
              </p:nvSpPr>
              <p:spPr bwMode="auto">
                <a:xfrm>
                  <a:off x="1797" y="2096"/>
                  <a:ext cx="537" cy="253"/>
                </a:xfrm>
                <a:custGeom>
                  <a:avLst/>
                  <a:gdLst>
                    <a:gd name="T0" fmla="*/ 537 w 537"/>
                    <a:gd name="T1" fmla="*/ 148 h 253"/>
                    <a:gd name="T2" fmla="*/ 453 w 537"/>
                    <a:gd name="T3" fmla="*/ 49 h 253"/>
                    <a:gd name="T4" fmla="*/ 342 w 537"/>
                    <a:gd name="T5" fmla="*/ 10 h 253"/>
                    <a:gd name="T6" fmla="*/ 252 w 537"/>
                    <a:gd name="T7" fmla="*/ 7 h 253"/>
                    <a:gd name="T8" fmla="*/ 153 w 537"/>
                    <a:gd name="T9" fmla="*/ 52 h 253"/>
                    <a:gd name="T10" fmla="*/ 75 w 537"/>
                    <a:gd name="T11" fmla="*/ 121 h 253"/>
                    <a:gd name="T12" fmla="*/ 18 w 537"/>
                    <a:gd name="T13" fmla="*/ 214 h 253"/>
                    <a:gd name="T14" fmla="*/ 0 w 537"/>
                    <a:gd name="T15" fmla="*/ 253 h 253"/>
                    <a:gd name="T16" fmla="*/ 0 60000 65536"/>
                    <a:gd name="T17" fmla="*/ 0 60000 65536"/>
                    <a:gd name="T18" fmla="*/ 0 60000 65536"/>
                    <a:gd name="T19" fmla="*/ 0 60000 65536"/>
                    <a:gd name="T20" fmla="*/ 0 60000 65536"/>
                    <a:gd name="T21" fmla="*/ 0 60000 65536"/>
                    <a:gd name="T22" fmla="*/ 0 60000 65536"/>
                    <a:gd name="T23" fmla="*/ 0 60000 65536"/>
                    <a:gd name="T24" fmla="*/ 0 w 537"/>
                    <a:gd name="T25" fmla="*/ 0 h 253"/>
                    <a:gd name="T26" fmla="*/ 537 w 537"/>
                    <a:gd name="T27" fmla="*/ 253 h 25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37" h="253">
                      <a:moveTo>
                        <a:pt x="537" y="148"/>
                      </a:moveTo>
                      <a:cubicBezTo>
                        <a:pt x="511" y="110"/>
                        <a:pt x="485" y="72"/>
                        <a:pt x="453" y="49"/>
                      </a:cubicBezTo>
                      <a:cubicBezTo>
                        <a:pt x="421" y="26"/>
                        <a:pt x="375" y="17"/>
                        <a:pt x="342" y="10"/>
                      </a:cubicBezTo>
                      <a:cubicBezTo>
                        <a:pt x="309" y="3"/>
                        <a:pt x="283" y="0"/>
                        <a:pt x="252" y="7"/>
                      </a:cubicBezTo>
                      <a:cubicBezTo>
                        <a:pt x="221" y="14"/>
                        <a:pt x="183" y="33"/>
                        <a:pt x="153" y="52"/>
                      </a:cubicBezTo>
                      <a:cubicBezTo>
                        <a:pt x="123" y="71"/>
                        <a:pt x="98" y="94"/>
                        <a:pt x="75" y="121"/>
                      </a:cubicBezTo>
                      <a:cubicBezTo>
                        <a:pt x="52" y="148"/>
                        <a:pt x="30" y="192"/>
                        <a:pt x="18" y="214"/>
                      </a:cubicBezTo>
                      <a:cubicBezTo>
                        <a:pt x="6" y="236"/>
                        <a:pt x="3" y="244"/>
                        <a:pt x="0" y="253"/>
                      </a:cubicBezTo>
                    </a:path>
                  </a:pathLst>
                </a:custGeom>
                <a:noFill/>
                <a:ln w="12700">
                  <a:solidFill>
                    <a:schemeClr val="tx1"/>
                  </a:solidFill>
                  <a:round/>
                  <a:headEnd/>
                  <a:tailEnd/>
                </a:ln>
              </p:spPr>
              <p:txBody>
                <a:bodyPr/>
                <a:lstStyle/>
                <a:p>
                  <a:endParaRPr lang="en-US"/>
                </a:p>
              </p:txBody>
            </p:sp>
            <p:sp>
              <p:nvSpPr>
                <p:cNvPr id="29760" name="Freeform 156"/>
                <p:cNvSpPr>
                  <a:spLocks/>
                </p:cNvSpPr>
                <p:nvPr/>
              </p:nvSpPr>
              <p:spPr bwMode="auto">
                <a:xfrm>
                  <a:off x="2310" y="2008"/>
                  <a:ext cx="489" cy="314"/>
                </a:xfrm>
                <a:custGeom>
                  <a:avLst/>
                  <a:gdLst>
                    <a:gd name="T0" fmla="*/ 489 w 489"/>
                    <a:gd name="T1" fmla="*/ 143 h 314"/>
                    <a:gd name="T2" fmla="*/ 405 w 489"/>
                    <a:gd name="T3" fmla="*/ 44 h 314"/>
                    <a:gd name="T4" fmla="*/ 270 w 489"/>
                    <a:gd name="T5" fmla="*/ 2 h 314"/>
                    <a:gd name="T6" fmla="*/ 147 w 489"/>
                    <a:gd name="T7" fmla="*/ 53 h 314"/>
                    <a:gd name="T8" fmla="*/ 75 w 489"/>
                    <a:gd name="T9" fmla="*/ 113 h 314"/>
                    <a:gd name="T10" fmla="*/ 15 w 489"/>
                    <a:gd name="T11" fmla="*/ 233 h 314"/>
                    <a:gd name="T12" fmla="*/ 0 w 489"/>
                    <a:gd name="T13" fmla="*/ 314 h 314"/>
                    <a:gd name="T14" fmla="*/ 0 60000 65536"/>
                    <a:gd name="T15" fmla="*/ 0 60000 65536"/>
                    <a:gd name="T16" fmla="*/ 0 60000 65536"/>
                    <a:gd name="T17" fmla="*/ 0 60000 65536"/>
                    <a:gd name="T18" fmla="*/ 0 60000 65536"/>
                    <a:gd name="T19" fmla="*/ 0 60000 65536"/>
                    <a:gd name="T20" fmla="*/ 0 60000 65536"/>
                    <a:gd name="T21" fmla="*/ 0 w 489"/>
                    <a:gd name="T22" fmla="*/ 0 h 314"/>
                    <a:gd name="T23" fmla="*/ 489 w 489"/>
                    <a:gd name="T24" fmla="*/ 314 h 31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89" h="314">
                      <a:moveTo>
                        <a:pt x="489" y="143"/>
                      </a:moveTo>
                      <a:cubicBezTo>
                        <a:pt x="465" y="105"/>
                        <a:pt x="442" y="68"/>
                        <a:pt x="405" y="44"/>
                      </a:cubicBezTo>
                      <a:cubicBezTo>
                        <a:pt x="368" y="20"/>
                        <a:pt x="313" y="0"/>
                        <a:pt x="270" y="2"/>
                      </a:cubicBezTo>
                      <a:cubicBezTo>
                        <a:pt x="227" y="4"/>
                        <a:pt x="179" y="35"/>
                        <a:pt x="147" y="53"/>
                      </a:cubicBezTo>
                      <a:cubicBezTo>
                        <a:pt x="115" y="71"/>
                        <a:pt x="97" y="83"/>
                        <a:pt x="75" y="113"/>
                      </a:cubicBezTo>
                      <a:cubicBezTo>
                        <a:pt x="53" y="143"/>
                        <a:pt x="27" y="200"/>
                        <a:pt x="15" y="233"/>
                      </a:cubicBezTo>
                      <a:cubicBezTo>
                        <a:pt x="3" y="266"/>
                        <a:pt x="1" y="290"/>
                        <a:pt x="0" y="314"/>
                      </a:cubicBezTo>
                    </a:path>
                  </a:pathLst>
                </a:custGeom>
                <a:noFill/>
                <a:ln w="12700">
                  <a:solidFill>
                    <a:schemeClr val="tx1"/>
                  </a:solidFill>
                  <a:round/>
                  <a:headEnd/>
                  <a:tailEnd/>
                </a:ln>
              </p:spPr>
              <p:txBody>
                <a:bodyPr/>
                <a:lstStyle/>
                <a:p>
                  <a:endParaRPr lang="en-US"/>
                </a:p>
              </p:txBody>
            </p:sp>
            <p:sp>
              <p:nvSpPr>
                <p:cNvPr id="29761" name="Freeform 157"/>
                <p:cNvSpPr>
                  <a:spLocks/>
                </p:cNvSpPr>
                <p:nvPr/>
              </p:nvSpPr>
              <p:spPr bwMode="auto">
                <a:xfrm>
                  <a:off x="1151" y="2268"/>
                  <a:ext cx="730" cy="777"/>
                </a:xfrm>
                <a:custGeom>
                  <a:avLst/>
                  <a:gdLst>
                    <a:gd name="T0" fmla="*/ 730 w 730"/>
                    <a:gd name="T1" fmla="*/ 174 h 777"/>
                    <a:gd name="T2" fmla="*/ 667 w 730"/>
                    <a:gd name="T3" fmla="*/ 99 h 777"/>
                    <a:gd name="T4" fmla="*/ 556 w 730"/>
                    <a:gd name="T5" fmla="*/ 27 h 777"/>
                    <a:gd name="T6" fmla="*/ 457 w 730"/>
                    <a:gd name="T7" fmla="*/ 3 h 777"/>
                    <a:gd name="T8" fmla="*/ 340 w 730"/>
                    <a:gd name="T9" fmla="*/ 12 h 777"/>
                    <a:gd name="T10" fmla="*/ 223 w 730"/>
                    <a:gd name="T11" fmla="*/ 72 h 777"/>
                    <a:gd name="T12" fmla="*/ 160 w 730"/>
                    <a:gd name="T13" fmla="*/ 141 h 777"/>
                    <a:gd name="T14" fmla="*/ 91 w 730"/>
                    <a:gd name="T15" fmla="*/ 234 h 777"/>
                    <a:gd name="T16" fmla="*/ 43 w 730"/>
                    <a:gd name="T17" fmla="*/ 342 h 777"/>
                    <a:gd name="T18" fmla="*/ 19 w 730"/>
                    <a:gd name="T19" fmla="*/ 432 h 777"/>
                    <a:gd name="T20" fmla="*/ 1 w 730"/>
                    <a:gd name="T21" fmla="*/ 531 h 777"/>
                    <a:gd name="T22" fmla="*/ 10 w 730"/>
                    <a:gd name="T23" fmla="*/ 669 h 777"/>
                    <a:gd name="T24" fmla="*/ 22 w 730"/>
                    <a:gd name="T25" fmla="*/ 777 h 77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30"/>
                    <a:gd name="T40" fmla="*/ 0 h 777"/>
                    <a:gd name="T41" fmla="*/ 730 w 730"/>
                    <a:gd name="T42" fmla="*/ 777 h 77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30" h="777">
                      <a:moveTo>
                        <a:pt x="730" y="174"/>
                      </a:moveTo>
                      <a:cubicBezTo>
                        <a:pt x="713" y="149"/>
                        <a:pt x="696" y="124"/>
                        <a:pt x="667" y="99"/>
                      </a:cubicBezTo>
                      <a:cubicBezTo>
                        <a:pt x="638" y="74"/>
                        <a:pt x="591" y="43"/>
                        <a:pt x="556" y="27"/>
                      </a:cubicBezTo>
                      <a:cubicBezTo>
                        <a:pt x="521" y="11"/>
                        <a:pt x="493" y="6"/>
                        <a:pt x="457" y="3"/>
                      </a:cubicBezTo>
                      <a:cubicBezTo>
                        <a:pt x="421" y="0"/>
                        <a:pt x="379" y="0"/>
                        <a:pt x="340" y="12"/>
                      </a:cubicBezTo>
                      <a:cubicBezTo>
                        <a:pt x="301" y="24"/>
                        <a:pt x="253" y="50"/>
                        <a:pt x="223" y="72"/>
                      </a:cubicBezTo>
                      <a:cubicBezTo>
                        <a:pt x="193" y="94"/>
                        <a:pt x="182" y="114"/>
                        <a:pt x="160" y="141"/>
                      </a:cubicBezTo>
                      <a:cubicBezTo>
                        <a:pt x="138" y="168"/>
                        <a:pt x="110" y="201"/>
                        <a:pt x="91" y="234"/>
                      </a:cubicBezTo>
                      <a:cubicBezTo>
                        <a:pt x="72" y="267"/>
                        <a:pt x="55" y="309"/>
                        <a:pt x="43" y="342"/>
                      </a:cubicBezTo>
                      <a:cubicBezTo>
                        <a:pt x="31" y="375"/>
                        <a:pt x="26" y="401"/>
                        <a:pt x="19" y="432"/>
                      </a:cubicBezTo>
                      <a:cubicBezTo>
                        <a:pt x="12" y="463"/>
                        <a:pt x="2" y="492"/>
                        <a:pt x="1" y="531"/>
                      </a:cubicBezTo>
                      <a:cubicBezTo>
                        <a:pt x="0" y="570"/>
                        <a:pt x="7" y="628"/>
                        <a:pt x="10" y="669"/>
                      </a:cubicBezTo>
                      <a:cubicBezTo>
                        <a:pt x="13" y="710"/>
                        <a:pt x="17" y="743"/>
                        <a:pt x="22" y="777"/>
                      </a:cubicBezTo>
                    </a:path>
                  </a:pathLst>
                </a:custGeom>
                <a:noFill/>
                <a:ln w="12700">
                  <a:solidFill>
                    <a:schemeClr val="tx1"/>
                  </a:solidFill>
                  <a:round/>
                  <a:headEnd/>
                  <a:tailEnd/>
                </a:ln>
              </p:spPr>
              <p:txBody>
                <a:bodyPr/>
                <a:lstStyle/>
                <a:p>
                  <a:endParaRPr lang="en-US"/>
                </a:p>
              </p:txBody>
            </p:sp>
            <p:sp>
              <p:nvSpPr>
                <p:cNvPr id="29762" name="Freeform 158"/>
                <p:cNvSpPr>
                  <a:spLocks/>
                </p:cNvSpPr>
                <p:nvPr/>
              </p:nvSpPr>
              <p:spPr bwMode="auto">
                <a:xfrm>
                  <a:off x="886" y="2937"/>
                  <a:ext cx="326" cy="768"/>
                </a:xfrm>
                <a:custGeom>
                  <a:avLst/>
                  <a:gdLst>
                    <a:gd name="T0" fmla="*/ 272 w 326"/>
                    <a:gd name="T1" fmla="*/ 0 h 768"/>
                    <a:gd name="T2" fmla="*/ 170 w 326"/>
                    <a:gd name="T3" fmla="*/ 45 h 768"/>
                    <a:gd name="T4" fmla="*/ 50 w 326"/>
                    <a:gd name="T5" fmla="*/ 144 h 768"/>
                    <a:gd name="T6" fmla="*/ 2 w 326"/>
                    <a:gd name="T7" fmla="*/ 360 h 768"/>
                    <a:gd name="T8" fmla="*/ 35 w 326"/>
                    <a:gd name="T9" fmla="*/ 516 h 768"/>
                    <a:gd name="T10" fmla="*/ 113 w 326"/>
                    <a:gd name="T11" fmla="*/ 672 h 768"/>
                    <a:gd name="T12" fmla="*/ 203 w 326"/>
                    <a:gd name="T13" fmla="*/ 747 h 768"/>
                    <a:gd name="T14" fmla="*/ 326 w 326"/>
                    <a:gd name="T15" fmla="*/ 768 h 768"/>
                    <a:gd name="T16" fmla="*/ 0 60000 65536"/>
                    <a:gd name="T17" fmla="*/ 0 60000 65536"/>
                    <a:gd name="T18" fmla="*/ 0 60000 65536"/>
                    <a:gd name="T19" fmla="*/ 0 60000 65536"/>
                    <a:gd name="T20" fmla="*/ 0 60000 65536"/>
                    <a:gd name="T21" fmla="*/ 0 60000 65536"/>
                    <a:gd name="T22" fmla="*/ 0 60000 65536"/>
                    <a:gd name="T23" fmla="*/ 0 60000 65536"/>
                    <a:gd name="T24" fmla="*/ 0 w 326"/>
                    <a:gd name="T25" fmla="*/ 0 h 768"/>
                    <a:gd name="T26" fmla="*/ 326 w 326"/>
                    <a:gd name="T27" fmla="*/ 768 h 76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26" h="768">
                      <a:moveTo>
                        <a:pt x="272" y="0"/>
                      </a:moveTo>
                      <a:cubicBezTo>
                        <a:pt x="239" y="10"/>
                        <a:pt x="207" y="21"/>
                        <a:pt x="170" y="45"/>
                      </a:cubicBezTo>
                      <a:cubicBezTo>
                        <a:pt x="133" y="69"/>
                        <a:pt x="78" y="92"/>
                        <a:pt x="50" y="144"/>
                      </a:cubicBezTo>
                      <a:cubicBezTo>
                        <a:pt x="22" y="196"/>
                        <a:pt x="4" y="298"/>
                        <a:pt x="2" y="360"/>
                      </a:cubicBezTo>
                      <a:cubicBezTo>
                        <a:pt x="0" y="422"/>
                        <a:pt x="17" y="464"/>
                        <a:pt x="35" y="516"/>
                      </a:cubicBezTo>
                      <a:cubicBezTo>
                        <a:pt x="53" y="568"/>
                        <a:pt x="85" y="634"/>
                        <a:pt x="113" y="672"/>
                      </a:cubicBezTo>
                      <a:cubicBezTo>
                        <a:pt x="141" y="710"/>
                        <a:pt x="168" y="731"/>
                        <a:pt x="203" y="747"/>
                      </a:cubicBezTo>
                      <a:cubicBezTo>
                        <a:pt x="238" y="763"/>
                        <a:pt x="282" y="765"/>
                        <a:pt x="326" y="768"/>
                      </a:cubicBezTo>
                    </a:path>
                  </a:pathLst>
                </a:custGeom>
                <a:noFill/>
                <a:ln w="12700">
                  <a:solidFill>
                    <a:schemeClr val="tx1"/>
                  </a:solidFill>
                  <a:round/>
                  <a:headEnd/>
                  <a:tailEnd/>
                </a:ln>
              </p:spPr>
              <p:txBody>
                <a:bodyPr/>
                <a:lstStyle/>
                <a:p>
                  <a:endParaRPr lang="en-US"/>
                </a:p>
              </p:txBody>
            </p:sp>
            <p:sp>
              <p:nvSpPr>
                <p:cNvPr id="29763" name="Freeform 159"/>
                <p:cNvSpPr>
                  <a:spLocks/>
                </p:cNvSpPr>
                <p:nvPr/>
              </p:nvSpPr>
              <p:spPr bwMode="auto">
                <a:xfrm>
                  <a:off x="968" y="3657"/>
                  <a:ext cx="385" cy="639"/>
                </a:xfrm>
                <a:custGeom>
                  <a:avLst/>
                  <a:gdLst>
                    <a:gd name="T0" fmla="*/ 73 w 385"/>
                    <a:gd name="T1" fmla="*/ 0 h 639"/>
                    <a:gd name="T2" fmla="*/ 10 w 385"/>
                    <a:gd name="T3" fmla="*/ 153 h 639"/>
                    <a:gd name="T4" fmla="*/ 16 w 385"/>
                    <a:gd name="T5" fmla="*/ 366 h 639"/>
                    <a:gd name="T6" fmla="*/ 85 w 385"/>
                    <a:gd name="T7" fmla="*/ 528 h 639"/>
                    <a:gd name="T8" fmla="*/ 202 w 385"/>
                    <a:gd name="T9" fmla="*/ 621 h 639"/>
                    <a:gd name="T10" fmla="*/ 313 w 385"/>
                    <a:gd name="T11" fmla="*/ 633 h 639"/>
                    <a:gd name="T12" fmla="*/ 385 w 385"/>
                    <a:gd name="T13" fmla="*/ 600 h 639"/>
                    <a:gd name="T14" fmla="*/ 0 60000 65536"/>
                    <a:gd name="T15" fmla="*/ 0 60000 65536"/>
                    <a:gd name="T16" fmla="*/ 0 60000 65536"/>
                    <a:gd name="T17" fmla="*/ 0 60000 65536"/>
                    <a:gd name="T18" fmla="*/ 0 60000 65536"/>
                    <a:gd name="T19" fmla="*/ 0 60000 65536"/>
                    <a:gd name="T20" fmla="*/ 0 60000 65536"/>
                    <a:gd name="T21" fmla="*/ 0 w 385"/>
                    <a:gd name="T22" fmla="*/ 0 h 639"/>
                    <a:gd name="T23" fmla="*/ 385 w 385"/>
                    <a:gd name="T24" fmla="*/ 639 h 63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85" h="639">
                      <a:moveTo>
                        <a:pt x="73" y="0"/>
                      </a:moveTo>
                      <a:cubicBezTo>
                        <a:pt x="46" y="46"/>
                        <a:pt x="20" y="92"/>
                        <a:pt x="10" y="153"/>
                      </a:cubicBezTo>
                      <a:cubicBezTo>
                        <a:pt x="0" y="214"/>
                        <a:pt x="4" y="304"/>
                        <a:pt x="16" y="366"/>
                      </a:cubicBezTo>
                      <a:cubicBezTo>
                        <a:pt x="28" y="428"/>
                        <a:pt x="54" y="485"/>
                        <a:pt x="85" y="528"/>
                      </a:cubicBezTo>
                      <a:cubicBezTo>
                        <a:pt x="116" y="571"/>
                        <a:pt x="164" y="603"/>
                        <a:pt x="202" y="621"/>
                      </a:cubicBezTo>
                      <a:cubicBezTo>
                        <a:pt x="240" y="639"/>
                        <a:pt x="283" y="636"/>
                        <a:pt x="313" y="633"/>
                      </a:cubicBezTo>
                      <a:cubicBezTo>
                        <a:pt x="343" y="630"/>
                        <a:pt x="364" y="615"/>
                        <a:pt x="385" y="600"/>
                      </a:cubicBezTo>
                    </a:path>
                  </a:pathLst>
                </a:custGeom>
                <a:noFill/>
                <a:ln w="12700">
                  <a:solidFill>
                    <a:schemeClr val="tx1"/>
                  </a:solidFill>
                  <a:round/>
                  <a:headEnd/>
                  <a:tailEnd/>
                </a:ln>
              </p:spPr>
              <p:txBody>
                <a:bodyPr/>
                <a:lstStyle/>
                <a:p>
                  <a:endParaRPr lang="en-US"/>
                </a:p>
              </p:txBody>
            </p:sp>
            <p:sp>
              <p:nvSpPr>
                <p:cNvPr id="29764" name="Freeform 160"/>
                <p:cNvSpPr>
                  <a:spLocks/>
                </p:cNvSpPr>
                <p:nvPr/>
              </p:nvSpPr>
              <p:spPr bwMode="auto">
                <a:xfrm>
                  <a:off x="1278" y="4290"/>
                  <a:ext cx="672" cy="346"/>
                </a:xfrm>
                <a:custGeom>
                  <a:avLst/>
                  <a:gdLst>
                    <a:gd name="T0" fmla="*/ 0 w 672"/>
                    <a:gd name="T1" fmla="*/ 0 h 346"/>
                    <a:gd name="T2" fmla="*/ 93 w 672"/>
                    <a:gd name="T3" fmla="*/ 171 h 346"/>
                    <a:gd name="T4" fmla="*/ 192 w 672"/>
                    <a:gd name="T5" fmla="*/ 264 h 346"/>
                    <a:gd name="T6" fmla="*/ 315 w 672"/>
                    <a:gd name="T7" fmla="*/ 330 h 346"/>
                    <a:gd name="T8" fmla="*/ 456 w 672"/>
                    <a:gd name="T9" fmla="*/ 342 h 346"/>
                    <a:gd name="T10" fmla="*/ 588 w 672"/>
                    <a:gd name="T11" fmla="*/ 309 h 346"/>
                    <a:gd name="T12" fmla="*/ 672 w 672"/>
                    <a:gd name="T13" fmla="*/ 255 h 346"/>
                    <a:gd name="T14" fmla="*/ 0 60000 65536"/>
                    <a:gd name="T15" fmla="*/ 0 60000 65536"/>
                    <a:gd name="T16" fmla="*/ 0 60000 65536"/>
                    <a:gd name="T17" fmla="*/ 0 60000 65536"/>
                    <a:gd name="T18" fmla="*/ 0 60000 65536"/>
                    <a:gd name="T19" fmla="*/ 0 60000 65536"/>
                    <a:gd name="T20" fmla="*/ 0 60000 65536"/>
                    <a:gd name="T21" fmla="*/ 0 w 672"/>
                    <a:gd name="T22" fmla="*/ 0 h 346"/>
                    <a:gd name="T23" fmla="*/ 672 w 672"/>
                    <a:gd name="T24" fmla="*/ 346 h 34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72" h="346">
                      <a:moveTo>
                        <a:pt x="0" y="0"/>
                      </a:moveTo>
                      <a:cubicBezTo>
                        <a:pt x="30" y="63"/>
                        <a:pt x="61" y="127"/>
                        <a:pt x="93" y="171"/>
                      </a:cubicBezTo>
                      <a:cubicBezTo>
                        <a:pt x="125" y="215"/>
                        <a:pt x="155" y="238"/>
                        <a:pt x="192" y="264"/>
                      </a:cubicBezTo>
                      <a:cubicBezTo>
                        <a:pt x="229" y="290"/>
                        <a:pt x="271" y="317"/>
                        <a:pt x="315" y="330"/>
                      </a:cubicBezTo>
                      <a:cubicBezTo>
                        <a:pt x="359" y="343"/>
                        <a:pt x="410" y="346"/>
                        <a:pt x="456" y="342"/>
                      </a:cubicBezTo>
                      <a:cubicBezTo>
                        <a:pt x="502" y="338"/>
                        <a:pt x="552" y="323"/>
                        <a:pt x="588" y="309"/>
                      </a:cubicBezTo>
                      <a:cubicBezTo>
                        <a:pt x="624" y="295"/>
                        <a:pt x="648" y="275"/>
                        <a:pt x="672" y="255"/>
                      </a:cubicBezTo>
                    </a:path>
                  </a:pathLst>
                </a:custGeom>
                <a:noFill/>
                <a:ln w="12700">
                  <a:solidFill>
                    <a:schemeClr val="tx1"/>
                  </a:solidFill>
                  <a:round/>
                  <a:headEnd/>
                  <a:tailEnd/>
                </a:ln>
              </p:spPr>
              <p:txBody>
                <a:bodyPr/>
                <a:lstStyle/>
                <a:p>
                  <a:endParaRPr lang="en-US"/>
                </a:p>
              </p:txBody>
            </p:sp>
          </p:grpSp>
          <p:sp>
            <p:nvSpPr>
              <p:cNvPr id="29753" name="Text Box 161"/>
              <p:cNvSpPr txBox="1">
                <a:spLocks noChangeArrowheads="1"/>
              </p:cNvSpPr>
              <p:nvPr/>
            </p:nvSpPr>
            <p:spPr bwMode="auto">
              <a:xfrm>
                <a:off x="270" y="3894"/>
                <a:ext cx="924" cy="798"/>
              </a:xfrm>
              <a:prstGeom prst="rect">
                <a:avLst/>
              </a:prstGeom>
              <a:noFill/>
              <a:ln w="9525">
                <a:noFill/>
                <a:miter lim="800000"/>
                <a:headEnd/>
                <a:tailEnd/>
              </a:ln>
            </p:spPr>
            <p:txBody>
              <a:bodyPr>
                <a:spAutoFit/>
              </a:bodyPr>
              <a:lstStyle/>
              <a:p>
                <a:pPr algn="ctr">
                  <a:spcBef>
                    <a:spcPct val="50000"/>
                  </a:spcBef>
                </a:pPr>
                <a:r>
                  <a:rPr lang="en-US" sz="1400" b="1"/>
                  <a:t>Advanced Topics in Computer Networks</a:t>
                </a:r>
              </a:p>
            </p:txBody>
          </p:sp>
        </p:grpSp>
        <p:grpSp>
          <p:nvGrpSpPr>
            <p:cNvPr id="8" name="Group 162"/>
            <p:cNvGrpSpPr>
              <a:grpSpLocks/>
            </p:cNvGrpSpPr>
            <p:nvPr/>
          </p:nvGrpSpPr>
          <p:grpSpPr bwMode="auto">
            <a:xfrm>
              <a:off x="2197100" y="2176463"/>
              <a:ext cx="3943350" cy="1477962"/>
              <a:chOff x="48" y="3580"/>
              <a:chExt cx="1353" cy="1427"/>
            </a:xfrm>
          </p:grpSpPr>
          <p:grpSp>
            <p:nvGrpSpPr>
              <p:cNvPr id="9" name="Group 163"/>
              <p:cNvGrpSpPr>
                <a:grpSpLocks/>
              </p:cNvGrpSpPr>
              <p:nvPr/>
            </p:nvGrpSpPr>
            <p:grpSpPr bwMode="auto">
              <a:xfrm>
                <a:off x="48" y="3580"/>
                <a:ext cx="1353" cy="1427"/>
                <a:chOff x="886" y="2008"/>
                <a:chExt cx="2762" cy="2792"/>
              </a:xfrm>
            </p:grpSpPr>
            <p:sp>
              <p:nvSpPr>
                <p:cNvPr id="29741" name="Freeform 164"/>
                <p:cNvSpPr>
                  <a:spLocks/>
                </p:cNvSpPr>
                <p:nvPr/>
              </p:nvSpPr>
              <p:spPr bwMode="auto">
                <a:xfrm>
                  <a:off x="1920" y="4224"/>
                  <a:ext cx="816" cy="576"/>
                </a:xfrm>
                <a:custGeom>
                  <a:avLst/>
                  <a:gdLst>
                    <a:gd name="T0" fmla="*/ 0 w 816"/>
                    <a:gd name="T1" fmla="*/ 192 h 576"/>
                    <a:gd name="T2" fmla="*/ 96 w 816"/>
                    <a:gd name="T3" fmla="*/ 432 h 576"/>
                    <a:gd name="T4" fmla="*/ 336 w 816"/>
                    <a:gd name="T5" fmla="*/ 576 h 576"/>
                    <a:gd name="T6" fmla="*/ 672 w 816"/>
                    <a:gd name="T7" fmla="*/ 432 h 576"/>
                    <a:gd name="T8" fmla="*/ 768 w 816"/>
                    <a:gd name="T9" fmla="*/ 240 h 576"/>
                    <a:gd name="T10" fmla="*/ 816 w 816"/>
                    <a:gd name="T11" fmla="*/ 0 h 576"/>
                    <a:gd name="T12" fmla="*/ 0 60000 65536"/>
                    <a:gd name="T13" fmla="*/ 0 60000 65536"/>
                    <a:gd name="T14" fmla="*/ 0 60000 65536"/>
                    <a:gd name="T15" fmla="*/ 0 60000 65536"/>
                    <a:gd name="T16" fmla="*/ 0 60000 65536"/>
                    <a:gd name="T17" fmla="*/ 0 60000 65536"/>
                    <a:gd name="T18" fmla="*/ 0 w 816"/>
                    <a:gd name="T19" fmla="*/ 0 h 576"/>
                    <a:gd name="T20" fmla="*/ 816 w 816"/>
                    <a:gd name="T21" fmla="*/ 576 h 576"/>
                  </a:gdLst>
                  <a:ahLst/>
                  <a:cxnLst>
                    <a:cxn ang="T12">
                      <a:pos x="T0" y="T1"/>
                    </a:cxn>
                    <a:cxn ang="T13">
                      <a:pos x="T2" y="T3"/>
                    </a:cxn>
                    <a:cxn ang="T14">
                      <a:pos x="T4" y="T5"/>
                    </a:cxn>
                    <a:cxn ang="T15">
                      <a:pos x="T6" y="T7"/>
                    </a:cxn>
                    <a:cxn ang="T16">
                      <a:pos x="T8" y="T9"/>
                    </a:cxn>
                    <a:cxn ang="T17">
                      <a:pos x="T10" y="T11"/>
                    </a:cxn>
                  </a:cxnLst>
                  <a:rect l="T18" t="T19" r="T20" b="T21"/>
                  <a:pathLst>
                    <a:path w="816" h="576">
                      <a:moveTo>
                        <a:pt x="0" y="192"/>
                      </a:moveTo>
                      <a:cubicBezTo>
                        <a:pt x="20" y="280"/>
                        <a:pt x="40" y="368"/>
                        <a:pt x="96" y="432"/>
                      </a:cubicBezTo>
                      <a:cubicBezTo>
                        <a:pt x="152" y="496"/>
                        <a:pt x="240" y="576"/>
                        <a:pt x="336" y="576"/>
                      </a:cubicBezTo>
                      <a:cubicBezTo>
                        <a:pt x="432" y="576"/>
                        <a:pt x="600" y="488"/>
                        <a:pt x="672" y="432"/>
                      </a:cubicBezTo>
                      <a:cubicBezTo>
                        <a:pt x="744" y="376"/>
                        <a:pt x="744" y="312"/>
                        <a:pt x="768" y="240"/>
                      </a:cubicBezTo>
                      <a:cubicBezTo>
                        <a:pt x="792" y="168"/>
                        <a:pt x="804" y="84"/>
                        <a:pt x="816" y="0"/>
                      </a:cubicBezTo>
                    </a:path>
                  </a:pathLst>
                </a:custGeom>
                <a:noFill/>
                <a:ln w="12700">
                  <a:solidFill>
                    <a:schemeClr val="tx1"/>
                  </a:solidFill>
                  <a:round/>
                  <a:headEnd/>
                  <a:tailEnd/>
                </a:ln>
              </p:spPr>
              <p:txBody>
                <a:bodyPr/>
                <a:lstStyle/>
                <a:p>
                  <a:endParaRPr lang="en-US"/>
                </a:p>
              </p:txBody>
            </p:sp>
            <p:sp>
              <p:nvSpPr>
                <p:cNvPr id="29742" name="Freeform 165"/>
                <p:cNvSpPr>
                  <a:spLocks/>
                </p:cNvSpPr>
                <p:nvPr/>
              </p:nvSpPr>
              <p:spPr bwMode="auto">
                <a:xfrm>
                  <a:off x="2736" y="3504"/>
                  <a:ext cx="536" cy="968"/>
                </a:xfrm>
                <a:custGeom>
                  <a:avLst/>
                  <a:gdLst>
                    <a:gd name="T0" fmla="*/ 0 w 536"/>
                    <a:gd name="T1" fmla="*/ 864 h 968"/>
                    <a:gd name="T2" fmla="*/ 144 w 536"/>
                    <a:gd name="T3" fmla="*/ 960 h 968"/>
                    <a:gd name="T4" fmla="*/ 432 w 536"/>
                    <a:gd name="T5" fmla="*/ 816 h 968"/>
                    <a:gd name="T6" fmla="*/ 528 w 536"/>
                    <a:gd name="T7" fmla="*/ 528 h 968"/>
                    <a:gd name="T8" fmla="*/ 480 w 536"/>
                    <a:gd name="T9" fmla="*/ 192 h 968"/>
                    <a:gd name="T10" fmla="*/ 384 w 536"/>
                    <a:gd name="T11" fmla="*/ 0 h 968"/>
                    <a:gd name="T12" fmla="*/ 0 60000 65536"/>
                    <a:gd name="T13" fmla="*/ 0 60000 65536"/>
                    <a:gd name="T14" fmla="*/ 0 60000 65536"/>
                    <a:gd name="T15" fmla="*/ 0 60000 65536"/>
                    <a:gd name="T16" fmla="*/ 0 60000 65536"/>
                    <a:gd name="T17" fmla="*/ 0 60000 65536"/>
                    <a:gd name="T18" fmla="*/ 0 w 536"/>
                    <a:gd name="T19" fmla="*/ 0 h 968"/>
                    <a:gd name="T20" fmla="*/ 536 w 536"/>
                    <a:gd name="T21" fmla="*/ 968 h 968"/>
                  </a:gdLst>
                  <a:ahLst/>
                  <a:cxnLst>
                    <a:cxn ang="T12">
                      <a:pos x="T0" y="T1"/>
                    </a:cxn>
                    <a:cxn ang="T13">
                      <a:pos x="T2" y="T3"/>
                    </a:cxn>
                    <a:cxn ang="T14">
                      <a:pos x="T4" y="T5"/>
                    </a:cxn>
                    <a:cxn ang="T15">
                      <a:pos x="T6" y="T7"/>
                    </a:cxn>
                    <a:cxn ang="T16">
                      <a:pos x="T8" y="T9"/>
                    </a:cxn>
                    <a:cxn ang="T17">
                      <a:pos x="T10" y="T11"/>
                    </a:cxn>
                  </a:cxnLst>
                  <a:rect l="T18" t="T19" r="T20" b="T21"/>
                  <a:pathLst>
                    <a:path w="536" h="968">
                      <a:moveTo>
                        <a:pt x="0" y="864"/>
                      </a:moveTo>
                      <a:cubicBezTo>
                        <a:pt x="36" y="916"/>
                        <a:pt x="72" y="968"/>
                        <a:pt x="144" y="960"/>
                      </a:cubicBezTo>
                      <a:cubicBezTo>
                        <a:pt x="216" y="952"/>
                        <a:pt x="368" y="888"/>
                        <a:pt x="432" y="816"/>
                      </a:cubicBezTo>
                      <a:cubicBezTo>
                        <a:pt x="496" y="744"/>
                        <a:pt x="520" y="632"/>
                        <a:pt x="528" y="528"/>
                      </a:cubicBezTo>
                      <a:cubicBezTo>
                        <a:pt x="536" y="424"/>
                        <a:pt x="504" y="280"/>
                        <a:pt x="480" y="192"/>
                      </a:cubicBezTo>
                      <a:cubicBezTo>
                        <a:pt x="456" y="104"/>
                        <a:pt x="420" y="52"/>
                        <a:pt x="384" y="0"/>
                      </a:cubicBezTo>
                    </a:path>
                  </a:pathLst>
                </a:custGeom>
                <a:noFill/>
                <a:ln w="12700">
                  <a:solidFill>
                    <a:schemeClr val="tx1"/>
                  </a:solidFill>
                  <a:round/>
                  <a:headEnd/>
                  <a:tailEnd/>
                </a:ln>
              </p:spPr>
              <p:txBody>
                <a:bodyPr/>
                <a:lstStyle/>
                <a:p>
                  <a:endParaRPr lang="en-US"/>
                </a:p>
              </p:txBody>
            </p:sp>
            <p:sp>
              <p:nvSpPr>
                <p:cNvPr id="29743" name="Freeform 166"/>
                <p:cNvSpPr>
                  <a:spLocks/>
                </p:cNvSpPr>
                <p:nvPr/>
              </p:nvSpPr>
              <p:spPr bwMode="auto">
                <a:xfrm>
                  <a:off x="3264" y="3024"/>
                  <a:ext cx="384" cy="912"/>
                </a:xfrm>
                <a:custGeom>
                  <a:avLst/>
                  <a:gdLst>
                    <a:gd name="T0" fmla="*/ 0 w 384"/>
                    <a:gd name="T1" fmla="*/ 912 h 912"/>
                    <a:gd name="T2" fmla="*/ 240 w 384"/>
                    <a:gd name="T3" fmla="*/ 816 h 912"/>
                    <a:gd name="T4" fmla="*/ 336 w 384"/>
                    <a:gd name="T5" fmla="*/ 576 h 912"/>
                    <a:gd name="T6" fmla="*/ 384 w 384"/>
                    <a:gd name="T7" fmla="*/ 288 h 912"/>
                    <a:gd name="T8" fmla="*/ 336 w 384"/>
                    <a:gd name="T9" fmla="*/ 96 h 912"/>
                    <a:gd name="T10" fmla="*/ 288 w 384"/>
                    <a:gd name="T11" fmla="*/ 0 h 912"/>
                    <a:gd name="T12" fmla="*/ 0 60000 65536"/>
                    <a:gd name="T13" fmla="*/ 0 60000 65536"/>
                    <a:gd name="T14" fmla="*/ 0 60000 65536"/>
                    <a:gd name="T15" fmla="*/ 0 60000 65536"/>
                    <a:gd name="T16" fmla="*/ 0 60000 65536"/>
                    <a:gd name="T17" fmla="*/ 0 60000 65536"/>
                    <a:gd name="T18" fmla="*/ 0 w 384"/>
                    <a:gd name="T19" fmla="*/ 0 h 912"/>
                    <a:gd name="T20" fmla="*/ 384 w 384"/>
                    <a:gd name="T21" fmla="*/ 912 h 912"/>
                  </a:gdLst>
                  <a:ahLst/>
                  <a:cxnLst>
                    <a:cxn ang="T12">
                      <a:pos x="T0" y="T1"/>
                    </a:cxn>
                    <a:cxn ang="T13">
                      <a:pos x="T2" y="T3"/>
                    </a:cxn>
                    <a:cxn ang="T14">
                      <a:pos x="T4" y="T5"/>
                    </a:cxn>
                    <a:cxn ang="T15">
                      <a:pos x="T6" y="T7"/>
                    </a:cxn>
                    <a:cxn ang="T16">
                      <a:pos x="T8" y="T9"/>
                    </a:cxn>
                    <a:cxn ang="T17">
                      <a:pos x="T10" y="T11"/>
                    </a:cxn>
                  </a:cxnLst>
                  <a:rect l="T18" t="T19" r="T20" b="T21"/>
                  <a:pathLst>
                    <a:path w="384" h="912">
                      <a:moveTo>
                        <a:pt x="0" y="912"/>
                      </a:moveTo>
                      <a:cubicBezTo>
                        <a:pt x="92" y="892"/>
                        <a:pt x="184" y="872"/>
                        <a:pt x="240" y="816"/>
                      </a:cubicBezTo>
                      <a:cubicBezTo>
                        <a:pt x="296" y="760"/>
                        <a:pt x="312" y="664"/>
                        <a:pt x="336" y="576"/>
                      </a:cubicBezTo>
                      <a:cubicBezTo>
                        <a:pt x="360" y="488"/>
                        <a:pt x="384" y="368"/>
                        <a:pt x="384" y="288"/>
                      </a:cubicBezTo>
                      <a:cubicBezTo>
                        <a:pt x="384" y="208"/>
                        <a:pt x="352" y="144"/>
                        <a:pt x="336" y="96"/>
                      </a:cubicBezTo>
                      <a:cubicBezTo>
                        <a:pt x="320" y="48"/>
                        <a:pt x="304" y="24"/>
                        <a:pt x="288" y="0"/>
                      </a:cubicBezTo>
                    </a:path>
                  </a:pathLst>
                </a:custGeom>
                <a:noFill/>
                <a:ln w="12700">
                  <a:solidFill>
                    <a:schemeClr val="tx1"/>
                  </a:solidFill>
                  <a:round/>
                  <a:headEnd/>
                  <a:tailEnd/>
                </a:ln>
              </p:spPr>
              <p:txBody>
                <a:bodyPr/>
                <a:lstStyle/>
                <a:p>
                  <a:endParaRPr lang="en-US"/>
                </a:p>
              </p:txBody>
            </p:sp>
            <p:sp>
              <p:nvSpPr>
                <p:cNvPr id="29744" name="Freeform 167"/>
                <p:cNvSpPr>
                  <a:spLocks/>
                </p:cNvSpPr>
                <p:nvPr/>
              </p:nvSpPr>
              <p:spPr bwMode="auto">
                <a:xfrm>
                  <a:off x="3360" y="2352"/>
                  <a:ext cx="248" cy="816"/>
                </a:xfrm>
                <a:custGeom>
                  <a:avLst/>
                  <a:gdLst>
                    <a:gd name="T0" fmla="*/ 96 w 248"/>
                    <a:gd name="T1" fmla="*/ 816 h 816"/>
                    <a:gd name="T2" fmla="*/ 192 w 248"/>
                    <a:gd name="T3" fmla="*/ 672 h 816"/>
                    <a:gd name="T4" fmla="*/ 240 w 248"/>
                    <a:gd name="T5" fmla="*/ 432 h 816"/>
                    <a:gd name="T6" fmla="*/ 144 w 248"/>
                    <a:gd name="T7" fmla="*/ 192 h 816"/>
                    <a:gd name="T8" fmla="*/ 0 w 248"/>
                    <a:gd name="T9" fmla="*/ 0 h 816"/>
                    <a:gd name="T10" fmla="*/ 0 60000 65536"/>
                    <a:gd name="T11" fmla="*/ 0 60000 65536"/>
                    <a:gd name="T12" fmla="*/ 0 60000 65536"/>
                    <a:gd name="T13" fmla="*/ 0 60000 65536"/>
                    <a:gd name="T14" fmla="*/ 0 60000 65536"/>
                    <a:gd name="T15" fmla="*/ 0 w 248"/>
                    <a:gd name="T16" fmla="*/ 0 h 816"/>
                    <a:gd name="T17" fmla="*/ 248 w 248"/>
                    <a:gd name="T18" fmla="*/ 816 h 816"/>
                  </a:gdLst>
                  <a:ahLst/>
                  <a:cxnLst>
                    <a:cxn ang="T10">
                      <a:pos x="T0" y="T1"/>
                    </a:cxn>
                    <a:cxn ang="T11">
                      <a:pos x="T2" y="T3"/>
                    </a:cxn>
                    <a:cxn ang="T12">
                      <a:pos x="T4" y="T5"/>
                    </a:cxn>
                    <a:cxn ang="T13">
                      <a:pos x="T6" y="T7"/>
                    </a:cxn>
                    <a:cxn ang="T14">
                      <a:pos x="T8" y="T9"/>
                    </a:cxn>
                  </a:cxnLst>
                  <a:rect l="T15" t="T16" r="T17" b="T18"/>
                  <a:pathLst>
                    <a:path w="248" h="816">
                      <a:moveTo>
                        <a:pt x="96" y="816"/>
                      </a:moveTo>
                      <a:cubicBezTo>
                        <a:pt x="132" y="776"/>
                        <a:pt x="168" y="736"/>
                        <a:pt x="192" y="672"/>
                      </a:cubicBezTo>
                      <a:cubicBezTo>
                        <a:pt x="216" y="608"/>
                        <a:pt x="248" y="512"/>
                        <a:pt x="240" y="432"/>
                      </a:cubicBezTo>
                      <a:cubicBezTo>
                        <a:pt x="232" y="352"/>
                        <a:pt x="184" y="264"/>
                        <a:pt x="144" y="192"/>
                      </a:cubicBezTo>
                      <a:cubicBezTo>
                        <a:pt x="104" y="120"/>
                        <a:pt x="24" y="32"/>
                        <a:pt x="0" y="0"/>
                      </a:cubicBezTo>
                    </a:path>
                  </a:pathLst>
                </a:custGeom>
                <a:noFill/>
                <a:ln w="12700">
                  <a:solidFill>
                    <a:schemeClr val="tx1"/>
                  </a:solidFill>
                  <a:round/>
                  <a:headEnd/>
                  <a:tailEnd/>
                </a:ln>
              </p:spPr>
              <p:txBody>
                <a:bodyPr/>
                <a:lstStyle/>
                <a:p>
                  <a:endParaRPr lang="en-US"/>
                </a:p>
              </p:txBody>
            </p:sp>
            <p:sp>
              <p:nvSpPr>
                <p:cNvPr id="29745" name="Freeform 168"/>
                <p:cNvSpPr>
                  <a:spLocks/>
                </p:cNvSpPr>
                <p:nvPr/>
              </p:nvSpPr>
              <p:spPr bwMode="auto">
                <a:xfrm>
                  <a:off x="2736" y="2008"/>
                  <a:ext cx="624" cy="440"/>
                </a:xfrm>
                <a:custGeom>
                  <a:avLst/>
                  <a:gdLst>
                    <a:gd name="T0" fmla="*/ 624 w 624"/>
                    <a:gd name="T1" fmla="*/ 440 h 440"/>
                    <a:gd name="T2" fmla="*/ 576 w 624"/>
                    <a:gd name="T3" fmla="*/ 200 h 440"/>
                    <a:gd name="T4" fmla="*/ 432 w 624"/>
                    <a:gd name="T5" fmla="*/ 56 h 440"/>
                    <a:gd name="T6" fmla="*/ 240 w 624"/>
                    <a:gd name="T7" fmla="*/ 8 h 440"/>
                    <a:gd name="T8" fmla="*/ 96 w 624"/>
                    <a:gd name="T9" fmla="*/ 104 h 440"/>
                    <a:gd name="T10" fmla="*/ 0 w 624"/>
                    <a:gd name="T11" fmla="*/ 248 h 440"/>
                    <a:gd name="T12" fmla="*/ 0 60000 65536"/>
                    <a:gd name="T13" fmla="*/ 0 60000 65536"/>
                    <a:gd name="T14" fmla="*/ 0 60000 65536"/>
                    <a:gd name="T15" fmla="*/ 0 60000 65536"/>
                    <a:gd name="T16" fmla="*/ 0 60000 65536"/>
                    <a:gd name="T17" fmla="*/ 0 60000 65536"/>
                    <a:gd name="T18" fmla="*/ 0 w 624"/>
                    <a:gd name="T19" fmla="*/ 0 h 440"/>
                    <a:gd name="T20" fmla="*/ 624 w 624"/>
                    <a:gd name="T21" fmla="*/ 440 h 440"/>
                  </a:gdLst>
                  <a:ahLst/>
                  <a:cxnLst>
                    <a:cxn ang="T12">
                      <a:pos x="T0" y="T1"/>
                    </a:cxn>
                    <a:cxn ang="T13">
                      <a:pos x="T2" y="T3"/>
                    </a:cxn>
                    <a:cxn ang="T14">
                      <a:pos x="T4" y="T5"/>
                    </a:cxn>
                    <a:cxn ang="T15">
                      <a:pos x="T6" y="T7"/>
                    </a:cxn>
                    <a:cxn ang="T16">
                      <a:pos x="T8" y="T9"/>
                    </a:cxn>
                    <a:cxn ang="T17">
                      <a:pos x="T10" y="T11"/>
                    </a:cxn>
                  </a:cxnLst>
                  <a:rect l="T18" t="T19" r="T20" b="T21"/>
                  <a:pathLst>
                    <a:path w="624" h="440">
                      <a:moveTo>
                        <a:pt x="624" y="440"/>
                      </a:moveTo>
                      <a:cubicBezTo>
                        <a:pt x="616" y="352"/>
                        <a:pt x="608" y="264"/>
                        <a:pt x="576" y="200"/>
                      </a:cubicBezTo>
                      <a:cubicBezTo>
                        <a:pt x="544" y="136"/>
                        <a:pt x="488" y="88"/>
                        <a:pt x="432" y="56"/>
                      </a:cubicBezTo>
                      <a:cubicBezTo>
                        <a:pt x="376" y="24"/>
                        <a:pt x="296" y="0"/>
                        <a:pt x="240" y="8"/>
                      </a:cubicBezTo>
                      <a:cubicBezTo>
                        <a:pt x="184" y="16"/>
                        <a:pt x="136" y="64"/>
                        <a:pt x="96" y="104"/>
                      </a:cubicBezTo>
                      <a:cubicBezTo>
                        <a:pt x="56" y="144"/>
                        <a:pt x="28" y="196"/>
                        <a:pt x="0" y="248"/>
                      </a:cubicBezTo>
                    </a:path>
                  </a:pathLst>
                </a:custGeom>
                <a:noFill/>
                <a:ln w="12700">
                  <a:solidFill>
                    <a:schemeClr val="tx1"/>
                  </a:solidFill>
                  <a:round/>
                  <a:headEnd/>
                  <a:tailEnd/>
                </a:ln>
              </p:spPr>
              <p:txBody>
                <a:bodyPr/>
                <a:lstStyle/>
                <a:p>
                  <a:endParaRPr lang="en-US"/>
                </a:p>
              </p:txBody>
            </p:sp>
            <p:sp>
              <p:nvSpPr>
                <p:cNvPr id="29746" name="Freeform 169"/>
                <p:cNvSpPr>
                  <a:spLocks/>
                </p:cNvSpPr>
                <p:nvPr/>
              </p:nvSpPr>
              <p:spPr bwMode="auto">
                <a:xfrm>
                  <a:off x="1797" y="2096"/>
                  <a:ext cx="537" cy="253"/>
                </a:xfrm>
                <a:custGeom>
                  <a:avLst/>
                  <a:gdLst>
                    <a:gd name="T0" fmla="*/ 537 w 537"/>
                    <a:gd name="T1" fmla="*/ 148 h 253"/>
                    <a:gd name="T2" fmla="*/ 453 w 537"/>
                    <a:gd name="T3" fmla="*/ 49 h 253"/>
                    <a:gd name="T4" fmla="*/ 342 w 537"/>
                    <a:gd name="T5" fmla="*/ 10 h 253"/>
                    <a:gd name="T6" fmla="*/ 252 w 537"/>
                    <a:gd name="T7" fmla="*/ 7 h 253"/>
                    <a:gd name="T8" fmla="*/ 153 w 537"/>
                    <a:gd name="T9" fmla="*/ 52 h 253"/>
                    <a:gd name="T10" fmla="*/ 75 w 537"/>
                    <a:gd name="T11" fmla="*/ 121 h 253"/>
                    <a:gd name="T12" fmla="*/ 18 w 537"/>
                    <a:gd name="T13" fmla="*/ 214 h 253"/>
                    <a:gd name="T14" fmla="*/ 0 w 537"/>
                    <a:gd name="T15" fmla="*/ 253 h 253"/>
                    <a:gd name="T16" fmla="*/ 0 60000 65536"/>
                    <a:gd name="T17" fmla="*/ 0 60000 65536"/>
                    <a:gd name="T18" fmla="*/ 0 60000 65536"/>
                    <a:gd name="T19" fmla="*/ 0 60000 65536"/>
                    <a:gd name="T20" fmla="*/ 0 60000 65536"/>
                    <a:gd name="T21" fmla="*/ 0 60000 65536"/>
                    <a:gd name="T22" fmla="*/ 0 60000 65536"/>
                    <a:gd name="T23" fmla="*/ 0 60000 65536"/>
                    <a:gd name="T24" fmla="*/ 0 w 537"/>
                    <a:gd name="T25" fmla="*/ 0 h 253"/>
                    <a:gd name="T26" fmla="*/ 537 w 537"/>
                    <a:gd name="T27" fmla="*/ 253 h 25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37" h="253">
                      <a:moveTo>
                        <a:pt x="537" y="148"/>
                      </a:moveTo>
                      <a:cubicBezTo>
                        <a:pt x="511" y="110"/>
                        <a:pt x="485" y="72"/>
                        <a:pt x="453" y="49"/>
                      </a:cubicBezTo>
                      <a:cubicBezTo>
                        <a:pt x="421" y="26"/>
                        <a:pt x="375" y="17"/>
                        <a:pt x="342" y="10"/>
                      </a:cubicBezTo>
                      <a:cubicBezTo>
                        <a:pt x="309" y="3"/>
                        <a:pt x="283" y="0"/>
                        <a:pt x="252" y="7"/>
                      </a:cubicBezTo>
                      <a:cubicBezTo>
                        <a:pt x="221" y="14"/>
                        <a:pt x="183" y="33"/>
                        <a:pt x="153" y="52"/>
                      </a:cubicBezTo>
                      <a:cubicBezTo>
                        <a:pt x="123" y="71"/>
                        <a:pt x="98" y="94"/>
                        <a:pt x="75" y="121"/>
                      </a:cubicBezTo>
                      <a:cubicBezTo>
                        <a:pt x="52" y="148"/>
                        <a:pt x="30" y="192"/>
                        <a:pt x="18" y="214"/>
                      </a:cubicBezTo>
                      <a:cubicBezTo>
                        <a:pt x="6" y="236"/>
                        <a:pt x="3" y="244"/>
                        <a:pt x="0" y="253"/>
                      </a:cubicBezTo>
                    </a:path>
                  </a:pathLst>
                </a:custGeom>
                <a:noFill/>
                <a:ln w="12700">
                  <a:solidFill>
                    <a:schemeClr val="tx1"/>
                  </a:solidFill>
                  <a:round/>
                  <a:headEnd/>
                  <a:tailEnd/>
                </a:ln>
              </p:spPr>
              <p:txBody>
                <a:bodyPr/>
                <a:lstStyle/>
                <a:p>
                  <a:endParaRPr lang="en-US"/>
                </a:p>
              </p:txBody>
            </p:sp>
            <p:sp>
              <p:nvSpPr>
                <p:cNvPr id="29747" name="Freeform 170"/>
                <p:cNvSpPr>
                  <a:spLocks/>
                </p:cNvSpPr>
                <p:nvPr/>
              </p:nvSpPr>
              <p:spPr bwMode="auto">
                <a:xfrm>
                  <a:off x="2310" y="2008"/>
                  <a:ext cx="489" cy="314"/>
                </a:xfrm>
                <a:custGeom>
                  <a:avLst/>
                  <a:gdLst>
                    <a:gd name="T0" fmla="*/ 489 w 489"/>
                    <a:gd name="T1" fmla="*/ 143 h 314"/>
                    <a:gd name="T2" fmla="*/ 405 w 489"/>
                    <a:gd name="T3" fmla="*/ 44 h 314"/>
                    <a:gd name="T4" fmla="*/ 270 w 489"/>
                    <a:gd name="T5" fmla="*/ 2 h 314"/>
                    <a:gd name="T6" fmla="*/ 147 w 489"/>
                    <a:gd name="T7" fmla="*/ 53 h 314"/>
                    <a:gd name="T8" fmla="*/ 75 w 489"/>
                    <a:gd name="T9" fmla="*/ 113 h 314"/>
                    <a:gd name="T10" fmla="*/ 15 w 489"/>
                    <a:gd name="T11" fmla="*/ 233 h 314"/>
                    <a:gd name="T12" fmla="*/ 0 w 489"/>
                    <a:gd name="T13" fmla="*/ 314 h 314"/>
                    <a:gd name="T14" fmla="*/ 0 60000 65536"/>
                    <a:gd name="T15" fmla="*/ 0 60000 65536"/>
                    <a:gd name="T16" fmla="*/ 0 60000 65536"/>
                    <a:gd name="T17" fmla="*/ 0 60000 65536"/>
                    <a:gd name="T18" fmla="*/ 0 60000 65536"/>
                    <a:gd name="T19" fmla="*/ 0 60000 65536"/>
                    <a:gd name="T20" fmla="*/ 0 60000 65536"/>
                    <a:gd name="T21" fmla="*/ 0 w 489"/>
                    <a:gd name="T22" fmla="*/ 0 h 314"/>
                    <a:gd name="T23" fmla="*/ 489 w 489"/>
                    <a:gd name="T24" fmla="*/ 314 h 31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89" h="314">
                      <a:moveTo>
                        <a:pt x="489" y="143"/>
                      </a:moveTo>
                      <a:cubicBezTo>
                        <a:pt x="465" y="105"/>
                        <a:pt x="442" y="68"/>
                        <a:pt x="405" y="44"/>
                      </a:cubicBezTo>
                      <a:cubicBezTo>
                        <a:pt x="368" y="20"/>
                        <a:pt x="313" y="0"/>
                        <a:pt x="270" y="2"/>
                      </a:cubicBezTo>
                      <a:cubicBezTo>
                        <a:pt x="227" y="4"/>
                        <a:pt x="179" y="35"/>
                        <a:pt x="147" y="53"/>
                      </a:cubicBezTo>
                      <a:cubicBezTo>
                        <a:pt x="115" y="71"/>
                        <a:pt x="97" y="83"/>
                        <a:pt x="75" y="113"/>
                      </a:cubicBezTo>
                      <a:cubicBezTo>
                        <a:pt x="53" y="143"/>
                        <a:pt x="27" y="200"/>
                        <a:pt x="15" y="233"/>
                      </a:cubicBezTo>
                      <a:cubicBezTo>
                        <a:pt x="3" y="266"/>
                        <a:pt x="1" y="290"/>
                        <a:pt x="0" y="314"/>
                      </a:cubicBezTo>
                    </a:path>
                  </a:pathLst>
                </a:custGeom>
                <a:noFill/>
                <a:ln w="12700">
                  <a:solidFill>
                    <a:schemeClr val="tx1"/>
                  </a:solidFill>
                  <a:round/>
                  <a:headEnd/>
                  <a:tailEnd/>
                </a:ln>
              </p:spPr>
              <p:txBody>
                <a:bodyPr/>
                <a:lstStyle/>
                <a:p>
                  <a:endParaRPr lang="en-US"/>
                </a:p>
              </p:txBody>
            </p:sp>
            <p:sp>
              <p:nvSpPr>
                <p:cNvPr id="29748" name="Freeform 171"/>
                <p:cNvSpPr>
                  <a:spLocks/>
                </p:cNvSpPr>
                <p:nvPr/>
              </p:nvSpPr>
              <p:spPr bwMode="auto">
                <a:xfrm>
                  <a:off x="1151" y="2268"/>
                  <a:ext cx="730" cy="777"/>
                </a:xfrm>
                <a:custGeom>
                  <a:avLst/>
                  <a:gdLst>
                    <a:gd name="T0" fmla="*/ 730 w 730"/>
                    <a:gd name="T1" fmla="*/ 174 h 777"/>
                    <a:gd name="T2" fmla="*/ 667 w 730"/>
                    <a:gd name="T3" fmla="*/ 99 h 777"/>
                    <a:gd name="T4" fmla="*/ 556 w 730"/>
                    <a:gd name="T5" fmla="*/ 27 h 777"/>
                    <a:gd name="T6" fmla="*/ 457 w 730"/>
                    <a:gd name="T7" fmla="*/ 3 h 777"/>
                    <a:gd name="T8" fmla="*/ 340 w 730"/>
                    <a:gd name="T9" fmla="*/ 12 h 777"/>
                    <a:gd name="T10" fmla="*/ 223 w 730"/>
                    <a:gd name="T11" fmla="*/ 72 h 777"/>
                    <a:gd name="T12" fmla="*/ 160 w 730"/>
                    <a:gd name="T13" fmla="*/ 141 h 777"/>
                    <a:gd name="T14" fmla="*/ 91 w 730"/>
                    <a:gd name="T15" fmla="*/ 234 h 777"/>
                    <a:gd name="T16" fmla="*/ 43 w 730"/>
                    <a:gd name="T17" fmla="*/ 342 h 777"/>
                    <a:gd name="T18" fmla="*/ 19 w 730"/>
                    <a:gd name="T19" fmla="*/ 432 h 777"/>
                    <a:gd name="T20" fmla="*/ 1 w 730"/>
                    <a:gd name="T21" fmla="*/ 531 h 777"/>
                    <a:gd name="T22" fmla="*/ 10 w 730"/>
                    <a:gd name="T23" fmla="*/ 669 h 777"/>
                    <a:gd name="T24" fmla="*/ 22 w 730"/>
                    <a:gd name="T25" fmla="*/ 777 h 77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30"/>
                    <a:gd name="T40" fmla="*/ 0 h 777"/>
                    <a:gd name="T41" fmla="*/ 730 w 730"/>
                    <a:gd name="T42" fmla="*/ 777 h 77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30" h="777">
                      <a:moveTo>
                        <a:pt x="730" y="174"/>
                      </a:moveTo>
                      <a:cubicBezTo>
                        <a:pt x="713" y="149"/>
                        <a:pt x="696" y="124"/>
                        <a:pt x="667" y="99"/>
                      </a:cubicBezTo>
                      <a:cubicBezTo>
                        <a:pt x="638" y="74"/>
                        <a:pt x="591" y="43"/>
                        <a:pt x="556" y="27"/>
                      </a:cubicBezTo>
                      <a:cubicBezTo>
                        <a:pt x="521" y="11"/>
                        <a:pt x="493" y="6"/>
                        <a:pt x="457" y="3"/>
                      </a:cubicBezTo>
                      <a:cubicBezTo>
                        <a:pt x="421" y="0"/>
                        <a:pt x="379" y="0"/>
                        <a:pt x="340" y="12"/>
                      </a:cubicBezTo>
                      <a:cubicBezTo>
                        <a:pt x="301" y="24"/>
                        <a:pt x="253" y="50"/>
                        <a:pt x="223" y="72"/>
                      </a:cubicBezTo>
                      <a:cubicBezTo>
                        <a:pt x="193" y="94"/>
                        <a:pt x="182" y="114"/>
                        <a:pt x="160" y="141"/>
                      </a:cubicBezTo>
                      <a:cubicBezTo>
                        <a:pt x="138" y="168"/>
                        <a:pt x="110" y="201"/>
                        <a:pt x="91" y="234"/>
                      </a:cubicBezTo>
                      <a:cubicBezTo>
                        <a:pt x="72" y="267"/>
                        <a:pt x="55" y="309"/>
                        <a:pt x="43" y="342"/>
                      </a:cubicBezTo>
                      <a:cubicBezTo>
                        <a:pt x="31" y="375"/>
                        <a:pt x="26" y="401"/>
                        <a:pt x="19" y="432"/>
                      </a:cubicBezTo>
                      <a:cubicBezTo>
                        <a:pt x="12" y="463"/>
                        <a:pt x="2" y="492"/>
                        <a:pt x="1" y="531"/>
                      </a:cubicBezTo>
                      <a:cubicBezTo>
                        <a:pt x="0" y="570"/>
                        <a:pt x="7" y="628"/>
                        <a:pt x="10" y="669"/>
                      </a:cubicBezTo>
                      <a:cubicBezTo>
                        <a:pt x="13" y="710"/>
                        <a:pt x="17" y="743"/>
                        <a:pt x="22" y="777"/>
                      </a:cubicBezTo>
                    </a:path>
                  </a:pathLst>
                </a:custGeom>
                <a:noFill/>
                <a:ln w="12700">
                  <a:solidFill>
                    <a:schemeClr val="tx1"/>
                  </a:solidFill>
                  <a:round/>
                  <a:headEnd/>
                  <a:tailEnd/>
                </a:ln>
              </p:spPr>
              <p:txBody>
                <a:bodyPr/>
                <a:lstStyle/>
                <a:p>
                  <a:endParaRPr lang="en-US"/>
                </a:p>
              </p:txBody>
            </p:sp>
            <p:sp>
              <p:nvSpPr>
                <p:cNvPr id="29749" name="Freeform 172"/>
                <p:cNvSpPr>
                  <a:spLocks/>
                </p:cNvSpPr>
                <p:nvPr/>
              </p:nvSpPr>
              <p:spPr bwMode="auto">
                <a:xfrm>
                  <a:off x="886" y="2937"/>
                  <a:ext cx="326" cy="768"/>
                </a:xfrm>
                <a:custGeom>
                  <a:avLst/>
                  <a:gdLst>
                    <a:gd name="T0" fmla="*/ 272 w 326"/>
                    <a:gd name="T1" fmla="*/ 0 h 768"/>
                    <a:gd name="T2" fmla="*/ 170 w 326"/>
                    <a:gd name="T3" fmla="*/ 45 h 768"/>
                    <a:gd name="T4" fmla="*/ 50 w 326"/>
                    <a:gd name="T5" fmla="*/ 144 h 768"/>
                    <a:gd name="T6" fmla="*/ 2 w 326"/>
                    <a:gd name="T7" fmla="*/ 360 h 768"/>
                    <a:gd name="T8" fmla="*/ 35 w 326"/>
                    <a:gd name="T9" fmla="*/ 516 h 768"/>
                    <a:gd name="T10" fmla="*/ 113 w 326"/>
                    <a:gd name="T11" fmla="*/ 672 h 768"/>
                    <a:gd name="T12" fmla="*/ 203 w 326"/>
                    <a:gd name="T13" fmla="*/ 747 h 768"/>
                    <a:gd name="T14" fmla="*/ 326 w 326"/>
                    <a:gd name="T15" fmla="*/ 768 h 768"/>
                    <a:gd name="T16" fmla="*/ 0 60000 65536"/>
                    <a:gd name="T17" fmla="*/ 0 60000 65536"/>
                    <a:gd name="T18" fmla="*/ 0 60000 65536"/>
                    <a:gd name="T19" fmla="*/ 0 60000 65536"/>
                    <a:gd name="T20" fmla="*/ 0 60000 65536"/>
                    <a:gd name="T21" fmla="*/ 0 60000 65536"/>
                    <a:gd name="T22" fmla="*/ 0 60000 65536"/>
                    <a:gd name="T23" fmla="*/ 0 60000 65536"/>
                    <a:gd name="T24" fmla="*/ 0 w 326"/>
                    <a:gd name="T25" fmla="*/ 0 h 768"/>
                    <a:gd name="T26" fmla="*/ 326 w 326"/>
                    <a:gd name="T27" fmla="*/ 768 h 76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26" h="768">
                      <a:moveTo>
                        <a:pt x="272" y="0"/>
                      </a:moveTo>
                      <a:cubicBezTo>
                        <a:pt x="239" y="10"/>
                        <a:pt x="207" y="21"/>
                        <a:pt x="170" y="45"/>
                      </a:cubicBezTo>
                      <a:cubicBezTo>
                        <a:pt x="133" y="69"/>
                        <a:pt x="78" y="92"/>
                        <a:pt x="50" y="144"/>
                      </a:cubicBezTo>
                      <a:cubicBezTo>
                        <a:pt x="22" y="196"/>
                        <a:pt x="4" y="298"/>
                        <a:pt x="2" y="360"/>
                      </a:cubicBezTo>
                      <a:cubicBezTo>
                        <a:pt x="0" y="422"/>
                        <a:pt x="17" y="464"/>
                        <a:pt x="35" y="516"/>
                      </a:cubicBezTo>
                      <a:cubicBezTo>
                        <a:pt x="53" y="568"/>
                        <a:pt x="85" y="634"/>
                        <a:pt x="113" y="672"/>
                      </a:cubicBezTo>
                      <a:cubicBezTo>
                        <a:pt x="141" y="710"/>
                        <a:pt x="168" y="731"/>
                        <a:pt x="203" y="747"/>
                      </a:cubicBezTo>
                      <a:cubicBezTo>
                        <a:pt x="238" y="763"/>
                        <a:pt x="282" y="765"/>
                        <a:pt x="326" y="768"/>
                      </a:cubicBezTo>
                    </a:path>
                  </a:pathLst>
                </a:custGeom>
                <a:noFill/>
                <a:ln w="12700">
                  <a:solidFill>
                    <a:schemeClr val="tx1"/>
                  </a:solidFill>
                  <a:round/>
                  <a:headEnd/>
                  <a:tailEnd/>
                </a:ln>
              </p:spPr>
              <p:txBody>
                <a:bodyPr/>
                <a:lstStyle/>
                <a:p>
                  <a:endParaRPr lang="en-US"/>
                </a:p>
              </p:txBody>
            </p:sp>
            <p:sp>
              <p:nvSpPr>
                <p:cNvPr id="29750" name="Freeform 173"/>
                <p:cNvSpPr>
                  <a:spLocks/>
                </p:cNvSpPr>
                <p:nvPr/>
              </p:nvSpPr>
              <p:spPr bwMode="auto">
                <a:xfrm>
                  <a:off x="968" y="3657"/>
                  <a:ext cx="385" cy="639"/>
                </a:xfrm>
                <a:custGeom>
                  <a:avLst/>
                  <a:gdLst>
                    <a:gd name="T0" fmla="*/ 73 w 385"/>
                    <a:gd name="T1" fmla="*/ 0 h 639"/>
                    <a:gd name="T2" fmla="*/ 10 w 385"/>
                    <a:gd name="T3" fmla="*/ 153 h 639"/>
                    <a:gd name="T4" fmla="*/ 16 w 385"/>
                    <a:gd name="T5" fmla="*/ 366 h 639"/>
                    <a:gd name="T6" fmla="*/ 85 w 385"/>
                    <a:gd name="T7" fmla="*/ 528 h 639"/>
                    <a:gd name="T8" fmla="*/ 202 w 385"/>
                    <a:gd name="T9" fmla="*/ 621 h 639"/>
                    <a:gd name="T10" fmla="*/ 313 w 385"/>
                    <a:gd name="T11" fmla="*/ 633 h 639"/>
                    <a:gd name="T12" fmla="*/ 385 w 385"/>
                    <a:gd name="T13" fmla="*/ 600 h 639"/>
                    <a:gd name="T14" fmla="*/ 0 60000 65536"/>
                    <a:gd name="T15" fmla="*/ 0 60000 65536"/>
                    <a:gd name="T16" fmla="*/ 0 60000 65536"/>
                    <a:gd name="T17" fmla="*/ 0 60000 65536"/>
                    <a:gd name="T18" fmla="*/ 0 60000 65536"/>
                    <a:gd name="T19" fmla="*/ 0 60000 65536"/>
                    <a:gd name="T20" fmla="*/ 0 60000 65536"/>
                    <a:gd name="T21" fmla="*/ 0 w 385"/>
                    <a:gd name="T22" fmla="*/ 0 h 639"/>
                    <a:gd name="T23" fmla="*/ 385 w 385"/>
                    <a:gd name="T24" fmla="*/ 639 h 63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85" h="639">
                      <a:moveTo>
                        <a:pt x="73" y="0"/>
                      </a:moveTo>
                      <a:cubicBezTo>
                        <a:pt x="46" y="46"/>
                        <a:pt x="20" y="92"/>
                        <a:pt x="10" y="153"/>
                      </a:cubicBezTo>
                      <a:cubicBezTo>
                        <a:pt x="0" y="214"/>
                        <a:pt x="4" y="304"/>
                        <a:pt x="16" y="366"/>
                      </a:cubicBezTo>
                      <a:cubicBezTo>
                        <a:pt x="28" y="428"/>
                        <a:pt x="54" y="485"/>
                        <a:pt x="85" y="528"/>
                      </a:cubicBezTo>
                      <a:cubicBezTo>
                        <a:pt x="116" y="571"/>
                        <a:pt x="164" y="603"/>
                        <a:pt x="202" y="621"/>
                      </a:cubicBezTo>
                      <a:cubicBezTo>
                        <a:pt x="240" y="639"/>
                        <a:pt x="283" y="636"/>
                        <a:pt x="313" y="633"/>
                      </a:cubicBezTo>
                      <a:cubicBezTo>
                        <a:pt x="343" y="630"/>
                        <a:pt x="364" y="615"/>
                        <a:pt x="385" y="600"/>
                      </a:cubicBezTo>
                    </a:path>
                  </a:pathLst>
                </a:custGeom>
                <a:noFill/>
                <a:ln w="12700">
                  <a:solidFill>
                    <a:schemeClr val="tx1"/>
                  </a:solidFill>
                  <a:round/>
                  <a:headEnd/>
                  <a:tailEnd/>
                </a:ln>
              </p:spPr>
              <p:txBody>
                <a:bodyPr/>
                <a:lstStyle/>
                <a:p>
                  <a:endParaRPr lang="en-US"/>
                </a:p>
              </p:txBody>
            </p:sp>
            <p:sp>
              <p:nvSpPr>
                <p:cNvPr id="29751" name="Freeform 174"/>
                <p:cNvSpPr>
                  <a:spLocks/>
                </p:cNvSpPr>
                <p:nvPr/>
              </p:nvSpPr>
              <p:spPr bwMode="auto">
                <a:xfrm>
                  <a:off x="1278" y="4290"/>
                  <a:ext cx="672" cy="346"/>
                </a:xfrm>
                <a:custGeom>
                  <a:avLst/>
                  <a:gdLst>
                    <a:gd name="T0" fmla="*/ 0 w 672"/>
                    <a:gd name="T1" fmla="*/ 0 h 346"/>
                    <a:gd name="T2" fmla="*/ 93 w 672"/>
                    <a:gd name="T3" fmla="*/ 171 h 346"/>
                    <a:gd name="T4" fmla="*/ 192 w 672"/>
                    <a:gd name="T5" fmla="*/ 264 h 346"/>
                    <a:gd name="T6" fmla="*/ 315 w 672"/>
                    <a:gd name="T7" fmla="*/ 330 h 346"/>
                    <a:gd name="T8" fmla="*/ 456 w 672"/>
                    <a:gd name="T9" fmla="*/ 342 h 346"/>
                    <a:gd name="T10" fmla="*/ 588 w 672"/>
                    <a:gd name="T11" fmla="*/ 309 h 346"/>
                    <a:gd name="T12" fmla="*/ 672 w 672"/>
                    <a:gd name="T13" fmla="*/ 255 h 346"/>
                    <a:gd name="T14" fmla="*/ 0 60000 65536"/>
                    <a:gd name="T15" fmla="*/ 0 60000 65536"/>
                    <a:gd name="T16" fmla="*/ 0 60000 65536"/>
                    <a:gd name="T17" fmla="*/ 0 60000 65536"/>
                    <a:gd name="T18" fmla="*/ 0 60000 65536"/>
                    <a:gd name="T19" fmla="*/ 0 60000 65536"/>
                    <a:gd name="T20" fmla="*/ 0 60000 65536"/>
                    <a:gd name="T21" fmla="*/ 0 w 672"/>
                    <a:gd name="T22" fmla="*/ 0 h 346"/>
                    <a:gd name="T23" fmla="*/ 672 w 672"/>
                    <a:gd name="T24" fmla="*/ 346 h 34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72" h="346">
                      <a:moveTo>
                        <a:pt x="0" y="0"/>
                      </a:moveTo>
                      <a:cubicBezTo>
                        <a:pt x="30" y="63"/>
                        <a:pt x="61" y="127"/>
                        <a:pt x="93" y="171"/>
                      </a:cubicBezTo>
                      <a:cubicBezTo>
                        <a:pt x="125" y="215"/>
                        <a:pt x="155" y="238"/>
                        <a:pt x="192" y="264"/>
                      </a:cubicBezTo>
                      <a:cubicBezTo>
                        <a:pt x="229" y="290"/>
                        <a:pt x="271" y="317"/>
                        <a:pt x="315" y="330"/>
                      </a:cubicBezTo>
                      <a:cubicBezTo>
                        <a:pt x="359" y="343"/>
                        <a:pt x="410" y="346"/>
                        <a:pt x="456" y="342"/>
                      </a:cubicBezTo>
                      <a:cubicBezTo>
                        <a:pt x="502" y="338"/>
                        <a:pt x="552" y="323"/>
                        <a:pt x="588" y="309"/>
                      </a:cubicBezTo>
                      <a:cubicBezTo>
                        <a:pt x="624" y="295"/>
                        <a:pt x="648" y="275"/>
                        <a:pt x="672" y="255"/>
                      </a:cubicBezTo>
                    </a:path>
                  </a:pathLst>
                </a:custGeom>
                <a:noFill/>
                <a:ln w="12700">
                  <a:solidFill>
                    <a:schemeClr val="tx1"/>
                  </a:solidFill>
                  <a:round/>
                  <a:headEnd/>
                  <a:tailEnd/>
                </a:ln>
              </p:spPr>
              <p:txBody>
                <a:bodyPr/>
                <a:lstStyle/>
                <a:p>
                  <a:endParaRPr lang="en-US"/>
                </a:p>
              </p:txBody>
            </p:sp>
          </p:grpSp>
          <p:sp>
            <p:nvSpPr>
              <p:cNvPr id="29740" name="Text Box 175"/>
              <p:cNvSpPr txBox="1">
                <a:spLocks noChangeArrowheads="1"/>
              </p:cNvSpPr>
              <p:nvPr/>
            </p:nvSpPr>
            <p:spPr bwMode="auto">
              <a:xfrm>
                <a:off x="270" y="3894"/>
                <a:ext cx="924" cy="713"/>
              </a:xfrm>
              <a:prstGeom prst="rect">
                <a:avLst/>
              </a:prstGeom>
              <a:noFill/>
              <a:ln w="9525">
                <a:noFill/>
                <a:miter lim="800000"/>
                <a:headEnd/>
                <a:tailEnd/>
              </a:ln>
            </p:spPr>
            <p:txBody>
              <a:bodyPr>
                <a:spAutoFit/>
              </a:bodyPr>
              <a:lstStyle/>
              <a:p>
                <a:pPr algn="ctr">
                  <a:spcBef>
                    <a:spcPct val="50000"/>
                  </a:spcBef>
                </a:pPr>
                <a:r>
                  <a:rPr lang="en-US" sz="1400" b="1">
                    <a:solidFill>
                      <a:srgbClr val="0066FF"/>
                    </a:solidFill>
                  </a:rPr>
                  <a:t>Integrated Approach to Computer Architecture and Operating Systems</a:t>
                </a:r>
              </a:p>
            </p:txBody>
          </p:sp>
        </p:grpSp>
        <p:grpSp>
          <p:nvGrpSpPr>
            <p:cNvPr id="10" name="Group 176"/>
            <p:cNvGrpSpPr>
              <a:grpSpLocks/>
            </p:cNvGrpSpPr>
            <p:nvPr/>
          </p:nvGrpSpPr>
          <p:grpSpPr bwMode="auto">
            <a:xfrm>
              <a:off x="558800" y="536575"/>
              <a:ext cx="2863850" cy="1427163"/>
              <a:chOff x="48" y="3580"/>
              <a:chExt cx="1353" cy="1427"/>
            </a:xfrm>
          </p:grpSpPr>
          <p:grpSp>
            <p:nvGrpSpPr>
              <p:cNvPr id="11" name="Group 177"/>
              <p:cNvGrpSpPr>
                <a:grpSpLocks/>
              </p:cNvGrpSpPr>
              <p:nvPr/>
            </p:nvGrpSpPr>
            <p:grpSpPr bwMode="auto">
              <a:xfrm>
                <a:off x="48" y="3580"/>
                <a:ext cx="1353" cy="1427"/>
                <a:chOff x="886" y="2008"/>
                <a:chExt cx="2762" cy="2792"/>
              </a:xfrm>
            </p:grpSpPr>
            <p:sp>
              <p:nvSpPr>
                <p:cNvPr id="29728" name="Freeform 178"/>
                <p:cNvSpPr>
                  <a:spLocks/>
                </p:cNvSpPr>
                <p:nvPr/>
              </p:nvSpPr>
              <p:spPr bwMode="auto">
                <a:xfrm>
                  <a:off x="1920" y="4224"/>
                  <a:ext cx="816" cy="576"/>
                </a:xfrm>
                <a:custGeom>
                  <a:avLst/>
                  <a:gdLst>
                    <a:gd name="T0" fmla="*/ 0 w 816"/>
                    <a:gd name="T1" fmla="*/ 192 h 576"/>
                    <a:gd name="T2" fmla="*/ 96 w 816"/>
                    <a:gd name="T3" fmla="*/ 432 h 576"/>
                    <a:gd name="T4" fmla="*/ 336 w 816"/>
                    <a:gd name="T5" fmla="*/ 576 h 576"/>
                    <a:gd name="T6" fmla="*/ 672 w 816"/>
                    <a:gd name="T7" fmla="*/ 432 h 576"/>
                    <a:gd name="T8" fmla="*/ 768 w 816"/>
                    <a:gd name="T9" fmla="*/ 240 h 576"/>
                    <a:gd name="T10" fmla="*/ 816 w 816"/>
                    <a:gd name="T11" fmla="*/ 0 h 576"/>
                    <a:gd name="T12" fmla="*/ 0 60000 65536"/>
                    <a:gd name="T13" fmla="*/ 0 60000 65536"/>
                    <a:gd name="T14" fmla="*/ 0 60000 65536"/>
                    <a:gd name="T15" fmla="*/ 0 60000 65536"/>
                    <a:gd name="T16" fmla="*/ 0 60000 65536"/>
                    <a:gd name="T17" fmla="*/ 0 60000 65536"/>
                    <a:gd name="T18" fmla="*/ 0 w 816"/>
                    <a:gd name="T19" fmla="*/ 0 h 576"/>
                    <a:gd name="T20" fmla="*/ 816 w 816"/>
                    <a:gd name="T21" fmla="*/ 576 h 576"/>
                  </a:gdLst>
                  <a:ahLst/>
                  <a:cxnLst>
                    <a:cxn ang="T12">
                      <a:pos x="T0" y="T1"/>
                    </a:cxn>
                    <a:cxn ang="T13">
                      <a:pos x="T2" y="T3"/>
                    </a:cxn>
                    <a:cxn ang="T14">
                      <a:pos x="T4" y="T5"/>
                    </a:cxn>
                    <a:cxn ang="T15">
                      <a:pos x="T6" y="T7"/>
                    </a:cxn>
                    <a:cxn ang="T16">
                      <a:pos x="T8" y="T9"/>
                    </a:cxn>
                    <a:cxn ang="T17">
                      <a:pos x="T10" y="T11"/>
                    </a:cxn>
                  </a:cxnLst>
                  <a:rect l="T18" t="T19" r="T20" b="T21"/>
                  <a:pathLst>
                    <a:path w="816" h="576">
                      <a:moveTo>
                        <a:pt x="0" y="192"/>
                      </a:moveTo>
                      <a:cubicBezTo>
                        <a:pt x="20" y="280"/>
                        <a:pt x="40" y="368"/>
                        <a:pt x="96" y="432"/>
                      </a:cubicBezTo>
                      <a:cubicBezTo>
                        <a:pt x="152" y="496"/>
                        <a:pt x="240" y="576"/>
                        <a:pt x="336" y="576"/>
                      </a:cubicBezTo>
                      <a:cubicBezTo>
                        <a:pt x="432" y="576"/>
                        <a:pt x="600" y="488"/>
                        <a:pt x="672" y="432"/>
                      </a:cubicBezTo>
                      <a:cubicBezTo>
                        <a:pt x="744" y="376"/>
                        <a:pt x="744" y="312"/>
                        <a:pt x="768" y="240"/>
                      </a:cubicBezTo>
                      <a:cubicBezTo>
                        <a:pt x="792" y="168"/>
                        <a:pt x="804" y="84"/>
                        <a:pt x="816" y="0"/>
                      </a:cubicBezTo>
                    </a:path>
                  </a:pathLst>
                </a:custGeom>
                <a:noFill/>
                <a:ln w="12700">
                  <a:solidFill>
                    <a:schemeClr val="tx1"/>
                  </a:solidFill>
                  <a:round/>
                  <a:headEnd/>
                  <a:tailEnd/>
                </a:ln>
              </p:spPr>
              <p:txBody>
                <a:bodyPr/>
                <a:lstStyle/>
                <a:p>
                  <a:endParaRPr lang="en-US"/>
                </a:p>
              </p:txBody>
            </p:sp>
            <p:sp>
              <p:nvSpPr>
                <p:cNvPr id="29729" name="Freeform 179"/>
                <p:cNvSpPr>
                  <a:spLocks/>
                </p:cNvSpPr>
                <p:nvPr/>
              </p:nvSpPr>
              <p:spPr bwMode="auto">
                <a:xfrm>
                  <a:off x="2736" y="3504"/>
                  <a:ext cx="536" cy="968"/>
                </a:xfrm>
                <a:custGeom>
                  <a:avLst/>
                  <a:gdLst>
                    <a:gd name="T0" fmla="*/ 0 w 536"/>
                    <a:gd name="T1" fmla="*/ 864 h 968"/>
                    <a:gd name="T2" fmla="*/ 144 w 536"/>
                    <a:gd name="T3" fmla="*/ 960 h 968"/>
                    <a:gd name="T4" fmla="*/ 432 w 536"/>
                    <a:gd name="T5" fmla="*/ 816 h 968"/>
                    <a:gd name="T6" fmla="*/ 528 w 536"/>
                    <a:gd name="T7" fmla="*/ 528 h 968"/>
                    <a:gd name="T8" fmla="*/ 480 w 536"/>
                    <a:gd name="T9" fmla="*/ 192 h 968"/>
                    <a:gd name="T10" fmla="*/ 384 w 536"/>
                    <a:gd name="T11" fmla="*/ 0 h 968"/>
                    <a:gd name="T12" fmla="*/ 0 60000 65536"/>
                    <a:gd name="T13" fmla="*/ 0 60000 65536"/>
                    <a:gd name="T14" fmla="*/ 0 60000 65536"/>
                    <a:gd name="T15" fmla="*/ 0 60000 65536"/>
                    <a:gd name="T16" fmla="*/ 0 60000 65536"/>
                    <a:gd name="T17" fmla="*/ 0 60000 65536"/>
                    <a:gd name="T18" fmla="*/ 0 w 536"/>
                    <a:gd name="T19" fmla="*/ 0 h 968"/>
                    <a:gd name="T20" fmla="*/ 536 w 536"/>
                    <a:gd name="T21" fmla="*/ 968 h 968"/>
                  </a:gdLst>
                  <a:ahLst/>
                  <a:cxnLst>
                    <a:cxn ang="T12">
                      <a:pos x="T0" y="T1"/>
                    </a:cxn>
                    <a:cxn ang="T13">
                      <a:pos x="T2" y="T3"/>
                    </a:cxn>
                    <a:cxn ang="T14">
                      <a:pos x="T4" y="T5"/>
                    </a:cxn>
                    <a:cxn ang="T15">
                      <a:pos x="T6" y="T7"/>
                    </a:cxn>
                    <a:cxn ang="T16">
                      <a:pos x="T8" y="T9"/>
                    </a:cxn>
                    <a:cxn ang="T17">
                      <a:pos x="T10" y="T11"/>
                    </a:cxn>
                  </a:cxnLst>
                  <a:rect l="T18" t="T19" r="T20" b="T21"/>
                  <a:pathLst>
                    <a:path w="536" h="968">
                      <a:moveTo>
                        <a:pt x="0" y="864"/>
                      </a:moveTo>
                      <a:cubicBezTo>
                        <a:pt x="36" y="916"/>
                        <a:pt x="72" y="968"/>
                        <a:pt x="144" y="960"/>
                      </a:cubicBezTo>
                      <a:cubicBezTo>
                        <a:pt x="216" y="952"/>
                        <a:pt x="368" y="888"/>
                        <a:pt x="432" y="816"/>
                      </a:cubicBezTo>
                      <a:cubicBezTo>
                        <a:pt x="496" y="744"/>
                        <a:pt x="520" y="632"/>
                        <a:pt x="528" y="528"/>
                      </a:cubicBezTo>
                      <a:cubicBezTo>
                        <a:pt x="536" y="424"/>
                        <a:pt x="504" y="280"/>
                        <a:pt x="480" y="192"/>
                      </a:cubicBezTo>
                      <a:cubicBezTo>
                        <a:pt x="456" y="104"/>
                        <a:pt x="420" y="52"/>
                        <a:pt x="384" y="0"/>
                      </a:cubicBezTo>
                    </a:path>
                  </a:pathLst>
                </a:custGeom>
                <a:noFill/>
                <a:ln w="12700">
                  <a:solidFill>
                    <a:schemeClr val="tx1"/>
                  </a:solidFill>
                  <a:round/>
                  <a:headEnd/>
                  <a:tailEnd/>
                </a:ln>
              </p:spPr>
              <p:txBody>
                <a:bodyPr/>
                <a:lstStyle/>
                <a:p>
                  <a:endParaRPr lang="en-US"/>
                </a:p>
              </p:txBody>
            </p:sp>
            <p:sp>
              <p:nvSpPr>
                <p:cNvPr id="29730" name="Freeform 180"/>
                <p:cNvSpPr>
                  <a:spLocks/>
                </p:cNvSpPr>
                <p:nvPr/>
              </p:nvSpPr>
              <p:spPr bwMode="auto">
                <a:xfrm>
                  <a:off x="3264" y="3024"/>
                  <a:ext cx="384" cy="912"/>
                </a:xfrm>
                <a:custGeom>
                  <a:avLst/>
                  <a:gdLst>
                    <a:gd name="T0" fmla="*/ 0 w 384"/>
                    <a:gd name="T1" fmla="*/ 912 h 912"/>
                    <a:gd name="T2" fmla="*/ 240 w 384"/>
                    <a:gd name="T3" fmla="*/ 816 h 912"/>
                    <a:gd name="T4" fmla="*/ 336 w 384"/>
                    <a:gd name="T5" fmla="*/ 576 h 912"/>
                    <a:gd name="T6" fmla="*/ 384 w 384"/>
                    <a:gd name="T7" fmla="*/ 288 h 912"/>
                    <a:gd name="T8" fmla="*/ 336 w 384"/>
                    <a:gd name="T9" fmla="*/ 96 h 912"/>
                    <a:gd name="T10" fmla="*/ 288 w 384"/>
                    <a:gd name="T11" fmla="*/ 0 h 912"/>
                    <a:gd name="T12" fmla="*/ 0 60000 65536"/>
                    <a:gd name="T13" fmla="*/ 0 60000 65536"/>
                    <a:gd name="T14" fmla="*/ 0 60000 65536"/>
                    <a:gd name="T15" fmla="*/ 0 60000 65536"/>
                    <a:gd name="T16" fmla="*/ 0 60000 65536"/>
                    <a:gd name="T17" fmla="*/ 0 60000 65536"/>
                    <a:gd name="T18" fmla="*/ 0 w 384"/>
                    <a:gd name="T19" fmla="*/ 0 h 912"/>
                    <a:gd name="T20" fmla="*/ 384 w 384"/>
                    <a:gd name="T21" fmla="*/ 912 h 912"/>
                  </a:gdLst>
                  <a:ahLst/>
                  <a:cxnLst>
                    <a:cxn ang="T12">
                      <a:pos x="T0" y="T1"/>
                    </a:cxn>
                    <a:cxn ang="T13">
                      <a:pos x="T2" y="T3"/>
                    </a:cxn>
                    <a:cxn ang="T14">
                      <a:pos x="T4" y="T5"/>
                    </a:cxn>
                    <a:cxn ang="T15">
                      <a:pos x="T6" y="T7"/>
                    </a:cxn>
                    <a:cxn ang="T16">
                      <a:pos x="T8" y="T9"/>
                    </a:cxn>
                    <a:cxn ang="T17">
                      <a:pos x="T10" y="T11"/>
                    </a:cxn>
                  </a:cxnLst>
                  <a:rect l="T18" t="T19" r="T20" b="T21"/>
                  <a:pathLst>
                    <a:path w="384" h="912">
                      <a:moveTo>
                        <a:pt x="0" y="912"/>
                      </a:moveTo>
                      <a:cubicBezTo>
                        <a:pt x="92" y="892"/>
                        <a:pt x="184" y="872"/>
                        <a:pt x="240" y="816"/>
                      </a:cubicBezTo>
                      <a:cubicBezTo>
                        <a:pt x="296" y="760"/>
                        <a:pt x="312" y="664"/>
                        <a:pt x="336" y="576"/>
                      </a:cubicBezTo>
                      <a:cubicBezTo>
                        <a:pt x="360" y="488"/>
                        <a:pt x="384" y="368"/>
                        <a:pt x="384" y="288"/>
                      </a:cubicBezTo>
                      <a:cubicBezTo>
                        <a:pt x="384" y="208"/>
                        <a:pt x="352" y="144"/>
                        <a:pt x="336" y="96"/>
                      </a:cubicBezTo>
                      <a:cubicBezTo>
                        <a:pt x="320" y="48"/>
                        <a:pt x="304" y="24"/>
                        <a:pt x="288" y="0"/>
                      </a:cubicBezTo>
                    </a:path>
                  </a:pathLst>
                </a:custGeom>
                <a:noFill/>
                <a:ln w="12700">
                  <a:solidFill>
                    <a:schemeClr val="tx1"/>
                  </a:solidFill>
                  <a:round/>
                  <a:headEnd/>
                  <a:tailEnd/>
                </a:ln>
              </p:spPr>
              <p:txBody>
                <a:bodyPr/>
                <a:lstStyle/>
                <a:p>
                  <a:endParaRPr lang="en-US"/>
                </a:p>
              </p:txBody>
            </p:sp>
            <p:sp>
              <p:nvSpPr>
                <p:cNvPr id="29731" name="Freeform 181"/>
                <p:cNvSpPr>
                  <a:spLocks/>
                </p:cNvSpPr>
                <p:nvPr/>
              </p:nvSpPr>
              <p:spPr bwMode="auto">
                <a:xfrm>
                  <a:off x="3360" y="2352"/>
                  <a:ext cx="248" cy="816"/>
                </a:xfrm>
                <a:custGeom>
                  <a:avLst/>
                  <a:gdLst>
                    <a:gd name="T0" fmla="*/ 96 w 248"/>
                    <a:gd name="T1" fmla="*/ 816 h 816"/>
                    <a:gd name="T2" fmla="*/ 192 w 248"/>
                    <a:gd name="T3" fmla="*/ 672 h 816"/>
                    <a:gd name="T4" fmla="*/ 240 w 248"/>
                    <a:gd name="T5" fmla="*/ 432 h 816"/>
                    <a:gd name="T6" fmla="*/ 144 w 248"/>
                    <a:gd name="T7" fmla="*/ 192 h 816"/>
                    <a:gd name="T8" fmla="*/ 0 w 248"/>
                    <a:gd name="T9" fmla="*/ 0 h 816"/>
                    <a:gd name="T10" fmla="*/ 0 60000 65536"/>
                    <a:gd name="T11" fmla="*/ 0 60000 65536"/>
                    <a:gd name="T12" fmla="*/ 0 60000 65536"/>
                    <a:gd name="T13" fmla="*/ 0 60000 65536"/>
                    <a:gd name="T14" fmla="*/ 0 60000 65536"/>
                    <a:gd name="T15" fmla="*/ 0 w 248"/>
                    <a:gd name="T16" fmla="*/ 0 h 816"/>
                    <a:gd name="T17" fmla="*/ 248 w 248"/>
                    <a:gd name="T18" fmla="*/ 816 h 816"/>
                  </a:gdLst>
                  <a:ahLst/>
                  <a:cxnLst>
                    <a:cxn ang="T10">
                      <a:pos x="T0" y="T1"/>
                    </a:cxn>
                    <a:cxn ang="T11">
                      <a:pos x="T2" y="T3"/>
                    </a:cxn>
                    <a:cxn ang="T12">
                      <a:pos x="T4" y="T5"/>
                    </a:cxn>
                    <a:cxn ang="T13">
                      <a:pos x="T6" y="T7"/>
                    </a:cxn>
                    <a:cxn ang="T14">
                      <a:pos x="T8" y="T9"/>
                    </a:cxn>
                  </a:cxnLst>
                  <a:rect l="T15" t="T16" r="T17" b="T18"/>
                  <a:pathLst>
                    <a:path w="248" h="816">
                      <a:moveTo>
                        <a:pt x="96" y="816"/>
                      </a:moveTo>
                      <a:cubicBezTo>
                        <a:pt x="132" y="776"/>
                        <a:pt x="168" y="736"/>
                        <a:pt x="192" y="672"/>
                      </a:cubicBezTo>
                      <a:cubicBezTo>
                        <a:pt x="216" y="608"/>
                        <a:pt x="248" y="512"/>
                        <a:pt x="240" y="432"/>
                      </a:cubicBezTo>
                      <a:cubicBezTo>
                        <a:pt x="232" y="352"/>
                        <a:pt x="184" y="264"/>
                        <a:pt x="144" y="192"/>
                      </a:cubicBezTo>
                      <a:cubicBezTo>
                        <a:pt x="104" y="120"/>
                        <a:pt x="24" y="32"/>
                        <a:pt x="0" y="0"/>
                      </a:cubicBezTo>
                    </a:path>
                  </a:pathLst>
                </a:custGeom>
                <a:noFill/>
                <a:ln w="12700">
                  <a:solidFill>
                    <a:schemeClr val="tx1"/>
                  </a:solidFill>
                  <a:round/>
                  <a:headEnd/>
                  <a:tailEnd/>
                </a:ln>
              </p:spPr>
              <p:txBody>
                <a:bodyPr/>
                <a:lstStyle/>
                <a:p>
                  <a:endParaRPr lang="en-US"/>
                </a:p>
              </p:txBody>
            </p:sp>
            <p:sp>
              <p:nvSpPr>
                <p:cNvPr id="29732" name="Freeform 182"/>
                <p:cNvSpPr>
                  <a:spLocks/>
                </p:cNvSpPr>
                <p:nvPr/>
              </p:nvSpPr>
              <p:spPr bwMode="auto">
                <a:xfrm>
                  <a:off x="2736" y="2008"/>
                  <a:ext cx="624" cy="440"/>
                </a:xfrm>
                <a:custGeom>
                  <a:avLst/>
                  <a:gdLst>
                    <a:gd name="T0" fmla="*/ 624 w 624"/>
                    <a:gd name="T1" fmla="*/ 440 h 440"/>
                    <a:gd name="T2" fmla="*/ 576 w 624"/>
                    <a:gd name="T3" fmla="*/ 200 h 440"/>
                    <a:gd name="T4" fmla="*/ 432 w 624"/>
                    <a:gd name="T5" fmla="*/ 56 h 440"/>
                    <a:gd name="T6" fmla="*/ 240 w 624"/>
                    <a:gd name="T7" fmla="*/ 8 h 440"/>
                    <a:gd name="T8" fmla="*/ 96 w 624"/>
                    <a:gd name="T9" fmla="*/ 104 h 440"/>
                    <a:gd name="T10" fmla="*/ 0 w 624"/>
                    <a:gd name="T11" fmla="*/ 248 h 440"/>
                    <a:gd name="T12" fmla="*/ 0 60000 65536"/>
                    <a:gd name="T13" fmla="*/ 0 60000 65536"/>
                    <a:gd name="T14" fmla="*/ 0 60000 65536"/>
                    <a:gd name="T15" fmla="*/ 0 60000 65536"/>
                    <a:gd name="T16" fmla="*/ 0 60000 65536"/>
                    <a:gd name="T17" fmla="*/ 0 60000 65536"/>
                    <a:gd name="T18" fmla="*/ 0 w 624"/>
                    <a:gd name="T19" fmla="*/ 0 h 440"/>
                    <a:gd name="T20" fmla="*/ 624 w 624"/>
                    <a:gd name="T21" fmla="*/ 440 h 440"/>
                  </a:gdLst>
                  <a:ahLst/>
                  <a:cxnLst>
                    <a:cxn ang="T12">
                      <a:pos x="T0" y="T1"/>
                    </a:cxn>
                    <a:cxn ang="T13">
                      <a:pos x="T2" y="T3"/>
                    </a:cxn>
                    <a:cxn ang="T14">
                      <a:pos x="T4" y="T5"/>
                    </a:cxn>
                    <a:cxn ang="T15">
                      <a:pos x="T6" y="T7"/>
                    </a:cxn>
                    <a:cxn ang="T16">
                      <a:pos x="T8" y="T9"/>
                    </a:cxn>
                    <a:cxn ang="T17">
                      <a:pos x="T10" y="T11"/>
                    </a:cxn>
                  </a:cxnLst>
                  <a:rect l="T18" t="T19" r="T20" b="T21"/>
                  <a:pathLst>
                    <a:path w="624" h="440">
                      <a:moveTo>
                        <a:pt x="624" y="440"/>
                      </a:moveTo>
                      <a:cubicBezTo>
                        <a:pt x="616" y="352"/>
                        <a:pt x="608" y="264"/>
                        <a:pt x="576" y="200"/>
                      </a:cubicBezTo>
                      <a:cubicBezTo>
                        <a:pt x="544" y="136"/>
                        <a:pt x="488" y="88"/>
                        <a:pt x="432" y="56"/>
                      </a:cubicBezTo>
                      <a:cubicBezTo>
                        <a:pt x="376" y="24"/>
                        <a:pt x="296" y="0"/>
                        <a:pt x="240" y="8"/>
                      </a:cubicBezTo>
                      <a:cubicBezTo>
                        <a:pt x="184" y="16"/>
                        <a:pt x="136" y="64"/>
                        <a:pt x="96" y="104"/>
                      </a:cubicBezTo>
                      <a:cubicBezTo>
                        <a:pt x="56" y="144"/>
                        <a:pt x="28" y="196"/>
                        <a:pt x="0" y="248"/>
                      </a:cubicBezTo>
                    </a:path>
                  </a:pathLst>
                </a:custGeom>
                <a:noFill/>
                <a:ln w="12700">
                  <a:solidFill>
                    <a:schemeClr val="tx1"/>
                  </a:solidFill>
                  <a:round/>
                  <a:headEnd/>
                  <a:tailEnd/>
                </a:ln>
              </p:spPr>
              <p:txBody>
                <a:bodyPr/>
                <a:lstStyle/>
                <a:p>
                  <a:endParaRPr lang="en-US"/>
                </a:p>
              </p:txBody>
            </p:sp>
            <p:sp>
              <p:nvSpPr>
                <p:cNvPr id="29733" name="Freeform 183"/>
                <p:cNvSpPr>
                  <a:spLocks/>
                </p:cNvSpPr>
                <p:nvPr/>
              </p:nvSpPr>
              <p:spPr bwMode="auto">
                <a:xfrm>
                  <a:off x="1797" y="2096"/>
                  <a:ext cx="537" cy="253"/>
                </a:xfrm>
                <a:custGeom>
                  <a:avLst/>
                  <a:gdLst>
                    <a:gd name="T0" fmla="*/ 537 w 537"/>
                    <a:gd name="T1" fmla="*/ 148 h 253"/>
                    <a:gd name="T2" fmla="*/ 453 w 537"/>
                    <a:gd name="T3" fmla="*/ 49 h 253"/>
                    <a:gd name="T4" fmla="*/ 342 w 537"/>
                    <a:gd name="T5" fmla="*/ 10 h 253"/>
                    <a:gd name="T6" fmla="*/ 252 w 537"/>
                    <a:gd name="T7" fmla="*/ 7 h 253"/>
                    <a:gd name="T8" fmla="*/ 153 w 537"/>
                    <a:gd name="T9" fmla="*/ 52 h 253"/>
                    <a:gd name="T10" fmla="*/ 75 w 537"/>
                    <a:gd name="T11" fmla="*/ 121 h 253"/>
                    <a:gd name="T12" fmla="*/ 18 w 537"/>
                    <a:gd name="T13" fmla="*/ 214 h 253"/>
                    <a:gd name="T14" fmla="*/ 0 w 537"/>
                    <a:gd name="T15" fmla="*/ 253 h 253"/>
                    <a:gd name="T16" fmla="*/ 0 60000 65536"/>
                    <a:gd name="T17" fmla="*/ 0 60000 65536"/>
                    <a:gd name="T18" fmla="*/ 0 60000 65536"/>
                    <a:gd name="T19" fmla="*/ 0 60000 65536"/>
                    <a:gd name="T20" fmla="*/ 0 60000 65536"/>
                    <a:gd name="T21" fmla="*/ 0 60000 65536"/>
                    <a:gd name="T22" fmla="*/ 0 60000 65536"/>
                    <a:gd name="T23" fmla="*/ 0 60000 65536"/>
                    <a:gd name="T24" fmla="*/ 0 w 537"/>
                    <a:gd name="T25" fmla="*/ 0 h 253"/>
                    <a:gd name="T26" fmla="*/ 537 w 537"/>
                    <a:gd name="T27" fmla="*/ 253 h 25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37" h="253">
                      <a:moveTo>
                        <a:pt x="537" y="148"/>
                      </a:moveTo>
                      <a:cubicBezTo>
                        <a:pt x="511" y="110"/>
                        <a:pt x="485" y="72"/>
                        <a:pt x="453" y="49"/>
                      </a:cubicBezTo>
                      <a:cubicBezTo>
                        <a:pt x="421" y="26"/>
                        <a:pt x="375" y="17"/>
                        <a:pt x="342" y="10"/>
                      </a:cubicBezTo>
                      <a:cubicBezTo>
                        <a:pt x="309" y="3"/>
                        <a:pt x="283" y="0"/>
                        <a:pt x="252" y="7"/>
                      </a:cubicBezTo>
                      <a:cubicBezTo>
                        <a:pt x="221" y="14"/>
                        <a:pt x="183" y="33"/>
                        <a:pt x="153" y="52"/>
                      </a:cubicBezTo>
                      <a:cubicBezTo>
                        <a:pt x="123" y="71"/>
                        <a:pt x="98" y="94"/>
                        <a:pt x="75" y="121"/>
                      </a:cubicBezTo>
                      <a:cubicBezTo>
                        <a:pt x="52" y="148"/>
                        <a:pt x="30" y="192"/>
                        <a:pt x="18" y="214"/>
                      </a:cubicBezTo>
                      <a:cubicBezTo>
                        <a:pt x="6" y="236"/>
                        <a:pt x="3" y="244"/>
                        <a:pt x="0" y="253"/>
                      </a:cubicBezTo>
                    </a:path>
                  </a:pathLst>
                </a:custGeom>
                <a:noFill/>
                <a:ln w="12700">
                  <a:solidFill>
                    <a:schemeClr val="tx1"/>
                  </a:solidFill>
                  <a:round/>
                  <a:headEnd/>
                  <a:tailEnd/>
                </a:ln>
              </p:spPr>
              <p:txBody>
                <a:bodyPr/>
                <a:lstStyle/>
                <a:p>
                  <a:endParaRPr lang="en-US"/>
                </a:p>
              </p:txBody>
            </p:sp>
            <p:sp>
              <p:nvSpPr>
                <p:cNvPr id="29734" name="Freeform 184"/>
                <p:cNvSpPr>
                  <a:spLocks/>
                </p:cNvSpPr>
                <p:nvPr/>
              </p:nvSpPr>
              <p:spPr bwMode="auto">
                <a:xfrm>
                  <a:off x="2310" y="2008"/>
                  <a:ext cx="489" cy="314"/>
                </a:xfrm>
                <a:custGeom>
                  <a:avLst/>
                  <a:gdLst>
                    <a:gd name="T0" fmla="*/ 489 w 489"/>
                    <a:gd name="T1" fmla="*/ 143 h 314"/>
                    <a:gd name="T2" fmla="*/ 405 w 489"/>
                    <a:gd name="T3" fmla="*/ 44 h 314"/>
                    <a:gd name="T4" fmla="*/ 270 w 489"/>
                    <a:gd name="T5" fmla="*/ 2 h 314"/>
                    <a:gd name="T6" fmla="*/ 147 w 489"/>
                    <a:gd name="T7" fmla="*/ 53 h 314"/>
                    <a:gd name="T8" fmla="*/ 75 w 489"/>
                    <a:gd name="T9" fmla="*/ 113 h 314"/>
                    <a:gd name="T10" fmla="*/ 15 w 489"/>
                    <a:gd name="T11" fmla="*/ 233 h 314"/>
                    <a:gd name="T12" fmla="*/ 0 w 489"/>
                    <a:gd name="T13" fmla="*/ 314 h 314"/>
                    <a:gd name="T14" fmla="*/ 0 60000 65536"/>
                    <a:gd name="T15" fmla="*/ 0 60000 65536"/>
                    <a:gd name="T16" fmla="*/ 0 60000 65536"/>
                    <a:gd name="T17" fmla="*/ 0 60000 65536"/>
                    <a:gd name="T18" fmla="*/ 0 60000 65536"/>
                    <a:gd name="T19" fmla="*/ 0 60000 65536"/>
                    <a:gd name="T20" fmla="*/ 0 60000 65536"/>
                    <a:gd name="T21" fmla="*/ 0 w 489"/>
                    <a:gd name="T22" fmla="*/ 0 h 314"/>
                    <a:gd name="T23" fmla="*/ 489 w 489"/>
                    <a:gd name="T24" fmla="*/ 314 h 31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89" h="314">
                      <a:moveTo>
                        <a:pt x="489" y="143"/>
                      </a:moveTo>
                      <a:cubicBezTo>
                        <a:pt x="465" y="105"/>
                        <a:pt x="442" y="68"/>
                        <a:pt x="405" y="44"/>
                      </a:cubicBezTo>
                      <a:cubicBezTo>
                        <a:pt x="368" y="20"/>
                        <a:pt x="313" y="0"/>
                        <a:pt x="270" y="2"/>
                      </a:cubicBezTo>
                      <a:cubicBezTo>
                        <a:pt x="227" y="4"/>
                        <a:pt x="179" y="35"/>
                        <a:pt x="147" y="53"/>
                      </a:cubicBezTo>
                      <a:cubicBezTo>
                        <a:pt x="115" y="71"/>
                        <a:pt x="97" y="83"/>
                        <a:pt x="75" y="113"/>
                      </a:cubicBezTo>
                      <a:cubicBezTo>
                        <a:pt x="53" y="143"/>
                        <a:pt x="27" y="200"/>
                        <a:pt x="15" y="233"/>
                      </a:cubicBezTo>
                      <a:cubicBezTo>
                        <a:pt x="3" y="266"/>
                        <a:pt x="1" y="290"/>
                        <a:pt x="0" y="314"/>
                      </a:cubicBezTo>
                    </a:path>
                  </a:pathLst>
                </a:custGeom>
                <a:noFill/>
                <a:ln w="12700">
                  <a:solidFill>
                    <a:schemeClr val="tx1"/>
                  </a:solidFill>
                  <a:round/>
                  <a:headEnd/>
                  <a:tailEnd/>
                </a:ln>
              </p:spPr>
              <p:txBody>
                <a:bodyPr/>
                <a:lstStyle/>
                <a:p>
                  <a:endParaRPr lang="en-US"/>
                </a:p>
              </p:txBody>
            </p:sp>
            <p:sp>
              <p:nvSpPr>
                <p:cNvPr id="29735" name="Freeform 185"/>
                <p:cNvSpPr>
                  <a:spLocks/>
                </p:cNvSpPr>
                <p:nvPr/>
              </p:nvSpPr>
              <p:spPr bwMode="auto">
                <a:xfrm>
                  <a:off x="1151" y="2268"/>
                  <a:ext cx="730" cy="777"/>
                </a:xfrm>
                <a:custGeom>
                  <a:avLst/>
                  <a:gdLst>
                    <a:gd name="T0" fmla="*/ 730 w 730"/>
                    <a:gd name="T1" fmla="*/ 174 h 777"/>
                    <a:gd name="T2" fmla="*/ 667 w 730"/>
                    <a:gd name="T3" fmla="*/ 99 h 777"/>
                    <a:gd name="T4" fmla="*/ 556 w 730"/>
                    <a:gd name="T5" fmla="*/ 27 h 777"/>
                    <a:gd name="T6" fmla="*/ 457 w 730"/>
                    <a:gd name="T7" fmla="*/ 3 h 777"/>
                    <a:gd name="T8" fmla="*/ 340 w 730"/>
                    <a:gd name="T9" fmla="*/ 12 h 777"/>
                    <a:gd name="T10" fmla="*/ 223 w 730"/>
                    <a:gd name="T11" fmla="*/ 72 h 777"/>
                    <a:gd name="T12" fmla="*/ 160 w 730"/>
                    <a:gd name="T13" fmla="*/ 141 h 777"/>
                    <a:gd name="T14" fmla="*/ 91 w 730"/>
                    <a:gd name="T15" fmla="*/ 234 h 777"/>
                    <a:gd name="T16" fmla="*/ 43 w 730"/>
                    <a:gd name="T17" fmla="*/ 342 h 777"/>
                    <a:gd name="T18" fmla="*/ 19 w 730"/>
                    <a:gd name="T19" fmla="*/ 432 h 777"/>
                    <a:gd name="T20" fmla="*/ 1 w 730"/>
                    <a:gd name="T21" fmla="*/ 531 h 777"/>
                    <a:gd name="T22" fmla="*/ 10 w 730"/>
                    <a:gd name="T23" fmla="*/ 669 h 777"/>
                    <a:gd name="T24" fmla="*/ 22 w 730"/>
                    <a:gd name="T25" fmla="*/ 777 h 77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30"/>
                    <a:gd name="T40" fmla="*/ 0 h 777"/>
                    <a:gd name="T41" fmla="*/ 730 w 730"/>
                    <a:gd name="T42" fmla="*/ 777 h 77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30" h="777">
                      <a:moveTo>
                        <a:pt x="730" y="174"/>
                      </a:moveTo>
                      <a:cubicBezTo>
                        <a:pt x="713" y="149"/>
                        <a:pt x="696" y="124"/>
                        <a:pt x="667" y="99"/>
                      </a:cubicBezTo>
                      <a:cubicBezTo>
                        <a:pt x="638" y="74"/>
                        <a:pt x="591" y="43"/>
                        <a:pt x="556" y="27"/>
                      </a:cubicBezTo>
                      <a:cubicBezTo>
                        <a:pt x="521" y="11"/>
                        <a:pt x="493" y="6"/>
                        <a:pt x="457" y="3"/>
                      </a:cubicBezTo>
                      <a:cubicBezTo>
                        <a:pt x="421" y="0"/>
                        <a:pt x="379" y="0"/>
                        <a:pt x="340" y="12"/>
                      </a:cubicBezTo>
                      <a:cubicBezTo>
                        <a:pt x="301" y="24"/>
                        <a:pt x="253" y="50"/>
                        <a:pt x="223" y="72"/>
                      </a:cubicBezTo>
                      <a:cubicBezTo>
                        <a:pt x="193" y="94"/>
                        <a:pt x="182" y="114"/>
                        <a:pt x="160" y="141"/>
                      </a:cubicBezTo>
                      <a:cubicBezTo>
                        <a:pt x="138" y="168"/>
                        <a:pt x="110" y="201"/>
                        <a:pt x="91" y="234"/>
                      </a:cubicBezTo>
                      <a:cubicBezTo>
                        <a:pt x="72" y="267"/>
                        <a:pt x="55" y="309"/>
                        <a:pt x="43" y="342"/>
                      </a:cubicBezTo>
                      <a:cubicBezTo>
                        <a:pt x="31" y="375"/>
                        <a:pt x="26" y="401"/>
                        <a:pt x="19" y="432"/>
                      </a:cubicBezTo>
                      <a:cubicBezTo>
                        <a:pt x="12" y="463"/>
                        <a:pt x="2" y="492"/>
                        <a:pt x="1" y="531"/>
                      </a:cubicBezTo>
                      <a:cubicBezTo>
                        <a:pt x="0" y="570"/>
                        <a:pt x="7" y="628"/>
                        <a:pt x="10" y="669"/>
                      </a:cubicBezTo>
                      <a:cubicBezTo>
                        <a:pt x="13" y="710"/>
                        <a:pt x="17" y="743"/>
                        <a:pt x="22" y="777"/>
                      </a:cubicBezTo>
                    </a:path>
                  </a:pathLst>
                </a:custGeom>
                <a:noFill/>
                <a:ln w="12700">
                  <a:solidFill>
                    <a:schemeClr val="tx1"/>
                  </a:solidFill>
                  <a:round/>
                  <a:headEnd/>
                  <a:tailEnd/>
                </a:ln>
              </p:spPr>
              <p:txBody>
                <a:bodyPr/>
                <a:lstStyle/>
                <a:p>
                  <a:endParaRPr lang="en-US"/>
                </a:p>
              </p:txBody>
            </p:sp>
            <p:sp>
              <p:nvSpPr>
                <p:cNvPr id="29736" name="Freeform 186"/>
                <p:cNvSpPr>
                  <a:spLocks/>
                </p:cNvSpPr>
                <p:nvPr/>
              </p:nvSpPr>
              <p:spPr bwMode="auto">
                <a:xfrm>
                  <a:off x="886" y="2937"/>
                  <a:ext cx="326" cy="768"/>
                </a:xfrm>
                <a:custGeom>
                  <a:avLst/>
                  <a:gdLst>
                    <a:gd name="T0" fmla="*/ 272 w 326"/>
                    <a:gd name="T1" fmla="*/ 0 h 768"/>
                    <a:gd name="T2" fmla="*/ 170 w 326"/>
                    <a:gd name="T3" fmla="*/ 45 h 768"/>
                    <a:gd name="T4" fmla="*/ 50 w 326"/>
                    <a:gd name="T5" fmla="*/ 144 h 768"/>
                    <a:gd name="T6" fmla="*/ 2 w 326"/>
                    <a:gd name="T7" fmla="*/ 360 h 768"/>
                    <a:gd name="T8" fmla="*/ 35 w 326"/>
                    <a:gd name="T9" fmla="*/ 516 h 768"/>
                    <a:gd name="T10" fmla="*/ 113 w 326"/>
                    <a:gd name="T11" fmla="*/ 672 h 768"/>
                    <a:gd name="T12" fmla="*/ 203 w 326"/>
                    <a:gd name="T13" fmla="*/ 747 h 768"/>
                    <a:gd name="T14" fmla="*/ 326 w 326"/>
                    <a:gd name="T15" fmla="*/ 768 h 768"/>
                    <a:gd name="T16" fmla="*/ 0 60000 65536"/>
                    <a:gd name="T17" fmla="*/ 0 60000 65536"/>
                    <a:gd name="T18" fmla="*/ 0 60000 65536"/>
                    <a:gd name="T19" fmla="*/ 0 60000 65536"/>
                    <a:gd name="T20" fmla="*/ 0 60000 65536"/>
                    <a:gd name="T21" fmla="*/ 0 60000 65536"/>
                    <a:gd name="T22" fmla="*/ 0 60000 65536"/>
                    <a:gd name="T23" fmla="*/ 0 60000 65536"/>
                    <a:gd name="T24" fmla="*/ 0 w 326"/>
                    <a:gd name="T25" fmla="*/ 0 h 768"/>
                    <a:gd name="T26" fmla="*/ 326 w 326"/>
                    <a:gd name="T27" fmla="*/ 768 h 76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26" h="768">
                      <a:moveTo>
                        <a:pt x="272" y="0"/>
                      </a:moveTo>
                      <a:cubicBezTo>
                        <a:pt x="239" y="10"/>
                        <a:pt x="207" y="21"/>
                        <a:pt x="170" y="45"/>
                      </a:cubicBezTo>
                      <a:cubicBezTo>
                        <a:pt x="133" y="69"/>
                        <a:pt x="78" y="92"/>
                        <a:pt x="50" y="144"/>
                      </a:cubicBezTo>
                      <a:cubicBezTo>
                        <a:pt x="22" y="196"/>
                        <a:pt x="4" y="298"/>
                        <a:pt x="2" y="360"/>
                      </a:cubicBezTo>
                      <a:cubicBezTo>
                        <a:pt x="0" y="422"/>
                        <a:pt x="17" y="464"/>
                        <a:pt x="35" y="516"/>
                      </a:cubicBezTo>
                      <a:cubicBezTo>
                        <a:pt x="53" y="568"/>
                        <a:pt x="85" y="634"/>
                        <a:pt x="113" y="672"/>
                      </a:cubicBezTo>
                      <a:cubicBezTo>
                        <a:pt x="141" y="710"/>
                        <a:pt x="168" y="731"/>
                        <a:pt x="203" y="747"/>
                      </a:cubicBezTo>
                      <a:cubicBezTo>
                        <a:pt x="238" y="763"/>
                        <a:pt x="282" y="765"/>
                        <a:pt x="326" y="768"/>
                      </a:cubicBezTo>
                    </a:path>
                  </a:pathLst>
                </a:custGeom>
                <a:noFill/>
                <a:ln w="12700">
                  <a:solidFill>
                    <a:schemeClr val="tx1"/>
                  </a:solidFill>
                  <a:round/>
                  <a:headEnd/>
                  <a:tailEnd/>
                </a:ln>
              </p:spPr>
              <p:txBody>
                <a:bodyPr/>
                <a:lstStyle/>
                <a:p>
                  <a:endParaRPr lang="en-US"/>
                </a:p>
              </p:txBody>
            </p:sp>
            <p:sp>
              <p:nvSpPr>
                <p:cNvPr id="29737" name="Freeform 187"/>
                <p:cNvSpPr>
                  <a:spLocks/>
                </p:cNvSpPr>
                <p:nvPr/>
              </p:nvSpPr>
              <p:spPr bwMode="auto">
                <a:xfrm>
                  <a:off x="968" y="3657"/>
                  <a:ext cx="385" cy="639"/>
                </a:xfrm>
                <a:custGeom>
                  <a:avLst/>
                  <a:gdLst>
                    <a:gd name="T0" fmla="*/ 73 w 385"/>
                    <a:gd name="T1" fmla="*/ 0 h 639"/>
                    <a:gd name="T2" fmla="*/ 10 w 385"/>
                    <a:gd name="T3" fmla="*/ 153 h 639"/>
                    <a:gd name="T4" fmla="*/ 16 w 385"/>
                    <a:gd name="T5" fmla="*/ 366 h 639"/>
                    <a:gd name="T6" fmla="*/ 85 w 385"/>
                    <a:gd name="T7" fmla="*/ 528 h 639"/>
                    <a:gd name="T8" fmla="*/ 202 w 385"/>
                    <a:gd name="T9" fmla="*/ 621 h 639"/>
                    <a:gd name="T10" fmla="*/ 313 w 385"/>
                    <a:gd name="T11" fmla="*/ 633 h 639"/>
                    <a:gd name="T12" fmla="*/ 385 w 385"/>
                    <a:gd name="T13" fmla="*/ 600 h 639"/>
                    <a:gd name="T14" fmla="*/ 0 60000 65536"/>
                    <a:gd name="T15" fmla="*/ 0 60000 65536"/>
                    <a:gd name="T16" fmla="*/ 0 60000 65536"/>
                    <a:gd name="T17" fmla="*/ 0 60000 65536"/>
                    <a:gd name="T18" fmla="*/ 0 60000 65536"/>
                    <a:gd name="T19" fmla="*/ 0 60000 65536"/>
                    <a:gd name="T20" fmla="*/ 0 60000 65536"/>
                    <a:gd name="T21" fmla="*/ 0 w 385"/>
                    <a:gd name="T22" fmla="*/ 0 h 639"/>
                    <a:gd name="T23" fmla="*/ 385 w 385"/>
                    <a:gd name="T24" fmla="*/ 639 h 63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85" h="639">
                      <a:moveTo>
                        <a:pt x="73" y="0"/>
                      </a:moveTo>
                      <a:cubicBezTo>
                        <a:pt x="46" y="46"/>
                        <a:pt x="20" y="92"/>
                        <a:pt x="10" y="153"/>
                      </a:cubicBezTo>
                      <a:cubicBezTo>
                        <a:pt x="0" y="214"/>
                        <a:pt x="4" y="304"/>
                        <a:pt x="16" y="366"/>
                      </a:cubicBezTo>
                      <a:cubicBezTo>
                        <a:pt x="28" y="428"/>
                        <a:pt x="54" y="485"/>
                        <a:pt x="85" y="528"/>
                      </a:cubicBezTo>
                      <a:cubicBezTo>
                        <a:pt x="116" y="571"/>
                        <a:pt x="164" y="603"/>
                        <a:pt x="202" y="621"/>
                      </a:cubicBezTo>
                      <a:cubicBezTo>
                        <a:pt x="240" y="639"/>
                        <a:pt x="283" y="636"/>
                        <a:pt x="313" y="633"/>
                      </a:cubicBezTo>
                      <a:cubicBezTo>
                        <a:pt x="343" y="630"/>
                        <a:pt x="364" y="615"/>
                        <a:pt x="385" y="600"/>
                      </a:cubicBezTo>
                    </a:path>
                  </a:pathLst>
                </a:custGeom>
                <a:noFill/>
                <a:ln w="12700">
                  <a:solidFill>
                    <a:schemeClr val="tx1"/>
                  </a:solidFill>
                  <a:round/>
                  <a:headEnd/>
                  <a:tailEnd/>
                </a:ln>
              </p:spPr>
              <p:txBody>
                <a:bodyPr/>
                <a:lstStyle/>
                <a:p>
                  <a:endParaRPr lang="en-US"/>
                </a:p>
              </p:txBody>
            </p:sp>
            <p:sp>
              <p:nvSpPr>
                <p:cNvPr id="29738" name="Freeform 188"/>
                <p:cNvSpPr>
                  <a:spLocks/>
                </p:cNvSpPr>
                <p:nvPr/>
              </p:nvSpPr>
              <p:spPr bwMode="auto">
                <a:xfrm>
                  <a:off x="1278" y="4290"/>
                  <a:ext cx="672" cy="346"/>
                </a:xfrm>
                <a:custGeom>
                  <a:avLst/>
                  <a:gdLst>
                    <a:gd name="T0" fmla="*/ 0 w 672"/>
                    <a:gd name="T1" fmla="*/ 0 h 346"/>
                    <a:gd name="T2" fmla="*/ 93 w 672"/>
                    <a:gd name="T3" fmla="*/ 171 h 346"/>
                    <a:gd name="T4" fmla="*/ 192 w 672"/>
                    <a:gd name="T5" fmla="*/ 264 h 346"/>
                    <a:gd name="T6" fmla="*/ 315 w 672"/>
                    <a:gd name="T7" fmla="*/ 330 h 346"/>
                    <a:gd name="T8" fmla="*/ 456 w 672"/>
                    <a:gd name="T9" fmla="*/ 342 h 346"/>
                    <a:gd name="T10" fmla="*/ 588 w 672"/>
                    <a:gd name="T11" fmla="*/ 309 h 346"/>
                    <a:gd name="T12" fmla="*/ 672 w 672"/>
                    <a:gd name="T13" fmla="*/ 255 h 346"/>
                    <a:gd name="T14" fmla="*/ 0 60000 65536"/>
                    <a:gd name="T15" fmla="*/ 0 60000 65536"/>
                    <a:gd name="T16" fmla="*/ 0 60000 65536"/>
                    <a:gd name="T17" fmla="*/ 0 60000 65536"/>
                    <a:gd name="T18" fmla="*/ 0 60000 65536"/>
                    <a:gd name="T19" fmla="*/ 0 60000 65536"/>
                    <a:gd name="T20" fmla="*/ 0 60000 65536"/>
                    <a:gd name="T21" fmla="*/ 0 w 672"/>
                    <a:gd name="T22" fmla="*/ 0 h 346"/>
                    <a:gd name="T23" fmla="*/ 672 w 672"/>
                    <a:gd name="T24" fmla="*/ 346 h 34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72" h="346">
                      <a:moveTo>
                        <a:pt x="0" y="0"/>
                      </a:moveTo>
                      <a:cubicBezTo>
                        <a:pt x="30" y="63"/>
                        <a:pt x="61" y="127"/>
                        <a:pt x="93" y="171"/>
                      </a:cubicBezTo>
                      <a:cubicBezTo>
                        <a:pt x="125" y="215"/>
                        <a:pt x="155" y="238"/>
                        <a:pt x="192" y="264"/>
                      </a:cubicBezTo>
                      <a:cubicBezTo>
                        <a:pt x="229" y="290"/>
                        <a:pt x="271" y="317"/>
                        <a:pt x="315" y="330"/>
                      </a:cubicBezTo>
                      <a:cubicBezTo>
                        <a:pt x="359" y="343"/>
                        <a:pt x="410" y="346"/>
                        <a:pt x="456" y="342"/>
                      </a:cubicBezTo>
                      <a:cubicBezTo>
                        <a:pt x="502" y="338"/>
                        <a:pt x="552" y="323"/>
                        <a:pt x="588" y="309"/>
                      </a:cubicBezTo>
                      <a:cubicBezTo>
                        <a:pt x="624" y="295"/>
                        <a:pt x="648" y="275"/>
                        <a:pt x="672" y="255"/>
                      </a:cubicBezTo>
                    </a:path>
                  </a:pathLst>
                </a:custGeom>
                <a:noFill/>
                <a:ln w="12700">
                  <a:solidFill>
                    <a:schemeClr val="tx1"/>
                  </a:solidFill>
                  <a:round/>
                  <a:headEnd/>
                  <a:tailEnd/>
                </a:ln>
              </p:spPr>
              <p:txBody>
                <a:bodyPr/>
                <a:lstStyle/>
                <a:p>
                  <a:endParaRPr lang="en-US"/>
                </a:p>
              </p:txBody>
            </p:sp>
          </p:grpSp>
          <p:sp>
            <p:nvSpPr>
              <p:cNvPr id="29727" name="Text Box 189"/>
              <p:cNvSpPr txBox="1">
                <a:spLocks noChangeArrowheads="1"/>
              </p:cNvSpPr>
              <p:nvPr/>
            </p:nvSpPr>
            <p:spPr bwMode="auto">
              <a:xfrm>
                <a:off x="270" y="3838"/>
                <a:ext cx="924" cy="738"/>
              </a:xfrm>
              <a:prstGeom prst="rect">
                <a:avLst/>
              </a:prstGeom>
              <a:noFill/>
              <a:ln w="9525">
                <a:noFill/>
                <a:miter lim="800000"/>
                <a:headEnd/>
                <a:tailEnd/>
              </a:ln>
            </p:spPr>
            <p:txBody>
              <a:bodyPr anchor="ctr">
                <a:spAutoFit/>
              </a:bodyPr>
              <a:lstStyle/>
              <a:p>
                <a:pPr algn="ctr">
                  <a:spcBef>
                    <a:spcPct val="50000"/>
                  </a:spcBef>
                </a:pPr>
                <a:r>
                  <a:rPr lang="en-US" sz="1400" b="1"/>
                  <a:t>Fundamentals of Digital Electronic &amp; Logic Design</a:t>
                </a:r>
              </a:p>
            </p:txBody>
          </p:sp>
        </p:grpSp>
        <p:grpSp>
          <p:nvGrpSpPr>
            <p:cNvPr id="12" name="Group 204"/>
            <p:cNvGrpSpPr>
              <a:grpSpLocks/>
            </p:cNvGrpSpPr>
            <p:nvPr/>
          </p:nvGrpSpPr>
          <p:grpSpPr bwMode="auto">
            <a:xfrm>
              <a:off x="5105400" y="587375"/>
              <a:ext cx="2863850" cy="1427163"/>
              <a:chOff x="48" y="3580"/>
              <a:chExt cx="1353" cy="1427"/>
            </a:xfrm>
          </p:grpSpPr>
          <p:grpSp>
            <p:nvGrpSpPr>
              <p:cNvPr id="13" name="Group 205"/>
              <p:cNvGrpSpPr>
                <a:grpSpLocks/>
              </p:cNvGrpSpPr>
              <p:nvPr/>
            </p:nvGrpSpPr>
            <p:grpSpPr bwMode="auto">
              <a:xfrm>
                <a:off x="48" y="3580"/>
                <a:ext cx="1353" cy="1427"/>
                <a:chOff x="886" y="2008"/>
                <a:chExt cx="2762" cy="2792"/>
              </a:xfrm>
            </p:grpSpPr>
            <p:sp>
              <p:nvSpPr>
                <p:cNvPr id="29715" name="Freeform 206"/>
                <p:cNvSpPr>
                  <a:spLocks/>
                </p:cNvSpPr>
                <p:nvPr/>
              </p:nvSpPr>
              <p:spPr bwMode="auto">
                <a:xfrm>
                  <a:off x="1920" y="4224"/>
                  <a:ext cx="816" cy="576"/>
                </a:xfrm>
                <a:custGeom>
                  <a:avLst/>
                  <a:gdLst>
                    <a:gd name="T0" fmla="*/ 0 w 816"/>
                    <a:gd name="T1" fmla="*/ 192 h 576"/>
                    <a:gd name="T2" fmla="*/ 96 w 816"/>
                    <a:gd name="T3" fmla="*/ 432 h 576"/>
                    <a:gd name="T4" fmla="*/ 336 w 816"/>
                    <a:gd name="T5" fmla="*/ 576 h 576"/>
                    <a:gd name="T6" fmla="*/ 672 w 816"/>
                    <a:gd name="T7" fmla="*/ 432 h 576"/>
                    <a:gd name="T8" fmla="*/ 768 w 816"/>
                    <a:gd name="T9" fmla="*/ 240 h 576"/>
                    <a:gd name="T10" fmla="*/ 816 w 816"/>
                    <a:gd name="T11" fmla="*/ 0 h 576"/>
                    <a:gd name="T12" fmla="*/ 0 60000 65536"/>
                    <a:gd name="T13" fmla="*/ 0 60000 65536"/>
                    <a:gd name="T14" fmla="*/ 0 60000 65536"/>
                    <a:gd name="T15" fmla="*/ 0 60000 65536"/>
                    <a:gd name="T16" fmla="*/ 0 60000 65536"/>
                    <a:gd name="T17" fmla="*/ 0 60000 65536"/>
                    <a:gd name="T18" fmla="*/ 0 w 816"/>
                    <a:gd name="T19" fmla="*/ 0 h 576"/>
                    <a:gd name="T20" fmla="*/ 816 w 816"/>
                    <a:gd name="T21" fmla="*/ 576 h 576"/>
                  </a:gdLst>
                  <a:ahLst/>
                  <a:cxnLst>
                    <a:cxn ang="T12">
                      <a:pos x="T0" y="T1"/>
                    </a:cxn>
                    <a:cxn ang="T13">
                      <a:pos x="T2" y="T3"/>
                    </a:cxn>
                    <a:cxn ang="T14">
                      <a:pos x="T4" y="T5"/>
                    </a:cxn>
                    <a:cxn ang="T15">
                      <a:pos x="T6" y="T7"/>
                    </a:cxn>
                    <a:cxn ang="T16">
                      <a:pos x="T8" y="T9"/>
                    </a:cxn>
                    <a:cxn ang="T17">
                      <a:pos x="T10" y="T11"/>
                    </a:cxn>
                  </a:cxnLst>
                  <a:rect l="T18" t="T19" r="T20" b="T21"/>
                  <a:pathLst>
                    <a:path w="816" h="576">
                      <a:moveTo>
                        <a:pt x="0" y="192"/>
                      </a:moveTo>
                      <a:cubicBezTo>
                        <a:pt x="20" y="280"/>
                        <a:pt x="40" y="368"/>
                        <a:pt x="96" y="432"/>
                      </a:cubicBezTo>
                      <a:cubicBezTo>
                        <a:pt x="152" y="496"/>
                        <a:pt x="240" y="576"/>
                        <a:pt x="336" y="576"/>
                      </a:cubicBezTo>
                      <a:cubicBezTo>
                        <a:pt x="432" y="576"/>
                        <a:pt x="600" y="488"/>
                        <a:pt x="672" y="432"/>
                      </a:cubicBezTo>
                      <a:cubicBezTo>
                        <a:pt x="744" y="376"/>
                        <a:pt x="744" y="312"/>
                        <a:pt x="768" y="240"/>
                      </a:cubicBezTo>
                      <a:cubicBezTo>
                        <a:pt x="792" y="168"/>
                        <a:pt x="804" y="84"/>
                        <a:pt x="816" y="0"/>
                      </a:cubicBezTo>
                    </a:path>
                  </a:pathLst>
                </a:custGeom>
                <a:noFill/>
                <a:ln w="12700">
                  <a:solidFill>
                    <a:schemeClr val="tx1"/>
                  </a:solidFill>
                  <a:round/>
                  <a:headEnd/>
                  <a:tailEnd/>
                </a:ln>
              </p:spPr>
              <p:txBody>
                <a:bodyPr/>
                <a:lstStyle/>
                <a:p>
                  <a:endParaRPr lang="en-US"/>
                </a:p>
              </p:txBody>
            </p:sp>
            <p:sp>
              <p:nvSpPr>
                <p:cNvPr id="29716" name="Freeform 207"/>
                <p:cNvSpPr>
                  <a:spLocks/>
                </p:cNvSpPr>
                <p:nvPr/>
              </p:nvSpPr>
              <p:spPr bwMode="auto">
                <a:xfrm>
                  <a:off x="2736" y="3504"/>
                  <a:ext cx="536" cy="968"/>
                </a:xfrm>
                <a:custGeom>
                  <a:avLst/>
                  <a:gdLst>
                    <a:gd name="T0" fmla="*/ 0 w 536"/>
                    <a:gd name="T1" fmla="*/ 864 h 968"/>
                    <a:gd name="T2" fmla="*/ 144 w 536"/>
                    <a:gd name="T3" fmla="*/ 960 h 968"/>
                    <a:gd name="T4" fmla="*/ 432 w 536"/>
                    <a:gd name="T5" fmla="*/ 816 h 968"/>
                    <a:gd name="T6" fmla="*/ 528 w 536"/>
                    <a:gd name="T7" fmla="*/ 528 h 968"/>
                    <a:gd name="T8" fmla="*/ 480 w 536"/>
                    <a:gd name="T9" fmla="*/ 192 h 968"/>
                    <a:gd name="T10" fmla="*/ 384 w 536"/>
                    <a:gd name="T11" fmla="*/ 0 h 968"/>
                    <a:gd name="T12" fmla="*/ 0 60000 65536"/>
                    <a:gd name="T13" fmla="*/ 0 60000 65536"/>
                    <a:gd name="T14" fmla="*/ 0 60000 65536"/>
                    <a:gd name="T15" fmla="*/ 0 60000 65536"/>
                    <a:gd name="T16" fmla="*/ 0 60000 65536"/>
                    <a:gd name="T17" fmla="*/ 0 60000 65536"/>
                    <a:gd name="T18" fmla="*/ 0 w 536"/>
                    <a:gd name="T19" fmla="*/ 0 h 968"/>
                    <a:gd name="T20" fmla="*/ 536 w 536"/>
                    <a:gd name="T21" fmla="*/ 968 h 968"/>
                  </a:gdLst>
                  <a:ahLst/>
                  <a:cxnLst>
                    <a:cxn ang="T12">
                      <a:pos x="T0" y="T1"/>
                    </a:cxn>
                    <a:cxn ang="T13">
                      <a:pos x="T2" y="T3"/>
                    </a:cxn>
                    <a:cxn ang="T14">
                      <a:pos x="T4" y="T5"/>
                    </a:cxn>
                    <a:cxn ang="T15">
                      <a:pos x="T6" y="T7"/>
                    </a:cxn>
                    <a:cxn ang="T16">
                      <a:pos x="T8" y="T9"/>
                    </a:cxn>
                    <a:cxn ang="T17">
                      <a:pos x="T10" y="T11"/>
                    </a:cxn>
                  </a:cxnLst>
                  <a:rect l="T18" t="T19" r="T20" b="T21"/>
                  <a:pathLst>
                    <a:path w="536" h="968">
                      <a:moveTo>
                        <a:pt x="0" y="864"/>
                      </a:moveTo>
                      <a:cubicBezTo>
                        <a:pt x="36" y="916"/>
                        <a:pt x="72" y="968"/>
                        <a:pt x="144" y="960"/>
                      </a:cubicBezTo>
                      <a:cubicBezTo>
                        <a:pt x="216" y="952"/>
                        <a:pt x="368" y="888"/>
                        <a:pt x="432" y="816"/>
                      </a:cubicBezTo>
                      <a:cubicBezTo>
                        <a:pt x="496" y="744"/>
                        <a:pt x="520" y="632"/>
                        <a:pt x="528" y="528"/>
                      </a:cubicBezTo>
                      <a:cubicBezTo>
                        <a:pt x="536" y="424"/>
                        <a:pt x="504" y="280"/>
                        <a:pt x="480" y="192"/>
                      </a:cubicBezTo>
                      <a:cubicBezTo>
                        <a:pt x="456" y="104"/>
                        <a:pt x="420" y="52"/>
                        <a:pt x="384" y="0"/>
                      </a:cubicBezTo>
                    </a:path>
                  </a:pathLst>
                </a:custGeom>
                <a:noFill/>
                <a:ln w="12700">
                  <a:solidFill>
                    <a:schemeClr val="tx1"/>
                  </a:solidFill>
                  <a:round/>
                  <a:headEnd/>
                  <a:tailEnd/>
                </a:ln>
              </p:spPr>
              <p:txBody>
                <a:bodyPr/>
                <a:lstStyle/>
                <a:p>
                  <a:endParaRPr lang="en-US"/>
                </a:p>
              </p:txBody>
            </p:sp>
            <p:sp>
              <p:nvSpPr>
                <p:cNvPr id="29717" name="Freeform 208"/>
                <p:cNvSpPr>
                  <a:spLocks/>
                </p:cNvSpPr>
                <p:nvPr/>
              </p:nvSpPr>
              <p:spPr bwMode="auto">
                <a:xfrm>
                  <a:off x="3264" y="3024"/>
                  <a:ext cx="384" cy="912"/>
                </a:xfrm>
                <a:custGeom>
                  <a:avLst/>
                  <a:gdLst>
                    <a:gd name="T0" fmla="*/ 0 w 384"/>
                    <a:gd name="T1" fmla="*/ 912 h 912"/>
                    <a:gd name="T2" fmla="*/ 240 w 384"/>
                    <a:gd name="T3" fmla="*/ 816 h 912"/>
                    <a:gd name="T4" fmla="*/ 336 w 384"/>
                    <a:gd name="T5" fmla="*/ 576 h 912"/>
                    <a:gd name="T6" fmla="*/ 384 w 384"/>
                    <a:gd name="T7" fmla="*/ 288 h 912"/>
                    <a:gd name="T8" fmla="*/ 336 w 384"/>
                    <a:gd name="T9" fmla="*/ 96 h 912"/>
                    <a:gd name="T10" fmla="*/ 288 w 384"/>
                    <a:gd name="T11" fmla="*/ 0 h 912"/>
                    <a:gd name="T12" fmla="*/ 0 60000 65536"/>
                    <a:gd name="T13" fmla="*/ 0 60000 65536"/>
                    <a:gd name="T14" fmla="*/ 0 60000 65536"/>
                    <a:gd name="T15" fmla="*/ 0 60000 65536"/>
                    <a:gd name="T16" fmla="*/ 0 60000 65536"/>
                    <a:gd name="T17" fmla="*/ 0 60000 65536"/>
                    <a:gd name="T18" fmla="*/ 0 w 384"/>
                    <a:gd name="T19" fmla="*/ 0 h 912"/>
                    <a:gd name="T20" fmla="*/ 384 w 384"/>
                    <a:gd name="T21" fmla="*/ 912 h 912"/>
                  </a:gdLst>
                  <a:ahLst/>
                  <a:cxnLst>
                    <a:cxn ang="T12">
                      <a:pos x="T0" y="T1"/>
                    </a:cxn>
                    <a:cxn ang="T13">
                      <a:pos x="T2" y="T3"/>
                    </a:cxn>
                    <a:cxn ang="T14">
                      <a:pos x="T4" y="T5"/>
                    </a:cxn>
                    <a:cxn ang="T15">
                      <a:pos x="T6" y="T7"/>
                    </a:cxn>
                    <a:cxn ang="T16">
                      <a:pos x="T8" y="T9"/>
                    </a:cxn>
                    <a:cxn ang="T17">
                      <a:pos x="T10" y="T11"/>
                    </a:cxn>
                  </a:cxnLst>
                  <a:rect l="T18" t="T19" r="T20" b="T21"/>
                  <a:pathLst>
                    <a:path w="384" h="912">
                      <a:moveTo>
                        <a:pt x="0" y="912"/>
                      </a:moveTo>
                      <a:cubicBezTo>
                        <a:pt x="92" y="892"/>
                        <a:pt x="184" y="872"/>
                        <a:pt x="240" y="816"/>
                      </a:cubicBezTo>
                      <a:cubicBezTo>
                        <a:pt x="296" y="760"/>
                        <a:pt x="312" y="664"/>
                        <a:pt x="336" y="576"/>
                      </a:cubicBezTo>
                      <a:cubicBezTo>
                        <a:pt x="360" y="488"/>
                        <a:pt x="384" y="368"/>
                        <a:pt x="384" y="288"/>
                      </a:cubicBezTo>
                      <a:cubicBezTo>
                        <a:pt x="384" y="208"/>
                        <a:pt x="352" y="144"/>
                        <a:pt x="336" y="96"/>
                      </a:cubicBezTo>
                      <a:cubicBezTo>
                        <a:pt x="320" y="48"/>
                        <a:pt x="304" y="24"/>
                        <a:pt x="288" y="0"/>
                      </a:cubicBezTo>
                    </a:path>
                  </a:pathLst>
                </a:custGeom>
                <a:noFill/>
                <a:ln w="12700">
                  <a:solidFill>
                    <a:schemeClr val="tx1"/>
                  </a:solidFill>
                  <a:round/>
                  <a:headEnd/>
                  <a:tailEnd/>
                </a:ln>
              </p:spPr>
              <p:txBody>
                <a:bodyPr/>
                <a:lstStyle/>
                <a:p>
                  <a:endParaRPr lang="en-US"/>
                </a:p>
              </p:txBody>
            </p:sp>
            <p:sp>
              <p:nvSpPr>
                <p:cNvPr id="29718" name="Freeform 209"/>
                <p:cNvSpPr>
                  <a:spLocks/>
                </p:cNvSpPr>
                <p:nvPr/>
              </p:nvSpPr>
              <p:spPr bwMode="auto">
                <a:xfrm>
                  <a:off x="3360" y="2352"/>
                  <a:ext cx="248" cy="816"/>
                </a:xfrm>
                <a:custGeom>
                  <a:avLst/>
                  <a:gdLst>
                    <a:gd name="T0" fmla="*/ 96 w 248"/>
                    <a:gd name="T1" fmla="*/ 816 h 816"/>
                    <a:gd name="T2" fmla="*/ 192 w 248"/>
                    <a:gd name="T3" fmla="*/ 672 h 816"/>
                    <a:gd name="T4" fmla="*/ 240 w 248"/>
                    <a:gd name="T5" fmla="*/ 432 h 816"/>
                    <a:gd name="T6" fmla="*/ 144 w 248"/>
                    <a:gd name="T7" fmla="*/ 192 h 816"/>
                    <a:gd name="T8" fmla="*/ 0 w 248"/>
                    <a:gd name="T9" fmla="*/ 0 h 816"/>
                    <a:gd name="T10" fmla="*/ 0 60000 65536"/>
                    <a:gd name="T11" fmla="*/ 0 60000 65536"/>
                    <a:gd name="T12" fmla="*/ 0 60000 65536"/>
                    <a:gd name="T13" fmla="*/ 0 60000 65536"/>
                    <a:gd name="T14" fmla="*/ 0 60000 65536"/>
                    <a:gd name="T15" fmla="*/ 0 w 248"/>
                    <a:gd name="T16" fmla="*/ 0 h 816"/>
                    <a:gd name="T17" fmla="*/ 248 w 248"/>
                    <a:gd name="T18" fmla="*/ 816 h 816"/>
                  </a:gdLst>
                  <a:ahLst/>
                  <a:cxnLst>
                    <a:cxn ang="T10">
                      <a:pos x="T0" y="T1"/>
                    </a:cxn>
                    <a:cxn ang="T11">
                      <a:pos x="T2" y="T3"/>
                    </a:cxn>
                    <a:cxn ang="T12">
                      <a:pos x="T4" y="T5"/>
                    </a:cxn>
                    <a:cxn ang="T13">
                      <a:pos x="T6" y="T7"/>
                    </a:cxn>
                    <a:cxn ang="T14">
                      <a:pos x="T8" y="T9"/>
                    </a:cxn>
                  </a:cxnLst>
                  <a:rect l="T15" t="T16" r="T17" b="T18"/>
                  <a:pathLst>
                    <a:path w="248" h="816">
                      <a:moveTo>
                        <a:pt x="96" y="816"/>
                      </a:moveTo>
                      <a:cubicBezTo>
                        <a:pt x="132" y="776"/>
                        <a:pt x="168" y="736"/>
                        <a:pt x="192" y="672"/>
                      </a:cubicBezTo>
                      <a:cubicBezTo>
                        <a:pt x="216" y="608"/>
                        <a:pt x="248" y="512"/>
                        <a:pt x="240" y="432"/>
                      </a:cubicBezTo>
                      <a:cubicBezTo>
                        <a:pt x="232" y="352"/>
                        <a:pt x="184" y="264"/>
                        <a:pt x="144" y="192"/>
                      </a:cubicBezTo>
                      <a:cubicBezTo>
                        <a:pt x="104" y="120"/>
                        <a:pt x="24" y="32"/>
                        <a:pt x="0" y="0"/>
                      </a:cubicBezTo>
                    </a:path>
                  </a:pathLst>
                </a:custGeom>
                <a:noFill/>
                <a:ln w="12700">
                  <a:solidFill>
                    <a:schemeClr val="tx1"/>
                  </a:solidFill>
                  <a:round/>
                  <a:headEnd/>
                  <a:tailEnd/>
                </a:ln>
              </p:spPr>
              <p:txBody>
                <a:bodyPr/>
                <a:lstStyle/>
                <a:p>
                  <a:endParaRPr lang="en-US"/>
                </a:p>
              </p:txBody>
            </p:sp>
            <p:sp>
              <p:nvSpPr>
                <p:cNvPr id="29719" name="Freeform 210"/>
                <p:cNvSpPr>
                  <a:spLocks/>
                </p:cNvSpPr>
                <p:nvPr/>
              </p:nvSpPr>
              <p:spPr bwMode="auto">
                <a:xfrm>
                  <a:off x="2736" y="2008"/>
                  <a:ext cx="624" cy="440"/>
                </a:xfrm>
                <a:custGeom>
                  <a:avLst/>
                  <a:gdLst>
                    <a:gd name="T0" fmla="*/ 624 w 624"/>
                    <a:gd name="T1" fmla="*/ 440 h 440"/>
                    <a:gd name="T2" fmla="*/ 576 w 624"/>
                    <a:gd name="T3" fmla="*/ 200 h 440"/>
                    <a:gd name="T4" fmla="*/ 432 w 624"/>
                    <a:gd name="T5" fmla="*/ 56 h 440"/>
                    <a:gd name="T6" fmla="*/ 240 w 624"/>
                    <a:gd name="T7" fmla="*/ 8 h 440"/>
                    <a:gd name="T8" fmla="*/ 96 w 624"/>
                    <a:gd name="T9" fmla="*/ 104 h 440"/>
                    <a:gd name="T10" fmla="*/ 0 w 624"/>
                    <a:gd name="T11" fmla="*/ 248 h 440"/>
                    <a:gd name="T12" fmla="*/ 0 60000 65536"/>
                    <a:gd name="T13" fmla="*/ 0 60000 65536"/>
                    <a:gd name="T14" fmla="*/ 0 60000 65536"/>
                    <a:gd name="T15" fmla="*/ 0 60000 65536"/>
                    <a:gd name="T16" fmla="*/ 0 60000 65536"/>
                    <a:gd name="T17" fmla="*/ 0 60000 65536"/>
                    <a:gd name="T18" fmla="*/ 0 w 624"/>
                    <a:gd name="T19" fmla="*/ 0 h 440"/>
                    <a:gd name="T20" fmla="*/ 624 w 624"/>
                    <a:gd name="T21" fmla="*/ 440 h 440"/>
                  </a:gdLst>
                  <a:ahLst/>
                  <a:cxnLst>
                    <a:cxn ang="T12">
                      <a:pos x="T0" y="T1"/>
                    </a:cxn>
                    <a:cxn ang="T13">
                      <a:pos x="T2" y="T3"/>
                    </a:cxn>
                    <a:cxn ang="T14">
                      <a:pos x="T4" y="T5"/>
                    </a:cxn>
                    <a:cxn ang="T15">
                      <a:pos x="T6" y="T7"/>
                    </a:cxn>
                    <a:cxn ang="T16">
                      <a:pos x="T8" y="T9"/>
                    </a:cxn>
                    <a:cxn ang="T17">
                      <a:pos x="T10" y="T11"/>
                    </a:cxn>
                  </a:cxnLst>
                  <a:rect l="T18" t="T19" r="T20" b="T21"/>
                  <a:pathLst>
                    <a:path w="624" h="440">
                      <a:moveTo>
                        <a:pt x="624" y="440"/>
                      </a:moveTo>
                      <a:cubicBezTo>
                        <a:pt x="616" y="352"/>
                        <a:pt x="608" y="264"/>
                        <a:pt x="576" y="200"/>
                      </a:cubicBezTo>
                      <a:cubicBezTo>
                        <a:pt x="544" y="136"/>
                        <a:pt x="488" y="88"/>
                        <a:pt x="432" y="56"/>
                      </a:cubicBezTo>
                      <a:cubicBezTo>
                        <a:pt x="376" y="24"/>
                        <a:pt x="296" y="0"/>
                        <a:pt x="240" y="8"/>
                      </a:cubicBezTo>
                      <a:cubicBezTo>
                        <a:pt x="184" y="16"/>
                        <a:pt x="136" y="64"/>
                        <a:pt x="96" y="104"/>
                      </a:cubicBezTo>
                      <a:cubicBezTo>
                        <a:pt x="56" y="144"/>
                        <a:pt x="28" y="196"/>
                        <a:pt x="0" y="248"/>
                      </a:cubicBezTo>
                    </a:path>
                  </a:pathLst>
                </a:custGeom>
                <a:noFill/>
                <a:ln w="12700">
                  <a:solidFill>
                    <a:schemeClr val="tx1"/>
                  </a:solidFill>
                  <a:round/>
                  <a:headEnd/>
                  <a:tailEnd/>
                </a:ln>
              </p:spPr>
              <p:txBody>
                <a:bodyPr/>
                <a:lstStyle/>
                <a:p>
                  <a:endParaRPr lang="en-US"/>
                </a:p>
              </p:txBody>
            </p:sp>
            <p:sp>
              <p:nvSpPr>
                <p:cNvPr id="29720" name="Freeform 211"/>
                <p:cNvSpPr>
                  <a:spLocks/>
                </p:cNvSpPr>
                <p:nvPr/>
              </p:nvSpPr>
              <p:spPr bwMode="auto">
                <a:xfrm>
                  <a:off x="1797" y="2096"/>
                  <a:ext cx="537" cy="253"/>
                </a:xfrm>
                <a:custGeom>
                  <a:avLst/>
                  <a:gdLst>
                    <a:gd name="T0" fmla="*/ 537 w 537"/>
                    <a:gd name="T1" fmla="*/ 148 h 253"/>
                    <a:gd name="T2" fmla="*/ 453 w 537"/>
                    <a:gd name="T3" fmla="*/ 49 h 253"/>
                    <a:gd name="T4" fmla="*/ 342 w 537"/>
                    <a:gd name="T5" fmla="*/ 10 h 253"/>
                    <a:gd name="T6" fmla="*/ 252 w 537"/>
                    <a:gd name="T7" fmla="*/ 7 h 253"/>
                    <a:gd name="T8" fmla="*/ 153 w 537"/>
                    <a:gd name="T9" fmla="*/ 52 h 253"/>
                    <a:gd name="T10" fmla="*/ 75 w 537"/>
                    <a:gd name="T11" fmla="*/ 121 h 253"/>
                    <a:gd name="T12" fmla="*/ 18 w 537"/>
                    <a:gd name="T13" fmla="*/ 214 h 253"/>
                    <a:gd name="T14" fmla="*/ 0 w 537"/>
                    <a:gd name="T15" fmla="*/ 253 h 253"/>
                    <a:gd name="T16" fmla="*/ 0 60000 65536"/>
                    <a:gd name="T17" fmla="*/ 0 60000 65536"/>
                    <a:gd name="T18" fmla="*/ 0 60000 65536"/>
                    <a:gd name="T19" fmla="*/ 0 60000 65536"/>
                    <a:gd name="T20" fmla="*/ 0 60000 65536"/>
                    <a:gd name="T21" fmla="*/ 0 60000 65536"/>
                    <a:gd name="T22" fmla="*/ 0 60000 65536"/>
                    <a:gd name="T23" fmla="*/ 0 60000 65536"/>
                    <a:gd name="T24" fmla="*/ 0 w 537"/>
                    <a:gd name="T25" fmla="*/ 0 h 253"/>
                    <a:gd name="T26" fmla="*/ 537 w 537"/>
                    <a:gd name="T27" fmla="*/ 253 h 25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37" h="253">
                      <a:moveTo>
                        <a:pt x="537" y="148"/>
                      </a:moveTo>
                      <a:cubicBezTo>
                        <a:pt x="511" y="110"/>
                        <a:pt x="485" y="72"/>
                        <a:pt x="453" y="49"/>
                      </a:cubicBezTo>
                      <a:cubicBezTo>
                        <a:pt x="421" y="26"/>
                        <a:pt x="375" y="17"/>
                        <a:pt x="342" y="10"/>
                      </a:cubicBezTo>
                      <a:cubicBezTo>
                        <a:pt x="309" y="3"/>
                        <a:pt x="283" y="0"/>
                        <a:pt x="252" y="7"/>
                      </a:cubicBezTo>
                      <a:cubicBezTo>
                        <a:pt x="221" y="14"/>
                        <a:pt x="183" y="33"/>
                        <a:pt x="153" y="52"/>
                      </a:cubicBezTo>
                      <a:cubicBezTo>
                        <a:pt x="123" y="71"/>
                        <a:pt x="98" y="94"/>
                        <a:pt x="75" y="121"/>
                      </a:cubicBezTo>
                      <a:cubicBezTo>
                        <a:pt x="52" y="148"/>
                        <a:pt x="30" y="192"/>
                        <a:pt x="18" y="214"/>
                      </a:cubicBezTo>
                      <a:cubicBezTo>
                        <a:pt x="6" y="236"/>
                        <a:pt x="3" y="244"/>
                        <a:pt x="0" y="253"/>
                      </a:cubicBezTo>
                    </a:path>
                  </a:pathLst>
                </a:custGeom>
                <a:noFill/>
                <a:ln w="12700">
                  <a:solidFill>
                    <a:schemeClr val="tx1"/>
                  </a:solidFill>
                  <a:round/>
                  <a:headEnd/>
                  <a:tailEnd/>
                </a:ln>
              </p:spPr>
              <p:txBody>
                <a:bodyPr/>
                <a:lstStyle/>
                <a:p>
                  <a:endParaRPr lang="en-US"/>
                </a:p>
              </p:txBody>
            </p:sp>
            <p:sp>
              <p:nvSpPr>
                <p:cNvPr id="29721" name="Freeform 212"/>
                <p:cNvSpPr>
                  <a:spLocks/>
                </p:cNvSpPr>
                <p:nvPr/>
              </p:nvSpPr>
              <p:spPr bwMode="auto">
                <a:xfrm>
                  <a:off x="2310" y="2008"/>
                  <a:ext cx="489" cy="314"/>
                </a:xfrm>
                <a:custGeom>
                  <a:avLst/>
                  <a:gdLst>
                    <a:gd name="T0" fmla="*/ 489 w 489"/>
                    <a:gd name="T1" fmla="*/ 143 h 314"/>
                    <a:gd name="T2" fmla="*/ 405 w 489"/>
                    <a:gd name="T3" fmla="*/ 44 h 314"/>
                    <a:gd name="T4" fmla="*/ 270 w 489"/>
                    <a:gd name="T5" fmla="*/ 2 h 314"/>
                    <a:gd name="T6" fmla="*/ 147 w 489"/>
                    <a:gd name="T7" fmla="*/ 53 h 314"/>
                    <a:gd name="T8" fmla="*/ 75 w 489"/>
                    <a:gd name="T9" fmla="*/ 113 h 314"/>
                    <a:gd name="T10" fmla="*/ 15 w 489"/>
                    <a:gd name="T11" fmla="*/ 233 h 314"/>
                    <a:gd name="T12" fmla="*/ 0 w 489"/>
                    <a:gd name="T13" fmla="*/ 314 h 314"/>
                    <a:gd name="T14" fmla="*/ 0 60000 65536"/>
                    <a:gd name="T15" fmla="*/ 0 60000 65536"/>
                    <a:gd name="T16" fmla="*/ 0 60000 65536"/>
                    <a:gd name="T17" fmla="*/ 0 60000 65536"/>
                    <a:gd name="T18" fmla="*/ 0 60000 65536"/>
                    <a:gd name="T19" fmla="*/ 0 60000 65536"/>
                    <a:gd name="T20" fmla="*/ 0 60000 65536"/>
                    <a:gd name="T21" fmla="*/ 0 w 489"/>
                    <a:gd name="T22" fmla="*/ 0 h 314"/>
                    <a:gd name="T23" fmla="*/ 489 w 489"/>
                    <a:gd name="T24" fmla="*/ 314 h 31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89" h="314">
                      <a:moveTo>
                        <a:pt x="489" y="143"/>
                      </a:moveTo>
                      <a:cubicBezTo>
                        <a:pt x="465" y="105"/>
                        <a:pt x="442" y="68"/>
                        <a:pt x="405" y="44"/>
                      </a:cubicBezTo>
                      <a:cubicBezTo>
                        <a:pt x="368" y="20"/>
                        <a:pt x="313" y="0"/>
                        <a:pt x="270" y="2"/>
                      </a:cubicBezTo>
                      <a:cubicBezTo>
                        <a:pt x="227" y="4"/>
                        <a:pt x="179" y="35"/>
                        <a:pt x="147" y="53"/>
                      </a:cubicBezTo>
                      <a:cubicBezTo>
                        <a:pt x="115" y="71"/>
                        <a:pt x="97" y="83"/>
                        <a:pt x="75" y="113"/>
                      </a:cubicBezTo>
                      <a:cubicBezTo>
                        <a:pt x="53" y="143"/>
                        <a:pt x="27" y="200"/>
                        <a:pt x="15" y="233"/>
                      </a:cubicBezTo>
                      <a:cubicBezTo>
                        <a:pt x="3" y="266"/>
                        <a:pt x="1" y="290"/>
                        <a:pt x="0" y="314"/>
                      </a:cubicBezTo>
                    </a:path>
                  </a:pathLst>
                </a:custGeom>
                <a:noFill/>
                <a:ln w="12700">
                  <a:solidFill>
                    <a:schemeClr val="tx1"/>
                  </a:solidFill>
                  <a:round/>
                  <a:headEnd/>
                  <a:tailEnd/>
                </a:ln>
              </p:spPr>
              <p:txBody>
                <a:bodyPr/>
                <a:lstStyle/>
                <a:p>
                  <a:endParaRPr lang="en-US"/>
                </a:p>
              </p:txBody>
            </p:sp>
            <p:sp>
              <p:nvSpPr>
                <p:cNvPr id="29722" name="Freeform 213"/>
                <p:cNvSpPr>
                  <a:spLocks/>
                </p:cNvSpPr>
                <p:nvPr/>
              </p:nvSpPr>
              <p:spPr bwMode="auto">
                <a:xfrm>
                  <a:off x="1151" y="2268"/>
                  <a:ext cx="730" cy="777"/>
                </a:xfrm>
                <a:custGeom>
                  <a:avLst/>
                  <a:gdLst>
                    <a:gd name="T0" fmla="*/ 730 w 730"/>
                    <a:gd name="T1" fmla="*/ 174 h 777"/>
                    <a:gd name="T2" fmla="*/ 667 w 730"/>
                    <a:gd name="T3" fmla="*/ 99 h 777"/>
                    <a:gd name="T4" fmla="*/ 556 w 730"/>
                    <a:gd name="T5" fmla="*/ 27 h 777"/>
                    <a:gd name="T6" fmla="*/ 457 w 730"/>
                    <a:gd name="T7" fmla="*/ 3 h 777"/>
                    <a:gd name="T8" fmla="*/ 340 w 730"/>
                    <a:gd name="T9" fmla="*/ 12 h 777"/>
                    <a:gd name="T10" fmla="*/ 223 w 730"/>
                    <a:gd name="T11" fmla="*/ 72 h 777"/>
                    <a:gd name="T12" fmla="*/ 160 w 730"/>
                    <a:gd name="T13" fmla="*/ 141 h 777"/>
                    <a:gd name="T14" fmla="*/ 91 w 730"/>
                    <a:gd name="T15" fmla="*/ 234 h 777"/>
                    <a:gd name="T16" fmla="*/ 43 w 730"/>
                    <a:gd name="T17" fmla="*/ 342 h 777"/>
                    <a:gd name="T18" fmla="*/ 19 w 730"/>
                    <a:gd name="T19" fmla="*/ 432 h 777"/>
                    <a:gd name="T20" fmla="*/ 1 w 730"/>
                    <a:gd name="T21" fmla="*/ 531 h 777"/>
                    <a:gd name="T22" fmla="*/ 10 w 730"/>
                    <a:gd name="T23" fmla="*/ 669 h 777"/>
                    <a:gd name="T24" fmla="*/ 22 w 730"/>
                    <a:gd name="T25" fmla="*/ 777 h 77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30"/>
                    <a:gd name="T40" fmla="*/ 0 h 777"/>
                    <a:gd name="T41" fmla="*/ 730 w 730"/>
                    <a:gd name="T42" fmla="*/ 777 h 77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30" h="777">
                      <a:moveTo>
                        <a:pt x="730" y="174"/>
                      </a:moveTo>
                      <a:cubicBezTo>
                        <a:pt x="713" y="149"/>
                        <a:pt x="696" y="124"/>
                        <a:pt x="667" y="99"/>
                      </a:cubicBezTo>
                      <a:cubicBezTo>
                        <a:pt x="638" y="74"/>
                        <a:pt x="591" y="43"/>
                        <a:pt x="556" y="27"/>
                      </a:cubicBezTo>
                      <a:cubicBezTo>
                        <a:pt x="521" y="11"/>
                        <a:pt x="493" y="6"/>
                        <a:pt x="457" y="3"/>
                      </a:cubicBezTo>
                      <a:cubicBezTo>
                        <a:pt x="421" y="0"/>
                        <a:pt x="379" y="0"/>
                        <a:pt x="340" y="12"/>
                      </a:cubicBezTo>
                      <a:cubicBezTo>
                        <a:pt x="301" y="24"/>
                        <a:pt x="253" y="50"/>
                        <a:pt x="223" y="72"/>
                      </a:cubicBezTo>
                      <a:cubicBezTo>
                        <a:pt x="193" y="94"/>
                        <a:pt x="182" y="114"/>
                        <a:pt x="160" y="141"/>
                      </a:cubicBezTo>
                      <a:cubicBezTo>
                        <a:pt x="138" y="168"/>
                        <a:pt x="110" y="201"/>
                        <a:pt x="91" y="234"/>
                      </a:cubicBezTo>
                      <a:cubicBezTo>
                        <a:pt x="72" y="267"/>
                        <a:pt x="55" y="309"/>
                        <a:pt x="43" y="342"/>
                      </a:cubicBezTo>
                      <a:cubicBezTo>
                        <a:pt x="31" y="375"/>
                        <a:pt x="26" y="401"/>
                        <a:pt x="19" y="432"/>
                      </a:cubicBezTo>
                      <a:cubicBezTo>
                        <a:pt x="12" y="463"/>
                        <a:pt x="2" y="492"/>
                        <a:pt x="1" y="531"/>
                      </a:cubicBezTo>
                      <a:cubicBezTo>
                        <a:pt x="0" y="570"/>
                        <a:pt x="7" y="628"/>
                        <a:pt x="10" y="669"/>
                      </a:cubicBezTo>
                      <a:cubicBezTo>
                        <a:pt x="13" y="710"/>
                        <a:pt x="17" y="743"/>
                        <a:pt x="22" y="777"/>
                      </a:cubicBezTo>
                    </a:path>
                  </a:pathLst>
                </a:custGeom>
                <a:noFill/>
                <a:ln w="12700">
                  <a:solidFill>
                    <a:schemeClr val="tx1"/>
                  </a:solidFill>
                  <a:round/>
                  <a:headEnd/>
                  <a:tailEnd/>
                </a:ln>
              </p:spPr>
              <p:txBody>
                <a:bodyPr/>
                <a:lstStyle/>
                <a:p>
                  <a:endParaRPr lang="en-US"/>
                </a:p>
              </p:txBody>
            </p:sp>
            <p:sp>
              <p:nvSpPr>
                <p:cNvPr id="29723" name="Freeform 214"/>
                <p:cNvSpPr>
                  <a:spLocks/>
                </p:cNvSpPr>
                <p:nvPr/>
              </p:nvSpPr>
              <p:spPr bwMode="auto">
                <a:xfrm>
                  <a:off x="886" y="2937"/>
                  <a:ext cx="326" cy="768"/>
                </a:xfrm>
                <a:custGeom>
                  <a:avLst/>
                  <a:gdLst>
                    <a:gd name="T0" fmla="*/ 272 w 326"/>
                    <a:gd name="T1" fmla="*/ 0 h 768"/>
                    <a:gd name="T2" fmla="*/ 170 w 326"/>
                    <a:gd name="T3" fmla="*/ 45 h 768"/>
                    <a:gd name="T4" fmla="*/ 50 w 326"/>
                    <a:gd name="T5" fmla="*/ 144 h 768"/>
                    <a:gd name="T6" fmla="*/ 2 w 326"/>
                    <a:gd name="T7" fmla="*/ 360 h 768"/>
                    <a:gd name="T8" fmla="*/ 35 w 326"/>
                    <a:gd name="T9" fmla="*/ 516 h 768"/>
                    <a:gd name="T10" fmla="*/ 113 w 326"/>
                    <a:gd name="T11" fmla="*/ 672 h 768"/>
                    <a:gd name="T12" fmla="*/ 203 w 326"/>
                    <a:gd name="T13" fmla="*/ 747 h 768"/>
                    <a:gd name="T14" fmla="*/ 326 w 326"/>
                    <a:gd name="T15" fmla="*/ 768 h 768"/>
                    <a:gd name="T16" fmla="*/ 0 60000 65536"/>
                    <a:gd name="T17" fmla="*/ 0 60000 65536"/>
                    <a:gd name="T18" fmla="*/ 0 60000 65536"/>
                    <a:gd name="T19" fmla="*/ 0 60000 65536"/>
                    <a:gd name="T20" fmla="*/ 0 60000 65536"/>
                    <a:gd name="T21" fmla="*/ 0 60000 65536"/>
                    <a:gd name="T22" fmla="*/ 0 60000 65536"/>
                    <a:gd name="T23" fmla="*/ 0 60000 65536"/>
                    <a:gd name="T24" fmla="*/ 0 w 326"/>
                    <a:gd name="T25" fmla="*/ 0 h 768"/>
                    <a:gd name="T26" fmla="*/ 326 w 326"/>
                    <a:gd name="T27" fmla="*/ 768 h 76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26" h="768">
                      <a:moveTo>
                        <a:pt x="272" y="0"/>
                      </a:moveTo>
                      <a:cubicBezTo>
                        <a:pt x="239" y="10"/>
                        <a:pt x="207" y="21"/>
                        <a:pt x="170" y="45"/>
                      </a:cubicBezTo>
                      <a:cubicBezTo>
                        <a:pt x="133" y="69"/>
                        <a:pt x="78" y="92"/>
                        <a:pt x="50" y="144"/>
                      </a:cubicBezTo>
                      <a:cubicBezTo>
                        <a:pt x="22" y="196"/>
                        <a:pt x="4" y="298"/>
                        <a:pt x="2" y="360"/>
                      </a:cubicBezTo>
                      <a:cubicBezTo>
                        <a:pt x="0" y="422"/>
                        <a:pt x="17" y="464"/>
                        <a:pt x="35" y="516"/>
                      </a:cubicBezTo>
                      <a:cubicBezTo>
                        <a:pt x="53" y="568"/>
                        <a:pt x="85" y="634"/>
                        <a:pt x="113" y="672"/>
                      </a:cubicBezTo>
                      <a:cubicBezTo>
                        <a:pt x="141" y="710"/>
                        <a:pt x="168" y="731"/>
                        <a:pt x="203" y="747"/>
                      </a:cubicBezTo>
                      <a:cubicBezTo>
                        <a:pt x="238" y="763"/>
                        <a:pt x="282" y="765"/>
                        <a:pt x="326" y="768"/>
                      </a:cubicBezTo>
                    </a:path>
                  </a:pathLst>
                </a:custGeom>
                <a:noFill/>
                <a:ln w="12700">
                  <a:solidFill>
                    <a:schemeClr val="tx1"/>
                  </a:solidFill>
                  <a:round/>
                  <a:headEnd/>
                  <a:tailEnd/>
                </a:ln>
              </p:spPr>
              <p:txBody>
                <a:bodyPr/>
                <a:lstStyle/>
                <a:p>
                  <a:endParaRPr lang="en-US"/>
                </a:p>
              </p:txBody>
            </p:sp>
            <p:sp>
              <p:nvSpPr>
                <p:cNvPr id="29724" name="Freeform 215"/>
                <p:cNvSpPr>
                  <a:spLocks/>
                </p:cNvSpPr>
                <p:nvPr/>
              </p:nvSpPr>
              <p:spPr bwMode="auto">
                <a:xfrm>
                  <a:off x="968" y="3657"/>
                  <a:ext cx="385" cy="639"/>
                </a:xfrm>
                <a:custGeom>
                  <a:avLst/>
                  <a:gdLst>
                    <a:gd name="T0" fmla="*/ 73 w 385"/>
                    <a:gd name="T1" fmla="*/ 0 h 639"/>
                    <a:gd name="T2" fmla="*/ 10 w 385"/>
                    <a:gd name="T3" fmla="*/ 153 h 639"/>
                    <a:gd name="T4" fmla="*/ 16 w 385"/>
                    <a:gd name="T5" fmla="*/ 366 h 639"/>
                    <a:gd name="T6" fmla="*/ 85 w 385"/>
                    <a:gd name="T7" fmla="*/ 528 h 639"/>
                    <a:gd name="T8" fmla="*/ 202 w 385"/>
                    <a:gd name="T9" fmla="*/ 621 h 639"/>
                    <a:gd name="T10" fmla="*/ 313 w 385"/>
                    <a:gd name="T11" fmla="*/ 633 h 639"/>
                    <a:gd name="T12" fmla="*/ 385 w 385"/>
                    <a:gd name="T13" fmla="*/ 600 h 639"/>
                    <a:gd name="T14" fmla="*/ 0 60000 65536"/>
                    <a:gd name="T15" fmla="*/ 0 60000 65536"/>
                    <a:gd name="T16" fmla="*/ 0 60000 65536"/>
                    <a:gd name="T17" fmla="*/ 0 60000 65536"/>
                    <a:gd name="T18" fmla="*/ 0 60000 65536"/>
                    <a:gd name="T19" fmla="*/ 0 60000 65536"/>
                    <a:gd name="T20" fmla="*/ 0 60000 65536"/>
                    <a:gd name="T21" fmla="*/ 0 w 385"/>
                    <a:gd name="T22" fmla="*/ 0 h 639"/>
                    <a:gd name="T23" fmla="*/ 385 w 385"/>
                    <a:gd name="T24" fmla="*/ 639 h 63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85" h="639">
                      <a:moveTo>
                        <a:pt x="73" y="0"/>
                      </a:moveTo>
                      <a:cubicBezTo>
                        <a:pt x="46" y="46"/>
                        <a:pt x="20" y="92"/>
                        <a:pt x="10" y="153"/>
                      </a:cubicBezTo>
                      <a:cubicBezTo>
                        <a:pt x="0" y="214"/>
                        <a:pt x="4" y="304"/>
                        <a:pt x="16" y="366"/>
                      </a:cubicBezTo>
                      <a:cubicBezTo>
                        <a:pt x="28" y="428"/>
                        <a:pt x="54" y="485"/>
                        <a:pt x="85" y="528"/>
                      </a:cubicBezTo>
                      <a:cubicBezTo>
                        <a:pt x="116" y="571"/>
                        <a:pt x="164" y="603"/>
                        <a:pt x="202" y="621"/>
                      </a:cubicBezTo>
                      <a:cubicBezTo>
                        <a:pt x="240" y="639"/>
                        <a:pt x="283" y="636"/>
                        <a:pt x="313" y="633"/>
                      </a:cubicBezTo>
                      <a:cubicBezTo>
                        <a:pt x="343" y="630"/>
                        <a:pt x="364" y="615"/>
                        <a:pt x="385" y="600"/>
                      </a:cubicBezTo>
                    </a:path>
                  </a:pathLst>
                </a:custGeom>
                <a:noFill/>
                <a:ln w="12700">
                  <a:solidFill>
                    <a:schemeClr val="tx1"/>
                  </a:solidFill>
                  <a:round/>
                  <a:headEnd/>
                  <a:tailEnd/>
                </a:ln>
              </p:spPr>
              <p:txBody>
                <a:bodyPr/>
                <a:lstStyle/>
                <a:p>
                  <a:endParaRPr lang="en-US"/>
                </a:p>
              </p:txBody>
            </p:sp>
            <p:sp>
              <p:nvSpPr>
                <p:cNvPr id="29725" name="Freeform 216"/>
                <p:cNvSpPr>
                  <a:spLocks/>
                </p:cNvSpPr>
                <p:nvPr/>
              </p:nvSpPr>
              <p:spPr bwMode="auto">
                <a:xfrm>
                  <a:off x="1278" y="4290"/>
                  <a:ext cx="672" cy="346"/>
                </a:xfrm>
                <a:custGeom>
                  <a:avLst/>
                  <a:gdLst>
                    <a:gd name="T0" fmla="*/ 0 w 672"/>
                    <a:gd name="T1" fmla="*/ 0 h 346"/>
                    <a:gd name="T2" fmla="*/ 93 w 672"/>
                    <a:gd name="T3" fmla="*/ 171 h 346"/>
                    <a:gd name="T4" fmla="*/ 192 w 672"/>
                    <a:gd name="T5" fmla="*/ 264 h 346"/>
                    <a:gd name="T6" fmla="*/ 315 w 672"/>
                    <a:gd name="T7" fmla="*/ 330 h 346"/>
                    <a:gd name="T8" fmla="*/ 456 w 672"/>
                    <a:gd name="T9" fmla="*/ 342 h 346"/>
                    <a:gd name="T10" fmla="*/ 588 w 672"/>
                    <a:gd name="T11" fmla="*/ 309 h 346"/>
                    <a:gd name="T12" fmla="*/ 672 w 672"/>
                    <a:gd name="T13" fmla="*/ 255 h 346"/>
                    <a:gd name="T14" fmla="*/ 0 60000 65536"/>
                    <a:gd name="T15" fmla="*/ 0 60000 65536"/>
                    <a:gd name="T16" fmla="*/ 0 60000 65536"/>
                    <a:gd name="T17" fmla="*/ 0 60000 65536"/>
                    <a:gd name="T18" fmla="*/ 0 60000 65536"/>
                    <a:gd name="T19" fmla="*/ 0 60000 65536"/>
                    <a:gd name="T20" fmla="*/ 0 60000 65536"/>
                    <a:gd name="T21" fmla="*/ 0 w 672"/>
                    <a:gd name="T22" fmla="*/ 0 h 346"/>
                    <a:gd name="T23" fmla="*/ 672 w 672"/>
                    <a:gd name="T24" fmla="*/ 346 h 34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72" h="346">
                      <a:moveTo>
                        <a:pt x="0" y="0"/>
                      </a:moveTo>
                      <a:cubicBezTo>
                        <a:pt x="30" y="63"/>
                        <a:pt x="61" y="127"/>
                        <a:pt x="93" y="171"/>
                      </a:cubicBezTo>
                      <a:cubicBezTo>
                        <a:pt x="125" y="215"/>
                        <a:pt x="155" y="238"/>
                        <a:pt x="192" y="264"/>
                      </a:cubicBezTo>
                      <a:cubicBezTo>
                        <a:pt x="229" y="290"/>
                        <a:pt x="271" y="317"/>
                        <a:pt x="315" y="330"/>
                      </a:cubicBezTo>
                      <a:cubicBezTo>
                        <a:pt x="359" y="343"/>
                        <a:pt x="410" y="346"/>
                        <a:pt x="456" y="342"/>
                      </a:cubicBezTo>
                      <a:cubicBezTo>
                        <a:pt x="502" y="338"/>
                        <a:pt x="552" y="323"/>
                        <a:pt x="588" y="309"/>
                      </a:cubicBezTo>
                      <a:cubicBezTo>
                        <a:pt x="624" y="295"/>
                        <a:pt x="648" y="275"/>
                        <a:pt x="672" y="255"/>
                      </a:cubicBezTo>
                    </a:path>
                  </a:pathLst>
                </a:custGeom>
                <a:noFill/>
                <a:ln w="12700">
                  <a:solidFill>
                    <a:schemeClr val="tx1"/>
                  </a:solidFill>
                  <a:round/>
                  <a:headEnd/>
                  <a:tailEnd/>
                </a:ln>
              </p:spPr>
              <p:txBody>
                <a:bodyPr/>
                <a:lstStyle/>
                <a:p>
                  <a:endParaRPr lang="en-US"/>
                </a:p>
              </p:txBody>
            </p:sp>
          </p:grpSp>
          <p:sp>
            <p:nvSpPr>
              <p:cNvPr id="29714" name="Text Box 217"/>
              <p:cNvSpPr txBox="1">
                <a:spLocks noChangeArrowheads="1"/>
              </p:cNvSpPr>
              <p:nvPr/>
            </p:nvSpPr>
            <p:spPr bwMode="auto">
              <a:xfrm>
                <a:off x="270" y="3645"/>
                <a:ext cx="924" cy="1169"/>
              </a:xfrm>
              <a:prstGeom prst="rect">
                <a:avLst/>
              </a:prstGeom>
              <a:noFill/>
              <a:ln w="9525">
                <a:noFill/>
                <a:miter lim="800000"/>
                <a:headEnd/>
                <a:tailEnd/>
              </a:ln>
            </p:spPr>
            <p:txBody>
              <a:bodyPr anchor="ctr">
                <a:spAutoFit/>
              </a:bodyPr>
              <a:lstStyle/>
              <a:p>
                <a:pPr algn="ctr">
                  <a:spcBef>
                    <a:spcPct val="50000"/>
                  </a:spcBef>
                </a:pPr>
                <a:endParaRPr lang="en-US" sz="1400" b="1"/>
              </a:p>
              <a:p>
                <a:pPr algn="ctr">
                  <a:spcBef>
                    <a:spcPct val="50000"/>
                  </a:spcBef>
                </a:pPr>
                <a:r>
                  <a:rPr lang="en-US" sz="1400" b="1"/>
                  <a:t>Fundamentals of Programming</a:t>
                </a:r>
              </a:p>
              <a:p>
                <a:pPr algn="ctr">
                  <a:spcBef>
                    <a:spcPct val="50000"/>
                  </a:spcBef>
                </a:pPr>
                <a:endParaRPr lang="en-US" sz="1400" b="1"/>
              </a:p>
            </p:txBody>
          </p:sp>
        </p:gr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US"/>
              <a:t>Motivation</a:t>
            </a:r>
          </a:p>
        </p:txBody>
      </p:sp>
      <p:sp>
        <p:nvSpPr>
          <p:cNvPr id="16387" name="Rectangle 3"/>
          <p:cNvSpPr>
            <a:spLocks noGrp="1" noChangeArrowheads="1"/>
          </p:cNvSpPr>
          <p:nvPr>
            <p:ph type="body" idx="1"/>
          </p:nvPr>
        </p:nvSpPr>
        <p:spPr/>
        <p:txBody>
          <a:bodyPr/>
          <a:lstStyle/>
          <a:p>
            <a:r>
              <a:rPr lang="en-US" dirty="0"/>
              <a:t>How many of you are taking this because you’re interested in the subject matter?</a:t>
            </a:r>
          </a:p>
          <a:p>
            <a:endParaRPr lang="en-US" dirty="0"/>
          </a:p>
          <a:p>
            <a:r>
              <a:rPr lang="en-US" dirty="0"/>
              <a:t>How many of you are taking this because it's required?</a:t>
            </a:r>
          </a:p>
          <a:p>
            <a:r>
              <a:rPr lang="en-US" dirty="0"/>
              <a:t>Systems Thread??</a:t>
            </a:r>
          </a:p>
          <a:p>
            <a:r>
              <a:rPr lang="en-US" dirty="0"/>
              <a:t>Internetworking Thread??</a:t>
            </a:r>
          </a:p>
          <a:p>
            <a:endParaRPr lang="en-US" dirty="0"/>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638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638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638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638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7" grpId="0" build="p"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This Stuff is Actually Important</a:t>
            </a:r>
          </a:p>
        </p:txBody>
      </p:sp>
      <p:sp>
        <p:nvSpPr>
          <p:cNvPr id="3" name="Content Placeholder 2"/>
          <p:cNvSpPr>
            <a:spLocks noGrp="1"/>
          </p:cNvSpPr>
          <p:nvPr>
            <p:ph idx="1"/>
          </p:nvPr>
        </p:nvSpPr>
        <p:spPr/>
        <p:txBody>
          <a:bodyPr/>
          <a:lstStyle/>
          <a:p>
            <a:r>
              <a:rPr lang="en-US" dirty="0"/>
              <a:t>Understanding the compiler target</a:t>
            </a:r>
          </a:p>
          <a:p>
            <a:r>
              <a:rPr lang="en-US" dirty="0"/>
              <a:t>Understanding what is going on under the hood</a:t>
            </a:r>
          </a:p>
          <a:p>
            <a:r>
              <a:rPr lang="en-US" dirty="0"/>
              <a:t>Being able to understand and explain what all those computer terms mean in a PC advertisement.  (2MB L1 4 way associative cache)</a:t>
            </a:r>
          </a:p>
          <a:p>
            <a:r>
              <a:rPr lang="en-US" dirty="0"/>
              <a:t>Understanding threading and the evils of “busy waiting”</a:t>
            </a:r>
          </a:p>
          <a:p>
            <a:r>
              <a:rPr lang="en-US" dirty="0"/>
              <a:t>Setting data structures to take advantage of memory structure</a:t>
            </a:r>
          </a:p>
          <a:p>
            <a:r>
              <a:rPr lang="en-US" dirty="0"/>
              <a:t>About 40% of the GRE questions!</a:t>
            </a:r>
          </a:p>
          <a:p>
            <a:endParaRPr lang="en-US" dirty="0"/>
          </a:p>
        </p:txBody>
      </p:sp>
    </p:spTree>
    <p:extLst>
      <p:ext uri="{BB962C8B-B14F-4D97-AF65-F5344CB8AC3E}">
        <p14:creationId xmlns:p14="http://schemas.microsoft.com/office/powerpoint/2010/main" val="20705456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dirty="0"/>
              <a:t>Prerequisites</a:t>
            </a:r>
          </a:p>
        </p:txBody>
      </p:sp>
      <p:sp>
        <p:nvSpPr>
          <p:cNvPr id="11267" name="Rectangle 3"/>
          <p:cNvSpPr>
            <a:spLocks noGrp="1" noChangeArrowheads="1"/>
          </p:cNvSpPr>
          <p:nvPr>
            <p:ph type="body" idx="1"/>
          </p:nvPr>
        </p:nvSpPr>
        <p:spPr/>
        <p:txBody>
          <a:bodyPr/>
          <a:lstStyle/>
          <a:p>
            <a:pPr>
              <a:lnSpc>
                <a:spcPct val="95000"/>
              </a:lnSpc>
            </a:pPr>
            <a:r>
              <a:rPr lang="en-US" dirty="0"/>
              <a:t>CS2110</a:t>
            </a:r>
          </a:p>
          <a:p>
            <a:pPr lvl="1">
              <a:lnSpc>
                <a:spcPct val="95000"/>
              </a:lnSpc>
            </a:pPr>
            <a:r>
              <a:rPr lang="en-US" dirty="0"/>
              <a:t>Sequential and combination logic</a:t>
            </a:r>
          </a:p>
          <a:p>
            <a:pPr lvl="1">
              <a:lnSpc>
                <a:spcPct val="95000"/>
              </a:lnSpc>
            </a:pPr>
            <a:r>
              <a:rPr lang="en-US" dirty="0"/>
              <a:t>Memory</a:t>
            </a:r>
          </a:p>
          <a:p>
            <a:pPr lvl="1">
              <a:lnSpc>
                <a:spcPct val="95000"/>
              </a:lnSpc>
              <a:spcBef>
                <a:spcPts val="500"/>
              </a:spcBef>
              <a:spcAft>
                <a:spcPts val="500"/>
              </a:spcAft>
            </a:pPr>
            <a:r>
              <a:rPr lang="en-US" dirty="0"/>
              <a:t>CPU/</a:t>
            </a:r>
            <a:r>
              <a:rPr lang="en-US" dirty="0" err="1"/>
              <a:t>Datapath</a:t>
            </a:r>
            <a:endParaRPr lang="en-US" dirty="0"/>
          </a:p>
          <a:p>
            <a:pPr lvl="1">
              <a:lnSpc>
                <a:spcPct val="95000"/>
              </a:lnSpc>
              <a:spcBef>
                <a:spcPts val="500"/>
              </a:spcBef>
              <a:spcAft>
                <a:spcPts val="500"/>
              </a:spcAft>
            </a:pPr>
            <a:r>
              <a:rPr lang="en-US" dirty="0"/>
              <a:t>Instruction-set</a:t>
            </a:r>
          </a:p>
          <a:p>
            <a:pPr lvl="1">
              <a:lnSpc>
                <a:spcPct val="95000"/>
              </a:lnSpc>
              <a:spcBef>
                <a:spcPts val="500"/>
              </a:spcBef>
              <a:spcAft>
                <a:spcPts val="500"/>
              </a:spcAft>
            </a:pPr>
            <a:r>
              <a:rPr lang="en-US" dirty="0"/>
              <a:t>C programming</a:t>
            </a:r>
          </a:p>
          <a:p>
            <a:pPr lvl="1">
              <a:lnSpc>
                <a:spcPct val="95000"/>
              </a:lnSpc>
              <a:spcBef>
                <a:spcPts val="500"/>
              </a:spcBef>
              <a:spcAft>
                <a:spcPts val="500"/>
              </a:spcAft>
            </a:pPr>
            <a:r>
              <a:rPr lang="en-US" dirty="0"/>
              <a:t>Translation Process</a:t>
            </a:r>
          </a:p>
          <a:p>
            <a:pPr lvl="2">
              <a:lnSpc>
                <a:spcPct val="95000"/>
              </a:lnSpc>
              <a:spcBef>
                <a:spcPts val="500"/>
              </a:spcBef>
              <a:spcAft>
                <a:spcPts val="500"/>
              </a:spcAft>
            </a:pPr>
            <a:r>
              <a:rPr lang="en-US" sz="2000" dirty="0">
                <a:solidFill>
                  <a:schemeClr val="tx1"/>
                </a:solidFill>
              </a:rPr>
              <a:t>Preprocessing, Compilation, Linking, Loading</a:t>
            </a:r>
          </a:p>
          <a:p>
            <a:pPr lvl="1">
              <a:lnSpc>
                <a:spcPct val="95000"/>
              </a:lnSpc>
              <a:spcBef>
                <a:spcPts val="500"/>
              </a:spcBef>
              <a:spcAft>
                <a:spcPts val="500"/>
              </a:spcAft>
            </a:pPr>
            <a:r>
              <a:rPr lang="en-US" dirty="0"/>
              <a:t>Unix</a:t>
            </a:r>
          </a:p>
          <a:p>
            <a:pPr lvl="1">
              <a:lnSpc>
                <a:spcPct val="95000"/>
              </a:lnSpc>
              <a:spcBef>
                <a:spcPts val="500"/>
              </a:spcBef>
              <a:spcAft>
                <a:spcPts val="500"/>
              </a:spcAft>
            </a:pPr>
            <a:r>
              <a:rPr lang="en-US" dirty="0"/>
              <a:t>etc.</a:t>
            </a:r>
          </a:p>
          <a:p>
            <a:pPr lvl="1">
              <a:lnSpc>
                <a:spcPct val="95000"/>
              </a:lnSpc>
              <a:spcBef>
                <a:spcPts val="500"/>
              </a:spcBef>
              <a:spcAft>
                <a:spcPts val="500"/>
              </a:spcAft>
            </a:pP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a:t>Course Outline</a:t>
            </a:r>
          </a:p>
        </p:txBody>
      </p:sp>
      <p:sp>
        <p:nvSpPr>
          <p:cNvPr id="12291" name="Rectangle 3"/>
          <p:cNvSpPr>
            <a:spLocks noGrp="1" noChangeArrowheads="1"/>
          </p:cNvSpPr>
          <p:nvPr>
            <p:ph type="body" idx="1"/>
          </p:nvPr>
        </p:nvSpPr>
        <p:spPr>
          <a:xfrm>
            <a:off x="685800" y="1295400"/>
            <a:ext cx="7772400" cy="5334000"/>
          </a:xfrm>
        </p:spPr>
        <p:txBody>
          <a:bodyPr/>
          <a:lstStyle/>
          <a:p>
            <a:pPr>
              <a:spcBef>
                <a:spcPts val="500"/>
              </a:spcBef>
              <a:spcAft>
                <a:spcPts val="500"/>
              </a:spcAft>
            </a:pPr>
            <a:r>
              <a:rPr lang="en-US" dirty="0"/>
              <a:t>Broad exposure to computer systems</a:t>
            </a:r>
          </a:p>
          <a:p>
            <a:pPr lvl="1">
              <a:spcBef>
                <a:spcPts val="500"/>
              </a:spcBef>
              <a:spcAft>
                <a:spcPts val="500"/>
              </a:spcAft>
            </a:pPr>
            <a:r>
              <a:rPr lang="en-US" dirty="0"/>
              <a:t>Organization of the processor</a:t>
            </a:r>
          </a:p>
          <a:p>
            <a:pPr lvl="1">
              <a:spcBef>
                <a:spcPts val="500"/>
              </a:spcBef>
              <a:spcAft>
                <a:spcPts val="500"/>
              </a:spcAft>
            </a:pPr>
            <a:r>
              <a:rPr lang="en-US" dirty="0"/>
              <a:t>Memory hierarchy</a:t>
            </a:r>
          </a:p>
          <a:p>
            <a:pPr lvl="1">
              <a:spcBef>
                <a:spcPts val="500"/>
              </a:spcBef>
              <a:spcAft>
                <a:spcPts val="500"/>
              </a:spcAft>
            </a:pPr>
            <a:r>
              <a:rPr lang="en-US" dirty="0"/>
              <a:t>Storage devices</a:t>
            </a:r>
          </a:p>
          <a:p>
            <a:pPr lvl="1">
              <a:spcBef>
                <a:spcPts val="500"/>
              </a:spcBef>
              <a:spcAft>
                <a:spcPts val="500"/>
              </a:spcAft>
            </a:pPr>
            <a:r>
              <a:rPr lang="en-US" dirty="0"/>
              <a:t>Parallel processors</a:t>
            </a:r>
          </a:p>
          <a:p>
            <a:pPr lvl="1">
              <a:spcBef>
                <a:spcPts val="500"/>
              </a:spcBef>
              <a:spcAft>
                <a:spcPts val="500"/>
              </a:spcAft>
            </a:pPr>
            <a:r>
              <a:rPr lang="en-US" dirty="0"/>
              <a:t>Networking hardware</a:t>
            </a:r>
          </a:p>
          <a:p>
            <a:pPr lvl="1">
              <a:spcBef>
                <a:spcPts val="500"/>
              </a:spcBef>
              <a:spcAft>
                <a:spcPts val="500"/>
              </a:spcAft>
            </a:pPr>
            <a:r>
              <a:rPr lang="en-US" dirty="0"/>
              <a:t>Software abstractions in the operating systems for orchestrating their usage</a:t>
            </a:r>
          </a:p>
          <a:p>
            <a:pPr lvl="1">
              <a:spcBef>
                <a:spcPts val="500"/>
              </a:spcBef>
              <a:spcAft>
                <a:spcPts val="500"/>
              </a:spcAft>
            </a:pPr>
            <a:r>
              <a:rPr lang="en-US" dirty="0"/>
              <a:t>Networking protocols to connect the computer system to its environment. </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a:t>Major Topics</a:t>
            </a:r>
          </a:p>
        </p:txBody>
      </p:sp>
      <p:sp>
        <p:nvSpPr>
          <p:cNvPr id="13315" name="Rectangle 3"/>
          <p:cNvSpPr>
            <a:spLocks noGrp="1" noChangeArrowheads="1"/>
          </p:cNvSpPr>
          <p:nvPr>
            <p:ph type="body" idx="1"/>
          </p:nvPr>
        </p:nvSpPr>
        <p:spPr/>
        <p:txBody>
          <a:bodyPr/>
          <a:lstStyle/>
          <a:p>
            <a:pPr>
              <a:spcBef>
                <a:spcPts val="500"/>
              </a:spcBef>
              <a:spcAft>
                <a:spcPts val="500"/>
              </a:spcAft>
            </a:pPr>
            <a:r>
              <a:rPr lang="en-US" dirty="0"/>
              <a:t>Processor</a:t>
            </a:r>
          </a:p>
          <a:p>
            <a:pPr>
              <a:spcBef>
                <a:spcPts val="500"/>
              </a:spcBef>
              <a:spcAft>
                <a:spcPts val="500"/>
              </a:spcAft>
            </a:pPr>
            <a:r>
              <a:rPr lang="en-US" dirty="0"/>
              <a:t>Memory hierarchy</a:t>
            </a:r>
          </a:p>
          <a:p>
            <a:pPr>
              <a:spcBef>
                <a:spcPts val="500"/>
              </a:spcBef>
              <a:spcAft>
                <a:spcPts val="500"/>
              </a:spcAft>
            </a:pPr>
            <a:r>
              <a:rPr lang="en-US" dirty="0"/>
              <a:t>I/O subsystem</a:t>
            </a:r>
          </a:p>
          <a:p>
            <a:pPr>
              <a:spcBef>
                <a:spcPts val="500"/>
              </a:spcBef>
              <a:spcAft>
                <a:spcPts val="500"/>
              </a:spcAft>
            </a:pPr>
            <a:r>
              <a:rPr lang="en-US" dirty="0"/>
              <a:t>Parallel systems (Threading and Thread Safety)</a:t>
            </a:r>
          </a:p>
          <a:p>
            <a:pPr>
              <a:spcBef>
                <a:spcPts val="500"/>
              </a:spcBef>
              <a:spcAft>
                <a:spcPts val="500"/>
              </a:spcAft>
            </a:pPr>
            <a:r>
              <a:rPr lang="en-US" dirty="0"/>
              <a:t>Networking. </a:t>
            </a: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DEFAULTFONTSIZE" val="10"/>
  <p:tag name="DEFAULTWORDWRAP" val="0"/>
  <p:tag name="DEFAULTWIDTH" val="354"/>
  <p:tag name="DEFAULTHEIGHT" val="250"/>
</p:tagLst>
</file>

<file path=ppt/theme/theme1.xml><?xml version="1.0" encoding="utf-8"?>
<a:theme xmlns:a="http://schemas.openxmlformats.org/drawingml/2006/main" name="pptemplate.new">
  <a:themeElements>
    <a:clrScheme name="pptemplate.new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pptemplate.new">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triangle" w="med" len="med"/>
          <a:tailEnd type="triangl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4000" b="0" i="0" u="none" strike="noStrike" cap="none" normalizeH="0" baseline="0" smtClean="0">
            <a:ln>
              <a:noFill/>
            </a:ln>
            <a:solidFill>
              <a:schemeClr val="tx1"/>
            </a:solidFill>
            <a:effectLst/>
            <a:latin typeface="Times"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triangle" w="med" len="med"/>
          <a:tailEnd type="triangl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4000" b="0" i="0" u="none" strike="noStrike" cap="none" normalizeH="0" baseline="0" smtClean="0">
            <a:ln>
              <a:noFill/>
            </a:ln>
            <a:solidFill>
              <a:schemeClr val="tx1"/>
            </a:solidFill>
            <a:effectLst/>
            <a:latin typeface="Times" pitchFamily="18" charset="0"/>
          </a:defRPr>
        </a:defPPr>
      </a:lstStyle>
    </a:lnDef>
  </a:objectDefaults>
  <a:extraClrSchemeLst>
    <a:extraClrScheme>
      <a:clrScheme name="pptemplate.new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pptemplate.new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pptemplate.new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pptemplate.new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pptemplate.new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pptemplate.new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pptemplate.new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23183</TotalTime>
  <Words>2186</Words>
  <Application>Microsoft Macintosh PowerPoint</Application>
  <PresentationFormat>On-screen Show (4:3)</PresentationFormat>
  <Paragraphs>499</Paragraphs>
  <Slides>48</Slides>
  <Notes>25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48</vt:i4>
      </vt:variant>
    </vt:vector>
  </HeadingPairs>
  <TitlesOfParts>
    <vt:vector size="55" baseType="lpstr">
      <vt:lpstr>Arial</vt:lpstr>
      <vt:lpstr>Calibri</vt:lpstr>
      <vt:lpstr>Comic Sans MS</vt:lpstr>
      <vt:lpstr>Times</vt:lpstr>
      <vt:lpstr>Times New Roman</vt:lpstr>
      <vt:lpstr>Wingdings</vt:lpstr>
      <vt:lpstr>pptemplate.new</vt:lpstr>
      <vt:lpstr>CS 2200 Systems and Networks</vt:lpstr>
      <vt:lpstr>Administrative Information</vt:lpstr>
      <vt:lpstr>Textbooks</vt:lpstr>
      <vt:lpstr>Point of Continuity (Course Owner)</vt:lpstr>
      <vt:lpstr>Motivation</vt:lpstr>
      <vt:lpstr>This Stuff is Actually Important</vt:lpstr>
      <vt:lpstr>Prerequisites</vt:lpstr>
      <vt:lpstr>Course Outline</vt:lpstr>
      <vt:lpstr>Major Topics</vt:lpstr>
      <vt:lpstr>Homework/Projects</vt:lpstr>
      <vt:lpstr>Homework: Subject to Change</vt:lpstr>
      <vt:lpstr>Grading Scale</vt:lpstr>
      <vt:lpstr>Collaboration</vt:lpstr>
      <vt:lpstr>Collaboration</vt:lpstr>
      <vt:lpstr>CS 2200 Rules and Regulations</vt:lpstr>
      <vt:lpstr>CS 2200 Rules and Regulations</vt:lpstr>
      <vt:lpstr>CS 2200 Rules and Regulations</vt:lpstr>
      <vt:lpstr>CS 2200 Rules and Regulations</vt:lpstr>
      <vt:lpstr>CS 2200 Rules and Regulations</vt:lpstr>
      <vt:lpstr>CS 2200 Rules and Regulations</vt:lpstr>
      <vt:lpstr>LogiSim </vt:lpstr>
      <vt:lpstr>Bob’s Advice</vt:lpstr>
      <vt:lpstr>Questions?</vt:lpstr>
      <vt:lpstr>PowerPoint Presentation</vt:lpstr>
      <vt:lpstr>PowerPoint Presentation</vt:lpstr>
      <vt:lpstr>Levels of Abstraction</vt:lpstr>
      <vt:lpstr>PowerPoint Presentation</vt:lpstr>
      <vt:lpstr>The Role of the Operating System?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What’s Inside the Box?</vt:lpstr>
      <vt:lpstr>PowerPoint Presentation</vt:lpstr>
      <vt:lpstr>PowerPoint Presentation</vt:lpstr>
      <vt:lpstr>Architecture evolution</vt:lpstr>
      <vt:lpstr>PowerPoint Presentation</vt:lpstr>
      <vt:lpstr>OS evolution</vt:lpstr>
      <vt:lpstr>This course?</vt:lpstr>
      <vt:lpstr>PowerPoint Presentation</vt:lpstr>
    </vt:vector>
  </TitlesOfParts>
  <Company>Georgia Tech</Company>
  <LinksUpToDate>false</LinksUpToDate>
  <SharedDoc>false</SharedDoc>
  <HyperlinksChanged>false</HyperlinksChanged>
  <AppVersion>16.0015</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CERCS - Creating System Solutions for Future Technologies</dc:title>
  <dc:creator>College of Computing</dc:creator>
  <cp:lastModifiedBy>Microsoft Office User</cp:lastModifiedBy>
  <cp:revision>708</cp:revision>
  <cp:lastPrinted>2002-02-05T19:29:06Z</cp:lastPrinted>
  <dcterms:created xsi:type="dcterms:W3CDTF">2001-04-01T14:43:37Z</dcterms:created>
  <dcterms:modified xsi:type="dcterms:W3CDTF">2018-08-07T13:27:34Z</dcterms:modified>
</cp:coreProperties>
</file>