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9144000" cy="6858000" type="screen4x3"/>
  <p:notesSz cx="6858000" cy="9144000"/>
  <p:defaultTextStyle>
    <a:lvl1pPr algn="ctr">
      <a:defRPr sz="4000">
        <a:latin typeface="Times New Roman"/>
        <a:ea typeface="Times New Roman"/>
        <a:cs typeface="Times New Roman"/>
        <a:sym typeface="Times New Roman"/>
      </a:defRPr>
    </a:lvl1pPr>
    <a:lvl2pPr indent="457200" algn="ctr">
      <a:defRPr sz="4000">
        <a:latin typeface="Times New Roman"/>
        <a:ea typeface="Times New Roman"/>
        <a:cs typeface="Times New Roman"/>
        <a:sym typeface="Times New Roman"/>
      </a:defRPr>
    </a:lvl2pPr>
    <a:lvl3pPr indent="914400" algn="ctr">
      <a:defRPr sz="4000">
        <a:latin typeface="Times New Roman"/>
        <a:ea typeface="Times New Roman"/>
        <a:cs typeface="Times New Roman"/>
        <a:sym typeface="Times New Roman"/>
      </a:defRPr>
    </a:lvl3pPr>
    <a:lvl4pPr indent="1371600" algn="ctr">
      <a:defRPr sz="4000">
        <a:latin typeface="Times New Roman"/>
        <a:ea typeface="Times New Roman"/>
        <a:cs typeface="Times New Roman"/>
        <a:sym typeface="Times New Roman"/>
      </a:defRPr>
    </a:lvl4pPr>
    <a:lvl5pPr indent="1828800" algn="ctr">
      <a:defRPr sz="4000">
        <a:latin typeface="Times New Roman"/>
        <a:ea typeface="Times New Roman"/>
        <a:cs typeface="Times New Roman"/>
        <a:sym typeface="Times New Roman"/>
      </a:defRPr>
    </a:lvl5pPr>
    <a:lvl6pPr indent="2286000" algn="ctr">
      <a:defRPr sz="4000">
        <a:latin typeface="Times New Roman"/>
        <a:ea typeface="Times New Roman"/>
        <a:cs typeface="Times New Roman"/>
        <a:sym typeface="Times New Roman"/>
      </a:defRPr>
    </a:lvl6pPr>
    <a:lvl7pPr indent="2743200" algn="ctr">
      <a:defRPr sz="4000">
        <a:latin typeface="Times New Roman"/>
        <a:ea typeface="Times New Roman"/>
        <a:cs typeface="Times New Roman"/>
        <a:sym typeface="Times New Roman"/>
      </a:defRPr>
    </a:lvl7pPr>
    <a:lvl8pPr indent="3200400" algn="ctr">
      <a:defRPr sz="4000">
        <a:latin typeface="Times New Roman"/>
        <a:ea typeface="Times New Roman"/>
        <a:cs typeface="Times New Roman"/>
        <a:sym typeface="Times New Roman"/>
      </a:defRPr>
    </a:lvl8pPr>
    <a:lvl9pPr indent="3657600" algn="ctr">
      <a:defRPr sz="4000"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B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B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/>
    <p:restoredTop sz="94617"/>
  </p:normalViewPr>
  <p:slideViewPr>
    <p:cSldViewPr>
      <p:cViewPr varScale="1">
        <p:scale>
          <a:sx n="88" d="100"/>
          <a:sy n="88" d="100"/>
        </p:scale>
        <p:origin x="151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69921900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1055687" y="2405063"/>
            <a:ext cx="6950076" cy="74613"/>
          </a:xfrm>
          <a:prstGeom prst="rect">
            <a:avLst/>
          </a:prstGeom>
          <a:gradFill>
            <a:gsLst>
              <a:gs pos="0">
                <a:srgbClr val="FFCC99"/>
              </a:gs>
              <a:gs pos="100000">
                <a:srgbClr val="99CCFF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sp>
        <p:nvSpPr>
          <p:cNvPr id="10" name="Shape 10"/>
          <p:cNvSpPr/>
          <p:nvPr/>
        </p:nvSpPr>
        <p:spPr>
          <a:xfrm rot="16200000">
            <a:off x="5457032" y="3174206"/>
            <a:ext cx="6858001" cy="509588"/>
          </a:xfrm>
          <a:prstGeom prst="rect">
            <a:avLst/>
          </a:prstGeom>
          <a:gradFill>
            <a:gsLst>
              <a:gs pos="0">
                <a:srgbClr val="FFCC99"/>
              </a:gs>
              <a:gs pos="100000">
                <a:srgbClr val="CCECFF"/>
              </a:gs>
            </a:gsLst>
            <a:lin ang="189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2711450"/>
          </a:xfrm>
          <a:prstGeom prst="rect">
            <a:avLst/>
          </a:prstGeom>
        </p:spPr>
        <p:txBody>
          <a:bodyPr/>
          <a:lstStyle>
            <a:lvl1pPr algn="ctr">
              <a:buSzTx/>
              <a:buFontTx/>
              <a:buNone/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66699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66699"/>
                </a:solidFill>
              </a:rP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6443662" y="0"/>
            <a:ext cx="2014538" cy="62547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66699"/>
                </a:solidFill>
              </a:rPr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396875" y="158750"/>
            <a:ext cx="5894388" cy="6699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66699"/>
                </a:solidFill>
              </a:rP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</a:lvl1pPr>
            <a:lvl2pPr marL="0" indent="457200" algn="ctr">
              <a:buClrTx/>
              <a:buSzTx/>
              <a:buFontTx/>
              <a:buNone/>
            </a:lvl2pPr>
            <a:lvl3pPr marL="0" indent="914400" algn="ctr">
              <a:buClrTx/>
              <a:buSzTx/>
              <a:buFontTx/>
              <a:buNone/>
            </a:lvl3pPr>
            <a:lvl4pPr marL="0" indent="1371600" algn="ctr">
              <a:buClrTx/>
              <a:buSzTx/>
              <a:buFontTx/>
              <a:buNone/>
            </a:lvl4pPr>
            <a:lvl5pPr marL="0" indent="1828800" algn="ctr">
              <a:buClrTx/>
              <a:buSzTx/>
              <a:buFontTx/>
              <a:buNone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85800" y="184150"/>
            <a:ext cx="7772400" cy="1231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66699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66699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sz="4000" b="1" cap="all"/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4000" b="1" cap="all">
                <a:solidFill>
                  <a:srgbClr val="666699"/>
                </a:solidFill>
              </a:rP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40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40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40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40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/>
            </a:pPr>
            <a:r>
              <a:rPr sz="2000"/>
              <a:t>Body Level One</a:t>
            </a:r>
          </a:p>
          <a:p>
            <a:pPr lvl="1">
              <a:defRPr sz="1800"/>
            </a:pPr>
            <a:r>
              <a:rPr sz="2000"/>
              <a:t>Body Level Two</a:t>
            </a:r>
          </a:p>
          <a:p>
            <a:pPr lvl="2">
              <a:defRPr sz="1800"/>
            </a:pPr>
            <a:r>
              <a:rPr sz="2000"/>
              <a:t>Body Level Three</a:t>
            </a:r>
          </a:p>
          <a:p>
            <a:pPr lvl="3">
              <a:defRPr sz="1800"/>
            </a:pPr>
            <a:r>
              <a:rPr sz="2000"/>
              <a:t>Body Level Four</a:t>
            </a:r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66699"/>
                </a:solidFill>
              </a:rP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396875" y="1189037"/>
            <a:ext cx="3954463" cy="566896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66699"/>
                </a:solidFill>
              </a:rP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1"/>
            </a:lvl1pPr>
            <a:lvl2pPr marL="0" indent="457200">
              <a:buClrTx/>
              <a:buSzTx/>
              <a:buFontTx/>
              <a:buNone/>
              <a:defRPr b="1"/>
            </a:lvl2pPr>
            <a:lvl3pPr marL="0" indent="914400">
              <a:buClrTx/>
              <a:buSzTx/>
              <a:buFontTx/>
              <a:buNone/>
              <a:defRPr b="1"/>
            </a:lvl3pPr>
            <a:lvl4pPr marL="0" indent="1371600">
              <a:buClrTx/>
              <a:buSzTx/>
              <a:buFontTx/>
              <a:buNone/>
              <a:defRPr b="1"/>
            </a:lvl4pPr>
            <a:lvl5pPr marL="0" indent="1828800">
              <a:buClrTx/>
              <a:buSzTx/>
              <a:buFontTx/>
              <a:buNone/>
              <a:defRPr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66699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000" b="1">
                <a:solidFill>
                  <a:srgbClr val="666699"/>
                </a:solidFill>
              </a:rPr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000" b="1">
                <a:solidFill>
                  <a:srgbClr val="666699"/>
                </a:solidFill>
              </a:rP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39762" y="838200"/>
            <a:ext cx="7756526" cy="66675"/>
          </a:xfrm>
          <a:prstGeom prst="rect">
            <a:avLst/>
          </a:prstGeom>
          <a:gradFill>
            <a:gsLst>
              <a:gs pos="0">
                <a:srgbClr val="FFCC99"/>
              </a:gs>
              <a:gs pos="100000">
                <a:srgbClr val="CCECFF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8602663" y="6276975"/>
            <a:ext cx="541338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  <a:defRPr sz="24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/>
            </a:pPr>
            <a:r>
              <a:rPr sz="2400"/>
              <a:t>‹#›</a:t>
            </a:r>
          </a:p>
        </p:txBody>
      </p:sp>
      <p:sp>
        <p:nvSpPr>
          <p:cNvPr id="4" name="Shape 4"/>
          <p:cNvSpPr/>
          <p:nvPr/>
        </p:nvSpPr>
        <p:spPr>
          <a:xfrm rot="16200000">
            <a:off x="5457032" y="3174206"/>
            <a:ext cx="6858001" cy="509588"/>
          </a:xfrm>
          <a:prstGeom prst="rect">
            <a:avLst/>
          </a:prstGeom>
          <a:gradFill>
            <a:gsLst>
              <a:gs pos="0">
                <a:srgbClr val="FFCC99"/>
              </a:gs>
              <a:gs pos="100000">
                <a:srgbClr val="CCECFF"/>
              </a:gs>
            </a:gsLst>
            <a:lin ang="189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sp>
        <p:nvSpPr>
          <p:cNvPr id="5" name="Shape 5"/>
          <p:cNvSpPr/>
          <p:nvPr/>
        </p:nvSpPr>
        <p:spPr>
          <a:xfrm>
            <a:off x="8485188" y="6502400"/>
            <a:ext cx="533401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000" b="1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" b="1">
                <a:solidFill>
                  <a:srgbClr val="003399"/>
                </a:solidFill>
              </a:rPr>
              <a:t>‹#›</a:t>
            </a:r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560387" y="0"/>
            <a:ext cx="7772401" cy="1079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450" tIns="44450" rIns="44450" bIns="4445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66699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396875" y="1189037"/>
            <a:ext cx="8061325" cy="5668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450" tIns="44450" rIns="44450" bIns="44450"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>
        <a:buSzPct val="100000"/>
        <a:buFont typeface="Wingdings"/>
        <a:buChar char="❖"/>
        <a:defRPr sz="3200">
          <a:solidFill>
            <a:srgbClr val="666699"/>
          </a:solidFill>
          <a:latin typeface="Times New Roman"/>
          <a:ea typeface="Times New Roman"/>
          <a:cs typeface="Times New Roman"/>
          <a:sym typeface="Times New Roman"/>
        </a:defRPr>
      </a:lvl1pPr>
      <a:lvl2pPr>
        <a:buSzPct val="100000"/>
        <a:buFont typeface="Wingdings"/>
        <a:buChar char="❖"/>
        <a:defRPr sz="3200">
          <a:solidFill>
            <a:srgbClr val="666699"/>
          </a:solidFill>
          <a:latin typeface="Times New Roman"/>
          <a:ea typeface="Times New Roman"/>
          <a:cs typeface="Times New Roman"/>
          <a:sym typeface="Times New Roman"/>
        </a:defRPr>
      </a:lvl2pPr>
      <a:lvl3pPr>
        <a:buSzPct val="100000"/>
        <a:buFont typeface="Wingdings"/>
        <a:buChar char="❖"/>
        <a:defRPr sz="3200">
          <a:solidFill>
            <a:srgbClr val="666699"/>
          </a:solidFill>
          <a:latin typeface="Times New Roman"/>
          <a:ea typeface="Times New Roman"/>
          <a:cs typeface="Times New Roman"/>
          <a:sym typeface="Times New Roman"/>
        </a:defRPr>
      </a:lvl3pPr>
      <a:lvl4pPr>
        <a:buSzPct val="100000"/>
        <a:buFont typeface="Wingdings"/>
        <a:buChar char="❖"/>
        <a:defRPr sz="3200">
          <a:solidFill>
            <a:srgbClr val="666699"/>
          </a:solidFill>
          <a:latin typeface="Times New Roman"/>
          <a:ea typeface="Times New Roman"/>
          <a:cs typeface="Times New Roman"/>
          <a:sym typeface="Times New Roman"/>
        </a:defRPr>
      </a:lvl4pPr>
      <a:lvl5pPr>
        <a:buSzPct val="100000"/>
        <a:buFont typeface="Wingdings"/>
        <a:buChar char="❖"/>
        <a:defRPr sz="3200">
          <a:solidFill>
            <a:srgbClr val="666699"/>
          </a:solidFill>
          <a:latin typeface="Times New Roman"/>
          <a:ea typeface="Times New Roman"/>
          <a:cs typeface="Times New Roman"/>
          <a:sym typeface="Times New Roman"/>
        </a:defRPr>
      </a:lvl5pPr>
      <a:lvl6pPr marL="457200">
        <a:buSzPct val="100000"/>
        <a:buFont typeface="Wingdings"/>
        <a:buChar char="❖"/>
        <a:defRPr sz="3200">
          <a:solidFill>
            <a:srgbClr val="666699"/>
          </a:solidFill>
          <a:latin typeface="Times New Roman"/>
          <a:ea typeface="Times New Roman"/>
          <a:cs typeface="Times New Roman"/>
          <a:sym typeface="Times New Roman"/>
        </a:defRPr>
      </a:lvl6pPr>
      <a:lvl7pPr marL="914400">
        <a:buSzPct val="100000"/>
        <a:buFont typeface="Wingdings"/>
        <a:buChar char="❖"/>
        <a:defRPr sz="3200">
          <a:solidFill>
            <a:srgbClr val="666699"/>
          </a:solidFill>
          <a:latin typeface="Times New Roman"/>
          <a:ea typeface="Times New Roman"/>
          <a:cs typeface="Times New Roman"/>
          <a:sym typeface="Times New Roman"/>
        </a:defRPr>
      </a:lvl7pPr>
      <a:lvl8pPr marL="1371600">
        <a:buSzPct val="100000"/>
        <a:buFont typeface="Wingdings"/>
        <a:buChar char="❖"/>
        <a:defRPr sz="3200">
          <a:solidFill>
            <a:srgbClr val="666699"/>
          </a:solidFill>
          <a:latin typeface="Times New Roman"/>
          <a:ea typeface="Times New Roman"/>
          <a:cs typeface="Times New Roman"/>
          <a:sym typeface="Times New Roman"/>
        </a:defRPr>
      </a:lvl8pPr>
      <a:lvl9pPr marL="1828800">
        <a:buSzPct val="100000"/>
        <a:buFont typeface="Wingdings"/>
        <a:buChar char="❖"/>
        <a:defRPr sz="3200">
          <a:solidFill>
            <a:srgbClr val="666699"/>
          </a:solidFill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42900" indent="-342900">
        <a:spcBef>
          <a:spcPts val="500"/>
        </a:spcBef>
        <a:buClr>
          <a:srgbClr val="336699"/>
        </a:buClr>
        <a:buSzPct val="100000"/>
        <a:buFont typeface="Wingdings"/>
        <a:buChar char="➢"/>
        <a:defRPr sz="2400">
          <a:latin typeface="Times New Roman"/>
          <a:ea typeface="Times New Roman"/>
          <a:cs typeface="Times New Roman"/>
          <a:sym typeface="Times New Roman"/>
        </a:defRPr>
      </a:lvl1pPr>
      <a:lvl2pPr marL="768927" indent="-311727">
        <a:spcBef>
          <a:spcPts val="500"/>
        </a:spcBef>
        <a:buClr>
          <a:srgbClr val="336699"/>
        </a:buClr>
        <a:buSzPct val="100000"/>
        <a:buFont typeface="Wingdings"/>
        <a:buChar char="➢"/>
        <a:defRPr sz="2400">
          <a:latin typeface="Times New Roman"/>
          <a:ea typeface="Times New Roman"/>
          <a:cs typeface="Times New Roman"/>
          <a:sym typeface="Times New Roman"/>
        </a:defRPr>
      </a:lvl2pPr>
      <a:lvl3pPr marL="1219200" indent="-304800">
        <a:spcBef>
          <a:spcPts val="500"/>
        </a:spcBef>
        <a:buClr>
          <a:srgbClr val="336699"/>
        </a:buClr>
        <a:buSzPct val="100000"/>
        <a:buFont typeface="Wingdings"/>
        <a:buChar char="•"/>
        <a:defRPr sz="2400">
          <a:latin typeface="Times New Roman"/>
          <a:ea typeface="Times New Roman"/>
          <a:cs typeface="Times New Roman"/>
          <a:sym typeface="Times New Roman"/>
        </a:defRPr>
      </a:lvl3pPr>
      <a:lvl4pPr marL="1828800" indent="-457200">
        <a:spcBef>
          <a:spcPts val="500"/>
        </a:spcBef>
        <a:buClr>
          <a:srgbClr val="336699"/>
        </a:buClr>
        <a:buSzPct val="100000"/>
        <a:buFont typeface="Wingdings"/>
        <a:buChar char="–"/>
        <a:defRPr sz="2400">
          <a:latin typeface="Times New Roman"/>
          <a:ea typeface="Times New Roman"/>
          <a:cs typeface="Times New Roman"/>
          <a:sym typeface="Times New Roman"/>
        </a:defRPr>
      </a:lvl4pPr>
      <a:lvl5pPr marL="2286000" indent="-457200">
        <a:spcBef>
          <a:spcPts val="500"/>
        </a:spcBef>
        <a:buClr>
          <a:srgbClr val="336699"/>
        </a:buClr>
        <a:buSzPct val="100000"/>
        <a:buFont typeface="Wingdings"/>
        <a:buChar char="➢"/>
        <a:defRPr sz="2400">
          <a:latin typeface="Times New Roman"/>
          <a:ea typeface="Times New Roman"/>
          <a:cs typeface="Times New Roman"/>
          <a:sym typeface="Times New Roman"/>
        </a:defRPr>
      </a:lvl5pPr>
      <a:lvl6pPr marL="2743200" indent="-457200">
        <a:spcBef>
          <a:spcPts val="500"/>
        </a:spcBef>
        <a:buClr>
          <a:srgbClr val="336699"/>
        </a:buClr>
        <a:buSzPct val="100000"/>
        <a:buFont typeface="Wingdings"/>
        <a:buChar char="»"/>
        <a:defRPr sz="2400">
          <a:latin typeface="Times New Roman"/>
          <a:ea typeface="Times New Roman"/>
          <a:cs typeface="Times New Roman"/>
          <a:sym typeface="Times New Roman"/>
        </a:defRPr>
      </a:lvl6pPr>
      <a:lvl7pPr marL="3200400" indent="-457200">
        <a:spcBef>
          <a:spcPts val="500"/>
        </a:spcBef>
        <a:buClr>
          <a:srgbClr val="336699"/>
        </a:buClr>
        <a:buSzPct val="100000"/>
        <a:buFont typeface="Wingdings"/>
        <a:buChar char="»"/>
        <a:defRPr sz="2400">
          <a:latin typeface="Times New Roman"/>
          <a:ea typeface="Times New Roman"/>
          <a:cs typeface="Times New Roman"/>
          <a:sym typeface="Times New Roman"/>
        </a:defRPr>
      </a:lvl7pPr>
      <a:lvl8pPr marL="3657600" indent="-457200">
        <a:spcBef>
          <a:spcPts val="500"/>
        </a:spcBef>
        <a:buClr>
          <a:srgbClr val="336699"/>
        </a:buClr>
        <a:buSzPct val="100000"/>
        <a:buFont typeface="Wingdings"/>
        <a:buChar char="»"/>
        <a:defRPr sz="2400">
          <a:latin typeface="Times New Roman"/>
          <a:ea typeface="Times New Roman"/>
          <a:cs typeface="Times New Roman"/>
          <a:sym typeface="Times New Roman"/>
        </a:defRPr>
      </a:lvl8pPr>
      <a:lvl9pPr marL="4114800" indent="-457200">
        <a:spcBef>
          <a:spcPts val="500"/>
        </a:spcBef>
        <a:buClr>
          <a:srgbClr val="336699"/>
        </a:buClr>
        <a:buSzPct val="100000"/>
        <a:buFont typeface="Wingdings"/>
        <a:buChar char="»"/>
        <a:defRPr sz="2400"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Times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Times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Times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Times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Times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Times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Times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Times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Time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722312" y="928687"/>
            <a:ext cx="7753351" cy="151447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66699"/>
                </a:solidFill>
              </a:rPr>
              <a:t>CS 2200</a:t>
            </a:r>
            <a:br>
              <a:rPr sz="3600">
                <a:solidFill>
                  <a:srgbClr val="666699"/>
                </a:solidFill>
              </a:rPr>
            </a:br>
            <a:r>
              <a:rPr sz="3600">
                <a:solidFill>
                  <a:srgbClr val="666699"/>
                </a:solidFill>
              </a:rPr>
              <a:t>Interrupts, Traps, and Exceptions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5"/>
          <p:cNvGrpSpPr/>
          <p:nvPr/>
        </p:nvGrpSpPr>
        <p:grpSpPr>
          <a:xfrm>
            <a:off x="475568" y="542684"/>
            <a:ext cx="7621298" cy="6314218"/>
            <a:chOff x="-1" y="-241077"/>
            <a:chExt cx="7621297" cy="6314217"/>
          </a:xfrm>
        </p:grpSpPr>
        <p:grpSp>
          <p:nvGrpSpPr>
            <p:cNvPr id="81" name="Group 81"/>
            <p:cNvGrpSpPr/>
            <p:nvPr/>
          </p:nvGrpSpPr>
          <p:grpSpPr>
            <a:xfrm>
              <a:off x="438830" y="873535"/>
              <a:ext cx="3124201" cy="615130"/>
              <a:chOff x="0" y="0"/>
              <a:chExt cx="3124200" cy="615128"/>
            </a:xfrm>
          </p:grpSpPr>
          <p:sp>
            <p:nvSpPr>
              <p:cNvPr id="79" name="Shape 79"/>
              <p:cNvSpPr/>
              <p:nvPr/>
            </p:nvSpPr>
            <p:spPr>
              <a:xfrm>
                <a:off x="0" y="40864"/>
                <a:ext cx="3124200" cy="533401"/>
              </a:xfrm>
              <a:prstGeom prst="rect">
                <a:avLst/>
              </a:prstGeom>
              <a:solidFill>
                <a:srgbClr val="00CC99"/>
              </a:solidFill>
              <a:ln w="25400" cap="flat">
                <a:solidFill>
                  <a:srgbClr val="00957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0" y="-1"/>
                <a:ext cx="3124200" cy="6151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>
                  <a:defRPr sz="1800"/>
                </a:pPr>
                <a:r>
                  <a:rPr b="1">
                    <a:solidFill>
                      <a:srgbClr val="FFFFFF"/>
                    </a:solidFill>
                  </a:rPr>
                  <a:t>Handler address</a:t>
                </a:r>
                <a:endParaRPr sz="4000">
                  <a:solidFill>
                    <a:srgbClr val="FFFFFF"/>
                  </a:solidFill>
                </a:endParaRPr>
              </a:p>
              <a:p>
                <a:pPr lvl="0">
                  <a:defRPr sz="1800"/>
                </a:pPr>
                <a:r>
                  <a:rPr b="1">
                    <a:solidFill>
                      <a:srgbClr val="FFFFFF"/>
                    </a:solidFill>
                  </a:rPr>
                  <a:t>for divide by zero exception</a:t>
                </a:r>
              </a:p>
            </p:txBody>
          </p:sp>
        </p:grpSp>
        <p:grpSp>
          <p:nvGrpSpPr>
            <p:cNvPr id="84" name="Group 84"/>
            <p:cNvGrpSpPr/>
            <p:nvPr/>
          </p:nvGrpSpPr>
          <p:grpSpPr>
            <a:xfrm>
              <a:off x="438830" y="1406935"/>
              <a:ext cx="3124201" cy="615130"/>
              <a:chOff x="0" y="0"/>
              <a:chExt cx="3124200" cy="615128"/>
            </a:xfrm>
          </p:grpSpPr>
          <p:sp>
            <p:nvSpPr>
              <p:cNvPr id="82" name="Shape 82"/>
              <p:cNvSpPr/>
              <p:nvPr/>
            </p:nvSpPr>
            <p:spPr>
              <a:xfrm>
                <a:off x="0" y="40864"/>
                <a:ext cx="3124200" cy="533401"/>
              </a:xfrm>
              <a:prstGeom prst="rect">
                <a:avLst/>
              </a:prstGeom>
              <a:solidFill>
                <a:srgbClr val="00CC99"/>
              </a:solidFill>
              <a:ln w="25400" cap="flat">
                <a:solidFill>
                  <a:srgbClr val="00957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3" name="Shape 83"/>
              <p:cNvSpPr/>
              <p:nvPr/>
            </p:nvSpPr>
            <p:spPr>
              <a:xfrm>
                <a:off x="0" y="-1"/>
                <a:ext cx="3124200" cy="6151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>
                  <a:defRPr sz="1800"/>
                </a:pPr>
                <a:r>
                  <a:rPr b="1" dirty="0">
                    <a:solidFill>
                      <a:srgbClr val="FFFFFF"/>
                    </a:solidFill>
                  </a:rPr>
                  <a:t>Handler address</a:t>
                </a:r>
                <a:endParaRPr sz="4000" dirty="0">
                  <a:solidFill>
                    <a:srgbClr val="FFFFFF"/>
                  </a:solidFill>
                </a:endParaRPr>
              </a:p>
              <a:p>
                <a:pPr lvl="0">
                  <a:defRPr sz="1800"/>
                </a:pPr>
                <a:r>
                  <a:rPr b="1" dirty="0">
                    <a:solidFill>
                      <a:srgbClr val="FFFFFF"/>
                    </a:solidFill>
                  </a:rPr>
                  <a:t>for arithmetic overflow</a:t>
                </a:r>
              </a:p>
            </p:txBody>
          </p:sp>
        </p:grpSp>
        <p:grpSp>
          <p:nvGrpSpPr>
            <p:cNvPr id="87" name="Group 87"/>
            <p:cNvGrpSpPr/>
            <p:nvPr/>
          </p:nvGrpSpPr>
          <p:grpSpPr>
            <a:xfrm>
              <a:off x="438830" y="1981200"/>
              <a:ext cx="3124201" cy="533400"/>
              <a:chOff x="0" y="0"/>
              <a:chExt cx="3124200" cy="533400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0" y="0"/>
                <a:ext cx="3124200" cy="533400"/>
              </a:xfrm>
              <a:prstGeom prst="rect">
                <a:avLst/>
              </a:prstGeom>
              <a:solidFill>
                <a:srgbClr val="00CC99"/>
              </a:solidFill>
              <a:ln w="25400" cap="flat">
                <a:solidFill>
                  <a:srgbClr val="00957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0" y="92485"/>
                <a:ext cx="3124200" cy="348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 sz="1800" b="1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b="0">
                    <a:solidFill>
                      <a:srgbClr val="000000"/>
                    </a:solidFill>
                  </a:defRPr>
                </a:pPr>
                <a:r>
                  <a:rPr b="1">
                    <a:solidFill>
                      <a:srgbClr val="FFFFFF"/>
                    </a:solidFill>
                  </a:rPr>
                  <a:t>……..</a:t>
                </a:r>
              </a:p>
            </p:txBody>
          </p:sp>
        </p:grpSp>
        <p:grpSp>
          <p:nvGrpSpPr>
            <p:cNvPr id="90" name="Group 90"/>
            <p:cNvGrpSpPr/>
            <p:nvPr/>
          </p:nvGrpSpPr>
          <p:grpSpPr>
            <a:xfrm>
              <a:off x="438830" y="2473735"/>
              <a:ext cx="3124201" cy="615130"/>
              <a:chOff x="0" y="0"/>
              <a:chExt cx="3124200" cy="615128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0" y="40864"/>
                <a:ext cx="3124200" cy="533401"/>
              </a:xfrm>
              <a:prstGeom prst="rect">
                <a:avLst/>
              </a:prstGeom>
              <a:solidFill>
                <a:srgbClr val="00CC99"/>
              </a:solidFill>
              <a:ln w="25400" cap="flat">
                <a:solidFill>
                  <a:srgbClr val="00957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0" y="-1"/>
                <a:ext cx="3124200" cy="6151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>
                  <a:defRPr sz="1800"/>
                </a:pPr>
                <a:r>
                  <a:rPr b="1">
                    <a:solidFill>
                      <a:srgbClr val="FFFFFF"/>
                    </a:solidFill>
                  </a:rPr>
                  <a:t>Handler address</a:t>
                </a:r>
                <a:endParaRPr sz="4000">
                  <a:solidFill>
                    <a:srgbClr val="FFFFFF"/>
                  </a:solidFill>
                </a:endParaRPr>
              </a:p>
              <a:p>
                <a:pPr lvl="0">
                  <a:defRPr sz="1800"/>
                </a:pPr>
                <a:r>
                  <a:rPr b="1">
                    <a:solidFill>
                      <a:srgbClr val="FFFFFF"/>
                    </a:solidFill>
                  </a:rPr>
                  <a:t>for system call trap</a:t>
                </a:r>
              </a:p>
            </p:txBody>
          </p:sp>
        </p:grpSp>
        <p:grpSp>
          <p:nvGrpSpPr>
            <p:cNvPr id="93" name="Group 93"/>
            <p:cNvGrpSpPr/>
            <p:nvPr/>
          </p:nvGrpSpPr>
          <p:grpSpPr>
            <a:xfrm>
              <a:off x="438830" y="3007135"/>
              <a:ext cx="3124201" cy="615130"/>
              <a:chOff x="0" y="0"/>
              <a:chExt cx="3124200" cy="615128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0" y="40864"/>
                <a:ext cx="3124200" cy="533401"/>
              </a:xfrm>
              <a:prstGeom prst="rect">
                <a:avLst/>
              </a:prstGeom>
              <a:solidFill>
                <a:srgbClr val="00CC99"/>
              </a:solidFill>
              <a:ln w="25400" cap="flat">
                <a:solidFill>
                  <a:srgbClr val="00957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2" name="Shape 92"/>
              <p:cNvSpPr/>
              <p:nvPr/>
            </p:nvSpPr>
            <p:spPr>
              <a:xfrm>
                <a:off x="0" y="-1"/>
                <a:ext cx="3124200" cy="6151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>
                  <a:defRPr sz="1800"/>
                </a:pPr>
                <a:r>
                  <a:rPr b="1">
                    <a:solidFill>
                      <a:srgbClr val="FFFFFF"/>
                    </a:solidFill>
                  </a:rPr>
                  <a:t>Handler address</a:t>
                </a:r>
                <a:endParaRPr sz="4000">
                  <a:solidFill>
                    <a:srgbClr val="FFFFFF"/>
                  </a:solidFill>
                </a:endParaRPr>
              </a:p>
              <a:p>
                <a:pPr lvl="0">
                  <a:defRPr sz="1800"/>
                </a:pPr>
                <a:r>
                  <a:rPr b="1">
                    <a:solidFill>
                      <a:srgbClr val="FFFFFF"/>
                    </a:solidFill>
                  </a:rPr>
                  <a:t>for  page fault trap</a:t>
                </a:r>
              </a:p>
            </p:txBody>
          </p:sp>
        </p:grpSp>
        <p:grpSp>
          <p:nvGrpSpPr>
            <p:cNvPr id="96" name="Group 96"/>
            <p:cNvGrpSpPr/>
            <p:nvPr/>
          </p:nvGrpSpPr>
          <p:grpSpPr>
            <a:xfrm>
              <a:off x="438830" y="3581400"/>
              <a:ext cx="3124201" cy="533400"/>
              <a:chOff x="0" y="0"/>
              <a:chExt cx="3124200" cy="533400"/>
            </a:xfrm>
          </p:grpSpPr>
          <p:sp>
            <p:nvSpPr>
              <p:cNvPr id="94" name="Shape 94"/>
              <p:cNvSpPr/>
              <p:nvPr/>
            </p:nvSpPr>
            <p:spPr>
              <a:xfrm>
                <a:off x="0" y="0"/>
                <a:ext cx="3124200" cy="533400"/>
              </a:xfrm>
              <a:prstGeom prst="rect">
                <a:avLst/>
              </a:prstGeom>
              <a:solidFill>
                <a:srgbClr val="00CC99"/>
              </a:solidFill>
              <a:ln w="25400" cap="flat">
                <a:solidFill>
                  <a:srgbClr val="00957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5" name="Shape 95"/>
              <p:cNvSpPr/>
              <p:nvPr/>
            </p:nvSpPr>
            <p:spPr>
              <a:xfrm>
                <a:off x="0" y="92485"/>
                <a:ext cx="3124200" cy="348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 sz="1800" b="1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b="0">
                    <a:solidFill>
                      <a:srgbClr val="000000"/>
                    </a:solidFill>
                  </a:defRPr>
                </a:pPr>
                <a:r>
                  <a:rPr b="1">
                    <a:solidFill>
                      <a:srgbClr val="FFFFFF"/>
                    </a:solidFill>
                  </a:rPr>
                  <a:t>……..</a:t>
                </a:r>
              </a:p>
            </p:txBody>
          </p:sp>
        </p:grpSp>
        <p:grpSp>
          <p:nvGrpSpPr>
            <p:cNvPr id="99" name="Group 99"/>
            <p:cNvGrpSpPr/>
            <p:nvPr/>
          </p:nvGrpSpPr>
          <p:grpSpPr>
            <a:xfrm>
              <a:off x="438830" y="4073935"/>
              <a:ext cx="3124201" cy="615130"/>
              <a:chOff x="0" y="0"/>
              <a:chExt cx="3124200" cy="615128"/>
            </a:xfrm>
          </p:grpSpPr>
          <p:sp>
            <p:nvSpPr>
              <p:cNvPr id="97" name="Shape 97"/>
              <p:cNvSpPr/>
              <p:nvPr/>
            </p:nvSpPr>
            <p:spPr>
              <a:xfrm>
                <a:off x="0" y="40864"/>
                <a:ext cx="3124200" cy="533401"/>
              </a:xfrm>
              <a:prstGeom prst="rect">
                <a:avLst/>
              </a:prstGeom>
              <a:solidFill>
                <a:srgbClr val="00CC99"/>
              </a:solidFill>
              <a:ln w="25400" cap="flat">
                <a:solidFill>
                  <a:srgbClr val="00957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8" name="Shape 98"/>
              <p:cNvSpPr/>
              <p:nvPr/>
            </p:nvSpPr>
            <p:spPr>
              <a:xfrm>
                <a:off x="0" y="-1"/>
                <a:ext cx="3124200" cy="6151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>
                  <a:defRPr sz="1800"/>
                </a:pPr>
                <a:r>
                  <a:rPr b="1">
                    <a:solidFill>
                      <a:srgbClr val="FFFFFF"/>
                    </a:solidFill>
                  </a:rPr>
                  <a:t>Handler address</a:t>
                </a:r>
                <a:endParaRPr sz="4000">
                  <a:solidFill>
                    <a:srgbClr val="FFFFFF"/>
                  </a:solidFill>
                </a:endParaRPr>
              </a:p>
              <a:p>
                <a:pPr lvl="0">
                  <a:defRPr sz="1800"/>
                </a:pPr>
                <a:r>
                  <a:rPr b="1">
                    <a:solidFill>
                      <a:srgbClr val="FFFFFF"/>
                    </a:solidFill>
                  </a:rPr>
                  <a:t>for KBD interrupt</a:t>
                </a:r>
              </a:p>
            </p:txBody>
          </p:sp>
        </p:grpSp>
        <p:grpSp>
          <p:nvGrpSpPr>
            <p:cNvPr id="102" name="Group 102"/>
            <p:cNvGrpSpPr/>
            <p:nvPr/>
          </p:nvGrpSpPr>
          <p:grpSpPr>
            <a:xfrm>
              <a:off x="438830" y="4607335"/>
              <a:ext cx="3124201" cy="615130"/>
              <a:chOff x="0" y="0"/>
              <a:chExt cx="3124200" cy="615128"/>
            </a:xfrm>
          </p:grpSpPr>
          <p:sp>
            <p:nvSpPr>
              <p:cNvPr id="100" name="Shape 100"/>
              <p:cNvSpPr/>
              <p:nvPr/>
            </p:nvSpPr>
            <p:spPr>
              <a:xfrm>
                <a:off x="0" y="40864"/>
                <a:ext cx="3124200" cy="533401"/>
              </a:xfrm>
              <a:prstGeom prst="rect">
                <a:avLst/>
              </a:prstGeom>
              <a:solidFill>
                <a:srgbClr val="00CC99"/>
              </a:solidFill>
              <a:ln w="25400" cap="flat">
                <a:solidFill>
                  <a:srgbClr val="00957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1" name="Shape 101"/>
              <p:cNvSpPr/>
              <p:nvPr/>
            </p:nvSpPr>
            <p:spPr>
              <a:xfrm>
                <a:off x="0" y="-1"/>
                <a:ext cx="3124200" cy="6151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>
                  <a:defRPr sz="1800"/>
                </a:pPr>
                <a:r>
                  <a:rPr b="1" dirty="0">
                    <a:solidFill>
                      <a:srgbClr val="FFFFFF"/>
                    </a:solidFill>
                  </a:rPr>
                  <a:t>Handler address</a:t>
                </a:r>
                <a:endParaRPr sz="4000" dirty="0">
                  <a:solidFill>
                    <a:srgbClr val="FFFFFF"/>
                  </a:solidFill>
                </a:endParaRPr>
              </a:p>
              <a:p>
                <a:pPr lvl="0">
                  <a:defRPr sz="1800"/>
                </a:pPr>
                <a:r>
                  <a:rPr b="1" dirty="0">
                    <a:solidFill>
                      <a:srgbClr val="FFFFFF"/>
                    </a:solidFill>
                  </a:rPr>
                  <a:t>for mouse interrupt</a:t>
                </a:r>
              </a:p>
            </p:txBody>
          </p:sp>
        </p:grpSp>
        <p:grpSp>
          <p:nvGrpSpPr>
            <p:cNvPr id="105" name="Group 105"/>
            <p:cNvGrpSpPr/>
            <p:nvPr/>
          </p:nvGrpSpPr>
          <p:grpSpPr>
            <a:xfrm>
              <a:off x="438830" y="5181600"/>
              <a:ext cx="3124201" cy="533400"/>
              <a:chOff x="0" y="0"/>
              <a:chExt cx="3124200" cy="533400"/>
            </a:xfrm>
          </p:grpSpPr>
          <p:sp>
            <p:nvSpPr>
              <p:cNvPr id="103" name="Shape 103"/>
              <p:cNvSpPr/>
              <p:nvPr/>
            </p:nvSpPr>
            <p:spPr>
              <a:xfrm>
                <a:off x="0" y="0"/>
                <a:ext cx="3124200" cy="533400"/>
              </a:xfrm>
              <a:prstGeom prst="rect">
                <a:avLst/>
              </a:prstGeom>
              <a:solidFill>
                <a:srgbClr val="00CC99"/>
              </a:solidFill>
              <a:ln w="25400" cap="flat">
                <a:solidFill>
                  <a:srgbClr val="00957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4" name="Shape 104"/>
              <p:cNvSpPr/>
              <p:nvPr/>
            </p:nvSpPr>
            <p:spPr>
              <a:xfrm>
                <a:off x="0" y="92485"/>
                <a:ext cx="3124200" cy="348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 sz="1800" b="1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b="0">
                    <a:solidFill>
                      <a:srgbClr val="000000"/>
                    </a:solidFill>
                  </a:defRPr>
                </a:pPr>
                <a:r>
                  <a:rPr b="1">
                    <a:solidFill>
                      <a:srgbClr val="FFFFFF"/>
                    </a:solidFill>
                  </a:rPr>
                  <a:t>………</a:t>
                </a:r>
              </a:p>
            </p:txBody>
          </p:sp>
        </p:grpSp>
        <p:sp>
          <p:nvSpPr>
            <p:cNvPr id="106" name="Shape 106"/>
            <p:cNvSpPr/>
            <p:nvPr/>
          </p:nvSpPr>
          <p:spPr>
            <a:xfrm>
              <a:off x="3428454" y="1371600"/>
              <a:ext cx="2001117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>
                <a:defRPr sz="1800"/>
              </a:pPr>
              <a:r>
                <a:rPr b="1">
                  <a:latin typeface="Calibri"/>
                  <a:ea typeface="Calibri"/>
                  <a:cs typeface="Calibri"/>
                  <a:sym typeface="Calibri"/>
                </a:rPr>
                <a:t>Table entries for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>
                <a:defRPr sz="1800"/>
              </a:pPr>
              <a:r>
                <a:rPr b="1">
                  <a:latin typeface="Calibri"/>
                  <a:ea typeface="Calibri"/>
                  <a:cs typeface="Calibri"/>
                  <a:sym typeface="Calibri"/>
                </a:rPr>
                <a:t>exceptions</a:t>
              </a:r>
            </a:p>
          </p:txBody>
        </p:sp>
        <p:sp>
          <p:nvSpPr>
            <p:cNvPr id="107" name="Shape 107"/>
            <p:cNvSpPr/>
            <p:nvPr/>
          </p:nvSpPr>
          <p:spPr>
            <a:xfrm>
              <a:off x="3428454" y="2514600"/>
              <a:ext cx="2001117" cy="624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>
                <a:defRPr sz="1800"/>
              </a:pPr>
              <a:r>
                <a:rPr b="1">
                  <a:latin typeface="Calibri"/>
                  <a:ea typeface="Calibri"/>
                  <a:cs typeface="Calibri"/>
                  <a:sym typeface="Calibri"/>
                </a:rPr>
                <a:t>Table entries for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>
                <a:defRPr sz="1800"/>
              </a:pPr>
              <a:r>
                <a:rPr b="1">
                  <a:latin typeface="Calibri"/>
                  <a:ea typeface="Calibri"/>
                  <a:cs typeface="Calibri"/>
                  <a:sym typeface="Calibri"/>
                </a:rPr>
                <a:t>traps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3474987" y="4306887"/>
              <a:ext cx="2150937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>
                <a:defRPr sz="1800"/>
              </a:pPr>
              <a:r>
                <a:rPr b="1">
                  <a:latin typeface="Calibri"/>
                  <a:ea typeface="Calibri"/>
                  <a:cs typeface="Calibri"/>
                  <a:sym typeface="Calibri"/>
                </a:rPr>
                <a:t>Table entries for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>
                <a:defRPr sz="1800"/>
              </a:pPr>
              <a:r>
                <a:rPr b="1">
                  <a:latin typeface="Calibri"/>
                  <a:ea typeface="Calibri"/>
                  <a:cs typeface="Calibri"/>
                  <a:sym typeface="Calibri"/>
                </a:rPr>
                <a:t>External interrupts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89600" y="990600"/>
              <a:ext cx="238086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 b="1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/>
              </a:pPr>
              <a:r>
                <a:rPr b="1"/>
                <a:t>0</a:t>
              </a:r>
            </a:p>
          </p:txBody>
        </p:sp>
        <p:sp>
          <p:nvSpPr>
            <p:cNvPr id="110" name="Shape 110"/>
            <p:cNvSpPr/>
            <p:nvPr/>
          </p:nvSpPr>
          <p:spPr>
            <a:xfrm>
              <a:off x="89600" y="1458912"/>
              <a:ext cx="23808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 b="1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/>
              </a:pPr>
              <a:r>
                <a:rPr b="1"/>
                <a:t>1</a:t>
              </a:r>
            </a:p>
          </p:txBody>
        </p:sp>
        <p:sp>
          <p:nvSpPr>
            <p:cNvPr id="111" name="Shape 111"/>
            <p:cNvSpPr/>
            <p:nvPr/>
          </p:nvSpPr>
          <p:spPr>
            <a:xfrm>
              <a:off x="-1" y="5345112"/>
              <a:ext cx="45697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 b="1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/>
              </a:pPr>
              <a:r>
                <a:rPr b="1"/>
                <a:t>n-1</a:t>
              </a:r>
            </a:p>
          </p:txBody>
        </p:sp>
        <p:sp>
          <p:nvSpPr>
            <p:cNvPr id="112" name="Shape 112"/>
            <p:cNvSpPr/>
            <p:nvPr/>
          </p:nvSpPr>
          <p:spPr>
            <a:xfrm>
              <a:off x="99522" y="2286000"/>
              <a:ext cx="315080" cy="2225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>
                <a:defRPr sz="1800"/>
              </a:pPr>
              <a:r>
                <a:rPr b="1"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>
                <a:defRPr sz="1800"/>
              </a:pPr>
              <a:r>
                <a:rPr b="1"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>
                <a:defRPr sz="1800"/>
              </a:pPr>
              <a:r>
                <a:rPr b="1"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>
                <a:defRPr sz="1800"/>
              </a:pPr>
              <a:r>
                <a:rPr b="1"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>
                <a:defRPr sz="1800"/>
              </a:pPr>
              <a:r>
                <a:rPr b="1"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>
                <a:defRPr sz="1800"/>
              </a:pPr>
              <a:r>
                <a:rPr b="1"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>
                <a:defRPr sz="1800"/>
              </a:pPr>
              <a:r>
                <a:rPr b="1"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>
                <a:defRPr sz="1800"/>
              </a:pPr>
              <a:r>
                <a:rPr b="1">
                  <a:latin typeface="Calibri"/>
                  <a:ea typeface="Calibri"/>
                  <a:cs typeface="Calibri"/>
                  <a:sym typeface="Calibri"/>
                </a:rPr>
                <a:t>.</a:t>
              </a:r>
            </a:p>
          </p:txBody>
        </p:sp>
        <p:sp>
          <p:nvSpPr>
            <p:cNvPr id="113" name="Shape 113"/>
            <p:cNvSpPr/>
            <p:nvPr/>
          </p:nvSpPr>
          <p:spPr>
            <a:xfrm>
              <a:off x="5925230" y="1981200"/>
              <a:ext cx="1676401" cy="901065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1800" b="1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/>
              </a:pPr>
              <a:r>
                <a:rPr b="1"/>
                <a:t>Handler code for system call trap</a:t>
              </a:r>
            </a:p>
          </p:txBody>
        </p:sp>
        <p:sp>
          <p:nvSpPr>
            <p:cNvPr id="114" name="Shape 114"/>
            <p:cNvSpPr/>
            <p:nvPr/>
          </p:nvSpPr>
          <p:spPr>
            <a:xfrm flipV="1">
              <a:off x="3182030" y="1981199"/>
              <a:ext cx="2743201" cy="8001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5925230" y="5172075"/>
              <a:ext cx="1676401" cy="901065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1800" b="1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/>
              </a:pPr>
              <a:r>
                <a:rPr b="1"/>
                <a:t>Handler code for mouse interrupt</a:t>
              </a:r>
            </a:p>
          </p:txBody>
        </p:sp>
        <p:sp>
          <p:nvSpPr>
            <p:cNvPr id="116" name="Shape 116"/>
            <p:cNvSpPr/>
            <p:nvPr/>
          </p:nvSpPr>
          <p:spPr>
            <a:xfrm>
              <a:off x="3334430" y="4914899"/>
              <a:ext cx="2590802" cy="2667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5944895" y="-241077"/>
              <a:ext cx="1676401" cy="116776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1800" b="1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/>
              </a:pPr>
              <a:r>
                <a:rPr b="1" dirty="0"/>
                <a:t>Handler code for divide by zero exception</a:t>
              </a:r>
            </a:p>
          </p:txBody>
        </p:sp>
        <p:sp>
          <p:nvSpPr>
            <p:cNvPr id="118" name="Shape 118"/>
            <p:cNvSpPr/>
            <p:nvPr/>
          </p:nvSpPr>
          <p:spPr>
            <a:xfrm flipV="1">
              <a:off x="3428454" y="-2"/>
              <a:ext cx="2496778" cy="990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25230" y="990600"/>
              <a:ext cx="1676401" cy="901065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1800" b="1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/>
              </a:pPr>
              <a:r>
                <a:rPr b="1"/>
                <a:t>Handler code for overflow exception</a:t>
              </a:r>
            </a:p>
          </p:txBody>
        </p:sp>
        <p:sp>
          <p:nvSpPr>
            <p:cNvPr id="120" name="Shape 120"/>
            <p:cNvSpPr/>
            <p:nvPr/>
          </p:nvSpPr>
          <p:spPr>
            <a:xfrm flipV="1">
              <a:off x="3334430" y="990599"/>
              <a:ext cx="2590801" cy="69342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925230" y="2971800"/>
              <a:ext cx="1676401" cy="901065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1800" b="1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/>
              </a:pPr>
              <a:r>
                <a:rPr b="1"/>
                <a:t>Handler code for page fault trap</a:t>
              </a:r>
            </a:p>
          </p:txBody>
        </p:sp>
        <p:sp>
          <p:nvSpPr>
            <p:cNvPr id="122" name="Shape 122"/>
            <p:cNvSpPr/>
            <p:nvPr/>
          </p:nvSpPr>
          <p:spPr>
            <a:xfrm flipV="1">
              <a:off x="3182030" y="2971799"/>
              <a:ext cx="2743202" cy="30480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925230" y="4029075"/>
              <a:ext cx="1676401" cy="901065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1800" b="1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/>
              </a:pPr>
              <a:r>
                <a:rPr b="1"/>
                <a:t>Handler code for KBD interrupt</a:t>
              </a:r>
            </a:p>
          </p:txBody>
        </p:sp>
        <p:sp>
          <p:nvSpPr>
            <p:cNvPr id="124" name="Shape 124"/>
            <p:cNvSpPr/>
            <p:nvPr/>
          </p:nvSpPr>
          <p:spPr>
            <a:xfrm flipV="1">
              <a:off x="3334430" y="4038599"/>
              <a:ext cx="2590802" cy="26828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126" name="Shape 126"/>
          <p:cNvSpPr/>
          <p:nvPr/>
        </p:nvSpPr>
        <p:spPr>
          <a:xfrm>
            <a:off x="560387" y="158750"/>
            <a:ext cx="7772401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buClr>
                <a:srgbClr val="666699"/>
              </a:buClr>
              <a:buSzPct val="100000"/>
              <a:buFont typeface="Wingdings"/>
              <a:buChar char="❖"/>
              <a:defRPr sz="3200">
                <a:solidFill>
                  <a:srgbClr val="666699"/>
                </a:solidFill>
              </a:defRPr>
            </a:lvl1pPr>
          </a:lstStyle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666699"/>
                </a:solidFill>
              </a:rPr>
              <a:t>Interrupt Vector Table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560387" y="158750"/>
            <a:ext cx="7772401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666699"/>
                </a:solidFill>
              </a:rPr>
              <a:t>Handling Exceptions/Traps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xfrm>
            <a:off x="50800" y="1194479"/>
            <a:ext cx="8345714" cy="593022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algn="just">
              <a:defRPr sz="1800"/>
            </a:pPr>
            <a:endParaRPr sz="2400"/>
          </a:p>
          <a:p>
            <a:pPr lvl="0" algn="just">
              <a:defRPr sz="1800"/>
            </a:pPr>
            <a:r>
              <a:rPr sz="2400"/>
              <a:t>In the case of exceptions/traps, the hardware generates the interrupt vector internally. </a:t>
            </a:r>
          </a:p>
          <a:p>
            <a:pPr lvl="0" algn="just">
              <a:defRPr sz="1800"/>
            </a:pPr>
            <a:endParaRPr sz="2400"/>
          </a:p>
          <a:p>
            <a:pPr lvl="0" algn="just">
              <a:defRPr sz="1800"/>
            </a:pPr>
            <a:r>
              <a:rPr sz="2400"/>
              <a:t>When exception/trap is encountered, the unique number associated with that exception/trap is placed in ETR (exception/trap register)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5"/>
          <p:cNvGrpSpPr/>
          <p:nvPr/>
        </p:nvGrpSpPr>
        <p:grpSpPr>
          <a:xfrm>
            <a:off x="1828800" y="2128838"/>
            <a:ext cx="4521159" cy="685801"/>
            <a:chOff x="0" y="0"/>
            <a:chExt cx="4521158" cy="685800"/>
          </a:xfrm>
        </p:grpSpPr>
        <p:grpSp>
          <p:nvGrpSpPr>
            <p:cNvPr id="133" name="Group 133"/>
            <p:cNvGrpSpPr/>
            <p:nvPr/>
          </p:nvGrpSpPr>
          <p:grpSpPr>
            <a:xfrm>
              <a:off x="0" y="0"/>
              <a:ext cx="3657600" cy="685800"/>
              <a:chOff x="0" y="0"/>
              <a:chExt cx="3657599" cy="685800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1" y="0"/>
                <a:ext cx="3657601" cy="685800"/>
              </a:xfrm>
              <a:prstGeom prst="rect">
                <a:avLst/>
              </a:prstGeom>
              <a:solidFill>
                <a:srgbClr val="00CC99"/>
              </a:solidFill>
              <a:ln w="25400" cap="flat">
                <a:solidFill>
                  <a:srgbClr val="00957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-1" y="132204"/>
                <a:ext cx="3657601" cy="42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 sz="2400" b="1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400" b="1">
                    <a:solidFill>
                      <a:srgbClr val="FFFFFF"/>
                    </a:solidFill>
                  </a:rPr>
                  <a:t>Exception/Trap number</a:t>
                </a:r>
              </a:p>
            </p:txBody>
          </p:sp>
        </p:grpSp>
        <p:sp>
          <p:nvSpPr>
            <p:cNvPr id="134" name="Shape 134"/>
            <p:cNvSpPr/>
            <p:nvPr/>
          </p:nvSpPr>
          <p:spPr>
            <a:xfrm>
              <a:off x="3790303" y="152400"/>
              <a:ext cx="73085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 b="1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 b="0"/>
              </a:pPr>
              <a:r>
                <a:rPr sz="2400" b="1"/>
                <a:t>ETR</a:t>
              </a:r>
            </a:p>
          </p:txBody>
        </p:sp>
      </p:grpSp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560387" y="158750"/>
            <a:ext cx="7772401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666699"/>
                </a:solidFill>
              </a:rPr>
              <a:t>New internal processor register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666699"/>
                </a:solidFill>
              </a:rPr>
              <a:t> How does our state machine need to change?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9"/>
          <p:cNvGrpSpPr/>
          <p:nvPr/>
        </p:nvGrpSpPr>
        <p:grpSpPr>
          <a:xfrm>
            <a:off x="449268" y="1363880"/>
            <a:ext cx="7980363" cy="2651127"/>
            <a:chOff x="0" y="-1"/>
            <a:chExt cx="7980362" cy="2651126"/>
          </a:xfrm>
        </p:grpSpPr>
        <p:sp>
          <p:nvSpPr>
            <p:cNvPr id="161" name="Shape 161"/>
            <p:cNvSpPr/>
            <p:nvPr/>
          </p:nvSpPr>
          <p:spPr>
            <a:xfrm>
              <a:off x="2285999" y="-1"/>
              <a:ext cx="1600201" cy="990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463550" y="304800"/>
              <a:ext cx="998538" cy="383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/>
              <a:r>
                <a:t>Fetch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2590799" y="304800"/>
              <a:ext cx="1431925" cy="383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/>
              <a:r>
                <a:t>Decode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1600199" y="481012"/>
              <a:ext cx="685800" cy="14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1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-1"/>
              <a:ext cx="1600201" cy="990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571999" y="-1"/>
              <a:ext cx="1600201" cy="990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4876799" y="304800"/>
              <a:ext cx="1249363" cy="383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/>
              <a:r>
                <a:t>Execute</a:t>
              </a:r>
            </a:p>
          </p:txBody>
        </p:sp>
        <p:sp>
          <p:nvSpPr>
            <p:cNvPr id="168" name="Shape 168"/>
            <p:cNvSpPr/>
            <p:nvPr/>
          </p:nvSpPr>
          <p:spPr>
            <a:xfrm>
              <a:off x="3886199" y="481012"/>
              <a:ext cx="685800" cy="14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1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 rot="5400000">
              <a:off x="2856706" y="-1066800"/>
              <a:ext cx="457201" cy="457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800" y="0"/>
                    <a:pt x="21600" y="5400"/>
                    <a:pt x="21600" y="10800"/>
                  </a:cubicBezTo>
                  <a:cubicBezTo>
                    <a:pt x="21600" y="16200"/>
                    <a:pt x="10875" y="21600"/>
                    <a:pt x="15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4114799" y="1660524"/>
              <a:ext cx="1600201" cy="990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4618037" y="1965325"/>
              <a:ext cx="868363" cy="383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/>
              <a:r>
                <a:t>INT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5303837" y="1203325"/>
              <a:ext cx="1201738" cy="383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/>
              <a:r>
                <a:t>INT = y</a:t>
              </a:r>
            </a:p>
          </p:txBody>
        </p:sp>
        <p:sp>
          <p:nvSpPr>
            <p:cNvPr id="173" name="Shape 173"/>
            <p:cNvSpPr/>
            <p:nvPr/>
          </p:nvSpPr>
          <p:spPr>
            <a:xfrm>
              <a:off x="2491580" y="1383823"/>
              <a:ext cx="1189038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/>
              <a:r>
                <a:t>INT = n</a:t>
              </a:r>
            </a:p>
          </p:txBody>
        </p:sp>
        <p:sp>
          <p:nvSpPr>
            <p:cNvPr id="174" name="Shape 174"/>
            <p:cNvSpPr/>
            <p:nvPr/>
          </p:nvSpPr>
          <p:spPr>
            <a:xfrm rot="10800000">
              <a:off x="800100" y="990599"/>
              <a:ext cx="3314700" cy="1165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800" y="0"/>
                    <a:pt x="21600" y="1080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 rot="5400000">
              <a:off x="4808537" y="1096962"/>
              <a:ext cx="669926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5851524" y="1833562"/>
              <a:ext cx="2128838" cy="553998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>
                <a:defRPr sz="1800"/>
              </a:pPr>
              <a:r>
                <a:rPr dirty="0">
                  <a:latin typeface="Times"/>
                  <a:ea typeface="Times"/>
                  <a:cs typeface="Times"/>
                  <a:sym typeface="Times"/>
                </a:rPr>
                <a:t>$k0         PC</a:t>
              </a:r>
              <a:endParaRPr sz="4000" dirty="0">
                <a:latin typeface="Times"/>
                <a:ea typeface="Times"/>
                <a:cs typeface="Times"/>
                <a:sym typeface="Times"/>
              </a:endParaRPr>
            </a:p>
            <a:p>
              <a:pPr lvl="0">
                <a:defRPr sz="1800"/>
              </a:pPr>
              <a:r>
                <a:rPr dirty="0">
                  <a:latin typeface="Times"/>
                  <a:ea typeface="Times"/>
                  <a:cs typeface="Times"/>
                  <a:sym typeface="Times"/>
                </a:rPr>
                <a:t>PC        </a:t>
              </a:r>
              <a:r>
                <a:rPr lang="en-US" dirty="0">
                  <a:latin typeface="Times"/>
                  <a:ea typeface="Times"/>
                  <a:cs typeface="Times"/>
                  <a:sym typeface="Times"/>
                </a:rPr>
                <a:t>  Mem[ETR]</a:t>
              </a:r>
              <a:endParaRPr dirty="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 flipH="1">
              <a:off x="6796087" y="1997075"/>
              <a:ext cx="274638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 flipH="1">
              <a:off x="6505575" y="2243774"/>
              <a:ext cx="290512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180" name="Shape 180"/>
          <p:cNvSpPr/>
          <p:nvPr/>
        </p:nvSpPr>
        <p:spPr>
          <a:xfrm>
            <a:off x="435427" y="202292"/>
            <a:ext cx="776514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buClr>
                <a:srgbClr val="666699"/>
              </a:buClr>
              <a:buSzPct val="100000"/>
              <a:buFont typeface="Wingdings"/>
              <a:buChar char="❖"/>
              <a:defRPr sz="3200">
                <a:solidFill>
                  <a:srgbClr val="666699"/>
                </a:solidFill>
              </a:defRPr>
            </a:lvl1pPr>
          </a:lstStyle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666699"/>
                </a:solidFill>
              </a:rPr>
              <a:t>How Do We Need to Change FSM?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463991" y="1901820"/>
            <a:ext cx="6133218" cy="3054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l">
              <a:defRPr sz="1800"/>
            </a:pPr>
            <a:r>
              <a:rPr sz="4000"/>
              <a:t>Handler:</a:t>
            </a:r>
          </a:p>
          <a:p>
            <a:pPr lvl="1" algn="l">
              <a:defRPr sz="1800"/>
            </a:pPr>
            <a:r>
              <a:rPr sz="4000"/>
              <a:t>save processor registers;</a:t>
            </a:r>
          </a:p>
          <a:p>
            <a:pPr lvl="1" algn="l">
              <a:defRPr sz="1800"/>
            </a:pPr>
            <a:r>
              <a:rPr sz="4000"/>
              <a:t>execute device code;</a:t>
            </a:r>
          </a:p>
          <a:p>
            <a:pPr lvl="1" algn="l">
              <a:defRPr sz="1800"/>
            </a:pPr>
            <a:r>
              <a:rPr sz="4000"/>
              <a:t>restore processor registers;</a:t>
            </a:r>
          </a:p>
          <a:p>
            <a:pPr lvl="1" algn="l">
              <a:defRPr sz="1800"/>
            </a:pPr>
            <a:r>
              <a:rPr sz="4000"/>
              <a:t>return to original program;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515484" y="1128940"/>
            <a:ext cx="8072436" cy="3843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974" tIns="22974" rIns="22974" bIns="22974">
            <a:spAutoFit/>
          </a:bodyPr>
          <a:lstStyle/>
          <a:p>
            <a:pPr lvl="0" algn="l">
              <a:defRPr sz="1800"/>
            </a:pPr>
            <a:r>
              <a:rPr sz="2400" b="1">
                <a:latin typeface="Times"/>
                <a:ea typeface="Times"/>
                <a:cs typeface="Times"/>
                <a:sym typeface="Times"/>
              </a:rPr>
              <a:t>Handler: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 algn="l">
              <a:defRPr sz="1800"/>
            </a:pPr>
            <a:r>
              <a:rPr sz="2400" b="1">
                <a:latin typeface="Times"/>
                <a:ea typeface="Times"/>
                <a:cs typeface="Times"/>
                <a:sym typeface="Times"/>
              </a:rPr>
              <a:t>	save $k0;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 algn="l">
              <a:defRPr sz="1800"/>
            </a:pPr>
            <a:r>
              <a:rPr sz="2400" b="1">
                <a:latin typeface="Times"/>
                <a:ea typeface="Times"/>
                <a:cs typeface="Times"/>
                <a:sym typeface="Times"/>
              </a:rPr>
              <a:t>	save processor registers;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 algn="l">
              <a:defRPr sz="1800"/>
            </a:pPr>
            <a:r>
              <a:rPr sz="2400" b="1">
                <a:latin typeface="Times"/>
                <a:ea typeface="Times"/>
                <a:cs typeface="Times"/>
                <a:sym typeface="Times"/>
              </a:rPr>
              <a:t>	execute device code;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 algn="l">
              <a:defRPr sz="1800"/>
            </a:pPr>
            <a:r>
              <a:rPr sz="2400" b="1">
                <a:latin typeface="Times"/>
                <a:ea typeface="Times"/>
                <a:cs typeface="Times"/>
                <a:sym typeface="Times"/>
              </a:rPr>
              <a:t>	restore processor registers;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 algn="l">
              <a:defRPr sz="1800"/>
            </a:pPr>
            <a:r>
              <a:rPr sz="2400" b="1">
                <a:latin typeface="Times"/>
                <a:ea typeface="Times"/>
                <a:cs typeface="Times"/>
                <a:sym typeface="Times"/>
              </a:rPr>
              <a:t>	restore $k0;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 algn="l">
              <a:defRPr sz="1800"/>
            </a:pPr>
            <a:r>
              <a:rPr sz="2400" b="1">
                <a:latin typeface="Times"/>
                <a:ea typeface="Times"/>
                <a:cs typeface="Times"/>
                <a:sym typeface="Times"/>
              </a:rPr>
              <a:t>	return to original program;  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>
              <a:defRPr sz="1800"/>
            </a:pPr>
            <a:r>
              <a:rPr sz="4000" b="1">
                <a:latin typeface="Times"/>
                <a:ea typeface="Times"/>
                <a:cs typeface="Times"/>
                <a:sym typeface="Times"/>
              </a:rPr>
              <a:t>	</a:t>
            </a:r>
            <a:endParaRPr sz="4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560387" y="158750"/>
            <a:ext cx="7772401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buClr>
                <a:srgbClr val="666699"/>
              </a:buClr>
              <a:buSzPct val="100000"/>
              <a:buFont typeface="Wingdings"/>
              <a:buChar char="❖"/>
              <a:defRPr sz="3200">
                <a:solidFill>
                  <a:srgbClr val="666699"/>
                </a:solidFill>
              </a:defRPr>
            </a:lvl1pPr>
          </a:lstStyle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666699"/>
                </a:solidFill>
              </a:rPr>
              <a:t>Simple Handler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8"/>
          <p:cNvGrpSpPr/>
          <p:nvPr/>
        </p:nvGrpSpPr>
        <p:grpSpPr>
          <a:xfrm>
            <a:off x="624119" y="1340058"/>
            <a:ext cx="7894639" cy="4168796"/>
            <a:chOff x="0" y="0"/>
            <a:chExt cx="7894637" cy="4168794"/>
          </a:xfrm>
        </p:grpSpPr>
        <p:sp>
          <p:nvSpPr>
            <p:cNvPr id="146" name="Shape 146"/>
            <p:cNvSpPr/>
            <p:nvPr/>
          </p:nvSpPr>
          <p:spPr>
            <a:xfrm>
              <a:off x="0" y="0"/>
              <a:ext cx="1554162" cy="685165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1000"/>
                </a:spcBef>
                <a:defRPr sz="1800" b="1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b="0"/>
              </a:pPr>
              <a:r>
                <a:rPr b="1"/>
                <a:t>Original program</a:t>
              </a:r>
            </a:p>
          </p:txBody>
        </p:sp>
        <p:sp>
          <p:nvSpPr>
            <p:cNvPr id="147" name="Shape 147"/>
            <p:cNvSpPr/>
            <p:nvPr/>
          </p:nvSpPr>
          <p:spPr>
            <a:xfrm>
              <a:off x="2286000" y="1370012"/>
              <a:ext cx="1646238" cy="68516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1800" b="1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b="0"/>
              </a:pPr>
              <a:r>
                <a:rPr b="1"/>
                <a:t>First interrupt handler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4572000" y="3016249"/>
              <a:ext cx="1646238" cy="97726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1800" b="1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b="0"/>
              </a:pPr>
              <a:r>
                <a:rPr b="1"/>
                <a:t>Second interrupt handler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1554162" y="325437"/>
              <a:ext cx="1555751" cy="1044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800" y="0"/>
                    <a:pt x="21600" y="1080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3932237" y="1833562"/>
              <a:ext cx="1463676" cy="1182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800" y="0"/>
                    <a:pt x="21600" y="1080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2378075" y="0"/>
              <a:ext cx="3749676" cy="675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>
                <a:defRPr sz="1800"/>
              </a:pPr>
              <a:r>
                <a:rPr b="1">
                  <a:latin typeface="Times"/>
                  <a:ea typeface="Times"/>
                  <a:cs typeface="Times"/>
                  <a:sym typeface="Times"/>
                </a:rPr>
                <a:t>$ko          return address for             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>
                <a:defRPr sz="1800"/>
              </a:pPr>
              <a:r>
                <a:rPr b="1">
                  <a:latin typeface="Times"/>
                  <a:ea typeface="Times"/>
                  <a:cs typeface="Times"/>
                  <a:sym typeface="Times"/>
                </a:rPr>
                <a:t>                original program</a:t>
              </a:r>
            </a:p>
          </p:txBody>
        </p:sp>
        <p:sp>
          <p:nvSpPr>
            <p:cNvPr id="152" name="Shape 152"/>
            <p:cNvSpPr/>
            <p:nvPr/>
          </p:nvSpPr>
          <p:spPr>
            <a:xfrm flipH="1" flipV="1">
              <a:off x="3413125" y="182562"/>
              <a:ext cx="18415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4297362" y="1281112"/>
              <a:ext cx="3597276" cy="675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>
                <a:defRPr sz="1800"/>
              </a:pPr>
              <a:r>
                <a:rPr b="1">
                  <a:latin typeface="Times"/>
                  <a:ea typeface="Times"/>
                  <a:cs typeface="Times"/>
                  <a:sym typeface="Times"/>
                </a:rPr>
                <a:t>$ko          return address for  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>
                <a:defRPr sz="1800"/>
              </a:pPr>
              <a:r>
                <a:rPr b="1">
                  <a:latin typeface="Times"/>
                  <a:ea typeface="Times"/>
                  <a:cs typeface="Times"/>
                  <a:sym typeface="Times"/>
                </a:rPr>
                <a:t>                first interrupt handler</a:t>
              </a:r>
            </a:p>
          </p:txBody>
        </p:sp>
        <p:sp>
          <p:nvSpPr>
            <p:cNvPr id="154" name="Shape 154"/>
            <p:cNvSpPr/>
            <p:nvPr/>
          </p:nvSpPr>
          <p:spPr>
            <a:xfrm flipH="1">
              <a:off x="5213350" y="1463674"/>
              <a:ext cx="18415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 rot="5400000" flipH="1">
              <a:off x="3496460" y="2269341"/>
              <a:ext cx="2335232" cy="1463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0" y="0"/>
                  </a:moveTo>
                  <a:cubicBezTo>
                    <a:pt x="1050" y="0"/>
                    <a:pt x="0" y="4223"/>
                    <a:pt x="0" y="8445"/>
                  </a:cubicBezTo>
                  <a:cubicBezTo>
                    <a:pt x="0" y="12668"/>
                    <a:pt x="5400" y="16891"/>
                    <a:pt x="10800" y="16891"/>
                  </a:cubicBezTo>
                  <a:cubicBezTo>
                    <a:pt x="16200" y="16891"/>
                    <a:pt x="21600" y="19245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 rot="5400000" flipH="1">
              <a:off x="1232694" y="646906"/>
              <a:ext cx="2197101" cy="155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32" y="0"/>
                  </a:moveTo>
                  <a:cubicBezTo>
                    <a:pt x="1116" y="0"/>
                    <a:pt x="0" y="4133"/>
                    <a:pt x="0" y="8265"/>
                  </a:cubicBezTo>
                  <a:cubicBezTo>
                    <a:pt x="0" y="12398"/>
                    <a:pt x="5400" y="16531"/>
                    <a:pt x="10800" y="16531"/>
                  </a:cubicBezTo>
                  <a:cubicBezTo>
                    <a:pt x="16200" y="16531"/>
                    <a:pt x="21600" y="19065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584325" y="1096962"/>
              <a:ext cx="609601" cy="60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3" y="3163"/>
                  </a:moveTo>
                  <a:lnTo>
                    <a:pt x="18437" y="18437"/>
                  </a:lnTo>
                  <a:moveTo>
                    <a:pt x="18437" y="3163"/>
                  </a:moveTo>
                  <a:lnTo>
                    <a:pt x="3163" y="18437"/>
                  </a:ln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</p:grpSp>
      <p:sp>
        <p:nvSpPr>
          <p:cNvPr id="159" name="Shape 159"/>
          <p:cNvSpPr/>
          <p:nvPr/>
        </p:nvSpPr>
        <p:spPr>
          <a:xfrm>
            <a:off x="435427" y="202292"/>
            <a:ext cx="776514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buClr>
                <a:srgbClr val="666699"/>
              </a:buClr>
              <a:buSzPct val="100000"/>
              <a:buFont typeface="Wingdings"/>
              <a:buChar char="❖"/>
              <a:defRPr sz="3200">
                <a:solidFill>
                  <a:srgbClr val="666699"/>
                </a:solidFill>
              </a:defRPr>
            </a:lvl1pPr>
          </a:lstStyle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666699"/>
                </a:solidFill>
              </a:rPr>
              <a:t>How to Handle Cascaded Interrupts?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560387" y="158750"/>
            <a:ext cx="7772401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666699"/>
                </a:solidFill>
              </a:rPr>
              <a:t>Question?</a:t>
            </a:r>
          </a:p>
        </p:txBody>
      </p:sp>
      <p:sp>
        <p:nvSpPr>
          <p:cNvPr id="183" name="Shape 183"/>
          <p:cNvSpPr>
            <a:spLocks noGrp="1"/>
          </p:cNvSpPr>
          <p:nvPr>
            <p:ph type="body" idx="1"/>
          </p:nvPr>
        </p:nvSpPr>
        <p:spPr>
          <a:xfrm>
            <a:off x="261258" y="884237"/>
            <a:ext cx="8269514" cy="59737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58800" lvl="0" indent="-558800">
              <a:defRPr sz="1800"/>
            </a:pPr>
            <a:r>
              <a:rPr sz="2200"/>
              <a:t>Consider the following program. An interrupt occurs during the execution of ADD instruction. </a:t>
            </a:r>
          </a:p>
          <a:p>
            <a:pPr marL="609600" lvl="0" indent="-609600">
              <a:buSzTx/>
              <a:buNone/>
              <a:defRPr sz="1800"/>
            </a:pPr>
            <a:r>
              <a:rPr sz="2200"/>
              <a:t>	100 ADD</a:t>
            </a:r>
          </a:p>
          <a:p>
            <a:pPr marL="609600" lvl="0" indent="-609600">
              <a:buSzTx/>
              <a:buNone/>
              <a:defRPr sz="1800"/>
            </a:pPr>
            <a:r>
              <a:rPr sz="2200"/>
              <a:t>	101 NAND</a:t>
            </a:r>
          </a:p>
          <a:p>
            <a:pPr marL="609600" lvl="0" indent="-609600">
              <a:buSzTx/>
              <a:buNone/>
              <a:defRPr sz="1800"/>
            </a:pPr>
            <a:r>
              <a:rPr sz="2200"/>
              <a:t>	102 LW</a:t>
            </a:r>
          </a:p>
          <a:p>
            <a:pPr marL="609600" lvl="0" indent="-609600">
              <a:buSzTx/>
              <a:buNone/>
              <a:defRPr sz="1800"/>
            </a:pPr>
            <a:r>
              <a:rPr sz="2200"/>
              <a:t>	103NAND</a:t>
            </a:r>
          </a:p>
          <a:p>
            <a:pPr marL="609600" lvl="0" indent="-609600">
              <a:buSzTx/>
              <a:buNone/>
              <a:defRPr sz="1800"/>
            </a:pPr>
            <a:r>
              <a:rPr sz="2200"/>
              <a:t>	104 BEQ</a:t>
            </a:r>
          </a:p>
          <a:p>
            <a:pPr marL="558800" lvl="0" indent="-558800" algn="just">
              <a:defRPr sz="1800"/>
            </a:pPr>
            <a:r>
              <a:rPr sz="2200"/>
              <a:t>What is the PC value that needs to be preserved to resume this program after the interrupt?</a:t>
            </a:r>
          </a:p>
          <a:p>
            <a:pPr marL="609600" lvl="0" indent="-609600" algn="just">
              <a:defRPr sz="1800"/>
            </a:pPr>
            <a:endParaRPr sz="2200"/>
          </a:p>
          <a:p>
            <a:pPr marL="558800" lvl="0" indent="-558800" algn="just">
              <a:buFontTx/>
              <a:buAutoNum type="arabicPeriod"/>
              <a:defRPr sz="1800"/>
            </a:pPr>
            <a:r>
              <a:rPr sz="2200"/>
              <a:t>100</a:t>
            </a:r>
          </a:p>
          <a:p>
            <a:pPr marL="558800" lvl="0" indent="-558800">
              <a:buFontTx/>
              <a:buAutoNum type="arabicPeriod"/>
              <a:defRPr sz="1800"/>
            </a:pPr>
            <a:r>
              <a:rPr sz="2200"/>
              <a:t>101</a:t>
            </a:r>
          </a:p>
          <a:p>
            <a:pPr marL="558800" lvl="0" indent="-558800">
              <a:buFontTx/>
              <a:buAutoNum type="arabicPeriod"/>
              <a:defRPr sz="1800"/>
            </a:pPr>
            <a:r>
              <a:rPr sz="2200"/>
              <a:t>102</a:t>
            </a:r>
          </a:p>
          <a:p>
            <a:pPr marL="558800" lvl="0" indent="-558800">
              <a:buFontTx/>
              <a:buAutoNum type="arabicPeriod"/>
              <a:defRPr sz="1800"/>
            </a:pPr>
            <a:r>
              <a:rPr sz="2200"/>
              <a:t>103</a:t>
            </a:r>
          </a:p>
          <a:p>
            <a:pPr marL="558800" lvl="0" indent="-558800">
              <a:buFontTx/>
              <a:buAutoNum type="arabicPeriod"/>
              <a:defRPr sz="1800"/>
            </a:pPr>
            <a:r>
              <a:rPr sz="2200"/>
              <a:t>104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xfrm>
            <a:off x="560387" y="171450"/>
            <a:ext cx="7772401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666699"/>
                </a:solidFill>
              </a:rPr>
              <a:t>Question?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xfrm>
            <a:off x="19958" y="858837"/>
            <a:ext cx="8269514" cy="59737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58800" lvl="0" indent="-558800">
              <a:defRPr sz="1800"/>
            </a:pPr>
            <a:r>
              <a:rPr sz="2200"/>
              <a:t>Consider the following program. An interrupt occurs during the execution of ADD instruction. </a:t>
            </a:r>
          </a:p>
          <a:p>
            <a:pPr marL="609600" lvl="0" indent="-609600">
              <a:buSzTx/>
              <a:buNone/>
              <a:defRPr sz="1800"/>
            </a:pPr>
            <a:r>
              <a:rPr sz="2200"/>
              <a:t>	100 ADD</a:t>
            </a:r>
          </a:p>
          <a:p>
            <a:pPr marL="609600" lvl="0" indent="-609600">
              <a:buSzTx/>
              <a:buNone/>
              <a:defRPr sz="1800"/>
            </a:pPr>
            <a:r>
              <a:rPr sz="2200"/>
              <a:t>	101 NAND</a:t>
            </a:r>
          </a:p>
          <a:p>
            <a:pPr marL="609600" lvl="0" indent="-609600">
              <a:buSzTx/>
              <a:buNone/>
              <a:defRPr sz="1800"/>
            </a:pPr>
            <a:r>
              <a:rPr sz="2200"/>
              <a:t>	102 LW</a:t>
            </a:r>
          </a:p>
          <a:p>
            <a:pPr marL="609600" lvl="0" indent="-609600">
              <a:buSzTx/>
              <a:buNone/>
              <a:defRPr sz="1800"/>
            </a:pPr>
            <a:r>
              <a:rPr sz="2200"/>
              <a:t>	103NAND</a:t>
            </a:r>
          </a:p>
          <a:p>
            <a:pPr marL="609600" lvl="0" indent="-609600">
              <a:buSzTx/>
              <a:buNone/>
              <a:defRPr sz="1800"/>
            </a:pPr>
            <a:r>
              <a:rPr sz="2200"/>
              <a:t>	104 BEQ</a:t>
            </a:r>
          </a:p>
          <a:p>
            <a:pPr marL="558800" lvl="0" indent="-558800" algn="just">
              <a:defRPr sz="1800"/>
            </a:pPr>
            <a:r>
              <a:rPr sz="2200"/>
              <a:t>At this time, the only registers in use by the program are R2, R3, and R4. What registers are saved and restored by the interrupt handler?</a:t>
            </a:r>
          </a:p>
          <a:p>
            <a:pPr marL="558800" lvl="0" indent="-558800" algn="just">
              <a:buFontTx/>
              <a:buAutoNum type="arabicPeriod"/>
              <a:defRPr sz="1800"/>
            </a:pPr>
            <a:r>
              <a:rPr sz="2200"/>
              <a:t>R2</a:t>
            </a:r>
          </a:p>
          <a:p>
            <a:pPr marL="558800" lvl="0" indent="-558800">
              <a:buFontTx/>
              <a:buAutoNum type="arabicPeriod"/>
              <a:defRPr sz="1800"/>
            </a:pPr>
            <a:r>
              <a:rPr sz="2200"/>
              <a:t>R3</a:t>
            </a:r>
          </a:p>
          <a:p>
            <a:pPr marL="558800" lvl="0" indent="-558800">
              <a:buFontTx/>
              <a:buAutoNum type="arabicPeriod"/>
              <a:defRPr sz="1800"/>
            </a:pPr>
            <a:r>
              <a:rPr sz="2200"/>
              <a:t>R4</a:t>
            </a:r>
          </a:p>
          <a:p>
            <a:pPr marL="558800" lvl="0" indent="-558800">
              <a:buFontTx/>
              <a:buAutoNum type="arabicPeriod"/>
              <a:defRPr sz="1800"/>
            </a:pPr>
            <a:r>
              <a:rPr sz="2200"/>
              <a:t>R2, R3, R4</a:t>
            </a:r>
          </a:p>
          <a:p>
            <a:pPr marL="558800" lvl="0" indent="-558800">
              <a:buFontTx/>
              <a:buAutoNum type="arabicPeriod"/>
              <a:defRPr sz="1800"/>
            </a:pPr>
            <a:r>
              <a:rPr sz="2200"/>
              <a:t>All the program-visible registers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666699"/>
                </a:solidFill>
              </a:rPr>
              <a:t> How useful is our </a:t>
            </a:r>
            <a:r>
              <a:rPr sz="3200" dirty="0" err="1">
                <a:solidFill>
                  <a:srgbClr val="666699"/>
                </a:solidFill>
              </a:rPr>
              <a:t>datapath</a:t>
            </a:r>
            <a:r>
              <a:rPr sz="3200" dirty="0">
                <a:solidFill>
                  <a:srgbClr val="666699"/>
                </a:solidFill>
              </a:rPr>
              <a:t> so far?</a:t>
            </a:r>
          </a:p>
        </p:txBody>
      </p:sp>
      <p:sp>
        <p:nvSpPr>
          <p:cNvPr id="53" name="Shape 53"/>
          <p:cNvSpPr/>
          <p:nvPr/>
        </p:nvSpPr>
        <p:spPr>
          <a:xfrm>
            <a:off x="2335778" y="1787519"/>
            <a:ext cx="3659644" cy="666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4000"/>
              <a:t>No way to do I/O</a:t>
            </a:r>
          </a:p>
        </p:txBody>
      </p:sp>
      <p:sp>
        <p:nvSpPr>
          <p:cNvPr id="54" name="Shape 54"/>
          <p:cNvSpPr/>
          <p:nvPr/>
        </p:nvSpPr>
        <p:spPr>
          <a:xfrm>
            <a:off x="995035" y="2841619"/>
            <a:ext cx="6903106" cy="666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4000"/>
              <a:t>No way to detect or handle errors</a:t>
            </a:r>
          </a:p>
        </p:txBody>
      </p:sp>
      <p:sp>
        <p:nvSpPr>
          <p:cNvPr id="55" name="Shape 55"/>
          <p:cNvSpPr/>
          <p:nvPr/>
        </p:nvSpPr>
        <p:spPr>
          <a:xfrm>
            <a:off x="2140838" y="3806819"/>
            <a:ext cx="4379725" cy="666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4000"/>
              <a:t>Polling vs. Interrupts</a:t>
            </a:r>
          </a:p>
        </p:txBody>
      </p:sp>
      <p:sp>
        <p:nvSpPr>
          <p:cNvPr id="56" name="Shape 56"/>
          <p:cNvSpPr/>
          <p:nvPr/>
        </p:nvSpPr>
        <p:spPr>
          <a:xfrm>
            <a:off x="1082422" y="4772019"/>
            <a:ext cx="6496557" cy="666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4000"/>
              <a:t>Synchronous vs. Asynchronous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1" animBg="1" advAuto="0"/>
      <p:bldP spid="54" grpId="2" animBg="1" advAuto="0"/>
      <p:bldP spid="55" grpId="3" animBg="1" advAuto="0"/>
      <p:bldP spid="56" grpId="4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6"/>
          <p:cNvGrpSpPr/>
          <p:nvPr/>
        </p:nvGrpSpPr>
        <p:grpSpPr>
          <a:xfrm>
            <a:off x="449268" y="1363883"/>
            <a:ext cx="7980362" cy="2810828"/>
            <a:chOff x="0" y="0"/>
            <a:chExt cx="7980361" cy="2810827"/>
          </a:xfrm>
        </p:grpSpPr>
        <p:sp>
          <p:nvSpPr>
            <p:cNvPr id="188" name="Shape 188"/>
            <p:cNvSpPr/>
            <p:nvPr/>
          </p:nvSpPr>
          <p:spPr>
            <a:xfrm>
              <a:off x="2285999" y="-1"/>
              <a:ext cx="1600201" cy="990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463549" y="304800"/>
              <a:ext cx="998538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/>
              <a:r>
                <a:t>Fetch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2590799" y="304800"/>
              <a:ext cx="1431925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/>
              <a:r>
                <a:t>Decode</a:t>
              </a:r>
            </a:p>
          </p:txBody>
        </p:sp>
        <p:sp>
          <p:nvSpPr>
            <p:cNvPr id="191" name="Shape 191"/>
            <p:cNvSpPr/>
            <p:nvPr/>
          </p:nvSpPr>
          <p:spPr>
            <a:xfrm>
              <a:off x="1600199" y="481012"/>
              <a:ext cx="685800" cy="14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1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-1" y="-1"/>
              <a:ext cx="1600201" cy="990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571999" y="-1"/>
              <a:ext cx="1600201" cy="990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876799" y="304800"/>
              <a:ext cx="1249363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/>
              <a:r>
                <a:t>Execute</a:t>
              </a:r>
            </a:p>
          </p:txBody>
        </p:sp>
        <p:sp>
          <p:nvSpPr>
            <p:cNvPr id="195" name="Shape 195"/>
            <p:cNvSpPr/>
            <p:nvPr/>
          </p:nvSpPr>
          <p:spPr>
            <a:xfrm>
              <a:off x="3886199" y="481012"/>
              <a:ext cx="685800" cy="14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1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 rot="5400000">
              <a:off x="2856706" y="-1066800"/>
              <a:ext cx="457201" cy="457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800" y="0"/>
                    <a:pt x="21600" y="5400"/>
                    <a:pt x="21600" y="10800"/>
                  </a:cubicBezTo>
                  <a:cubicBezTo>
                    <a:pt x="21600" y="16200"/>
                    <a:pt x="10875" y="21600"/>
                    <a:pt x="15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114799" y="1660525"/>
              <a:ext cx="1600201" cy="990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4618037" y="1965325"/>
              <a:ext cx="868363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/>
              <a:r>
                <a:t>INT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5303836" y="1203325"/>
              <a:ext cx="1201738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/>
              <a:r>
                <a:t>INT = y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2833687" y="1293812"/>
              <a:ext cx="1189038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/>
              <a:r>
                <a:t>INT = n</a:t>
              </a:r>
            </a:p>
          </p:txBody>
        </p:sp>
        <p:sp>
          <p:nvSpPr>
            <p:cNvPr id="201" name="Shape 201"/>
            <p:cNvSpPr/>
            <p:nvPr/>
          </p:nvSpPr>
          <p:spPr>
            <a:xfrm rot="10800000">
              <a:off x="800100" y="990600"/>
              <a:ext cx="3314700" cy="1165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800" y="0"/>
                    <a:pt x="21600" y="1080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 rot="5400000">
              <a:off x="4808537" y="1096963"/>
              <a:ext cx="669926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851524" y="1833562"/>
              <a:ext cx="2128838" cy="97726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>
                <a:defRPr sz="1800"/>
              </a:pPr>
              <a:r>
                <a:rPr>
                  <a:latin typeface="Times"/>
                  <a:ea typeface="Times"/>
                  <a:cs typeface="Times"/>
                  <a:sym typeface="Times"/>
                </a:rPr>
                <a:t>$k0         PC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>
                <a:defRPr sz="1800"/>
              </a:pPr>
              <a:r>
                <a:rPr>
                  <a:latin typeface="Times"/>
                  <a:ea typeface="Times"/>
                  <a:cs typeface="Times"/>
                  <a:sym typeface="Times"/>
                </a:rPr>
                <a:t>PC        new PC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>
                <a:defRPr sz="1800"/>
              </a:pPr>
              <a:r>
                <a:rPr>
                  <a:latin typeface="Times"/>
                  <a:ea typeface="Times"/>
                  <a:cs typeface="Times"/>
                  <a:sym typeface="Times"/>
                </a:rPr>
                <a:t>Disable interrupts</a:t>
              </a:r>
            </a:p>
          </p:txBody>
        </p:sp>
        <p:sp>
          <p:nvSpPr>
            <p:cNvPr id="204" name="Shape 204"/>
            <p:cNvSpPr/>
            <p:nvPr/>
          </p:nvSpPr>
          <p:spPr>
            <a:xfrm flipH="1">
              <a:off x="6796087" y="1997075"/>
              <a:ext cx="274638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 flipH="1">
              <a:off x="6578600" y="2284413"/>
              <a:ext cx="274638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207" name="Shape 207"/>
          <p:cNvSpPr/>
          <p:nvPr/>
        </p:nvSpPr>
        <p:spPr>
          <a:xfrm>
            <a:off x="435427" y="202292"/>
            <a:ext cx="776514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buClr>
                <a:srgbClr val="666699"/>
              </a:buClr>
              <a:buSzPct val="100000"/>
              <a:buFont typeface="Wingdings"/>
              <a:buChar char="❖"/>
              <a:defRPr sz="3200">
                <a:solidFill>
                  <a:srgbClr val="666699"/>
                </a:solidFill>
              </a:defRPr>
            </a:lvl1pPr>
          </a:lstStyle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666699"/>
                </a:solidFill>
              </a:rPr>
              <a:t>Handling Interrupts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544513" y="809625"/>
            <a:ext cx="8072436" cy="593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974" tIns="22974" rIns="22974" bIns="22974">
            <a:spAutoFit/>
          </a:bodyPr>
          <a:lstStyle/>
          <a:p>
            <a:pPr lvl="0" algn="l">
              <a:defRPr sz="1800"/>
            </a:pPr>
            <a:r>
              <a:rPr sz="2400" b="1">
                <a:latin typeface="Times"/>
                <a:ea typeface="Times"/>
                <a:cs typeface="Times"/>
                <a:sym typeface="Times"/>
              </a:rPr>
              <a:t>Handler: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 algn="l">
              <a:defRPr sz="1800"/>
            </a:pPr>
            <a:r>
              <a:rPr sz="2400" b="1">
                <a:latin typeface="Times"/>
                <a:ea typeface="Times"/>
                <a:cs typeface="Times"/>
                <a:sym typeface="Times"/>
              </a:rPr>
              <a:t>	/* The interrupts are disabled when we enter */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 algn="l">
              <a:defRPr sz="1800"/>
            </a:pPr>
            <a:r>
              <a:rPr sz="2400" b="1">
                <a:latin typeface="Times"/>
                <a:ea typeface="Times"/>
                <a:cs typeface="Times"/>
                <a:sym typeface="Times"/>
              </a:rPr>
              <a:t>	save $k0;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 algn="l">
              <a:defRPr sz="1800"/>
            </a:pPr>
            <a:r>
              <a:rPr sz="2400" b="1">
                <a:latin typeface="Times"/>
                <a:ea typeface="Times"/>
                <a:cs typeface="Times"/>
                <a:sym typeface="Times"/>
              </a:rPr>
              <a:t>	enable interrupts;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 algn="l">
              <a:defRPr sz="1800"/>
            </a:pPr>
            <a:r>
              <a:rPr sz="2400" b="1">
                <a:latin typeface="Times"/>
                <a:ea typeface="Times"/>
                <a:cs typeface="Times"/>
                <a:sym typeface="Times"/>
              </a:rPr>
              <a:t>	save processor registers;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 algn="l">
              <a:defRPr sz="1800"/>
            </a:pPr>
            <a:r>
              <a:rPr sz="2400" b="1">
                <a:latin typeface="Times"/>
                <a:ea typeface="Times"/>
                <a:cs typeface="Times"/>
                <a:sym typeface="Times"/>
              </a:rPr>
              <a:t>	execute device code;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 algn="l">
              <a:defRPr sz="1800"/>
            </a:pPr>
            <a:r>
              <a:rPr sz="2400" b="1">
                <a:latin typeface="Times"/>
                <a:ea typeface="Times"/>
                <a:cs typeface="Times"/>
                <a:sym typeface="Times"/>
              </a:rPr>
              <a:t>	restore processor registers;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 algn="l">
              <a:defRPr sz="1800"/>
            </a:pPr>
            <a:r>
              <a:rPr sz="2400" b="1">
                <a:latin typeface="Times"/>
                <a:ea typeface="Times"/>
                <a:cs typeface="Times"/>
                <a:sym typeface="Times"/>
              </a:rPr>
              <a:t>	disable interrupts;	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 algn="l">
              <a:defRPr sz="1800"/>
            </a:pPr>
            <a:r>
              <a:rPr sz="2400" b="1">
                <a:latin typeface="Times"/>
                <a:ea typeface="Times"/>
                <a:cs typeface="Times"/>
                <a:sym typeface="Times"/>
              </a:rPr>
              <a:t>	restore $k0;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 algn="l">
              <a:defRPr sz="1800"/>
            </a:pPr>
            <a:r>
              <a:rPr sz="2400" b="1">
                <a:latin typeface="Times"/>
                <a:ea typeface="Times"/>
                <a:cs typeface="Times"/>
                <a:sym typeface="Times"/>
              </a:rPr>
              <a:t>	return to original program;  /* how? */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 algn="l">
              <a:defRPr sz="1800"/>
            </a:pPr>
            <a:endParaRPr sz="2400" b="1">
              <a:latin typeface="Times"/>
              <a:ea typeface="Times"/>
              <a:cs typeface="Times"/>
              <a:sym typeface="Times"/>
            </a:endParaRPr>
          </a:p>
          <a:p>
            <a:pPr lvl="0" algn="l">
              <a:defRPr sz="1800"/>
            </a:pPr>
            <a:r>
              <a:rPr sz="2400" b="1">
                <a:latin typeface="Times"/>
                <a:ea typeface="Times"/>
                <a:cs typeface="Times"/>
                <a:sym typeface="Times"/>
              </a:rPr>
              <a:t>Jalr $k0 ? – interrupts have to be enabled before return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 algn="l">
              <a:defRPr sz="1800"/>
            </a:pPr>
            <a:endParaRPr sz="2400" b="1">
              <a:latin typeface="Times"/>
              <a:ea typeface="Times"/>
              <a:cs typeface="Times"/>
              <a:sym typeface="Times"/>
            </a:endParaRPr>
          </a:p>
          <a:p>
            <a:pPr lvl="0" algn="l">
              <a:defRPr sz="1800"/>
            </a:pPr>
            <a:r>
              <a:rPr sz="2400" b="1">
                <a:latin typeface="Times"/>
                <a:ea typeface="Times"/>
                <a:cs typeface="Times"/>
                <a:sym typeface="Times"/>
              </a:rPr>
              <a:t>Enable interrupts     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 algn="l">
              <a:defRPr sz="1800"/>
            </a:pPr>
            <a:r>
              <a:rPr sz="2400" b="1">
                <a:latin typeface="Times"/>
                <a:ea typeface="Times"/>
                <a:cs typeface="Times"/>
                <a:sym typeface="Times"/>
              </a:rPr>
              <a:t>Jalr $k0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 algn="l">
              <a:defRPr sz="1800"/>
            </a:pPr>
            <a:r>
              <a:rPr sz="2400" b="1">
                <a:latin typeface="Times"/>
                <a:ea typeface="Times"/>
                <a:cs typeface="Times"/>
                <a:sym typeface="Times"/>
              </a:rPr>
              <a:t>- no, new interrupt may rewrite $k0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1" build="p" bldLvl="5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211138" y="1152752"/>
            <a:ext cx="8704262" cy="4833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974" tIns="22974" rIns="22974" bIns="22974">
            <a:spAutoFit/>
          </a:bodyPr>
          <a:lstStyle/>
          <a:p>
            <a:pPr lvl="0" algn="l">
              <a:defRPr sz="1800"/>
            </a:pPr>
            <a:r>
              <a:rPr sz="2400" b="1">
                <a:latin typeface="Times"/>
                <a:ea typeface="Times"/>
                <a:cs typeface="Times"/>
                <a:sym typeface="Times"/>
              </a:rPr>
              <a:t>Handler: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 algn="l">
              <a:defRPr sz="1800"/>
            </a:pPr>
            <a:r>
              <a:rPr sz="2400" b="1">
                <a:latin typeface="Times"/>
                <a:ea typeface="Times"/>
                <a:cs typeface="Times"/>
                <a:sym typeface="Times"/>
              </a:rPr>
              <a:t>	/* The interrupts are disabled when we enter */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 algn="l">
              <a:defRPr sz="1800"/>
            </a:pPr>
            <a:r>
              <a:rPr sz="2400" b="1">
                <a:latin typeface="Times"/>
                <a:ea typeface="Times"/>
                <a:cs typeface="Times"/>
                <a:sym typeface="Times"/>
              </a:rPr>
              <a:t>	save $k0;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 algn="l">
              <a:defRPr sz="1800"/>
            </a:pPr>
            <a:r>
              <a:rPr sz="2400" b="1">
                <a:latin typeface="Times"/>
                <a:ea typeface="Times"/>
                <a:cs typeface="Times"/>
                <a:sym typeface="Times"/>
              </a:rPr>
              <a:t>	enable interrupts;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 algn="l">
              <a:defRPr sz="1800"/>
            </a:pPr>
            <a:r>
              <a:rPr sz="2400" b="1">
                <a:latin typeface="Times"/>
                <a:ea typeface="Times"/>
                <a:cs typeface="Times"/>
                <a:sym typeface="Times"/>
              </a:rPr>
              <a:t>	save processor registers;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 algn="l">
              <a:defRPr sz="1800"/>
            </a:pPr>
            <a:r>
              <a:rPr sz="2400" b="1">
                <a:latin typeface="Times"/>
                <a:ea typeface="Times"/>
                <a:cs typeface="Times"/>
                <a:sym typeface="Times"/>
              </a:rPr>
              <a:t>	execute device code;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 algn="l">
              <a:defRPr sz="1800"/>
            </a:pPr>
            <a:r>
              <a:rPr sz="2400" b="1">
                <a:latin typeface="Times"/>
                <a:ea typeface="Times"/>
                <a:cs typeface="Times"/>
                <a:sym typeface="Times"/>
              </a:rPr>
              <a:t>	restore processor registers;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 algn="l">
              <a:defRPr sz="1800"/>
            </a:pPr>
            <a:r>
              <a:rPr sz="2400" b="1">
                <a:latin typeface="Times"/>
                <a:ea typeface="Times"/>
                <a:cs typeface="Times"/>
                <a:sym typeface="Times"/>
              </a:rPr>
              <a:t>	disable interrupts;	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 algn="l">
              <a:defRPr sz="1800"/>
            </a:pPr>
            <a:r>
              <a:rPr sz="2400" b="1">
                <a:latin typeface="Times"/>
                <a:ea typeface="Times"/>
                <a:cs typeface="Times"/>
                <a:sym typeface="Times"/>
              </a:rPr>
              <a:t>	restore $k0;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 algn="l">
              <a:defRPr sz="1800"/>
            </a:pPr>
            <a:r>
              <a:rPr sz="2400" b="1">
                <a:latin typeface="Times"/>
                <a:ea typeface="Times"/>
                <a:cs typeface="Times"/>
                <a:sym typeface="Times"/>
              </a:rPr>
              <a:t>	</a:t>
            </a:r>
            <a:r>
              <a:rPr sz="2400" b="1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return from interrupt (RETI);</a:t>
            </a:r>
          </a:p>
          <a:p>
            <a:pPr lvl="0" algn="l">
              <a:defRPr sz="1800"/>
            </a:pPr>
            <a:r>
              <a:rPr sz="2400" b="1">
                <a:latin typeface="Times"/>
                <a:ea typeface="Times"/>
                <a:cs typeface="Times"/>
                <a:sym typeface="Times"/>
              </a:rPr>
              <a:t>	/* interrupts enabled by return from interrupt */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>
              <a:defRPr sz="1800"/>
            </a:pPr>
            <a:r>
              <a:rPr sz="2400" b="1">
                <a:latin typeface="Times"/>
                <a:ea typeface="Times"/>
                <a:cs typeface="Times"/>
                <a:sym typeface="Times"/>
              </a:rPr>
              <a:t>	</a:t>
            </a:r>
            <a:endParaRPr sz="4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560387" y="158750"/>
            <a:ext cx="7772401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buClr>
                <a:srgbClr val="666699"/>
              </a:buClr>
              <a:buSzPct val="100000"/>
              <a:buFont typeface="Wingdings"/>
              <a:buChar char="❖"/>
              <a:defRPr sz="3200">
                <a:solidFill>
                  <a:srgbClr val="666699"/>
                </a:solidFill>
              </a:defRPr>
            </a:lvl1pPr>
          </a:lstStyle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666699"/>
                </a:solidFill>
              </a:rPr>
              <a:t>Interrupt Handler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xfrm>
            <a:off x="560387" y="158750"/>
            <a:ext cx="7772401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666699"/>
                </a:solidFill>
              </a:rPr>
              <a:t>Interrupts</a:t>
            </a:r>
          </a:p>
        </p:txBody>
      </p:sp>
      <p:grpSp>
        <p:nvGrpSpPr>
          <p:cNvPr id="217" name="Group 217"/>
          <p:cNvGrpSpPr/>
          <p:nvPr/>
        </p:nvGrpSpPr>
        <p:grpSpPr>
          <a:xfrm>
            <a:off x="685800" y="2590799"/>
            <a:ext cx="1595438" cy="1447801"/>
            <a:chOff x="0" y="0"/>
            <a:chExt cx="1595437" cy="1447800"/>
          </a:xfrm>
        </p:grpSpPr>
        <p:sp>
          <p:nvSpPr>
            <p:cNvPr id="215" name="Shape 215"/>
            <p:cNvSpPr/>
            <p:nvPr/>
          </p:nvSpPr>
          <p:spPr>
            <a:xfrm>
              <a:off x="0" y="0"/>
              <a:ext cx="1595438" cy="144780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59625" y="0"/>
              <a:ext cx="1476188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2400"/>
                <a:t>Processor</a:t>
              </a:r>
            </a:p>
          </p:txBody>
        </p:sp>
      </p:grpSp>
      <p:sp>
        <p:nvSpPr>
          <p:cNvPr id="218" name="Shape 218"/>
          <p:cNvSpPr/>
          <p:nvPr/>
        </p:nvSpPr>
        <p:spPr>
          <a:xfrm>
            <a:off x="2281238" y="2819400"/>
            <a:ext cx="6176963" cy="0"/>
          </a:xfrm>
          <a:prstGeom prst="line">
            <a:avLst/>
          </a:prstGeom>
          <a:ln w="762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2281238" y="3124200"/>
            <a:ext cx="6176963" cy="0"/>
          </a:xfrm>
          <a:prstGeom prst="line">
            <a:avLst/>
          </a:prstGeom>
          <a:ln w="762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2437750" y="3124200"/>
            <a:ext cx="1230026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Data Bus</a:t>
            </a:r>
          </a:p>
        </p:txBody>
      </p:sp>
      <p:sp>
        <p:nvSpPr>
          <p:cNvPr id="221" name="Shape 221"/>
          <p:cNvSpPr/>
          <p:nvPr/>
        </p:nvSpPr>
        <p:spPr>
          <a:xfrm>
            <a:off x="2423610" y="2422525"/>
            <a:ext cx="165359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Address Bus</a:t>
            </a:r>
          </a:p>
        </p:txBody>
      </p:sp>
      <p:grpSp>
        <p:nvGrpSpPr>
          <p:cNvPr id="224" name="Group 224"/>
          <p:cNvGrpSpPr/>
          <p:nvPr/>
        </p:nvGrpSpPr>
        <p:grpSpPr>
          <a:xfrm>
            <a:off x="4610099" y="4367212"/>
            <a:ext cx="1738315" cy="619127"/>
            <a:chOff x="0" y="0"/>
            <a:chExt cx="1738314" cy="619126"/>
          </a:xfrm>
        </p:grpSpPr>
        <p:sp>
          <p:nvSpPr>
            <p:cNvPr id="222" name="Shape 222"/>
            <p:cNvSpPr/>
            <p:nvPr/>
          </p:nvSpPr>
          <p:spPr>
            <a:xfrm>
              <a:off x="-1" y="-1"/>
              <a:ext cx="1738315" cy="619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271259" y="79692"/>
              <a:ext cx="119579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2400"/>
                <a:t>Device 1</a:t>
              </a:r>
            </a:p>
          </p:txBody>
        </p:sp>
      </p:grpSp>
      <p:grpSp>
        <p:nvGrpSpPr>
          <p:cNvPr id="227" name="Group 227"/>
          <p:cNvGrpSpPr/>
          <p:nvPr/>
        </p:nvGrpSpPr>
        <p:grpSpPr>
          <a:xfrm>
            <a:off x="6857999" y="4367212"/>
            <a:ext cx="1738315" cy="619127"/>
            <a:chOff x="0" y="0"/>
            <a:chExt cx="1738314" cy="619126"/>
          </a:xfrm>
        </p:grpSpPr>
        <p:sp>
          <p:nvSpPr>
            <p:cNvPr id="225" name="Shape 225"/>
            <p:cNvSpPr/>
            <p:nvPr/>
          </p:nvSpPr>
          <p:spPr>
            <a:xfrm>
              <a:off x="-1" y="-1"/>
              <a:ext cx="1738315" cy="619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271259" y="79692"/>
              <a:ext cx="119579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2400"/>
                <a:t>Device 2</a:t>
              </a:r>
            </a:p>
          </p:txBody>
        </p:sp>
      </p:grpSp>
      <p:sp>
        <p:nvSpPr>
          <p:cNvPr id="228" name="Shape 228"/>
          <p:cNvSpPr/>
          <p:nvPr/>
        </p:nvSpPr>
        <p:spPr>
          <a:xfrm flipV="1">
            <a:off x="5105399" y="2819400"/>
            <a:ext cx="1" cy="1547814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9" name="Shape 229"/>
          <p:cNvSpPr/>
          <p:nvPr/>
        </p:nvSpPr>
        <p:spPr>
          <a:xfrm flipV="1">
            <a:off x="7391400" y="2819400"/>
            <a:ext cx="1" cy="1547814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0" name="Shape 230"/>
          <p:cNvSpPr/>
          <p:nvPr/>
        </p:nvSpPr>
        <p:spPr>
          <a:xfrm flipV="1">
            <a:off x="5943600" y="3176588"/>
            <a:ext cx="1" cy="1243013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 flipV="1">
            <a:off x="8077200" y="3124200"/>
            <a:ext cx="1" cy="1243014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title"/>
          </p:nvPr>
        </p:nvSpPr>
        <p:spPr>
          <a:xfrm>
            <a:off x="560387" y="158750"/>
            <a:ext cx="7772401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666699"/>
                </a:solidFill>
              </a:rPr>
              <a:t>Interrupts</a:t>
            </a:r>
          </a:p>
        </p:txBody>
      </p:sp>
      <p:grpSp>
        <p:nvGrpSpPr>
          <p:cNvPr id="236" name="Group 236"/>
          <p:cNvGrpSpPr/>
          <p:nvPr/>
        </p:nvGrpSpPr>
        <p:grpSpPr>
          <a:xfrm>
            <a:off x="685800" y="2590799"/>
            <a:ext cx="1595438" cy="1447801"/>
            <a:chOff x="0" y="0"/>
            <a:chExt cx="1595437" cy="1447800"/>
          </a:xfrm>
        </p:grpSpPr>
        <p:sp>
          <p:nvSpPr>
            <p:cNvPr id="234" name="Shape 234"/>
            <p:cNvSpPr/>
            <p:nvPr/>
          </p:nvSpPr>
          <p:spPr>
            <a:xfrm>
              <a:off x="0" y="0"/>
              <a:ext cx="1595438" cy="144780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59625" y="0"/>
              <a:ext cx="1476188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2400"/>
                <a:t>Processor</a:t>
              </a:r>
            </a:p>
          </p:txBody>
        </p:sp>
      </p:grpSp>
      <p:sp>
        <p:nvSpPr>
          <p:cNvPr id="237" name="Shape 237"/>
          <p:cNvSpPr/>
          <p:nvPr/>
        </p:nvSpPr>
        <p:spPr>
          <a:xfrm>
            <a:off x="2281238" y="2819400"/>
            <a:ext cx="6176963" cy="0"/>
          </a:xfrm>
          <a:prstGeom prst="line">
            <a:avLst/>
          </a:prstGeom>
          <a:ln w="762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2281238" y="3124200"/>
            <a:ext cx="6176963" cy="0"/>
          </a:xfrm>
          <a:prstGeom prst="line">
            <a:avLst/>
          </a:prstGeom>
          <a:ln w="762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2437749" y="3124200"/>
            <a:ext cx="1230026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Data Bus</a:t>
            </a:r>
          </a:p>
        </p:txBody>
      </p:sp>
      <p:sp>
        <p:nvSpPr>
          <p:cNvPr id="240" name="Shape 240"/>
          <p:cNvSpPr/>
          <p:nvPr/>
        </p:nvSpPr>
        <p:spPr>
          <a:xfrm>
            <a:off x="2423610" y="2422525"/>
            <a:ext cx="165359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Address Bus</a:t>
            </a:r>
          </a:p>
        </p:txBody>
      </p:sp>
      <p:grpSp>
        <p:nvGrpSpPr>
          <p:cNvPr id="243" name="Group 243"/>
          <p:cNvGrpSpPr/>
          <p:nvPr/>
        </p:nvGrpSpPr>
        <p:grpSpPr>
          <a:xfrm>
            <a:off x="4610099" y="4367212"/>
            <a:ext cx="1738315" cy="619127"/>
            <a:chOff x="0" y="0"/>
            <a:chExt cx="1738314" cy="619126"/>
          </a:xfrm>
        </p:grpSpPr>
        <p:sp>
          <p:nvSpPr>
            <p:cNvPr id="241" name="Shape 241"/>
            <p:cNvSpPr/>
            <p:nvPr/>
          </p:nvSpPr>
          <p:spPr>
            <a:xfrm>
              <a:off x="-1" y="-1"/>
              <a:ext cx="1738315" cy="619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71259" y="79692"/>
              <a:ext cx="119579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2400"/>
                <a:t>Device 1</a:t>
              </a:r>
            </a:p>
          </p:txBody>
        </p:sp>
      </p:grpSp>
      <p:grpSp>
        <p:nvGrpSpPr>
          <p:cNvPr id="246" name="Group 246"/>
          <p:cNvGrpSpPr/>
          <p:nvPr/>
        </p:nvGrpSpPr>
        <p:grpSpPr>
          <a:xfrm>
            <a:off x="6857999" y="4367212"/>
            <a:ext cx="1738315" cy="619127"/>
            <a:chOff x="0" y="0"/>
            <a:chExt cx="1738314" cy="619126"/>
          </a:xfrm>
        </p:grpSpPr>
        <p:sp>
          <p:nvSpPr>
            <p:cNvPr id="244" name="Shape 244"/>
            <p:cNvSpPr/>
            <p:nvPr/>
          </p:nvSpPr>
          <p:spPr>
            <a:xfrm>
              <a:off x="-1" y="-1"/>
              <a:ext cx="1738315" cy="619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71259" y="79692"/>
              <a:ext cx="119579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2400"/>
                <a:t>Device 2</a:t>
              </a:r>
            </a:p>
          </p:txBody>
        </p:sp>
      </p:grpSp>
      <p:sp>
        <p:nvSpPr>
          <p:cNvPr id="247" name="Shape 247"/>
          <p:cNvSpPr/>
          <p:nvPr/>
        </p:nvSpPr>
        <p:spPr>
          <a:xfrm flipV="1">
            <a:off x="5105399" y="2819400"/>
            <a:ext cx="1" cy="1547814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48" name="Shape 248"/>
          <p:cNvSpPr/>
          <p:nvPr/>
        </p:nvSpPr>
        <p:spPr>
          <a:xfrm flipV="1">
            <a:off x="7391400" y="2819400"/>
            <a:ext cx="1" cy="1547814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49" name="Shape 249"/>
          <p:cNvSpPr/>
          <p:nvPr/>
        </p:nvSpPr>
        <p:spPr>
          <a:xfrm flipV="1">
            <a:off x="5943600" y="3176588"/>
            <a:ext cx="1" cy="1243013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50" name="Shape 250"/>
          <p:cNvSpPr/>
          <p:nvPr/>
        </p:nvSpPr>
        <p:spPr>
          <a:xfrm flipV="1">
            <a:off x="8077200" y="3124200"/>
            <a:ext cx="1" cy="1243014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2281238" y="3521075"/>
            <a:ext cx="6315076" cy="0"/>
          </a:xfrm>
          <a:prstGeom prst="line">
            <a:avLst/>
          </a:prstGeom>
          <a:ln w="381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2446431" y="3521075"/>
            <a:ext cx="518925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2400">
                <a:solidFill>
                  <a:srgbClr val="FF0000"/>
                </a:solidFill>
              </a:rPr>
              <a:t>Int</a:t>
            </a:r>
            <a:r>
              <a:rPr sz="2400"/>
              <a:t> </a:t>
            </a:r>
          </a:p>
        </p:txBody>
      </p:sp>
      <p:sp>
        <p:nvSpPr>
          <p:cNvPr id="253" name="Shape 253"/>
          <p:cNvSpPr/>
          <p:nvPr/>
        </p:nvSpPr>
        <p:spPr>
          <a:xfrm>
            <a:off x="5486399" y="3521075"/>
            <a:ext cx="1" cy="846139"/>
          </a:xfrm>
          <a:prstGeom prst="line">
            <a:avLst/>
          </a:prstGeom>
          <a:ln w="381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7772400" y="3543300"/>
            <a:ext cx="1" cy="846139"/>
          </a:xfrm>
          <a:prstGeom prst="line">
            <a:avLst/>
          </a:prstGeom>
          <a:ln w="381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257" name="Group 257"/>
          <p:cNvGrpSpPr/>
          <p:nvPr/>
        </p:nvGrpSpPr>
        <p:grpSpPr>
          <a:xfrm>
            <a:off x="3362325" y="5580969"/>
            <a:ext cx="5283200" cy="1348741"/>
            <a:chOff x="0" y="0"/>
            <a:chExt cx="5283200" cy="1348739"/>
          </a:xfrm>
        </p:grpSpPr>
        <p:sp>
          <p:nvSpPr>
            <p:cNvPr id="255" name="Shape 255"/>
            <p:cNvSpPr/>
            <p:nvPr/>
          </p:nvSpPr>
          <p:spPr>
            <a:xfrm>
              <a:off x="0" y="0"/>
              <a:ext cx="5283200" cy="1277030"/>
            </a:xfrm>
            <a:prstGeom prst="rect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0" y="0"/>
              <a:ext cx="5283200" cy="1348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 lvl="0">
                <a:defRPr sz="1800"/>
              </a:pPr>
              <a:r>
                <a:rPr sz="2400"/>
                <a:t>Add an interrupt request line. A device wishing to interrupt asserts this line</a:t>
              </a:r>
            </a:p>
          </p:txBody>
        </p:sp>
      </p:grp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560387" y="158750"/>
            <a:ext cx="7772401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666699"/>
                </a:solidFill>
              </a:rPr>
              <a:t>Interrupts</a:t>
            </a:r>
          </a:p>
        </p:txBody>
      </p:sp>
      <p:grpSp>
        <p:nvGrpSpPr>
          <p:cNvPr id="262" name="Group 262"/>
          <p:cNvGrpSpPr/>
          <p:nvPr/>
        </p:nvGrpSpPr>
        <p:grpSpPr>
          <a:xfrm>
            <a:off x="685800" y="2590799"/>
            <a:ext cx="1595438" cy="1447801"/>
            <a:chOff x="0" y="0"/>
            <a:chExt cx="1595437" cy="1447800"/>
          </a:xfrm>
        </p:grpSpPr>
        <p:sp>
          <p:nvSpPr>
            <p:cNvPr id="260" name="Shape 260"/>
            <p:cNvSpPr/>
            <p:nvPr/>
          </p:nvSpPr>
          <p:spPr>
            <a:xfrm>
              <a:off x="0" y="0"/>
              <a:ext cx="1595438" cy="144780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59625" y="0"/>
              <a:ext cx="1476188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2400"/>
                <a:t>Processor</a:t>
              </a:r>
            </a:p>
          </p:txBody>
        </p:sp>
      </p:grpSp>
      <p:sp>
        <p:nvSpPr>
          <p:cNvPr id="263" name="Shape 263"/>
          <p:cNvSpPr/>
          <p:nvPr/>
        </p:nvSpPr>
        <p:spPr>
          <a:xfrm>
            <a:off x="2281238" y="2819400"/>
            <a:ext cx="6176963" cy="0"/>
          </a:xfrm>
          <a:prstGeom prst="line">
            <a:avLst/>
          </a:prstGeom>
          <a:ln w="762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2281238" y="3124200"/>
            <a:ext cx="6176963" cy="0"/>
          </a:xfrm>
          <a:prstGeom prst="line">
            <a:avLst/>
          </a:prstGeom>
          <a:ln w="762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2373829" y="3124200"/>
            <a:ext cx="1357869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Data Bus</a:t>
            </a:r>
          </a:p>
        </p:txBody>
      </p:sp>
      <p:sp>
        <p:nvSpPr>
          <p:cNvPr id="266" name="Shape 266"/>
          <p:cNvSpPr/>
          <p:nvPr/>
        </p:nvSpPr>
        <p:spPr>
          <a:xfrm>
            <a:off x="2334314" y="2422525"/>
            <a:ext cx="1832185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Address Bus</a:t>
            </a:r>
          </a:p>
        </p:txBody>
      </p:sp>
      <p:grpSp>
        <p:nvGrpSpPr>
          <p:cNvPr id="269" name="Group 269"/>
          <p:cNvGrpSpPr/>
          <p:nvPr/>
        </p:nvGrpSpPr>
        <p:grpSpPr>
          <a:xfrm>
            <a:off x="4610099" y="4367212"/>
            <a:ext cx="1738315" cy="619127"/>
            <a:chOff x="0" y="0"/>
            <a:chExt cx="1738314" cy="619126"/>
          </a:xfrm>
        </p:grpSpPr>
        <p:sp>
          <p:nvSpPr>
            <p:cNvPr id="267" name="Shape 267"/>
            <p:cNvSpPr/>
            <p:nvPr/>
          </p:nvSpPr>
          <p:spPr>
            <a:xfrm>
              <a:off x="-1" y="-1"/>
              <a:ext cx="1738315" cy="619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71259" y="79692"/>
              <a:ext cx="119579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2400"/>
                <a:t>Device 1</a:t>
              </a:r>
            </a:p>
          </p:txBody>
        </p:sp>
      </p:grpSp>
      <p:grpSp>
        <p:nvGrpSpPr>
          <p:cNvPr id="272" name="Group 272"/>
          <p:cNvGrpSpPr/>
          <p:nvPr/>
        </p:nvGrpSpPr>
        <p:grpSpPr>
          <a:xfrm>
            <a:off x="6857999" y="4367212"/>
            <a:ext cx="1738315" cy="619127"/>
            <a:chOff x="0" y="0"/>
            <a:chExt cx="1738314" cy="619126"/>
          </a:xfrm>
        </p:grpSpPr>
        <p:sp>
          <p:nvSpPr>
            <p:cNvPr id="270" name="Shape 270"/>
            <p:cNvSpPr/>
            <p:nvPr/>
          </p:nvSpPr>
          <p:spPr>
            <a:xfrm>
              <a:off x="-1" y="-1"/>
              <a:ext cx="1738315" cy="619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71259" y="79692"/>
              <a:ext cx="119579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2400"/>
                <a:t>Device 2</a:t>
              </a:r>
            </a:p>
          </p:txBody>
        </p:sp>
      </p:grpSp>
      <p:sp>
        <p:nvSpPr>
          <p:cNvPr id="273" name="Shape 273"/>
          <p:cNvSpPr/>
          <p:nvPr/>
        </p:nvSpPr>
        <p:spPr>
          <a:xfrm flipV="1">
            <a:off x="5105399" y="2819400"/>
            <a:ext cx="1" cy="1547814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74" name="Shape 274"/>
          <p:cNvSpPr/>
          <p:nvPr/>
        </p:nvSpPr>
        <p:spPr>
          <a:xfrm flipV="1">
            <a:off x="7391400" y="2819400"/>
            <a:ext cx="1" cy="1547814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75" name="Shape 275"/>
          <p:cNvSpPr/>
          <p:nvPr/>
        </p:nvSpPr>
        <p:spPr>
          <a:xfrm flipV="1">
            <a:off x="5943600" y="3176588"/>
            <a:ext cx="1" cy="1243013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76" name="Shape 276"/>
          <p:cNvSpPr/>
          <p:nvPr/>
        </p:nvSpPr>
        <p:spPr>
          <a:xfrm flipV="1">
            <a:off x="8077200" y="3124200"/>
            <a:ext cx="1" cy="1243014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1714500" y="3521075"/>
            <a:ext cx="6881813" cy="0"/>
          </a:xfrm>
          <a:prstGeom prst="line">
            <a:avLst/>
          </a:prstGeom>
          <a:ln w="381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2442042" y="3521075"/>
            <a:ext cx="527705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sz="240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79" name="Shape 279"/>
          <p:cNvSpPr/>
          <p:nvPr/>
        </p:nvSpPr>
        <p:spPr>
          <a:xfrm>
            <a:off x="5486399" y="3521075"/>
            <a:ext cx="1" cy="846139"/>
          </a:xfrm>
          <a:prstGeom prst="line">
            <a:avLst/>
          </a:prstGeom>
          <a:ln w="381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7772400" y="3543300"/>
            <a:ext cx="1" cy="846139"/>
          </a:xfrm>
          <a:prstGeom prst="line">
            <a:avLst/>
          </a:prstGeom>
          <a:ln w="381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283" name="Group 283"/>
          <p:cNvGrpSpPr/>
          <p:nvPr/>
        </p:nvGrpSpPr>
        <p:grpSpPr>
          <a:xfrm>
            <a:off x="3652611" y="5522912"/>
            <a:ext cx="5283201" cy="1348741"/>
            <a:chOff x="0" y="0"/>
            <a:chExt cx="5283200" cy="1348739"/>
          </a:xfrm>
        </p:grpSpPr>
        <p:sp>
          <p:nvSpPr>
            <p:cNvPr id="281" name="Shape 281"/>
            <p:cNvSpPr/>
            <p:nvPr/>
          </p:nvSpPr>
          <p:spPr>
            <a:xfrm>
              <a:off x="0" y="0"/>
              <a:ext cx="5283200" cy="1131888"/>
            </a:xfrm>
            <a:prstGeom prst="rect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0" y="0"/>
              <a:ext cx="5283200" cy="1348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 lvl="0">
                <a:defRPr sz="1800"/>
              </a:pPr>
              <a:r>
                <a:rPr sz="2400"/>
                <a:t>The interrupt line is connected to the processor control (state machine)</a:t>
              </a:r>
            </a:p>
          </p:txBody>
        </p:sp>
      </p:grpSp>
      <p:sp>
        <p:nvSpPr>
          <p:cNvPr id="284" name="Shape 284"/>
          <p:cNvSpPr/>
          <p:nvPr/>
        </p:nvSpPr>
        <p:spPr>
          <a:xfrm>
            <a:off x="1028700" y="3063875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CC9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1181100" y="3216275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CC9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1333500" y="3368675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CC9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1485900" y="3521075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CC9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title"/>
          </p:nvPr>
        </p:nvSpPr>
        <p:spPr>
          <a:xfrm>
            <a:off x="560387" y="158750"/>
            <a:ext cx="7772401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666699"/>
                </a:solidFill>
              </a:rPr>
              <a:t>Interrupts</a:t>
            </a:r>
          </a:p>
        </p:txBody>
      </p:sp>
      <p:grpSp>
        <p:nvGrpSpPr>
          <p:cNvPr id="292" name="Group 292"/>
          <p:cNvGrpSpPr/>
          <p:nvPr/>
        </p:nvGrpSpPr>
        <p:grpSpPr>
          <a:xfrm>
            <a:off x="685800" y="2590799"/>
            <a:ext cx="1595438" cy="1447801"/>
            <a:chOff x="0" y="0"/>
            <a:chExt cx="1595437" cy="1447800"/>
          </a:xfrm>
        </p:grpSpPr>
        <p:sp>
          <p:nvSpPr>
            <p:cNvPr id="290" name="Shape 290"/>
            <p:cNvSpPr/>
            <p:nvPr/>
          </p:nvSpPr>
          <p:spPr>
            <a:xfrm>
              <a:off x="0" y="0"/>
              <a:ext cx="1595438" cy="144780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59625" y="0"/>
              <a:ext cx="1476188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2400"/>
                <a:t>Processor</a:t>
              </a:r>
            </a:p>
          </p:txBody>
        </p:sp>
      </p:grpSp>
      <p:sp>
        <p:nvSpPr>
          <p:cNvPr id="293" name="Shape 293"/>
          <p:cNvSpPr/>
          <p:nvPr/>
        </p:nvSpPr>
        <p:spPr>
          <a:xfrm>
            <a:off x="2281238" y="2819400"/>
            <a:ext cx="6176963" cy="0"/>
          </a:xfrm>
          <a:prstGeom prst="line">
            <a:avLst/>
          </a:prstGeom>
          <a:ln w="762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2281238" y="3124200"/>
            <a:ext cx="6176963" cy="0"/>
          </a:xfrm>
          <a:prstGeom prst="line">
            <a:avLst/>
          </a:prstGeom>
          <a:ln w="762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2373829" y="3124200"/>
            <a:ext cx="1357869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Data Bus</a:t>
            </a:r>
          </a:p>
        </p:txBody>
      </p:sp>
      <p:sp>
        <p:nvSpPr>
          <p:cNvPr id="296" name="Shape 296"/>
          <p:cNvSpPr/>
          <p:nvPr/>
        </p:nvSpPr>
        <p:spPr>
          <a:xfrm>
            <a:off x="2334314" y="2422525"/>
            <a:ext cx="1832185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Address Bus</a:t>
            </a:r>
          </a:p>
        </p:txBody>
      </p:sp>
      <p:grpSp>
        <p:nvGrpSpPr>
          <p:cNvPr id="299" name="Group 299"/>
          <p:cNvGrpSpPr/>
          <p:nvPr/>
        </p:nvGrpSpPr>
        <p:grpSpPr>
          <a:xfrm>
            <a:off x="4610099" y="4367212"/>
            <a:ext cx="1738315" cy="619127"/>
            <a:chOff x="0" y="0"/>
            <a:chExt cx="1738314" cy="619126"/>
          </a:xfrm>
        </p:grpSpPr>
        <p:sp>
          <p:nvSpPr>
            <p:cNvPr id="297" name="Shape 297"/>
            <p:cNvSpPr/>
            <p:nvPr/>
          </p:nvSpPr>
          <p:spPr>
            <a:xfrm>
              <a:off x="-1" y="-1"/>
              <a:ext cx="1738315" cy="619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71259" y="79692"/>
              <a:ext cx="119579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2400"/>
                <a:t>Device 1</a:t>
              </a:r>
            </a:p>
          </p:txBody>
        </p:sp>
      </p:grpSp>
      <p:grpSp>
        <p:nvGrpSpPr>
          <p:cNvPr id="302" name="Group 302"/>
          <p:cNvGrpSpPr/>
          <p:nvPr/>
        </p:nvGrpSpPr>
        <p:grpSpPr>
          <a:xfrm>
            <a:off x="6857999" y="4367212"/>
            <a:ext cx="1738315" cy="619127"/>
            <a:chOff x="0" y="0"/>
            <a:chExt cx="1738314" cy="619126"/>
          </a:xfrm>
        </p:grpSpPr>
        <p:sp>
          <p:nvSpPr>
            <p:cNvPr id="300" name="Shape 300"/>
            <p:cNvSpPr/>
            <p:nvPr/>
          </p:nvSpPr>
          <p:spPr>
            <a:xfrm>
              <a:off x="-1" y="-1"/>
              <a:ext cx="1738315" cy="619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71259" y="79692"/>
              <a:ext cx="119579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2400"/>
                <a:t>Device 2</a:t>
              </a:r>
            </a:p>
          </p:txBody>
        </p:sp>
      </p:grpSp>
      <p:sp>
        <p:nvSpPr>
          <p:cNvPr id="303" name="Shape 303"/>
          <p:cNvSpPr/>
          <p:nvPr/>
        </p:nvSpPr>
        <p:spPr>
          <a:xfrm flipV="1">
            <a:off x="5105399" y="2819400"/>
            <a:ext cx="1" cy="1547814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04" name="Shape 304"/>
          <p:cNvSpPr/>
          <p:nvPr/>
        </p:nvSpPr>
        <p:spPr>
          <a:xfrm flipV="1">
            <a:off x="7391400" y="2819400"/>
            <a:ext cx="1" cy="1547814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05" name="Shape 305"/>
          <p:cNvSpPr/>
          <p:nvPr/>
        </p:nvSpPr>
        <p:spPr>
          <a:xfrm flipV="1">
            <a:off x="5943600" y="3176588"/>
            <a:ext cx="1" cy="1243013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06" name="Shape 306"/>
          <p:cNvSpPr/>
          <p:nvPr/>
        </p:nvSpPr>
        <p:spPr>
          <a:xfrm flipV="1">
            <a:off x="8077200" y="3124200"/>
            <a:ext cx="1" cy="1243014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1714500" y="3521075"/>
            <a:ext cx="6881813" cy="0"/>
          </a:xfrm>
          <a:prstGeom prst="line">
            <a:avLst/>
          </a:prstGeom>
          <a:ln w="381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2442042" y="3521075"/>
            <a:ext cx="527705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sz="240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09" name="Shape 309"/>
          <p:cNvSpPr/>
          <p:nvPr/>
        </p:nvSpPr>
        <p:spPr>
          <a:xfrm>
            <a:off x="5486399" y="3521075"/>
            <a:ext cx="1" cy="846139"/>
          </a:xfrm>
          <a:prstGeom prst="line">
            <a:avLst/>
          </a:prstGeom>
          <a:ln w="381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7772400" y="3543300"/>
            <a:ext cx="1" cy="846139"/>
          </a:xfrm>
          <a:prstGeom prst="line">
            <a:avLst/>
          </a:prstGeom>
          <a:ln w="381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313" name="Group 313"/>
          <p:cNvGrpSpPr/>
          <p:nvPr/>
        </p:nvGrpSpPr>
        <p:grpSpPr>
          <a:xfrm>
            <a:off x="3463926" y="5283200"/>
            <a:ext cx="5283201" cy="1767840"/>
            <a:chOff x="0" y="0"/>
            <a:chExt cx="5283200" cy="1767839"/>
          </a:xfrm>
        </p:grpSpPr>
        <p:sp>
          <p:nvSpPr>
            <p:cNvPr id="311" name="Shape 311"/>
            <p:cNvSpPr/>
            <p:nvPr/>
          </p:nvSpPr>
          <p:spPr>
            <a:xfrm>
              <a:off x="0" y="0"/>
              <a:ext cx="5283200" cy="1574800"/>
            </a:xfrm>
            <a:prstGeom prst="rect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0" y="0"/>
              <a:ext cx="5283200" cy="1767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 lvl="0">
                <a:defRPr sz="1800"/>
              </a:pPr>
              <a:r>
                <a:rPr sz="2400"/>
                <a:t>At the beginning of every instruction execution sequence a check is made on  the status of the "int" line</a:t>
              </a:r>
            </a:p>
          </p:txBody>
        </p:sp>
      </p:grpSp>
      <p:sp>
        <p:nvSpPr>
          <p:cNvPr id="314" name="Shape 314"/>
          <p:cNvSpPr/>
          <p:nvPr/>
        </p:nvSpPr>
        <p:spPr>
          <a:xfrm>
            <a:off x="1028700" y="3063875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CC9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1181100" y="3216275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CC9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1333500" y="3368675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CC9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1485900" y="3521075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CC9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/>
          </p:cNvSpPr>
          <p:nvPr>
            <p:ph type="title"/>
          </p:nvPr>
        </p:nvSpPr>
        <p:spPr>
          <a:xfrm>
            <a:off x="560387" y="158750"/>
            <a:ext cx="7772401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66699"/>
                </a:solidFill>
              </a:rPr>
              <a:t>Interrupts</a:t>
            </a:r>
          </a:p>
        </p:txBody>
      </p:sp>
      <p:grpSp>
        <p:nvGrpSpPr>
          <p:cNvPr id="322" name="Group 322"/>
          <p:cNvGrpSpPr/>
          <p:nvPr/>
        </p:nvGrpSpPr>
        <p:grpSpPr>
          <a:xfrm>
            <a:off x="685800" y="2590799"/>
            <a:ext cx="1595438" cy="1447801"/>
            <a:chOff x="0" y="0"/>
            <a:chExt cx="1595437" cy="1447800"/>
          </a:xfrm>
        </p:grpSpPr>
        <p:sp>
          <p:nvSpPr>
            <p:cNvPr id="320" name="Shape 320"/>
            <p:cNvSpPr/>
            <p:nvPr/>
          </p:nvSpPr>
          <p:spPr>
            <a:xfrm>
              <a:off x="0" y="0"/>
              <a:ext cx="1595438" cy="144780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59625" y="0"/>
              <a:ext cx="1476188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2400"/>
                <a:t>Processor</a:t>
              </a:r>
            </a:p>
          </p:txBody>
        </p:sp>
      </p:grpSp>
      <p:sp>
        <p:nvSpPr>
          <p:cNvPr id="323" name="Shape 323"/>
          <p:cNvSpPr/>
          <p:nvPr/>
        </p:nvSpPr>
        <p:spPr>
          <a:xfrm>
            <a:off x="2281238" y="2819400"/>
            <a:ext cx="6176963" cy="0"/>
          </a:xfrm>
          <a:prstGeom prst="line">
            <a:avLst/>
          </a:prstGeom>
          <a:ln w="762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2281238" y="3124200"/>
            <a:ext cx="6176963" cy="0"/>
          </a:xfrm>
          <a:prstGeom prst="line">
            <a:avLst/>
          </a:prstGeom>
          <a:ln w="762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2373829" y="3124200"/>
            <a:ext cx="1357869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Data Bus</a:t>
            </a:r>
          </a:p>
        </p:txBody>
      </p:sp>
      <p:sp>
        <p:nvSpPr>
          <p:cNvPr id="326" name="Shape 326"/>
          <p:cNvSpPr/>
          <p:nvPr/>
        </p:nvSpPr>
        <p:spPr>
          <a:xfrm>
            <a:off x="2334314" y="2422525"/>
            <a:ext cx="1832185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Address Bus</a:t>
            </a:r>
          </a:p>
        </p:txBody>
      </p:sp>
      <p:grpSp>
        <p:nvGrpSpPr>
          <p:cNvPr id="329" name="Group 329"/>
          <p:cNvGrpSpPr/>
          <p:nvPr/>
        </p:nvGrpSpPr>
        <p:grpSpPr>
          <a:xfrm>
            <a:off x="4610099" y="4367212"/>
            <a:ext cx="1738315" cy="619127"/>
            <a:chOff x="0" y="0"/>
            <a:chExt cx="1738314" cy="619126"/>
          </a:xfrm>
        </p:grpSpPr>
        <p:sp>
          <p:nvSpPr>
            <p:cNvPr id="327" name="Shape 327"/>
            <p:cNvSpPr/>
            <p:nvPr/>
          </p:nvSpPr>
          <p:spPr>
            <a:xfrm>
              <a:off x="-1" y="-1"/>
              <a:ext cx="1738315" cy="619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71259" y="79692"/>
              <a:ext cx="119579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2400"/>
                <a:t>Device 1</a:t>
              </a:r>
            </a:p>
          </p:txBody>
        </p:sp>
      </p:grpSp>
      <p:grpSp>
        <p:nvGrpSpPr>
          <p:cNvPr id="332" name="Group 332"/>
          <p:cNvGrpSpPr/>
          <p:nvPr/>
        </p:nvGrpSpPr>
        <p:grpSpPr>
          <a:xfrm>
            <a:off x="6857999" y="4367212"/>
            <a:ext cx="1738315" cy="619127"/>
            <a:chOff x="0" y="0"/>
            <a:chExt cx="1738314" cy="619126"/>
          </a:xfrm>
        </p:grpSpPr>
        <p:sp>
          <p:nvSpPr>
            <p:cNvPr id="330" name="Shape 330"/>
            <p:cNvSpPr/>
            <p:nvPr/>
          </p:nvSpPr>
          <p:spPr>
            <a:xfrm>
              <a:off x="-1" y="-1"/>
              <a:ext cx="1738315" cy="619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71259" y="79692"/>
              <a:ext cx="119579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2400"/>
                <a:t>Device 2</a:t>
              </a:r>
            </a:p>
          </p:txBody>
        </p:sp>
      </p:grpSp>
      <p:sp>
        <p:nvSpPr>
          <p:cNvPr id="333" name="Shape 333"/>
          <p:cNvSpPr/>
          <p:nvPr/>
        </p:nvSpPr>
        <p:spPr>
          <a:xfrm flipV="1">
            <a:off x="5105399" y="2819400"/>
            <a:ext cx="1" cy="1547814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34" name="Shape 334"/>
          <p:cNvSpPr/>
          <p:nvPr/>
        </p:nvSpPr>
        <p:spPr>
          <a:xfrm flipV="1">
            <a:off x="7391400" y="2819400"/>
            <a:ext cx="1" cy="1547814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35" name="Shape 335"/>
          <p:cNvSpPr/>
          <p:nvPr/>
        </p:nvSpPr>
        <p:spPr>
          <a:xfrm flipV="1">
            <a:off x="5943600" y="3176588"/>
            <a:ext cx="1" cy="1243013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36" name="Shape 336"/>
          <p:cNvSpPr/>
          <p:nvPr/>
        </p:nvSpPr>
        <p:spPr>
          <a:xfrm flipV="1">
            <a:off x="8077200" y="3124200"/>
            <a:ext cx="1" cy="1243014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714500" y="3521075"/>
            <a:ext cx="6881813" cy="0"/>
          </a:xfrm>
          <a:prstGeom prst="line">
            <a:avLst/>
          </a:prstGeom>
          <a:ln w="381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2442042" y="3521075"/>
            <a:ext cx="527705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0000"/>
                </a:solidFill>
              </a:rPr>
              <a:t>Int </a:t>
            </a:r>
          </a:p>
        </p:txBody>
      </p:sp>
      <p:sp>
        <p:nvSpPr>
          <p:cNvPr id="339" name="Shape 339"/>
          <p:cNvSpPr/>
          <p:nvPr/>
        </p:nvSpPr>
        <p:spPr>
          <a:xfrm>
            <a:off x="5486399" y="3521075"/>
            <a:ext cx="1" cy="846139"/>
          </a:xfrm>
          <a:prstGeom prst="line">
            <a:avLst/>
          </a:prstGeom>
          <a:ln w="381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7772400" y="3543300"/>
            <a:ext cx="1" cy="846139"/>
          </a:xfrm>
          <a:prstGeom prst="line">
            <a:avLst/>
          </a:prstGeom>
          <a:ln w="381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343" name="Group 343"/>
          <p:cNvGrpSpPr/>
          <p:nvPr/>
        </p:nvGrpSpPr>
        <p:grpSpPr>
          <a:xfrm>
            <a:off x="3449411" y="5326741"/>
            <a:ext cx="5283201" cy="1143001"/>
            <a:chOff x="0" y="0"/>
            <a:chExt cx="5283200" cy="1143000"/>
          </a:xfrm>
        </p:grpSpPr>
        <p:sp>
          <p:nvSpPr>
            <p:cNvPr id="341" name="Shape 341"/>
            <p:cNvSpPr/>
            <p:nvPr/>
          </p:nvSpPr>
          <p:spPr>
            <a:xfrm>
              <a:off x="0" y="0"/>
              <a:ext cx="5283200" cy="1143000"/>
            </a:xfrm>
            <a:prstGeom prst="rect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0" y="0"/>
              <a:ext cx="5283200" cy="929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 lvl="0">
                <a:defRPr sz="1800"/>
              </a:pPr>
              <a:r>
                <a:rPr sz="2400"/>
                <a:t>If "int" is asserted special states can be used to handle the interrupt</a:t>
              </a:r>
            </a:p>
          </p:txBody>
        </p:sp>
      </p:grpSp>
      <p:sp>
        <p:nvSpPr>
          <p:cNvPr id="344" name="Shape 344"/>
          <p:cNvSpPr/>
          <p:nvPr/>
        </p:nvSpPr>
        <p:spPr>
          <a:xfrm>
            <a:off x="1028700" y="3063875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CC9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1181100" y="3216275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00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1333500" y="3368675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00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1485900" y="3521075"/>
            <a:ext cx="3810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00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/>
          </p:cNvSpPr>
          <p:nvPr>
            <p:ph type="title"/>
          </p:nvPr>
        </p:nvSpPr>
        <p:spPr>
          <a:xfrm>
            <a:off x="560387" y="158750"/>
            <a:ext cx="7772401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666699"/>
                </a:solidFill>
              </a:rPr>
              <a:t>Interrupts</a:t>
            </a:r>
          </a:p>
        </p:txBody>
      </p:sp>
      <p:grpSp>
        <p:nvGrpSpPr>
          <p:cNvPr id="352" name="Group 352"/>
          <p:cNvGrpSpPr/>
          <p:nvPr/>
        </p:nvGrpSpPr>
        <p:grpSpPr>
          <a:xfrm>
            <a:off x="685800" y="2590799"/>
            <a:ext cx="1595438" cy="1447801"/>
            <a:chOff x="0" y="0"/>
            <a:chExt cx="1595437" cy="1447800"/>
          </a:xfrm>
        </p:grpSpPr>
        <p:sp>
          <p:nvSpPr>
            <p:cNvPr id="350" name="Shape 350"/>
            <p:cNvSpPr/>
            <p:nvPr/>
          </p:nvSpPr>
          <p:spPr>
            <a:xfrm>
              <a:off x="0" y="0"/>
              <a:ext cx="1595438" cy="144780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9625" y="0"/>
              <a:ext cx="1476188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2400"/>
                <a:t>Processor</a:t>
              </a:r>
            </a:p>
          </p:txBody>
        </p:sp>
      </p:grpSp>
      <p:sp>
        <p:nvSpPr>
          <p:cNvPr id="353" name="Shape 353"/>
          <p:cNvSpPr/>
          <p:nvPr/>
        </p:nvSpPr>
        <p:spPr>
          <a:xfrm>
            <a:off x="2281238" y="2819400"/>
            <a:ext cx="6176963" cy="0"/>
          </a:xfrm>
          <a:prstGeom prst="line">
            <a:avLst/>
          </a:prstGeom>
          <a:ln w="762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2281238" y="3124200"/>
            <a:ext cx="6176963" cy="0"/>
          </a:xfrm>
          <a:prstGeom prst="line">
            <a:avLst/>
          </a:prstGeom>
          <a:ln w="762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2373829" y="3124200"/>
            <a:ext cx="1357869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Data Bus</a:t>
            </a:r>
          </a:p>
        </p:txBody>
      </p:sp>
      <p:sp>
        <p:nvSpPr>
          <p:cNvPr id="356" name="Shape 356"/>
          <p:cNvSpPr/>
          <p:nvPr/>
        </p:nvSpPr>
        <p:spPr>
          <a:xfrm>
            <a:off x="2334314" y="2422525"/>
            <a:ext cx="1832185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Address Bus</a:t>
            </a:r>
          </a:p>
        </p:txBody>
      </p:sp>
      <p:grpSp>
        <p:nvGrpSpPr>
          <p:cNvPr id="359" name="Group 359"/>
          <p:cNvGrpSpPr/>
          <p:nvPr/>
        </p:nvGrpSpPr>
        <p:grpSpPr>
          <a:xfrm>
            <a:off x="4610099" y="4367212"/>
            <a:ext cx="1738315" cy="619127"/>
            <a:chOff x="0" y="0"/>
            <a:chExt cx="1738314" cy="619126"/>
          </a:xfrm>
        </p:grpSpPr>
        <p:sp>
          <p:nvSpPr>
            <p:cNvPr id="357" name="Shape 357"/>
            <p:cNvSpPr/>
            <p:nvPr/>
          </p:nvSpPr>
          <p:spPr>
            <a:xfrm>
              <a:off x="-1" y="-1"/>
              <a:ext cx="1738315" cy="619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71259" y="79692"/>
              <a:ext cx="119579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2400"/>
                <a:t>Device 1</a:t>
              </a:r>
            </a:p>
          </p:txBody>
        </p:sp>
      </p:grpSp>
      <p:grpSp>
        <p:nvGrpSpPr>
          <p:cNvPr id="362" name="Group 362"/>
          <p:cNvGrpSpPr/>
          <p:nvPr/>
        </p:nvGrpSpPr>
        <p:grpSpPr>
          <a:xfrm>
            <a:off x="6857999" y="4367212"/>
            <a:ext cx="1738315" cy="619127"/>
            <a:chOff x="0" y="0"/>
            <a:chExt cx="1738314" cy="619126"/>
          </a:xfrm>
        </p:grpSpPr>
        <p:sp>
          <p:nvSpPr>
            <p:cNvPr id="360" name="Shape 360"/>
            <p:cNvSpPr/>
            <p:nvPr/>
          </p:nvSpPr>
          <p:spPr>
            <a:xfrm>
              <a:off x="-1" y="-1"/>
              <a:ext cx="1738315" cy="619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1259" y="79692"/>
              <a:ext cx="119579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2400"/>
                <a:t>Device 2</a:t>
              </a:r>
            </a:p>
          </p:txBody>
        </p:sp>
      </p:grpSp>
      <p:sp>
        <p:nvSpPr>
          <p:cNvPr id="363" name="Shape 363"/>
          <p:cNvSpPr/>
          <p:nvPr/>
        </p:nvSpPr>
        <p:spPr>
          <a:xfrm flipV="1">
            <a:off x="5105399" y="2819400"/>
            <a:ext cx="1" cy="1547814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64" name="Shape 364"/>
          <p:cNvSpPr/>
          <p:nvPr/>
        </p:nvSpPr>
        <p:spPr>
          <a:xfrm flipV="1">
            <a:off x="7391400" y="2819400"/>
            <a:ext cx="1" cy="1547814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65" name="Shape 365"/>
          <p:cNvSpPr/>
          <p:nvPr/>
        </p:nvSpPr>
        <p:spPr>
          <a:xfrm flipV="1">
            <a:off x="5943600" y="3176588"/>
            <a:ext cx="1" cy="1243013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66" name="Shape 366"/>
          <p:cNvSpPr/>
          <p:nvPr/>
        </p:nvSpPr>
        <p:spPr>
          <a:xfrm flipV="1">
            <a:off x="8077200" y="3124200"/>
            <a:ext cx="1" cy="1243014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2281238" y="3521075"/>
            <a:ext cx="6315076" cy="0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2442042" y="3521075"/>
            <a:ext cx="527705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Int </a:t>
            </a:r>
          </a:p>
        </p:txBody>
      </p:sp>
      <p:sp>
        <p:nvSpPr>
          <p:cNvPr id="369" name="Shape 369"/>
          <p:cNvSpPr/>
          <p:nvPr/>
        </p:nvSpPr>
        <p:spPr>
          <a:xfrm>
            <a:off x="5486399" y="3521075"/>
            <a:ext cx="1" cy="846139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7772400" y="3543300"/>
            <a:ext cx="1" cy="846139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373" name="Group 373"/>
          <p:cNvGrpSpPr/>
          <p:nvPr/>
        </p:nvGrpSpPr>
        <p:grpSpPr>
          <a:xfrm>
            <a:off x="3405868" y="5341256"/>
            <a:ext cx="5283201" cy="1348741"/>
            <a:chOff x="0" y="0"/>
            <a:chExt cx="5283200" cy="1348739"/>
          </a:xfrm>
        </p:grpSpPr>
        <p:sp>
          <p:nvSpPr>
            <p:cNvPr id="371" name="Shape 371"/>
            <p:cNvSpPr/>
            <p:nvPr/>
          </p:nvSpPr>
          <p:spPr>
            <a:xfrm>
              <a:off x="0" y="0"/>
              <a:ext cx="5283200" cy="1143000"/>
            </a:xfrm>
            <a:prstGeom prst="rect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0" y="0"/>
              <a:ext cx="5283200" cy="1348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 lvl="0">
                <a:defRPr sz="1800"/>
              </a:pPr>
              <a:r>
                <a:rPr sz="2400"/>
                <a:t>If the processor decides to handle the interrupt it asserts the inta (interrupt acknowledege) line</a:t>
              </a:r>
            </a:p>
          </p:txBody>
        </p:sp>
      </p:grpSp>
      <p:sp>
        <p:nvSpPr>
          <p:cNvPr id="374" name="Shape 374"/>
          <p:cNvSpPr/>
          <p:nvPr/>
        </p:nvSpPr>
        <p:spPr>
          <a:xfrm>
            <a:off x="2286000" y="3886200"/>
            <a:ext cx="2324100" cy="0"/>
          </a:xfrm>
          <a:prstGeom prst="line">
            <a:avLst/>
          </a:prstGeom>
          <a:ln w="381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2427927" y="3870325"/>
            <a:ext cx="69722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Inta</a:t>
            </a:r>
            <a:r>
              <a:rPr sz="240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76" name="Shape 376"/>
          <p:cNvSpPr/>
          <p:nvPr/>
        </p:nvSpPr>
        <p:spPr>
          <a:xfrm>
            <a:off x="4610100" y="3886199"/>
            <a:ext cx="307976" cy="533402"/>
          </a:xfrm>
          <a:prstGeom prst="line">
            <a:avLst/>
          </a:prstGeom>
          <a:ln w="381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6858000" y="3886199"/>
            <a:ext cx="307976" cy="533402"/>
          </a:xfrm>
          <a:prstGeom prst="line">
            <a:avLst/>
          </a:prstGeom>
          <a:ln w="381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6327775" y="3886200"/>
            <a:ext cx="530225" cy="0"/>
          </a:xfrm>
          <a:prstGeom prst="line">
            <a:avLst/>
          </a:prstGeom>
          <a:ln w="381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79" name="Shape 379"/>
          <p:cNvSpPr/>
          <p:nvPr/>
        </p:nvSpPr>
        <p:spPr>
          <a:xfrm flipH="1">
            <a:off x="6019800" y="3886199"/>
            <a:ext cx="307976" cy="533402"/>
          </a:xfrm>
          <a:prstGeom prst="line">
            <a:avLst/>
          </a:prstGeom>
          <a:ln w="381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80" name="Shape 380"/>
          <p:cNvSpPr/>
          <p:nvPr/>
        </p:nvSpPr>
        <p:spPr>
          <a:xfrm flipH="1">
            <a:off x="8304213" y="3917949"/>
            <a:ext cx="307976" cy="533402"/>
          </a:xfrm>
          <a:prstGeom prst="line">
            <a:avLst/>
          </a:prstGeom>
          <a:ln w="381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8612188" y="3927475"/>
            <a:ext cx="509588" cy="0"/>
          </a:xfrm>
          <a:prstGeom prst="line">
            <a:avLst/>
          </a:prstGeom>
          <a:ln w="381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/>
          </p:cNvSpPr>
          <p:nvPr>
            <p:ph type="title"/>
          </p:nvPr>
        </p:nvSpPr>
        <p:spPr>
          <a:xfrm>
            <a:off x="560387" y="158750"/>
            <a:ext cx="7772401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666699"/>
                </a:solidFill>
              </a:rPr>
              <a:t>Interrupts</a:t>
            </a:r>
          </a:p>
        </p:txBody>
      </p:sp>
      <p:grpSp>
        <p:nvGrpSpPr>
          <p:cNvPr id="386" name="Group 386"/>
          <p:cNvGrpSpPr/>
          <p:nvPr/>
        </p:nvGrpSpPr>
        <p:grpSpPr>
          <a:xfrm>
            <a:off x="685800" y="2590799"/>
            <a:ext cx="1595438" cy="1447801"/>
            <a:chOff x="0" y="0"/>
            <a:chExt cx="1595437" cy="1447800"/>
          </a:xfrm>
        </p:grpSpPr>
        <p:sp>
          <p:nvSpPr>
            <p:cNvPr id="384" name="Shape 384"/>
            <p:cNvSpPr/>
            <p:nvPr/>
          </p:nvSpPr>
          <p:spPr>
            <a:xfrm>
              <a:off x="0" y="0"/>
              <a:ext cx="1595438" cy="144780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59625" y="0"/>
              <a:ext cx="1476188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2400"/>
                <a:t>Processor</a:t>
              </a:r>
            </a:p>
          </p:txBody>
        </p:sp>
      </p:grpSp>
      <p:sp>
        <p:nvSpPr>
          <p:cNvPr id="387" name="Shape 387"/>
          <p:cNvSpPr/>
          <p:nvPr/>
        </p:nvSpPr>
        <p:spPr>
          <a:xfrm>
            <a:off x="2281238" y="2819400"/>
            <a:ext cx="6176963" cy="0"/>
          </a:xfrm>
          <a:prstGeom prst="line">
            <a:avLst/>
          </a:prstGeom>
          <a:ln w="762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2281238" y="3124200"/>
            <a:ext cx="6176963" cy="0"/>
          </a:xfrm>
          <a:prstGeom prst="line">
            <a:avLst/>
          </a:prstGeom>
          <a:ln w="762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2373829" y="3124200"/>
            <a:ext cx="1357869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Data Bus</a:t>
            </a:r>
          </a:p>
        </p:txBody>
      </p:sp>
      <p:sp>
        <p:nvSpPr>
          <p:cNvPr id="390" name="Shape 390"/>
          <p:cNvSpPr/>
          <p:nvPr/>
        </p:nvSpPr>
        <p:spPr>
          <a:xfrm>
            <a:off x="2334314" y="2422525"/>
            <a:ext cx="1832185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Address Bus</a:t>
            </a:r>
          </a:p>
        </p:txBody>
      </p:sp>
      <p:grpSp>
        <p:nvGrpSpPr>
          <p:cNvPr id="393" name="Group 393"/>
          <p:cNvGrpSpPr/>
          <p:nvPr/>
        </p:nvGrpSpPr>
        <p:grpSpPr>
          <a:xfrm>
            <a:off x="4610099" y="4367212"/>
            <a:ext cx="1738315" cy="619127"/>
            <a:chOff x="0" y="0"/>
            <a:chExt cx="1738314" cy="619126"/>
          </a:xfrm>
        </p:grpSpPr>
        <p:sp>
          <p:nvSpPr>
            <p:cNvPr id="391" name="Shape 391"/>
            <p:cNvSpPr/>
            <p:nvPr/>
          </p:nvSpPr>
          <p:spPr>
            <a:xfrm>
              <a:off x="-1" y="-1"/>
              <a:ext cx="1738315" cy="619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71259" y="79692"/>
              <a:ext cx="119579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2400"/>
                <a:t>Device 1</a:t>
              </a:r>
            </a:p>
          </p:txBody>
        </p:sp>
      </p:grpSp>
      <p:grpSp>
        <p:nvGrpSpPr>
          <p:cNvPr id="396" name="Group 396"/>
          <p:cNvGrpSpPr/>
          <p:nvPr/>
        </p:nvGrpSpPr>
        <p:grpSpPr>
          <a:xfrm>
            <a:off x="6857999" y="4367212"/>
            <a:ext cx="1738315" cy="619127"/>
            <a:chOff x="0" y="0"/>
            <a:chExt cx="1738314" cy="619126"/>
          </a:xfrm>
        </p:grpSpPr>
        <p:sp>
          <p:nvSpPr>
            <p:cNvPr id="394" name="Shape 394"/>
            <p:cNvSpPr/>
            <p:nvPr/>
          </p:nvSpPr>
          <p:spPr>
            <a:xfrm>
              <a:off x="-1" y="-1"/>
              <a:ext cx="1738315" cy="619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71259" y="79692"/>
              <a:ext cx="119579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2400"/>
                <a:t>Device 2</a:t>
              </a:r>
            </a:p>
          </p:txBody>
        </p:sp>
      </p:grpSp>
      <p:sp>
        <p:nvSpPr>
          <p:cNvPr id="397" name="Shape 397"/>
          <p:cNvSpPr/>
          <p:nvPr/>
        </p:nvSpPr>
        <p:spPr>
          <a:xfrm flipV="1">
            <a:off x="5105399" y="2819400"/>
            <a:ext cx="1" cy="1547814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98" name="Shape 398"/>
          <p:cNvSpPr/>
          <p:nvPr/>
        </p:nvSpPr>
        <p:spPr>
          <a:xfrm flipV="1">
            <a:off x="7391400" y="2819400"/>
            <a:ext cx="1" cy="1547814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99" name="Shape 399"/>
          <p:cNvSpPr/>
          <p:nvPr/>
        </p:nvSpPr>
        <p:spPr>
          <a:xfrm flipV="1">
            <a:off x="5943600" y="3176588"/>
            <a:ext cx="1" cy="1243013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00" name="Shape 400"/>
          <p:cNvSpPr/>
          <p:nvPr/>
        </p:nvSpPr>
        <p:spPr>
          <a:xfrm flipV="1">
            <a:off x="8077200" y="3124200"/>
            <a:ext cx="1" cy="1243014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2281238" y="3521075"/>
            <a:ext cx="6315076" cy="0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2442042" y="3521075"/>
            <a:ext cx="527705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Int </a:t>
            </a:r>
          </a:p>
        </p:txBody>
      </p:sp>
      <p:sp>
        <p:nvSpPr>
          <p:cNvPr id="403" name="Shape 403"/>
          <p:cNvSpPr/>
          <p:nvPr/>
        </p:nvSpPr>
        <p:spPr>
          <a:xfrm>
            <a:off x="5486399" y="3521075"/>
            <a:ext cx="1" cy="846139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7772400" y="3543300"/>
            <a:ext cx="1" cy="846139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407" name="Group 407"/>
          <p:cNvGrpSpPr/>
          <p:nvPr/>
        </p:nvGrpSpPr>
        <p:grpSpPr>
          <a:xfrm>
            <a:off x="3434896" y="5268686"/>
            <a:ext cx="5283201" cy="1767841"/>
            <a:chOff x="0" y="0"/>
            <a:chExt cx="5283200" cy="1767839"/>
          </a:xfrm>
        </p:grpSpPr>
        <p:sp>
          <p:nvSpPr>
            <p:cNvPr id="405" name="Shape 405"/>
            <p:cNvSpPr/>
            <p:nvPr/>
          </p:nvSpPr>
          <p:spPr>
            <a:xfrm>
              <a:off x="0" y="0"/>
              <a:ext cx="5283200" cy="1589315"/>
            </a:xfrm>
            <a:prstGeom prst="rect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0" y="0"/>
              <a:ext cx="5283200" cy="1767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 lvl="0">
                <a:defRPr sz="1800"/>
              </a:pPr>
              <a:r>
                <a:rPr sz="2400"/>
                <a:t>If Device 1 was one of the devices asserting "int" it receives the acknowledgement and doesn't pass it on</a:t>
              </a:r>
            </a:p>
          </p:txBody>
        </p:sp>
      </p:grpSp>
      <p:sp>
        <p:nvSpPr>
          <p:cNvPr id="408" name="Shape 408"/>
          <p:cNvSpPr/>
          <p:nvPr/>
        </p:nvSpPr>
        <p:spPr>
          <a:xfrm>
            <a:off x="2286000" y="3886200"/>
            <a:ext cx="2324100" cy="0"/>
          </a:xfrm>
          <a:prstGeom prst="line">
            <a:avLst/>
          </a:prstGeom>
          <a:ln w="381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2413413" y="3870325"/>
            <a:ext cx="69722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Inta</a:t>
            </a:r>
            <a:r>
              <a:rPr sz="240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10" name="Shape 410"/>
          <p:cNvSpPr/>
          <p:nvPr/>
        </p:nvSpPr>
        <p:spPr>
          <a:xfrm>
            <a:off x="4610100" y="3886199"/>
            <a:ext cx="307976" cy="533402"/>
          </a:xfrm>
          <a:prstGeom prst="line">
            <a:avLst/>
          </a:prstGeom>
          <a:ln w="381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6858000" y="3886199"/>
            <a:ext cx="307976" cy="533402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6327775" y="3886200"/>
            <a:ext cx="530225" cy="0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13" name="Shape 413"/>
          <p:cNvSpPr/>
          <p:nvPr/>
        </p:nvSpPr>
        <p:spPr>
          <a:xfrm flipH="1">
            <a:off x="6019800" y="3886199"/>
            <a:ext cx="307976" cy="533402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14" name="Shape 414"/>
          <p:cNvSpPr/>
          <p:nvPr/>
        </p:nvSpPr>
        <p:spPr>
          <a:xfrm flipH="1">
            <a:off x="8304213" y="3917949"/>
            <a:ext cx="307976" cy="533402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8612188" y="3927475"/>
            <a:ext cx="509588" cy="0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560387" y="158750"/>
            <a:ext cx="7772401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666699"/>
                </a:solidFill>
              </a:rPr>
              <a:t>Interrupts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xfrm>
            <a:off x="396875" y="1189037"/>
            <a:ext cx="8061325" cy="49069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400"/>
              <a:t>What is an interrupt?</a:t>
            </a:r>
          </a:p>
          <a:p>
            <a:pPr marL="742950" lvl="1" indent="-285750">
              <a:buClrTx/>
              <a:defRPr sz="1800"/>
            </a:pPr>
            <a:r>
              <a:rPr sz="2200"/>
              <a:t>Idea is an unsolicited procedure call.</a:t>
            </a:r>
          </a:p>
          <a:p>
            <a:pPr marL="742950" lvl="1" indent="-285750">
              <a:buClrTx/>
              <a:defRPr sz="1800"/>
            </a:pPr>
            <a:r>
              <a:rPr sz="2200"/>
              <a:t>Actual procedure is called an exception/trap/interrupt handler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400"/>
              <a:t>Why do we need them? Or put another way, what would we have to do if we didn’t have them?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1" build="p" bldLvl="5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/>
          </p:cNvSpPr>
          <p:nvPr>
            <p:ph type="title"/>
          </p:nvPr>
        </p:nvSpPr>
        <p:spPr>
          <a:xfrm>
            <a:off x="560387" y="158750"/>
            <a:ext cx="7772401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666699"/>
                </a:solidFill>
              </a:rPr>
              <a:t>Interrupts</a:t>
            </a:r>
          </a:p>
        </p:txBody>
      </p:sp>
      <p:grpSp>
        <p:nvGrpSpPr>
          <p:cNvPr id="420" name="Group 420"/>
          <p:cNvGrpSpPr/>
          <p:nvPr/>
        </p:nvGrpSpPr>
        <p:grpSpPr>
          <a:xfrm>
            <a:off x="685800" y="2590799"/>
            <a:ext cx="1595438" cy="1447801"/>
            <a:chOff x="0" y="0"/>
            <a:chExt cx="1595437" cy="1447800"/>
          </a:xfrm>
        </p:grpSpPr>
        <p:sp>
          <p:nvSpPr>
            <p:cNvPr id="418" name="Shape 418"/>
            <p:cNvSpPr/>
            <p:nvPr/>
          </p:nvSpPr>
          <p:spPr>
            <a:xfrm>
              <a:off x="0" y="0"/>
              <a:ext cx="1595438" cy="144780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59625" y="0"/>
              <a:ext cx="1476188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2400"/>
                <a:t>Processor</a:t>
              </a:r>
            </a:p>
          </p:txBody>
        </p:sp>
      </p:grpSp>
      <p:sp>
        <p:nvSpPr>
          <p:cNvPr id="421" name="Shape 421"/>
          <p:cNvSpPr/>
          <p:nvPr/>
        </p:nvSpPr>
        <p:spPr>
          <a:xfrm>
            <a:off x="2281238" y="2819400"/>
            <a:ext cx="6176963" cy="0"/>
          </a:xfrm>
          <a:prstGeom prst="line">
            <a:avLst/>
          </a:prstGeom>
          <a:ln w="762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2281238" y="3124200"/>
            <a:ext cx="6176963" cy="0"/>
          </a:xfrm>
          <a:prstGeom prst="line">
            <a:avLst/>
          </a:prstGeom>
          <a:ln w="762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2373829" y="3124200"/>
            <a:ext cx="1357869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Data Bus</a:t>
            </a:r>
          </a:p>
        </p:txBody>
      </p:sp>
      <p:sp>
        <p:nvSpPr>
          <p:cNvPr id="424" name="Shape 424"/>
          <p:cNvSpPr/>
          <p:nvPr/>
        </p:nvSpPr>
        <p:spPr>
          <a:xfrm>
            <a:off x="2334314" y="2422525"/>
            <a:ext cx="1832185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Address Bus</a:t>
            </a:r>
          </a:p>
        </p:txBody>
      </p:sp>
      <p:grpSp>
        <p:nvGrpSpPr>
          <p:cNvPr id="427" name="Group 427"/>
          <p:cNvGrpSpPr/>
          <p:nvPr/>
        </p:nvGrpSpPr>
        <p:grpSpPr>
          <a:xfrm>
            <a:off x="4610099" y="4367212"/>
            <a:ext cx="1738315" cy="619127"/>
            <a:chOff x="0" y="0"/>
            <a:chExt cx="1738314" cy="619126"/>
          </a:xfrm>
        </p:grpSpPr>
        <p:sp>
          <p:nvSpPr>
            <p:cNvPr id="425" name="Shape 425"/>
            <p:cNvSpPr/>
            <p:nvPr/>
          </p:nvSpPr>
          <p:spPr>
            <a:xfrm>
              <a:off x="-1" y="-1"/>
              <a:ext cx="1738315" cy="619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271259" y="79692"/>
              <a:ext cx="119579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2400"/>
                <a:t>Device 1</a:t>
              </a:r>
            </a:p>
          </p:txBody>
        </p:sp>
      </p:grpSp>
      <p:grpSp>
        <p:nvGrpSpPr>
          <p:cNvPr id="430" name="Group 430"/>
          <p:cNvGrpSpPr/>
          <p:nvPr/>
        </p:nvGrpSpPr>
        <p:grpSpPr>
          <a:xfrm>
            <a:off x="6857999" y="4367212"/>
            <a:ext cx="1738315" cy="619127"/>
            <a:chOff x="0" y="0"/>
            <a:chExt cx="1738314" cy="619126"/>
          </a:xfrm>
        </p:grpSpPr>
        <p:sp>
          <p:nvSpPr>
            <p:cNvPr id="428" name="Shape 428"/>
            <p:cNvSpPr/>
            <p:nvPr/>
          </p:nvSpPr>
          <p:spPr>
            <a:xfrm>
              <a:off x="-1" y="-1"/>
              <a:ext cx="1738315" cy="619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271259" y="79692"/>
              <a:ext cx="119579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2400"/>
                <a:t>Device 2</a:t>
              </a:r>
            </a:p>
          </p:txBody>
        </p:sp>
      </p:grpSp>
      <p:sp>
        <p:nvSpPr>
          <p:cNvPr id="431" name="Shape 431"/>
          <p:cNvSpPr/>
          <p:nvPr/>
        </p:nvSpPr>
        <p:spPr>
          <a:xfrm flipV="1">
            <a:off x="5105399" y="2819400"/>
            <a:ext cx="1" cy="1547814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32" name="Shape 432"/>
          <p:cNvSpPr/>
          <p:nvPr/>
        </p:nvSpPr>
        <p:spPr>
          <a:xfrm flipV="1">
            <a:off x="7391400" y="2819400"/>
            <a:ext cx="1" cy="1547814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33" name="Shape 433"/>
          <p:cNvSpPr/>
          <p:nvPr/>
        </p:nvSpPr>
        <p:spPr>
          <a:xfrm flipV="1">
            <a:off x="5943600" y="3176588"/>
            <a:ext cx="1" cy="1243013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34" name="Shape 434"/>
          <p:cNvSpPr/>
          <p:nvPr/>
        </p:nvSpPr>
        <p:spPr>
          <a:xfrm flipV="1">
            <a:off x="8077200" y="3124200"/>
            <a:ext cx="1" cy="1243014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2281238" y="3521075"/>
            <a:ext cx="6315076" cy="0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2442042" y="3521075"/>
            <a:ext cx="527705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Int </a:t>
            </a:r>
          </a:p>
        </p:txBody>
      </p:sp>
      <p:sp>
        <p:nvSpPr>
          <p:cNvPr id="437" name="Shape 437"/>
          <p:cNvSpPr/>
          <p:nvPr/>
        </p:nvSpPr>
        <p:spPr>
          <a:xfrm>
            <a:off x="5486399" y="3521075"/>
            <a:ext cx="1" cy="846139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7772400" y="3543300"/>
            <a:ext cx="1" cy="846139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441" name="Group 441"/>
          <p:cNvGrpSpPr/>
          <p:nvPr/>
        </p:nvGrpSpPr>
        <p:grpSpPr>
          <a:xfrm>
            <a:off x="3405868" y="5283200"/>
            <a:ext cx="5283201" cy="1767840"/>
            <a:chOff x="0" y="0"/>
            <a:chExt cx="5283200" cy="1767839"/>
          </a:xfrm>
        </p:grpSpPr>
        <p:sp>
          <p:nvSpPr>
            <p:cNvPr id="439" name="Shape 439"/>
            <p:cNvSpPr/>
            <p:nvPr/>
          </p:nvSpPr>
          <p:spPr>
            <a:xfrm>
              <a:off x="0" y="0"/>
              <a:ext cx="5283200" cy="1574800"/>
            </a:xfrm>
            <a:prstGeom prst="rect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0" y="0"/>
              <a:ext cx="5283200" cy="1767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 lvl="0">
                <a:defRPr sz="1800"/>
              </a:pPr>
              <a:r>
                <a:rPr sz="2400"/>
                <a:t>If Device 1 wasn't one of the devices asserting "int" it receives the acknowledgement and passes it on</a:t>
              </a:r>
            </a:p>
          </p:txBody>
        </p:sp>
      </p:grpSp>
      <p:sp>
        <p:nvSpPr>
          <p:cNvPr id="442" name="Shape 442"/>
          <p:cNvSpPr/>
          <p:nvPr/>
        </p:nvSpPr>
        <p:spPr>
          <a:xfrm>
            <a:off x="2286000" y="3886200"/>
            <a:ext cx="2324100" cy="0"/>
          </a:xfrm>
          <a:prstGeom prst="line">
            <a:avLst/>
          </a:prstGeom>
          <a:ln w="381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2427927" y="3870325"/>
            <a:ext cx="69722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Inta</a:t>
            </a:r>
            <a:r>
              <a:rPr sz="240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44" name="Shape 444"/>
          <p:cNvSpPr/>
          <p:nvPr/>
        </p:nvSpPr>
        <p:spPr>
          <a:xfrm>
            <a:off x="4610100" y="3886199"/>
            <a:ext cx="307976" cy="533402"/>
          </a:xfrm>
          <a:prstGeom prst="line">
            <a:avLst/>
          </a:prstGeom>
          <a:ln w="381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6858000" y="3886199"/>
            <a:ext cx="307976" cy="533402"/>
          </a:xfrm>
          <a:prstGeom prst="line">
            <a:avLst/>
          </a:prstGeom>
          <a:ln w="381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6327775" y="3886200"/>
            <a:ext cx="530225" cy="0"/>
          </a:xfrm>
          <a:prstGeom prst="line">
            <a:avLst/>
          </a:prstGeom>
          <a:ln w="381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47" name="Shape 447"/>
          <p:cNvSpPr/>
          <p:nvPr/>
        </p:nvSpPr>
        <p:spPr>
          <a:xfrm flipH="1">
            <a:off x="6019800" y="3886199"/>
            <a:ext cx="307976" cy="533402"/>
          </a:xfrm>
          <a:prstGeom prst="line">
            <a:avLst/>
          </a:prstGeom>
          <a:ln w="381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48" name="Shape 448"/>
          <p:cNvSpPr/>
          <p:nvPr/>
        </p:nvSpPr>
        <p:spPr>
          <a:xfrm flipH="1">
            <a:off x="8304213" y="3917949"/>
            <a:ext cx="307976" cy="533402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8612188" y="3927475"/>
            <a:ext cx="509588" cy="0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/>
          </p:cNvSpPr>
          <p:nvPr>
            <p:ph type="title"/>
          </p:nvPr>
        </p:nvSpPr>
        <p:spPr>
          <a:xfrm>
            <a:off x="560387" y="158750"/>
            <a:ext cx="7772401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666699"/>
                </a:solidFill>
              </a:rPr>
              <a:t>Interrupts</a:t>
            </a:r>
          </a:p>
        </p:txBody>
      </p:sp>
      <p:grpSp>
        <p:nvGrpSpPr>
          <p:cNvPr id="454" name="Group 454"/>
          <p:cNvGrpSpPr/>
          <p:nvPr/>
        </p:nvGrpSpPr>
        <p:grpSpPr>
          <a:xfrm>
            <a:off x="685800" y="2590799"/>
            <a:ext cx="1595438" cy="1447801"/>
            <a:chOff x="0" y="0"/>
            <a:chExt cx="1595437" cy="1447800"/>
          </a:xfrm>
        </p:grpSpPr>
        <p:sp>
          <p:nvSpPr>
            <p:cNvPr id="452" name="Shape 452"/>
            <p:cNvSpPr/>
            <p:nvPr/>
          </p:nvSpPr>
          <p:spPr>
            <a:xfrm>
              <a:off x="0" y="0"/>
              <a:ext cx="1595438" cy="144780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59625" y="0"/>
              <a:ext cx="1476188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2400"/>
                <a:t>Processor</a:t>
              </a:r>
            </a:p>
          </p:txBody>
        </p:sp>
      </p:grpSp>
      <p:sp>
        <p:nvSpPr>
          <p:cNvPr id="455" name="Shape 455"/>
          <p:cNvSpPr/>
          <p:nvPr/>
        </p:nvSpPr>
        <p:spPr>
          <a:xfrm>
            <a:off x="2281238" y="2819400"/>
            <a:ext cx="6176963" cy="0"/>
          </a:xfrm>
          <a:prstGeom prst="line">
            <a:avLst/>
          </a:prstGeom>
          <a:ln w="762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2281238" y="3124200"/>
            <a:ext cx="6176963" cy="0"/>
          </a:xfrm>
          <a:prstGeom prst="line">
            <a:avLst/>
          </a:prstGeom>
          <a:ln w="762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2373829" y="3124200"/>
            <a:ext cx="1357869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Data Bus</a:t>
            </a:r>
          </a:p>
        </p:txBody>
      </p:sp>
      <p:sp>
        <p:nvSpPr>
          <p:cNvPr id="458" name="Shape 458"/>
          <p:cNvSpPr/>
          <p:nvPr/>
        </p:nvSpPr>
        <p:spPr>
          <a:xfrm>
            <a:off x="2334314" y="2422525"/>
            <a:ext cx="1832185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Address Bus</a:t>
            </a:r>
          </a:p>
        </p:txBody>
      </p:sp>
      <p:grpSp>
        <p:nvGrpSpPr>
          <p:cNvPr id="461" name="Group 461"/>
          <p:cNvGrpSpPr/>
          <p:nvPr/>
        </p:nvGrpSpPr>
        <p:grpSpPr>
          <a:xfrm>
            <a:off x="4610099" y="4367212"/>
            <a:ext cx="1738315" cy="619127"/>
            <a:chOff x="0" y="0"/>
            <a:chExt cx="1738314" cy="619126"/>
          </a:xfrm>
        </p:grpSpPr>
        <p:sp>
          <p:nvSpPr>
            <p:cNvPr id="459" name="Shape 459"/>
            <p:cNvSpPr/>
            <p:nvPr/>
          </p:nvSpPr>
          <p:spPr>
            <a:xfrm>
              <a:off x="-1" y="-1"/>
              <a:ext cx="1738315" cy="619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271259" y="79692"/>
              <a:ext cx="119579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2400"/>
                <a:t>Device 1</a:t>
              </a:r>
            </a:p>
          </p:txBody>
        </p:sp>
      </p:grpSp>
      <p:grpSp>
        <p:nvGrpSpPr>
          <p:cNvPr id="464" name="Group 464"/>
          <p:cNvGrpSpPr/>
          <p:nvPr/>
        </p:nvGrpSpPr>
        <p:grpSpPr>
          <a:xfrm>
            <a:off x="6857999" y="4367212"/>
            <a:ext cx="1738315" cy="619127"/>
            <a:chOff x="0" y="0"/>
            <a:chExt cx="1738314" cy="619126"/>
          </a:xfrm>
        </p:grpSpPr>
        <p:sp>
          <p:nvSpPr>
            <p:cNvPr id="462" name="Shape 462"/>
            <p:cNvSpPr/>
            <p:nvPr/>
          </p:nvSpPr>
          <p:spPr>
            <a:xfrm>
              <a:off x="-1" y="-1"/>
              <a:ext cx="1738315" cy="619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271259" y="79692"/>
              <a:ext cx="119579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2400"/>
                <a:t>Device 2</a:t>
              </a:r>
            </a:p>
          </p:txBody>
        </p:sp>
      </p:grpSp>
      <p:sp>
        <p:nvSpPr>
          <p:cNvPr id="465" name="Shape 465"/>
          <p:cNvSpPr/>
          <p:nvPr/>
        </p:nvSpPr>
        <p:spPr>
          <a:xfrm flipV="1">
            <a:off x="5105399" y="2819400"/>
            <a:ext cx="1" cy="1547814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66" name="Shape 466"/>
          <p:cNvSpPr/>
          <p:nvPr/>
        </p:nvSpPr>
        <p:spPr>
          <a:xfrm flipV="1">
            <a:off x="7391400" y="2819400"/>
            <a:ext cx="1" cy="1547814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67" name="Shape 467"/>
          <p:cNvSpPr/>
          <p:nvPr/>
        </p:nvSpPr>
        <p:spPr>
          <a:xfrm flipV="1">
            <a:off x="5943600" y="3176588"/>
            <a:ext cx="1" cy="1243013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68" name="Shape 468"/>
          <p:cNvSpPr/>
          <p:nvPr/>
        </p:nvSpPr>
        <p:spPr>
          <a:xfrm flipV="1">
            <a:off x="8077200" y="3124200"/>
            <a:ext cx="1" cy="1243014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2281238" y="3521075"/>
            <a:ext cx="6315076" cy="0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2442042" y="3521075"/>
            <a:ext cx="527705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Int </a:t>
            </a:r>
          </a:p>
        </p:txBody>
      </p:sp>
      <p:sp>
        <p:nvSpPr>
          <p:cNvPr id="471" name="Shape 471"/>
          <p:cNvSpPr/>
          <p:nvPr/>
        </p:nvSpPr>
        <p:spPr>
          <a:xfrm>
            <a:off x="5486399" y="3521075"/>
            <a:ext cx="1" cy="846139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7772400" y="3543300"/>
            <a:ext cx="1" cy="846139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475" name="Group 475"/>
          <p:cNvGrpSpPr/>
          <p:nvPr/>
        </p:nvGrpSpPr>
        <p:grpSpPr>
          <a:xfrm>
            <a:off x="3343955" y="5247594"/>
            <a:ext cx="5283201" cy="929641"/>
            <a:chOff x="0" y="0"/>
            <a:chExt cx="5283200" cy="929639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5283200" cy="906463"/>
            </a:xfrm>
            <a:prstGeom prst="rect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0" y="0"/>
              <a:ext cx="5283200" cy="929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 lvl="0">
                <a:defRPr sz="1800"/>
              </a:pPr>
              <a:r>
                <a:rPr sz="2400"/>
                <a:t>Assume it's Device 2 that wants to interrupt. </a:t>
              </a:r>
            </a:p>
          </p:txBody>
        </p:sp>
      </p:grpSp>
      <p:sp>
        <p:nvSpPr>
          <p:cNvPr id="476" name="Shape 476"/>
          <p:cNvSpPr/>
          <p:nvPr/>
        </p:nvSpPr>
        <p:spPr>
          <a:xfrm>
            <a:off x="2286000" y="3886200"/>
            <a:ext cx="2324100" cy="0"/>
          </a:xfrm>
          <a:prstGeom prst="line">
            <a:avLst/>
          </a:prstGeom>
          <a:ln w="381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2413413" y="3870325"/>
            <a:ext cx="69722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Inta</a:t>
            </a:r>
            <a:r>
              <a:rPr sz="240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78" name="Shape 478"/>
          <p:cNvSpPr/>
          <p:nvPr/>
        </p:nvSpPr>
        <p:spPr>
          <a:xfrm>
            <a:off x="4610100" y="3886199"/>
            <a:ext cx="307976" cy="533402"/>
          </a:xfrm>
          <a:prstGeom prst="line">
            <a:avLst/>
          </a:prstGeom>
          <a:ln w="381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6858000" y="3886199"/>
            <a:ext cx="307976" cy="533402"/>
          </a:xfrm>
          <a:prstGeom prst="line">
            <a:avLst/>
          </a:prstGeom>
          <a:ln w="381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6327775" y="3886200"/>
            <a:ext cx="530225" cy="0"/>
          </a:xfrm>
          <a:prstGeom prst="line">
            <a:avLst/>
          </a:prstGeom>
          <a:ln w="381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81" name="Shape 481"/>
          <p:cNvSpPr/>
          <p:nvPr/>
        </p:nvSpPr>
        <p:spPr>
          <a:xfrm flipH="1">
            <a:off x="6019800" y="3886199"/>
            <a:ext cx="307976" cy="533402"/>
          </a:xfrm>
          <a:prstGeom prst="line">
            <a:avLst/>
          </a:prstGeom>
          <a:ln w="381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82" name="Shape 482"/>
          <p:cNvSpPr/>
          <p:nvPr/>
        </p:nvSpPr>
        <p:spPr>
          <a:xfrm flipH="1">
            <a:off x="8304213" y="3917949"/>
            <a:ext cx="307976" cy="533402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8612188" y="3927475"/>
            <a:ext cx="509588" cy="0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title"/>
          </p:nvPr>
        </p:nvSpPr>
        <p:spPr>
          <a:xfrm>
            <a:off x="560387" y="158750"/>
            <a:ext cx="7772401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666699"/>
                </a:solidFill>
              </a:rPr>
              <a:t>Interrupts</a:t>
            </a:r>
          </a:p>
        </p:txBody>
      </p:sp>
      <p:grpSp>
        <p:nvGrpSpPr>
          <p:cNvPr id="488" name="Group 488"/>
          <p:cNvGrpSpPr/>
          <p:nvPr/>
        </p:nvGrpSpPr>
        <p:grpSpPr>
          <a:xfrm>
            <a:off x="685800" y="2590799"/>
            <a:ext cx="1595438" cy="1447801"/>
            <a:chOff x="0" y="0"/>
            <a:chExt cx="1595437" cy="1447800"/>
          </a:xfrm>
        </p:grpSpPr>
        <p:sp>
          <p:nvSpPr>
            <p:cNvPr id="486" name="Shape 486"/>
            <p:cNvSpPr/>
            <p:nvPr/>
          </p:nvSpPr>
          <p:spPr>
            <a:xfrm>
              <a:off x="0" y="0"/>
              <a:ext cx="1595438" cy="144780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59625" y="0"/>
              <a:ext cx="1476188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2400"/>
                <a:t>Processor</a:t>
              </a:r>
            </a:p>
          </p:txBody>
        </p:sp>
      </p:grpSp>
      <p:sp>
        <p:nvSpPr>
          <p:cNvPr id="489" name="Shape 489"/>
          <p:cNvSpPr/>
          <p:nvPr/>
        </p:nvSpPr>
        <p:spPr>
          <a:xfrm>
            <a:off x="2281238" y="2819400"/>
            <a:ext cx="6176963" cy="0"/>
          </a:xfrm>
          <a:prstGeom prst="line">
            <a:avLst/>
          </a:prstGeom>
          <a:ln w="762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90" name="Shape 490"/>
          <p:cNvSpPr/>
          <p:nvPr/>
        </p:nvSpPr>
        <p:spPr>
          <a:xfrm>
            <a:off x="2281238" y="3124200"/>
            <a:ext cx="6176963" cy="0"/>
          </a:xfrm>
          <a:prstGeom prst="line">
            <a:avLst/>
          </a:prstGeom>
          <a:ln w="76200">
            <a:solidFill>
              <a:srgbClr val="3333CC"/>
            </a:solidFill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2373829" y="3124200"/>
            <a:ext cx="1357869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Data Bus</a:t>
            </a:r>
          </a:p>
        </p:txBody>
      </p:sp>
      <p:sp>
        <p:nvSpPr>
          <p:cNvPr id="492" name="Shape 492"/>
          <p:cNvSpPr/>
          <p:nvPr/>
        </p:nvSpPr>
        <p:spPr>
          <a:xfrm>
            <a:off x="2334314" y="2422525"/>
            <a:ext cx="1832185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Address Bus</a:t>
            </a:r>
          </a:p>
        </p:txBody>
      </p:sp>
      <p:grpSp>
        <p:nvGrpSpPr>
          <p:cNvPr id="495" name="Group 495"/>
          <p:cNvGrpSpPr/>
          <p:nvPr/>
        </p:nvGrpSpPr>
        <p:grpSpPr>
          <a:xfrm>
            <a:off x="4610099" y="4367212"/>
            <a:ext cx="1738315" cy="619127"/>
            <a:chOff x="0" y="0"/>
            <a:chExt cx="1738314" cy="619126"/>
          </a:xfrm>
        </p:grpSpPr>
        <p:sp>
          <p:nvSpPr>
            <p:cNvPr id="493" name="Shape 493"/>
            <p:cNvSpPr/>
            <p:nvPr/>
          </p:nvSpPr>
          <p:spPr>
            <a:xfrm>
              <a:off x="-1" y="-1"/>
              <a:ext cx="1738315" cy="619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71259" y="79692"/>
              <a:ext cx="119579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2400"/>
                <a:t>Device 1</a:t>
              </a:r>
            </a:p>
          </p:txBody>
        </p:sp>
      </p:grpSp>
      <p:grpSp>
        <p:nvGrpSpPr>
          <p:cNvPr id="498" name="Group 498"/>
          <p:cNvGrpSpPr/>
          <p:nvPr/>
        </p:nvGrpSpPr>
        <p:grpSpPr>
          <a:xfrm>
            <a:off x="6857999" y="4367212"/>
            <a:ext cx="1738315" cy="619127"/>
            <a:chOff x="0" y="0"/>
            <a:chExt cx="1738314" cy="619126"/>
          </a:xfrm>
        </p:grpSpPr>
        <p:sp>
          <p:nvSpPr>
            <p:cNvPr id="496" name="Shape 496"/>
            <p:cNvSpPr/>
            <p:nvPr/>
          </p:nvSpPr>
          <p:spPr>
            <a:xfrm>
              <a:off x="-1" y="-1"/>
              <a:ext cx="1738315" cy="619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71259" y="79692"/>
              <a:ext cx="119579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2400"/>
                <a:t>Device 2</a:t>
              </a:r>
            </a:p>
          </p:txBody>
        </p:sp>
      </p:grpSp>
      <p:sp>
        <p:nvSpPr>
          <p:cNvPr id="499" name="Shape 499"/>
          <p:cNvSpPr/>
          <p:nvPr/>
        </p:nvSpPr>
        <p:spPr>
          <a:xfrm flipV="1">
            <a:off x="5105399" y="2819400"/>
            <a:ext cx="1" cy="1547814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00" name="Shape 500"/>
          <p:cNvSpPr/>
          <p:nvPr/>
        </p:nvSpPr>
        <p:spPr>
          <a:xfrm flipV="1">
            <a:off x="7391400" y="2819400"/>
            <a:ext cx="1" cy="1547814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01" name="Shape 501"/>
          <p:cNvSpPr/>
          <p:nvPr/>
        </p:nvSpPr>
        <p:spPr>
          <a:xfrm flipV="1">
            <a:off x="5943600" y="3176588"/>
            <a:ext cx="1" cy="1243013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02" name="Shape 502"/>
          <p:cNvSpPr/>
          <p:nvPr/>
        </p:nvSpPr>
        <p:spPr>
          <a:xfrm flipV="1">
            <a:off x="8077200" y="3124200"/>
            <a:ext cx="1" cy="1243014"/>
          </a:xfrm>
          <a:prstGeom prst="line">
            <a:avLst/>
          </a:prstGeom>
          <a:ln w="38100">
            <a:solidFill>
              <a:srgbClr val="3333CC"/>
            </a:solidFill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2281238" y="3521075"/>
            <a:ext cx="6315076" cy="0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2442042" y="3521075"/>
            <a:ext cx="527705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Int </a:t>
            </a:r>
          </a:p>
        </p:txBody>
      </p:sp>
      <p:sp>
        <p:nvSpPr>
          <p:cNvPr id="505" name="Shape 505"/>
          <p:cNvSpPr/>
          <p:nvPr/>
        </p:nvSpPr>
        <p:spPr>
          <a:xfrm>
            <a:off x="5486399" y="3521075"/>
            <a:ext cx="1" cy="846139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7772400" y="3543300"/>
            <a:ext cx="1" cy="846139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509" name="Group 509"/>
          <p:cNvGrpSpPr/>
          <p:nvPr/>
        </p:nvGrpSpPr>
        <p:grpSpPr>
          <a:xfrm>
            <a:off x="3402012" y="5044394"/>
            <a:ext cx="5283201" cy="2186941"/>
            <a:chOff x="0" y="0"/>
            <a:chExt cx="5283200" cy="2186939"/>
          </a:xfrm>
        </p:grpSpPr>
        <p:sp>
          <p:nvSpPr>
            <p:cNvPr id="507" name="Shape 507"/>
            <p:cNvSpPr/>
            <p:nvPr/>
          </p:nvSpPr>
          <p:spPr>
            <a:xfrm>
              <a:off x="0" y="0"/>
              <a:ext cx="5283200" cy="1813605"/>
            </a:xfrm>
            <a:prstGeom prst="rect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0" y="0"/>
              <a:ext cx="5283200" cy="2186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 lvl="0">
                <a:defRPr sz="1800"/>
              </a:pPr>
              <a:r>
                <a:rPr sz="2400"/>
                <a:t>Now knowing that the processor is listening Device 2 can put the address of it's entry in the interrupt vector table onto the data bus</a:t>
              </a:r>
            </a:p>
          </p:txBody>
        </p:sp>
      </p:grpSp>
      <p:sp>
        <p:nvSpPr>
          <p:cNvPr id="510" name="Shape 510"/>
          <p:cNvSpPr/>
          <p:nvPr/>
        </p:nvSpPr>
        <p:spPr>
          <a:xfrm>
            <a:off x="2286000" y="3886200"/>
            <a:ext cx="2324100" cy="0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11" name="Shape 511"/>
          <p:cNvSpPr/>
          <p:nvPr/>
        </p:nvSpPr>
        <p:spPr>
          <a:xfrm>
            <a:off x="2398899" y="3870325"/>
            <a:ext cx="69722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Inta </a:t>
            </a:r>
          </a:p>
        </p:txBody>
      </p:sp>
      <p:sp>
        <p:nvSpPr>
          <p:cNvPr id="512" name="Shape 512"/>
          <p:cNvSpPr/>
          <p:nvPr/>
        </p:nvSpPr>
        <p:spPr>
          <a:xfrm>
            <a:off x="4610100" y="3886199"/>
            <a:ext cx="307976" cy="533402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6858000" y="3886199"/>
            <a:ext cx="307976" cy="533402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6327775" y="3886200"/>
            <a:ext cx="530225" cy="0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15" name="Shape 515"/>
          <p:cNvSpPr/>
          <p:nvPr/>
        </p:nvSpPr>
        <p:spPr>
          <a:xfrm flipH="1">
            <a:off x="6019800" y="3886199"/>
            <a:ext cx="307976" cy="533402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16" name="Shape 516"/>
          <p:cNvSpPr/>
          <p:nvPr/>
        </p:nvSpPr>
        <p:spPr>
          <a:xfrm flipH="1">
            <a:off x="8304213" y="3917949"/>
            <a:ext cx="307976" cy="533402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8612188" y="3927475"/>
            <a:ext cx="509588" cy="0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roup 521"/>
          <p:cNvGrpSpPr/>
          <p:nvPr/>
        </p:nvGrpSpPr>
        <p:grpSpPr>
          <a:xfrm>
            <a:off x="685800" y="2590799"/>
            <a:ext cx="1595438" cy="1447801"/>
            <a:chOff x="0" y="0"/>
            <a:chExt cx="1595437" cy="1447800"/>
          </a:xfrm>
        </p:grpSpPr>
        <p:sp>
          <p:nvSpPr>
            <p:cNvPr id="519" name="Shape 519"/>
            <p:cNvSpPr/>
            <p:nvPr/>
          </p:nvSpPr>
          <p:spPr>
            <a:xfrm>
              <a:off x="0" y="0"/>
              <a:ext cx="1595438" cy="144780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9625" y="0"/>
              <a:ext cx="1476188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2400"/>
                <a:t>Processor</a:t>
              </a:r>
            </a:p>
          </p:txBody>
        </p:sp>
      </p:grpSp>
      <p:sp>
        <p:nvSpPr>
          <p:cNvPr id="522" name="Shape 522"/>
          <p:cNvSpPr/>
          <p:nvPr/>
        </p:nvSpPr>
        <p:spPr>
          <a:xfrm>
            <a:off x="2281238" y="2819400"/>
            <a:ext cx="6176963" cy="0"/>
          </a:xfrm>
          <a:prstGeom prst="line">
            <a:avLst/>
          </a:prstGeom>
          <a:ln w="762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2281238" y="3124200"/>
            <a:ext cx="6176963" cy="0"/>
          </a:xfrm>
          <a:prstGeom prst="line">
            <a:avLst/>
          </a:prstGeom>
          <a:ln w="76200">
            <a:solidFill>
              <a:srgbClr val="3333CC"/>
            </a:solidFill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2373829" y="3124200"/>
            <a:ext cx="1357869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Data Bus</a:t>
            </a:r>
          </a:p>
        </p:txBody>
      </p:sp>
      <p:sp>
        <p:nvSpPr>
          <p:cNvPr id="525" name="Shape 525"/>
          <p:cNvSpPr/>
          <p:nvPr/>
        </p:nvSpPr>
        <p:spPr>
          <a:xfrm>
            <a:off x="2996302" y="2422525"/>
            <a:ext cx="1832185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Address Bus</a:t>
            </a:r>
          </a:p>
        </p:txBody>
      </p:sp>
      <p:grpSp>
        <p:nvGrpSpPr>
          <p:cNvPr id="528" name="Group 528"/>
          <p:cNvGrpSpPr/>
          <p:nvPr/>
        </p:nvGrpSpPr>
        <p:grpSpPr>
          <a:xfrm>
            <a:off x="4610099" y="4367212"/>
            <a:ext cx="1738315" cy="619127"/>
            <a:chOff x="0" y="0"/>
            <a:chExt cx="1738314" cy="619126"/>
          </a:xfrm>
        </p:grpSpPr>
        <p:sp>
          <p:nvSpPr>
            <p:cNvPr id="526" name="Shape 526"/>
            <p:cNvSpPr/>
            <p:nvPr/>
          </p:nvSpPr>
          <p:spPr>
            <a:xfrm>
              <a:off x="-1" y="-1"/>
              <a:ext cx="1738315" cy="619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271259" y="79692"/>
              <a:ext cx="119579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2400"/>
                <a:t>Device 1</a:t>
              </a:r>
            </a:p>
          </p:txBody>
        </p:sp>
      </p:grpSp>
      <p:grpSp>
        <p:nvGrpSpPr>
          <p:cNvPr id="531" name="Group 531"/>
          <p:cNvGrpSpPr/>
          <p:nvPr/>
        </p:nvGrpSpPr>
        <p:grpSpPr>
          <a:xfrm>
            <a:off x="6857999" y="4367212"/>
            <a:ext cx="1738315" cy="619127"/>
            <a:chOff x="0" y="0"/>
            <a:chExt cx="1738314" cy="619126"/>
          </a:xfrm>
        </p:grpSpPr>
        <p:sp>
          <p:nvSpPr>
            <p:cNvPr id="529" name="Shape 529"/>
            <p:cNvSpPr/>
            <p:nvPr/>
          </p:nvSpPr>
          <p:spPr>
            <a:xfrm>
              <a:off x="-1" y="-1"/>
              <a:ext cx="1738315" cy="619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271259" y="79692"/>
              <a:ext cx="119579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2400"/>
                <a:t>Device 2</a:t>
              </a:r>
            </a:p>
          </p:txBody>
        </p:sp>
      </p:grpSp>
      <p:sp>
        <p:nvSpPr>
          <p:cNvPr id="532" name="Shape 532"/>
          <p:cNvSpPr/>
          <p:nvPr/>
        </p:nvSpPr>
        <p:spPr>
          <a:xfrm flipV="1">
            <a:off x="5105399" y="2819400"/>
            <a:ext cx="1" cy="1547814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33" name="Shape 533"/>
          <p:cNvSpPr/>
          <p:nvPr/>
        </p:nvSpPr>
        <p:spPr>
          <a:xfrm flipV="1">
            <a:off x="7391400" y="2819400"/>
            <a:ext cx="1" cy="1547814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34" name="Shape 534"/>
          <p:cNvSpPr/>
          <p:nvPr/>
        </p:nvSpPr>
        <p:spPr>
          <a:xfrm flipV="1">
            <a:off x="5943600" y="3176588"/>
            <a:ext cx="1" cy="1243013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35" name="Shape 535"/>
          <p:cNvSpPr/>
          <p:nvPr/>
        </p:nvSpPr>
        <p:spPr>
          <a:xfrm flipV="1">
            <a:off x="8077200" y="3124200"/>
            <a:ext cx="1" cy="1243014"/>
          </a:xfrm>
          <a:prstGeom prst="line">
            <a:avLst/>
          </a:prstGeom>
          <a:ln>
            <a:solidFill>
              <a:srgbClr val="3333CC"/>
            </a:solidFill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36" name="Shape 536"/>
          <p:cNvSpPr/>
          <p:nvPr/>
        </p:nvSpPr>
        <p:spPr>
          <a:xfrm>
            <a:off x="2281238" y="3521075"/>
            <a:ext cx="6315076" cy="0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2442042" y="3521075"/>
            <a:ext cx="527705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Int </a:t>
            </a:r>
          </a:p>
        </p:txBody>
      </p:sp>
      <p:sp>
        <p:nvSpPr>
          <p:cNvPr id="538" name="Shape 538"/>
          <p:cNvSpPr/>
          <p:nvPr/>
        </p:nvSpPr>
        <p:spPr>
          <a:xfrm>
            <a:off x="5486399" y="3521075"/>
            <a:ext cx="1" cy="846139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7772400" y="3543300"/>
            <a:ext cx="1" cy="846139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542" name="Group 542"/>
          <p:cNvGrpSpPr/>
          <p:nvPr/>
        </p:nvGrpSpPr>
        <p:grpSpPr>
          <a:xfrm>
            <a:off x="3329442" y="5058907"/>
            <a:ext cx="5283201" cy="2186941"/>
            <a:chOff x="0" y="0"/>
            <a:chExt cx="5283200" cy="2186939"/>
          </a:xfrm>
        </p:grpSpPr>
        <p:sp>
          <p:nvSpPr>
            <p:cNvPr id="540" name="Shape 540"/>
            <p:cNvSpPr/>
            <p:nvPr/>
          </p:nvSpPr>
          <p:spPr>
            <a:xfrm>
              <a:off x="0" y="0"/>
              <a:ext cx="5283200" cy="1741035"/>
            </a:xfrm>
            <a:prstGeom prst="rect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0" y="0"/>
              <a:ext cx="5283200" cy="2186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 lvl="0">
                <a:defRPr sz="1800"/>
              </a:pPr>
              <a:r>
                <a:rPr sz="2400"/>
                <a:t>The interrupt vector table is located in very low memory and consists of a table of pointers and stack pointers for interrupt handling routines</a:t>
              </a:r>
            </a:p>
          </p:txBody>
        </p:sp>
      </p:grpSp>
      <p:sp>
        <p:nvSpPr>
          <p:cNvPr id="543" name="Shape 543"/>
          <p:cNvSpPr/>
          <p:nvPr/>
        </p:nvSpPr>
        <p:spPr>
          <a:xfrm>
            <a:off x="2286000" y="3886200"/>
            <a:ext cx="2324100" cy="0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2427927" y="3870325"/>
            <a:ext cx="69722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Inta </a:t>
            </a:r>
          </a:p>
        </p:txBody>
      </p:sp>
      <p:sp>
        <p:nvSpPr>
          <p:cNvPr id="545" name="Shape 545"/>
          <p:cNvSpPr/>
          <p:nvPr/>
        </p:nvSpPr>
        <p:spPr>
          <a:xfrm>
            <a:off x="4610100" y="3886199"/>
            <a:ext cx="307976" cy="533402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6858000" y="3886199"/>
            <a:ext cx="307976" cy="533402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6327775" y="3886200"/>
            <a:ext cx="530225" cy="0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48" name="Shape 548"/>
          <p:cNvSpPr/>
          <p:nvPr/>
        </p:nvSpPr>
        <p:spPr>
          <a:xfrm flipH="1">
            <a:off x="6019800" y="3886199"/>
            <a:ext cx="307976" cy="533402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49" name="Shape 549"/>
          <p:cNvSpPr/>
          <p:nvPr/>
        </p:nvSpPr>
        <p:spPr>
          <a:xfrm flipH="1">
            <a:off x="8304213" y="3917949"/>
            <a:ext cx="307976" cy="533402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8612188" y="3927475"/>
            <a:ext cx="509588" cy="0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553" name="Group 553"/>
          <p:cNvGrpSpPr/>
          <p:nvPr/>
        </p:nvGrpSpPr>
        <p:grpSpPr>
          <a:xfrm>
            <a:off x="1482725" y="495299"/>
            <a:ext cx="1595438" cy="1447801"/>
            <a:chOff x="0" y="0"/>
            <a:chExt cx="1595437" cy="1447800"/>
          </a:xfrm>
        </p:grpSpPr>
        <p:sp>
          <p:nvSpPr>
            <p:cNvPr id="551" name="Shape 551"/>
            <p:cNvSpPr/>
            <p:nvPr/>
          </p:nvSpPr>
          <p:spPr>
            <a:xfrm>
              <a:off x="0" y="0"/>
              <a:ext cx="1595438" cy="144780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195282" y="0"/>
              <a:ext cx="1204874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2400"/>
                <a:t>Memory</a:t>
              </a:r>
            </a:p>
          </p:txBody>
        </p:sp>
      </p:grpSp>
      <p:sp>
        <p:nvSpPr>
          <p:cNvPr id="554" name="Shape 554"/>
          <p:cNvSpPr/>
          <p:nvPr/>
        </p:nvSpPr>
        <p:spPr>
          <a:xfrm flipV="1">
            <a:off x="2438400" y="1943100"/>
            <a:ext cx="0" cy="1181100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55" name="Shape 555"/>
          <p:cNvSpPr/>
          <p:nvPr/>
        </p:nvSpPr>
        <p:spPr>
          <a:xfrm flipV="1">
            <a:off x="2743200" y="1943100"/>
            <a:ext cx="0" cy="876300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1471880" y="1362075"/>
            <a:ext cx="840840" cy="54864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800" b="1">
                <a:latin typeface="Courier New"/>
                <a:ea typeface="Courier New"/>
                <a:cs typeface="Courier New"/>
                <a:sym typeface="Courier New"/>
              </a:rPr>
              <a:t>0x12345678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>
              <a:defRPr sz="1800"/>
            </a:pPr>
            <a:r>
              <a:rPr sz="800" b="1">
                <a:latin typeface="Courier New"/>
                <a:ea typeface="Courier New"/>
                <a:cs typeface="Courier New"/>
                <a:sym typeface="Courier New"/>
              </a:rPr>
              <a:t>0x3579BDFA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>
              <a:defRPr sz="1800"/>
            </a:pPr>
            <a:r>
              <a:rPr sz="800" b="1">
                <a:latin typeface="Courier New"/>
                <a:ea typeface="Courier New"/>
                <a:cs typeface="Courier New"/>
                <a:sym typeface="Courier New"/>
              </a:rPr>
              <a:t>0x12345678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>
              <a:defRPr sz="1800"/>
            </a:pPr>
            <a:r>
              <a:rPr sz="800" b="1">
                <a:latin typeface="Courier New"/>
                <a:ea typeface="Courier New"/>
                <a:cs typeface="Courier New"/>
                <a:sym typeface="Courier New"/>
              </a:rPr>
              <a:t>0x3579BDFE</a:t>
            </a:r>
          </a:p>
        </p:txBody>
      </p:sp>
      <p:sp>
        <p:nvSpPr>
          <p:cNvPr id="557" name="Shape 557"/>
          <p:cNvSpPr/>
          <p:nvPr/>
        </p:nvSpPr>
        <p:spPr>
          <a:xfrm>
            <a:off x="990600" y="1752600"/>
            <a:ext cx="492125" cy="0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roup 561"/>
          <p:cNvGrpSpPr/>
          <p:nvPr/>
        </p:nvGrpSpPr>
        <p:grpSpPr>
          <a:xfrm>
            <a:off x="685800" y="2590799"/>
            <a:ext cx="1595438" cy="1447801"/>
            <a:chOff x="0" y="0"/>
            <a:chExt cx="1595437" cy="1447800"/>
          </a:xfrm>
        </p:grpSpPr>
        <p:sp>
          <p:nvSpPr>
            <p:cNvPr id="559" name="Shape 559"/>
            <p:cNvSpPr/>
            <p:nvPr/>
          </p:nvSpPr>
          <p:spPr>
            <a:xfrm>
              <a:off x="0" y="0"/>
              <a:ext cx="1595438" cy="144780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59625" y="0"/>
              <a:ext cx="1476188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2400"/>
                <a:t>Processor</a:t>
              </a:r>
            </a:p>
          </p:txBody>
        </p:sp>
      </p:grpSp>
      <p:sp>
        <p:nvSpPr>
          <p:cNvPr id="562" name="Shape 562"/>
          <p:cNvSpPr/>
          <p:nvPr/>
        </p:nvSpPr>
        <p:spPr>
          <a:xfrm>
            <a:off x="2281238" y="2819400"/>
            <a:ext cx="6176963" cy="0"/>
          </a:xfrm>
          <a:prstGeom prst="line">
            <a:avLst/>
          </a:prstGeom>
          <a:ln w="762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2281238" y="3124200"/>
            <a:ext cx="6176963" cy="0"/>
          </a:xfrm>
          <a:prstGeom prst="line">
            <a:avLst/>
          </a:prstGeom>
          <a:ln w="76200">
            <a:solidFill>
              <a:srgbClr val="3333CC"/>
            </a:solidFill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2373829" y="3124200"/>
            <a:ext cx="1357869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Data Bus</a:t>
            </a:r>
          </a:p>
        </p:txBody>
      </p:sp>
      <p:sp>
        <p:nvSpPr>
          <p:cNvPr id="565" name="Shape 565"/>
          <p:cNvSpPr/>
          <p:nvPr/>
        </p:nvSpPr>
        <p:spPr>
          <a:xfrm>
            <a:off x="2996302" y="2422525"/>
            <a:ext cx="1832185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Address Bus</a:t>
            </a:r>
          </a:p>
        </p:txBody>
      </p:sp>
      <p:grpSp>
        <p:nvGrpSpPr>
          <p:cNvPr id="568" name="Group 568"/>
          <p:cNvGrpSpPr/>
          <p:nvPr/>
        </p:nvGrpSpPr>
        <p:grpSpPr>
          <a:xfrm>
            <a:off x="4610099" y="4367212"/>
            <a:ext cx="1738315" cy="619127"/>
            <a:chOff x="0" y="0"/>
            <a:chExt cx="1738314" cy="619126"/>
          </a:xfrm>
        </p:grpSpPr>
        <p:sp>
          <p:nvSpPr>
            <p:cNvPr id="566" name="Shape 566"/>
            <p:cNvSpPr/>
            <p:nvPr/>
          </p:nvSpPr>
          <p:spPr>
            <a:xfrm>
              <a:off x="-1" y="-1"/>
              <a:ext cx="1738315" cy="619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271259" y="79692"/>
              <a:ext cx="119579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2400"/>
                <a:t>Device 1</a:t>
              </a:r>
            </a:p>
          </p:txBody>
        </p:sp>
      </p:grpSp>
      <p:grpSp>
        <p:nvGrpSpPr>
          <p:cNvPr id="571" name="Group 571"/>
          <p:cNvGrpSpPr/>
          <p:nvPr/>
        </p:nvGrpSpPr>
        <p:grpSpPr>
          <a:xfrm>
            <a:off x="6857999" y="4367212"/>
            <a:ext cx="1738315" cy="619127"/>
            <a:chOff x="0" y="0"/>
            <a:chExt cx="1738314" cy="619126"/>
          </a:xfrm>
        </p:grpSpPr>
        <p:sp>
          <p:nvSpPr>
            <p:cNvPr id="569" name="Shape 569"/>
            <p:cNvSpPr/>
            <p:nvPr/>
          </p:nvSpPr>
          <p:spPr>
            <a:xfrm>
              <a:off x="-1" y="-1"/>
              <a:ext cx="1738315" cy="619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271259" y="79692"/>
              <a:ext cx="119579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2400"/>
                <a:t>Device 2</a:t>
              </a:r>
            </a:p>
          </p:txBody>
        </p:sp>
      </p:grpSp>
      <p:sp>
        <p:nvSpPr>
          <p:cNvPr id="572" name="Shape 572"/>
          <p:cNvSpPr/>
          <p:nvPr/>
        </p:nvSpPr>
        <p:spPr>
          <a:xfrm flipV="1">
            <a:off x="5105399" y="2819400"/>
            <a:ext cx="1" cy="1547814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73" name="Shape 573"/>
          <p:cNvSpPr/>
          <p:nvPr/>
        </p:nvSpPr>
        <p:spPr>
          <a:xfrm flipV="1">
            <a:off x="7391400" y="2819400"/>
            <a:ext cx="1" cy="1547814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74" name="Shape 574"/>
          <p:cNvSpPr/>
          <p:nvPr/>
        </p:nvSpPr>
        <p:spPr>
          <a:xfrm flipV="1">
            <a:off x="5943600" y="3176588"/>
            <a:ext cx="1" cy="1243013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75" name="Shape 575"/>
          <p:cNvSpPr/>
          <p:nvPr/>
        </p:nvSpPr>
        <p:spPr>
          <a:xfrm flipV="1">
            <a:off x="8077200" y="3124200"/>
            <a:ext cx="1" cy="1243014"/>
          </a:xfrm>
          <a:prstGeom prst="line">
            <a:avLst/>
          </a:prstGeom>
          <a:ln>
            <a:solidFill>
              <a:srgbClr val="3333CC"/>
            </a:solidFill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2281238" y="3521075"/>
            <a:ext cx="6315076" cy="0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2442042" y="3521075"/>
            <a:ext cx="527705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Int </a:t>
            </a:r>
          </a:p>
        </p:txBody>
      </p:sp>
      <p:sp>
        <p:nvSpPr>
          <p:cNvPr id="578" name="Shape 578"/>
          <p:cNvSpPr/>
          <p:nvPr/>
        </p:nvSpPr>
        <p:spPr>
          <a:xfrm>
            <a:off x="5486399" y="3521075"/>
            <a:ext cx="1" cy="846139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79" name="Shape 579"/>
          <p:cNvSpPr/>
          <p:nvPr/>
        </p:nvSpPr>
        <p:spPr>
          <a:xfrm>
            <a:off x="7772400" y="3543300"/>
            <a:ext cx="1" cy="846139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582" name="Group 582"/>
          <p:cNvGrpSpPr/>
          <p:nvPr/>
        </p:nvGrpSpPr>
        <p:grpSpPr>
          <a:xfrm>
            <a:off x="3416527" y="5262109"/>
            <a:ext cx="5283201" cy="929641"/>
            <a:chOff x="0" y="0"/>
            <a:chExt cx="5283200" cy="929639"/>
          </a:xfrm>
        </p:grpSpPr>
        <p:sp>
          <p:nvSpPr>
            <p:cNvPr id="580" name="Shape 580"/>
            <p:cNvSpPr/>
            <p:nvPr/>
          </p:nvSpPr>
          <p:spPr>
            <a:xfrm>
              <a:off x="0" y="0"/>
              <a:ext cx="5283200" cy="906463"/>
            </a:xfrm>
            <a:prstGeom prst="rect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0" y="0"/>
              <a:ext cx="5283200" cy="929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 lvl="0">
                <a:defRPr sz="1800"/>
              </a:pPr>
              <a:r>
                <a:rPr sz="2400"/>
                <a:t>This allows the processor to jump to the code to handle the interrupt</a:t>
              </a:r>
            </a:p>
          </p:txBody>
        </p:sp>
      </p:grpSp>
      <p:sp>
        <p:nvSpPr>
          <p:cNvPr id="583" name="Shape 583"/>
          <p:cNvSpPr/>
          <p:nvPr/>
        </p:nvSpPr>
        <p:spPr>
          <a:xfrm>
            <a:off x="2286000" y="3886200"/>
            <a:ext cx="2324100" cy="0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2398899" y="3870325"/>
            <a:ext cx="69722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Inta </a:t>
            </a:r>
          </a:p>
        </p:txBody>
      </p:sp>
      <p:sp>
        <p:nvSpPr>
          <p:cNvPr id="585" name="Shape 585"/>
          <p:cNvSpPr/>
          <p:nvPr/>
        </p:nvSpPr>
        <p:spPr>
          <a:xfrm>
            <a:off x="4610100" y="3886199"/>
            <a:ext cx="307976" cy="533402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6858000" y="3886199"/>
            <a:ext cx="307976" cy="533402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6327775" y="3886200"/>
            <a:ext cx="530225" cy="0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88" name="Shape 588"/>
          <p:cNvSpPr/>
          <p:nvPr/>
        </p:nvSpPr>
        <p:spPr>
          <a:xfrm flipH="1">
            <a:off x="6019800" y="3886199"/>
            <a:ext cx="307976" cy="533402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89" name="Shape 589"/>
          <p:cNvSpPr/>
          <p:nvPr/>
        </p:nvSpPr>
        <p:spPr>
          <a:xfrm flipH="1">
            <a:off x="8304213" y="3917949"/>
            <a:ext cx="307976" cy="533402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90" name="Shape 590"/>
          <p:cNvSpPr/>
          <p:nvPr/>
        </p:nvSpPr>
        <p:spPr>
          <a:xfrm>
            <a:off x="8612188" y="3927475"/>
            <a:ext cx="509588" cy="0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593" name="Group 593"/>
          <p:cNvGrpSpPr/>
          <p:nvPr/>
        </p:nvGrpSpPr>
        <p:grpSpPr>
          <a:xfrm>
            <a:off x="1482725" y="495299"/>
            <a:ext cx="1595438" cy="1447801"/>
            <a:chOff x="0" y="0"/>
            <a:chExt cx="1595437" cy="1447800"/>
          </a:xfrm>
        </p:grpSpPr>
        <p:sp>
          <p:nvSpPr>
            <p:cNvPr id="591" name="Shape 591"/>
            <p:cNvSpPr/>
            <p:nvPr/>
          </p:nvSpPr>
          <p:spPr>
            <a:xfrm>
              <a:off x="0" y="0"/>
              <a:ext cx="1595438" cy="144780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95282" y="0"/>
              <a:ext cx="1204874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2400"/>
                <a:t>Memory</a:t>
              </a:r>
            </a:p>
          </p:txBody>
        </p:sp>
      </p:grpSp>
      <p:sp>
        <p:nvSpPr>
          <p:cNvPr id="594" name="Shape 594"/>
          <p:cNvSpPr/>
          <p:nvPr/>
        </p:nvSpPr>
        <p:spPr>
          <a:xfrm flipV="1">
            <a:off x="2438400" y="1943100"/>
            <a:ext cx="0" cy="1181100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95" name="Shape 595"/>
          <p:cNvSpPr/>
          <p:nvPr/>
        </p:nvSpPr>
        <p:spPr>
          <a:xfrm flipV="1">
            <a:off x="2743200" y="1943100"/>
            <a:ext cx="0" cy="876300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96" name="Shape 596"/>
          <p:cNvSpPr/>
          <p:nvPr/>
        </p:nvSpPr>
        <p:spPr>
          <a:xfrm>
            <a:off x="1471880" y="1362075"/>
            <a:ext cx="840840" cy="54864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800" b="1">
                <a:latin typeface="Courier New"/>
                <a:ea typeface="Courier New"/>
                <a:cs typeface="Courier New"/>
                <a:sym typeface="Courier New"/>
              </a:rPr>
              <a:t>0x12345678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>
              <a:defRPr sz="1800"/>
            </a:pPr>
            <a:r>
              <a:rPr sz="800" b="1">
                <a:latin typeface="Courier New"/>
                <a:ea typeface="Courier New"/>
                <a:cs typeface="Courier New"/>
                <a:sym typeface="Courier New"/>
              </a:rPr>
              <a:t>0x3579BDFA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>
              <a:defRPr sz="1800"/>
            </a:pPr>
            <a:r>
              <a:rPr sz="800" b="1">
                <a:latin typeface="Courier New"/>
                <a:ea typeface="Courier New"/>
                <a:cs typeface="Courier New"/>
                <a:sym typeface="Courier New"/>
              </a:rPr>
              <a:t>0x12345678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>
              <a:defRPr sz="1800"/>
            </a:pPr>
            <a:r>
              <a:rPr sz="800" b="1">
                <a:latin typeface="Courier New"/>
                <a:ea typeface="Courier New"/>
                <a:cs typeface="Courier New"/>
                <a:sym typeface="Courier New"/>
              </a:rPr>
              <a:t>0x3579BDFE</a:t>
            </a:r>
          </a:p>
        </p:txBody>
      </p:sp>
      <p:sp>
        <p:nvSpPr>
          <p:cNvPr id="597" name="Shape 597"/>
          <p:cNvSpPr/>
          <p:nvPr/>
        </p:nvSpPr>
        <p:spPr>
          <a:xfrm flipV="1">
            <a:off x="2281238" y="1219200"/>
            <a:ext cx="461963" cy="381000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98" name="Shape 598"/>
          <p:cNvSpPr/>
          <p:nvPr/>
        </p:nvSpPr>
        <p:spPr>
          <a:xfrm>
            <a:off x="2743200" y="1187450"/>
            <a:ext cx="254000" cy="347664"/>
          </a:xfrm>
          <a:prstGeom prst="rect">
            <a:avLst/>
          </a:prstGeom>
          <a:solidFill>
            <a:srgbClr val="00CC99"/>
          </a:solidFill>
          <a:ln>
            <a:solidFill/>
            <a:miter/>
          </a:ln>
        </p:spPr>
        <p:txBody>
          <a:bodyPr lIns="0" tIns="0" rIns="0" bIns="0" anchor="ctr"/>
          <a:lstStyle/>
          <a:p>
            <a:pPr lvl="0">
              <a:defRPr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Group 602"/>
          <p:cNvGrpSpPr/>
          <p:nvPr/>
        </p:nvGrpSpPr>
        <p:grpSpPr>
          <a:xfrm>
            <a:off x="133349" y="4217987"/>
            <a:ext cx="1916115" cy="1447801"/>
            <a:chOff x="0" y="0"/>
            <a:chExt cx="1916113" cy="1447800"/>
          </a:xfrm>
        </p:grpSpPr>
        <p:sp>
          <p:nvSpPr>
            <p:cNvPr id="600" name="Shape 600"/>
            <p:cNvSpPr/>
            <p:nvPr/>
          </p:nvSpPr>
          <p:spPr>
            <a:xfrm>
              <a:off x="-1" y="0"/>
              <a:ext cx="1916115" cy="144780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412187" y="0"/>
              <a:ext cx="1091739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2000"/>
                <a:t>Processor</a:t>
              </a:r>
            </a:p>
          </p:txBody>
        </p:sp>
      </p:grpSp>
      <p:sp>
        <p:nvSpPr>
          <p:cNvPr id="603" name="Shape 603"/>
          <p:cNvSpPr/>
          <p:nvPr/>
        </p:nvSpPr>
        <p:spPr>
          <a:xfrm>
            <a:off x="2049463" y="4446587"/>
            <a:ext cx="6176963" cy="1"/>
          </a:xfrm>
          <a:prstGeom prst="line">
            <a:avLst/>
          </a:prstGeom>
          <a:ln w="762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2049463" y="4751387"/>
            <a:ext cx="6176963" cy="1"/>
          </a:xfrm>
          <a:prstGeom prst="line">
            <a:avLst/>
          </a:prstGeom>
          <a:ln w="762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05" name="Shape 605"/>
          <p:cNvSpPr/>
          <p:nvPr/>
        </p:nvSpPr>
        <p:spPr>
          <a:xfrm>
            <a:off x="2305355" y="4751387"/>
            <a:ext cx="104237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/>
            </a:pPr>
            <a:r>
              <a:rPr sz="2000"/>
              <a:t>Data Bus</a:t>
            </a:r>
          </a:p>
        </p:txBody>
      </p:sp>
      <p:sp>
        <p:nvSpPr>
          <p:cNvPr id="606" name="Shape 606"/>
          <p:cNvSpPr/>
          <p:nvPr/>
        </p:nvSpPr>
        <p:spPr>
          <a:xfrm>
            <a:off x="2990088" y="4049712"/>
            <a:ext cx="139534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/>
            </a:pPr>
            <a:r>
              <a:rPr sz="2000"/>
              <a:t>Address Bus</a:t>
            </a:r>
          </a:p>
        </p:txBody>
      </p:sp>
      <p:grpSp>
        <p:nvGrpSpPr>
          <p:cNvPr id="609" name="Group 609"/>
          <p:cNvGrpSpPr/>
          <p:nvPr/>
        </p:nvGrpSpPr>
        <p:grpSpPr>
          <a:xfrm>
            <a:off x="4506760" y="6037729"/>
            <a:ext cx="1551291" cy="562631"/>
            <a:chOff x="0" y="0"/>
            <a:chExt cx="1551289" cy="562629"/>
          </a:xfrm>
        </p:grpSpPr>
        <p:sp>
          <p:nvSpPr>
            <p:cNvPr id="607" name="Shape 607"/>
            <p:cNvSpPr/>
            <p:nvPr/>
          </p:nvSpPr>
          <p:spPr>
            <a:xfrm>
              <a:off x="0" y="0"/>
              <a:ext cx="1551290" cy="562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68719" y="94940"/>
              <a:ext cx="1013852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/>
              </a:lvl1pPr>
            </a:lstStyle>
            <a:p>
              <a:pPr lvl="0">
                <a:defRPr sz="1800"/>
              </a:pPr>
              <a:r>
                <a:rPr sz="2000"/>
                <a:t>Device 1</a:t>
              </a:r>
            </a:p>
          </p:txBody>
        </p:sp>
      </p:grpSp>
      <p:grpSp>
        <p:nvGrpSpPr>
          <p:cNvPr id="612" name="Group 612"/>
          <p:cNvGrpSpPr/>
          <p:nvPr/>
        </p:nvGrpSpPr>
        <p:grpSpPr>
          <a:xfrm>
            <a:off x="6754661" y="6037729"/>
            <a:ext cx="1551291" cy="562631"/>
            <a:chOff x="0" y="0"/>
            <a:chExt cx="1551289" cy="562629"/>
          </a:xfrm>
        </p:grpSpPr>
        <p:sp>
          <p:nvSpPr>
            <p:cNvPr id="610" name="Shape 610"/>
            <p:cNvSpPr/>
            <p:nvPr/>
          </p:nvSpPr>
          <p:spPr>
            <a:xfrm>
              <a:off x="0" y="0"/>
              <a:ext cx="1551290" cy="562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268719" y="94940"/>
              <a:ext cx="1013852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/>
              </a:lvl1pPr>
            </a:lstStyle>
            <a:p>
              <a:pPr lvl="0">
                <a:defRPr sz="1800"/>
              </a:pPr>
              <a:r>
                <a:rPr sz="2000"/>
                <a:t>Device 2</a:t>
              </a:r>
            </a:p>
          </p:txBody>
        </p:sp>
      </p:grpSp>
      <p:sp>
        <p:nvSpPr>
          <p:cNvPr id="613" name="Shape 613"/>
          <p:cNvSpPr/>
          <p:nvPr/>
        </p:nvSpPr>
        <p:spPr>
          <a:xfrm flipV="1">
            <a:off x="4873625" y="4446587"/>
            <a:ext cx="1" cy="1547813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14" name="Shape 614"/>
          <p:cNvSpPr/>
          <p:nvPr/>
        </p:nvSpPr>
        <p:spPr>
          <a:xfrm flipV="1">
            <a:off x="7159625" y="4446587"/>
            <a:ext cx="1" cy="1547813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15" name="Shape 615"/>
          <p:cNvSpPr/>
          <p:nvPr/>
        </p:nvSpPr>
        <p:spPr>
          <a:xfrm flipV="1">
            <a:off x="5711824" y="4803775"/>
            <a:ext cx="1" cy="1243014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16" name="Shape 616"/>
          <p:cNvSpPr/>
          <p:nvPr/>
        </p:nvSpPr>
        <p:spPr>
          <a:xfrm flipV="1">
            <a:off x="7845424" y="4751387"/>
            <a:ext cx="1" cy="1243013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17" name="Shape 617"/>
          <p:cNvSpPr/>
          <p:nvPr/>
        </p:nvSpPr>
        <p:spPr>
          <a:xfrm>
            <a:off x="2049463" y="5148262"/>
            <a:ext cx="6315076" cy="1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2242214" y="5148262"/>
            <a:ext cx="52730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/>
            </a:pPr>
            <a:r>
              <a:rPr sz="2000"/>
              <a:t>INT</a:t>
            </a:r>
          </a:p>
        </p:txBody>
      </p:sp>
      <p:sp>
        <p:nvSpPr>
          <p:cNvPr id="619" name="Shape 619"/>
          <p:cNvSpPr/>
          <p:nvPr/>
        </p:nvSpPr>
        <p:spPr>
          <a:xfrm>
            <a:off x="5254625" y="5148262"/>
            <a:ext cx="1" cy="846138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7540624" y="5170487"/>
            <a:ext cx="1" cy="846138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2054225" y="5513387"/>
            <a:ext cx="2324100" cy="1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22" name="Shape 622"/>
          <p:cNvSpPr/>
          <p:nvPr/>
        </p:nvSpPr>
        <p:spPr>
          <a:xfrm>
            <a:off x="2236807" y="5497512"/>
            <a:ext cx="69052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/>
            </a:pPr>
            <a:r>
              <a:rPr sz="2000"/>
              <a:t>INTA</a:t>
            </a:r>
          </a:p>
        </p:txBody>
      </p:sp>
      <p:sp>
        <p:nvSpPr>
          <p:cNvPr id="623" name="Shape 623"/>
          <p:cNvSpPr/>
          <p:nvPr/>
        </p:nvSpPr>
        <p:spPr>
          <a:xfrm>
            <a:off x="4378325" y="5513387"/>
            <a:ext cx="307976" cy="533401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24" name="Shape 624"/>
          <p:cNvSpPr/>
          <p:nvPr/>
        </p:nvSpPr>
        <p:spPr>
          <a:xfrm>
            <a:off x="6626225" y="5513387"/>
            <a:ext cx="307976" cy="533401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25" name="Shape 625"/>
          <p:cNvSpPr/>
          <p:nvPr/>
        </p:nvSpPr>
        <p:spPr>
          <a:xfrm>
            <a:off x="6096000" y="5513387"/>
            <a:ext cx="530225" cy="1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26" name="Shape 626"/>
          <p:cNvSpPr/>
          <p:nvPr/>
        </p:nvSpPr>
        <p:spPr>
          <a:xfrm flipH="1">
            <a:off x="5788025" y="5513387"/>
            <a:ext cx="307976" cy="533401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27" name="Shape 627"/>
          <p:cNvSpPr/>
          <p:nvPr/>
        </p:nvSpPr>
        <p:spPr>
          <a:xfrm flipH="1">
            <a:off x="8072438" y="5545137"/>
            <a:ext cx="307976" cy="533401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8380413" y="5554662"/>
            <a:ext cx="509588" cy="1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631" name="Group 631"/>
          <p:cNvGrpSpPr/>
          <p:nvPr/>
        </p:nvGrpSpPr>
        <p:grpSpPr>
          <a:xfrm>
            <a:off x="1250950" y="2122488"/>
            <a:ext cx="1595438" cy="1447801"/>
            <a:chOff x="0" y="0"/>
            <a:chExt cx="1595437" cy="1447800"/>
          </a:xfrm>
        </p:grpSpPr>
        <p:sp>
          <p:nvSpPr>
            <p:cNvPr id="629" name="Shape 629"/>
            <p:cNvSpPr/>
            <p:nvPr/>
          </p:nvSpPr>
          <p:spPr>
            <a:xfrm>
              <a:off x="0" y="0"/>
              <a:ext cx="1595438" cy="144780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308280" y="0"/>
              <a:ext cx="978878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2000"/>
                <a:t>Memory</a:t>
              </a:r>
            </a:p>
          </p:txBody>
        </p:sp>
      </p:grpSp>
      <p:sp>
        <p:nvSpPr>
          <p:cNvPr id="632" name="Shape 632"/>
          <p:cNvSpPr/>
          <p:nvPr/>
        </p:nvSpPr>
        <p:spPr>
          <a:xfrm flipV="1">
            <a:off x="2206625" y="3570287"/>
            <a:ext cx="0" cy="1181101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33" name="Shape 633"/>
          <p:cNvSpPr/>
          <p:nvPr/>
        </p:nvSpPr>
        <p:spPr>
          <a:xfrm flipV="1">
            <a:off x="2511425" y="3570287"/>
            <a:ext cx="0" cy="876301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2511425" y="2814638"/>
            <a:ext cx="254000" cy="347663"/>
          </a:xfrm>
          <a:prstGeom prst="rect">
            <a:avLst/>
          </a:prstGeom>
          <a:solidFill>
            <a:srgbClr val="00CC99"/>
          </a:solidFill>
          <a:ln>
            <a:solidFill/>
            <a:miter/>
          </a:ln>
        </p:spPr>
        <p:txBody>
          <a:bodyPr lIns="0" tIns="0" rIns="0" bIns="0" anchor="ctr"/>
          <a:lstStyle/>
          <a:p>
            <a:pPr lvl="0">
              <a:defRPr sz="2000"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sp>
        <p:nvSpPr>
          <p:cNvPr id="635" name="Shape 635"/>
          <p:cNvSpPr/>
          <p:nvPr/>
        </p:nvSpPr>
        <p:spPr>
          <a:xfrm>
            <a:off x="4610100" y="317500"/>
            <a:ext cx="1889125" cy="473075"/>
          </a:xfrm>
          <a:prstGeom prst="rect">
            <a:avLst/>
          </a:prstGeom>
          <a:ln>
            <a:solidFill/>
            <a:miter/>
          </a:ln>
        </p:spPr>
        <p:txBody>
          <a:bodyPr lIns="0" tIns="0" rIns="0" bIns="0" anchor="ctr"/>
          <a:lstStyle/>
          <a:p>
            <a:pPr lvl="0">
              <a:defRPr sz="2000"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4610100" y="790575"/>
            <a:ext cx="1889125" cy="471488"/>
          </a:xfrm>
          <a:prstGeom prst="rect">
            <a:avLst/>
          </a:prstGeom>
          <a:ln>
            <a:solidFill/>
            <a:miter/>
          </a:ln>
        </p:spPr>
        <p:txBody>
          <a:bodyPr lIns="0" tIns="0" rIns="0" bIns="0" anchor="ctr"/>
          <a:lstStyle/>
          <a:p>
            <a:pPr lvl="0">
              <a:defRPr sz="2000"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4610100" y="1262062"/>
            <a:ext cx="1889125" cy="473076"/>
          </a:xfrm>
          <a:prstGeom prst="rect">
            <a:avLst/>
          </a:prstGeom>
          <a:ln>
            <a:solidFill/>
            <a:miter/>
          </a:ln>
        </p:spPr>
        <p:txBody>
          <a:bodyPr lIns="0" tIns="0" rIns="0" bIns="0" anchor="ctr"/>
          <a:lstStyle/>
          <a:p>
            <a:pPr lvl="0">
              <a:defRPr sz="2000"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4610100" y="1735138"/>
            <a:ext cx="1889125" cy="473076"/>
          </a:xfrm>
          <a:prstGeom prst="rect">
            <a:avLst/>
          </a:prstGeom>
          <a:ln>
            <a:solidFill/>
            <a:miter/>
          </a:ln>
        </p:spPr>
        <p:txBody>
          <a:bodyPr lIns="0" tIns="0" rIns="0" bIns="0" anchor="ctr"/>
          <a:lstStyle/>
          <a:p>
            <a:pPr lvl="0">
              <a:defRPr sz="2000"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sp>
        <p:nvSpPr>
          <p:cNvPr id="639" name="Shape 639"/>
          <p:cNvSpPr/>
          <p:nvPr/>
        </p:nvSpPr>
        <p:spPr>
          <a:xfrm>
            <a:off x="4610100" y="2208213"/>
            <a:ext cx="1889125" cy="1416051"/>
          </a:xfrm>
          <a:prstGeom prst="rect">
            <a:avLst/>
          </a:prstGeom>
          <a:ln>
            <a:solidFill/>
            <a:miter/>
          </a:ln>
        </p:spPr>
        <p:txBody>
          <a:bodyPr lIns="0" tIns="0" rIns="0" bIns="0" anchor="ctr"/>
          <a:lstStyle/>
          <a:p>
            <a:pPr lvl="0">
              <a:defRPr sz="2000"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5437187" y="2159000"/>
            <a:ext cx="306388" cy="2088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8345" tIns="28345" rIns="28345" bIns="28345">
            <a:spAutoFit/>
          </a:bodyPr>
          <a:lstStyle/>
          <a:p>
            <a:pPr lvl="0">
              <a:spcBef>
                <a:spcPts val="1000"/>
              </a:spcBef>
              <a:defRPr sz="1800"/>
            </a:pPr>
            <a:r>
              <a:rPr sz="2000" b="1">
                <a:latin typeface="Times"/>
                <a:ea typeface="Times"/>
                <a:cs typeface="Times"/>
                <a:sym typeface="Times"/>
              </a:rPr>
              <a:t>.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>
              <a:spcBef>
                <a:spcPts val="1000"/>
              </a:spcBef>
              <a:defRPr sz="1800"/>
            </a:pPr>
            <a:r>
              <a:rPr sz="2000" b="1">
                <a:latin typeface="Times"/>
                <a:ea typeface="Times"/>
                <a:cs typeface="Times"/>
                <a:sym typeface="Times"/>
              </a:rPr>
              <a:t>.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>
              <a:spcBef>
                <a:spcPts val="1000"/>
              </a:spcBef>
              <a:defRPr sz="1800"/>
            </a:pPr>
            <a:r>
              <a:rPr sz="2000" b="1">
                <a:latin typeface="Times"/>
                <a:ea typeface="Times"/>
                <a:cs typeface="Times"/>
                <a:sym typeface="Times"/>
              </a:rPr>
              <a:t>.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>
              <a:spcBef>
                <a:spcPts val="1000"/>
              </a:spcBef>
              <a:defRPr sz="1800"/>
            </a:pPr>
            <a:r>
              <a:rPr sz="2000" b="1">
                <a:latin typeface="Times"/>
                <a:ea typeface="Times"/>
                <a:cs typeface="Times"/>
                <a:sym typeface="Times"/>
              </a:rPr>
              <a:t>.</a:t>
            </a:r>
            <a:endParaRPr sz="4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4195762" y="522287"/>
            <a:ext cx="542926" cy="361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8345" tIns="28345" rIns="28345" bIns="28345">
            <a:spAutoFit/>
          </a:bodyPr>
          <a:lstStyle>
            <a:lvl1pPr>
              <a:spcBef>
                <a:spcPts val="1000"/>
              </a:spcBef>
              <a:defRPr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/>
            </a:pPr>
            <a:r>
              <a:rPr sz="2000"/>
              <a:t>80</a:t>
            </a:r>
          </a:p>
        </p:txBody>
      </p:sp>
      <p:sp>
        <p:nvSpPr>
          <p:cNvPr id="642" name="Shape 642"/>
          <p:cNvSpPr/>
          <p:nvPr/>
        </p:nvSpPr>
        <p:spPr>
          <a:xfrm>
            <a:off x="4195762" y="957262"/>
            <a:ext cx="542926" cy="361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8345" tIns="28345" rIns="28345" bIns="28345">
            <a:spAutoFit/>
          </a:bodyPr>
          <a:lstStyle>
            <a:lvl1pPr>
              <a:spcBef>
                <a:spcPts val="1000"/>
              </a:spcBef>
              <a:defRPr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/>
            </a:pPr>
            <a:r>
              <a:rPr sz="2000"/>
              <a:t>81</a:t>
            </a:r>
          </a:p>
        </p:txBody>
      </p:sp>
      <p:sp>
        <p:nvSpPr>
          <p:cNvPr id="643" name="Shape 643"/>
          <p:cNvSpPr/>
          <p:nvPr/>
        </p:nvSpPr>
        <p:spPr>
          <a:xfrm>
            <a:off x="4195762" y="1428750"/>
            <a:ext cx="542926" cy="361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8345" tIns="28345" rIns="28345" bIns="28345">
            <a:spAutoFit/>
          </a:bodyPr>
          <a:lstStyle>
            <a:lvl1pPr>
              <a:spcBef>
                <a:spcPts val="1000"/>
              </a:spcBef>
              <a:defRPr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/>
            </a:pPr>
            <a:r>
              <a:rPr sz="2000"/>
              <a:t>82</a:t>
            </a:r>
          </a:p>
        </p:txBody>
      </p:sp>
      <p:sp>
        <p:nvSpPr>
          <p:cNvPr id="644" name="Shape 644"/>
          <p:cNvSpPr/>
          <p:nvPr/>
        </p:nvSpPr>
        <p:spPr>
          <a:xfrm>
            <a:off x="4195762" y="1901825"/>
            <a:ext cx="542926" cy="361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8345" tIns="28345" rIns="28345" bIns="28345">
            <a:spAutoFit/>
          </a:bodyPr>
          <a:lstStyle>
            <a:lvl1pPr>
              <a:spcBef>
                <a:spcPts val="1000"/>
              </a:spcBef>
              <a:defRPr sz="2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/>
            </a:pPr>
            <a:r>
              <a:rPr sz="2000"/>
              <a:t>83</a:t>
            </a:r>
          </a:p>
        </p:txBody>
      </p:sp>
      <p:sp>
        <p:nvSpPr>
          <p:cNvPr id="645" name="Shape 645"/>
          <p:cNvSpPr/>
          <p:nvPr/>
        </p:nvSpPr>
        <p:spPr>
          <a:xfrm>
            <a:off x="4625975" y="255588"/>
            <a:ext cx="1841500" cy="666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8345" tIns="28345" rIns="28345" bIns="28345">
            <a:spAutoFit/>
          </a:bodyPr>
          <a:lstStyle>
            <a:lvl1pPr>
              <a:spcBef>
                <a:spcPts val="1000"/>
              </a:spcBef>
              <a:defRPr sz="2000" b="1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 b="0"/>
            </a:pPr>
            <a:r>
              <a:rPr sz="2000" b="1"/>
              <a:t>Address of handler</a:t>
            </a:r>
          </a:p>
        </p:txBody>
      </p:sp>
      <p:sp>
        <p:nvSpPr>
          <p:cNvPr id="646" name="Shape 646"/>
          <p:cNvSpPr/>
          <p:nvPr/>
        </p:nvSpPr>
        <p:spPr>
          <a:xfrm>
            <a:off x="5221287" y="868362"/>
            <a:ext cx="522288" cy="361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8345" tIns="28345" rIns="28345" bIns="28345">
            <a:spAutoFit/>
          </a:bodyPr>
          <a:lstStyle/>
          <a:p>
            <a:pPr lvl="0">
              <a:spcBef>
                <a:spcPts val="1000"/>
              </a:spcBef>
              <a:defRPr sz="1800"/>
            </a:pPr>
            <a:r>
              <a:rPr sz="2000" b="1">
                <a:latin typeface="Calibri"/>
                <a:ea typeface="Calibri"/>
                <a:cs typeface="Calibri"/>
                <a:sym typeface="Calibri"/>
              </a:rPr>
              <a:t>…</a:t>
            </a:r>
            <a:r>
              <a:rPr sz="2000" b="1">
                <a:latin typeface="Times"/>
                <a:ea typeface="Times"/>
                <a:cs typeface="Times"/>
                <a:sym typeface="Times"/>
              </a:rPr>
              <a:t>.</a:t>
            </a:r>
          </a:p>
        </p:txBody>
      </p:sp>
      <p:sp>
        <p:nvSpPr>
          <p:cNvPr id="647" name="Shape 647"/>
          <p:cNvSpPr/>
          <p:nvPr/>
        </p:nvSpPr>
        <p:spPr>
          <a:xfrm>
            <a:off x="4665662" y="1204912"/>
            <a:ext cx="1785937" cy="666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8345" tIns="28345" rIns="28345" bIns="28345">
            <a:spAutoFit/>
          </a:bodyPr>
          <a:lstStyle>
            <a:lvl1pPr>
              <a:spcBef>
                <a:spcPts val="1000"/>
              </a:spcBef>
              <a:defRPr sz="2000" b="1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 b="0"/>
            </a:pPr>
            <a:r>
              <a:rPr sz="2000" b="1"/>
              <a:t>Address of handler</a:t>
            </a:r>
          </a:p>
        </p:txBody>
      </p:sp>
      <p:sp>
        <p:nvSpPr>
          <p:cNvPr id="648" name="Shape 648"/>
          <p:cNvSpPr/>
          <p:nvPr/>
        </p:nvSpPr>
        <p:spPr>
          <a:xfrm>
            <a:off x="5251450" y="1782763"/>
            <a:ext cx="523875" cy="361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8345" tIns="28345" rIns="28345" bIns="28345">
            <a:spAutoFit/>
          </a:bodyPr>
          <a:lstStyle/>
          <a:p>
            <a:pPr lvl="0">
              <a:spcBef>
                <a:spcPts val="1000"/>
              </a:spcBef>
              <a:defRPr sz="1800"/>
            </a:pPr>
            <a:r>
              <a:rPr sz="2000" b="1">
                <a:latin typeface="Calibri"/>
                <a:ea typeface="Calibri"/>
                <a:cs typeface="Calibri"/>
                <a:sym typeface="Calibri"/>
              </a:rPr>
              <a:t>…</a:t>
            </a:r>
            <a:r>
              <a:rPr sz="2000" b="1">
                <a:latin typeface="Times"/>
                <a:ea typeface="Times"/>
                <a:cs typeface="Times"/>
                <a:sym typeface="Times"/>
              </a:rPr>
              <a:t>.</a:t>
            </a:r>
          </a:p>
        </p:txBody>
      </p:sp>
      <p:sp>
        <p:nvSpPr>
          <p:cNvPr id="649" name="Shape 649"/>
          <p:cNvSpPr/>
          <p:nvPr/>
        </p:nvSpPr>
        <p:spPr>
          <a:xfrm>
            <a:off x="6364287" y="381000"/>
            <a:ext cx="1720170" cy="361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8345" tIns="28345" rIns="28345" bIns="28345">
            <a:spAutoFit/>
          </a:bodyPr>
          <a:lstStyle>
            <a:lvl1pPr>
              <a:spcBef>
                <a:spcPts val="1000"/>
              </a:spcBef>
              <a:defRPr sz="2000" b="1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 b="0"/>
            </a:pPr>
            <a:r>
              <a:rPr sz="2000" b="1"/>
              <a:t>KEYBOARD</a:t>
            </a:r>
          </a:p>
        </p:txBody>
      </p:sp>
      <p:sp>
        <p:nvSpPr>
          <p:cNvPr id="650" name="Shape 650"/>
          <p:cNvSpPr/>
          <p:nvPr/>
        </p:nvSpPr>
        <p:spPr>
          <a:xfrm>
            <a:off x="6402387" y="1308100"/>
            <a:ext cx="1304699" cy="361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8345" tIns="28345" rIns="28345" bIns="28345">
            <a:spAutoFit/>
          </a:bodyPr>
          <a:lstStyle>
            <a:lvl1pPr>
              <a:spcBef>
                <a:spcPts val="1000"/>
              </a:spcBef>
              <a:defRPr sz="2000" b="1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 b="0"/>
            </a:pPr>
            <a:r>
              <a:rPr sz="2000" b="1"/>
              <a:t>MOUSE</a:t>
            </a:r>
          </a:p>
        </p:txBody>
      </p:sp>
      <p:sp>
        <p:nvSpPr>
          <p:cNvPr id="651" name="Shape 651"/>
          <p:cNvSpPr/>
          <p:nvPr/>
        </p:nvSpPr>
        <p:spPr>
          <a:xfrm>
            <a:off x="4309524" y="3721100"/>
            <a:ext cx="2469641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 b="0"/>
            </a:pPr>
            <a:r>
              <a:rPr sz="2000" b="1"/>
              <a:t>Interrupt vector table</a:t>
            </a:r>
          </a:p>
        </p:txBody>
      </p:sp>
      <p:sp>
        <p:nvSpPr>
          <p:cNvPr id="652" name="Shape 652"/>
          <p:cNvSpPr/>
          <p:nvPr/>
        </p:nvSpPr>
        <p:spPr>
          <a:xfrm flipV="1">
            <a:off x="2638425" y="317499"/>
            <a:ext cx="1971676" cy="2497139"/>
          </a:xfrm>
          <a:prstGeom prst="line">
            <a:avLst/>
          </a:prstGeom>
          <a:ln>
            <a:solidFill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2638424" y="3162299"/>
            <a:ext cx="1971676" cy="461964"/>
          </a:xfrm>
          <a:prstGeom prst="line">
            <a:avLst/>
          </a:prstGeom>
          <a:ln>
            <a:solidFill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roup 657"/>
          <p:cNvGrpSpPr/>
          <p:nvPr/>
        </p:nvGrpSpPr>
        <p:grpSpPr>
          <a:xfrm>
            <a:off x="685800" y="2590799"/>
            <a:ext cx="1595438" cy="1447801"/>
            <a:chOff x="0" y="0"/>
            <a:chExt cx="1595437" cy="1447800"/>
          </a:xfrm>
        </p:grpSpPr>
        <p:sp>
          <p:nvSpPr>
            <p:cNvPr id="655" name="Shape 655"/>
            <p:cNvSpPr/>
            <p:nvPr/>
          </p:nvSpPr>
          <p:spPr>
            <a:xfrm>
              <a:off x="0" y="0"/>
              <a:ext cx="1595438" cy="144780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59625" y="0"/>
              <a:ext cx="1476188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2400"/>
                <a:t>Processor</a:t>
              </a:r>
            </a:p>
          </p:txBody>
        </p:sp>
      </p:grpSp>
      <p:sp>
        <p:nvSpPr>
          <p:cNvPr id="658" name="Shape 658"/>
          <p:cNvSpPr/>
          <p:nvPr/>
        </p:nvSpPr>
        <p:spPr>
          <a:xfrm>
            <a:off x="2281238" y="2819400"/>
            <a:ext cx="6176963" cy="0"/>
          </a:xfrm>
          <a:prstGeom prst="line">
            <a:avLst/>
          </a:prstGeom>
          <a:ln w="762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2281238" y="3124200"/>
            <a:ext cx="6176963" cy="0"/>
          </a:xfrm>
          <a:prstGeom prst="line">
            <a:avLst/>
          </a:prstGeom>
          <a:ln w="762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2373829" y="3124200"/>
            <a:ext cx="1357869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Data Bus</a:t>
            </a:r>
          </a:p>
        </p:txBody>
      </p:sp>
      <p:sp>
        <p:nvSpPr>
          <p:cNvPr id="661" name="Shape 661"/>
          <p:cNvSpPr/>
          <p:nvPr/>
        </p:nvSpPr>
        <p:spPr>
          <a:xfrm>
            <a:off x="2996302" y="2422525"/>
            <a:ext cx="1832185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Address Bus</a:t>
            </a:r>
          </a:p>
        </p:txBody>
      </p:sp>
      <p:grpSp>
        <p:nvGrpSpPr>
          <p:cNvPr id="664" name="Group 664"/>
          <p:cNvGrpSpPr/>
          <p:nvPr/>
        </p:nvGrpSpPr>
        <p:grpSpPr>
          <a:xfrm>
            <a:off x="4610099" y="4367212"/>
            <a:ext cx="1738315" cy="619127"/>
            <a:chOff x="0" y="0"/>
            <a:chExt cx="1738314" cy="619126"/>
          </a:xfrm>
        </p:grpSpPr>
        <p:sp>
          <p:nvSpPr>
            <p:cNvPr id="662" name="Shape 662"/>
            <p:cNvSpPr/>
            <p:nvPr/>
          </p:nvSpPr>
          <p:spPr>
            <a:xfrm>
              <a:off x="-1" y="-1"/>
              <a:ext cx="1738315" cy="619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271259" y="79692"/>
              <a:ext cx="119579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2400"/>
                <a:t>Device 1</a:t>
              </a:r>
            </a:p>
          </p:txBody>
        </p:sp>
      </p:grpSp>
      <p:grpSp>
        <p:nvGrpSpPr>
          <p:cNvPr id="667" name="Group 667"/>
          <p:cNvGrpSpPr/>
          <p:nvPr/>
        </p:nvGrpSpPr>
        <p:grpSpPr>
          <a:xfrm>
            <a:off x="6857999" y="4367212"/>
            <a:ext cx="1738315" cy="619127"/>
            <a:chOff x="0" y="0"/>
            <a:chExt cx="1738314" cy="619126"/>
          </a:xfrm>
        </p:grpSpPr>
        <p:sp>
          <p:nvSpPr>
            <p:cNvPr id="665" name="Shape 665"/>
            <p:cNvSpPr/>
            <p:nvPr/>
          </p:nvSpPr>
          <p:spPr>
            <a:xfrm>
              <a:off x="-1" y="-1"/>
              <a:ext cx="1738315" cy="619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271259" y="79692"/>
              <a:ext cx="119579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2400"/>
                <a:t>Device 2</a:t>
              </a:r>
            </a:p>
          </p:txBody>
        </p:sp>
      </p:grpSp>
      <p:sp>
        <p:nvSpPr>
          <p:cNvPr id="668" name="Shape 668"/>
          <p:cNvSpPr/>
          <p:nvPr/>
        </p:nvSpPr>
        <p:spPr>
          <a:xfrm flipV="1">
            <a:off x="5105399" y="2819400"/>
            <a:ext cx="1" cy="1547814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69" name="Shape 669"/>
          <p:cNvSpPr/>
          <p:nvPr/>
        </p:nvSpPr>
        <p:spPr>
          <a:xfrm flipV="1">
            <a:off x="7391400" y="2819400"/>
            <a:ext cx="1" cy="1547814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70" name="Shape 670"/>
          <p:cNvSpPr/>
          <p:nvPr/>
        </p:nvSpPr>
        <p:spPr>
          <a:xfrm flipV="1">
            <a:off x="5943600" y="3176588"/>
            <a:ext cx="1" cy="1243013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71" name="Shape 671"/>
          <p:cNvSpPr/>
          <p:nvPr/>
        </p:nvSpPr>
        <p:spPr>
          <a:xfrm flipV="1">
            <a:off x="8077200" y="3124200"/>
            <a:ext cx="1" cy="1243014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72" name="Shape 672"/>
          <p:cNvSpPr/>
          <p:nvPr/>
        </p:nvSpPr>
        <p:spPr>
          <a:xfrm>
            <a:off x="2281238" y="3521075"/>
            <a:ext cx="6315076" cy="0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2442042" y="3521075"/>
            <a:ext cx="527705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Int </a:t>
            </a:r>
          </a:p>
        </p:txBody>
      </p:sp>
      <p:sp>
        <p:nvSpPr>
          <p:cNvPr id="674" name="Shape 674"/>
          <p:cNvSpPr/>
          <p:nvPr/>
        </p:nvSpPr>
        <p:spPr>
          <a:xfrm>
            <a:off x="5486399" y="3521075"/>
            <a:ext cx="1" cy="846139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75" name="Shape 675"/>
          <p:cNvSpPr/>
          <p:nvPr/>
        </p:nvSpPr>
        <p:spPr>
          <a:xfrm>
            <a:off x="7772400" y="3543300"/>
            <a:ext cx="1" cy="846139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678" name="Group 678"/>
          <p:cNvGrpSpPr/>
          <p:nvPr/>
        </p:nvGrpSpPr>
        <p:grpSpPr>
          <a:xfrm>
            <a:off x="3358469" y="5204052"/>
            <a:ext cx="5283201" cy="1348741"/>
            <a:chOff x="0" y="0"/>
            <a:chExt cx="5283200" cy="1348739"/>
          </a:xfrm>
        </p:grpSpPr>
        <p:sp>
          <p:nvSpPr>
            <p:cNvPr id="676" name="Shape 676"/>
            <p:cNvSpPr/>
            <p:nvPr/>
          </p:nvSpPr>
          <p:spPr>
            <a:xfrm>
              <a:off x="0" y="0"/>
              <a:ext cx="5283200" cy="1338263"/>
            </a:xfrm>
            <a:prstGeom prst="rect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0" y="0"/>
              <a:ext cx="5283200" cy="1348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 lvl="0">
                <a:defRPr sz="1800"/>
              </a:pPr>
              <a:r>
                <a:rPr sz="2400"/>
                <a:t>Once complete the handler executes a "return from interrupt" instruction</a:t>
              </a:r>
            </a:p>
          </p:txBody>
        </p:sp>
      </p:grpSp>
      <p:sp>
        <p:nvSpPr>
          <p:cNvPr id="679" name="Shape 679"/>
          <p:cNvSpPr/>
          <p:nvPr/>
        </p:nvSpPr>
        <p:spPr>
          <a:xfrm>
            <a:off x="2286000" y="3886200"/>
            <a:ext cx="2324100" cy="0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80" name="Shape 680"/>
          <p:cNvSpPr/>
          <p:nvPr/>
        </p:nvSpPr>
        <p:spPr>
          <a:xfrm>
            <a:off x="2427927" y="3870325"/>
            <a:ext cx="69722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Inta </a:t>
            </a:r>
          </a:p>
        </p:txBody>
      </p:sp>
      <p:sp>
        <p:nvSpPr>
          <p:cNvPr id="681" name="Shape 681"/>
          <p:cNvSpPr/>
          <p:nvPr/>
        </p:nvSpPr>
        <p:spPr>
          <a:xfrm>
            <a:off x="4610100" y="3886199"/>
            <a:ext cx="307976" cy="533402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82" name="Shape 682"/>
          <p:cNvSpPr/>
          <p:nvPr/>
        </p:nvSpPr>
        <p:spPr>
          <a:xfrm>
            <a:off x="6858000" y="3886199"/>
            <a:ext cx="307976" cy="533402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6327775" y="3886200"/>
            <a:ext cx="530225" cy="0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84" name="Shape 684"/>
          <p:cNvSpPr/>
          <p:nvPr/>
        </p:nvSpPr>
        <p:spPr>
          <a:xfrm flipH="1">
            <a:off x="6019800" y="3886199"/>
            <a:ext cx="307976" cy="533402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85" name="Shape 685"/>
          <p:cNvSpPr/>
          <p:nvPr/>
        </p:nvSpPr>
        <p:spPr>
          <a:xfrm flipH="1">
            <a:off x="8304213" y="3917949"/>
            <a:ext cx="307976" cy="533402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8612188" y="3927475"/>
            <a:ext cx="509588" cy="0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689" name="Group 689"/>
          <p:cNvGrpSpPr/>
          <p:nvPr/>
        </p:nvGrpSpPr>
        <p:grpSpPr>
          <a:xfrm>
            <a:off x="1482725" y="495299"/>
            <a:ext cx="1595438" cy="1447801"/>
            <a:chOff x="0" y="0"/>
            <a:chExt cx="1595437" cy="1447800"/>
          </a:xfrm>
        </p:grpSpPr>
        <p:sp>
          <p:nvSpPr>
            <p:cNvPr id="687" name="Shape 687"/>
            <p:cNvSpPr/>
            <p:nvPr/>
          </p:nvSpPr>
          <p:spPr>
            <a:xfrm>
              <a:off x="0" y="0"/>
              <a:ext cx="1595438" cy="144780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95282" y="0"/>
              <a:ext cx="1204874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2400"/>
                <a:t>Memory</a:t>
              </a:r>
            </a:p>
          </p:txBody>
        </p:sp>
      </p:grpSp>
      <p:sp>
        <p:nvSpPr>
          <p:cNvPr id="690" name="Shape 690"/>
          <p:cNvSpPr/>
          <p:nvPr/>
        </p:nvSpPr>
        <p:spPr>
          <a:xfrm flipV="1">
            <a:off x="2438400" y="1943100"/>
            <a:ext cx="0" cy="1181100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91" name="Shape 691"/>
          <p:cNvSpPr/>
          <p:nvPr/>
        </p:nvSpPr>
        <p:spPr>
          <a:xfrm flipV="1">
            <a:off x="2743200" y="1943100"/>
            <a:ext cx="0" cy="876300"/>
          </a:xfrm>
          <a:prstGeom prst="line">
            <a:avLst/>
          </a:prstGeom>
          <a:ln w="38100">
            <a:solidFill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1471880" y="1362075"/>
            <a:ext cx="840840" cy="54864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800" b="1">
                <a:latin typeface="Courier New"/>
                <a:ea typeface="Courier New"/>
                <a:cs typeface="Courier New"/>
                <a:sym typeface="Courier New"/>
              </a:rPr>
              <a:t>0x12345678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>
              <a:defRPr sz="1800"/>
            </a:pPr>
            <a:r>
              <a:rPr sz="800" b="1">
                <a:latin typeface="Courier New"/>
                <a:ea typeface="Courier New"/>
                <a:cs typeface="Courier New"/>
                <a:sym typeface="Courier New"/>
              </a:rPr>
              <a:t>0x3579BDFA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>
              <a:defRPr sz="1800"/>
            </a:pPr>
            <a:r>
              <a:rPr sz="800" b="1">
                <a:latin typeface="Courier New"/>
                <a:ea typeface="Courier New"/>
                <a:cs typeface="Courier New"/>
                <a:sym typeface="Courier New"/>
              </a:rPr>
              <a:t>0x12345678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>
              <a:defRPr sz="1800"/>
            </a:pPr>
            <a:r>
              <a:rPr sz="800" b="1">
                <a:latin typeface="Courier New"/>
                <a:ea typeface="Courier New"/>
                <a:cs typeface="Courier New"/>
                <a:sym typeface="Courier New"/>
              </a:rPr>
              <a:t>0x3579BDFE</a:t>
            </a:r>
          </a:p>
        </p:txBody>
      </p:sp>
      <p:sp>
        <p:nvSpPr>
          <p:cNvPr id="693" name="Shape 693"/>
          <p:cNvSpPr/>
          <p:nvPr/>
        </p:nvSpPr>
        <p:spPr>
          <a:xfrm flipV="1">
            <a:off x="2281238" y="1219200"/>
            <a:ext cx="461963" cy="381000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94" name="Shape 694"/>
          <p:cNvSpPr/>
          <p:nvPr/>
        </p:nvSpPr>
        <p:spPr>
          <a:xfrm>
            <a:off x="2743200" y="1187450"/>
            <a:ext cx="254000" cy="347664"/>
          </a:xfrm>
          <a:prstGeom prst="rect">
            <a:avLst/>
          </a:prstGeom>
          <a:solidFill>
            <a:srgbClr val="00CC99"/>
          </a:solidFill>
          <a:ln>
            <a:solidFill/>
            <a:miter/>
          </a:ln>
        </p:spPr>
        <p:txBody>
          <a:bodyPr lIns="0" tIns="0" rIns="0" bIns="0" anchor="ctr"/>
          <a:lstStyle/>
          <a:p>
            <a:pPr lvl="0">
              <a:defRPr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666699"/>
                </a:solidFill>
              </a:rPr>
              <a:t>Questions?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Group 749"/>
          <p:cNvGrpSpPr/>
          <p:nvPr/>
        </p:nvGrpSpPr>
        <p:grpSpPr>
          <a:xfrm>
            <a:off x="182562" y="1050924"/>
            <a:ext cx="8721726" cy="5135565"/>
            <a:chOff x="0" y="0"/>
            <a:chExt cx="8721724" cy="5135563"/>
          </a:xfrm>
        </p:grpSpPr>
        <p:grpSp>
          <p:nvGrpSpPr>
            <p:cNvPr id="700" name="Group 700"/>
            <p:cNvGrpSpPr/>
            <p:nvPr/>
          </p:nvGrpSpPr>
          <p:grpSpPr>
            <a:xfrm>
              <a:off x="-1" y="2225675"/>
              <a:ext cx="1824039" cy="2255838"/>
              <a:chOff x="0" y="0"/>
              <a:chExt cx="1824037" cy="2255837"/>
            </a:xfrm>
          </p:grpSpPr>
          <p:sp>
            <p:nvSpPr>
              <p:cNvPr id="698" name="Shape 698"/>
              <p:cNvSpPr/>
              <p:nvPr/>
            </p:nvSpPr>
            <p:spPr>
              <a:xfrm>
                <a:off x="-1" y="-1"/>
                <a:ext cx="1824039" cy="2255839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699" name="Shape 699"/>
              <p:cNvSpPr/>
              <p:nvPr/>
            </p:nvSpPr>
            <p:spPr>
              <a:xfrm>
                <a:off x="267389" y="-1"/>
                <a:ext cx="1289259" cy="1196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lvl="0">
                  <a:defRPr sz="1800"/>
                </a:pPr>
                <a:endParaRPr sz="2400"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>
                  <a:defRPr sz="1800"/>
                </a:pPr>
                <a:endParaRPr sz="2400"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>
                  <a:defRPr sz="1800"/>
                </a:pPr>
                <a:r>
                  <a:rPr sz="2400">
                    <a:latin typeface="Times"/>
                    <a:ea typeface="Times"/>
                    <a:cs typeface="Times"/>
                    <a:sym typeface="Times"/>
                  </a:rPr>
                  <a:t>Processor</a:t>
                </a:r>
              </a:p>
            </p:txBody>
          </p:sp>
        </p:grpSp>
        <p:grpSp>
          <p:nvGrpSpPr>
            <p:cNvPr id="703" name="Group 703"/>
            <p:cNvGrpSpPr/>
            <p:nvPr/>
          </p:nvGrpSpPr>
          <p:grpSpPr>
            <a:xfrm>
              <a:off x="4913312" y="4486275"/>
              <a:ext cx="1808163" cy="649289"/>
              <a:chOff x="0" y="0"/>
              <a:chExt cx="1808162" cy="649287"/>
            </a:xfrm>
          </p:grpSpPr>
          <p:sp>
            <p:nvSpPr>
              <p:cNvPr id="701" name="Shape 701"/>
              <p:cNvSpPr/>
              <p:nvPr/>
            </p:nvSpPr>
            <p:spPr>
              <a:xfrm>
                <a:off x="-1" y="0"/>
                <a:ext cx="1808163" cy="649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CC9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702" name="Shape 702"/>
              <p:cNvSpPr/>
              <p:nvPr/>
            </p:nvSpPr>
            <p:spPr>
              <a:xfrm>
                <a:off x="306183" y="113947"/>
                <a:ext cx="1195796" cy="421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400"/>
                </a:lvl1pPr>
              </a:lstStyle>
              <a:p>
                <a:pPr lvl="0">
                  <a:defRPr sz="1800"/>
                </a:pPr>
                <a:r>
                  <a:rPr sz="2400"/>
                  <a:t>Device 1</a:t>
                </a:r>
              </a:p>
            </p:txBody>
          </p:sp>
        </p:grpSp>
        <p:grpSp>
          <p:nvGrpSpPr>
            <p:cNvPr id="706" name="Group 706"/>
            <p:cNvGrpSpPr/>
            <p:nvPr/>
          </p:nvGrpSpPr>
          <p:grpSpPr>
            <a:xfrm>
              <a:off x="6913562" y="4486275"/>
              <a:ext cx="1808163" cy="649289"/>
              <a:chOff x="0" y="0"/>
              <a:chExt cx="1808162" cy="649287"/>
            </a:xfrm>
          </p:grpSpPr>
          <p:sp>
            <p:nvSpPr>
              <p:cNvPr id="704" name="Shape 704"/>
              <p:cNvSpPr/>
              <p:nvPr/>
            </p:nvSpPr>
            <p:spPr>
              <a:xfrm>
                <a:off x="-1" y="0"/>
                <a:ext cx="1808163" cy="649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CC9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705" name="Shape 705"/>
              <p:cNvSpPr/>
              <p:nvPr/>
            </p:nvSpPr>
            <p:spPr>
              <a:xfrm>
                <a:off x="306183" y="113947"/>
                <a:ext cx="1195796" cy="421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400"/>
                </a:lvl1pPr>
              </a:lstStyle>
              <a:p>
                <a:pPr lvl="0">
                  <a:defRPr sz="1800"/>
                </a:pPr>
                <a:r>
                  <a:rPr sz="2400"/>
                  <a:t>Device 2</a:t>
                </a:r>
              </a:p>
            </p:txBody>
          </p:sp>
        </p:grpSp>
        <p:sp>
          <p:nvSpPr>
            <p:cNvPr id="707" name="Shape 707"/>
            <p:cNvSpPr/>
            <p:nvPr/>
          </p:nvSpPr>
          <p:spPr>
            <a:xfrm flipV="1">
              <a:off x="4110037" y="3384550"/>
              <a:ext cx="3662363" cy="2857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4210050" y="3441700"/>
              <a:ext cx="118427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2400"/>
                <a:t>INT1</a:t>
              </a:r>
            </a:p>
          </p:txBody>
        </p:sp>
        <p:sp>
          <p:nvSpPr>
            <p:cNvPr id="709" name="Shape 709"/>
            <p:cNvSpPr/>
            <p:nvPr/>
          </p:nvSpPr>
          <p:spPr>
            <a:xfrm>
              <a:off x="5822950" y="3381375"/>
              <a:ext cx="0" cy="112077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7772400" y="3381375"/>
              <a:ext cx="0" cy="11430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113212" y="4021137"/>
              <a:ext cx="124142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191000" y="4005262"/>
              <a:ext cx="1295400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2400"/>
                <a:t>INTA 1</a:t>
              </a:r>
            </a:p>
          </p:txBody>
        </p:sp>
        <p:sp>
          <p:nvSpPr>
            <p:cNvPr id="713" name="Shape 713"/>
            <p:cNvSpPr/>
            <p:nvPr/>
          </p:nvSpPr>
          <p:spPr>
            <a:xfrm>
              <a:off x="5354637" y="4021137"/>
              <a:ext cx="165101" cy="5334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7354887" y="4021137"/>
              <a:ext cx="165101" cy="5334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 flipV="1">
              <a:off x="6218237" y="4021137"/>
              <a:ext cx="1136651" cy="317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 flipH="1">
              <a:off x="6108700" y="4021137"/>
              <a:ext cx="163513" cy="5334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 flipH="1">
              <a:off x="8128000" y="4052887"/>
              <a:ext cx="163513" cy="5334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8291512" y="4062412"/>
              <a:ext cx="273051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721" name="Group 721"/>
            <p:cNvGrpSpPr/>
            <p:nvPr/>
          </p:nvGrpSpPr>
          <p:grpSpPr>
            <a:xfrm>
              <a:off x="4913312" y="1104900"/>
              <a:ext cx="1808163" cy="649288"/>
              <a:chOff x="0" y="0"/>
              <a:chExt cx="1808162" cy="649287"/>
            </a:xfrm>
          </p:grpSpPr>
          <p:sp>
            <p:nvSpPr>
              <p:cNvPr id="719" name="Shape 719"/>
              <p:cNvSpPr/>
              <p:nvPr/>
            </p:nvSpPr>
            <p:spPr>
              <a:xfrm>
                <a:off x="-1" y="0"/>
                <a:ext cx="1808163" cy="649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CC9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720" name="Shape 720"/>
              <p:cNvSpPr/>
              <p:nvPr/>
            </p:nvSpPr>
            <p:spPr>
              <a:xfrm>
                <a:off x="306183" y="113947"/>
                <a:ext cx="1195796" cy="421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400"/>
                </a:lvl1pPr>
              </a:lstStyle>
              <a:p>
                <a:pPr lvl="0">
                  <a:defRPr sz="1800"/>
                </a:pPr>
                <a:r>
                  <a:rPr sz="2400"/>
                  <a:t>Device 1</a:t>
                </a:r>
              </a:p>
            </p:txBody>
          </p:sp>
        </p:grpSp>
        <p:grpSp>
          <p:nvGrpSpPr>
            <p:cNvPr id="724" name="Group 724"/>
            <p:cNvGrpSpPr/>
            <p:nvPr/>
          </p:nvGrpSpPr>
          <p:grpSpPr>
            <a:xfrm>
              <a:off x="6913562" y="1104900"/>
              <a:ext cx="1808163" cy="649288"/>
              <a:chOff x="0" y="0"/>
              <a:chExt cx="1808162" cy="649287"/>
            </a:xfrm>
          </p:grpSpPr>
          <p:sp>
            <p:nvSpPr>
              <p:cNvPr id="722" name="Shape 722"/>
              <p:cNvSpPr/>
              <p:nvPr/>
            </p:nvSpPr>
            <p:spPr>
              <a:xfrm>
                <a:off x="-1" y="0"/>
                <a:ext cx="1808163" cy="649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CC9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723" name="Shape 723"/>
              <p:cNvSpPr/>
              <p:nvPr/>
            </p:nvSpPr>
            <p:spPr>
              <a:xfrm>
                <a:off x="306183" y="113947"/>
                <a:ext cx="1195796" cy="4213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400"/>
                </a:lvl1pPr>
              </a:lstStyle>
              <a:p>
                <a:pPr lvl="0">
                  <a:defRPr sz="1800"/>
                </a:pPr>
                <a:r>
                  <a:rPr sz="2400"/>
                  <a:t>Device 2</a:t>
                </a:r>
              </a:p>
            </p:txBody>
          </p:sp>
        </p:grpSp>
        <p:sp>
          <p:nvSpPr>
            <p:cNvPr id="725" name="Shape 725"/>
            <p:cNvSpPr/>
            <p:nvPr/>
          </p:nvSpPr>
          <p:spPr>
            <a:xfrm>
              <a:off x="3840162" y="-1"/>
              <a:ext cx="3932238" cy="317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210050" y="60324"/>
              <a:ext cx="118427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2400"/>
                <a:t>INT8</a:t>
              </a:r>
            </a:p>
          </p:txBody>
        </p:sp>
        <p:sp>
          <p:nvSpPr>
            <p:cNvPr id="727" name="Shape 727"/>
            <p:cNvSpPr/>
            <p:nvPr/>
          </p:nvSpPr>
          <p:spPr>
            <a:xfrm>
              <a:off x="5822950" y="-1"/>
              <a:ext cx="0" cy="112077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7772400" y="-1"/>
              <a:ext cx="0" cy="11430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4113212" y="639762"/>
              <a:ext cx="124142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4191000" y="623887"/>
              <a:ext cx="1295400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2400"/>
                <a:t>INTA 8</a:t>
              </a:r>
            </a:p>
          </p:txBody>
        </p:sp>
        <p:sp>
          <p:nvSpPr>
            <p:cNvPr id="731" name="Shape 731"/>
            <p:cNvSpPr/>
            <p:nvPr/>
          </p:nvSpPr>
          <p:spPr>
            <a:xfrm>
              <a:off x="5354637" y="639762"/>
              <a:ext cx="165101" cy="5334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7354887" y="639762"/>
              <a:ext cx="165101" cy="5334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 flipV="1">
              <a:off x="6218237" y="639762"/>
              <a:ext cx="1136651" cy="317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 flipH="1">
              <a:off x="6108700" y="639762"/>
              <a:ext cx="163513" cy="5334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 flipH="1">
              <a:off x="8128000" y="671512"/>
              <a:ext cx="163513" cy="5334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8291512" y="681037"/>
              <a:ext cx="273051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5639910" y="1927225"/>
              <a:ext cx="307341" cy="156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>
                <a:defRPr sz="1800"/>
              </a:pPr>
              <a:r>
                <a:rPr sz="2400" b="1">
                  <a:latin typeface="Times"/>
                  <a:ea typeface="Times"/>
                  <a:cs typeface="Times"/>
                  <a:sym typeface="Times"/>
                </a:rPr>
                <a:t>.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>
                <a:defRPr sz="1800"/>
              </a:pPr>
              <a:r>
                <a:rPr sz="2400" b="1">
                  <a:latin typeface="Times"/>
                  <a:ea typeface="Times"/>
                  <a:cs typeface="Times"/>
                  <a:sym typeface="Times"/>
                </a:rPr>
                <a:t>.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>
                <a:defRPr sz="1800"/>
              </a:pPr>
              <a:r>
                <a:rPr sz="2400" b="1">
                  <a:latin typeface="Times"/>
                  <a:ea typeface="Times"/>
                  <a:cs typeface="Times"/>
                  <a:sym typeface="Times"/>
                </a:rPr>
                <a:t>.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>
                <a:defRPr sz="1800"/>
              </a:pPr>
              <a:r>
                <a:rPr sz="2400" b="1">
                  <a:latin typeface="Times"/>
                  <a:ea typeface="Times"/>
                  <a:cs typeface="Times"/>
                  <a:sym typeface="Times"/>
                </a:rPr>
                <a:t>.</a:t>
              </a:r>
            </a:p>
          </p:txBody>
        </p:sp>
        <p:sp>
          <p:nvSpPr>
            <p:cNvPr id="738" name="Shape 738"/>
            <p:cNvSpPr/>
            <p:nvPr/>
          </p:nvSpPr>
          <p:spPr>
            <a:xfrm>
              <a:off x="2195512" y="1463675"/>
              <a:ext cx="1279526" cy="1828801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3475037" y="1738312"/>
              <a:ext cx="36512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 flipV="1">
              <a:off x="3840162" y="0"/>
              <a:ext cx="1" cy="173831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3475037" y="3109912"/>
              <a:ext cx="639763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4114800" y="3109912"/>
              <a:ext cx="1" cy="27463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3628548" y="1828800"/>
              <a:ext cx="307341" cy="156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>
                <a:defRPr sz="1800"/>
              </a:pPr>
              <a:r>
                <a:rPr sz="2400" b="1">
                  <a:latin typeface="Times"/>
                  <a:ea typeface="Times"/>
                  <a:cs typeface="Times"/>
                  <a:sym typeface="Times"/>
                </a:rPr>
                <a:t>.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>
                <a:defRPr sz="1800"/>
              </a:pPr>
              <a:r>
                <a:rPr sz="2400" b="1">
                  <a:latin typeface="Times"/>
                  <a:ea typeface="Times"/>
                  <a:cs typeface="Times"/>
                  <a:sym typeface="Times"/>
                </a:rPr>
                <a:t>.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>
                <a:defRPr sz="1800"/>
              </a:pPr>
              <a:r>
                <a:rPr sz="2400" b="1">
                  <a:latin typeface="Times"/>
                  <a:ea typeface="Times"/>
                  <a:cs typeface="Times"/>
                  <a:sym typeface="Times"/>
                </a:rPr>
                <a:t>.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>
                <a:defRPr sz="1800"/>
              </a:pPr>
              <a:r>
                <a:rPr sz="2400" b="1">
                  <a:latin typeface="Times"/>
                  <a:ea typeface="Times"/>
                  <a:cs typeface="Times"/>
                  <a:sym typeface="Times"/>
                </a:rPr>
                <a:t>.</a:t>
              </a:r>
            </a:p>
          </p:txBody>
        </p:sp>
        <p:sp>
          <p:nvSpPr>
            <p:cNvPr id="744" name="Shape 744"/>
            <p:cNvSpPr/>
            <p:nvPr/>
          </p:nvSpPr>
          <p:spPr>
            <a:xfrm>
              <a:off x="2286000" y="2017712"/>
              <a:ext cx="1316038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>
                <a:defRPr sz="1800"/>
              </a:pPr>
              <a:r>
                <a:rPr sz="2400" b="1">
                  <a:latin typeface="Times"/>
                  <a:ea typeface="Times"/>
                  <a:cs typeface="Times"/>
                  <a:sym typeface="Times"/>
                </a:rPr>
                <a:t>Priority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>
                <a:defRPr sz="1800"/>
              </a:pPr>
              <a:r>
                <a:rPr sz="2400" b="1">
                  <a:latin typeface="Times"/>
                  <a:ea typeface="Times"/>
                  <a:cs typeface="Times"/>
                  <a:sym typeface="Times"/>
                </a:rPr>
                <a:t>Encoder  </a:t>
              </a:r>
            </a:p>
          </p:txBody>
        </p:sp>
        <p:sp>
          <p:nvSpPr>
            <p:cNvPr id="745" name="Shape 745"/>
            <p:cNvSpPr/>
            <p:nvPr/>
          </p:nvSpPr>
          <p:spPr>
            <a:xfrm>
              <a:off x="1828800" y="2470150"/>
              <a:ext cx="366713" cy="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142176" y="2286000"/>
              <a:ext cx="646173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 b="1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 b="0"/>
              </a:pPr>
              <a:r>
                <a:rPr sz="2400" b="1"/>
                <a:t>INT</a:t>
              </a:r>
            </a:p>
          </p:txBody>
        </p:sp>
        <p:sp>
          <p:nvSpPr>
            <p:cNvPr id="747" name="Shape 747"/>
            <p:cNvSpPr/>
            <p:nvPr/>
          </p:nvSpPr>
          <p:spPr>
            <a:xfrm>
              <a:off x="846137" y="3781425"/>
              <a:ext cx="117475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 b="1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 b="0"/>
              </a:pPr>
              <a:r>
                <a:rPr sz="2400" b="1"/>
                <a:t>INTA</a:t>
              </a:r>
            </a:p>
          </p:txBody>
        </p:sp>
        <p:sp>
          <p:nvSpPr>
            <p:cNvPr id="748" name="Shape 748"/>
            <p:cNvSpPr/>
            <p:nvPr/>
          </p:nvSpPr>
          <p:spPr>
            <a:xfrm>
              <a:off x="1828800" y="4024312"/>
              <a:ext cx="366713" cy="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/>
          <p:nvPr/>
        </p:nvSpPr>
        <p:spPr>
          <a:xfrm>
            <a:off x="560387" y="248645"/>
            <a:ext cx="7772401" cy="582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450" tIns="44450" rIns="44450" bIns="44450" anchor="ctr">
            <a:spAutoFit/>
          </a:bodyPr>
          <a:lstStyle>
            <a:lvl1pPr algn="l">
              <a:buClr>
                <a:srgbClr val="666699"/>
              </a:buClr>
              <a:buSzPct val="100000"/>
              <a:buFont typeface="Wingdings"/>
              <a:buChar char="❖"/>
              <a:defRPr sz="3200">
                <a:solidFill>
                  <a:srgbClr val="666699"/>
                </a:solidFill>
              </a:defRPr>
            </a:lvl1pPr>
          </a:lstStyle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666699"/>
                </a:solidFill>
              </a:rPr>
              <a:t>Stack for Saving/Restoring</a:t>
            </a:r>
          </a:p>
        </p:txBody>
      </p:sp>
      <p:sp>
        <p:nvSpPr>
          <p:cNvPr id="752" name="Shape 752"/>
          <p:cNvSpPr/>
          <p:nvPr/>
        </p:nvSpPr>
        <p:spPr>
          <a:xfrm>
            <a:off x="580569" y="1146629"/>
            <a:ext cx="7765145" cy="4520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just">
              <a:buSzPct val="100000"/>
              <a:buFont typeface="Wingdings"/>
              <a:buChar char="➢"/>
              <a:defRPr sz="1800"/>
            </a:pPr>
            <a:r>
              <a:rPr sz="2400">
                <a:latin typeface="Times"/>
                <a:ea typeface="Times"/>
                <a:cs typeface="Times"/>
                <a:sym typeface="Times"/>
              </a:rPr>
              <a:t> Where do we save processor registers?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 algn="just">
              <a:buSzPct val="100000"/>
              <a:buFont typeface="Wingdings"/>
              <a:buChar char="➢"/>
              <a:defRPr sz="1800"/>
            </a:pP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lvl="0" algn="just">
              <a:buSzPct val="100000"/>
              <a:buFont typeface="Wingdings"/>
              <a:buChar char="➢"/>
              <a:defRPr sz="1800"/>
            </a:pPr>
            <a:r>
              <a:rPr sz="2400">
                <a:latin typeface="Times"/>
                <a:ea typeface="Times"/>
                <a:cs typeface="Times"/>
                <a:sym typeface="Times"/>
              </a:rPr>
              <a:t> How does handler know which part of the memory can be used by the stack?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 algn="just">
              <a:buSzPct val="100000"/>
              <a:buFont typeface="Wingdings"/>
              <a:buChar char="➢"/>
              <a:defRPr sz="1800"/>
            </a:pP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lvl="0" algn="just">
              <a:buSzPct val="100000"/>
              <a:buFont typeface="Wingdings"/>
              <a:buChar char="➢"/>
              <a:defRPr sz="1800"/>
            </a:pPr>
            <a:r>
              <a:rPr sz="2400">
                <a:latin typeface="Times"/>
                <a:ea typeface="Times"/>
                <a:cs typeface="Times"/>
                <a:sym typeface="Times"/>
              </a:rPr>
              <a:t>It does not know</a:t>
            </a:r>
            <a:r>
              <a:rPr sz="2400">
                <a:latin typeface="Wingdings"/>
                <a:ea typeface="Wingdings"/>
                <a:cs typeface="Wingdings"/>
                <a:sym typeface="Wingdings"/>
              </a:rPr>
              <a:t>☺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 algn="just">
              <a:buSzPct val="100000"/>
              <a:buFont typeface="Wingdings"/>
              <a:buChar char="➢"/>
              <a:defRPr sz="1800"/>
            </a:pP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lvl="0" algn="just">
              <a:buSzPct val="100000"/>
              <a:buFont typeface="Wingdings"/>
              <a:buChar char="➢"/>
              <a:defRPr sz="1800"/>
            </a:pPr>
            <a:r>
              <a:rPr sz="2400">
                <a:latin typeface="Times"/>
                <a:ea typeface="Times"/>
                <a:cs typeface="Times"/>
                <a:sym typeface="Times"/>
              </a:rPr>
              <a:t>For this reason, the architecture has two stacks: user stack and system stack. </a:t>
            </a:r>
            <a:endParaRPr sz="4000">
              <a:latin typeface="Times"/>
              <a:ea typeface="Times"/>
              <a:cs typeface="Times"/>
              <a:sym typeface="Times"/>
            </a:endParaRPr>
          </a:p>
          <a:p>
            <a:pPr lvl="0" algn="just">
              <a:buSzPct val="100000"/>
              <a:buFont typeface="Wingdings"/>
              <a:buChar char="➢"/>
              <a:defRPr sz="1800"/>
            </a:pP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lvl="0" algn="just">
              <a:buSzPct val="100000"/>
              <a:buFont typeface="Wingdings"/>
              <a:buChar char="➢"/>
              <a:defRPr sz="1800"/>
            </a:pPr>
            <a:r>
              <a:rPr sz="2400">
                <a:latin typeface="Times"/>
                <a:ea typeface="Times"/>
                <a:cs typeface="Times"/>
                <a:sym typeface="Times"/>
              </a:rPr>
              <a:t>Duplicate stack pointer $sp and change FSM to perform state switching in INT macro state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7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560387" y="158750"/>
            <a:ext cx="7772401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666699"/>
                </a:solidFill>
              </a:rPr>
              <a:t>Interrupts</a:t>
            </a:r>
            <a:r>
              <a:rPr lang="en-US" sz="3200" dirty="0">
                <a:solidFill>
                  <a:srgbClr val="666699"/>
                </a:solidFill>
              </a:rPr>
              <a:t> (In generic sense)</a:t>
            </a:r>
            <a:endParaRPr sz="3200" dirty="0">
              <a:solidFill>
                <a:srgbClr val="666699"/>
              </a:solidFill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396875" y="1189037"/>
            <a:ext cx="8061325" cy="49069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400" dirty="0"/>
              <a:t>How can interrupts be generated?</a:t>
            </a:r>
          </a:p>
        </p:txBody>
      </p:sp>
      <p:sp>
        <p:nvSpPr>
          <p:cNvPr id="63" name="Shape 63"/>
          <p:cNvSpPr/>
          <p:nvPr/>
        </p:nvSpPr>
        <p:spPr>
          <a:xfrm>
            <a:off x="4155499" y="2635250"/>
            <a:ext cx="848877" cy="181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 lvl="0">
              <a:defRPr sz="1800"/>
            </a:pPr>
            <a:r>
              <a:rPr sz="9600"/>
              <a:t>?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4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175" y="349250"/>
            <a:ext cx="8320770" cy="2590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55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587" y="4100512"/>
            <a:ext cx="8753476" cy="1543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256" y="1002165"/>
            <a:ext cx="8345715" cy="4234212"/>
          </a:xfrm>
          <a:prstGeom prst="rect">
            <a:avLst/>
          </a:prstGeom>
          <a:ln w="12700">
            <a:miter lim="400000"/>
          </a:ln>
        </p:spPr>
      </p:pic>
      <p:sp>
        <p:nvSpPr>
          <p:cNvPr id="758" name="Shape 758"/>
          <p:cNvSpPr>
            <a:spLocks noGrp="1"/>
          </p:cNvSpPr>
          <p:nvPr>
            <p:ph type="title"/>
          </p:nvPr>
        </p:nvSpPr>
        <p:spPr>
          <a:xfrm>
            <a:off x="560387" y="158750"/>
            <a:ext cx="7772401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666699"/>
                </a:solidFill>
              </a:rPr>
              <a:t>Arch enhancements to LC-2200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" name="Group 871"/>
          <p:cNvGrpSpPr/>
          <p:nvPr/>
        </p:nvGrpSpPr>
        <p:grpSpPr>
          <a:xfrm>
            <a:off x="0" y="314324"/>
            <a:ext cx="9144000" cy="1798979"/>
            <a:chOff x="0" y="0"/>
            <a:chExt cx="9144000" cy="1798977"/>
          </a:xfrm>
        </p:grpSpPr>
        <p:sp>
          <p:nvSpPr>
            <p:cNvPr id="760" name="Shape 760"/>
            <p:cNvSpPr/>
            <p:nvPr/>
          </p:nvSpPr>
          <p:spPr>
            <a:xfrm>
              <a:off x="0" y="0"/>
              <a:ext cx="9144000" cy="1739264"/>
            </a:xfrm>
            <a:prstGeom prst="rect">
              <a:avLst/>
            </a:pr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grpSp>
          <p:nvGrpSpPr>
            <p:cNvPr id="763" name="Group 763"/>
            <p:cNvGrpSpPr/>
            <p:nvPr/>
          </p:nvGrpSpPr>
          <p:grpSpPr>
            <a:xfrm>
              <a:off x="1058333" y="1329745"/>
              <a:ext cx="872067" cy="269241"/>
              <a:chOff x="0" y="0"/>
              <a:chExt cx="872066" cy="269240"/>
            </a:xfrm>
          </p:grpSpPr>
          <p:sp>
            <p:nvSpPr>
              <p:cNvPr id="761" name="Shape 761"/>
              <p:cNvSpPr/>
              <p:nvPr/>
            </p:nvSpPr>
            <p:spPr>
              <a:xfrm>
                <a:off x="0" y="0"/>
                <a:ext cx="872067" cy="213093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762" name="Shape 762"/>
              <p:cNvSpPr/>
              <p:nvPr/>
            </p:nvSpPr>
            <p:spPr>
              <a:xfrm>
                <a:off x="402106" y="0"/>
                <a:ext cx="469961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1000</a:t>
                </a:r>
              </a:p>
            </p:txBody>
          </p:sp>
        </p:grpSp>
        <p:grpSp>
          <p:nvGrpSpPr>
            <p:cNvPr id="766" name="Group 766"/>
            <p:cNvGrpSpPr/>
            <p:nvPr/>
          </p:nvGrpSpPr>
          <p:grpSpPr>
            <a:xfrm>
              <a:off x="1930400" y="1329745"/>
              <a:ext cx="872067" cy="269241"/>
              <a:chOff x="0" y="0"/>
              <a:chExt cx="872066" cy="269240"/>
            </a:xfrm>
          </p:grpSpPr>
          <p:sp>
            <p:nvSpPr>
              <p:cNvPr id="764" name="Shape 764"/>
              <p:cNvSpPr/>
              <p:nvPr/>
            </p:nvSpPr>
            <p:spPr>
              <a:xfrm>
                <a:off x="0" y="0"/>
                <a:ext cx="872067" cy="213093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765" name="Shape 765"/>
              <p:cNvSpPr/>
              <p:nvPr/>
            </p:nvSpPr>
            <p:spPr>
              <a:xfrm>
                <a:off x="246780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...</a:t>
                </a:r>
              </a:p>
            </p:txBody>
          </p:sp>
        </p:grpSp>
        <p:grpSp>
          <p:nvGrpSpPr>
            <p:cNvPr id="769" name="Group 769"/>
            <p:cNvGrpSpPr/>
            <p:nvPr/>
          </p:nvGrpSpPr>
          <p:grpSpPr>
            <a:xfrm>
              <a:off x="1058333" y="1116652"/>
              <a:ext cx="872067" cy="269241"/>
              <a:chOff x="0" y="0"/>
              <a:chExt cx="872066" cy="269240"/>
            </a:xfrm>
          </p:grpSpPr>
          <p:sp>
            <p:nvSpPr>
              <p:cNvPr id="767" name="Shape 767"/>
              <p:cNvSpPr/>
              <p:nvPr/>
            </p:nvSpPr>
            <p:spPr>
              <a:xfrm>
                <a:off x="0" y="0"/>
                <a:ext cx="872067" cy="213093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768" name="Shape 768"/>
              <p:cNvSpPr/>
              <p:nvPr/>
            </p:nvSpPr>
            <p:spPr>
              <a:xfrm>
                <a:off x="585016" y="0"/>
                <a:ext cx="287051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40</a:t>
                </a:r>
              </a:p>
            </p:txBody>
          </p:sp>
        </p:grpSp>
        <p:grpSp>
          <p:nvGrpSpPr>
            <p:cNvPr id="772" name="Group 772"/>
            <p:cNvGrpSpPr/>
            <p:nvPr/>
          </p:nvGrpSpPr>
          <p:grpSpPr>
            <a:xfrm>
              <a:off x="1930400" y="1116652"/>
              <a:ext cx="872067" cy="269241"/>
              <a:chOff x="0" y="0"/>
              <a:chExt cx="872066" cy="269240"/>
            </a:xfrm>
          </p:grpSpPr>
          <p:sp>
            <p:nvSpPr>
              <p:cNvPr id="770" name="Shape 770"/>
              <p:cNvSpPr/>
              <p:nvPr/>
            </p:nvSpPr>
            <p:spPr>
              <a:xfrm>
                <a:off x="0" y="0"/>
                <a:ext cx="872067" cy="213093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771" name="Shape 771"/>
              <p:cNvSpPr/>
              <p:nvPr/>
            </p:nvSpPr>
            <p:spPr>
              <a:xfrm>
                <a:off x="585016" y="0"/>
                <a:ext cx="287051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41</a:t>
                </a:r>
              </a:p>
            </p:txBody>
          </p:sp>
        </p:grpSp>
        <p:sp>
          <p:nvSpPr>
            <p:cNvPr id="773" name="Shape 773"/>
            <p:cNvSpPr/>
            <p:nvPr/>
          </p:nvSpPr>
          <p:spPr>
            <a:xfrm>
              <a:off x="2829761" y="1166652"/>
              <a:ext cx="271158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</a:p>
          </p:txBody>
        </p:sp>
        <p:grpSp>
          <p:nvGrpSpPr>
            <p:cNvPr id="776" name="Group 776"/>
            <p:cNvGrpSpPr/>
            <p:nvPr/>
          </p:nvGrpSpPr>
          <p:grpSpPr>
            <a:xfrm>
              <a:off x="3100917" y="1329745"/>
              <a:ext cx="872067" cy="269241"/>
              <a:chOff x="0" y="0"/>
              <a:chExt cx="872066" cy="269240"/>
            </a:xfrm>
          </p:grpSpPr>
          <p:sp>
            <p:nvSpPr>
              <p:cNvPr id="774" name="Shape 774"/>
              <p:cNvSpPr/>
              <p:nvPr/>
            </p:nvSpPr>
            <p:spPr>
              <a:xfrm>
                <a:off x="0" y="0"/>
                <a:ext cx="872067" cy="213093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775" name="Shape 775"/>
              <p:cNvSpPr/>
              <p:nvPr/>
            </p:nvSpPr>
            <p:spPr>
              <a:xfrm>
                <a:off x="246780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...</a:t>
                </a:r>
              </a:p>
            </p:txBody>
          </p:sp>
        </p:grpSp>
        <p:grpSp>
          <p:nvGrpSpPr>
            <p:cNvPr id="779" name="Group 779"/>
            <p:cNvGrpSpPr/>
            <p:nvPr/>
          </p:nvGrpSpPr>
          <p:grpSpPr>
            <a:xfrm>
              <a:off x="3972983" y="1329745"/>
              <a:ext cx="872067" cy="269241"/>
              <a:chOff x="0" y="0"/>
              <a:chExt cx="872066" cy="269240"/>
            </a:xfrm>
          </p:grpSpPr>
          <p:sp>
            <p:nvSpPr>
              <p:cNvPr id="777" name="Shape 777"/>
              <p:cNvSpPr/>
              <p:nvPr/>
            </p:nvSpPr>
            <p:spPr>
              <a:xfrm>
                <a:off x="0" y="0"/>
                <a:ext cx="872067" cy="213093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778" name="Shape 778"/>
              <p:cNvSpPr/>
              <p:nvPr/>
            </p:nvSpPr>
            <p:spPr>
              <a:xfrm>
                <a:off x="246780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...</a:t>
                </a:r>
              </a:p>
            </p:txBody>
          </p:sp>
        </p:grpSp>
        <p:grpSp>
          <p:nvGrpSpPr>
            <p:cNvPr id="782" name="Group 782"/>
            <p:cNvGrpSpPr/>
            <p:nvPr/>
          </p:nvGrpSpPr>
          <p:grpSpPr>
            <a:xfrm>
              <a:off x="3100917" y="1116652"/>
              <a:ext cx="872067" cy="269241"/>
              <a:chOff x="0" y="0"/>
              <a:chExt cx="872066" cy="269240"/>
            </a:xfrm>
          </p:grpSpPr>
          <p:sp>
            <p:nvSpPr>
              <p:cNvPr id="780" name="Shape 780"/>
              <p:cNvSpPr/>
              <p:nvPr/>
            </p:nvSpPr>
            <p:spPr>
              <a:xfrm>
                <a:off x="0" y="0"/>
                <a:ext cx="872067" cy="213093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781" name="Shape 781"/>
              <p:cNvSpPr/>
              <p:nvPr/>
            </p:nvSpPr>
            <p:spPr>
              <a:xfrm>
                <a:off x="493561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299</a:t>
                </a:r>
              </a:p>
            </p:txBody>
          </p:sp>
        </p:grpSp>
        <p:grpSp>
          <p:nvGrpSpPr>
            <p:cNvPr id="785" name="Group 785"/>
            <p:cNvGrpSpPr/>
            <p:nvPr/>
          </p:nvGrpSpPr>
          <p:grpSpPr>
            <a:xfrm>
              <a:off x="3972983" y="1116652"/>
              <a:ext cx="872067" cy="269241"/>
              <a:chOff x="0" y="0"/>
              <a:chExt cx="872066" cy="269240"/>
            </a:xfrm>
          </p:grpSpPr>
          <p:sp>
            <p:nvSpPr>
              <p:cNvPr id="783" name="Shape 783"/>
              <p:cNvSpPr/>
              <p:nvPr/>
            </p:nvSpPr>
            <p:spPr>
              <a:xfrm>
                <a:off x="0" y="0"/>
                <a:ext cx="872067" cy="213093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784" name="Shape 784"/>
              <p:cNvSpPr/>
              <p:nvPr/>
            </p:nvSpPr>
            <p:spPr>
              <a:xfrm>
                <a:off x="493561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300</a:t>
                </a:r>
              </a:p>
            </p:txBody>
          </p:sp>
        </p:grpSp>
        <p:sp>
          <p:nvSpPr>
            <p:cNvPr id="786" name="Shape 786"/>
            <p:cNvSpPr/>
            <p:nvPr/>
          </p:nvSpPr>
          <p:spPr>
            <a:xfrm>
              <a:off x="4872344" y="1166652"/>
              <a:ext cx="271157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</a:p>
          </p:txBody>
        </p:sp>
        <p:grpSp>
          <p:nvGrpSpPr>
            <p:cNvPr id="789" name="Group 789"/>
            <p:cNvGrpSpPr/>
            <p:nvPr/>
          </p:nvGrpSpPr>
          <p:grpSpPr>
            <a:xfrm>
              <a:off x="5143500" y="1329745"/>
              <a:ext cx="872067" cy="269241"/>
              <a:chOff x="0" y="0"/>
              <a:chExt cx="872066" cy="269240"/>
            </a:xfrm>
          </p:grpSpPr>
          <p:sp>
            <p:nvSpPr>
              <p:cNvPr id="787" name="Shape 787"/>
              <p:cNvSpPr/>
              <p:nvPr/>
            </p:nvSpPr>
            <p:spPr>
              <a:xfrm>
                <a:off x="0" y="0"/>
                <a:ext cx="872067" cy="213093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788" name="Shape 788"/>
              <p:cNvSpPr/>
              <p:nvPr/>
            </p:nvSpPr>
            <p:spPr>
              <a:xfrm>
                <a:off x="201053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inst</a:t>
                </a:r>
              </a:p>
            </p:txBody>
          </p:sp>
        </p:grpSp>
        <p:grpSp>
          <p:nvGrpSpPr>
            <p:cNvPr id="792" name="Group 792"/>
            <p:cNvGrpSpPr/>
            <p:nvPr/>
          </p:nvGrpSpPr>
          <p:grpSpPr>
            <a:xfrm>
              <a:off x="6015566" y="1329745"/>
              <a:ext cx="872067" cy="269241"/>
              <a:chOff x="0" y="0"/>
              <a:chExt cx="872066" cy="269240"/>
            </a:xfrm>
          </p:grpSpPr>
          <p:sp>
            <p:nvSpPr>
              <p:cNvPr id="790" name="Shape 790"/>
              <p:cNvSpPr/>
              <p:nvPr/>
            </p:nvSpPr>
            <p:spPr>
              <a:xfrm>
                <a:off x="0" y="0"/>
                <a:ext cx="872067" cy="213093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791" name="Shape 791"/>
              <p:cNvSpPr/>
              <p:nvPr/>
            </p:nvSpPr>
            <p:spPr>
              <a:xfrm>
                <a:off x="201053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inst</a:t>
                </a:r>
              </a:p>
            </p:txBody>
          </p:sp>
        </p:grpSp>
        <p:grpSp>
          <p:nvGrpSpPr>
            <p:cNvPr id="795" name="Group 795"/>
            <p:cNvGrpSpPr/>
            <p:nvPr/>
          </p:nvGrpSpPr>
          <p:grpSpPr>
            <a:xfrm>
              <a:off x="5143500" y="1116652"/>
              <a:ext cx="872067" cy="269241"/>
              <a:chOff x="0" y="0"/>
              <a:chExt cx="872066" cy="269240"/>
            </a:xfrm>
          </p:grpSpPr>
          <p:sp>
            <p:nvSpPr>
              <p:cNvPr id="793" name="Shape 793"/>
              <p:cNvSpPr/>
              <p:nvPr/>
            </p:nvSpPr>
            <p:spPr>
              <a:xfrm>
                <a:off x="0" y="0"/>
                <a:ext cx="872067" cy="213093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794" name="Shape 794"/>
              <p:cNvSpPr/>
              <p:nvPr/>
            </p:nvSpPr>
            <p:spPr>
              <a:xfrm>
                <a:off x="402106" y="0"/>
                <a:ext cx="469961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1000</a:t>
                </a:r>
              </a:p>
            </p:txBody>
          </p:sp>
        </p:grpSp>
        <p:grpSp>
          <p:nvGrpSpPr>
            <p:cNvPr id="798" name="Group 798"/>
            <p:cNvGrpSpPr/>
            <p:nvPr/>
          </p:nvGrpSpPr>
          <p:grpSpPr>
            <a:xfrm>
              <a:off x="6015566" y="1116652"/>
              <a:ext cx="872067" cy="269241"/>
              <a:chOff x="0" y="0"/>
              <a:chExt cx="872066" cy="269240"/>
            </a:xfrm>
          </p:grpSpPr>
          <p:sp>
            <p:nvSpPr>
              <p:cNvPr id="796" name="Shape 796"/>
              <p:cNvSpPr/>
              <p:nvPr/>
            </p:nvSpPr>
            <p:spPr>
              <a:xfrm>
                <a:off x="0" y="0"/>
                <a:ext cx="872067" cy="213093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797" name="Shape 797"/>
              <p:cNvSpPr/>
              <p:nvPr/>
            </p:nvSpPr>
            <p:spPr>
              <a:xfrm>
                <a:off x="402106" y="0"/>
                <a:ext cx="469961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1001</a:t>
                </a:r>
              </a:p>
            </p:txBody>
          </p:sp>
        </p:grpSp>
        <p:sp>
          <p:nvSpPr>
            <p:cNvPr id="799" name="Shape 799"/>
            <p:cNvSpPr/>
            <p:nvPr/>
          </p:nvSpPr>
          <p:spPr>
            <a:xfrm>
              <a:off x="6914928" y="1166652"/>
              <a:ext cx="271157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</a:p>
          </p:txBody>
        </p:sp>
        <p:grpSp>
          <p:nvGrpSpPr>
            <p:cNvPr id="802" name="Group 802"/>
            <p:cNvGrpSpPr/>
            <p:nvPr/>
          </p:nvGrpSpPr>
          <p:grpSpPr>
            <a:xfrm>
              <a:off x="7186083" y="1329745"/>
              <a:ext cx="872067" cy="269241"/>
              <a:chOff x="0" y="0"/>
              <a:chExt cx="872066" cy="269240"/>
            </a:xfrm>
          </p:grpSpPr>
          <p:sp>
            <p:nvSpPr>
              <p:cNvPr id="800" name="Shape 800"/>
              <p:cNvSpPr/>
              <p:nvPr/>
            </p:nvSpPr>
            <p:spPr>
              <a:xfrm>
                <a:off x="0" y="0"/>
                <a:ext cx="872067" cy="213093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801" name="Shape 801"/>
              <p:cNvSpPr/>
              <p:nvPr/>
            </p:nvSpPr>
            <p:spPr>
              <a:xfrm>
                <a:off x="201053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inst</a:t>
                </a:r>
              </a:p>
            </p:txBody>
          </p:sp>
        </p:grpSp>
        <p:grpSp>
          <p:nvGrpSpPr>
            <p:cNvPr id="805" name="Group 805"/>
            <p:cNvGrpSpPr/>
            <p:nvPr/>
          </p:nvGrpSpPr>
          <p:grpSpPr>
            <a:xfrm>
              <a:off x="8058150" y="1329745"/>
              <a:ext cx="872067" cy="269241"/>
              <a:chOff x="0" y="0"/>
              <a:chExt cx="872066" cy="269240"/>
            </a:xfrm>
          </p:grpSpPr>
          <p:sp>
            <p:nvSpPr>
              <p:cNvPr id="803" name="Shape 803"/>
              <p:cNvSpPr/>
              <p:nvPr/>
            </p:nvSpPr>
            <p:spPr>
              <a:xfrm>
                <a:off x="0" y="0"/>
                <a:ext cx="872067" cy="213093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804" name="Shape 804"/>
              <p:cNvSpPr/>
              <p:nvPr/>
            </p:nvSpPr>
            <p:spPr>
              <a:xfrm>
                <a:off x="201053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inst</a:t>
                </a:r>
              </a:p>
            </p:txBody>
          </p:sp>
        </p:grpSp>
        <p:grpSp>
          <p:nvGrpSpPr>
            <p:cNvPr id="808" name="Group 808"/>
            <p:cNvGrpSpPr/>
            <p:nvPr/>
          </p:nvGrpSpPr>
          <p:grpSpPr>
            <a:xfrm>
              <a:off x="7186083" y="1116652"/>
              <a:ext cx="872067" cy="269241"/>
              <a:chOff x="0" y="0"/>
              <a:chExt cx="872066" cy="269240"/>
            </a:xfrm>
          </p:grpSpPr>
          <p:sp>
            <p:nvSpPr>
              <p:cNvPr id="806" name="Shape 806"/>
              <p:cNvSpPr/>
              <p:nvPr/>
            </p:nvSpPr>
            <p:spPr>
              <a:xfrm>
                <a:off x="0" y="0"/>
                <a:ext cx="872067" cy="213093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807" name="Shape 807"/>
              <p:cNvSpPr/>
              <p:nvPr/>
            </p:nvSpPr>
            <p:spPr>
              <a:xfrm>
                <a:off x="310651" y="0"/>
                <a:ext cx="56141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19999</a:t>
                </a:r>
              </a:p>
            </p:txBody>
          </p:sp>
        </p:grpSp>
        <p:grpSp>
          <p:nvGrpSpPr>
            <p:cNvPr id="811" name="Group 811"/>
            <p:cNvGrpSpPr/>
            <p:nvPr/>
          </p:nvGrpSpPr>
          <p:grpSpPr>
            <a:xfrm>
              <a:off x="8058150" y="1116652"/>
              <a:ext cx="872067" cy="269241"/>
              <a:chOff x="0" y="0"/>
              <a:chExt cx="872066" cy="269240"/>
            </a:xfrm>
          </p:grpSpPr>
          <p:sp>
            <p:nvSpPr>
              <p:cNvPr id="809" name="Shape 809"/>
              <p:cNvSpPr/>
              <p:nvPr/>
            </p:nvSpPr>
            <p:spPr>
              <a:xfrm>
                <a:off x="0" y="0"/>
                <a:ext cx="872067" cy="213093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810" name="Shape 810"/>
              <p:cNvSpPr/>
              <p:nvPr/>
            </p:nvSpPr>
            <p:spPr>
              <a:xfrm>
                <a:off x="310651" y="0"/>
                <a:ext cx="56141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20000</a:t>
                </a:r>
              </a:p>
            </p:txBody>
          </p:sp>
        </p:grpSp>
        <p:grpSp>
          <p:nvGrpSpPr>
            <p:cNvPr id="814" name="Group 814"/>
            <p:cNvGrpSpPr/>
            <p:nvPr/>
          </p:nvGrpSpPr>
          <p:grpSpPr>
            <a:xfrm>
              <a:off x="186266" y="1329745"/>
              <a:ext cx="872067" cy="269241"/>
              <a:chOff x="0" y="0"/>
              <a:chExt cx="872066" cy="269240"/>
            </a:xfrm>
          </p:grpSpPr>
          <p:sp>
            <p:nvSpPr>
              <p:cNvPr id="812" name="Shape 812"/>
              <p:cNvSpPr/>
              <p:nvPr/>
            </p:nvSpPr>
            <p:spPr>
              <a:xfrm>
                <a:off x="0" y="0"/>
                <a:ext cx="872067" cy="213093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813" name="Shape 813"/>
              <p:cNvSpPr/>
              <p:nvPr/>
            </p:nvSpPr>
            <p:spPr>
              <a:xfrm>
                <a:off x="201053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CONT</a:t>
                </a:r>
              </a:p>
            </p:txBody>
          </p:sp>
        </p:grpSp>
        <p:grpSp>
          <p:nvGrpSpPr>
            <p:cNvPr id="817" name="Group 817"/>
            <p:cNvGrpSpPr/>
            <p:nvPr/>
          </p:nvGrpSpPr>
          <p:grpSpPr>
            <a:xfrm>
              <a:off x="186266" y="1116652"/>
              <a:ext cx="872067" cy="269241"/>
              <a:chOff x="0" y="0"/>
              <a:chExt cx="872066" cy="269240"/>
            </a:xfrm>
          </p:grpSpPr>
          <p:sp>
            <p:nvSpPr>
              <p:cNvPr id="815" name="Shape 815"/>
              <p:cNvSpPr/>
              <p:nvPr/>
            </p:nvSpPr>
            <p:spPr>
              <a:xfrm>
                <a:off x="0" y="0"/>
                <a:ext cx="872067" cy="213093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816" name="Shape 816"/>
              <p:cNvSpPr/>
              <p:nvPr/>
            </p:nvSpPr>
            <p:spPr>
              <a:xfrm>
                <a:off x="201053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ADDR</a:t>
                </a:r>
              </a:p>
            </p:txBody>
          </p:sp>
        </p:grpSp>
        <p:sp>
          <p:nvSpPr>
            <p:cNvPr id="818" name="Shape 818"/>
            <p:cNvSpPr/>
            <p:nvPr/>
          </p:nvSpPr>
          <p:spPr>
            <a:xfrm>
              <a:off x="486833" y="86904"/>
              <a:ext cx="3676651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 b="1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 b="0"/>
              </a:pPr>
              <a:r>
                <a:rPr sz="1200" b="1"/>
                <a:t>Executing instruction at 19999. The PC has already been incremented. Device signals interrupt in middle of instruction. $sp points to user stack</a:t>
              </a:r>
            </a:p>
          </p:txBody>
        </p:sp>
        <p:grpSp>
          <p:nvGrpSpPr>
            <p:cNvPr id="821" name="Group 821"/>
            <p:cNvGrpSpPr/>
            <p:nvPr/>
          </p:nvGrpSpPr>
          <p:grpSpPr>
            <a:xfrm>
              <a:off x="7186083" y="701182"/>
              <a:ext cx="872067" cy="269241"/>
              <a:chOff x="0" y="0"/>
              <a:chExt cx="872066" cy="269240"/>
            </a:xfrm>
          </p:grpSpPr>
          <p:sp>
            <p:nvSpPr>
              <p:cNvPr id="819" name="Shape 819"/>
              <p:cNvSpPr/>
              <p:nvPr/>
            </p:nvSpPr>
            <p:spPr>
              <a:xfrm>
                <a:off x="0" y="0"/>
                <a:ext cx="872067" cy="213093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820" name="Shape 820"/>
              <p:cNvSpPr/>
              <p:nvPr/>
            </p:nvSpPr>
            <p:spPr>
              <a:xfrm>
                <a:off x="246780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$sp</a:t>
                </a:r>
              </a:p>
            </p:txBody>
          </p:sp>
        </p:grpSp>
        <p:grpSp>
          <p:nvGrpSpPr>
            <p:cNvPr id="824" name="Group 824"/>
            <p:cNvGrpSpPr/>
            <p:nvPr/>
          </p:nvGrpSpPr>
          <p:grpSpPr>
            <a:xfrm>
              <a:off x="8058150" y="701182"/>
              <a:ext cx="872067" cy="320041"/>
              <a:chOff x="0" y="0"/>
              <a:chExt cx="872066" cy="320040"/>
            </a:xfrm>
          </p:grpSpPr>
          <p:sp>
            <p:nvSpPr>
              <p:cNvPr id="822" name="Shape 822"/>
              <p:cNvSpPr/>
              <p:nvPr/>
            </p:nvSpPr>
            <p:spPr>
              <a:xfrm>
                <a:off x="0" y="0"/>
                <a:ext cx="872067" cy="213093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823" name="Shape 823"/>
              <p:cNvSpPr/>
              <p:nvPr/>
            </p:nvSpPr>
            <p:spPr>
              <a:xfrm>
                <a:off x="198523" y="0"/>
                <a:ext cx="475020" cy="320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latin typeface="Courier New"/>
                    <a:ea typeface="Courier New"/>
                    <a:cs typeface="Courier New"/>
                    <a:sym typeface="Courier New"/>
                  </a:rPr>
                  <a:t>user</a:t>
                </a:r>
                <a:endParaRPr sz="4000"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>
                  <a:defRPr sz="1800"/>
                </a:pPr>
                <a:r>
                  <a:rPr sz="800" b="1">
                    <a:latin typeface="Courier New"/>
                    <a:ea typeface="Courier New"/>
                    <a:cs typeface="Courier New"/>
                    <a:sym typeface="Courier New"/>
                  </a:rPr>
                  <a:t>stack</a:t>
                </a:r>
              </a:p>
            </p:txBody>
          </p:sp>
        </p:grpSp>
        <p:grpSp>
          <p:nvGrpSpPr>
            <p:cNvPr id="827" name="Group 827"/>
            <p:cNvGrpSpPr/>
            <p:nvPr/>
          </p:nvGrpSpPr>
          <p:grpSpPr>
            <a:xfrm>
              <a:off x="7186083" y="488089"/>
              <a:ext cx="872067" cy="269241"/>
              <a:chOff x="0" y="0"/>
              <a:chExt cx="872066" cy="269240"/>
            </a:xfrm>
          </p:grpSpPr>
          <p:sp>
            <p:nvSpPr>
              <p:cNvPr id="825" name="Shape 825"/>
              <p:cNvSpPr/>
              <p:nvPr/>
            </p:nvSpPr>
            <p:spPr>
              <a:xfrm>
                <a:off x="0" y="0"/>
                <a:ext cx="872067" cy="213093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826" name="Shape 826"/>
              <p:cNvSpPr/>
              <p:nvPr/>
            </p:nvSpPr>
            <p:spPr>
              <a:xfrm>
                <a:off x="246780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$k0</a:t>
                </a:r>
              </a:p>
            </p:txBody>
          </p:sp>
        </p:grpSp>
        <p:grpSp>
          <p:nvGrpSpPr>
            <p:cNvPr id="830" name="Group 830"/>
            <p:cNvGrpSpPr/>
            <p:nvPr/>
          </p:nvGrpSpPr>
          <p:grpSpPr>
            <a:xfrm>
              <a:off x="8058150" y="488089"/>
              <a:ext cx="872067" cy="269241"/>
              <a:chOff x="0" y="0"/>
              <a:chExt cx="872066" cy="269240"/>
            </a:xfrm>
          </p:grpSpPr>
          <p:sp>
            <p:nvSpPr>
              <p:cNvPr id="828" name="Shape 828"/>
              <p:cNvSpPr/>
              <p:nvPr/>
            </p:nvSpPr>
            <p:spPr>
              <a:xfrm>
                <a:off x="0" y="0"/>
                <a:ext cx="872067" cy="213093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829" name="Shape 829"/>
              <p:cNvSpPr/>
              <p:nvPr/>
            </p:nvSpPr>
            <p:spPr>
              <a:xfrm>
                <a:off x="493561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300</a:t>
                </a:r>
              </a:p>
            </p:txBody>
          </p:sp>
        </p:grpSp>
        <p:grpSp>
          <p:nvGrpSpPr>
            <p:cNvPr id="833" name="Group 833"/>
            <p:cNvGrpSpPr/>
            <p:nvPr/>
          </p:nvGrpSpPr>
          <p:grpSpPr>
            <a:xfrm>
              <a:off x="7186083" y="273806"/>
              <a:ext cx="1744134" cy="269241"/>
              <a:chOff x="0" y="0"/>
              <a:chExt cx="1744133" cy="269240"/>
            </a:xfrm>
          </p:grpSpPr>
          <p:sp>
            <p:nvSpPr>
              <p:cNvPr id="831" name="Shape 831"/>
              <p:cNvSpPr/>
              <p:nvPr/>
            </p:nvSpPr>
            <p:spPr>
              <a:xfrm>
                <a:off x="0" y="0"/>
                <a:ext cx="1744134" cy="213093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832" name="Shape 832"/>
              <p:cNvSpPr/>
              <p:nvPr/>
            </p:nvSpPr>
            <p:spPr>
              <a:xfrm>
                <a:off x="428466" y="0"/>
                <a:ext cx="887201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Register File</a:t>
                </a:r>
              </a:p>
            </p:txBody>
          </p:sp>
        </p:grpSp>
        <p:grpSp>
          <p:nvGrpSpPr>
            <p:cNvPr id="836" name="Group 836"/>
            <p:cNvGrpSpPr/>
            <p:nvPr/>
          </p:nvGrpSpPr>
          <p:grpSpPr>
            <a:xfrm>
              <a:off x="4483100" y="708324"/>
              <a:ext cx="1532467" cy="269241"/>
              <a:chOff x="0" y="0"/>
              <a:chExt cx="1532466" cy="269240"/>
            </a:xfrm>
          </p:grpSpPr>
          <p:sp>
            <p:nvSpPr>
              <p:cNvPr id="834" name="Shape 834"/>
              <p:cNvSpPr/>
              <p:nvPr/>
            </p:nvSpPr>
            <p:spPr>
              <a:xfrm>
                <a:off x="0" y="0"/>
                <a:ext cx="1532467" cy="213093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835" name="Shape 835"/>
              <p:cNvSpPr/>
              <p:nvPr/>
            </p:nvSpPr>
            <p:spPr>
              <a:xfrm>
                <a:off x="622708" y="0"/>
                <a:ext cx="28705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PC</a:t>
                </a:r>
              </a:p>
            </p:txBody>
          </p:sp>
        </p:grpSp>
        <p:grpSp>
          <p:nvGrpSpPr>
            <p:cNvPr id="839" name="Group 839"/>
            <p:cNvGrpSpPr/>
            <p:nvPr/>
          </p:nvGrpSpPr>
          <p:grpSpPr>
            <a:xfrm>
              <a:off x="6015566" y="708324"/>
              <a:ext cx="872067" cy="269241"/>
              <a:chOff x="0" y="0"/>
              <a:chExt cx="872066" cy="269240"/>
            </a:xfrm>
          </p:grpSpPr>
          <p:sp>
            <p:nvSpPr>
              <p:cNvPr id="837" name="Shape 837"/>
              <p:cNvSpPr/>
              <p:nvPr/>
            </p:nvSpPr>
            <p:spPr>
              <a:xfrm>
                <a:off x="0" y="0"/>
                <a:ext cx="872067" cy="213093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838" name="Shape 838"/>
              <p:cNvSpPr/>
              <p:nvPr/>
            </p:nvSpPr>
            <p:spPr>
              <a:xfrm>
                <a:off x="310651" y="0"/>
                <a:ext cx="56141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20000</a:t>
                </a:r>
              </a:p>
            </p:txBody>
          </p:sp>
        </p:grpSp>
        <p:grpSp>
          <p:nvGrpSpPr>
            <p:cNvPr id="842" name="Group 842"/>
            <p:cNvGrpSpPr/>
            <p:nvPr/>
          </p:nvGrpSpPr>
          <p:grpSpPr>
            <a:xfrm>
              <a:off x="4483100" y="495231"/>
              <a:ext cx="1532467" cy="269241"/>
              <a:chOff x="0" y="0"/>
              <a:chExt cx="1532466" cy="269240"/>
            </a:xfrm>
          </p:grpSpPr>
          <p:sp>
            <p:nvSpPr>
              <p:cNvPr id="840" name="Shape 840"/>
              <p:cNvSpPr/>
              <p:nvPr/>
            </p:nvSpPr>
            <p:spPr>
              <a:xfrm>
                <a:off x="0" y="0"/>
                <a:ext cx="1532467" cy="213093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841" name="Shape 841"/>
              <p:cNvSpPr/>
              <p:nvPr/>
            </p:nvSpPr>
            <p:spPr>
              <a:xfrm>
                <a:off x="256888" y="0"/>
                <a:ext cx="101869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INT Enable</a:t>
                </a:r>
              </a:p>
            </p:txBody>
          </p:sp>
        </p:grpSp>
        <p:grpSp>
          <p:nvGrpSpPr>
            <p:cNvPr id="845" name="Group 845"/>
            <p:cNvGrpSpPr/>
            <p:nvPr/>
          </p:nvGrpSpPr>
          <p:grpSpPr>
            <a:xfrm>
              <a:off x="6015566" y="495231"/>
              <a:ext cx="872067" cy="269241"/>
              <a:chOff x="0" y="0"/>
              <a:chExt cx="872066" cy="269240"/>
            </a:xfrm>
          </p:grpSpPr>
          <p:sp>
            <p:nvSpPr>
              <p:cNvPr id="843" name="Shape 843"/>
              <p:cNvSpPr/>
              <p:nvPr/>
            </p:nvSpPr>
            <p:spPr>
              <a:xfrm>
                <a:off x="0" y="0"/>
                <a:ext cx="872067" cy="213093"/>
              </a:xfrm>
              <a:prstGeom prst="rect">
                <a:avLst/>
              </a:prstGeom>
              <a:solidFill>
                <a:srgbClr val="00FF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844" name="Shape 844"/>
              <p:cNvSpPr/>
              <p:nvPr/>
            </p:nvSpPr>
            <p:spPr>
              <a:xfrm>
                <a:off x="338235" y="0"/>
                <a:ext cx="19559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1</a:t>
                </a:r>
              </a:p>
            </p:txBody>
          </p:sp>
        </p:grpSp>
        <p:sp>
          <p:nvSpPr>
            <p:cNvPr id="846" name="Shape 846"/>
            <p:cNvSpPr/>
            <p:nvPr/>
          </p:nvSpPr>
          <p:spPr>
            <a:xfrm rot="16200000" flipH="1">
              <a:off x="7375273" y="-2257"/>
              <a:ext cx="195236" cy="2042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334" y="0"/>
                    <a:pt x="10668" y="5400"/>
                    <a:pt x="10668" y="10800"/>
                  </a:cubicBezTo>
                  <a:cubicBezTo>
                    <a:pt x="10668" y="16200"/>
                    <a:pt x="16134" y="2160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88900" y="1073796"/>
              <a:ext cx="8930218" cy="511899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dash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grpSp>
          <p:nvGrpSpPr>
            <p:cNvPr id="850" name="Group 850"/>
            <p:cNvGrpSpPr/>
            <p:nvPr/>
          </p:nvGrpSpPr>
          <p:grpSpPr>
            <a:xfrm>
              <a:off x="4483100" y="282139"/>
              <a:ext cx="1532467" cy="269241"/>
              <a:chOff x="0" y="0"/>
              <a:chExt cx="1532466" cy="269240"/>
            </a:xfrm>
          </p:grpSpPr>
          <p:sp>
            <p:nvSpPr>
              <p:cNvPr id="848" name="Shape 848"/>
              <p:cNvSpPr/>
              <p:nvPr/>
            </p:nvSpPr>
            <p:spPr>
              <a:xfrm>
                <a:off x="0" y="0"/>
                <a:ext cx="1532467" cy="213093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849" name="Shape 849"/>
              <p:cNvSpPr/>
              <p:nvPr/>
            </p:nvSpPr>
            <p:spPr>
              <a:xfrm>
                <a:off x="394070" y="0"/>
                <a:ext cx="74432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INT ACK</a:t>
                </a:r>
              </a:p>
            </p:txBody>
          </p:sp>
        </p:grpSp>
        <p:grpSp>
          <p:nvGrpSpPr>
            <p:cNvPr id="853" name="Group 853"/>
            <p:cNvGrpSpPr/>
            <p:nvPr/>
          </p:nvGrpSpPr>
          <p:grpSpPr>
            <a:xfrm>
              <a:off x="6015566" y="282139"/>
              <a:ext cx="872067" cy="269241"/>
              <a:chOff x="0" y="0"/>
              <a:chExt cx="872066" cy="269240"/>
            </a:xfrm>
          </p:grpSpPr>
          <p:sp>
            <p:nvSpPr>
              <p:cNvPr id="851" name="Shape 851"/>
              <p:cNvSpPr/>
              <p:nvPr/>
            </p:nvSpPr>
            <p:spPr>
              <a:xfrm>
                <a:off x="0" y="0"/>
                <a:ext cx="872067" cy="213093"/>
              </a:xfrm>
              <a:prstGeom prst="rect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852" name="Shape 852"/>
              <p:cNvSpPr/>
              <p:nvPr/>
            </p:nvSpPr>
            <p:spPr>
              <a:xfrm>
                <a:off x="338235" y="0"/>
                <a:ext cx="19559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0</a:t>
                </a:r>
              </a:p>
            </p:txBody>
          </p:sp>
        </p:grpSp>
        <p:grpSp>
          <p:nvGrpSpPr>
            <p:cNvPr id="856" name="Group 856"/>
            <p:cNvGrpSpPr/>
            <p:nvPr/>
          </p:nvGrpSpPr>
          <p:grpSpPr>
            <a:xfrm>
              <a:off x="4483100" y="69046"/>
              <a:ext cx="1532467" cy="269241"/>
              <a:chOff x="0" y="0"/>
              <a:chExt cx="1532466" cy="269240"/>
            </a:xfrm>
          </p:grpSpPr>
          <p:sp>
            <p:nvSpPr>
              <p:cNvPr id="854" name="Shape 854"/>
              <p:cNvSpPr/>
              <p:nvPr/>
            </p:nvSpPr>
            <p:spPr>
              <a:xfrm>
                <a:off x="0" y="0"/>
                <a:ext cx="1532467" cy="213093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855" name="Shape 855"/>
              <p:cNvSpPr/>
              <p:nvPr/>
            </p:nvSpPr>
            <p:spPr>
              <a:xfrm>
                <a:off x="394070" y="0"/>
                <a:ext cx="74432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INT REQ</a:t>
                </a:r>
              </a:p>
            </p:txBody>
          </p:sp>
        </p:grpSp>
        <p:grpSp>
          <p:nvGrpSpPr>
            <p:cNvPr id="859" name="Group 859"/>
            <p:cNvGrpSpPr/>
            <p:nvPr/>
          </p:nvGrpSpPr>
          <p:grpSpPr>
            <a:xfrm>
              <a:off x="6015566" y="69046"/>
              <a:ext cx="872067" cy="269241"/>
              <a:chOff x="0" y="0"/>
              <a:chExt cx="872066" cy="269240"/>
            </a:xfrm>
          </p:grpSpPr>
          <p:sp>
            <p:nvSpPr>
              <p:cNvPr id="857" name="Shape 857"/>
              <p:cNvSpPr/>
              <p:nvPr/>
            </p:nvSpPr>
            <p:spPr>
              <a:xfrm>
                <a:off x="0" y="0"/>
                <a:ext cx="872067" cy="213093"/>
              </a:xfrm>
              <a:prstGeom prst="rect">
                <a:avLst/>
              </a:prstGeom>
              <a:solidFill>
                <a:srgbClr val="00FF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858" name="Shape 858"/>
              <p:cNvSpPr/>
              <p:nvPr/>
            </p:nvSpPr>
            <p:spPr>
              <a:xfrm>
                <a:off x="338235" y="0"/>
                <a:ext cx="19559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1</a:t>
                </a:r>
              </a:p>
            </p:txBody>
          </p:sp>
        </p:grpSp>
        <p:sp>
          <p:nvSpPr>
            <p:cNvPr id="860" name="Shape 860"/>
            <p:cNvSpPr/>
            <p:nvPr/>
          </p:nvSpPr>
          <p:spPr>
            <a:xfrm>
              <a:off x="222250" y="86904"/>
              <a:ext cx="529167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 b="1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 b="0"/>
              </a:pPr>
              <a:r>
                <a:rPr sz="1200" b="1"/>
                <a:t>A.</a:t>
              </a:r>
            </a:p>
          </p:txBody>
        </p:sp>
        <p:sp>
          <p:nvSpPr>
            <p:cNvPr id="861" name="Shape 861"/>
            <p:cNvSpPr/>
            <p:nvPr/>
          </p:nvSpPr>
          <p:spPr>
            <a:xfrm>
              <a:off x="1424111" y="1567837"/>
              <a:ext cx="681222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900"/>
                <a:t>Vector Table</a:t>
              </a:r>
            </a:p>
          </p:txBody>
        </p:sp>
        <p:sp>
          <p:nvSpPr>
            <p:cNvPr id="862" name="Shape 862"/>
            <p:cNvSpPr/>
            <p:nvPr/>
          </p:nvSpPr>
          <p:spPr>
            <a:xfrm>
              <a:off x="3421433" y="1567837"/>
              <a:ext cx="723248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900"/>
                <a:t>System Stack</a:t>
              </a:r>
            </a:p>
          </p:txBody>
        </p:sp>
        <p:sp>
          <p:nvSpPr>
            <p:cNvPr id="863" name="Shape 863"/>
            <p:cNvSpPr/>
            <p:nvPr/>
          </p:nvSpPr>
          <p:spPr>
            <a:xfrm>
              <a:off x="5463977" y="1567837"/>
              <a:ext cx="74211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900"/>
                <a:t>Handler Code</a:t>
              </a:r>
            </a:p>
          </p:txBody>
        </p:sp>
        <p:sp>
          <p:nvSpPr>
            <p:cNvPr id="864" name="Shape 864"/>
            <p:cNvSpPr/>
            <p:nvPr/>
          </p:nvSpPr>
          <p:spPr>
            <a:xfrm>
              <a:off x="7396702" y="1567837"/>
              <a:ext cx="90725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900"/>
                <a:t>Original Program</a:t>
              </a:r>
            </a:p>
          </p:txBody>
        </p:sp>
        <p:grpSp>
          <p:nvGrpSpPr>
            <p:cNvPr id="867" name="Group 867"/>
            <p:cNvGrpSpPr/>
            <p:nvPr/>
          </p:nvGrpSpPr>
          <p:grpSpPr>
            <a:xfrm>
              <a:off x="7175500" y="60713"/>
              <a:ext cx="872067" cy="269241"/>
              <a:chOff x="0" y="0"/>
              <a:chExt cx="872066" cy="269240"/>
            </a:xfrm>
          </p:grpSpPr>
          <p:sp>
            <p:nvSpPr>
              <p:cNvPr id="865" name="Shape 865"/>
              <p:cNvSpPr/>
              <p:nvPr/>
            </p:nvSpPr>
            <p:spPr>
              <a:xfrm>
                <a:off x="0" y="0"/>
                <a:ext cx="872067" cy="213093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866" name="Shape 866"/>
              <p:cNvSpPr/>
              <p:nvPr/>
            </p:nvSpPr>
            <p:spPr>
              <a:xfrm>
                <a:off x="201053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MODE</a:t>
                </a:r>
              </a:p>
            </p:txBody>
          </p:sp>
        </p:grpSp>
        <p:grpSp>
          <p:nvGrpSpPr>
            <p:cNvPr id="870" name="Group 870"/>
            <p:cNvGrpSpPr/>
            <p:nvPr/>
          </p:nvGrpSpPr>
          <p:grpSpPr>
            <a:xfrm>
              <a:off x="8047566" y="60713"/>
              <a:ext cx="882651" cy="269241"/>
              <a:chOff x="0" y="0"/>
              <a:chExt cx="882650" cy="269240"/>
            </a:xfrm>
          </p:grpSpPr>
          <p:sp>
            <p:nvSpPr>
              <p:cNvPr id="868" name="Shape 868"/>
              <p:cNvSpPr/>
              <p:nvPr/>
            </p:nvSpPr>
            <p:spPr>
              <a:xfrm>
                <a:off x="0" y="0"/>
                <a:ext cx="882650" cy="213093"/>
              </a:xfrm>
              <a:prstGeom prst="rect">
                <a:avLst/>
              </a:prstGeom>
              <a:solidFill>
                <a:srgbClr val="D4D4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869" name="Shape 869"/>
              <p:cNvSpPr/>
              <p:nvPr/>
            </p:nvSpPr>
            <p:spPr>
              <a:xfrm>
                <a:off x="206345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USER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0" name="Group 990"/>
          <p:cNvGrpSpPr/>
          <p:nvPr/>
        </p:nvGrpSpPr>
        <p:grpSpPr>
          <a:xfrm>
            <a:off x="-11113" y="1735138"/>
            <a:ext cx="9144001" cy="1800362"/>
            <a:chOff x="0" y="0"/>
            <a:chExt cx="9144000" cy="1800361"/>
          </a:xfrm>
        </p:grpSpPr>
        <p:sp>
          <p:nvSpPr>
            <p:cNvPr id="873" name="Shape 873"/>
            <p:cNvSpPr/>
            <p:nvPr/>
          </p:nvSpPr>
          <p:spPr>
            <a:xfrm>
              <a:off x="0" y="0"/>
              <a:ext cx="9144001" cy="1740799"/>
            </a:xfrm>
            <a:prstGeom prst="rect">
              <a:avLst/>
            </a:pr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grpSp>
          <p:nvGrpSpPr>
            <p:cNvPr id="876" name="Group 876"/>
            <p:cNvGrpSpPr/>
            <p:nvPr/>
          </p:nvGrpSpPr>
          <p:grpSpPr>
            <a:xfrm>
              <a:off x="1068915" y="1330918"/>
              <a:ext cx="872067" cy="269241"/>
              <a:chOff x="0" y="0"/>
              <a:chExt cx="872066" cy="269240"/>
            </a:xfrm>
          </p:grpSpPr>
          <p:sp>
            <p:nvSpPr>
              <p:cNvPr id="874" name="Shape 874"/>
              <p:cNvSpPr/>
              <p:nvPr/>
            </p:nvSpPr>
            <p:spPr>
              <a:xfrm>
                <a:off x="0" y="0"/>
                <a:ext cx="872067" cy="213281"/>
              </a:xfrm>
              <a:prstGeom prst="rect">
                <a:avLst/>
              </a:prstGeom>
              <a:solidFill>
                <a:srgbClr val="FF99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875" name="Shape 875"/>
              <p:cNvSpPr/>
              <p:nvPr/>
            </p:nvSpPr>
            <p:spPr>
              <a:xfrm>
                <a:off x="402106" y="0"/>
                <a:ext cx="469961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1000</a:t>
                </a:r>
              </a:p>
            </p:txBody>
          </p:sp>
        </p:grpSp>
        <p:grpSp>
          <p:nvGrpSpPr>
            <p:cNvPr id="879" name="Group 879"/>
            <p:cNvGrpSpPr/>
            <p:nvPr/>
          </p:nvGrpSpPr>
          <p:grpSpPr>
            <a:xfrm>
              <a:off x="1940982" y="1330918"/>
              <a:ext cx="872067" cy="269241"/>
              <a:chOff x="0" y="0"/>
              <a:chExt cx="872066" cy="269240"/>
            </a:xfrm>
          </p:grpSpPr>
          <p:sp>
            <p:nvSpPr>
              <p:cNvPr id="877" name="Shape 877"/>
              <p:cNvSpPr/>
              <p:nvPr/>
            </p:nvSpPr>
            <p:spPr>
              <a:xfrm>
                <a:off x="0" y="0"/>
                <a:ext cx="872067" cy="213281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878" name="Shape 878"/>
              <p:cNvSpPr/>
              <p:nvPr/>
            </p:nvSpPr>
            <p:spPr>
              <a:xfrm>
                <a:off x="246780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...</a:t>
                </a:r>
              </a:p>
            </p:txBody>
          </p:sp>
        </p:grpSp>
        <p:grpSp>
          <p:nvGrpSpPr>
            <p:cNvPr id="882" name="Group 882"/>
            <p:cNvGrpSpPr/>
            <p:nvPr/>
          </p:nvGrpSpPr>
          <p:grpSpPr>
            <a:xfrm>
              <a:off x="1068915" y="1117637"/>
              <a:ext cx="872067" cy="269241"/>
              <a:chOff x="0" y="0"/>
              <a:chExt cx="872066" cy="269240"/>
            </a:xfrm>
          </p:grpSpPr>
          <p:sp>
            <p:nvSpPr>
              <p:cNvPr id="880" name="Shape 880"/>
              <p:cNvSpPr/>
              <p:nvPr/>
            </p:nvSpPr>
            <p:spPr>
              <a:xfrm>
                <a:off x="0" y="0"/>
                <a:ext cx="872067" cy="213281"/>
              </a:xfrm>
              <a:prstGeom prst="rect">
                <a:avLst/>
              </a:prstGeom>
              <a:solidFill>
                <a:srgbClr val="FF99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881" name="Shape 881"/>
              <p:cNvSpPr/>
              <p:nvPr/>
            </p:nvSpPr>
            <p:spPr>
              <a:xfrm>
                <a:off x="585016" y="0"/>
                <a:ext cx="287051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40</a:t>
                </a:r>
              </a:p>
            </p:txBody>
          </p:sp>
        </p:grpSp>
        <p:grpSp>
          <p:nvGrpSpPr>
            <p:cNvPr id="885" name="Group 885"/>
            <p:cNvGrpSpPr/>
            <p:nvPr/>
          </p:nvGrpSpPr>
          <p:grpSpPr>
            <a:xfrm>
              <a:off x="1940982" y="1117637"/>
              <a:ext cx="872067" cy="269241"/>
              <a:chOff x="0" y="0"/>
              <a:chExt cx="872066" cy="269240"/>
            </a:xfrm>
          </p:grpSpPr>
          <p:sp>
            <p:nvSpPr>
              <p:cNvPr id="883" name="Shape 883"/>
              <p:cNvSpPr/>
              <p:nvPr/>
            </p:nvSpPr>
            <p:spPr>
              <a:xfrm>
                <a:off x="0" y="0"/>
                <a:ext cx="872067" cy="213281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884" name="Shape 884"/>
              <p:cNvSpPr/>
              <p:nvPr/>
            </p:nvSpPr>
            <p:spPr>
              <a:xfrm>
                <a:off x="585016" y="0"/>
                <a:ext cx="287051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41</a:t>
                </a:r>
              </a:p>
            </p:txBody>
          </p:sp>
        </p:grpSp>
        <p:sp>
          <p:nvSpPr>
            <p:cNvPr id="886" name="Shape 886"/>
            <p:cNvSpPr/>
            <p:nvPr/>
          </p:nvSpPr>
          <p:spPr>
            <a:xfrm>
              <a:off x="2840344" y="1167681"/>
              <a:ext cx="271157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</a:p>
          </p:txBody>
        </p:sp>
        <p:grpSp>
          <p:nvGrpSpPr>
            <p:cNvPr id="889" name="Group 889"/>
            <p:cNvGrpSpPr/>
            <p:nvPr/>
          </p:nvGrpSpPr>
          <p:grpSpPr>
            <a:xfrm>
              <a:off x="3111500" y="1330918"/>
              <a:ext cx="872067" cy="269241"/>
              <a:chOff x="0" y="0"/>
              <a:chExt cx="872066" cy="269240"/>
            </a:xfrm>
          </p:grpSpPr>
          <p:sp>
            <p:nvSpPr>
              <p:cNvPr id="887" name="Shape 887"/>
              <p:cNvSpPr/>
              <p:nvPr/>
            </p:nvSpPr>
            <p:spPr>
              <a:xfrm>
                <a:off x="0" y="0"/>
                <a:ext cx="872067" cy="213281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888" name="Shape 888"/>
              <p:cNvSpPr/>
              <p:nvPr/>
            </p:nvSpPr>
            <p:spPr>
              <a:xfrm>
                <a:off x="246780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...</a:t>
                </a:r>
              </a:p>
            </p:txBody>
          </p:sp>
        </p:grpSp>
        <p:grpSp>
          <p:nvGrpSpPr>
            <p:cNvPr id="892" name="Group 892"/>
            <p:cNvGrpSpPr/>
            <p:nvPr/>
          </p:nvGrpSpPr>
          <p:grpSpPr>
            <a:xfrm>
              <a:off x="3983566" y="1330918"/>
              <a:ext cx="872067" cy="269241"/>
              <a:chOff x="0" y="0"/>
              <a:chExt cx="872066" cy="269240"/>
            </a:xfrm>
          </p:grpSpPr>
          <p:sp>
            <p:nvSpPr>
              <p:cNvPr id="890" name="Shape 890"/>
              <p:cNvSpPr/>
              <p:nvPr/>
            </p:nvSpPr>
            <p:spPr>
              <a:xfrm>
                <a:off x="0" y="0"/>
                <a:ext cx="872067" cy="213281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891" name="Shape 891"/>
              <p:cNvSpPr/>
              <p:nvPr/>
            </p:nvSpPr>
            <p:spPr>
              <a:xfrm>
                <a:off x="246780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...</a:t>
                </a:r>
              </a:p>
            </p:txBody>
          </p:sp>
        </p:grpSp>
        <p:grpSp>
          <p:nvGrpSpPr>
            <p:cNvPr id="895" name="Group 895"/>
            <p:cNvGrpSpPr/>
            <p:nvPr/>
          </p:nvGrpSpPr>
          <p:grpSpPr>
            <a:xfrm>
              <a:off x="3111500" y="1117637"/>
              <a:ext cx="872067" cy="269241"/>
              <a:chOff x="0" y="0"/>
              <a:chExt cx="872066" cy="269240"/>
            </a:xfrm>
          </p:grpSpPr>
          <p:sp>
            <p:nvSpPr>
              <p:cNvPr id="893" name="Shape 893"/>
              <p:cNvSpPr/>
              <p:nvPr/>
            </p:nvSpPr>
            <p:spPr>
              <a:xfrm>
                <a:off x="0" y="0"/>
                <a:ext cx="872067" cy="213281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894" name="Shape 894"/>
              <p:cNvSpPr/>
              <p:nvPr/>
            </p:nvSpPr>
            <p:spPr>
              <a:xfrm>
                <a:off x="493561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299</a:t>
                </a:r>
              </a:p>
            </p:txBody>
          </p:sp>
        </p:grpSp>
        <p:grpSp>
          <p:nvGrpSpPr>
            <p:cNvPr id="898" name="Group 898"/>
            <p:cNvGrpSpPr/>
            <p:nvPr/>
          </p:nvGrpSpPr>
          <p:grpSpPr>
            <a:xfrm>
              <a:off x="3983566" y="1117637"/>
              <a:ext cx="872067" cy="269241"/>
              <a:chOff x="0" y="0"/>
              <a:chExt cx="872066" cy="269240"/>
            </a:xfrm>
          </p:grpSpPr>
          <p:sp>
            <p:nvSpPr>
              <p:cNvPr id="896" name="Shape 896"/>
              <p:cNvSpPr/>
              <p:nvPr/>
            </p:nvSpPr>
            <p:spPr>
              <a:xfrm>
                <a:off x="0" y="0"/>
                <a:ext cx="872067" cy="213281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897" name="Shape 897"/>
              <p:cNvSpPr/>
              <p:nvPr/>
            </p:nvSpPr>
            <p:spPr>
              <a:xfrm>
                <a:off x="493561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300</a:t>
                </a:r>
              </a:p>
            </p:txBody>
          </p:sp>
        </p:grpSp>
        <p:sp>
          <p:nvSpPr>
            <p:cNvPr id="899" name="Shape 899"/>
            <p:cNvSpPr/>
            <p:nvPr/>
          </p:nvSpPr>
          <p:spPr>
            <a:xfrm>
              <a:off x="4882926" y="1167681"/>
              <a:ext cx="271157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</a:p>
          </p:txBody>
        </p:sp>
        <p:grpSp>
          <p:nvGrpSpPr>
            <p:cNvPr id="902" name="Group 902"/>
            <p:cNvGrpSpPr/>
            <p:nvPr/>
          </p:nvGrpSpPr>
          <p:grpSpPr>
            <a:xfrm>
              <a:off x="5154083" y="1330918"/>
              <a:ext cx="872067" cy="269241"/>
              <a:chOff x="0" y="0"/>
              <a:chExt cx="872066" cy="269240"/>
            </a:xfrm>
          </p:grpSpPr>
          <p:sp>
            <p:nvSpPr>
              <p:cNvPr id="900" name="Shape 900"/>
              <p:cNvSpPr/>
              <p:nvPr/>
            </p:nvSpPr>
            <p:spPr>
              <a:xfrm>
                <a:off x="0" y="0"/>
                <a:ext cx="872067" cy="213281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901" name="Shape 901"/>
              <p:cNvSpPr/>
              <p:nvPr/>
            </p:nvSpPr>
            <p:spPr>
              <a:xfrm>
                <a:off x="201053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inst</a:t>
                </a:r>
              </a:p>
            </p:txBody>
          </p:sp>
        </p:grpSp>
        <p:grpSp>
          <p:nvGrpSpPr>
            <p:cNvPr id="905" name="Group 905"/>
            <p:cNvGrpSpPr/>
            <p:nvPr/>
          </p:nvGrpSpPr>
          <p:grpSpPr>
            <a:xfrm>
              <a:off x="6026149" y="1330918"/>
              <a:ext cx="872067" cy="269241"/>
              <a:chOff x="0" y="0"/>
              <a:chExt cx="872066" cy="269240"/>
            </a:xfrm>
          </p:grpSpPr>
          <p:sp>
            <p:nvSpPr>
              <p:cNvPr id="903" name="Shape 903"/>
              <p:cNvSpPr/>
              <p:nvPr/>
            </p:nvSpPr>
            <p:spPr>
              <a:xfrm>
                <a:off x="0" y="0"/>
                <a:ext cx="872067" cy="213281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904" name="Shape 904"/>
              <p:cNvSpPr/>
              <p:nvPr/>
            </p:nvSpPr>
            <p:spPr>
              <a:xfrm>
                <a:off x="201053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inst</a:t>
                </a:r>
              </a:p>
            </p:txBody>
          </p:sp>
        </p:grpSp>
        <p:grpSp>
          <p:nvGrpSpPr>
            <p:cNvPr id="908" name="Group 908"/>
            <p:cNvGrpSpPr/>
            <p:nvPr/>
          </p:nvGrpSpPr>
          <p:grpSpPr>
            <a:xfrm>
              <a:off x="5154083" y="1117637"/>
              <a:ext cx="872067" cy="269241"/>
              <a:chOff x="0" y="0"/>
              <a:chExt cx="872066" cy="269240"/>
            </a:xfrm>
          </p:grpSpPr>
          <p:sp>
            <p:nvSpPr>
              <p:cNvPr id="906" name="Shape 906"/>
              <p:cNvSpPr/>
              <p:nvPr/>
            </p:nvSpPr>
            <p:spPr>
              <a:xfrm>
                <a:off x="0" y="0"/>
                <a:ext cx="872067" cy="213281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907" name="Shape 907"/>
              <p:cNvSpPr/>
              <p:nvPr/>
            </p:nvSpPr>
            <p:spPr>
              <a:xfrm>
                <a:off x="402106" y="0"/>
                <a:ext cx="469961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1000</a:t>
                </a:r>
              </a:p>
            </p:txBody>
          </p:sp>
        </p:grpSp>
        <p:grpSp>
          <p:nvGrpSpPr>
            <p:cNvPr id="911" name="Group 911"/>
            <p:cNvGrpSpPr/>
            <p:nvPr/>
          </p:nvGrpSpPr>
          <p:grpSpPr>
            <a:xfrm>
              <a:off x="6026149" y="1117637"/>
              <a:ext cx="872067" cy="269241"/>
              <a:chOff x="0" y="0"/>
              <a:chExt cx="872066" cy="269240"/>
            </a:xfrm>
          </p:grpSpPr>
          <p:sp>
            <p:nvSpPr>
              <p:cNvPr id="909" name="Shape 909"/>
              <p:cNvSpPr/>
              <p:nvPr/>
            </p:nvSpPr>
            <p:spPr>
              <a:xfrm>
                <a:off x="0" y="0"/>
                <a:ext cx="872067" cy="213281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910" name="Shape 910"/>
              <p:cNvSpPr/>
              <p:nvPr/>
            </p:nvSpPr>
            <p:spPr>
              <a:xfrm>
                <a:off x="402106" y="0"/>
                <a:ext cx="469961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1001</a:t>
                </a:r>
              </a:p>
            </p:txBody>
          </p:sp>
        </p:grpSp>
        <p:sp>
          <p:nvSpPr>
            <p:cNvPr id="912" name="Shape 912"/>
            <p:cNvSpPr/>
            <p:nvPr/>
          </p:nvSpPr>
          <p:spPr>
            <a:xfrm>
              <a:off x="6925511" y="1167681"/>
              <a:ext cx="271157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</a:p>
          </p:txBody>
        </p:sp>
        <p:grpSp>
          <p:nvGrpSpPr>
            <p:cNvPr id="915" name="Group 915"/>
            <p:cNvGrpSpPr/>
            <p:nvPr/>
          </p:nvGrpSpPr>
          <p:grpSpPr>
            <a:xfrm>
              <a:off x="7196666" y="1330918"/>
              <a:ext cx="872067" cy="269241"/>
              <a:chOff x="0" y="0"/>
              <a:chExt cx="872066" cy="269240"/>
            </a:xfrm>
          </p:grpSpPr>
          <p:sp>
            <p:nvSpPr>
              <p:cNvPr id="913" name="Shape 913"/>
              <p:cNvSpPr/>
              <p:nvPr/>
            </p:nvSpPr>
            <p:spPr>
              <a:xfrm>
                <a:off x="0" y="0"/>
                <a:ext cx="872067" cy="213281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914" name="Shape 914"/>
              <p:cNvSpPr/>
              <p:nvPr/>
            </p:nvSpPr>
            <p:spPr>
              <a:xfrm>
                <a:off x="201053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inst</a:t>
                </a:r>
              </a:p>
            </p:txBody>
          </p:sp>
        </p:grpSp>
        <p:grpSp>
          <p:nvGrpSpPr>
            <p:cNvPr id="918" name="Group 918"/>
            <p:cNvGrpSpPr/>
            <p:nvPr/>
          </p:nvGrpSpPr>
          <p:grpSpPr>
            <a:xfrm>
              <a:off x="8068733" y="1330918"/>
              <a:ext cx="872067" cy="269241"/>
              <a:chOff x="0" y="0"/>
              <a:chExt cx="872066" cy="269240"/>
            </a:xfrm>
          </p:grpSpPr>
          <p:sp>
            <p:nvSpPr>
              <p:cNvPr id="916" name="Shape 916"/>
              <p:cNvSpPr/>
              <p:nvPr/>
            </p:nvSpPr>
            <p:spPr>
              <a:xfrm>
                <a:off x="0" y="0"/>
                <a:ext cx="872067" cy="213281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917" name="Shape 917"/>
              <p:cNvSpPr/>
              <p:nvPr/>
            </p:nvSpPr>
            <p:spPr>
              <a:xfrm>
                <a:off x="201053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inst</a:t>
                </a:r>
              </a:p>
            </p:txBody>
          </p:sp>
        </p:grpSp>
        <p:grpSp>
          <p:nvGrpSpPr>
            <p:cNvPr id="921" name="Group 921"/>
            <p:cNvGrpSpPr/>
            <p:nvPr/>
          </p:nvGrpSpPr>
          <p:grpSpPr>
            <a:xfrm>
              <a:off x="7196666" y="1117637"/>
              <a:ext cx="872067" cy="269241"/>
              <a:chOff x="0" y="0"/>
              <a:chExt cx="872066" cy="269240"/>
            </a:xfrm>
          </p:grpSpPr>
          <p:sp>
            <p:nvSpPr>
              <p:cNvPr id="919" name="Shape 919"/>
              <p:cNvSpPr/>
              <p:nvPr/>
            </p:nvSpPr>
            <p:spPr>
              <a:xfrm>
                <a:off x="0" y="0"/>
                <a:ext cx="872067" cy="213281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920" name="Shape 920"/>
              <p:cNvSpPr/>
              <p:nvPr/>
            </p:nvSpPr>
            <p:spPr>
              <a:xfrm>
                <a:off x="310651" y="0"/>
                <a:ext cx="56141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19999</a:t>
                </a:r>
              </a:p>
            </p:txBody>
          </p:sp>
        </p:grpSp>
        <p:grpSp>
          <p:nvGrpSpPr>
            <p:cNvPr id="924" name="Group 924"/>
            <p:cNvGrpSpPr/>
            <p:nvPr/>
          </p:nvGrpSpPr>
          <p:grpSpPr>
            <a:xfrm>
              <a:off x="8068733" y="1117637"/>
              <a:ext cx="872067" cy="269241"/>
              <a:chOff x="0" y="0"/>
              <a:chExt cx="872066" cy="269240"/>
            </a:xfrm>
          </p:grpSpPr>
          <p:sp>
            <p:nvSpPr>
              <p:cNvPr id="922" name="Shape 922"/>
              <p:cNvSpPr/>
              <p:nvPr/>
            </p:nvSpPr>
            <p:spPr>
              <a:xfrm>
                <a:off x="0" y="0"/>
                <a:ext cx="872067" cy="213281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923" name="Shape 923"/>
              <p:cNvSpPr/>
              <p:nvPr/>
            </p:nvSpPr>
            <p:spPr>
              <a:xfrm>
                <a:off x="310651" y="0"/>
                <a:ext cx="56141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20000</a:t>
                </a:r>
              </a:p>
            </p:txBody>
          </p:sp>
        </p:grpSp>
        <p:grpSp>
          <p:nvGrpSpPr>
            <p:cNvPr id="927" name="Group 927"/>
            <p:cNvGrpSpPr/>
            <p:nvPr/>
          </p:nvGrpSpPr>
          <p:grpSpPr>
            <a:xfrm>
              <a:off x="196849" y="1330918"/>
              <a:ext cx="872067" cy="269241"/>
              <a:chOff x="0" y="0"/>
              <a:chExt cx="872066" cy="269240"/>
            </a:xfrm>
          </p:grpSpPr>
          <p:sp>
            <p:nvSpPr>
              <p:cNvPr id="925" name="Shape 925"/>
              <p:cNvSpPr/>
              <p:nvPr/>
            </p:nvSpPr>
            <p:spPr>
              <a:xfrm>
                <a:off x="0" y="0"/>
                <a:ext cx="872067" cy="213281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926" name="Shape 926"/>
              <p:cNvSpPr/>
              <p:nvPr/>
            </p:nvSpPr>
            <p:spPr>
              <a:xfrm>
                <a:off x="201053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CONT</a:t>
                </a:r>
              </a:p>
            </p:txBody>
          </p:sp>
        </p:grpSp>
        <p:grpSp>
          <p:nvGrpSpPr>
            <p:cNvPr id="930" name="Group 930"/>
            <p:cNvGrpSpPr/>
            <p:nvPr/>
          </p:nvGrpSpPr>
          <p:grpSpPr>
            <a:xfrm>
              <a:off x="196849" y="1117637"/>
              <a:ext cx="872067" cy="269241"/>
              <a:chOff x="0" y="0"/>
              <a:chExt cx="872066" cy="269240"/>
            </a:xfrm>
          </p:grpSpPr>
          <p:sp>
            <p:nvSpPr>
              <p:cNvPr id="928" name="Shape 928"/>
              <p:cNvSpPr/>
              <p:nvPr/>
            </p:nvSpPr>
            <p:spPr>
              <a:xfrm>
                <a:off x="0" y="0"/>
                <a:ext cx="872067" cy="213281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929" name="Shape 929"/>
              <p:cNvSpPr/>
              <p:nvPr/>
            </p:nvSpPr>
            <p:spPr>
              <a:xfrm>
                <a:off x="201053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ADDR</a:t>
                </a:r>
              </a:p>
            </p:txBody>
          </p:sp>
        </p:grpSp>
        <p:sp>
          <p:nvSpPr>
            <p:cNvPr id="931" name="Shape 931"/>
            <p:cNvSpPr/>
            <p:nvPr/>
          </p:nvSpPr>
          <p:spPr>
            <a:xfrm>
              <a:off x="497415" y="86980"/>
              <a:ext cx="3676652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>
                <a:defRPr sz="1800"/>
              </a:pPr>
              <a:r>
                <a:rPr sz="1200" b="1">
                  <a:latin typeface="Times"/>
                  <a:ea typeface="Times"/>
                  <a:cs typeface="Times"/>
                  <a:sym typeface="Times"/>
                </a:rPr>
                <a:t>Interrupt has been sensed. $k0 gets PC. Interrupts are disabled. Interrupt is acknowledged. Device puts vector on bus.</a:t>
              </a:r>
              <a:r>
                <a:rPr sz="1200">
                  <a:latin typeface="Times"/>
                  <a:ea typeface="Times"/>
                  <a:cs typeface="Times"/>
                  <a:sym typeface="Times"/>
                </a:rPr>
                <a:t> </a:t>
              </a:r>
            </a:p>
          </p:txBody>
        </p:sp>
        <p:grpSp>
          <p:nvGrpSpPr>
            <p:cNvPr id="934" name="Group 934"/>
            <p:cNvGrpSpPr/>
            <p:nvPr/>
          </p:nvGrpSpPr>
          <p:grpSpPr>
            <a:xfrm>
              <a:off x="7196666" y="701800"/>
              <a:ext cx="872067" cy="269241"/>
              <a:chOff x="0" y="0"/>
              <a:chExt cx="872066" cy="269240"/>
            </a:xfrm>
          </p:grpSpPr>
          <p:sp>
            <p:nvSpPr>
              <p:cNvPr id="932" name="Shape 932"/>
              <p:cNvSpPr/>
              <p:nvPr/>
            </p:nvSpPr>
            <p:spPr>
              <a:xfrm>
                <a:off x="0" y="0"/>
                <a:ext cx="872067" cy="213281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933" name="Shape 933"/>
              <p:cNvSpPr/>
              <p:nvPr/>
            </p:nvSpPr>
            <p:spPr>
              <a:xfrm>
                <a:off x="246780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$sp</a:t>
                </a:r>
              </a:p>
            </p:txBody>
          </p:sp>
        </p:grpSp>
        <p:grpSp>
          <p:nvGrpSpPr>
            <p:cNvPr id="937" name="Group 937"/>
            <p:cNvGrpSpPr/>
            <p:nvPr/>
          </p:nvGrpSpPr>
          <p:grpSpPr>
            <a:xfrm>
              <a:off x="8068733" y="701800"/>
              <a:ext cx="872067" cy="320041"/>
              <a:chOff x="0" y="0"/>
              <a:chExt cx="872066" cy="320040"/>
            </a:xfrm>
          </p:grpSpPr>
          <p:sp>
            <p:nvSpPr>
              <p:cNvPr id="935" name="Shape 935"/>
              <p:cNvSpPr/>
              <p:nvPr/>
            </p:nvSpPr>
            <p:spPr>
              <a:xfrm>
                <a:off x="0" y="0"/>
                <a:ext cx="872067" cy="213281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936" name="Shape 936"/>
              <p:cNvSpPr/>
              <p:nvPr/>
            </p:nvSpPr>
            <p:spPr>
              <a:xfrm>
                <a:off x="198523" y="0"/>
                <a:ext cx="475020" cy="320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latin typeface="Courier New"/>
                    <a:ea typeface="Courier New"/>
                    <a:cs typeface="Courier New"/>
                    <a:sym typeface="Courier New"/>
                  </a:rPr>
                  <a:t>user</a:t>
                </a:r>
                <a:endParaRPr sz="4000"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>
                  <a:defRPr sz="1800"/>
                </a:pPr>
                <a:r>
                  <a:rPr sz="800" b="1">
                    <a:latin typeface="Courier New"/>
                    <a:ea typeface="Courier New"/>
                    <a:cs typeface="Courier New"/>
                    <a:sym typeface="Courier New"/>
                  </a:rPr>
                  <a:t>stack</a:t>
                </a:r>
              </a:p>
            </p:txBody>
          </p:sp>
        </p:grpSp>
        <p:grpSp>
          <p:nvGrpSpPr>
            <p:cNvPr id="940" name="Group 940"/>
            <p:cNvGrpSpPr/>
            <p:nvPr/>
          </p:nvGrpSpPr>
          <p:grpSpPr>
            <a:xfrm>
              <a:off x="7196666" y="488519"/>
              <a:ext cx="872067" cy="269241"/>
              <a:chOff x="0" y="0"/>
              <a:chExt cx="872066" cy="269240"/>
            </a:xfrm>
          </p:grpSpPr>
          <p:sp>
            <p:nvSpPr>
              <p:cNvPr id="938" name="Shape 938"/>
              <p:cNvSpPr/>
              <p:nvPr/>
            </p:nvSpPr>
            <p:spPr>
              <a:xfrm>
                <a:off x="0" y="0"/>
                <a:ext cx="872067" cy="213281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939" name="Shape 939"/>
              <p:cNvSpPr/>
              <p:nvPr/>
            </p:nvSpPr>
            <p:spPr>
              <a:xfrm>
                <a:off x="246780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$k0</a:t>
                </a:r>
              </a:p>
            </p:txBody>
          </p:sp>
        </p:grpSp>
        <p:grpSp>
          <p:nvGrpSpPr>
            <p:cNvPr id="943" name="Group 943"/>
            <p:cNvGrpSpPr/>
            <p:nvPr/>
          </p:nvGrpSpPr>
          <p:grpSpPr>
            <a:xfrm>
              <a:off x="8068733" y="488519"/>
              <a:ext cx="872067" cy="269241"/>
              <a:chOff x="0" y="0"/>
              <a:chExt cx="872066" cy="269240"/>
            </a:xfrm>
          </p:grpSpPr>
          <p:sp>
            <p:nvSpPr>
              <p:cNvPr id="941" name="Shape 941"/>
              <p:cNvSpPr/>
              <p:nvPr/>
            </p:nvSpPr>
            <p:spPr>
              <a:xfrm>
                <a:off x="0" y="0"/>
                <a:ext cx="872067" cy="213281"/>
              </a:xfrm>
              <a:prstGeom prst="rect">
                <a:avLst/>
              </a:prstGeom>
              <a:solidFill>
                <a:srgbClr val="FF99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942" name="Shape 942"/>
              <p:cNvSpPr/>
              <p:nvPr/>
            </p:nvSpPr>
            <p:spPr>
              <a:xfrm>
                <a:off x="310651" y="0"/>
                <a:ext cx="56141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20000</a:t>
                </a:r>
              </a:p>
            </p:txBody>
          </p:sp>
        </p:grpSp>
        <p:grpSp>
          <p:nvGrpSpPr>
            <p:cNvPr id="946" name="Group 946"/>
            <p:cNvGrpSpPr/>
            <p:nvPr/>
          </p:nvGrpSpPr>
          <p:grpSpPr>
            <a:xfrm>
              <a:off x="7196666" y="274047"/>
              <a:ext cx="1744134" cy="269241"/>
              <a:chOff x="0" y="0"/>
              <a:chExt cx="1744133" cy="269240"/>
            </a:xfrm>
          </p:grpSpPr>
          <p:sp>
            <p:nvSpPr>
              <p:cNvPr id="944" name="Shape 944"/>
              <p:cNvSpPr/>
              <p:nvPr/>
            </p:nvSpPr>
            <p:spPr>
              <a:xfrm>
                <a:off x="0" y="0"/>
                <a:ext cx="1744134" cy="213281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945" name="Shape 945"/>
              <p:cNvSpPr/>
              <p:nvPr/>
            </p:nvSpPr>
            <p:spPr>
              <a:xfrm>
                <a:off x="428466" y="0"/>
                <a:ext cx="887201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Register File</a:t>
                </a:r>
              </a:p>
            </p:txBody>
          </p:sp>
        </p:grpSp>
        <p:grpSp>
          <p:nvGrpSpPr>
            <p:cNvPr id="949" name="Group 949"/>
            <p:cNvGrpSpPr/>
            <p:nvPr/>
          </p:nvGrpSpPr>
          <p:grpSpPr>
            <a:xfrm>
              <a:off x="4493683" y="708949"/>
              <a:ext cx="1532467" cy="269241"/>
              <a:chOff x="0" y="0"/>
              <a:chExt cx="1532466" cy="269240"/>
            </a:xfrm>
          </p:grpSpPr>
          <p:sp>
            <p:nvSpPr>
              <p:cNvPr id="947" name="Shape 947"/>
              <p:cNvSpPr/>
              <p:nvPr/>
            </p:nvSpPr>
            <p:spPr>
              <a:xfrm>
                <a:off x="0" y="0"/>
                <a:ext cx="1532467" cy="213281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948" name="Shape 948"/>
              <p:cNvSpPr/>
              <p:nvPr/>
            </p:nvSpPr>
            <p:spPr>
              <a:xfrm>
                <a:off x="622708" y="0"/>
                <a:ext cx="28705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PC</a:t>
                </a:r>
              </a:p>
            </p:txBody>
          </p:sp>
        </p:grpSp>
        <p:grpSp>
          <p:nvGrpSpPr>
            <p:cNvPr id="952" name="Group 952"/>
            <p:cNvGrpSpPr/>
            <p:nvPr/>
          </p:nvGrpSpPr>
          <p:grpSpPr>
            <a:xfrm>
              <a:off x="6026149" y="708949"/>
              <a:ext cx="872067" cy="269241"/>
              <a:chOff x="0" y="0"/>
              <a:chExt cx="872066" cy="269240"/>
            </a:xfrm>
          </p:grpSpPr>
          <p:sp>
            <p:nvSpPr>
              <p:cNvPr id="950" name="Shape 950"/>
              <p:cNvSpPr/>
              <p:nvPr/>
            </p:nvSpPr>
            <p:spPr>
              <a:xfrm>
                <a:off x="0" y="0"/>
                <a:ext cx="872067" cy="213281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951" name="Shape 951"/>
              <p:cNvSpPr/>
              <p:nvPr/>
            </p:nvSpPr>
            <p:spPr>
              <a:xfrm>
                <a:off x="310651" y="0"/>
                <a:ext cx="56141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20000</a:t>
                </a:r>
              </a:p>
            </p:txBody>
          </p:sp>
        </p:grpSp>
        <p:grpSp>
          <p:nvGrpSpPr>
            <p:cNvPr id="955" name="Group 955"/>
            <p:cNvGrpSpPr/>
            <p:nvPr/>
          </p:nvGrpSpPr>
          <p:grpSpPr>
            <a:xfrm>
              <a:off x="4493683" y="495668"/>
              <a:ext cx="1532467" cy="269241"/>
              <a:chOff x="0" y="0"/>
              <a:chExt cx="1532466" cy="269240"/>
            </a:xfrm>
          </p:grpSpPr>
          <p:sp>
            <p:nvSpPr>
              <p:cNvPr id="953" name="Shape 953"/>
              <p:cNvSpPr/>
              <p:nvPr/>
            </p:nvSpPr>
            <p:spPr>
              <a:xfrm>
                <a:off x="0" y="0"/>
                <a:ext cx="1532467" cy="213281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954" name="Shape 954"/>
              <p:cNvSpPr/>
              <p:nvPr/>
            </p:nvSpPr>
            <p:spPr>
              <a:xfrm>
                <a:off x="256888" y="0"/>
                <a:ext cx="101869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INT Enable</a:t>
                </a:r>
              </a:p>
            </p:txBody>
          </p:sp>
        </p:grpSp>
        <p:grpSp>
          <p:nvGrpSpPr>
            <p:cNvPr id="958" name="Group 958"/>
            <p:cNvGrpSpPr/>
            <p:nvPr/>
          </p:nvGrpSpPr>
          <p:grpSpPr>
            <a:xfrm>
              <a:off x="6026149" y="495668"/>
              <a:ext cx="872067" cy="269241"/>
              <a:chOff x="0" y="0"/>
              <a:chExt cx="872066" cy="269240"/>
            </a:xfrm>
          </p:grpSpPr>
          <p:sp>
            <p:nvSpPr>
              <p:cNvPr id="956" name="Shape 956"/>
              <p:cNvSpPr/>
              <p:nvPr/>
            </p:nvSpPr>
            <p:spPr>
              <a:xfrm>
                <a:off x="0" y="0"/>
                <a:ext cx="872067" cy="213281"/>
              </a:xfrm>
              <a:prstGeom prst="rect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957" name="Shape 957"/>
              <p:cNvSpPr/>
              <p:nvPr/>
            </p:nvSpPr>
            <p:spPr>
              <a:xfrm>
                <a:off x="338235" y="0"/>
                <a:ext cx="19559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0</a:t>
                </a:r>
              </a:p>
            </p:txBody>
          </p:sp>
        </p:grpSp>
        <p:sp>
          <p:nvSpPr>
            <p:cNvPr id="959" name="Shape 959"/>
            <p:cNvSpPr/>
            <p:nvPr/>
          </p:nvSpPr>
          <p:spPr>
            <a:xfrm rot="16200000" flipH="1">
              <a:off x="7385771" y="-1359"/>
              <a:ext cx="195408" cy="2042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334" y="0"/>
                    <a:pt x="10668" y="5400"/>
                    <a:pt x="10668" y="10800"/>
                  </a:cubicBezTo>
                  <a:cubicBezTo>
                    <a:pt x="10668" y="16200"/>
                    <a:pt x="16134" y="2160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99482" y="1074743"/>
              <a:ext cx="8930219" cy="51235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dash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grpSp>
          <p:nvGrpSpPr>
            <p:cNvPr id="963" name="Group 963"/>
            <p:cNvGrpSpPr/>
            <p:nvPr/>
          </p:nvGrpSpPr>
          <p:grpSpPr>
            <a:xfrm>
              <a:off x="4493683" y="282388"/>
              <a:ext cx="1532467" cy="269241"/>
              <a:chOff x="0" y="0"/>
              <a:chExt cx="1532466" cy="269240"/>
            </a:xfrm>
          </p:grpSpPr>
          <p:sp>
            <p:nvSpPr>
              <p:cNvPr id="961" name="Shape 961"/>
              <p:cNvSpPr/>
              <p:nvPr/>
            </p:nvSpPr>
            <p:spPr>
              <a:xfrm>
                <a:off x="0" y="0"/>
                <a:ext cx="1532467" cy="213281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962" name="Shape 962"/>
              <p:cNvSpPr/>
              <p:nvPr/>
            </p:nvSpPr>
            <p:spPr>
              <a:xfrm>
                <a:off x="394070" y="0"/>
                <a:ext cx="74432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INT ACK</a:t>
                </a:r>
              </a:p>
            </p:txBody>
          </p:sp>
        </p:grpSp>
        <p:grpSp>
          <p:nvGrpSpPr>
            <p:cNvPr id="966" name="Group 966"/>
            <p:cNvGrpSpPr/>
            <p:nvPr/>
          </p:nvGrpSpPr>
          <p:grpSpPr>
            <a:xfrm>
              <a:off x="6026149" y="282388"/>
              <a:ext cx="872067" cy="269241"/>
              <a:chOff x="0" y="0"/>
              <a:chExt cx="872066" cy="269240"/>
            </a:xfrm>
          </p:grpSpPr>
          <p:sp>
            <p:nvSpPr>
              <p:cNvPr id="964" name="Shape 964"/>
              <p:cNvSpPr/>
              <p:nvPr/>
            </p:nvSpPr>
            <p:spPr>
              <a:xfrm>
                <a:off x="0" y="0"/>
                <a:ext cx="872067" cy="213281"/>
              </a:xfrm>
              <a:prstGeom prst="rect">
                <a:avLst/>
              </a:prstGeom>
              <a:solidFill>
                <a:srgbClr val="00FF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965" name="Shape 965"/>
              <p:cNvSpPr/>
              <p:nvPr/>
            </p:nvSpPr>
            <p:spPr>
              <a:xfrm>
                <a:off x="338235" y="0"/>
                <a:ext cx="19559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1</a:t>
                </a:r>
              </a:p>
            </p:txBody>
          </p:sp>
        </p:grpSp>
        <p:grpSp>
          <p:nvGrpSpPr>
            <p:cNvPr id="969" name="Group 969"/>
            <p:cNvGrpSpPr/>
            <p:nvPr/>
          </p:nvGrpSpPr>
          <p:grpSpPr>
            <a:xfrm>
              <a:off x="4493683" y="69107"/>
              <a:ext cx="1532467" cy="269241"/>
              <a:chOff x="0" y="0"/>
              <a:chExt cx="1532466" cy="269240"/>
            </a:xfrm>
          </p:grpSpPr>
          <p:sp>
            <p:nvSpPr>
              <p:cNvPr id="967" name="Shape 967"/>
              <p:cNvSpPr/>
              <p:nvPr/>
            </p:nvSpPr>
            <p:spPr>
              <a:xfrm>
                <a:off x="0" y="0"/>
                <a:ext cx="1532467" cy="213281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968" name="Shape 968"/>
              <p:cNvSpPr/>
              <p:nvPr/>
            </p:nvSpPr>
            <p:spPr>
              <a:xfrm>
                <a:off x="394070" y="0"/>
                <a:ext cx="74432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INT REQ</a:t>
                </a:r>
              </a:p>
            </p:txBody>
          </p:sp>
        </p:grpSp>
        <p:grpSp>
          <p:nvGrpSpPr>
            <p:cNvPr id="972" name="Group 972"/>
            <p:cNvGrpSpPr/>
            <p:nvPr/>
          </p:nvGrpSpPr>
          <p:grpSpPr>
            <a:xfrm>
              <a:off x="6026149" y="69107"/>
              <a:ext cx="872067" cy="269241"/>
              <a:chOff x="0" y="0"/>
              <a:chExt cx="872066" cy="269240"/>
            </a:xfrm>
          </p:grpSpPr>
          <p:sp>
            <p:nvSpPr>
              <p:cNvPr id="970" name="Shape 970"/>
              <p:cNvSpPr/>
              <p:nvPr/>
            </p:nvSpPr>
            <p:spPr>
              <a:xfrm>
                <a:off x="0" y="0"/>
                <a:ext cx="872067" cy="213281"/>
              </a:xfrm>
              <a:prstGeom prst="rect">
                <a:avLst/>
              </a:prstGeom>
              <a:solidFill>
                <a:srgbClr val="00FF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971" name="Shape 971"/>
              <p:cNvSpPr/>
              <p:nvPr/>
            </p:nvSpPr>
            <p:spPr>
              <a:xfrm>
                <a:off x="338235" y="0"/>
                <a:ext cx="19559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1</a:t>
                </a:r>
              </a:p>
            </p:txBody>
          </p:sp>
        </p:grpSp>
        <p:sp>
          <p:nvSpPr>
            <p:cNvPr id="973" name="Shape 973"/>
            <p:cNvSpPr/>
            <p:nvPr/>
          </p:nvSpPr>
          <p:spPr>
            <a:xfrm>
              <a:off x="232833" y="86980"/>
              <a:ext cx="529167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 b="1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 b="0"/>
              </a:pPr>
              <a:r>
                <a:rPr sz="1200" b="1"/>
                <a:t>B.</a:t>
              </a:r>
            </a:p>
          </p:txBody>
        </p:sp>
        <p:sp>
          <p:nvSpPr>
            <p:cNvPr id="974" name="Shape 974"/>
            <p:cNvSpPr/>
            <p:nvPr/>
          </p:nvSpPr>
          <p:spPr>
            <a:xfrm>
              <a:off x="1434693" y="1569221"/>
              <a:ext cx="681222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900"/>
                <a:t>Vector Table</a:t>
              </a:r>
            </a:p>
          </p:txBody>
        </p:sp>
        <p:sp>
          <p:nvSpPr>
            <p:cNvPr id="975" name="Shape 975"/>
            <p:cNvSpPr/>
            <p:nvPr/>
          </p:nvSpPr>
          <p:spPr>
            <a:xfrm>
              <a:off x="3432016" y="1569221"/>
              <a:ext cx="723248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900"/>
                <a:t>System Stack</a:t>
              </a:r>
            </a:p>
          </p:txBody>
        </p:sp>
        <p:sp>
          <p:nvSpPr>
            <p:cNvPr id="976" name="Shape 976"/>
            <p:cNvSpPr/>
            <p:nvPr/>
          </p:nvSpPr>
          <p:spPr>
            <a:xfrm>
              <a:off x="5474560" y="1569221"/>
              <a:ext cx="74211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900"/>
                <a:t>Handler Code</a:t>
              </a:r>
            </a:p>
          </p:txBody>
        </p:sp>
        <p:sp>
          <p:nvSpPr>
            <p:cNvPr id="977" name="Shape 977"/>
            <p:cNvSpPr/>
            <p:nvPr/>
          </p:nvSpPr>
          <p:spPr>
            <a:xfrm>
              <a:off x="7407286" y="1569221"/>
              <a:ext cx="90725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900"/>
                <a:t>Original Program</a:t>
              </a:r>
            </a:p>
          </p:txBody>
        </p:sp>
        <p:grpSp>
          <p:nvGrpSpPr>
            <p:cNvPr id="980" name="Group 980"/>
            <p:cNvGrpSpPr/>
            <p:nvPr/>
          </p:nvGrpSpPr>
          <p:grpSpPr>
            <a:xfrm>
              <a:off x="2484966" y="708949"/>
              <a:ext cx="899583" cy="269241"/>
              <a:chOff x="0" y="0"/>
              <a:chExt cx="899582" cy="269240"/>
            </a:xfrm>
          </p:grpSpPr>
          <p:sp>
            <p:nvSpPr>
              <p:cNvPr id="978" name="Shape 978"/>
              <p:cNvSpPr/>
              <p:nvPr/>
            </p:nvSpPr>
            <p:spPr>
              <a:xfrm>
                <a:off x="0" y="0"/>
                <a:ext cx="899583" cy="213281"/>
              </a:xfrm>
              <a:prstGeom prst="rect">
                <a:avLst/>
              </a:prstGeom>
              <a:solidFill>
                <a:srgbClr val="FF99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979" name="Shape 979"/>
              <p:cNvSpPr/>
              <p:nvPr/>
            </p:nvSpPr>
            <p:spPr>
              <a:xfrm>
                <a:off x="260538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BUS</a:t>
                </a:r>
              </a:p>
            </p:txBody>
          </p:sp>
        </p:grpSp>
        <p:grpSp>
          <p:nvGrpSpPr>
            <p:cNvPr id="983" name="Group 983"/>
            <p:cNvGrpSpPr/>
            <p:nvPr/>
          </p:nvGrpSpPr>
          <p:grpSpPr>
            <a:xfrm>
              <a:off x="3384549" y="708949"/>
              <a:ext cx="872067" cy="269241"/>
              <a:chOff x="0" y="0"/>
              <a:chExt cx="872066" cy="269240"/>
            </a:xfrm>
          </p:grpSpPr>
          <p:sp>
            <p:nvSpPr>
              <p:cNvPr id="981" name="Shape 981"/>
              <p:cNvSpPr/>
              <p:nvPr/>
            </p:nvSpPr>
            <p:spPr>
              <a:xfrm>
                <a:off x="0" y="0"/>
                <a:ext cx="872067" cy="213281"/>
              </a:xfrm>
              <a:prstGeom prst="rect">
                <a:avLst/>
              </a:prstGeom>
              <a:solidFill>
                <a:srgbClr val="FF99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982" name="Shape 982"/>
              <p:cNvSpPr/>
              <p:nvPr/>
            </p:nvSpPr>
            <p:spPr>
              <a:xfrm>
                <a:off x="292508" y="0"/>
                <a:ext cx="28705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40</a:t>
                </a:r>
              </a:p>
            </p:txBody>
          </p:sp>
        </p:grpSp>
        <p:grpSp>
          <p:nvGrpSpPr>
            <p:cNvPr id="986" name="Group 986"/>
            <p:cNvGrpSpPr/>
            <p:nvPr/>
          </p:nvGrpSpPr>
          <p:grpSpPr>
            <a:xfrm>
              <a:off x="7196666" y="60767"/>
              <a:ext cx="872067" cy="269241"/>
              <a:chOff x="0" y="0"/>
              <a:chExt cx="872066" cy="269240"/>
            </a:xfrm>
          </p:grpSpPr>
          <p:sp>
            <p:nvSpPr>
              <p:cNvPr id="984" name="Shape 984"/>
              <p:cNvSpPr/>
              <p:nvPr/>
            </p:nvSpPr>
            <p:spPr>
              <a:xfrm>
                <a:off x="0" y="0"/>
                <a:ext cx="872067" cy="213281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985" name="Shape 985"/>
              <p:cNvSpPr/>
              <p:nvPr/>
            </p:nvSpPr>
            <p:spPr>
              <a:xfrm>
                <a:off x="201053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MODE</a:t>
                </a:r>
              </a:p>
            </p:txBody>
          </p:sp>
        </p:grpSp>
        <p:grpSp>
          <p:nvGrpSpPr>
            <p:cNvPr id="989" name="Group 989"/>
            <p:cNvGrpSpPr/>
            <p:nvPr/>
          </p:nvGrpSpPr>
          <p:grpSpPr>
            <a:xfrm>
              <a:off x="8068733" y="60767"/>
              <a:ext cx="872067" cy="269241"/>
              <a:chOff x="0" y="0"/>
              <a:chExt cx="872066" cy="269240"/>
            </a:xfrm>
          </p:grpSpPr>
          <p:sp>
            <p:nvSpPr>
              <p:cNvPr id="987" name="Shape 987"/>
              <p:cNvSpPr/>
              <p:nvPr/>
            </p:nvSpPr>
            <p:spPr>
              <a:xfrm>
                <a:off x="0" y="0"/>
                <a:ext cx="872067" cy="213281"/>
              </a:xfrm>
              <a:prstGeom prst="rect">
                <a:avLst/>
              </a:prstGeom>
              <a:solidFill>
                <a:srgbClr val="D4D4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988" name="Shape 988"/>
              <p:cNvSpPr/>
              <p:nvPr/>
            </p:nvSpPr>
            <p:spPr>
              <a:xfrm>
                <a:off x="201053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USER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3" name="Group 1103"/>
          <p:cNvGrpSpPr/>
          <p:nvPr/>
        </p:nvGrpSpPr>
        <p:grpSpPr>
          <a:xfrm>
            <a:off x="-20638" y="3444875"/>
            <a:ext cx="9144001" cy="1829090"/>
            <a:chOff x="0" y="0"/>
            <a:chExt cx="9144000" cy="1829089"/>
          </a:xfrm>
        </p:grpSpPr>
        <p:sp>
          <p:nvSpPr>
            <p:cNvPr id="992" name="Shape 992"/>
            <p:cNvSpPr/>
            <p:nvPr/>
          </p:nvSpPr>
          <p:spPr>
            <a:xfrm>
              <a:off x="0" y="0"/>
              <a:ext cx="9144001" cy="1739645"/>
            </a:xfrm>
            <a:prstGeom prst="rect">
              <a:avLst/>
            </a:pr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grpSp>
          <p:nvGrpSpPr>
            <p:cNvPr id="995" name="Group 995"/>
            <p:cNvGrpSpPr/>
            <p:nvPr/>
          </p:nvGrpSpPr>
          <p:grpSpPr>
            <a:xfrm>
              <a:off x="1068917" y="1359804"/>
              <a:ext cx="872067" cy="269241"/>
              <a:chOff x="0" y="0"/>
              <a:chExt cx="872066" cy="269240"/>
            </a:xfrm>
          </p:grpSpPr>
          <p:sp>
            <p:nvSpPr>
              <p:cNvPr id="993" name="Shape 993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994" name="Shape 994"/>
              <p:cNvSpPr/>
              <p:nvPr/>
            </p:nvSpPr>
            <p:spPr>
              <a:xfrm>
                <a:off x="402106" y="0"/>
                <a:ext cx="469961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1000</a:t>
                </a:r>
              </a:p>
            </p:txBody>
          </p:sp>
        </p:grpSp>
        <p:grpSp>
          <p:nvGrpSpPr>
            <p:cNvPr id="998" name="Group 998"/>
            <p:cNvGrpSpPr/>
            <p:nvPr/>
          </p:nvGrpSpPr>
          <p:grpSpPr>
            <a:xfrm>
              <a:off x="1940984" y="1359804"/>
              <a:ext cx="872067" cy="269241"/>
              <a:chOff x="0" y="0"/>
              <a:chExt cx="872066" cy="269240"/>
            </a:xfrm>
          </p:grpSpPr>
          <p:sp>
            <p:nvSpPr>
              <p:cNvPr id="996" name="Shape 996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997" name="Shape 997"/>
              <p:cNvSpPr/>
              <p:nvPr/>
            </p:nvSpPr>
            <p:spPr>
              <a:xfrm>
                <a:off x="246780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...</a:t>
                </a:r>
              </a:p>
            </p:txBody>
          </p:sp>
        </p:grpSp>
        <p:grpSp>
          <p:nvGrpSpPr>
            <p:cNvPr id="1001" name="Group 1001"/>
            <p:cNvGrpSpPr/>
            <p:nvPr/>
          </p:nvGrpSpPr>
          <p:grpSpPr>
            <a:xfrm>
              <a:off x="1068917" y="1146665"/>
              <a:ext cx="872067" cy="269241"/>
              <a:chOff x="0" y="0"/>
              <a:chExt cx="872066" cy="269240"/>
            </a:xfrm>
          </p:grpSpPr>
          <p:sp>
            <p:nvSpPr>
              <p:cNvPr id="999" name="Shape 999"/>
              <p:cNvSpPr/>
              <p:nvPr/>
            </p:nvSpPr>
            <p:spPr>
              <a:xfrm>
                <a:off x="0" y="0"/>
                <a:ext cx="872067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000" name="Shape 1000"/>
              <p:cNvSpPr/>
              <p:nvPr/>
            </p:nvSpPr>
            <p:spPr>
              <a:xfrm>
                <a:off x="585016" y="0"/>
                <a:ext cx="287051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40</a:t>
                </a:r>
              </a:p>
            </p:txBody>
          </p:sp>
        </p:grpSp>
        <p:grpSp>
          <p:nvGrpSpPr>
            <p:cNvPr id="1004" name="Group 1004"/>
            <p:cNvGrpSpPr/>
            <p:nvPr/>
          </p:nvGrpSpPr>
          <p:grpSpPr>
            <a:xfrm>
              <a:off x="1940984" y="1146665"/>
              <a:ext cx="872067" cy="269241"/>
              <a:chOff x="0" y="0"/>
              <a:chExt cx="872066" cy="269240"/>
            </a:xfrm>
          </p:grpSpPr>
          <p:sp>
            <p:nvSpPr>
              <p:cNvPr id="1002" name="Shape 1002"/>
              <p:cNvSpPr/>
              <p:nvPr/>
            </p:nvSpPr>
            <p:spPr>
              <a:xfrm>
                <a:off x="0" y="0"/>
                <a:ext cx="872067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003" name="Shape 1003"/>
              <p:cNvSpPr/>
              <p:nvPr/>
            </p:nvSpPr>
            <p:spPr>
              <a:xfrm>
                <a:off x="585016" y="0"/>
                <a:ext cx="287051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41</a:t>
                </a:r>
              </a:p>
            </p:txBody>
          </p:sp>
        </p:grpSp>
        <p:sp>
          <p:nvSpPr>
            <p:cNvPr id="1005" name="Shape 1005"/>
            <p:cNvSpPr/>
            <p:nvPr/>
          </p:nvSpPr>
          <p:spPr>
            <a:xfrm>
              <a:off x="2840344" y="1196675"/>
              <a:ext cx="271157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</a:p>
          </p:txBody>
        </p:sp>
        <p:grpSp>
          <p:nvGrpSpPr>
            <p:cNvPr id="1008" name="Group 1008"/>
            <p:cNvGrpSpPr/>
            <p:nvPr/>
          </p:nvGrpSpPr>
          <p:grpSpPr>
            <a:xfrm>
              <a:off x="3111500" y="1359804"/>
              <a:ext cx="872067" cy="269241"/>
              <a:chOff x="0" y="0"/>
              <a:chExt cx="872066" cy="269240"/>
            </a:xfrm>
          </p:grpSpPr>
          <p:sp>
            <p:nvSpPr>
              <p:cNvPr id="1006" name="Shape 1006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007" name="Shape 1007"/>
              <p:cNvSpPr/>
              <p:nvPr/>
            </p:nvSpPr>
            <p:spPr>
              <a:xfrm>
                <a:off x="246780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...</a:t>
                </a:r>
              </a:p>
            </p:txBody>
          </p:sp>
        </p:grpSp>
        <p:grpSp>
          <p:nvGrpSpPr>
            <p:cNvPr id="1011" name="Group 1011"/>
            <p:cNvGrpSpPr/>
            <p:nvPr/>
          </p:nvGrpSpPr>
          <p:grpSpPr>
            <a:xfrm>
              <a:off x="3983566" y="1359804"/>
              <a:ext cx="872067" cy="269241"/>
              <a:chOff x="0" y="0"/>
              <a:chExt cx="872066" cy="269240"/>
            </a:xfrm>
          </p:grpSpPr>
          <p:sp>
            <p:nvSpPr>
              <p:cNvPr id="1009" name="Shape 1009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solidFill>
                <a:srgbClr val="FF99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010" name="Shape 1010"/>
              <p:cNvSpPr/>
              <p:nvPr/>
            </p:nvSpPr>
            <p:spPr>
              <a:xfrm>
                <a:off x="201053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mode</a:t>
                </a:r>
              </a:p>
            </p:txBody>
          </p:sp>
        </p:grpSp>
        <p:grpSp>
          <p:nvGrpSpPr>
            <p:cNvPr id="1014" name="Group 1014"/>
            <p:cNvGrpSpPr/>
            <p:nvPr/>
          </p:nvGrpSpPr>
          <p:grpSpPr>
            <a:xfrm>
              <a:off x="3111500" y="1146665"/>
              <a:ext cx="872067" cy="269241"/>
              <a:chOff x="0" y="0"/>
              <a:chExt cx="872066" cy="269240"/>
            </a:xfrm>
          </p:grpSpPr>
          <p:sp>
            <p:nvSpPr>
              <p:cNvPr id="1012" name="Shape 1012"/>
              <p:cNvSpPr/>
              <p:nvPr/>
            </p:nvSpPr>
            <p:spPr>
              <a:xfrm>
                <a:off x="0" y="0"/>
                <a:ext cx="872067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013" name="Shape 1013"/>
              <p:cNvSpPr/>
              <p:nvPr/>
            </p:nvSpPr>
            <p:spPr>
              <a:xfrm>
                <a:off x="493561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299</a:t>
                </a:r>
              </a:p>
            </p:txBody>
          </p:sp>
        </p:grpSp>
        <p:grpSp>
          <p:nvGrpSpPr>
            <p:cNvPr id="1017" name="Group 1017"/>
            <p:cNvGrpSpPr/>
            <p:nvPr/>
          </p:nvGrpSpPr>
          <p:grpSpPr>
            <a:xfrm>
              <a:off x="3983566" y="1146665"/>
              <a:ext cx="872067" cy="269241"/>
              <a:chOff x="0" y="0"/>
              <a:chExt cx="872066" cy="269240"/>
            </a:xfrm>
          </p:grpSpPr>
          <p:sp>
            <p:nvSpPr>
              <p:cNvPr id="1015" name="Shape 1015"/>
              <p:cNvSpPr/>
              <p:nvPr/>
            </p:nvSpPr>
            <p:spPr>
              <a:xfrm>
                <a:off x="0" y="0"/>
                <a:ext cx="872067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016" name="Shape 1016"/>
              <p:cNvSpPr/>
              <p:nvPr/>
            </p:nvSpPr>
            <p:spPr>
              <a:xfrm>
                <a:off x="493561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300</a:t>
                </a:r>
              </a:p>
            </p:txBody>
          </p:sp>
        </p:grpSp>
        <p:sp>
          <p:nvSpPr>
            <p:cNvPr id="1018" name="Shape 1018"/>
            <p:cNvSpPr/>
            <p:nvPr/>
          </p:nvSpPr>
          <p:spPr>
            <a:xfrm>
              <a:off x="4882928" y="1196675"/>
              <a:ext cx="271158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</a:p>
          </p:txBody>
        </p:sp>
        <p:grpSp>
          <p:nvGrpSpPr>
            <p:cNvPr id="1021" name="Group 1021"/>
            <p:cNvGrpSpPr/>
            <p:nvPr/>
          </p:nvGrpSpPr>
          <p:grpSpPr>
            <a:xfrm>
              <a:off x="5154084" y="1359804"/>
              <a:ext cx="872067" cy="269241"/>
              <a:chOff x="0" y="0"/>
              <a:chExt cx="872066" cy="269240"/>
            </a:xfrm>
          </p:grpSpPr>
          <p:sp>
            <p:nvSpPr>
              <p:cNvPr id="1019" name="Shape 1019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solidFill>
                <a:srgbClr val="FF99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020" name="Shape 1020"/>
              <p:cNvSpPr/>
              <p:nvPr/>
            </p:nvSpPr>
            <p:spPr>
              <a:xfrm>
                <a:off x="201053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inst</a:t>
                </a:r>
              </a:p>
            </p:txBody>
          </p:sp>
        </p:grpSp>
        <p:grpSp>
          <p:nvGrpSpPr>
            <p:cNvPr id="1024" name="Group 1024"/>
            <p:cNvGrpSpPr/>
            <p:nvPr/>
          </p:nvGrpSpPr>
          <p:grpSpPr>
            <a:xfrm>
              <a:off x="6026151" y="1359804"/>
              <a:ext cx="872067" cy="269241"/>
              <a:chOff x="0" y="0"/>
              <a:chExt cx="872066" cy="269240"/>
            </a:xfrm>
          </p:grpSpPr>
          <p:sp>
            <p:nvSpPr>
              <p:cNvPr id="1022" name="Shape 1022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023" name="Shape 1023"/>
              <p:cNvSpPr/>
              <p:nvPr/>
            </p:nvSpPr>
            <p:spPr>
              <a:xfrm>
                <a:off x="201053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inst</a:t>
                </a:r>
              </a:p>
            </p:txBody>
          </p:sp>
        </p:grpSp>
        <p:grpSp>
          <p:nvGrpSpPr>
            <p:cNvPr id="1027" name="Group 1027"/>
            <p:cNvGrpSpPr/>
            <p:nvPr/>
          </p:nvGrpSpPr>
          <p:grpSpPr>
            <a:xfrm>
              <a:off x="5154084" y="1146665"/>
              <a:ext cx="872067" cy="269241"/>
              <a:chOff x="0" y="0"/>
              <a:chExt cx="872066" cy="269240"/>
            </a:xfrm>
          </p:grpSpPr>
          <p:sp>
            <p:nvSpPr>
              <p:cNvPr id="1025" name="Shape 1025"/>
              <p:cNvSpPr/>
              <p:nvPr/>
            </p:nvSpPr>
            <p:spPr>
              <a:xfrm>
                <a:off x="0" y="0"/>
                <a:ext cx="872067" cy="213140"/>
              </a:xfrm>
              <a:prstGeom prst="rect">
                <a:avLst/>
              </a:prstGeom>
              <a:solidFill>
                <a:srgbClr val="FF99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026" name="Shape 1026"/>
              <p:cNvSpPr/>
              <p:nvPr/>
            </p:nvSpPr>
            <p:spPr>
              <a:xfrm>
                <a:off x="402106" y="0"/>
                <a:ext cx="469961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1000</a:t>
                </a:r>
              </a:p>
            </p:txBody>
          </p:sp>
        </p:grpSp>
        <p:grpSp>
          <p:nvGrpSpPr>
            <p:cNvPr id="1030" name="Group 1030"/>
            <p:cNvGrpSpPr/>
            <p:nvPr/>
          </p:nvGrpSpPr>
          <p:grpSpPr>
            <a:xfrm>
              <a:off x="6026151" y="1146665"/>
              <a:ext cx="872067" cy="269241"/>
              <a:chOff x="0" y="0"/>
              <a:chExt cx="872066" cy="269240"/>
            </a:xfrm>
          </p:grpSpPr>
          <p:sp>
            <p:nvSpPr>
              <p:cNvPr id="1028" name="Shape 1028"/>
              <p:cNvSpPr/>
              <p:nvPr/>
            </p:nvSpPr>
            <p:spPr>
              <a:xfrm>
                <a:off x="0" y="0"/>
                <a:ext cx="872067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029" name="Shape 1029"/>
              <p:cNvSpPr/>
              <p:nvPr/>
            </p:nvSpPr>
            <p:spPr>
              <a:xfrm>
                <a:off x="402106" y="0"/>
                <a:ext cx="469961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1001</a:t>
                </a:r>
              </a:p>
            </p:txBody>
          </p:sp>
        </p:grpSp>
        <p:sp>
          <p:nvSpPr>
            <p:cNvPr id="1031" name="Shape 1031"/>
            <p:cNvSpPr/>
            <p:nvPr/>
          </p:nvSpPr>
          <p:spPr>
            <a:xfrm>
              <a:off x="6925510" y="1196675"/>
              <a:ext cx="271157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</a:p>
          </p:txBody>
        </p:sp>
        <p:grpSp>
          <p:nvGrpSpPr>
            <p:cNvPr id="1034" name="Group 1034"/>
            <p:cNvGrpSpPr/>
            <p:nvPr/>
          </p:nvGrpSpPr>
          <p:grpSpPr>
            <a:xfrm>
              <a:off x="7196666" y="1359804"/>
              <a:ext cx="872067" cy="269241"/>
              <a:chOff x="0" y="0"/>
              <a:chExt cx="872066" cy="269240"/>
            </a:xfrm>
          </p:grpSpPr>
          <p:sp>
            <p:nvSpPr>
              <p:cNvPr id="1032" name="Shape 1032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033" name="Shape 1033"/>
              <p:cNvSpPr/>
              <p:nvPr/>
            </p:nvSpPr>
            <p:spPr>
              <a:xfrm>
                <a:off x="201053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inst</a:t>
                </a:r>
              </a:p>
            </p:txBody>
          </p:sp>
        </p:grpSp>
        <p:grpSp>
          <p:nvGrpSpPr>
            <p:cNvPr id="1037" name="Group 1037"/>
            <p:cNvGrpSpPr/>
            <p:nvPr/>
          </p:nvGrpSpPr>
          <p:grpSpPr>
            <a:xfrm>
              <a:off x="8068733" y="1359804"/>
              <a:ext cx="872067" cy="269241"/>
              <a:chOff x="0" y="0"/>
              <a:chExt cx="872066" cy="269240"/>
            </a:xfrm>
          </p:grpSpPr>
          <p:sp>
            <p:nvSpPr>
              <p:cNvPr id="1035" name="Shape 1035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036" name="Shape 1036"/>
              <p:cNvSpPr/>
              <p:nvPr/>
            </p:nvSpPr>
            <p:spPr>
              <a:xfrm>
                <a:off x="201053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inst</a:t>
                </a:r>
              </a:p>
            </p:txBody>
          </p:sp>
        </p:grpSp>
        <p:grpSp>
          <p:nvGrpSpPr>
            <p:cNvPr id="1040" name="Group 1040"/>
            <p:cNvGrpSpPr/>
            <p:nvPr/>
          </p:nvGrpSpPr>
          <p:grpSpPr>
            <a:xfrm>
              <a:off x="7196666" y="1146665"/>
              <a:ext cx="872067" cy="269241"/>
              <a:chOff x="0" y="0"/>
              <a:chExt cx="872066" cy="269240"/>
            </a:xfrm>
          </p:grpSpPr>
          <p:sp>
            <p:nvSpPr>
              <p:cNvPr id="1038" name="Shape 1038"/>
              <p:cNvSpPr/>
              <p:nvPr/>
            </p:nvSpPr>
            <p:spPr>
              <a:xfrm>
                <a:off x="0" y="0"/>
                <a:ext cx="872067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039" name="Shape 1039"/>
              <p:cNvSpPr/>
              <p:nvPr/>
            </p:nvSpPr>
            <p:spPr>
              <a:xfrm>
                <a:off x="310651" y="0"/>
                <a:ext cx="56141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19999</a:t>
                </a:r>
              </a:p>
            </p:txBody>
          </p:sp>
        </p:grpSp>
        <p:grpSp>
          <p:nvGrpSpPr>
            <p:cNvPr id="1043" name="Group 1043"/>
            <p:cNvGrpSpPr/>
            <p:nvPr/>
          </p:nvGrpSpPr>
          <p:grpSpPr>
            <a:xfrm>
              <a:off x="8068733" y="1146665"/>
              <a:ext cx="872067" cy="269241"/>
              <a:chOff x="0" y="0"/>
              <a:chExt cx="872066" cy="269240"/>
            </a:xfrm>
          </p:grpSpPr>
          <p:sp>
            <p:nvSpPr>
              <p:cNvPr id="1041" name="Shape 1041"/>
              <p:cNvSpPr/>
              <p:nvPr/>
            </p:nvSpPr>
            <p:spPr>
              <a:xfrm>
                <a:off x="0" y="0"/>
                <a:ext cx="872067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042" name="Shape 1042"/>
              <p:cNvSpPr/>
              <p:nvPr/>
            </p:nvSpPr>
            <p:spPr>
              <a:xfrm>
                <a:off x="310651" y="0"/>
                <a:ext cx="56141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20000</a:t>
                </a:r>
              </a:p>
            </p:txBody>
          </p:sp>
        </p:grpSp>
        <p:grpSp>
          <p:nvGrpSpPr>
            <p:cNvPr id="1046" name="Group 1046"/>
            <p:cNvGrpSpPr/>
            <p:nvPr/>
          </p:nvGrpSpPr>
          <p:grpSpPr>
            <a:xfrm>
              <a:off x="196850" y="1359804"/>
              <a:ext cx="872067" cy="269241"/>
              <a:chOff x="0" y="0"/>
              <a:chExt cx="872066" cy="269240"/>
            </a:xfrm>
          </p:grpSpPr>
          <p:sp>
            <p:nvSpPr>
              <p:cNvPr id="1044" name="Shape 1044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045" name="Shape 1045"/>
              <p:cNvSpPr/>
              <p:nvPr/>
            </p:nvSpPr>
            <p:spPr>
              <a:xfrm>
                <a:off x="201053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CONT</a:t>
                </a:r>
              </a:p>
            </p:txBody>
          </p:sp>
        </p:grpSp>
        <p:grpSp>
          <p:nvGrpSpPr>
            <p:cNvPr id="1049" name="Group 1049"/>
            <p:cNvGrpSpPr/>
            <p:nvPr/>
          </p:nvGrpSpPr>
          <p:grpSpPr>
            <a:xfrm>
              <a:off x="196850" y="1146665"/>
              <a:ext cx="872067" cy="269241"/>
              <a:chOff x="0" y="0"/>
              <a:chExt cx="872066" cy="269240"/>
            </a:xfrm>
          </p:grpSpPr>
          <p:sp>
            <p:nvSpPr>
              <p:cNvPr id="1047" name="Shape 1047"/>
              <p:cNvSpPr/>
              <p:nvPr/>
            </p:nvSpPr>
            <p:spPr>
              <a:xfrm>
                <a:off x="0" y="0"/>
                <a:ext cx="872067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048" name="Shape 1048"/>
              <p:cNvSpPr/>
              <p:nvPr/>
            </p:nvSpPr>
            <p:spPr>
              <a:xfrm>
                <a:off x="201053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ADDR</a:t>
                </a:r>
              </a:p>
            </p:txBody>
          </p:sp>
        </p:grpSp>
        <p:sp>
          <p:nvSpPr>
            <p:cNvPr id="1050" name="Shape 1050"/>
            <p:cNvSpPr/>
            <p:nvPr/>
          </p:nvSpPr>
          <p:spPr>
            <a:xfrm>
              <a:off x="497417" y="116690"/>
              <a:ext cx="3676650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>
                <a:defRPr sz="1800"/>
              </a:pPr>
              <a:r>
                <a:rPr sz="1200" b="1">
                  <a:latin typeface="Times"/>
                  <a:ea typeface="Times"/>
                  <a:cs typeface="Times"/>
                  <a:sym typeface="Times"/>
                </a:rPr>
                <a:t>Handler address is put into PC; 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>
                <a:defRPr sz="1800"/>
              </a:pPr>
              <a:r>
                <a:rPr sz="1200" b="1">
                  <a:latin typeface="Times"/>
                  <a:ea typeface="Times"/>
                  <a:cs typeface="Times"/>
                  <a:sym typeface="Times"/>
                </a:rPr>
                <a:t>Current mode is saved in system stack; New mode is set to kernel;  $sp now points to system stack; Interrupt code at 1000 is set to handle the interrupt.</a:t>
              </a:r>
            </a:p>
          </p:txBody>
        </p:sp>
        <p:grpSp>
          <p:nvGrpSpPr>
            <p:cNvPr id="1053" name="Group 1053"/>
            <p:cNvGrpSpPr/>
            <p:nvPr/>
          </p:nvGrpSpPr>
          <p:grpSpPr>
            <a:xfrm>
              <a:off x="7196666" y="731103"/>
              <a:ext cx="872067" cy="269241"/>
              <a:chOff x="0" y="0"/>
              <a:chExt cx="872066" cy="269240"/>
            </a:xfrm>
          </p:grpSpPr>
          <p:sp>
            <p:nvSpPr>
              <p:cNvPr id="1051" name="Shape 1051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052" name="Shape 1052"/>
              <p:cNvSpPr/>
              <p:nvPr/>
            </p:nvSpPr>
            <p:spPr>
              <a:xfrm>
                <a:off x="246780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$sp</a:t>
                </a:r>
              </a:p>
            </p:txBody>
          </p:sp>
        </p:grpSp>
        <p:grpSp>
          <p:nvGrpSpPr>
            <p:cNvPr id="1056" name="Group 1056"/>
            <p:cNvGrpSpPr/>
            <p:nvPr/>
          </p:nvGrpSpPr>
          <p:grpSpPr>
            <a:xfrm>
              <a:off x="8068733" y="731103"/>
              <a:ext cx="872067" cy="269241"/>
              <a:chOff x="0" y="0"/>
              <a:chExt cx="872066" cy="269240"/>
            </a:xfrm>
          </p:grpSpPr>
          <p:sp>
            <p:nvSpPr>
              <p:cNvPr id="1054" name="Shape 1054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solidFill>
                <a:srgbClr val="FF99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055" name="Shape 1055"/>
              <p:cNvSpPr/>
              <p:nvPr/>
            </p:nvSpPr>
            <p:spPr>
              <a:xfrm>
                <a:off x="493561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299</a:t>
                </a:r>
              </a:p>
            </p:txBody>
          </p:sp>
        </p:grpSp>
        <p:grpSp>
          <p:nvGrpSpPr>
            <p:cNvPr id="1059" name="Group 1059"/>
            <p:cNvGrpSpPr/>
            <p:nvPr/>
          </p:nvGrpSpPr>
          <p:grpSpPr>
            <a:xfrm>
              <a:off x="7196666" y="517963"/>
              <a:ext cx="872067" cy="269241"/>
              <a:chOff x="0" y="0"/>
              <a:chExt cx="872066" cy="269240"/>
            </a:xfrm>
          </p:grpSpPr>
          <p:sp>
            <p:nvSpPr>
              <p:cNvPr id="1057" name="Shape 1057"/>
              <p:cNvSpPr/>
              <p:nvPr/>
            </p:nvSpPr>
            <p:spPr>
              <a:xfrm>
                <a:off x="0" y="0"/>
                <a:ext cx="872067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058" name="Shape 1058"/>
              <p:cNvSpPr/>
              <p:nvPr/>
            </p:nvSpPr>
            <p:spPr>
              <a:xfrm>
                <a:off x="246780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$k0</a:t>
                </a:r>
              </a:p>
            </p:txBody>
          </p:sp>
        </p:grpSp>
        <p:grpSp>
          <p:nvGrpSpPr>
            <p:cNvPr id="1062" name="Group 1062"/>
            <p:cNvGrpSpPr/>
            <p:nvPr/>
          </p:nvGrpSpPr>
          <p:grpSpPr>
            <a:xfrm>
              <a:off x="8068733" y="517963"/>
              <a:ext cx="872067" cy="269241"/>
              <a:chOff x="0" y="0"/>
              <a:chExt cx="872066" cy="269240"/>
            </a:xfrm>
          </p:grpSpPr>
          <p:sp>
            <p:nvSpPr>
              <p:cNvPr id="1060" name="Shape 1060"/>
              <p:cNvSpPr/>
              <p:nvPr/>
            </p:nvSpPr>
            <p:spPr>
              <a:xfrm>
                <a:off x="0" y="0"/>
                <a:ext cx="872067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061" name="Shape 1061"/>
              <p:cNvSpPr/>
              <p:nvPr/>
            </p:nvSpPr>
            <p:spPr>
              <a:xfrm>
                <a:off x="310651" y="0"/>
                <a:ext cx="56141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20000</a:t>
                </a:r>
              </a:p>
            </p:txBody>
          </p:sp>
        </p:grpSp>
        <p:grpSp>
          <p:nvGrpSpPr>
            <p:cNvPr id="1065" name="Group 1065"/>
            <p:cNvGrpSpPr/>
            <p:nvPr/>
          </p:nvGrpSpPr>
          <p:grpSpPr>
            <a:xfrm>
              <a:off x="7196666" y="303633"/>
              <a:ext cx="1744134" cy="269241"/>
              <a:chOff x="0" y="0"/>
              <a:chExt cx="1744133" cy="269240"/>
            </a:xfrm>
          </p:grpSpPr>
          <p:sp>
            <p:nvSpPr>
              <p:cNvPr id="1063" name="Shape 1063"/>
              <p:cNvSpPr/>
              <p:nvPr/>
            </p:nvSpPr>
            <p:spPr>
              <a:xfrm>
                <a:off x="0" y="0"/>
                <a:ext cx="1744134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064" name="Shape 1064"/>
              <p:cNvSpPr/>
              <p:nvPr/>
            </p:nvSpPr>
            <p:spPr>
              <a:xfrm>
                <a:off x="428466" y="0"/>
                <a:ext cx="887201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Register File</a:t>
                </a:r>
              </a:p>
            </p:txBody>
          </p:sp>
        </p:grpSp>
        <p:grpSp>
          <p:nvGrpSpPr>
            <p:cNvPr id="1068" name="Group 1068"/>
            <p:cNvGrpSpPr/>
            <p:nvPr/>
          </p:nvGrpSpPr>
          <p:grpSpPr>
            <a:xfrm>
              <a:off x="4493684" y="738247"/>
              <a:ext cx="1532467" cy="269241"/>
              <a:chOff x="0" y="0"/>
              <a:chExt cx="1532466" cy="269240"/>
            </a:xfrm>
          </p:grpSpPr>
          <p:sp>
            <p:nvSpPr>
              <p:cNvPr id="1066" name="Shape 1066"/>
              <p:cNvSpPr/>
              <p:nvPr/>
            </p:nvSpPr>
            <p:spPr>
              <a:xfrm>
                <a:off x="0" y="0"/>
                <a:ext cx="15324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067" name="Shape 1067"/>
              <p:cNvSpPr/>
              <p:nvPr/>
            </p:nvSpPr>
            <p:spPr>
              <a:xfrm>
                <a:off x="622708" y="0"/>
                <a:ext cx="28705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PC</a:t>
                </a:r>
              </a:p>
            </p:txBody>
          </p:sp>
        </p:grpSp>
        <p:grpSp>
          <p:nvGrpSpPr>
            <p:cNvPr id="1071" name="Group 1071"/>
            <p:cNvGrpSpPr/>
            <p:nvPr/>
          </p:nvGrpSpPr>
          <p:grpSpPr>
            <a:xfrm>
              <a:off x="6026151" y="738247"/>
              <a:ext cx="872067" cy="269241"/>
              <a:chOff x="0" y="0"/>
              <a:chExt cx="872066" cy="269240"/>
            </a:xfrm>
          </p:grpSpPr>
          <p:sp>
            <p:nvSpPr>
              <p:cNvPr id="1069" name="Shape 1069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solidFill>
                <a:srgbClr val="FF99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070" name="Shape 1070"/>
              <p:cNvSpPr/>
              <p:nvPr/>
            </p:nvSpPr>
            <p:spPr>
              <a:xfrm>
                <a:off x="402106" y="0"/>
                <a:ext cx="469961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1000</a:t>
                </a:r>
              </a:p>
            </p:txBody>
          </p:sp>
        </p:grpSp>
        <p:grpSp>
          <p:nvGrpSpPr>
            <p:cNvPr id="1074" name="Group 1074"/>
            <p:cNvGrpSpPr/>
            <p:nvPr/>
          </p:nvGrpSpPr>
          <p:grpSpPr>
            <a:xfrm>
              <a:off x="4493684" y="525108"/>
              <a:ext cx="1532467" cy="269241"/>
              <a:chOff x="0" y="0"/>
              <a:chExt cx="1532466" cy="269240"/>
            </a:xfrm>
          </p:grpSpPr>
          <p:sp>
            <p:nvSpPr>
              <p:cNvPr id="1072" name="Shape 1072"/>
              <p:cNvSpPr/>
              <p:nvPr/>
            </p:nvSpPr>
            <p:spPr>
              <a:xfrm>
                <a:off x="0" y="0"/>
                <a:ext cx="1532467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073" name="Shape 1073"/>
              <p:cNvSpPr/>
              <p:nvPr/>
            </p:nvSpPr>
            <p:spPr>
              <a:xfrm>
                <a:off x="256888" y="0"/>
                <a:ext cx="101869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INT Enable</a:t>
                </a:r>
              </a:p>
            </p:txBody>
          </p:sp>
        </p:grpSp>
        <p:grpSp>
          <p:nvGrpSpPr>
            <p:cNvPr id="1077" name="Group 1077"/>
            <p:cNvGrpSpPr/>
            <p:nvPr/>
          </p:nvGrpSpPr>
          <p:grpSpPr>
            <a:xfrm>
              <a:off x="6026151" y="525108"/>
              <a:ext cx="872067" cy="269241"/>
              <a:chOff x="0" y="0"/>
              <a:chExt cx="872066" cy="269240"/>
            </a:xfrm>
          </p:grpSpPr>
          <p:sp>
            <p:nvSpPr>
              <p:cNvPr id="1075" name="Shape 1075"/>
              <p:cNvSpPr/>
              <p:nvPr/>
            </p:nvSpPr>
            <p:spPr>
              <a:xfrm>
                <a:off x="0" y="0"/>
                <a:ext cx="872067" cy="213140"/>
              </a:xfrm>
              <a:prstGeom prst="rect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076" name="Shape 1076"/>
              <p:cNvSpPr/>
              <p:nvPr/>
            </p:nvSpPr>
            <p:spPr>
              <a:xfrm>
                <a:off x="338235" y="0"/>
                <a:ext cx="19559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0</a:t>
                </a:r>
              </a:p>
            </p:txBody>
          </p:sp>
        </p:grpSp>
        <p:sp>
          <p:nvSpPr>
            <p:cNvPr id="1078" name="Shape 1078"/>
            <p:cNvSpPr/>
            <p:nvPr/>
          </p:nvSpPr>
          <p:spPr>
            <a:xfrm rot="5400000">
              <a:off x="5928512" y="612992"/>
              <a:ext cx="195279" cy="872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334" y="0"/>
                    <a:pt x="10668" y="5400"/>
                    <a:pt x="10668" y="10800"/>
                  </a:cubicBezTo>
                  <a:cubicBezTo>
                    <a:pt x="10668" y="16200"/>
                    <a:pt x="16134" y="2160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1081" name="Group 1081"/>
            <p:cNvGrpSpPr/>
            <p:nvPr/>
          </p:nvGrpSpPr>
          <p:grpSpPr>
            <a:xfrm>
              <a:off x="4493684" y="311969"/>
              <a:ext cx="1532467" cy="269241"/>
              <a:chOff x="0" y="0"/>
              <a:chExt cx="1532466" cy="269240"/>
            </a:xfrm>
          </p:grpSpPr>
          <p:sp>
            <p:nvSpPr>
              <p:cNvPr id="1079" name="Shape 1079"/>
              <p:cNvSpPr/>
              <p:nvPr/>
            </p:nvSpPr>
            <p:spPr>
              <a:xfrm>
                <a:off x="0" y="0"/>
                <a:ext cx="15324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080" name="Shape 1080"/>
              <p:cNvSpPr/>
              <p:nvPr/>
            </p:nvSpPr>
            <p:spPr>
              <a:xfrm>
                <a:off x="394070" y="0"/>
                <a:ext cx="74432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INT ACK</a:t>
                </a:r>
              </a:p>
            </p:txBody>
          </p:sp>
        </p:grpSp>
        <p:grpSp>
          <p:nvGrpSpPr>
            <p:cNvPr id="1084" name="Group 1084"/>
            <p:cNvGrpSpPr/>
            <p:nvPr/>
          </p:nvGrpSpPr>
          <p:grpSpPr>
            <a:xfrm>
              <a:off x="6026151" y="311969"/>
              <a:ext cx="872067" cy="269241"/>
              <a:chOff x="0" y="0"/>
              <a:chExt cx="872066" cy="269240"/>
            </a:xfrm>
          </p:grpSpPr>
          <p:sp>
            <p:nvSpPr>
              <p:cNvPr id="1082" name="Shape 1082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083" name="Shape 1083"/>
              <p:cNvSpPr/>
              <p:nvPr/>
            </p:nvSpPr>
            <p:spPr>
              <a:xfrm>
                <a:off x="338235" y="0"/>
                <a:ext cx="19559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0</a:t>
                </a:r>
              </a:p>
            </p:txBody>
          </p:sp>
        </p:grpSp>
        <p:grpSp>
          <p:nvGrpSpPr>
            <p:cNvPr id="1087" name="Group 1087"/>
            <p:cNvGrpSpPr/>
            <p:nvPr/>
          </p:nvGrpSpPr>
          <p:grpSpPr>
            <a:xfrm>
              <a:off x="4493684" y="98829"/>
              <a:ext cx="1532467" cy="269241"/>
              <a:chOff x="0" y="0"/>
              <a:chExt cx="1532466" cy="269240"/>
            </a:xfrm>
          </p:grpSpPr>
          <p:sp>
            <p:nvSpPr>
              <p:cNvPr id="1085" name="Shape 1085"/>
              <p:cNvSpPr/>
              <p:nvPr/>
            </p:nvSpPr>
            <p:spPr>
              <a:xfrm>
                <a:off x="0" y="0"/>
                <a:ext cx="1532467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086" name="Shape 1086"/>
              <p:cNvSpPr/>
              <p:nvPr/>
            </p:nvSpPr>
            <p:spPr>
              <a:xfrm>
                <a:off x="394070" y="0"/>
                <a:ext cx="74432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INT REQ</a:t>
                </a:r>
              </a:p>
            </p:txBody>
          </p:sp>
        </p:grpSp>
        <p:grpSp>
          <p:nvGrpSpPr>
            <p:cNvPr id="1090" name="Group 1090"/>
            <p:cNvGrpSpPr/>
            <p:nvPr/>
          </p:nvGrpSpPr>
          <p:grpSpPr>
            <a:xfrm>
              <a:off x="6026151" y="98829"/>
              <a:ext cx="872067" cy="269241"/>
              <a:chOff x="0" y="0"/>
              <a:chExt cx="872066" cy="269240"/>
            </a:xfrm>
          </p:grpSpPr>
          <p:sp>
            <p:nvSpPr>
              <p:cNvPr id="1088" name="Shape 1088"/>
              <p:cNvSpPr/>
              <p:nvPr/>
            </p:nvSpPr>
            <p:spPr>
              <a:xfrm>
                <a:off x="0" y="0"/>
                <a:ext cx="872067" cy="213140"/>
              </a:xfrm>
              <a:prstGeom prst="rect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089" name="Shape 1089"/>
              <p:cNvSpPr/>
              <p:nvPr/>
            </p:nvSpPr>
            <p:spPr>
              <a:xfrm>
                <a:off x="338235" y="0"/>
                <a:ext cx="19559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0</a:t>
                </a:r>
              </a:p>
            </p:txBody>
          </p:sp>
        </p:grpSp>
        <p:sp>
          <p:nvSpPr>
            <p:cNvPr id="1091" name="Shape 1091"/>
            <p:cNvSpPr/>
            <p:nvPr/>
          </p:nvSpPr>
          <p:spPr>
            <a:xfrm>
              <a:off x="232833" y="116690"/>
              <a:ext cx="529167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 b="1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 b="0"/>
              </a:pPr>
              <a:r>
                <a:rPr sz="1200" b="1"/>
                <a:t>C.</a:t>
              </a:r>
            </a:p>
          </p:txBody>
        </p:sp>
        <p:sp>
          <p:nvSpPr>
            <p:cNvPr id="1092" name="Shape 1092"/>
            <p:cNvSpPr/>
            <p:nvPr/>
          </p:nvSpPr>
          <p:spPr>
            <a:xfrm>
              <a:off x="1434695" y="1597949"/>
              <a:ext cx="681222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900"/>
                <a:t>Vector Table</a:t>
              </a:r>
            </a:p>
          </p:txBody>
        </p:sp>
        <p:sp>
          <p:nvSpPr>
            <p:cNvPr id="1093" name="Shape 1093"/>
            <p:cNvSpPr/>
            <p:nvPr/>
          </p:nvSpPr>
          <p:spPr>
            <a:xfrm>
              <a:off x="3432016" y="1597949"/>
              <a:ext cx="723248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900"/>
                <a:t>System Stack</a:t>
              </a: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5474561" y="1597949"/>
              <a:ext cx="742112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900"/>
                <a:t>Handler Code</a:t>
              </a:r>
            </a:p>
          </p:txBody>
        </p:sp>
        <p:sp>
          <p:nvSpPr>
            <p:cNvPr id="1095" name="Shape 1095"/>
            <p:cNvSpPr/>
            <p:nvPr/>
          </p:nvSpPr>
          <p:spPr>
            <a:xfrm>
              <a:off x="7407286" y="1597949"/>
              <a:ext cx="90725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900"/>
                <a:t>Original Program</a:t>
              </a: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99483" y="1103799"/>
              <a:ext cx="8930218" cy="512011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dash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grpSp>
          <p:nvGrpSpPr>
            <p:cNvPr id="1099" name="Group 1099"/>
            <p:cNvGrpSpPr/>
            <p:nvPr/>
          </p:nvGrpSpPr>
          <p:grpSpPr>
            <a:xfrm>
              <a:off x="7207251" y="90494"/>
              <a:ext cx="872067" cy="269241"/>
              <a:chOff x="0" y="0"/>
              <a:chExt cx="872066" cy="269240"/>
            </a:xfrm>
          </p:grpSpPr>
          <p:sp>
            <p:nvSpPr>
              <p:cNvPr id="1097" name="Shape 1097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098" name="Shape 1098"/>
              <p:cNvSpPr/>
              <p:nvPr/>
            </p:nvSpPr>
            <p:spPr>
              <a:xfrm>
                <a:off x="201053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MODE</a:t>
                </a:r>
              </a:p>
            </p:txBody>
          </p:sp>
        </p:grpSp>
        <p:grpSp>
          <p:nvGrpSpPr>
            <p:cNvPr id="1102" name="Group 1102"/>
            <p:cNvGrpSpPr/>
            <p:nvPr/>
          </p:nvGrpSpPr>
          <p:grpSpPr>
            <a:xfrm>
              <a:off x="8079317" y="90494"/>
              <a:ext cx="861483" cy="269241"/>
              <a:chOff x="0" y="0"/>
              <a:chExt cx="861481" cy="269240"/>
            </a:xfrm>
          </p:grpSpPr>
          <p:sp>
            <p:nvSpPr>
              <p:cNvPr id="1100" name="Shape 1100"/>
              <p:cNvSpPr/>
              <p:nvPr/>
            </p:nvSpPr>
            <p:spPr>
              <a:xfrm>
                <a:off x="0" y="0"/>
                <a:ext cx="861482" cy="213139"/>
              </a:xfrm>
              <a:prstGeom prst="rect">
                <a:avLst/>
              </a:prstGeom>
              <a:solidFill>
                <a:srgbClr val="FF99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101" name="Shape 1101"/>
              <p:cNvSpPr/>
              <p:nvPr/>
            </p:nvSpPr>
            <p:spPr>
              <a:xfrm>
                <a:off x="104306" y="0"/>
                <a:ext cx="65287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KERNEL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6" name="Group 1216"/>
          <p:cNvGrpSpPr/>
          <p:nvPr/>
        </p:nvGrpSpPr>
        <p:grpSpPr>
          <a:xfrm>
            <a:off x="-12700" y="4686300"/>
            <a:ext cx="9144000" cy="1829090"/>
            <a:chOff x="0" y="0"/>
            <a:chExt cx="9144000" cy="1829089"/>
          </a:xfrm>
        </p:grpSpPr>
        <p:sp>
          <p:nvSpPr>
            <p:cNvPr id="1105" name="Shape 1105"/>
            <p:cNvSpPr/>
            <p:nvPr/>
          </p:nvSpPr>
          <p:spPr>
            <a:xfrm>
              <a:off x="0" y="0"/>
              <a:ext cx="9144000" cy="1739645"/>
            </a:xfrm>
            <a:prstGeom prst="rect">
              <a:avLst/>
            </a:pr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grpSp>
          <p:nvGrpSpPr>
            <p:cNvPr id="1108" name="Group 1108"/>
            <p:cNvGrpSpPr/>
            <p:nvPr/>
          </p:nvGrpSpPr>
          <p:grpSpPr>
            <a:xfrm>
              <a:off x="1071033" y="1359804"/>
              <a:ext cx="872067" cy="269241"/>
              <a:chOff x="0" y="0"/>
              <a:chExt cx="872066" cy="269240"/>
            </a:xfrm>
          </p:grpSpPr>
          <p:sp>
            <p:nvSpPr>
              <p:cNvPr id="1106" name="Shape 1106"/>
              <p:cNvSpPr/>
              <p:nvPr/>
            </p:nvSpPr>
            <p:spPr>
              <a:xfrm>
                <a:off x="0" y="0"/>
                <a:ext cx="872067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107" name="Shape 1107"/>
              <p:cNvSpPr/>
              <p:nvPr/>
            </p:nvSpPr>
            <p:spPr>
              <a:xfrm>
                <a:off x="402106" y="0"/>
                <a:ext cx="469961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1000</a:t>
                </a:r>
              </a:p>
            </p:txBody>
          </p:sp>
        </p:grpSp>
        <p:grpSp>
          <p:nvGrpSpPr>
            <p:cNvPr id="1111" name="Group 1111"/>
            <p:cNvGrpSpPr/>
            <p:nvPr/>
          </p:nvGrpSpPr>
          <p:grpSpPr>
            <a:xfrm>
              <a:off x="1943100" y="1359804"/>
              <a:ext cx="872067" cy="269241"/>
              <a:chOff x="0" y="0"/>
              <a:chExt cx="872066" cy="269240"/>
            </a:xfrm>
          </p:grpSpPr>
          <p:sp>
            <p:nvSpPr>
              <p:cNvPr id="1109" name="Shape 1109"/>
              <p:cNvSpPr/>
              <p:nvPr/>
            </p:nvSpPr>
            <p:spPr>
              <a:xfrm>
                <a:off x="0" y="0"/>
                <a:ext cx="872067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110" name="Shape 1110"/>
              <p:cNvSpPr/>
              <p:nvPr/>
            </p:nvSpPr>
            <p:spPr>
              <a:xfrm>
                <a:off x="246780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...</a:t>
                </a:r>
              </a:p>
            </p:txBody>
          </p:sp>
        </p:grpSp>
        <p:grpSp>
          <p:nvGrpSpPr>
            <p:cNvPr id="1114" name="Group 1114"/>
            <p:cNvGrpSpPr/>
            <p:nvPr/>
          </p:nvGrpSpPr>
          <p:grpSpPr>
            <a:xfrm>
              <a:off x="1071033" y="1146665"/>
              <a:ext cx="872067" cy="269241"/>
              <a:chOff x="0" y="0"/>
              <a:chExt cx="872066" cy="269240"/>
            </a:xfrm>
          </p:grpSpPr>
          <p:sp>
            <p:nvSpPr>
              <p:cNvPr id="1112" name="Shape 1112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113" name="Shape 1113"/>
              <p:cNvSpPr/>
              <p:nvPr/>
            </p:nvSpPr>
            <p:spPr>
              <a:xfrm>
                <a:off x="585016" y="0"/>
                <a:ext cx="287051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40</a:t>
                </a:r>
              </a:p>
            </p:txBody>
          </p:sp>
        </p:grpSp>
        <p:grpSp>
          <p:nvGrpSpPr>
            <p:cNvPr id="1117" name="Group 1117"/>
            <p:cNvGrpSpPr/>
            <p:nvPr/>
          </p:nvGrpSpPr>
          <p:grpSpPr>
            <a:xfrm>
              <a:off x="1943100" y="1146665"/>
              <a:ext cx="872067" cy="269241"/>
              <a:chOff x="0" y="0"/>
              <a:chExt cx="872066" cy="269240"/>
            </a:xfrm>
          </p:grpSpPr>
          <p:sp>
            <p:nvSpPr>
              <p:cNvPr id="1115" name="Shape 1115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116" name="Shape 1116"/>
              <p:cNvSpPr/>
              <p:nvPr/>
            </p:nvSpPr>
            <p:spPr>
              <a:xfrm>
                <a:off x="585016" y="0"/>
                <a:ext cx="287051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41</a:t>
                </a:r>
              </a:p>
            </p:txBody>
          </p:sp>
        </p:grpSp>
        <p:sp>
          <p:nvSpPr>
            <p:cNvPr id="1118" name="Shape 1118"/>
            <p:cNvSpPr/>
            <p:nvPr/>
          </p:nvSpPr>
          <p:spPr>
            <a:xfrm>
              <a:off x="2842461" y="1196676"/>
              <a:ext cx="271158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</a:p>
          </p:txBody>
        </p:sp>
        <p:grpSp>
          <p:nvGrpSpPr>
            <p:cNvPr id="1121" name="Group 1121"/>
            <p:cNvGrpSpPr/>
            <p:nvPr/>
          </p:nvGrpSpPr>
          <p:grpSpPr>
            <a:xfrm>
              <a:off x="3113617" y="1359804"/>
              <a:ext cx="872067" cy="269241"/>
              <a:chOff x="0" y="0"/>
              <a:chExt cx="872066" cy="269240"/>
            </a:xfrm>
          </p:grpSpPr>
          <p:sp>
            <p:nvSpPr>
              <p:cNvPr id="1119" name="Shape 1119"/>
              <p:cNvSpPr/>
              <p:nvPr/>
            </p:nvSpPr>
            <p:spPr>
              <a:xfrm>
                <a:off x="0" y="0"/>
                <a:ext cx="872067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120" name="Shape 1120"/>
              <p:cNvSpPr/>
              <p:nvPr/>
            </p:nvSpPr>
            <p:spPr>
              <a:xfrm>
                <a:off x="246780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...</a:t>
                </a:r>
              </a:p>
            </p:txBody>
          </p:sp>
        </p:grpSp>
        <p:grpSp>
          <p:nvGrpSpPr>
            <p:cNvPr id="1124" name="Group 1124"/>
            <p:cNvGrpSpPr/>
            <p:nvPr/>
          </p:nvGrpSpPr>
          <p:grpSpPr>
            <a:xfrm>
              <a:off x="3985683" y="1359804"/>
              <a:ext cx="872067" cy="269241"/>
              <a:chOff x="0" y="0"/>
              <a:chExt cx="872066" cy="269240"/>
            </a:xfrm>
          </p:grpSpPr>
          <p:sp>
            <p:nvSpPr>
              <p:cNvPr id="1122" name="Shape 1122"/>
              <p:cNvSpPr/>
              <p:nvPr/>
            </p:nvSpPr>
            <p:spPr>
              <a:xfrm>
                <a:off x="0" y="0"/>
                <a:ext cx="872067" cy="213140"/>
              </a:xfrm>
              <a:prstGeom prst="rect">
                <a:avLst/>
              </a:prstGeom>
              <a:solidFill>
                <a:srgbClr val="FF99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123" name="Shape 1123"/>
              <p:cNvSpPr/>
              <p:nvPr/>
            </p:nvSpPr>
            <p:spPr>
              <a:xfrm>
                <a:off x="246780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...</a:t>
                </a:r>
              </a:p>
            </p:txBody>
          </p:sp>
        </p:grpSp>
        <p:grpSp>
          <p:nvGrpSpPr>
            <p:cNvPr id="1127" name="Group 1127"/>
            <p:cNvGrpSpPr/>
            <p:nvPr/>
          </p:nvGrpSpPr>
          <p:grpSpPr>
            <a:xfrm>
              <a:off x="3113617" y="1146665"/>
              <a:ext cx="872067" cy="269241"/>
              <a:chOff x="0" y="0"/>
              <a:chExt cx="872066" cy="269240"/>
            </a:xfrm>
          </p:grpSpPr>
          <p:sp>
            <p:nvSpPr>
              <p:cNvPr id="1125" name="Shape 1125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126" name="Shape 1126"/>
              <p:cNvSpPr/>
              <p:nvPr/>
            </p:nvSpPr>
            <p:spPr>
              <a:xfrm>
                <a:off x="493561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299</a:t>
                </a:r>
              </a:p>
            </p:txBody>
          </p:sp>
        </p:grpSp>
        <p:grpSp>
          <p:nvGrpSpPr>
            <p:cNvPr id="1130" name="Group 1130"/>
            <p:cNvGrpSpPr/>
            <p:nvPr/>
          </p:nvGrpSpPr>
          <p:grpSpPr>
            <a:xfrm>
              <a:off x="3985683" y="1146665"/>
              <a:ext cx="872067" cy="269241"/>
              <a:chOff x="0" y="0"/>
              <a:chExt cx="872066" cy="269240"/>
            </a:xfrm>
          </p:grpSpPr>
          <p:sp>
            <p:nvSpPr>
              <p:cNvPr id="1128" name="Shape 1128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129" name="Shape 1129"/>
              <p:cNvSpPr/>
              <p:nvPr/>
            </p:nvSpPr>
            <p:spPr>
              <a:xfrm>
                <a:off x="493561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300</a:t>
                </a:r>
              </a:p>
            </p:txBody>
          </p:sp>
        </p:grpSp>
        <p:sp>
          <p:nvSpPr>
            <p:cNvPr id="1131" name="Shape 1131"/>
            <p:cNvSpPr/>
            <p:nvPr/>
          </p:nvSpPr>
          <p:spPr>
            <a:xfrm>
              <a:off x="4885044" y="1196676"/>
              <a:ext cx="271157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</a:p>
          </p:txBody>
        </p:sp>
        <p:grpSp>
          <p:nvGrpSpPr>
            <p:cNvPr id="1134" name="Group 1134"/>
            <p:cNvGrpSpPr/>
            <p:nvPr/>
          </p:nvGrpSpPr>
          <p:grpSpPr>
            <a:xfrm>
              <a:off x="5156200" y="1359804"/>
              <a:ext cx="872067" cy="269241"/>
              <a:chOff x="0" y="0"/>
              <a:chExt cx="872066" cy="269240"/>
            </a:xfrm>
          </p:grpSpPr>
          <p:sp>
            <p:nvSpPr>
              <p:cNvPr id="1132" name="Shape 1132"/>
              <p:cNvSpPr/>
              <p:nvPr/>
            </p:nvSpPr>
            <p:spPr>
              <a:xfrm>
                <a:off x="0" y="0"/>
                <a:ext cx="872067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133" name="Shape 1133"/>
              <p:cNvSpPr/>
              <p:nvPr/>
            </p:nvSpPr>
            <p:spPr>
              <a:xfrm>
                <a:off x="201053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inst</a:t>
                </a:r>
              </a:p>
            </p:txBody>
          </p:sp>
        </p:grpSp>
        <p:grpSp>
          <p:nvGrpSpPr>
            <p:cNvPr id="1137" name="Group 1137"/>
            <p:cNvGrpSpPr/>
            <p:nvPr/>
          </p:nvGrpSpPr>
          <p:grpSpPr>
            <a:xfrm>
              <a:off x="6028266" y="1359804"/>
              <a:ext cx="872067" cy="269241"/>
              <a:chOff x="0" y="0"/>
              <a:chExt cx="872066" cy="269240"/>
            </a:xfrm>
          </p:grpSpPr>
          <p:sp>
            <p:nvSpPr>
              <p:cNvPr id="1135" name="Shape 1135"/>
              <p:cNvSpPr/>
              <p:nvPr/>
            </p:nvSpPr>
            <p:spPr>
              <a:xfrm>
                <a:off x="0" y="0"/>
                <a:ext cx="872067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136" name="Shape 1136"/>
              <p:cNvSpPr/>
              <p:nvPr/>
            </p:nvSpPr>
            <p:spPr>
              <a:xfrm>
                <a:off x="201053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inst</a:t>
                </a:r>
              </a:p>
            </p:txBody>
          </p:sp>
        </p:grpSp>
        <p:grpSp>
          <p:nvGrpSpPr>
            <p:cNvPr id="1140" name="Group 1140"/>
            <p:cNvGrpSpPr/>
            <p:nvPr/>
          </p:nvGrpSpPr>
          <p:grpSpPr>
            <a:xfrm>
              <a:off x="5156200" y="1146665"/>
              <a:ext cx="872067" cy="269241"/>
              <a:chOff x="0" y="0"/>
              <a:chExt cx="872066" cy="269240"/>
            </a:xfrm>
          </p:grpSpPr>
          <p:sp>
            <p:nvSpPr>
              <p:cNvPr id="1138" name="Shape 1138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139" name="Shape 1139"/>
              <p:cNvSpPr/>
              <p:nvPr/>
            </p:nvSpPr>
            <p:spPr>
              <a:xfrm>
                <a:off x="402106" y="0"/>
                <a:ext cx="469961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1000</a:t>
                </a:r>
              </a:p>
            </p:txBody>
          </p:sp>
        </p:grpSp>
        <p:grpSp>
          <p:nvGrpSpPr>
            <p:cNvPr id="1143" name="Group 1143"/>
            <p:cNvGrpSpPr/>
            <p:nvPr/>
          </p:nvGrpSpPr>
          <p:grpSpPr>
            <a:xfrm>
              <a:off x="6028266" y="1146665"/>
              <a:ext cx="872067" cy="269241"/>
              <a:chOff x="0" y="0"/>
              <a:chExt cx="872066" cy="269240"/>
            </a:xfrm>
          </p:grpSpPr>
          <p:sp>
            <p:nvSpPr>
              <p:cNvPr id="1141" name="Shape 1141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142" name="Shape 1142"/>
              <p:cNvSpPr/>
              <p:nvPr/>
            </p:nvSpPr>
            <p:spPr>
              <a:xfrm>
                <a:off x="402106" y="0"/>
                <a:ext cx="469961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1001</a:t>
                </a:r>
              </a:p>
            </p:txBody>
          </p:sp>
        </p:grpSp>
        <p:sp>
          <p:nvSpPr>
            <p:cNvPr id="1144" name="Shape 1144"/>
            <p:cNvSpPr/>
            <p:nvPr/>
          </p:nvSpPr>
          <p:spPr>
            <a:xfrm>
              <a:off x="6927628" y="1196676"/>
              <a:ext cx="271157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</a:p>
          </p:txBody>
        </p:sp>
        <p:grpSp>
          <p:nvGrpSpPr>
            <p:cNvPr id="1147" name="Group 1147"/>
            <p:cNvGrpSpPr/>
            <p:nvPr/>
          </p:nvGrpSpPr>
          <p:grpSpPr>
            <a:xfrm>
              <a:off x="7198783" y="1359804"/>
              <a:ext cx="872067" cy="269241"/>
              <a:chOff x="0" y="0"/>
              <a:chExt cx="872066" cy="269240"/>
            </a:xfrm>
          </p:grpSpPr>
          <p:sp>
            <p:nvSpPr>
              <p:cNvPr id="1145" name="Shape 1145"/>
              <p:cNvSpPr/>
              <p:nvPr/>
            </p:nvSpPr>
            <p:spPr>
              <a:xfrm>
                <a:off x="0" y="0"/>
                <a:ext cx="872067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146" name="Shape 1146"/>
              <p:cNvSpPr/>
              <p:nvPr/>
            </p:nvSpPr>
            <p:spPr>
              <a:xfrm>
                <a:off x="201053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inst</a:t>
                </a:r>
              </a:p>
            </p:txBody>
          </p:sp>
        </p:grpSp>
        <p:grpSp>
          <p:nvGrpSpPr>
            <p:cNvPr id="1150" name="Group 1150"/>
            <p:cNvGrpSpPr/>
            <p:nvPr/>
          </p:nvGrpSpPr>
          <p:grpSpPr>
            <a:xfrm>
              <a:off x="8070850" y="1359804"/>
              <a:ext cx="872067" cy="269241"/>
              <a:chOff x="0" y="0"/>
              <a:chExt cx="872066" cy="269240"/>
            </a:xfrm>
          </p:grpSpPr>
          <p:sp>
            <p:nvSpPr>
              <p:cNvPr id="1148" name="Shape 1148"/>
              <p:cNvSpPr/>
              <p:nvPr/>
            </p:nvSpPr>
            <p:spPr>
              <a:xfrm>
                <a:off x="0" y="0"/>
                <a:ext cx="872067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149" name="Shape 1149"/>
              <p:cNvSpPr/>
              <p:nvPr/>
            </p:nvSpPr>
            <p:spPr>
              <a:xfrm>
                <a:off x="201053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inst</a:t>
                </a:r>
              </a:p>
            </p:txBody>
          </p:sp>
        </p:grpSp>
        <p:grpSp>
          <p:nvGrpSpPr>
            <p:cNvPr id="1153" name="Group 1153"/>
            <p:cNvGrpSpPr/>
            <p:nvPr/>
          </p:nvGrpSpPr>
          <p:grpSpPr>
            <a:xfrm>
              <a:off x="7198783" y="1146665"/>
              <a:ext cx="872067" cy="269241"/>
              <a:chOff x="0" y="0"/>
              <a:chExt cx="872066" cy="269240"/>
            </a:xfrm>
          </p:grpSpPr>
          <p:sp>
            <p:nvSpPr>
              <p:cNvPr id="1151" name="Shape 1151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152" name="Shape 1152"/>
              <p:cNvSpPr/>
              <p:nvPr/>
            </p:nvSpPr>
            <p:spPr>
              <a:xfrm>
                <a:off x="310651" y="0"/>
                <a:ext cx="56141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19999</a:t>
                </a:r>
              </a:p>
            </p:txBody>
          </p:sp>
        </p:grpSp>
        <p:grpSp>
          <p:nvGrpSpPr>
            <p:cNvPr id="1156" name="Group 1156"/>
            <p:cNvGrpSpPr/>
            <p:nvPr/>
          </p:nvGrpSpPr>
          <p:grpSpPr>
            <a:xfrm>
              <a:off x="8070850" y="1146665"/>
              <a:ext cx="872067" cy="269241"/>
              <a:chOff x="0" y="0"/>
              <a:chExt cx="872066" cy="269240"/>
            </a:xfrm>
          </p:grpSpPr>
          <p:sp>
            <p:nvSpPr>
              <p:cNvPr id="1154" name="Shape 1154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155" name="Shape 1155"/>
              <p:cNvSpPr/>
              <p:nvPr/>
            </p:nvSpPr>
            <p:spPr>
              <a:xfrm>
                <a:off x="310651" y="0"/>
                <a:ext cx="56141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20000</a:t>
                </a:r>
              </a:p>
            </p:txBody>
          </p:sp>
        </p:grpSp>
        <p:grpSp>
          <p:nvGrpSpPr>
            <p:cNvPr id="1159" name="Group 1159"/>
            <p:cNvGrpSpPr/>
            <p:nvPr/>
          </p:nvGrpSpPr>
          <p:grpSpPr>
            <a:xfrm>
              <a:off x="198966" y="1359804"/>
              <a:ext cx="872067" cy="269241"/>
              <a:chOff x="0" y="0"/>
              <a:chExt cx="872066" cy="269240"/>
            </a:xfrm>
          </p:grpSpPr>
          <p:sp>
            <p:nvSpPr>
              <p:cNvPr id="1157" name="Shape 1157"/>
              <p:cNvSpPr/>
              <p:nvPr/>
            </p:nvSpPr>
            <p:spPr>
              <a:xfrm>
                <a:off x="0" y="0"/>
                <a:ext cx="872067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158" name="Shape 1158"/>
              <p:cNvSpPr/>
              <p:nvPr/>
            </p:nvSpPr>
            <p:spPr>
              <a:xfrm>
                <a:off x="201053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CONT</a:t>
                </a:r>
              </a:p>
            </p:txBody>
          </p:sp>
        </p:grpSp>
        <p:grpSp>
          <p:nvGrpSpPr>
            <p:cNvPr id="1162" name="Group 1162"/>
            <p:cNvGrpSpPr/>
            <p:nvPr/>
          </p:nvGrpSpPr>
          <p:grpSpPr>
            <a:xfrm>
              <a:off x="198966" y="1146665"/>
              <a:ext cx="872067" cy="269241"/>
              <a:chOff x="0" y="0"/>
              <a:chExt cx="872066" cy="269240"/>
            </a:xfrm>
          </p:grpSpPr>
          <p:sp>
            <p:nvSpPr>
              <p:cNvPr id="1160" name="Shape 1160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161" name="Shape 1161"/>
              <p:cNvSpPr/>
              <p:nvPr/>
            </p:nvSpPr>
            <p:spPr>
              <a:xfrm>
                <a:off x="201053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ADDR</a:t>
                </a:r>
              </a:p>
            </p:txBody>
          </p:sp>
        </p:grpSp>
        <p:sp>
          <p:nvSpPr>
            <p:cNvPr id="1163" name="Shape 1163"/>
            <p:cNvSpPr/>
            <p:nvPr/>
          </p:nvSpPr>
          <p:spPr>
            <a:xfrm>
              <a:off x="499533" y="116690"/>
              <a:ext cx="3676651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 b="1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 b="0"/>
              </a:pPr>
              <a:r>
                <a:rPr sz="1200" b="1"/>
                <a:t>RETI instruction restores mode from system stack;  since returning to user program in this example, $sp now points to user stack; also, copies $k0 into PC, re-enables interrupts and sets Mode to User</a:t>
              </a:r>
            </a:p>
          </p:txBody>
        </p:sp>
        <p:grpSp>
          <p:nvGrpSpPr>
            <p:cNvPr id="1166" name="Group 1166"/>
            <p:cNvGrpSpPr/>
            <p:nvPr/>
          </p:nvGrpSpPr>
          <p:grpSpPr>
            <a:xfrm>
              <a:off x="7198783" y="731103"/>
              <a:ext cx="872067" cy="269241"/>
              <a:chOff x="0" y="0"/>
              <a:chExt cx="872066" cy="269240"/>
            </a:xfrm>
          </p:grpSpPr>
          <p:sp>
            <p:nvSpPr>
              <p:cNvPr id="1164" name="Shape 1164"/>
              <p:cNvSpPr/>
              <p:nvPr/>
            </p:nvSpPr>
            <p:spPr>
              <a:xfrm>
                <a:off x="0" y="0"/>
                <a:ext cx="872067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165" name="Shape 1165"/>
              <p:cNvSpPr/>
              <p:nvPr/>
            </p:nvSpPr>
            <p:spPr>
              <a:xfrm>
                <a:off x="246780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$sp</a:t>
                </a:r>
              </a:p>
            </p:txBody>
          </p:sp>
        </p:grpSp>
        <p:grpSp>
          <p:nvGrpSpPr>
            <p:cNvPr id="1169" name="Group 1169"/>
            <p:cNvGrpSpPr/>
            <p:nvPr/>
          </p:nvGrpSpPr>
          <p:grpSpPr>
            <a:xfrm>
              <a:off x="8070850" y="731103"/>
              <a:ext cx="872067" cy="320041"/>
              <a:chOff x="0" y="0"/>
              <a:chExt cx="872066" cy="320040"/>
            </a:xfrm>
          </p:grpSpPr>
          <p:sp>
            <p:nvSpPr>
              <p:cNvPr id="1167" name="Shape 1167"/>
              <p:cNvSpPr/>
              <p:nvPr/>
            </p:nvSpPr>
            <p:spPr>
              <a:xfrm>
                <a:off x="0" y="0"/>
                <a:ext cx="872067" cy="213140"/>
              </a:xfrm>
              <a:prstGeom prst="rect">
                <a:avLst/>
              </a:prstGeom>
              <a:solidFill>
                <a:srgbClr val="FF99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168" name="Shape 1168"/>
              <p:cNvSpPr/>
              <p:nvPr/>
            </p:nvSpPr>
            <p:spPr>
              <a:xfrm>
                <a:off x="198523" y="0"/>
                <a:ext cx="475020" cy="320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latin typeface="Courier New"/>
                    <a:ea typeface="Courier New"/>
                    <a:cs typeface="Courier New"/>
                    <a:sym typeface="Courier New"/>
                  </a:rPr>
                  <a:t>user</a:t>
                </a:r>
                <a:endParaRPr sz="4000"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>
                  <a:defRPr sz="1800"/>
                </a:pPr>
                <a:r>
                  <a:rPr sz="800" b="1">
                    <a:latin typeface="Courier New"/>
                    <a:ea typeface="Courier New"/>
                    <a:cs typeface="Courier New"/>
                    <a:sym typeface="Courier New"/>
                  </a:rPr>
                  <a:t>stack</a:t>
                </a:r>
              </a:p>
            </p:txBody>
          </p:sp>
        </p:grpSp>
        <p:grpSp>
          <p:nvGrpSpPr>
            <p:cNvPr id="1172" name="Group 1172"/>
            <p:cNvGrpSpPr/>
            <p:nvPr/>
          </p:nvGrpSpPr>
          <p:grpSpPr>
            <a:xfrm>
              <a:off x="7198783" y="517964"/>
              <a:ext cx="872067" cy="269241"/>
              <a:chOff x="0" y="0"/>
              <a:chExt cx="872066" cy="269240"/>
            </a:xfrm>
          </p:grpSpPr>
          <p:sp>
            <p:nvSpPr>
              <p:cNvPr id="1170" name="Shape 1170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171" name="Shape 1171"/>
              <p:cNvSpPr/>
              <p:nvPr/>
            </p:nvSpPr>
            <p:spPr>
              <a:xfrm>
                <a:off x="246780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$k0</a:t>
                </a:r>
              </a:p>
            </p:txBody>
          </p:sp>
        </p:grpSp>
        <p:grpSp>
          <p:nvGrpSpPr>
            <p:cNvPr id="1175" name="Group 1175"/>
            <p:cNvGrpSpPr/>
            <p:nvPr/>
          </p:nvGrpSpPr>
          <p:grpSpPr>
            <a:xfrm>
              <a:off x="8070850" y="517964"/>
              <a:ext cx="872067" cy="269241"/>
              <a:chOff x="0" y="0"/>
              <a:chExt cx="872066" cy="269240"/>
            </a:xfrm>
          </p:grpSpPr>
          <p:sp>
            <p:nvSpPr>
              <p:cNvPr id="1173" name="Shape 1173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174" name="Shape 1174"/>
              <p:cNvSpPr/>
              <p:nvPr/>
            </p:nvSpPr>
            <p:spPr>
              <a:xfrm>
                <a:off x="310651" y="0"/>
                <a:ext cx="56141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20000</a:t>
                </a:r>
              </a:p>
            </p:txBody>
          </p:sp>
        </p:grpSp>
        <p:grpSp>
          <p:nvGrpSpPr>
            <p:cNvPr id="1178" name="Group 1178"/>
            <p:cNvGrpSpPr/>
            <p:nvPr/>
          </p:nvGrpSpPr>
          <p:grpSpPr>
            <a:xfrm>
              <a:off x="7198783" y="303634"/>
              <a:ext cx="1744134" cy="269241"/>
              <a:chOff x="0" y="0"/>
              <a:chExt cx="1744133" cy="269240"/>
            </a:xfrm>
          </p:grpSpPr>
          <p:sp>
            <p:nvSpPr>
              <p:cNvPr id="1176" name="Shape 1176"/>
              <p:cNvSpPr/>
              <p:nvPr/>
            </p:nvSpPr>
            <p:spPr>
              <a:xfrm>
                <a:off x="0" y="0"/>
                <a:ext cx="1744134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177" name="Shape 1177"/>
              <p:cNvSpPr/>
              <p:nvPr/>
            </p:nvSpPr>
            <p:spPr>
              <a:xfrm>
                <a:off x="428466" y="0"/>
                <a:ext cx="887201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Register File</a:t>
                </a:r>
              </a:p>
            </p:txBody>
          </p:sp>
        </p:grpSp>
        <p:grpSp>
          <p:nvGrpSpPr>
            <p:cNvPr id="1181" name="Group 1181"/>
            <p:cNvGrpSpPr/>
            <p:nvPr/>
          </p:nvGrpSpPr>
          <p:grpSpPr>
            <a:xfrm>
              <a:off x="4495800" y="738247"/>
              <a:ext cx="1532467" cy="269241"/>
              <a:chOff x="0" y="0"/>
              <a:chExt cx="1532466" cy="269240"/>
            </a:xfrm>
          </p:grpSpPr>
          <p:sp>
            <p:nvSpPr>
              <p:cNvPr id="1179" name="Shape 1179"/>
              <p:cNvSpPr/>
              <p:nvPr/>
            </p:nvSpPr>
            <p:spPr>
              <a:xfrm>
                <a:off x="0" y="0"/>
                <a:ext cx="1532467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180" name="Shape 1180"/>
              <p:cNvSpPr/>
              <p:nvPr/>
            </p:nvSpPr>
            <p:spPr>
              <a:xfrm>
                <a:off x="622708" y="0"/>
                <a:ext cx="28705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PC</a:t>
                </a:r>
              </a:p>
            </p:txBody>
          </p:sp>
        </p:grpSp>
        <p:grpSp>
          <p:nvGrpSpPr>
            <p:cNvPr id="1184" name="Group 1184"/>
            <p:cNvGrpSpPr/>
            <p:nvPr/>
          </p:nvGrpSpPr>
          <p:grpSpPr>
            <a:xfrm>
              <a:off x="6028266" y="738247"/>
              <a:ext cx="872067" cy="269241"/>
              <a:chOff x="0" y="0"/>
              <a:chExt cx="872066" cy="269240"/>
            </a:xfrm>
          </p:grpSpPr>
          <p:sp>
            <p:nvSpPr>
              <p:cNvPr id="1182" name="Shape 1182"/>
              <p:cNvSpPr/>
              <p:nvPr/>
            </p:nvSpPr>
            <p:spPr>
              <a:xfrm>
                <a:off x="0" y="0"/>
                <a:ext cx="872067" cy="213140"/>
              </a:xfrm>
              <a:prstGeom prst="rect">
                <a:avLst/>
              </a:prstGeom>
              <a:solidFill>
                <a:srgbClr val="FF99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183" name="Shape 1183"/>
              <p:cNvSpPr/>
              <p:nvPr/>
            </p:nvSpPr>
            <p:spPr>
              <a:xfrm>
                <a:off x="310651" y="0"/>
                <a:ext cx="56141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20000</a:t>
                </a:r>
              </a:p>
            </p:txBody>
          </p:sp>
        </p:grpSp>
        <p:grpSp>
          <p:nvGrpSpPr>
            <p:cNvPr id="1187" name="Group 1187"/>
            <p:cNvGrpSpPr/>
            <p:nvPr/>
          </p:nvGrpSpPr>
          <p:grpSpPr>
            <a:xfrm>
              <a:off x="4495800" y="525108"/>
              <a:ext cx="1532467" cy="269241"/>
              <a:chOff x="0" y="0"/>
              <a:chExt cx="1532466" cy="269240"/>
            </a:xfrm>
          </p:grpSpPr>
          <p:sp>
            <p:nvSpPr>
              <p:cNvPr id="1185" name="Shape 1185"/>
              <p:cNvSpPr/>
              <p:nvPr/>
            </p:nvSpPr>
            <p:spPr>
              <a:xfrm>
                <a:off x="0" y="0"/>
                <a:ext cx="15324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186" name="Shape 1186"/>
              <p:cNvSpPr/>
              <p:nvPr/>
            </p:nvSpPr>
            <p:spPr>
              <a:xfrm>
                <a:off x="256888" y="0"/>
                <a:ext cx="101869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INT Enable</a:t>
                </a:r>
              </a:p>
            </p:txBody>
          </p:sp>
        </p:grpSp>
        <p:grpSp>
          <p:nvGrpSpPr>
            <p:cNvPr id="1190" name="Group 1190"/>
            <p:cNvGrpSpPr/>
            <p:nvPr/>
          </p:nvGrpSpPr>
          <p:grpSpPr>
            <a:xfrm>
              <a:off x="6028266" y="525108"/>
              <a:ext cx="872067" cy="269241"/>
              <a:chOff x="0" y="0"/>
              <a:chExt cx="872066" cy="269240"/>
            </a:xfrm>
          </p:grpSpPr>
          <p:sp>
            <p:nvSpPr>
              <p:cNvPr id="1188" name="Shape 1188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solidFill>
                <a:srgbClr val="00FF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189" name="Shape 1189"/>
              <p:cNvSpPr/>
              <p:nvPr/>
            </p:nvSpPr>
            <p:spPr>
              <a:xfrm>
                <a:off x="338235" y="0"/>
                <a:ext cx="19559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1</a:t>
                </a:r>
              </a:p>
            </p:txBody>
          </p:sp>
        </p:grpSp>
        <p:sp>
          <p:nvSpPr>
            <p:cNvPr id="1191" name="Shape 1191"/>
            <p:cNvSpPr/>
            <p:nvPr/>
          </p:nvSpPr>
          <p:spPr>
            <a:xfrm rot="16200000" flipH="1">
              <a:off x="7387952" y="27734"/>
              <a:ext cx="195279" cy="2042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334" y="0"/>
                    <a:pt x="10668" y="5400"/>
                    <a:pt x="10668" y="10800"/>
                  </a:cubicBezTo>
                  <a:cubicBezTo>
                    <a:pt x="10668" y="16200"/>
                    <a:pt x="16134" y="2160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01600" y="1103799"/>
              <a:ext cx="8930218" cy="512011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dash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grpSp>
          <p:nvGrpSpPr>
            <p:cNvPr id="1195" name="Group 1195"/>
            <p:cNvGrpSpPr/>
            <p:nvPr/>
          </p:nvGrpSpPr>
          <p:grpSpPr>
            <a:xfrm>
              <a:off x="4495800" y="311969"/>
              <a:ext cx="1532467" cy="269241"/>
              <a:chOff x="0" y="0"/>
              <a:chExt cx="1532466" cy="269240"/>
            </a:xfrm>
          </p:grpSpPr>
          <p:sp>
            <p:nvSpPr>
              <p:cNvPr id="1193" name="Shape 1193"/>
              <p:cNvSpPr/>
              <p:nvPr/>
            </p:nvSpPr>
            <p:spPr>
              <a:xfrm>
                <a:off x="0" y="0"/>
                <a:ext cx="1532467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194" name="Shape 1194"/>
              <p:cNvSpPr/>
              <p:nvPr/>
            </p:nvSpPr>
            <p:spPr>
              <a:xfrm>
                <a:off x="394070" y="0"/>
                <a:ext cx="74432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INT ACK</a:t>
                </a:r>
              </a:p>
            </p:txBody>
          </p:sp>
        </p:grpSp>
        <p:grpSp>
          <p:nvGrpSpPr>
            <p:cNvPr id="1198" name="Group 1198"/>
            <p:cNvGrpSpPr/>
            <p:nvPr/>
          </p:nvGrpSpPr>
          <p:grpSpPr>
            <a:xfrm>
              <a:off x="6028266" y="311969"/>
              <a:ext cx="872067" cy="269241"/>
              <a:chOff x="0" y="0"/>
              <a:chExt cx="872066" cy="269240"/>
            </a:xfrm>
          </p:grpSpPr>
          <p:sp>
            <p:nvSpPr>
              <p:cNvPr id="1196" name="Shape 1196"/>
              <p:cNvSpPr/>
              <p:nvPr/>
            </p:nvSpPr>
            <p:spPr>
              <a:xfrm>
                <a:off x="0" y="0"/>
                <a:ext cx="872067" cy="213140"/>
              </a:xfrm>
              <a:prstGeom prst="rect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197" name="Shape 1197"/>
              <p:cNvSpPr/>
              <p:nvPr/>
            </p:nvSpPr>
            <p:spPr>
              <a:xfrm>
                <a:off x="338235" y="0"/>
                <a:ext cx="19559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0</a:t>
                </a:r>
              </a:p>
            </p:txBody>
          </p:sp>
        </p:grpSp>
        <p:grpSp>
          <p:nvGrpSpPr>
            <p:cNvPr id="1201" name="Group 1201"/>
            <p:cNvGrpSpPr/>
            <p:nvPr/>
          </p:nvGrpSpPr>
          <p:grpSpPr>
            <a:xfrm>
              <a:off x="4495800" y="98830"/>
              <a:ext cx="1532467" cy="269241"/>
              <a:chOff x="0" y="0"/>
              <a:chExt cx="1532466" cy="269240"/>
            </a:xfrm>
          </p:grpSpPr>
          <p:sp>
            <p:nvSpPr>
              <p:cNvPr id="1199" name="Shape 1199"/>
              <p:cNvSpPr/>
              <p:nvPr/>
            </p:nvSpPr>
            <p:spPr>
              <a:xfrm>
                <a:off x="0" y="0"/>
                <a:ext cx="15324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200" name="Shape 1200"/>
              <p:cNvSpPr/>
              <p:nvPr/>
            </p:nvSpPr>
            <p:spPr>
              <a:xfrm>
                <a:off x="394070" y="0"/>
                <a:ext cx="74432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INT REQ</a:t>
                </a:r>
              </a:p>
            </p:txBody>
          </p:sp>
        </p:grpSp>
        <p:grpSp>
          <p:nvGrpSpPr>
            <p:cNvPr id="1204" name="Group 1204"/>
            <p:cNvGrpSpPr/>
            <p:nvPr/>
          </p:nvGrpSpPr>
          <p:grpSpPr>
            <a:xfrm>
              <a:off x="6028266" y="98830"/>
              <a:ext cx="872067" cy="269241"/>
              <a:chOff x="0" y="0"/>
              <a:chExt cx="872066" cy="269240"/>
            </a:xfrm>
          </p:grpSpPr>
          <p:sp>
            <p:nvSpPr>
              <p:cNvPr id="1202" name="Shape 1202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203" name="Shape 1203"/>
              <p:cNvSpPr/>
              <p:nvPr/>
            </p:nvSpPr>
            <p:spPr>
              <a:xfrm>
                <a:off x="338235" y="0"/>
                <a:ext cx="19559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0</a:t>
                </a:r>
              </a:p>
            </p:txBody>
          </p:sp>
        </p:grpSp>
        <p:sp>
          <p:nvSpPr>
            <p:cNvPr id="1205" name="Shape 1205"/>
            <p:cNvSpPr/>
            <p:nvPr/>
          </p:nvSpPr>
          <p:spPr>
            <a:xfrm>
              <a:off x="234950" y="116690"/>
              <a:ext cx="529167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 b="1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 b="0"/>
              </a:pPr>
              <a:r>
                <a:rPr sz="1200" b="1"/>
                <a:t>D.</a:t>
              </a: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436811" y="1597949"/>
              <a:ext cx="681222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900"/>
                <a:t>Vector Table</a:t>
              </a: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3434133" y="1597949"/>
              <a:ext cx="723248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900"/>
                <a:t>System Stack</a:t>
              </a: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5476677" y="1597949"/>
              <a:ext cx="74211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900"/>
                <a:t>Handler Code</a:t>
              </a: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7409402" y="1597949"/>
              <a:ext cx="90725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900"/>
                <a:t>Original Program</a:t>
              </a:r>
            </a:p>
          </p:txBody>
        </p:sp>
        <p:grpSp>
          <p:nvGrpSpPr>
            <p:cNvPr id="1212" name="Group 1212"/>
            <p:cNvGrpSpPr/>
            <p:nvPr/>
          </p:nvGrpSpPr>
          <p:grpSpPr>
            <a:xfrm>
              <a:off x="7188200" y="90494"/>
              <a:ext cx="872067" cy="269241"/>
              <a:chOff x="0" y="0"/>
              <a:chExt cx="872066" cy="269240"/>
            </a:xfrm>
          </p:grpSpPr>
          <p:sp>
            <p:nvSpPr>
              <p:cNvPr id="1210" name="Shape 1210"/>
              <p:cNvSpPr/>
              <p:nvPr/>
            </p:nvSpPr>
            <p:spPr>
              <a:xfrm>
                <a:off x="0" y="0"/>
                <a:ext cx="872067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211" name="Shape 1211"/>
              <p:cNvSpPr/>
              <p:nvPr/>
            </p:nvSpPr>
            <p:spPr>
              <a:xfrm>
                <a:off x="201053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MODE</a:t>
                </a:r>
              </a:p>
            </p:txBody>
          </p:sp>
        </p:grpSp>
        <p:grpSp>
          <p:nvGrpSpPr>
            <p:cNvPr id="1215" name="Group 1215"/>
            <p:cNvGrpSpPr/>
            <p:nvPr/>
          </p:nvGrpSpPr>
          <p:grpSpPr>
            <a:xfrm>
              <a:off x="8060266" y="90494"/>
              <a:ext cx="882651" cy="269241"/>
              <a:chOff x="0" y="0"/>
              <a:chExt cx="882650" cy="269240"/>
            </a:xfrm>
          </p:grpSpPr>
          <p:sp>
            <p:nvSpPr>
              <p:cNvPr id="1213" name="Shape 1213"/>
              <p:cNvSpPr/>
              <p:nvPr/>
            </p:nvSpPr>
            <p:spPr>
              <a:xfrm>
                <a:off x="0" y="0"/>
                <a:ext cx="882650" cy="213140"/>
              </a:xfrm>
              <a:prstGeom prst="rect">
                <a:avLst/>
              </a:prstGeom>
              <a:solidFill>
                <a:srgbClr val="FF99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214" name="Shape 1214"/>
              <p:cNvSpPr/>
              <p:nvPr/>
            </p:nvSpPr>
            <p:spPr>
              <a:xfrm>
                <a:off x="206345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USER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" name="Group 1331"/>
          <p:cNvGrpSpPr/>
          <p:nvPr/>
        </p:nvGrpSpPr>
        <p:grpSpPr>
          <a:xfrm>
            <a:off x="0" y="-1"/>
            <a:ext cx="9144000" cy="1798979"/>
            <a:chOff x="0" y="0"/>
            <a:chExt cx="9144000" cy="1798977"/>
          </a:xfrm>
        </p:grpSpPr>
        <p:sp>
          <p:nvSpPr>
            <p:cNvPr id="1218" name="Shape 1218"/>
            <p:cNvSpPr/>
            <p:nvPr/>
          </p:nvSpPr>
          <p:spPr>
            <a:xfrm>
              <a:off x="2829761" y="1166651"/>
              <a:ext cx="271157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4872344" y="1166651"/>
              <a:ext cx="271157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6914928" y="1166651"/>
              <a:ext cx="271157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0" y="-1"/>
              <a:ext cx="9144000" cy="1739264"/>
            </a:xfrm>
            <a:prstGeom prst="rect">
              <a:avLst/>
            </a:pr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454567" y="1567837"/>
              <a:ext cx="681222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900"/>
                <a:t>Vector Table</a:t>
              </a:r>
            </a:p>
          </p:txBody>
        </p:sp>
        <p:sp>
          <p:nvSpPr>
            <p:cNvPr id="1223" name="Shape 1223"/>
            <p:cNvSpPr/>
            <p:nvPr/>
          </p:nvSpPr>
          <p:spPr>
            <a:xfrm>
              <a:off x="5500044" y="1567837"/>
              <a:ext cx="74211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900"/>
                <a:t>Handler Code</a:t>
              </a:r>
            </a:p>
          </p:txBody>
        </p:sp>
        <p:sp>
          <p:nvSpPr>
            <p:cNvPr id="1224" name="Shape 1224"/>
            <p:cNvSpPr/>
            <p:nvPr/>
          </p:nvSpPr>
          <p:spPr>
            <a:xfrm>
              <a:off x="7434374" y="1567837"/>
              <a:ext cx="90725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900"/>
                <a:t>Original Program</a:t>
              </a:r>
            </a:p>
          </p:txBody>
        </p:sp>
        <p:grpSp>
          <p:nvGrpSpPr>
            <p:cNvPr id="1330" name="Group 1330"/>
            <p:cNvGrpSpPr/>
            <p:nvPr/>
          </p:nvGrpSpPr>
          <p:grpSpPr>
            <a:xfrm>
              <a:off x="88900" y="60714"/>
              <a:ext cx="8930217" cy="1738264"/>
              <a:chOff x="0" y="0"/>
              <a:chExt cx="8930216" cy="1738263"/>
            </a:xfrm>
          </p:grpSpPr>
          <p:sp>
            <p:nvSpPr>
              <p:cNvPr id="1225" name="Shape 1225"/>
              <p:cNvSpPr/>
              <p:nvPr/>
            </p:nvSpPr>
            <p:spPr>
              <a:xfrm>
                <a:off x="3379020" y="1507123"/>
                <a:ext cx="723247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900"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pPr lvl="0">
                  <a:defRPr sz="1800"/>
                </a:pPr>
                <a:r>
                  <a:rPr sz="900"/>
                  <a:t>System Stack</a:t>
                </a:r>
              </a:p>
            </p:txBody>
          </p:sp>
          <p:grpSp>
            <p:nvGrpSpPr>
              <p:cNvPr id="1329" name="Group 1329"/>
              <p:cNvGrpSpPr/>
              <p:nvPr/>
            </p:nvGrpSpPr>
            <p:grpSpPr>
              <a:xfrm>
                <a:off x="0" y="-1"/>
                <a:ext cx="8930217" cy="1538272"/>
                <a:chOff x="0" y="0"/>
                <a:chExt cx="8930216" cy="1538270"/>
              </a:xfrm>
            </p:grpSpPr>
            <p:grpSp>
              <p:nvGrpSpPr>
                <p:cNvPr id="1228" name="Group 1228"/>
                <p:cNvGrpSpPr/>
                <p:nvPr/>
              </p:nvGrpSpPr>
              <p:grpSpPr>
                <a:xfrm>
                  <a:off x="969433" y="1269030"/>
                  <a:ext cx="872067" cy="269241"/>
                  <a:chOff x="0" y="0"/>
                  <a:chExt cx="872066" cy="269240"/>
                </a:xfrm>
              </p:grpSpPr>
              <p:sp>
                <p:nvSpPr>
                  <p:cNvPr id="1226" name="Shape 1226"/>
                  <p:cNvSpPr/>
                  <p:nvPr/>
                </p:nvSpPr>
                <p:spPr>
                  <a:xfrm>
                    <a:off x="0" y="0"/>
                    <a:ext cx="872067" cy="213093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 algn="r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227" name="Shape 1227"/>
                  <p:cNvSpPr/>
                  <p:nvPr/>
                </p:nvSpPr>
                <p:spPr>
                  <a:xfrm>
                    <a:off x="402106" y="0"/>
                    <a:ext cx="469961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 algn="r"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1000</a:t>
                    </a:r>
                  </a:p>
                </p:txBody>
              </p:sp>
            </p:grpSp>
            <p:grpSp>
              <p:nvGrpSpPr>
                <p:cNvPr id="1231" name="Group 1231"/>
                <p:cNvGrpSpPr/>
                <p:nvPr/>
              </p:nvGrpSpPr>
              <p:grpSpPr>
                <a:xfrm>
                  <a:off x="1841500" y="1269030"/>
                  <a:ext cx="872067" cy="269241"/>
                  <a:chOff x="0" y="0"/>
                  <a:chExt cx="872066" cy="269240"/>
                </a:xfrm>
              </p:grpSpPr>
              <p:sp>
                <p:nvSpPr>
                  <p:cNvPr id="1229" name="Shape 1229"/>
                  <p:cNvSpPr/>
                  <p:nvPr/>
                </p:nvSpPr>
                <p:spPr>
                  <a:xfrm>
                    <a:off x="0" y="0"/>
                    <a:ext cx="872067" cy="213093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230" name="Shape 1230"/>
                  <p:cNvSpPr/>
                  <p:nvPr/>
                </p:nvSpPr>
                <p:spPr>
                  <a:xfrm>
                    <a:off x="246780" y="0"/>
                    <a:ext cx="378506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...</a:t>
                    </a:r>
                  </a:p>
                </p:txBody>
              </p:sp>
            </p:grpSp>
            <p:grpSp>
              <p:nvGrpSpPr>
                <p:cNvPr id="1234" name="Group 1234"/>
                <p:cNvGrpSpPr/>
                <p:nvPr/>
              </p:nvGrpSpPr>
              <p:grpSpPr>
                <a:xfrm>
                  <a:off x="969433" y="1055937"/>
                  <a:ext cx="872067" cy="269241"/>
                  <a:chOff x="0" y="0"/>
                  <a:chExt cx="872066" cy="269240"/>
                </a:xfrm>
              </p:grpSpPr>
              <p:sp>
                <p:nvSpPr>
                  <p:cNvPr id="1232" name="Shape 1232"/>
                  <p:cNvSpPr/>
                  <p:nvPr/>
                </p:nvSpPr>
                <p:spPr>
                  <a:xfrm>
                    <a:off x="0" y="0"/>
                    <a:ext cx="872067" cy="213094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 algn="r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233" name="Shape 1233"/>
                  <p:cNvSpPr/>
                  <p:nvPr/>
                </p:nvSpPr>
                <p:spPr>
                  <a:xfrm>
                    <a:off x="585016" y="0"/>
                    <a:ext cx="287051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 algn="r"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40</a:t>
                    </a:r>
                  </a:p>
                </p:txBody>
              </p:sp>
            </p:grpSp>
            <p:grpSp>
              <p:nvGrpSpPr>
                <p:cNvPr id="1237" name="Group 1237"/>
                <p:cNvGrpSpPr/>
                <p:nvPr/>
              </p:nvGrpSpPr>
              <p:grpSpPr>
                <a:xfrm>
                  <a:off x="1841500" y="1055937"/>
                  <a:ext cx="872067" cy="269241"/>
                  <a:chOff x="0" y="0"/>
                  <a:chExt cx="872066" cy="269240"/>
                </a:xfrm>
              </p:grpSpPr>
              <p:sp>
                <p:nvSpPr>
                  <p:cNvPr id="1235" name="Shape 1235"/>
                  <p:cNvSpPr/>
                  <p:nvPr/>
                </p:nvSpPr>
                <p:spPr>
                  <a:xfrm>
                    <a:off x="0" y="0"/>
                    <a:ext cx="872067" cy="213094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 algn="r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236" name="Shape 1236"/>
                  <p:cNvSpPr/>
                  <p:nvPr/>
                </p:nvSpPr>
                <p:spPr>
                  <a:xfrm>
                    <a:off x="585016" y="0"/>
                    <a:ext cx="287051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 algn="r"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41</a:t>
                    </a:r>
                  </a:p>
                </p:txBody>
              </p:sp>
            </p:grpSp>
            <p:grpSp>
              <p:nvGrpSpPr>
                <p:cNvPr id="1240" name="Group 1240"/>
                <p:cNvGrpSpPr/>
                <p:nvPr/>
              </p:nvGrpSpPr>
              <p:grpSpPr>
                <a:xfrm>
                  <a:off x="3012017" y="1269030"/>
                  <a:ext cx="872067" cy="269241"/>
                  <a:chOff x="0" y="0"/>
                  <a:chExt cx="872066" cy="269240"/>
                </a:xfrm>
              </p:grpSpPr>
              <p:sp>
                <p:nvSpPr>
                  <p:cNvPr id="1238" name="Shape 1238"/>
                  <p:cNvSpPr/>
                  <p:nvPr/>
                </p:nvSpPr>
                <p:spPr>
                  <a:xfrm>
                    <a:off x="0" y="0"/>
                    <a:ext cx="872067" cy="213093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239" name="Shape 1239"/>
                  <p:cNvSpPr/>
                  <p:nvPr/>
                </p:nvSpPr>
                <p:spPr>
                  <a:xfrm>
                    <a:off x="246780" y="0"/>
                    <a:ext cx="378506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...</a:t>
                    </a:r>
                  </a:p>
                </p:txBody>
              </p:sp>
            </p:grpSp>
            <p:grpSp>
              <p:nvGrpSpPr>
                <p:cNvPr id="1243" name="Group 1243"/>
                <p:cNvGrpSpPr/>
                <p:nvPr/>
              </p:nvGrpSpPr>
              <p:grpSpPr>
                <a:xfrm>
                  <a:off x="3884083" y="1269030"/>
                  <a:ext cx="872067" cy="269241"/>
                  <a:chOff x="0" y="0"/>
                  <a:chExt cx="872066" cy="269240"/>
                </a:xfrm>
              </p:grpSpPr>
              <p:sp>
                <p:nvSpPr>
                  <p:cNvPr id="1241" name="Shape 1241"/>
                  <p:cNvSpPr/>
                  <p:nvPr/>
                </p:nvSpPr>
                <p:spPr>
                  <a:xfrm>
                    <a:off x="0" y="0"/>
                    <a:ext cx="872067" cy="213093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242" name="Shape 1242"/>
                  <p:cNvSpPr/>
                  <p:nvPr/>
                </p:nvSpPr>
                <p:spPr>
                  <a:xfrm>
                    <a:off x="246780" y="0"/>
                    <a:ext cx="378506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...</a:t>
                    </a:r>
                  </a:p>
                </p:txBody>
              </p:sp>
            </p:grpSp>
            <p:grpSp>
              <p:nvGrpSpPr>
                <p:cNvPr id="1246" name="Group 1246"/>
                <p:cNvGrpSpPr/>
                <p:nvPr/>
              </p:nvGrpSpPr>
              <p:grpSpPr>
                <a:xfrm>
                  <a:off x="3012017" y="1055937"/>
                  <a:ext cx="872067" cy="269241"/>
                  <a:chOff x="0" y="0"/>
                  <a:chExt cx="872066" cy="269240"/>
                </a:xfrm>
              </p:grpSpPr>
              <p:sp>
                <p:nvSpPr>
                  <p:cNvPr id="1244" name="Shape 1244"/>
                  <p:cNvSpPr/>
                  <p:nvPr/>
                </p:nvSpPr>
                <p:spPr>
                  <a:xfrm>
                    <a:off x="0" y="0"/>
                    <a:ext cx="872067" cy="213094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 algn="r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245" name="Shape 1245"/>
                  <p:cNvSpPr/>
                  <p:nvPr/>
                </p:nvSpPr>
                <p:spPr>
                  <a:xfrm>
                    <a:off x="493561" y="0"/>
                    <a:ext cx="378506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 algn="r"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299</a:t>
                    </a:r>
                  </a:p>
                </p:txBody>
              </p:sp>
            </p:grpSp>
            <p:grpSp>
              <p:nvGrpSpPr>
                <p:cNvPr id="1249" name="Group 1249"/>
                <p:cNvGrpSpPr/>
                <p:nvPr/>
              </p:nvGrpSpPr>
              <p:grpSpPr>
                <a:xfrm>
                  <a:off x="3884083" y="1055937"/>
                  <a:ext cx="872067" cy="269241"/>
                  <a:chOff x="0" y="0"/>
                  <a:chExt cx="872066" cy="269240"/>
                </a:xfrm>
              </p:grpSpPr>
              <p:sp>
                <p:nvSpPr>
                  <p:cNvPr id="1247" name="Shape 1247"/>
                  <p:cNvSpPr/>
                  <p:nvPr/>
                </p:nvSpPr>
                <p:spPr>
                  <a:xfrm>
                    <a:off x="0" y="0"/>
                    <a:ext cx="872067" cy="213094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 algn="r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248" name="Shape 1248"/>
                  <p:cNvSpPr/>
                  <p:nvPr/>
                </p:nvSpPr>
                <p:spPr>
                  <a:xfrm>
                    <a:off x="493561" y="0"/>
                    <a:ext cx="378506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 algn="r"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300</a:t>
                    </a:r>
                  </a:p>
                </p:txBody>
              </p:sp>
            </p:grpSp>
            <p:grpSp>
              <p:nvGrpSpPr>
                <p:cNvPr id="1252" name="Group 1252"/>
                <p:cNvGrpSpPr/>
                <p:nvPr/>
              </p:nvGrpSpPr>
              <p:grpSpPr>
                <a:xfrm>
                  <a:off x="5054600" y="1269030"/>
                  <a:ext cx="872067" cy="269241"/>
                  <a:chOff x="0" y="0"/>
                  <a:chExt cx="872066" cy="269240"/>
                </a:xfrm>
              </p:grpSpPr>
              <p:sp>
                <p:nvSpPr>
                  <p:cNvPr id="1250" name="Shape 1250"/>
                  <p:cNvSpPr/>
                  <p:nvPr/>
                </p:nvSpPr>
                <p:spPr>
                  <a:xfrm>
                    <a:off x="0" y="0"/>
                    <a:ext cx="872067" cy="213093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251" name="Shape 1251"/>
                  <p:cNvSpPr/>
                  <p:nvPr/>
                </p:nvSpPr>
                <p:spPr>
                  <a:xfrm>
                    <a:off x="201053" y="0"/>
                    <a:ext cx="469960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inst</a:t>
                    </a:r>
                  </a:p>
                </p:txBody>
              </p:sp>
            </p:grpSp>
            <p:grpSp>
              <p:nvGrpSpPr>
                <p:cNvPr id="1255" name="Group 1255"/>
                <p:cNvGrpSpPr/>
                <p:nvPr/>
              </p:nvGrpSpPr>
              <p:grpSpPr>
                <a:xfrm>
                  <a:off x="5926666" y="1269030"/>
                  <a:ext cx="872067" cy="269241"/>
                  <a:chOff x="0" y="0"/>
                  <a:chExt cx="872066" cy="269240"/>
                </a:xfrm>
              </p:grpSpPr>
              <p:sp>
                <p:nvSpPr>
                  <p:cNvPr id="1253" name="Shape 1253"/>
                  <p:cNvSpPr/>
                  <p:nvPr/>
                </p:nvSpPr>
                <p:spPr>
                  <a:xfrm>
                    <a:off x="0" y="0"/>
                    <a:ext cx="872067" cy="213093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254" name="Shape 1254"/>
                  <p:cNvSpPr/>
                  <p:nvPr/>
                </p:nvSpPr>
                <p:spPr>
                  <a:xfrm>
                    <a:off x="201053" y="0"/>
                    <a:ext cx="469960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inst</a:t>
                    </a:r>
                  </a:p>
                </p:txBody>
              </p:sp>
            </p:grpSp>
            <p:grpSp>
              <p:nvGrpSpPr>
                <p:cNvPr id="1258" name="Group 1258"/>
                <p:cNvGrpSpPr/>
                <p:nvPr/>
              </p:nvGrpSpPr>
              <p:grpSpPr>
                <a:xfrm>
                  <a:off x="5054600" y="1055937"/>
                  <a:ext cx="872067" cy="269241"/>
                  <a:chOff x="0" y="0"/>
                  <a:chExt cx="872066" cy="269240"/>
                </a:xfrm>
              </p:grpSpPr>
              <p:sp>
                <p:nvSpPr>
                  <p:cNvPr id="1256" name="Shape 1256"/>
                  <p:cNvSpPr/>
                  <p:nvPr/>
                </p:nvSpPr>
                <p:spPr>
                  <a:xfrm>
                    <a:off x="0" y="0"/>
                    <a:ext cx="872067" cy="213094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 algn="r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257" name="Shape 1257"/>
                  <p:cNvSpPr/>
                  <p:nvPr/>
                </p:nvSpPr>
                <p:spPr>
                  <a:xfrm>
                    <a:off x="402106" y="0"/>
                    <a:ext cx="469961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 algn="r"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1000</a:t>
                    </a:r>
                  </a:p>
                </p:txBody>
              </p:sp>
            </p:grpSp>
            <p:grpSp>
              <p:nvGrpSpPr>
                <p:cNvPr id="1261" name="Group 1261"/>
                <p:cNvGrpSpPr/>
                <p:nvPr/>
              </p:nvGrpSpPr>
              <p:grpSpPr>
                <a:xfrm>
                  <a:off x="5926666" y="1055937"/>
                  <a:ext cx="872067" cy="269241"/>
                  <a:chOff x="0" y="0"/>
                  <a:chExt cx="872066" cy="269240"/>
                </a:xfrm>
              </p:grpSpPr>
              <p:sp>
                <p:nvSpPr>
                  <p:cNvPr id="1259" name="Shape 1259"/>
                  <p:cNvSpPr/>
                  <p:nvPr/>
                </p:nvSpPr>
                <p:spPr>
                  <a:xfrm>
                    <a:off x="0" y="0"/>
                    <a:ext cx="872067" cy="213094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 algn="r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260" name="Shape 1260"/>
                  <p:cNvSpPr/>
                  <p:nvPr/>
                </p:nvSpPr>
                <p:spPr>
                  <a:xfrm>
                    <a:off x="402106" y="0"/>
                    <a:ext cx="469961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 algn="r"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1001</a:t>
                    </a:r>
                  </a:p>
                </p:txBody>
              </p:sp>
            </p:grpSp>
            <p:grpSp>
              <p:nvGrpSpPr>
                <p:cNvPr id="1264" name="Group 1264"/>
                <p:cNvGrpSpPr/>
                <p:nvPr/>
              </p:nvGrpSpPr>
              <p:grpSpPr>
                <a:xfrm>
                  <a:off x="7097183" y="1269030"/>
                  <a:ext cx="872067" cy="269241"/>
                  <a:chOff x="0" y="0"/>
                  <a:chExt cx="872066" cy="269240"/>
                </a:xfrm>
              </p:grpSpPr>
              <p:sp>
                <p:nvSpPr>
                  <p:cNvPr id="1262" name="Shape 1262"/>
                  <p:cNvSpPr/>
                  <p:nvPr/>
                </p:nvSpPr>
                <p:spPr>
                  <a:xfrm>
                    <a:off x="0" y="0"/>
                    <a:ext cx="872067" cy="213093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263" name="Shape 1263"/>
                  <p:cNvSpPr/>
                  <p:nvPr/>
                </p:nvSpPr>
                <p:spPr>
                  <a:xfrm>
                    <a:off x="201053" y="0"/>
                    <a:ext cx="469960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inst</a:t>
                    </a:r>
                  </a:p>
                </p:txBody>
              </p:sp>
            </p:grpSp>
            <p:grpSp>
              <p:nvGrpSpPr>
                <p:cNvPr id="1267" name="Group 1267"/>
                <p:cNvGrpSpPr/>
                <p:nvPr/>
              </p:nvGrpSpPr>
              <p:grpSpPr>
                <a:xfrm>
                  <a:off x="7969250" y="1269030"/>
                  <a:ext cx="872067" cy="269241"/>
                  <a:chOff x="0" y="0"/>
                  <a:chExt cx="872066" cy="269240"/>
                </a:xfrm>
              </p:grpSpPr>
              <p:sp>
                <p:nvSpPr>
                  <p:cNvPr id="1265" name="Shape 1265"/>
                  <p:cNvSpPr/>
                  <p:nvPr/>
                </p:nvSpPr>
                <p:spPr>
                  <a:xfrm>
                    <a:off x="0" y="0"/>
                    <a:ext cx="872067" cy="213093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266" name="Shape 1266"/>
                  <p:cNvSpPr/>
                  <p:nvPr/>
                </p:nvSpPr>
                <p:spPr>
                  <a:xfrm>
                    <a:off x="201053" y="0"/>
                    <a:ext cx="469960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inst</a:t>
                    </a:r>
                  </a:p>
                </p:txBody>
              </p:sp>
            </p:grpSp>
            <p:grpSp>
              <p:nvGrpSpPr>
                <p:cNvPr id="1270" name="Group 1270"/>
                <p:cNvGrpSpPr/>
                <p:nvPr/>
              </p:nvGrpSpPr>
              <p:grpSpPr>
                <a:xfrm>
                  <a:off x="7097183" y="1055937"/>
                  <a:ext cx="872067" cy="269241"/>
                  <a:chOff x="0" y="0"/>
                  <a:chExt cx="872066" cy="269240"/>
                </a:xfrm>
              </p:grpSpPr>
              <p:sp>
                <p:nvSpPr>
                  <p:cNvPr id="1268" name="Shape 1268"/>
                  <p:cNvSpPr/>
                  <p:nvPr/>
                </p:nvSpPr>
                <p:spPr>
                  <a:xfrm>
                    <a:off x="0" y="0"/>
                    <a:ext cx="872067" cy="213094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 algn="r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269" name="Shape 1269"/>
                  <p:cNvSpPr/>
                  <p:nvPr/>
                </p:nvSpPr>
                <p:spPr>
                  <a:xfrm>
                    <a:off x="310651" y="0"/>
                    <a:ext cx="561416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 algn="r"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19999</a:t>
                    </a:r>
                  </a:p>
                </p:txBody>
              </p:sp>
            </p:grpSp>
            <p:grpSp>
              <p:nvGrpSpPr>
                <p:cNvPr id="1273" name="Group 1273"/>
                <p:cNvGrpSpPr/>
                <p:nvPr/>
              </p:nvGrpSpPr>
              <p:grpSpPr>
                <a:xfrm>
                  <a:off x="7969250" y="1055937"/>
                  <a:ext cx="872067" cy="269241"/>
                  <a:chOff x="0" y="0"/>
                  <a:chExt cx="872066" cy="269240"/>
                </a:xfrm>
              </p:grpSpPr>
              <p:sp>
                <p:nvSpPr>
                  <p:cNvPr id="1271" name="Shape 1271"/>
                  <p:cNvSpPr/>
                  <p:nvPr/>
                </p:nvSpPr>
                <p:spPr>
                  <a:xfrm>
                    <a:off x="0" y="0"/>
                    <a:ext cx="872067" cy="213094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 algn="r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272" name="Shape 1272"/>
                  <p:cNvSpPr/>
                  <p:nvPr/>
                </p:nvSpPr>
                <p:spPr>
                  <a:xfrm>
                    <a:off x="310651" y="0"/>
                    <a:ext cx="561416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 algn="r"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20000</a:t>
                    </a:r>
                  </a:p>
                </p:txBody>
              </p:sp>
            </p:grpSp>
            <p:grpSp>
              <p:nvGrpSpPr>
                <p:cNvPr id="1276" name="Group 1276"/>
                <p:cNvGrpSpPr/>
                <p:nvPr/>
              </p:nvGrpSpPr>
              <p:grpSpPr>
                <a:xfrm>
                  <a:off x="97366" y="1269030"/>
                  <a:ext cx="872067" cy="269241"/>
                  <a:chOff x="0" y="0"/>
                  <a:chExt cx="872066" cy="269240"/>
                </a:xfrm>
              </p:grpSpPr>
              <p:sp>
                <p:nvSpPr>
                  <p:cNvPr id="1274" name="Shape 1274"/>
                  <p:cNvSpPr/>
                  <p:nvPr/>
                </p:nvSpPr>
                <p:spPr>
                  <a:xfrm>
                    <a:off x="0" y="0"/>
                    <a:ext cx="872067" cy="213093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275" name="Shape 1275"/>
                  <p:cNvSpPr/>
                  <p:nvPr/>
                </p:nvSpPr>
                <p:spPr>
                  <a:xfrm>
                    <a:off x="201053" y="0"/>
                    <a:ext cx="469960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CONT</a:t>
                    </a:r>
                  </a:p>
                </p:txBody>
              </p:sp>
            </p:grpSp>
            <p:grpSp>
              <p:nvGrpSpPr>
                <p:cNvPr id="1279" name="Group 1279"/>
                <p:cNvGrpSpPr/>
                <p:nvPr/>
              </p:nvGrpSpPr>
              <p:grpSpPr>
                <a:xfrm>
                  <a:off x="97366" y="1055937"/>
                  <a:ext cx="872067" cy="269241"/>
                  <a:chOff x="0" y="0"/>
                  <a:chExt cx="872066" cy="269240"/>
                </a:xfrm>
              </p:grpSpPr>
              <p:sp>
                <p:nvSpPr>
                  <p:cNvPr id="1277" name="Shape 1277"/>
                  <p:cNvSpPr/>
                  <p:nvPr/>
                </p:nvSpPr>
                <p:spPr>
                  <a:xfrm>
                    <a:off x="0" y="0"/>
                    <a:ext cx="872067" cy="213094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278" name="Shape 1278"/>
                  <p:cNvSpPr/>
                  <p:nvPr/>
                </p:nvSpPr>
                <p:spPr>
                  <a:xfrm>
                    <a:off x="201053" y="0"/>
                    <a:ext cx="469960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ADDR</a:t>
                    </a:r>
                  </a:p>
                </p:txBody>
              </p:sp>
            </p:grpSp>
            <p:sp>
              <p:nvSpPr>
                <p:cNvPr id="1280" name="Shape 1280"/>
                <p:cNvSpPr/>
                <p:nvPr/>
              </p:nvSpPr>
              <p:spPr>
                <a:xfrm>
                  <a:off x="397933" y="26189"/>
                  <a:ext cx="3676652" cy="624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>
                    <a:defRPr sz="1200" b="1">
                      <a:latin typeface="Times"/>
                      <a:ea typeface="Times"/>
                      <a:cs typeface="Times"/>
                      <a:sym typeface="Times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200" b="1"/>
                    <a:t>Executing instruction at 19999. The PC has already been incremented. Device signals interrupt in middle of instruction. $sp points to user stack</a:t>
                  </a:r>
                </a:p>
              </p:txBody>
            </p:sp>
            <p:grpSp>
              <p:nvGrpSpPr>
                <p:cNvPr id="1283" name="Group 1283"/>
                <p:cNvGrpSpPr/>
                <p:nvPr/>
              </p:nvGrpSpPr>
              <p:grpSpPr>
                <a:xfrm>
                  <a:off x="7097183" y="640467"/>
                  <a:ext cx="872067" cy="269241"/>
                  <a:chOff x="0" y="0"/>
                  <a:chExt cx="872066" cy="269240"/>
                </a:xfrm>
              </p:grpSpPr>
              <p:sp>
                <p:nvSpPr>
                  <p:cNvPr id="1281" name="Shape 1281"/>
                  <p:cNvSpPr/>
                  <p:nvPr/>
                </p:nvSpPr>
                <p:spPr>
                  <a:xfrm>
                    <a:off x="0" y="0"/>
                    <a:ext cx="872067" cy="213093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282" name="Shape 1282"/>
                  <p:cNvSpPr/>
                  <p:nvPr/>
                </p:nvSpPr>
                <p:spPr>
                  <a:xfrm>
                    <a:off x="246780" y="0"/>
                    <a:ext cx="378506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$sp</a:t>
                    </a:r>
                  </a:p>
                </p:txBody>
              </p:sp>
            </p:grpSp>
            <p:grpSp>
              <p:nvGrpSpPr>
                <p:cNvPr id="1286" name="Group 1286"/>
                <p:cNvGrpSpPr/>
                <p:nvPr/>
              </p:nvGrpSpPr>
              <p:grpSpPr>
                <a:xfrm>
                  <a:off x="7969250" y="640467"/>
                  <a:ext cx="872067" cy="320041"/>
                  <a:chOff x="0" y="0"/>
                  <a:chExt cx="872066" cy="320040"/>
                </a:xfrm>
              </p:grpSpPr>
              <p:sp>
                <p:nvSpPr>
                  <p:cNvPr id="1284" name="Shape 1284"/>
                  <p:cNvSpPr/>
                  <p:nvPr/>
                </p:nvSpPr>
                <p:spPr>
                  <a:xfrm>
                    <a:off x="0" y="0"/>
                    <a:ext cx="872067" cy="213093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285" name="Shape 1285"/>
                  <p:cNvSpPr/>
                  <p:nvPr/>
                </p:nvSpPr>
                <p:spPr>
                  <a:xfrm>
                    <a:off x="198523" y="0"/>
                    <a:ext cx="475020" cy="3200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/>
                  <a:p>
                    <a:pPr lvl="0">
                      <a:defRPr sz="1800"/>
                    </a:pPr>
                    <a:r>
                      <a:rPr sz="800" b="1"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user</a:t>
                    </a:r>
                    <a:endParaRPr sz="4000">
                      <a:latin typeface="Times"/>
                      <a:ea typeface="Times"/>
                      <a:cs typeface="Times"/>
                      <a:sym typeface="Times"/>
                    </a:endParaRPr>
                  </a:p>
                  <a:p>
                    <a:pPr lvl="0">
                      <a:defRPr sz="1800"/>
                    </a:pPr>
                    <a:r>
                      <a:rPr sz="800" b="1"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stack</a:t>
                    </a:r>
                  </a:p>
                </p:txBody>
              </p:sp>
            </p:grpSp>
            <p:grpSp>
              <p:nvGrpSpPr>
                <p:cNvPr id="1289" name="Group 1289"/>
                <p:cNvGrpSpPr/>
                <p:nvPr/>
              </p:nvGrpSpPr>
              <p:grpSpPr>
                <a:xfrm>
                  <a:off x="7097183" y="427374"/>
                  <a:ext cx="872067" cy="269241"/>
                  <a:chOff x="0" y="0"/>
                  <a:chExt cx="872066" cy="269240"/>
                </a:xfrm>
              </p:grpSpPr>
              <p:sp>
                <p:nvSpPr>
                  <p:cNvPr id="1287" name="Shape 1287"/>
                  <p:cNvSpPr/>
                  <p:nvPr/>
                </p:nvSpPr>
                <p:spPr>
                  <a:xfrm>
                    <a:off x="0" y="0"/>
                    <a:ext cx="872067" cy="213094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288" name="Shape 1288"/>
                  <p:cNvSpPr/>
                  <p:nvPr/>
                </p:nvSpPr>
                <p:spPr>
                  <a:xfrm>
                    <a:off x="246780" y="0"/>
                    <a:ext cx="378506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$k0</a:t>
                    </a:r>
                  </a:p>
                </p:txBody>
              </p:sp>
            </p:grpSp>
            <p:grpSp>
              <p:nvGrpSpPr>
                <p:cNvPr id="1292" name="Group 1292"/>
                <p:cNvGrpSpPr/>
                <p:nvPr/>
              </p:nvGrpSpPr>
              <p:grpSpPr>
                <a:xfrm>
                  <a:off x="7969250" y="427374"/>
                  <a:ext cx="872067" cy="269241"/>
                  <a:chOff x="0" y="0"/>
                  <a:chExt cx="872066" cy="269240"/>
                </a:xfrm>
              </p:grpSpPr>
              <p:sp>
                <p:nvSpPr>
                  <p:cNvPr id="1290" name="Shape 1290"/>
                  <p:cNvSpPr/>
                  <p:nvPr/>
                </p:nvSpPr>
                <p:spPr>
                  <a:xfrm>
                    <a:off x="0" y="0"/>
                    <a:ext cx="872067" cy="213094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 algn="r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291" name="Shape 1291"/>
                  <p:cNvSpPr/>
                  <p:nvPr/>
                </p:nvSpPr>
                <p:spPr>
                  <a:xfrm>
                    <a:off x="493561" y="0"/>
                    <a:ext cx="378506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 algn="r"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300</a:t>
                    </a:r>
                  </a:p>
                </p:txBody>
              </p:sp>
            </p:grpSp>
            <p:grpSp>
              <p:nvGrpSpPr>
                <p:cNvPr id="1295" name="Group 1295"/>
                <p:cNvGrpSpPr/>
                <p:nvPr/>
              </p:nvGrpSpPr>
              <p:grpSpPr>
                <a:xfrm>
                  <a:off x="7097183" y="213092"/>
                  <a:ext cx="1744134" cy="269241"/>
                  <a:chOff x="0" y="0"/>
                  <a:chExt cx="1744133" cy="269240"/>
                </a:xfrm>
              </p:grpSpPr>
              <p:sp>
                <p:nvSpPr>
                  <p:cNvPr id="1293" name="Shape 1293"/>
                  <p:cNvSpPr/>
                  <p:nvPr/>
                </p:nvSpPr>
                <p:spPr>
                  <a:xfrm>
                    <a:off x="0" y="0"/>
                    <a:ext cx="1744134" cy="213094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294" name="Shape 1294"/>
                  <p:cNvSpPr/>
                  <p:nvPr/>
                </p:nvSpPr>
                <p:spPr>
                  <a:xfrm>
                    <a:off x="428466" y="0"/>
                    <a:ext cx="887201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>
                        <a:latin typeface="Times"/>
                        <a:ea typeface="Times"/>
                        <a:cs typeface="Times"/>
                        <a:sym typeface="Times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sz="1200"/>
                      <a:t>Register File</a:t>
                    </a:r>
                  </a:p>
                </p:txBody>
              </p:sp>
            </p:grpSp>
            <p:grpSp>
              <p:nvGrpSpPr>
                <p:cNvPr id="1298" name="Group 1298"/>
                <p:cNvGrpSpPr/>
                <p:nvPr/>
              </p:nvGrpSpPr>
              <p:grpSpPr>
                <a:xfrm>
                  <a:off x="4394200" y="647609"/>
                  <a:ext cx="1532467" cy="269241"/>
                  <a:chOff x="0" y="0"/>
                  <a:chExt cx="1532466" cy="269240"/>
                </a:xfrm>
              </p:grpSpPr>
              <p:sp>
                <p:nvSpPr>
                  <p:cNvPr id="1296" name="Shape 1296"/>
                  <p:cNvSpPr/>
                  <p:nvPr/>
                </p:nvSpPr>
                <p:spPr>
                  <a:xfrm>
                    <a:off x="0" y="0"/>
                    <a:ext cx="1532467" cy="213093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297" name="Shape 1297"/>
                  <p:cNvSpPr/>
                  <p:nvPr/>
                </p:nvSpPr>
                <p:spPr>
                  <a:xfrm>
                    <a:off x="622708" y="0"/>
                    <a:ext cx="287050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PC</a:t>
                    </a:r>
                  </a:p>
                </p:txBody>
              </p:sp>
            </p:grpSp>
            <p:grpSp>
              <p:nvGrpSpPr>
                <p:cNvPr id="1301" name="Group 1301"/>
                <p:cNvGrpSpPr/>
                <p:nvPr/>
              </p:nvGrpSpPr>
              <p:grpSpPr>
                <a:xfrm>
                  <a:off x="5926666" y="647609"/>
                  <a:ext cx="872067" cy="269241"/>
                  <a:chOff x="0" y="0"/>
                  <a:chExt cx="872066" cy="269240"/>
                </a:xfrm>
              </p:grpSpPr>
              <p:sp>
                <p:nvSpPr>
                  <p:cNvPr id="1299" name="Shape 1299"/>
                  <p:cNvSpPr/>
                  <p:nvPr/>
                </p:nvSpPr>
                <p:spPr>
                  <a:xfrm>
                    <a:off x="0" y="0"/>
                    <a:ext cx="872067" cy="213093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 algn="r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300" name="Shape 1300"/>
                  <p:cNvSpPr/>
                  <p:nvPr/>
                </p:nvSpPr>
                <p:spPr>
                  <a:xfrm>
                    <a:off x="310651" y="0"/>
                    <a:ext cx="561416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 algn="r"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20000</a:t>
                    </a:r>
                  </a:p>
                </p:txBody>
              </p:sp>
            </p:grpSp>
            <p:grpSp>
              <p:nvGrpSpPr>
                <p:cNvPr id="1304" name="Group 1304"/>
                <p:cNvGrpSpPr/>
                <p:nvPr/>
              </p:nvGrpSpPr>
              <p:grpSpPr>
                <a:xfrm>
                  <a:off x="4394200" y="434517"/>
                  <a:ext cx="1532467" cy="269241"/>
                  <a:chOff x="0" y="0"/>
                  <a:chExt cx="1532466" cy="269240"/>
                </a:xfrm>
              </p:grpSpPr>
              <p:sp>
                <p:nvSpPr>
                  <p:cNvPr id="1302" name="Shape 1302"/>
                  <p:cNvSpPr/>
                  <p:nvPr/>
                </p:nvSpPr>
                <p:spPr>
                  <a:xfrm>
                    <a:off x="0" y="0"/>
                    <a:ext cx="1532467" cy="213094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303" name="Shape 1303"/>
                  <p:cNvSpPr/>
                  <p:nvPr/>
                </p:nvSpPr>
                <p:spPr>
                  <a:xfrm>
                    <a:off x="256888" y="0"/>
                    <a:ext cx="1018690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INT Enable</a:t>
                    </a:r>
                  </a:p>
                </p:txBody>
              </p:sp>
            </p:grpSp>
            <p:grpSp>
              <p:nvGrpSpPr>
                <p:cNvPr id="1307" name="Group 1307"/>
                <p:cNvGrpSpPr/>
                <p:nvPr/>
              </p:nvGrpSpPr>
              <p:grpSpPr>
                <a:xfrm>
                  <a:off x="5926666" y="434517"/>
                  <a:ext cx="872067" cy="269241"/>
                  <a:chOff x="0" y="0"/>
                  <a:chExt cx="872066" cy="269240"/>
                </a:xfrm>
              </p:grpSpPr>
              <p:sp>
                <p:nvSpPr>
                  <p:cNvPr id="1305" name="Shape 1305"/>
                  <p:cNvSpPr/>
                  <p:nvPr/>
                </p:nvSpPr>
                <p:spPr>
                  <a:xfrm>
                    <a:off x="0" y="0"/>
                    <a:ext cx="872067" cy="213094"/>
                  </a:xfrm>
                  <a:prstGeom prst="rect">
                    <a:avLst/>
                  </a:prstGeom>
                  <a:solidFill>
                    <a:srgbClr val="00FF00"/>
                  </a:solidFill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306" name="Shape 1306"/>
                  <p:cNvSpPr/>
                  <p:nvPr/>
                </p:nvSpPr>
                <p:spPr>
                  <a:xfrm>
                    <a:off x="338235" y="0"/>
                    <a:ext cx="195596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1</a:t>
                    </a:r>
                  </a:p>
                </p:txBody>
              </p:sp>
            </p:grpSp>
            <p:sp>
              <p:nvSpPr>
                <p:cNvPr id="1308" name="Shape 1308"/>
                <p:cNvSpPr/>
                <p:nvPr/>
              </p:nvSpPr>
              <p:spPr>
                <a:xfrm rot="16200000" flipH="1">
                  <a:off x="7286374" y="-62972"/>
                  <a:ext cx="195236" cy="204258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5334" y="0"/>
                        <a:pt x="10668" y="5400"/>
                        <a:pt x="10668" y="10800"/>
                      </a:cubicBezTo>
                      <a:cubicBezTo>
                        <a:pt x="10668" y="16200"/>
                        <a:pt x="16134" y="21600"/>
                        <a:pt x="21600" y="21600"/>
                      </a:cubicBez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  <a:endParaRPr/>
                </a:p>
              </p:txBody>
            </p:sp>
            <p:sp>
              <p:nvSpPr>
                <p:cNvPr id="1309" name="Shape 1309"/>
                <p:cNvSpPr/>
                <p:nvPr/>
              </p:nvSpPr>
              <p:spPr>
                <a:xfrm>
                  <a:off x="0" y="1013081"/>
                  <a:ext cx="8930217" cy="511899"/>
                </a:xfrm>
                <a:prstGeom prst="rect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dash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Times"/>
                      <a:ea typeface="Times"/>
                      <a:cs typeface="Times"/>
                      <a:sym typeface="Times"/>
                    </a:defRPr>
                  </a:pPr>
                  <a:endParaRPr/>
                </a:p>
              </p:txBody>
            </p:sp>
            <p:grpSp>
              <p:nvGrpSpPr>
                <p:cNvPr id="1312" name="Group 1312"/>
                <p:cNvGrpSpPr/>
                <p:nvPr/>
              </p:nvGrpSpPr>
              <p:grpSpPr>
                <a:xfrm>
                  <a:off x="4394200" y="221425"/>
                  <a:ext cx="1532467" cy="269241"/>
                  <a:chOff x="0" y="0"/>
                  <a:chExt cx="1532466" cy="269240"/>
                </a:xfrm>
              </p:grpSpPr>
              <p:sp>
                <p:nvSpPr>
                  <p:cNvPr id="1310" name="Shape 1310"/>
                  <p:cNvSpPr/>
                  <p:nvPr/>
                </p:nvSpPr>
                <p:spPr>
                  <a:xfrm>
                    <a:off x="0" y="0"/>
                    <a:ext cx="1532467" cy="213093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311" name="Shape 1311"/>
                  <p:cNvSpPr/>
                  <p:nvPr/>
                </p:nvSpPr>
                <p:spPr>
                  <a:xfrm>
                    <a:off x="394070" y="0"/>
                    <a:ext cx="744326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INT ACK</a:t>
                    </a:r>
                  </a:p>
                </p:txBody>
              </p:sp>
            </p:grpSp>
            <p:grpSp>
              <p:nvGrpSpPr>
                <p:cNvPr id="1315" name="Group 1315"/>
                <p:cNvGrpSpPr/>
                <p:nvPr/>
              </p:nvGrpSpPr>
              <p:grpSpPr>
                <a:xfrm>
                  <a:off x="5926666" y="221425"/>
                  <a:ext cx="872067" cy="269241"/>
                  <a:chOff x="0" y="0"/>
                  <a:chExt cx="872066" cy="269240"/>
                </a:xfrm>
              </p:grpSpPr>
              <p:sp>
                <p:nvSpPr>
                  <p:cNvPr id="1313" name="Shape 1313"/>
                  <p:cNvSpPr/>
                  <p:nvPr/>
                </p:nvSpPr>
                <p:spPr>
                  <a:xfrm>
                    <a:off x="0" y="0"/>
                    <a:ext cx="872067" cy="213093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314" name="Shape 1314"/>
                  <p:cNvSpPr/>
                  <p:nvPr/>
                </p:nvSpPr>
                <p:spPr>
                  <a:xfrm>
                    <a:off x="338235" y="0"/>
                    <a:ext cx="195596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0</a:t>
                    </a:r>
                  </a:p>
                </p:txBody>
              </p:sp>
            </p:grpSp>
            <p:grpSp>
              <p:nvGrpSpPr>
                <p:cNvPr id="1318" name="Group 1318"/>
                <p:cNvGrpSpPr/>
                <p:nvPr/>
              </p:nvGrpSpPr>
              <p:grpSpPr>
                <a:xfrm>
                  <a:off x="4394200" y="8332"/>
                  <a:ext cx="1532467" cy="269241"/>
                  <a:chOff x="0" y="0"/>
                  <a:chExt cx="1532466" cy="269240"/>
                </a:xfrm>
              </p:grpSpPr>
              <p:sp>
                <p:nvSpPr>
                  <p:cNvPr id="1316" name="Shape 1316"/>
                  <p:cNvSpPr/>
                  <p:nvPr/>
                </p:nvSpPr>
                <p:spPr>
                  <a:xfrm>
                    <a:off x="0" y="0"/>
                    <a:ext cx="1532467" cy="213094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317" name="Shape 1317"/>
                  <p:cNvSpPr/>
                  <p:nvPr/>
                </p:nvSpPr>
                <p:spPr>
                  <a:xfrm>
                    <a:off x="394070" y="0"/>
                    <a:ext cx="744326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INT REQ</a:t>
                    </a:r>
                  </a:p>
                </p:txBody>
              </p:sp>
            </p:grpSp>
            <p:grpSp>
              <p:nvGrpSpPr>
                <p:cNvPr id="1321" name="Group 1321"/>
                <p:cNvGrpSpPr/>
                <p:nvPr/>
              </p:nvGrpSpPr>
              <p:grpSpPr>
                <a:xfrm>
                  <a:off x="5926666" y="8332"/>
                  <a:ext cx="872067" cy="269241"/>
                  <a:chOff x="0" y="0"/>
                  <a:chExt cx="872066" cy="269240"/>
                </a:xfrm>
              </p:grpSpPr>
              <p:sp>
                <p:nvSpPr>
                  <p:cNvPr id="1319" name="Shape 1319"/>
                  <p:cNvSpPr/>
                  <p:nvPr/>
                </p:nvSpPr>
                <p:spPr>
                  <a:xfrm>
                    <a:off x="0" y="0"/>
                    <a:ext cx="872067" cy="213094"/>
                  </a:xfrm>
                  <a:prstGeom prst="rect">
                    <a:avLst/>
                  </a:prstGeom>
                  <a:solidFill>
                    <a:srgbClr val="00FF00"/>
                  </a:solidFill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320" name="Shape 1320"/>
                  <p:cNvSpPr/>
                  <p:nvPr/>
                </p:nvSpPr>
                <p:spPr>
                  <a:xfrm>
                    <a:off x="338235" y="0"/>
                    <a:ext cx="195596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1</a:t>
                    </a:r>
                  </a:p>
                </p:txBody>
              </p:sp>
            </p:grpSp>
            <p:sp>
              <p:nvSpPr>
                <p:cNvPr id="1322" name="Shape 1322"/>
                <p:cNvSpPr/>
                <p:nvPr/>
              </p:nvSpPr>
              <p:spPr>
                <a:xfrm>
                  <a:off x="133350" y="26189"/>
                  <a:ext cx="529167" cy="2692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>
                    <a:defRPr sz="1200" b="1">
                      <a:latin typeface="Times"/>
                      <a:ea typeface="Times"/>
                      <a:cs typeface="Times"/>
                      <a:sym typeface="Times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200" b="1"/>
                    <a:t>A.</a:t>
                  </a:r>
                </a:p>
              </p:txBody>
            </p:sp>
            <p:grpSp>
              <p:nvGrpSpPr>
                <p:cNvPr id="1325" name="Group 1325"/>
                <p:cNvGrpSpPr/>
                <p:nvPr/>
              </p:nvGrpSpPr>
              <p:grpSpPr>
                <a:xfrm>
                  <a:off x="7086600" y="-1"/>
                  <a:ext cx="872067" cy="269242"/>
                  <a:chOff x="0" y="0"/>
                  <a:chExt cx="872066" cy="269240"/>
                </a:xfrm>
              </p:grpSpPr>
              <p:sp>
                <p:nvSpPr>
                  <p:cNvPr id="1323" name="Shape 1323"/>
                  <p:cNvSpPr/>
                  <p:nvPr/>
                </p:nvSpPr>
                <p:spPr>
                  <a:xfrm>
                    <a:off x="0" y="0"/>
                    <a:ext cx="872067" cy="213093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324" name="Shape 1324"/>
                  <p:cNvSpPr/>
                  <p:nvPr/>
                </p:nvSpPr>
                <p:spPr>
                  <a:xfrm>
                    <a:off x="201053" y="0"/>
                    <a:ext cx="469960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MODE</a:t>
                    </a:r>
                  </a:p>
                </p:txBody>
              </p:sp>
            </p:grpSp>
            <p:grpSp>
              <p:nvGrpSpPr>
                <p:cNvPr id="1328" name="Group 1328"/>
                <p:cNvGrpSpPr/>
                <p:nvPr/>
              </p:nvGrpSpPr>
              <p:grpSpPr>
                <a:xfrm>
                  <a:off x="7958666" y="-1"/>
                  <a:ext cx="882651" cy="269242"/>
                  <a:chOff x="0" y="0"/>
                  <a:chExt cx="882650" cy="269240"/>
                </a:xfrm>
              </p:grpSpPr>
              <p:sp>
                <p:nvSpPr>
                  <p:cNvPr id="1326" name="Shape 1326"/>
                  <p:cNvSpPr/>
                  <p:nvPr/>
                </p:nvSpPr>
                <p:spPr>
                  <a:xfrm>
                    <a:off x="0" y="0"/>
                    <a:ext cx="882650" cy="213093"/>
                  </a:xfrm>
                  <a:prstGeom prst="rect">
                    <a:avLst/>
                  </a:prstGeom>
                  <a:solidFill>
                    <a:srgbClr val="D4D4FF"/>
                  </a:solidFill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327" name="Shape 1327"/>
                  <p:cNvSpPr/>
                  <p:nvPr/>
                </p:nvSpPr>
                <p:spPr>
                  <a:xfrm>
                    <a:off x="206345" y="0"/>
                    <a:ext cx="469960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USER</a:t>
                    </a:r>
                  </a:p>
                </p:txBody>
              </p:sp>
            </p:grpSp>
          </p:grpSp>
        </p:grpSp>
      </p:grpSp>
      <p:grpSp>
        <p:nvGrpSpPr>
          <p:cNvPr id="1450" name="Group 1450"/>
          <p:cNvGrpSpPr/>
          <p:nvPr/>
        </p:nvGrpSpPr>
        <p:grpSpPr>
          <a:xfrm>
            <a:off x="88899" y="1797050"/>
            <a:ext cx="8929690" cy="1738602"/>
            <a:chOff x="0" y="0"/>
            <a:chExt cx="8929688" cy="1738601"/>
          </a:xfrm>
        </p:grpSpPr>
        <p:sp>
          <p:nvSpPr>
            <p:cNvPr id="1332" name="Shape 1332"/>
            <p:cNvSpPr/>
            <p:nvPr/>
          </p:nvSpPr>
          <p:spPr>
            <a:xfrm>
              <a:off x="1365566" y="1507461"/>
              <a:ext cx="681222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900"/>
                <a:t>Vector Table</a:t>
              </a:r>
            </a:p>
          </p:txBody>
        </p:sp>
        <p:sp>
          <p:nvSpPr>
            <p:cNvPr id="1333" name="Shape 1333"/>
            <p:cNvSpPr/>
            <p:nvPr/>
          </p:nvSpPr>
          <p:spPr>
            <a:xfrm>
              <a:off x="5410802" y="1507461"/>
              <a:ext cx="74211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900"/>
                <a:t>Handler Code</a:t>
              </a:r>
            </a:p>
          </p:txBody>
        </p:sp>
        <p:sp>
          <p:nvSpPr>
            <p:cNvPr id="1334" name="Shape 1334"/>
            <p:cNvSpPr/>
            <p:nvPr/>
          </p:nvSpPr>
          <p:spPr>
            <a:xfrm>
              <a:off x="7345012" y="1507461"/>
              <a:ext cx="90725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900"/>
                <a:t>Original Program</a:t>
              </a:r>
            </a:p>
          </p:txBody>
        </p:sp>
        <p:grpSp>
          <p:nvGrpSpPr>
            <p:cNvPr id="1449" name="Group 1449"/>
            <p:cNvGrpSpPr/>
            <p:nvPr/>
          </p:nvGrpSpPr>
          <p:grpSpPr>
            <a:xfrm>
              <a:off x="0" y="0"/>
              <a:ext cx="8929689" cy="1738602"/>
              <a:chOff x="0" y="0"/>
              <a:chExt cx="8929688" cy="1738601"/>
            </a:xfrm>
          </p:grpSpPr>
          <p:sp>
            <p:nvSpPr>
              <p:cNvPr id="1335" name="Shape 1335"/>
              <p:cNvSpPr/>
              <p:nvPr/>
            </p:nvSpPr>
            <p:spPr>
              <a:xfrm>
                <a:off x="3378799" y="1507461"/>
                <a:ext cx="723247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900"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pPr lvl="0">
                  <a:defRPr sz="1800"/>
                </a:pPr>
                <a:r>
                  <a:rPr sz="900"/>
                  <a:t>System Stack</a:t>
                </a:r>
              </a:p>
            </p:txBody>
          </p:sp>
          <p:grpSp>
            <p:nvGrpSpPr>
              <p:cNvPr id="1448" name="Group 1448"/>
              <p:cNvGrpSpPr/>
              <p:nvPr/>
            </p:nvGrpSpPr>
            <p:grpSpPr>
              <a:xfrm>
                <a:off x="0" y="-1"/>
                <a:ext cx="8929689" cy="1616727"/>
                <a:chOff x="0" y="0"/>
                <a:chExt cx="8929688" cy="1616725"/>
              </a:xfrm>
            </p:grpSpPr>
            <p:grpSp>
              <p:nvGrpSpPr>
                <p:cNvPr id="1338" name="Group 1338"/>
                <p:cNvGrpSpPr/>
                <p:nvPr/>
              </p:nvGrpSpPr>
              <p:grpSpPr>
                <a:xfrm>
                  <a:off x="969376" y="1269315"/>
                  <a:ext cx="872015" cy="269241"/>
                  <a:chOff x="0" y="0"/>
                  <a:chExt cx="872014" cy="269240"/>
                </a:xfrm>
              </p:grpSpPr>
              <p:sp>
                <p:nvSpPr>
                  <p:cNvPr id="1336" name="Shape 1336"/>
                  <p:cNvSpPr/>
                  <p:nvPr/>
                </p:nvSpPr>
                <p:spPr>
                  <a:xfrm>
                    <a:off x="0" y="0"/>
                    <a:ext cx="872015" cy="213140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 algn="r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337" name="Shape 1337"/>
                  <p:cNvSpPr/>
                  <p:nvPr/>
                </p:nvSpPr>
                <p:spPr>
                  <a:xfrm>
                    <a:off x="402054" y="0"/>
                    <a:ext cx="469961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 algn="r"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1000</a:t>
                    </a:r>
                  </a:p>
                </p:txBody>
              </p:sp>
            </p:grpSp>
            <p:grpSp>
              <p:nvGrpSpPr>
                <p:cNvPr id="1341" name="Group 1341"/>
                <p:cNvGrpSpPr/>
                <p:nvPr/>
              </p:nvGrpSpPr>
              <p:grpSpPr>
                <a:xfrm>
                  <a:off x="1841391" y="1269315"/>
                  <a:ext cx="872015" cy="269241"/>
                  <a:chOff x="0" y="0"/>
                  <a:chExt cx="872014" cy="269240"/>
                </a:xfrm>
              </p:grpSpPr>
              <p:sp>
                <p:nvSpPr>
                  <p:cNvPr id="1339" name="Shape 1339"/>
                  <p:cNvSpPr/>
                  <p:nvPr/>
                </p:nvSpPr>
                <p:spPr>
                  <a:xfrm>
                    <a:off x="0" y="0"/>
                    <a:ext cx="872015" cy="213140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340" name="Shape 1340"/>
                  <p:cNvSpPr/>
                  <p:nvPr/>
                </p:nvSpPr>
                <p:spPr>
                  <a:xfrm>
                    <a:off x="246754" y="0"/>
                    <a:ext cx="378506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...</a:t>
                    </a:r>
                  </a:p>
                </p:txBody>
              </p:sp>
            </p:grpSp>
            <p:grpSp>
              <p:nvGrpSpPr>
                <p:cNvPr id="1344" name="Group 1344"/>
                <p:cNvGrpSpPr/>
                <p:nvPr/>
              </p:nvGrpSpPr>
              <p:grpSpPr>
                <a:xfrm>
                  <a:off x="969376" y="1056175"/>
                  <a:ext cx="872015" cy="269241"/>
                  <a:chOff x="0" y="0"/>
                  <a:chExt cx="872014" cy="269240"/>
                </a:xfrm>
              </p:grpSpPr>
              <p:sp>
                <p:nvSpPr>
                  <p:cNvPr id="1342" name="Shape 1342"/>
                  <p:cNvSpPr/>
                  <p:nvPr/>
                </p:nvSpPr>
                <p:spPr>
                  <a:xfrm>
                    <a:off x="0" y="0"/>
                    <a:ext cx="872015" cy="213140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 algn="r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343" name="Shape 1343"/>
                  <p:cNvSpPr/>
                  <p:nvPr/>
                </p:nvSpPr>
                <p:spPr>
                  <a:xfrm>
                    <a:off x="584964" y="0"/>
                    <a:ext cx="287051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 algn="r"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40</a:t>
                    </a:r>
                  </a:p>
                </p:txBody>
              </p:sp>
            </p:grpSp>
            <p:grpSp>
              <p:nvGrpSpPr>
                <p:cNvPr id="1347" name="Group 1347"/>
                <p:cNvGrpSpPr/>
                <p:nvPr/>
              </p:nvGrpSpPr>
              <p:grpSpPr>
                <a:xfrm>
                  <a:off x="1841391" y="1056175"/>
                  <a:ext cx="872015" cy="269241"/>
                  <a:chOff x="0" y="0"/>
                  <a:chExt cx="872014" cy="269240"/>
                </a:xfrm>
              </p:grpSpPr>
              <p:sp>
                <p:nvSpPr>
                  <p:cNvPr id="1345" name="Shape 1345"/>
                  <p:cNvSpPr/>
                  <p:nvPr/>
                </p:nvSpPr>
                <p:spPr>
                  <a:xfrm>
                    <a:off x="0" y="0"/>
                    <a:ext cx="872015" cy="213140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 algn="r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346" name="Shape 1346"/>
                  <p:cNvSpPr/>
                  <p:nvPr/>
                </p:nvSpPr>
                <p:spPr>
                  <a:xfrm>
                    <a:off x="584964" y="0"/>
                    <a:ext cx="287051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 algn="r"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41</a:t>
                    </a:r>
                  </a:p>
                </p:txBody>
              </p:sp>
            </p:grpSp>
            <p:sp>
              <p:nvSpPr>
                <p:cNvPr id="1348" name="Shape 1348"/>
                <p:cNvSpPr/>
                <p:nvPr/>
              </p:nvSpPr>
              <p:spPr>
                <a:xfrm>
                  <a:off x="2740683" y="1106185"/>
                  <a:ext cx="271157" cy="5105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/>
                <a:p>
                  <a:pPr lvl="0" algn="r">
                    <a:defRPr sz="1800"/>
                  </a:pPr>
                  <a:r>
                    <a:rPr sz="900" b="1">
                      <a:latin typeface="Times"/>
                      <a:ea typeface="Times"/>
                      <a:cs typeface="Times"/>
                      <a:sym typeface="Times"/>
                    </a:rPr>
                    <a:t>•</a:t>
                  </a:r>
                  <a:endParaRPr sz="4000">
                    <a:latin typeface="Times"/>
                    <a:ea typeface="Times"/>
                    <a:cs typeface="Times"/>
                    <a:sym typeface="Times"/>
                  </a:endParaRPr>
                </a:p>
                <a:p>
                  <a:pPr lvl="0" algn="r">
                    <a:defRPr sz="1800"/>
                  </a:pPr>
                  <a:r>
                    <a:rPr sz="900" b="1">
                      <a:latin typeface="Times"/>
                      <a:ea typeface="Times"/>
                      <a:cs typeface="Times"/>
                      <a:sym typeface="Times"/>
                    </a:rPr>
                    <a:t>•</a:t>
                  </a:r>
                  <a:endParaRPr sz="4000">
                    <a:latin typeface="Times"/>
                    <a:ea typeface="Times"/>
                    <a:cs typeface="Times"/>
                    <a:sym typeface="Times"/>
                  </a:endParaRPr>
                </a:p>
                <a:p>
                  <a:pPr lvl="0" algn="r">
                    <a:defRPr sz="1800"/>
                  </a:pPr>
                  <a:r>
                    <a:rPr sz="900" b="1">
                      <a:latin typeface="Times"/>
                      <a:ea typeface="Times"/>
                      <a:cs typeface="Times"/>
                      <a:sym typeface="Times"/>
                    </a:rPr>
                    <a:t>•</a:t>
                  </a:r>
                </a:p>
              </p:txBody>
            </p:sp>
            <p:grpSp>
              <p:nvGrpSpPr>
                <p:cNvPr id="1351" name="Group 1351"/>
                <p:cNvGrpSpPr/>
                <p:nvPr/>
              </p:nvGrpSpPr>
              <p:grpSpPr>
                <a:xfrm>
                  <a:off x="3011839" y="1269315"/>
                  <a:ext cx="872015" cy="269241"/>
                  <a:chOff x="0" y="0"/>
                  <a:chExt cx="872014" cy="269240"/>
                </a:xfrm>
              </p:grpSpPr>
              <p:sp>
                <p:nvSpPr>
                  <p:cNvPr id="1349" name="Shape 1349"/>
                  <p:cNvSpPr/>
                  <p:nvPr/>
                </p:nvSpPr>
                <p:spPr>
                  <a:xfrm>
                    <a:off x="0" y="0"/>
                    <a:ext cx="872015" cy="213140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350" name="Shape 1350"/>
                  <p:cNvSpPr/>
                  <p:nvPr/>
                </p:nvSpPr>
                <p:spPr>
                  <a:xfrm>
                    <a:off x="246754" y="0"/>
                    <a:ext cx="378506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...</a:t>
                    </a:r>
                  </a:p>
                </p:txBody>
              </p:sp>
            </p:grpSp>
            <p:grpSp>
              <p:nvGrpSpPr>
                <p:cNvPr id="1354" name="Group 1354"/>
                <p:cNvGrpSpPr/>
                <p:nvPr/>
              </p:nvGrpSpPr>
              <p:grpSpPr>
                <a:xfrm>
                  <a:off x="3883854" y="1269315"/>
                  <a:ext cx="872015" cy="269241"/>
                  <a:chOff x="0" y="0"/>
                  <a:chExt cx="872014" cy="269240"/>
                </a:xfrm>
              </p:grpSpPr>
              <p:sp>
                <p:nvSpPr>
                  <p:cNvPr id="1352" name="Shape 1352"/>
                  <p:cNvSpPr/>
                  <p:nvPr/>
                </p:nvSpPr>
                <p:spPr>
                  <a:xfrm>
                    <a:off x="0" y="0"/>
                    <a:ext cx="872015" cy="213140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353" name="Shape 1353"/>
                  <p:cNvSpPr/>
                  <p:nvPr/>
                </p:nvSpPr>
                <p:spPr>
                  <a:xfrm>
                    <a:off x="246754" y="0"/>
                    <a:ext cx="378506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...</a:t>
                    </a:r>
                  </a:p>
                </p:txBody>
              </p:sp>
            </p:grpSp>
            <p:grpSp>
              <p:nvGrpSpPr>
                <p:cNvPr id="1357" name="Group 1357"/>
                <p:cNvGrpSpPr/>
                <p:nvPr/>
              </p:nvGrpSpPr>
              <p:grpSpPr>
                <a:xfrm>
                  <a:off x="3011839" y="1056175"/>
                  <a:ext cx="872015" cy="269241"/>
                  <a:chOff x="0" y="0"/>
                  <a:chExt cx="872014" cy="269240"/>
                </a:xfrm>
              </p:grpSpPr>
              <p:sp>
                <p:nvSpPr>
                  <p:cNvPr id="1355" name="Shape 1355"/>
                  <p:cNvSpPr/>
                  <p:nvPr/>
                </p:nvSpPr>
                <p:spPr>
                  <a:xfrm>
                    <a:off x="0" y="0"/>
                    <a:ext cx="872015" cy="213140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 algn="r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356" name="Shape 1356"/>
                  <p:cNvSpPr/>
                  <p:nvPr/>
                </p:nvSpPr>
                <p:spPr>
                  <a:xfrm>
                    <a:off x="493509" y="0"/>
                    <a:ext cx="378506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 algn="r"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299</a:t>
                    </a:r>
                  </a:p>
                </p:txBody>
              </p:sp>
            </p:grpSp>
            <p:grpSp>
              <p:nvGrpSpPr>
                <p:cNvPr id="1360" name="Group 1360"/>
                <p:cNvGrpSpPr/>
                <p:nvPr/>
              </p:nvGrpSpPr>
              <p:grpSpPr>
                <a:xfrm>
                  <a:off x="3883854" y="1056175"/>
                  <a:ext cx="872015" cy="269241"/>
                  <a:chOff x="0" y="0"/>
                  <a:chExt cx="872014" cy="269240"/>
                </a:xfrm>
              </p:grpSpPr>
              <p:sp>
                <p:nvSpPr>
                  <p:cNvPr id="1358" name="Shape 1358"/>
                  <p:cNvSpPr/>
                  <p:nvPr/>
                </p:nvSpPr>
                <p:spPr>
                  <a:xfrm>
                    <a:off x="0" y="0"/>
                    <a:ext cx="872015" cy="213140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 algn="r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359" name="Shape 1359"/>
                  <p:cNvSpPr/>
                  <p:nvPr/>
                </p:nvSpPr>
                <p:spPr>
                  <a:xfrm>
                    <a:off x="493509" y="0"/>
                    <a:ext cx="378506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 algn="r"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300</a:t>
                    </a:r>
                  </a:p>
                </p:txBody>
              </p:sp>
            </p:grpSp>
            <p:sp>
              <p:nvSpPr>
                <p:cNvPr id="1361" name="Shape 1361"/>
                <p:cNvSpPr/>
                <p:nvPr/>
              </p:nvSpPr>
              <p:spPr>
                <a:xfrm>
                  <a:off x="4783145" y="1106185"/>
                  <a:ext cx="271157" cy="5105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/>
                <a:p>
                  <a:pPr lvl="0" algn="r">
                    <a:defRPr sz="1800"/>
                  </a:pPr>
                  <a:r>
                    <a:rPr sz="900" b="1">
                      <a:latin typeface="Times"/>
                      <a:ea typeface="Times"/>
                      <a:cs typeface="Times"/>
                      <a:sym typeface="Times"/>
                    </a:rPr>
                    <a:t>•</a:t>
                  </a:r>
                  <a:endParaRPr sz="4000">
                    <a:latin typeface="Times"/>
                    <a:ea typeface="Times"/>
                    <a:cs typeface="Times"/>
                    <a:sym typeface="Times"/>
                  </a:endParaRPr>
                </a:p>
                <a:p>
                  <a:pPr lvl="0" algn="r">
                    <a:defRPr sz="1800"/>
                  </a:pPr>
                  <a:r>
                    <a:rPr sz="900" b="1">
                      <a:latin typeface="Times"/>
                      <a:ea typeface="Times"/>
                      <a:cs typeface="Times"/>
                      <a:sym typeface="Times"/>
                    </a:rPr>
                    <a:t>•</a:t>
                  </a:r>
                  <a:endParaRPr sz="4000">
                    <a:latin typeface="Times"/>
                    <a:ea typeface="Times"/>
                    <a:cs typeface="Times"/>
                    <a:sym typeface="Times"/>
                  </a:endParaRPr>
                </a:p>
                <a:p>
                  <a:pPr lvl="0" algn="r">
                    <a:defRPr sz="1800"/>
                  </a:pPr>
                  <a:r>
                    <a:rPr sz="900" b="1">
                      <a:latin typeface="Times"/>
                      <a:ea typeface="Times"/>
                      <a:cs typeface="Times"/>
                      <a:sym typeface="Times"/>
                    </a:rPr>
                    <a:t>•</a:t>
                  </a:r>
                </a:p>
              </p:txBody>
            </p:sp>
            <p:grpSp>
              <p:nvGrpSpPr>
                <p:cNvPr id="1364" name="Group 1364"/>
                <p:cNvGrpSpPr/>
                <p:nvPr/>
              </p:nvGrpSpPr>
              <p:grpSpPr>
                <a:xfrm>
                  <a:off x="5054301" y="1269315"/>
                  <a:ext cx="872015" cy="269241"/>
                  <a:chOff x="0" y="0"/>
                  <a:chExt cx="872014" cy="269240"/>
                </a:xfrm>
              </p:grpSpPr>
              <p:sp>
                <p:nvSpPr>
                  <p:cNvPr id="1362" name="Shape 1362"/>
                  <p:cNvSpPr/>
                  <p:nvPr/>
                </p:nvSpPr>
                <p:spPr>
                  <a:xfrm>
                    <a:off x="0" y="0"/>
                    <a:ext cx="872015" cy="213140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363" name="Shape 1363"/>
                  <p:cNvSpPr/>
                  <p:nvPr/>
                </p:nvSpPr>
                <p:spPr>
                  <a:xfrm>
                    <a:off x="201027" y="0"/>
                    <a:ext cx="469960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inst</a:t>
                    </a:r>
                  </a:p>
                </p:txBody>
              </p:sp>
            </p:grpSp>
            <p:grpSp>
              <p:nvGrpSpPr>
                <p:cNvPr id="1367" name="Group 1367"/>
                <p:cNvGrpSpPr/>
                <p:nvPr/>
              </p:nvGrpSpPr>
              <p:grpSpPr>
                <a:xfrm>
                  <a:off x="5926316" y="1269315"/>
                  <a:ext cx="872015" cy="269241"/>
                  <a:chOff x="0" y="0"/>
                  <a:chExt cx="872014" cy="269240"/>
                </a:xfrm>
              </p:grpSpPr>
              <p:sp>
                <p:nvSpPr>
                  <p:cNvPr id="1365" name="Shape 1365"/>
                  <p:cNvSpPr/>
                  <p:nvPr/>
                </p:nvSpPr>
                <p:spPr>
                  <a:xfrm>
                    <a:off x="0" y="0"/>
                    <a:ext cx="872015" cy="213140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366" name="Shape 1366"/>
                  <p:cNvSpPr/>
                  <p:nvPr/>
                </p:nvSpPr>
                <p:spPr>
                  <a:xfrm>
                    <a:off x="201027" y="0"/>
                    <a:ext cx="469960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inst</a:t>
                    </a:r>
                  </a:p>
                </p:txBody>
              </p:sp>
            </p:grpSp>
            <p:grpSp>
              <p:nvGrpSpPr>
                <p:cNvPr id="1370" name="Group 1370"/>
                <p:cNvGrpSpPr/>
                <p:nvPr/>
              </p:nvGrpSpPr>
              <p:grpSpPr>
                <a:xfrm>
                  <a:off x="5054301" y="1056175"/>
                  <a:ext cx="872015" cy="269241"/>
                  <a:chOff x="0" y="0"/>
                  <a:chExt cx="872014" cy="269240"/>
                </a:xfrm>
              </p:grpSpPr>
              <p:sp>
                <p:nvSpPr>
                  <p:cNvPr id="1368" name="Shape 1368"/>
                  <p:cNvSpPr/>
                  <p:nvPr/>
                </p:nvSpPr>
                <p:spPr>
                  <a:xfrm>
                    <a:off x="0" y="0"/>
                    <a:ext cx="872015" cy="213140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 algn="r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369" name="Shape 1369"/>
                  <p:cNvSpPr/>
                  <p:nvPr/>
                </p:nvSpPr>
                <p:spPr>
                  <a:xfrm>
                    <a:off x="402054" y="0"/>
                    <a:ext cx="469961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 algn="r"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1000</a:t>
                    </a:r>
                  </a:p>
                </p:txBody>
              </p:sp>
            </p:grpSp>
            <p:grpSp>
              <p:nvGrpSpPr>
                <p:cNvPr id="1373" name="Group 1373"/>
                <p:cNvGrpSpPr/>
                <p:nvPr/>
              </p:nvGrpSpPr>
              <p:grpSpPr>
                <a:xfrm>
                  <a:off x="5926316" y="1056175"/>
                  <a:ext cx="872015" cy="269241"/>
                  <a:chOff x="0" y="0"/>
                  <a:chExt cx="872014" cy="269240"/>
                </a:xfrm>
              </p:grpSpPr>
              <p:sp>
                <p:nvSpPr>
                  <p:cNvPr id="1371" name="Shape 1371"/>
                  <p:cNvSpPr/>
                  <p:nvPr/>
                </p:nvSpPr>
                <p:spPr>
                  <a:xfrm>
                    <a:off x="0" y="0"/>
                    <a:ext cx="872015" cy="213140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 algn="r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372" name="Shape 1372"/>
                  <p:cNvSpPr/>
                  <p:nvPr/>
                </p:nvSpPr>
                <p:spPr>
                  <a:xfrm>
                    <a:off x="402054" y="0"/>
                    <a:ext cx="469961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 algn="r"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1001</a:t>
                    </a:r>
                  </a:p>
                </p:txBody>
              </p:sp>
            </p:grpSp>
            <p:sp>
              <p:nvSpPr>
                <p:cNvPr id="1374" name="Shape 1374"/>
                <p:cNvSpPr/>
                <p:nvPr/>
              </p:nvSpPr>
              <p:spPr>
                <a:xfrm>
                  <a:off x="6825608" y="1106185"/>
                  <a:ext cx="271157" cy="5105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/>
                <a:p>
                  <a:pPr lvl="0" algn="r">
                    <a:defRPr sz="1800"/>
                  </a:pPr>
                  <a:r>
                    <a:rPr sz="900" b="1">
                      <a:latin typeface="Times"/>
                      <a:ea typeface="Times"/>
                      <a:cs typeface="Times"/>
                      <a:sym typeface="Times"/>
                    </a:rPr>
                    <a:t>•</a:t>
                  </a:r>
                  <a:endParaRPr sz="4000">
                    <a:latin typeface="Times"/>
                    <a:ea typeface="Times"/>
                    <a:cs typeface="Times"/>
                    <a:sym typeface="Times"/>
                  </a:endParaRPr>
                </a:p>
                <a:p>
                  <a:pPr lvl="0" algn="r">
                    <a:defRPr sz="1800"/>
                  </a:pPr>
                  <a:r>
                    <a:rPr sz="900" b="1">
                      <a:latin typeface="Times"/>
                      <a:ea typeface="Times"/>
                      <a:cs typeface="Times"/>
                      <a:sym typeface="Times"/>
                    </a:rPr>
                    <a:t>•</a:t>
                  </a:r>
                  <a:endParaRPr sz="4000">
                    <a:latin typeface="Times"/>
                    <a:ea typeface="Times"/>
                    <a:cs typeface="Times"/>
                    <a:sym typeface="Times"/>
                  </a:endParaRPr>
                </a:p>
                <a:p>
                  <a:pPr lvl="0" algn="r">
                    <a:defRPr sz="1800"/>
                  </a:pPr>
                  <a:r>
                    <a:rPr sz="900" b="1">
                      <a:latin typeface="Times"/>
                      <a:ea typeface="Times"/>
                      <a:cs typeface="Times"/>
                      <a:sym typeface="Times"/>
                    </a:rPr>
                    <a:t>•</a:t>
                  </a:r>
                </a:p>
              </p:txBody>
            </p:sp>
            <p:grpSp>
              <p:nvGrpSpPr>
                <p:cNvPr id="1377" name="Group 1377"/>
                <p:cNvGrpSpPr/>
                <p:nvPr/>
              </p:nvGrpSpPr>
              <p:grpSpPr>
                <a:xfrm>
                  <a:off x="7096764" y="1269315"/>
                  <a:ext cx="872015" cy="269241"/>
                  <a:chOff x="0" y="0"/>
                  <a:chExt cx="872014" cy="269240"/>
                </a:xfrm>
              </p:grpSpPr>
              <p:sp>
                <p:nvSpPr>
                  <p:cNvPr id="1375" name="Shape 1375"/>
                  <p:cNvSpPr/>
                  <p:nvPr/>
                </p:nvSpPr>
                <p:spPr>
                  <a:xfrm>
                    <a:off x="0" y="0"/>
                    <a:ext cx="872015" cy="213140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376" name="Shape 1376"/>
                  <p:cNvSpPr/>
                  <p:nvPr/>
                </p:nvSpPr>
                <p:spPr>
                  <a:xfrm>
                    <a:off x="201027" y="0"/>
                    <a:ext cx="469960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inst</a:t>
                    </a:r>
                  </a:p>
                </p:txBody>
              </p:sp>
            </p:grpSp>
            <p:grpSp>
              <p:nvGrpSpPr>
                <p:cNvPr id="1380" name="Group 1380"/>
                <p:cNvGrpSpPr/>
                <p:nvPr/>
              </p:nvGrpSpPr>
              <p:grpSpPr>
                <a:xfrm>
                  <a:off x="7968778" y="1269315"/>
                  <a:ext cx="872015" cy="269241"/>
                  <a:chOff x="0" y="0"/>
                  <a:chExt cx="872014" cy="269240"/>
                </a:xfrm>
              </p:grpSpPr>
              <p:sp>
                <p:nvSpPr>
                  <p:cNvPr id="1378" name="Shape 1378"/>
                  <p:cNvSpPr/>
                  <p:nvPr/>
                </p:nvSpPr>
                <p:spPr>
                  <a:xfrm>
                    <a:off x="0" y="0"/>
                    <a:ext cx="872015" cy="213140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379" name="Shape 1379"/>
                  <p:cNvSpPr/>
                  <p:nvPr/>
                </p:nvSpPr>
                <p:spPr>
                  <a:xfrm>
                    <a:off x="201027" y="0"/>
                    <a:ext cx="469960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inst</a:t>
                    </a:r>
                  </a:p>
                </p:txBody>
              </p:sp>
            </p:grpSp>
            <p:grpSp>
              <p:nvGrpSpPr>
                <p:cNvPr id="1383" name="Group 1383"/>
                <p:cNvGrpSpPr/>
                <p:nvPr/>
              </p:nvGrpSpPr>
              <p:grpSpPr>
                <a:xfrm>
                  <a:off x="7096764" y="1056175"/>
                  <a:ext cx="872015" cy="269241"/>
                  <a:chOff x="0" y="0"/>
                  <a:chExt cx="872014" cy="269240"/>
                </a:xfrm>
              </p:grpSpPr>
              <p:sp>
                <p:nvSpPr>
                  <p:cNvPr id="1381" name="Shape 1381"/>
                  <p:cNvSpPr/>
                  <p:nvPr/>
                </p:nvSpPr>
                <p:spPr>
                  <a:xfrm>
                    <a:off x="0" y="0"/>
                    <a:ext cx="872015" cy="213140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 algn="r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382" name="Shape 1382"/>
                  <p:cNvSpPr/>
                  <p:nvPr/>
                </p:nvSpPr>
                <p:spPr>
                  <a:xfrm>
                    <a:off x="310599" y="0"/>
                    <a:ext cx="561416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 algn="r"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19999</a:t>
                    </a:r>
                  </a:p>
                </p:txBody>
              </p:sp>
            </p:grpSp>
            <p:grpSp>
              <p:nvGrpSpPr>
                <p:cNvPr id="1386" name="Group 1386"/>
                <p:cNvGrpSpPr/>
                <p:nvPr/>
              </p:nvGrpSpPr>
              <p:grpSpPr>
                <a:xfrm>
                  <a:off x="7968778" y="1056175"/>
                  <a:ext cx="872015" cy="269241"/>
                  <a:chOff x="0" y="0"/>
                  <a:chExt cx="872014" cy="269240"/>
                </a:xfrm>
              </p:grpSpPr>
              <p:sp>
                <p:nvSpPr>
                  <p:cNvPr id="1384" name="Shape 1384"/>
                  <p:cNvSpPr/>
                  <p:nvPr/>
                </p:nvSpPr>
                <p:spPr>
                  <a:xfrm>
                    <a:off x="0" y="0"/>
                    <a:ext cx="872015" cy="213140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 algn="r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385" name="Shape 1385"/>
                  <p:cNvSpPr/>
                  <p:nvPr/>
                </p:nvSpPr>
                <p:spPr>
                  <a:xfrm>
                    <a:off x="310599" y="0"/>
                    <a:ext cx="561416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 algn="r"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20000</a:t>
                    </a:r>
                  </a:p>
                </p:txBody>
              </p:sp>
            </p:grpSp>
            <p:grpSp>
              <p:nvGrpSpPr>
                <p:cNvPr id="1389" name="Group 1389"/>
                <p:cNvGrpSpPr/>
                <p:nvPr/>
              </p:nvGrpSpPr>
              <p:grpSpPr>
                <a:xfrm>
                  <a:off x="97361" y="1269315"/>
                  <a:ext cx="872015" cy="269241"/>
                  <a:chOff x="0" y="0"/>
                  <a:chExt cx="872014" cy="269240"/>
                </a:xfrm>
              </p:grpSpPr>
              <p:sp>
                <p:nvSpPr>
                  <p:cNvPr id="1387" name="Shape 1387"/>
                  <p:cNvSpPr/>
                  <p:nvPr/>
                </p:nvSpPr>
                <p:spPr>
                  <a:xfrm>
                    <a:off x="0" y="0"/>
                    <a:ext cx="872015" cy="213140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388" name="Shape 1388"/>
                  <p:cNvSpPr/>
                  <p:nvPr/>
                </p:nvSpPr>
                <p:spPr>
                  <a:xfrm>
                    <a:off x="201027" y="0"/>
                    <a:ext cx="469960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CONT</a:t>
                    </a:r>
                  </a:p>
                </p:txBody>
              </p:sp>
            </p:grpSp>
            <p:grpSp>
              <p:nvGrpSpPr>
                <p:cNvPr id="1392" name="Group 1392"/>
                <p:cNvGrpSpPr/>
                <p:nvPr/>
              </p:nvGrpSpPr>
              <p:grpSpPr>
                <a:xfrm>
                  <a:off x="97361" y="1056175"/>
                  <a:ext cx="872015" cy="269241"/>
                  <a:chOff x="0" y="0"/>
                  <a:chExt cx="872014" cy="269240"/>
                </a:xfrm>
              </p:grpSpPr>
              <p:sp>
                <p:nvSpPr>
                  <p:cNvPr id="1390" name="Shape 1390"/>
                  <p:cNvSpPr/>
                  <p:nvPr/>
                </p:nvSpPr>
                <p:spPr>
                  <a:xfrm>
                    <a:off x="0" y="0"/>
                    <a:ext cx="872015" cy="213140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391" name="Shape 1391"/>
                  <p:cNvSpPr/>
                  <p:nvPr/>
                </p:nvSpPr>
                <p:spPr>
                  <a:xfrm>
                    <a:off x="201027" y="0"/>
                    <a:ext cx="469960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ADDR</a:t>
                    </a:r>
                  </a:p>
                </p:txBody>
              </p:sp>
            </p:grpSp>
            <p:sp>
              <p:nvSpPr>
                <p:cNvPr id="1393" name="Shape 1393"/>
                <p:cNvSpPr/>
                <p:nvPr/>
              </p:nvSpPr>
              <p:spPr>
                <a:xfrm>
                  <a:off x="397910" y="26195"/>
                  <a:ext cx="3676434" cy="624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pPr lvl="0">
                    <a:defRPr sz="1800"/>
                  </a:pPr>
                  <a:r>
                    <a:rPr sz="1200" b="1">
                      <a:latin typeface="Times"/>
                      <a:ea typeface="Times"/>
                      <a:cs typeface="Times"/>
                      <a:sym typeface="Times"/>
                    </a:rPr>
                    <a:t>Interrupt has been sensed. $k0 gets PC. Interrupts are disabled. Interrupt is acknowledged. Device puts vector on bus.</a:t>
                  </a:r>
                  <a:r>
                    <a:rPr sz="1200">
                      <a:latin typeface="Times"/>
                      <a:ea typeface="Times"/>
                      <a:cs typeface="Times"/>
                      <a:sym typeface="Times"/>
                    </a:rPr>
                    <a:t> </a:t>
                  </a:r>
                </a:p>
              </p:txBody>
            </p:sp>
            <p:grpSp>
              <p:nvGrpSpPr>
                <p:cNvPr id="1396" name="Group 1396"/>
                <p:cNvGrpSpPr/>
                <p:nvPr/>
              </p:nvGrpSpPr>
              <p:grpSpPr>
                <a:xfrm>
                  <a:off x="7096764" y="640611"/>
                  <a:ext cx="872015" cy="269241"/>
                  <a:chOff x="0" y="0"/>
                  <a:chExt cx="872014" cy="269240"/>
                </a:xfrm>
              </p:grpSpPr>
              <p:sp>
                <p:nvSpPr>
                  <p:cNvPr id="1394" name="Shape 1394"/>
                  <p:cNvSpPr/>
                  <p:nvPr/>
                </p:nvSpPr>
                <p:spPr>
                  <a:xfrm>
                    <a:off x="0" y="0"/>
                    <a:ext cx="872015" cy="213140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395" name="Shape 1395"/>
                  <p:cNvSpPr/>
                  <p:nvPr/>
                </p:nvSpPr>
                <p:spPr>
                  <a:xfrm>
                    <a:off x="246754" y="0"/>
                    <a:ext cx="378506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$sp</a:t>
                    </a:r>
                  </a:p>
                </p:txBody>
              </p:sp>
            </p:grpSp>
            <p:grpSp>
              <p:nvGrpSpPr>
                <p:cNvPr id="1399" name="Group 1399"/>
                <p:cNvGrpSpPr/>
                <p:nvPr/>
              </p:nvGrpSpPr>
              <p:grpSpPr>
                <a:xfrm>
                  <a:off x="7968778" y="640611"/>
                  <a:ext cx="872015" cy="320041"/>
                  <a:chOff x="0" y="0"/>
                  <a:chExt cx="872014" cy="320040"/>
                </a:xfrm>
              </p:grpSpPr>
              <p:sp>
                <p:nvSpPr>
                  <p:cNvPr id="1397" name="Shape 1397"/>
                  <p:cNvSpPr/>
                  <p:nvPr/>
                </p:nvSpPr>
                <p:spPr>
                  <a:xfrm>
                    <a:off x="0" y="0"/>
                    <a:ext cx="872015" cy="213140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398" name="Shape 1398"/>
                  <p:cNvSpPr/>
                  <p:nvPr/>
                </p:nvSpPr>
                <p:spPr>
                  <a:xfrm>
                    <a:off x="198497" y="0"/>
                    <a:ext cx="475020" cy="3200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/>
                  <a:p>
                    <a:pPr lvl="0">
                      <a:defRPr sz="1800"/>
                    </a:pPr>
                    <a:r>
                      <a:rPr sz="800" b="1"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user</a:t>
                    </a:r>
                    <a:endParaRPr sz="4000">
                      <a:latin typeface="Times"/>
                      <a:ea typeface="Times"/>
                      <a:cs typeface="Times"/>
                      <a:sym typeface="Times"/>
                    </a:endParaRPr>
                  </a:p>
                  <a:p>
                    <a:pPr lvl="0">
                      <a:defRPr sz="1800"/>
                    </a:pPr>
                    <a:r>
                      <a:rPr sz="800" b="1"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stack</a:t>
                    </a:r>
                  </a:p>
                </p:txBody>
              </p:sp>
            </p:grpSp>
            <p:grpSp>
              <p:nvGrpSpPr>
                <p:cNvPr id="1402" name="Group 1402"/>
                <p:cNvGrpSpPr/>
                <p:nvPr/>
              </p:nvGrpSpPr>
              <p:grpSpPr>
                <a:xfrm>
                  <a:off x="7096764" y="427470"/>
                  <a:ext cx="872015" cy="269241"/>
                  <a:chOff x="0" y="0"/>
                  <a:chExt cx="872014" cy="269240"/>
                </a:xfrm>
              </p:grpSpPr>
              <p:sp>
                <p:nvSpPr>
                  <p:cNvPr id="1400" name="Shape 1400"/>
                  <p:cNvSpPr/>
                  <p:nvPr/>
                </p:nvSpPr>
                <p:spPr>
                  <a:xfrm>
                    <a:off x="0" y="0"/>
                    <a:ext cx="872015" cy="213140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401" name="Shape 1401"/>
                  <p:cNvSpPr/>
                  <p:nvPr/>
                </p:nvSpPr>
                <p:spPr>
                  <a:xfrm>
                    <a:off x="246754" y="0"/>
                    <a:ext cx="378506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$k0</a:t>
                    </a:r>
                  </a:p>
                </p:txBody>
              </p:sp>
            </p:grpSp>
            <p:grpSp>
              <p:nvGrpSpPr>
                <p:cNvPr id="1405" name="Group 1405"/>
                <p:cNvGrpSpPr/>
                <p:nvPr/>
              </p:nvGrpSpPr>
              <p:grpSpPr>
                <a:xfrm>
                  <a:off x="7968778" y="427470"/>
                  <a:ext cx="872015" cy="269241"/>
                  <a:chOff x="0" y="0"/>
                  <a:chExt cx="872014" cy="269240"/>
                </a:xfrm>
              </p:grpSpPr>
              <p:sp>
                <p:nvSpPr>
                  <p:cNvPr id="1403" name="Shape 1403"/>
                  <p:cNvSpPr/>
                  <p:nvPr/>
                </p:nvSpPr>
                <p:spPr>
                  <a:xfrm>
                    <a:off x="0" y="0"/>
                    <a:ext cx="872015" cy="213140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 algn="r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404" name="Shape 1404"/>
                  <p:cNvSpPr/>
                  <p:nvPr/>
                </p:nvSpPr>
                <p:spPr>
                  <a:xfrm>
                    <a:off x="310599" y="0"/>
                    <a:ext cx="561416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 algn="r"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20000</a:t>
                    </a:r>
                  </a:p>
                </p:txBody>
              </p:sp>
            </p:grpSp>
            <p:grpSp>
              <p:nvGrpSpPr>
                <p:cNvPr id="1408" name="Group 1408"/>
                <p:cNvGrpSpPr/>
                <p:nvPr/>
              </p:nvGrpSpPr>
              <p:grpSpPr>
                <a:xfrm>
                  <a:off x="7096764" y="213139"/>
                  <a:ext cx="1744031" cy="269241"/>
                  <a:chOff x="0" y="0"/>
                  <a:chExt cx="1744029" cy="269240"/>
                </a:xfrm>
              </p:grpSpPr>
              <p:sp>
                <p:nvSpPr>
                  <p:cNvPr id="1406" name="Shape 1406"/>
                  <p:cNvSpPr/>
                  <p:nvPr/>
                </p:nvSpPr>
                <p:spPr>
                  <a:xfrm>
                    <a:off x="0" y="0"/>
                    <a:ext cx="1744030" cy="213140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407" name="Shape 1407"/>
                  <p:cNvSpPr/>
                  <p:nvPr/>
                </p:nvSpPr>
                <p:spPr>
                  <a:xfrm>
                    <a:off x="428415" y="0"/>
                    <a:ext cx="887200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>
                        <a:latin typeface="Times"/>
                        <a:ea typeface="Times"/>
                        <a:cs typeface="Times"/>
                        <a:sym typeface="Times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sz="1200"/>
                      <a:t>Register File</a:t>
                    </a:r>
                  </a:p>
                </p:txBody>
              </p:sp>
            </p:grpSp>
            <p:grpSp>
              <p:nvGrpSpPr>
                <p:cNvPr id="1411" name="Group 1411"/>
                <p:cNvGrpSpPr/>
                <p:nvPr/>
              </p:nvGrpSpPr>
              <p:grpSpPr>
                <a:xfrm>
                  <a:off x="4393940" y="647755"/>
                  <a:ext cx="1532376" cy="269241"/>
                  <a:chOff x="0" y="0"/>
                  <a:chExt cx="1532375" cy="269240"/>
                </a:xfrm>
              </p:grpSpPr>
              <p:sp>
                <p:nvSpPr>
                  <p:cNvPr id="1409" name="Shape 1409"/>
                  <p:cNvSpPr/>
                  <p:nvPr/>
                </p:nvSpPr>
                <p:spPr>
                  <a:xfrm>
                    <a:off x="0" y="0"/>
                    <a:ext cx="1532376" cy="213140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410" name="Shape 1410"/>
                  <p:cNvSpPr/>
                  <p:nvPr/>
                </p:nvSpPr>
                <p:spPr>
                  <a:xfrm>
                    <a:off x="622662" y="0"/>
                    <a:ext cx="287051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PC</a:t>
                    </a:r>
                  </a:p>
                </p:txBody>
              </p:sp>
            </p:grpSp>
            <p:grpSp>
              <p:nvGrpSpPr>
                <p:cNvPr id="1414" name="Group 1414"/>
                <p:cNvGrpSpPr/>
                <p:nvPr/>
              </p:nvGrpSpPr>
              <p:grpSpPr>
                <a:xfrm>
                  <a:off x="5926316" y="647755"/>
                  <a:ext cx="872015" cy="269241"/>
                  <a:chOff x="0" y="0"/>
                  <a:chExt cx="872014" cy="269240"/>
                </a:xfrm>
              </p:grpSpPr>
              <p:sp>
                <p:nvSpPr>
                  <p:cNvPr id="1412" name="Shape 1412"/>
                  <p:cNvSpPr/>
                  <p:nvPr/>
                </p:nvSpPr>
                <p:spPr>
                  <a:xfrm>
                    <a:off x="0" y="0"/>
                    <a:ext cx="872015" cy="213140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 algn="r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413" name="Shape 1413"/>
                  <p:cNvSpPr/>
                  <p:nvPr/>
                </p:nvSpPr>
                <p:spPr>
                  <a:xfrm>
                    <a:off x="310599" y="0"/>
                    <a:ext cx="561416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 algn="r"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20000</a:t>
                    </a:r>
                  </a:p>
                </p:txBody>
              </p:sp>
            </p:grpSp>
            <p:grpSp>
              <p:nvGrpSpPr>
                <p:cNvPr id="1417" name="Group 1417"/>
                <p:cNvGrpSpPr/>
                <p:nvPr/>
              </p:nvGrpSpPr>
              <p:grpSpPr>
                <a:xfrm>
                  <a:off x="4393940" y="434615"/>
                  <a:ext cx="1532376" cy="269241"/>
                  <a:chOff x="0" y="0"/>
                  <a:chExt cx="1532375" cy="269240"/>
                </a:xfrm>
              </p:grpSpPr>
              <p:sp>
                <p:nvSpPr>
                  <p:cNvPr id="1415" name="Shape 1415"/>
                  <p:cNvSpPr/>
                  <p:nvPr/>
                </p:nvSpPr>
                <p:spPr>
                  <a:xfrm>
                    <a:off x="0" y="0"/>
                    <a:ext cx="1532376" cy="213140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416" name="Shape 1416"/>
                  <p:cNvSpPr/>
                  <p:nvPr/>
                </p:nvSpPr>
                <p:spPr>
                  <a:xfrm>
                    <a:off x="256843" y="0"/>
                    <a:ext cx="1018689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INT Enable</a:t>
                    </a:r>
                  </a:p>
                </p:txBody>
              </p:sp>
            </p:grpSp>
            <p:grpSp>
              <p:nvGrpSpPr>
                <p:cNvPr id="1420" name="Group 1420"/>
                <p:cNvGrpSpPr/>
                <p:nvPr/>
              </p:nvGrpSpPr>
              <p:grpSpPr>
                <a:xfrm>
                  <a:off x="5926316" y="434615"/>
                  <a:ext cx="872015" cy="269241"/>
                  <a:chOff x="0" y="0"/>
                  <a:chExt cx="872014" cy="269240"/>
                </a:xfrm>
              </p:grpSpPr>
              <p:sp>
                <p:nvSpPr>
                  <p:cNvPr id="1418" name="Shape 1418"/>
                  <p:cNvSpPr/>
                  <p:nvPr/>
                </p:nvSpPr>
                <p:spPr>
                  <a:xfrm>
                    <a:off x="0" y="0"/>
                    <a:ext cx="872015" cy="21314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419" name="Shape 1419"/>
                  <p:cNvSpPr/>
                  <p:nvPr/>
                </p:nvSpPr>
                <p:spPr>
                  <a:xfrm>
                    <a:off x="338209" y="0"/>
                    <a:ext cx="195596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0</a:t>
                    </a:r>
                  </a:p>
                </p:txBody>
              </p:sp>
            </p:grpSp>
            <p:sp>
              <p:nvSpPr>
                <p:cNvPr id="1421" name="Shape 1421"/>
                <p:cNvSpPr/>
                <p:nvPr/>
              </p:nvSpPr>
              <p:spPr>
                <a:xfrm rot="16200000" flipH="1">
                  <a:off x="7285915" y="-62697"/>
                  <a:ext cx="195280" cy="20424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5334" y="0"/>
                        <a:pt x="10668" y="5400"/>
                        <a:pt x="10668" y="10800"/>
                      </a:cubicBezTo>
                      <a:cubicBezTo>
                        <a:pt x="10668" y="16200"/>
                        <a:pt x="16134" y="21600"/>
                        <a:pt x="21600" y="21600"/>
                      </a:cubicBez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  <a:endParaRPr/>
                </a:p>
              </p:txBody>
            </p:sp>
            <p:sp>
              <p:nvSpPr>
                <p:cNvPr id="1422" name="Shape 1422"/>
                <p:cNvSpPr/>
                <p:nvPr/>
              </p:nvSpPr>
              <p:spPr>
                <a:xfrm>
                  <a:off x="0" y="1013308"/>
                  <a:ext cx="8929689" cy="512014"/>
                </a:xfrm>
                <a:prstGeom prst="rect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dash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Times"/>
                      <a:ea typeface="Times"/>
                      <a:cs typeface="Times"/>
                      <a:sym typeface="Times"/>
                    </a:defRPr>
                  </a:pPr>
                  <a:endParaRPr/>
                </a:p>
              </p:txBody>
            </p:sp>
            <p:grpSp>
              <p:nvGrpSpPr>
                <p:cNvPr id="1425" name="Group 1425"/>
                <p:cNvGrpSpPr/>
                <p:nvPr/>
              </p:nvGrpSpPr>
              <p:grpSpPr>
                <a:xfrm>
                  <a:off x="4393940" y="221475"/>
                  <a:ext cx="1532376" cy="269241"/>
                  <a:chOff x="0" y="0"/>
                  <a:chExt cx="1532375" cy="269240"/>
                </a:xfrm>
              </p:grpSpPr>
              <p:sp>
                <p:nvSpPr>
                  <p:cNvPr id="1423" name="Shape 1423"/>
                  <p:cNvSpPr/>
                  <p:nvPr/>
                </p:nvSpPr>
                <p:spPr>
                  <a:xfrm>
                    <a:off x="0" y="0"/>
                    <a:ext cx="1532376" cy="213140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424" name="Shape 1424"/>
                  <p:cNvSpPr/>
                  <p:nvPr/>
                </p:nvSpPr>
                <p:spPr>
                  <a:xfrm>
                    <a:off x="394025" y="0"/>
                    <a:ext cx="744325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INT ACK</a:t>
                    </a:r>
                  </a:p>
                </p:txBody>
              </p:sp>
            </p:grpSp>
            <p:grpSp>
              <p:nvGrpSpPr>
                <p:cNvPr id="1428" name="Group 1428"/>
                <p:cNvGrpSpPr/>
                <p:nvPr/>
              </p:nvGrpSpPr>
              <p:grpSpPr>
                <a:xfrm>
                  <a:off x="5926316" y="221475"/>
                  <a:ext cx="872015" cy="269241"/>
                  <a:chOff x="0" y="0"/>
                  <a:chExt cx="872014" cy="269240"/>
                </a:xfrm>
              </p:grpSpPr>
              <p:sp>
                <p:nvSpPr>
                  <p:cNvPr id="1426" name="Shape 1426"/>
                  <p:cNvSpPr/>
                  <p:nvPr/>
                </p:nvSpPr>
                <p:spPr>
                  <a:xfrm>
                    <a:off x="0" y="0"/>
                    <a:ext cx="872015" cy="213140"/>
                  </a:xfrm>
                  <a:prstGeom prst="rect">
                    <a:avLst/>
                  </a:prstGeom>
                  <a:solidFill>
                    <a:srgbClr val="00FF00"/>
                  </a:solidFill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427" name="Shape 1427"/>
                  <p:cNvSpPr/>
                  <p:nvPr/>
                </p:nvSpPr>
                <p:spPr>
                  <a:xfrm>
                    <a:off x="338209" y="0"/>
                    <a:ext cx="195596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1</a:t>
                    </a:r>
                  </a:p>
                </p:txBody>
              </p:sp>
            </p:grpSp>
            <p:grpSp>
              <p:nvGrpSpPr>
                <p:cNvPr id="1431" name="Group 1431"/>
                <p:cNvGrpSpPr/>
                <p:nvPr/>
              </p:nvGrpSpPr>
              <p:grpSpPr>
                <a:xfrm>
                  <a:off x="4393940" y="8334"/>
                  <a:ext cx="1532376" cy="269241"/>
                  <a:chOff x="0" y="0"/>
                  <a:chExt cx="1532375" cy="269240"/>
                </a:xfrm>
              </p:grpSpPr>
              <p:sp>
                <p:nvSpPr>
                  <p:cNvPr id="1429" name="Shape 1429"/>
                  <p:cNvSpPr/>
                  <p:nvPr/>
                </p:nvSpPr>
                <p:spPr>
                  <a:xfrm>
                    <a:off x="0" y="0"/>
                    <a:ext cx="1532376" cy="213140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430" name="Shape 1430"/>
                  <p:cNvSpPr/>
                  <p:nvPr/>
                </p:nvSpPr>
                <p:spPr>
                  <a:xfrm>
                    <a:off x="394025" y="0"/>
                    <a:ext cx="744325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INT REQ</a:t>
                    </a:r>
                  </a:p>
                </p:txBody>
              </p:sp>
            </p:grpSp>
            <p:grpSp>
              <p:nvGrpSpPr>
                <p:cNvPr id="1434" name="Group 1434"/>
                <p:cNvGrpSpPr/>
                <p:nvPr/>
              </p:nvGrpSpPr>
              <p:grpSpPr>
                <a:xfrm>
                  <a:off x="5926316" y="8334"/>
                  <a:ext cx="872015" cy="269241"/>
                  <a:chOff x="0" y="0"/>
                  <a:chExt cx="872014" cy="269240"/>
                </a:xfrm>
              </p:grpSpPr>
              <p:sp>
                <p:nvSpPr>
                  <p:cNvPr id="1432" name="Shape 1432"/>
                  <p:cNvSpPr/>
                  <p:nvPr/>
                </p:nvSpPr>
                <p:spPr>
                  <a:xfrm>
                    <a:off x="0" y="0"/>
                    <a:ext cx="872015" cy="213140"/>
                  </a:xfrm>
                  <a:prstGeom prst="rect">
                    <a:avLst/>
                  </a:prstGeom>
                  <a:solidFill>
                    <a:srgbClr val="00FF00"/>
                  </a:solidFill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433" name="Shape 1433"/>
                  <p:cNvSpPr/>
                  <p:nvPr/>
                </p:nvSpPr>
                <p:spPr>
                  <a:xfrm>
                    <a:off x="338209" y="0"/>
                    <a:ext cx="195596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1</a:t>
                    </a:r>
                  </a:p>
                </p:txBody>
              </p:sp>
            </p:grpSp>
            <p:sp>
              <p:nvSpPr>
                <p:cNvPr id="1435" name="Shape 1435"/>
                <p:cNvSpPr/>
                <p:nvPr/>
              </p:nvSpPr>
              <p:spPr>
                <a:xfrm>
                  <a:off x="133343" y="26195"/>
                  <a:ext cx="529136" cy="2692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>
                    <a:defRPr sz="1200" b="1">
                      <a:latin typeface="Times"/>
                      <a:ea typeface="Times"/>
                      <a:cs typeface="Times"/>
                      <a:sym typeface="Times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200" b="1"/>
                    <a:t>B.</a:t>
                  </a:r>
                </a:p>
              </p:txBody>
            </p:sp>
            <p:grpSp>
              <p:nvGrpSpPr>
                <p:cNvPr id="1438" name="Group 1438"/>
                <p:cNvGrpSpPr/>
                <p:nvPr/>
              </p:nvGrpSpPr>
              <p:grpSpPr>
                <a:xfrm>
                  <a:off x="2385343" y="647755"/>
                  <a:ext cx="899530" cy="269241"/>
                  <a:chOff x="0" y="0"/>
                  <a:chExt cx="899529" cy="269240"/>
                </a:xfrm>
              </p:grpSpPr>
              <p:sp>
                <p:nvSpPr>
                  <p:cNvPr id="1436" name="Shape 1436"/>
                  <p:cNvSpPr/>
                  <p:nvPr/>
                </p:nvSpPr>
                <p:spPr>
                  <a:xfrm>
                    <a:off x="0" y="0"/>
                    <a:ext cx="899530" cy="213140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437" name="Shape 1437"/>
                  <p:cNvSpPr/>
                  <p:nvPr/>
                </p:nvSpPr>
                <p:spPr>
                  <a:xfrm>
                    <a:off x="260512" y="0"/>
                    <a:ext cx="378505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BUS</a:t>
                    </a:r>
                  </a:p>
                </p:txBody>
              </p:sp>
            </p:grpSp>
            <p:grpSp>
              <p:nvGrpSpPr>
                <p:cNvPr id="1441" name="Group 1441"/>
                <p:cNvGrpSpPr/>
                <p:nvPr/>
              </p:nvGrpSpPr>
              <p:grpSpPr>
                <a:xfrm>
                  <a:off x="3284871" y="647755"/>
                  <a:ext cx="872015" cy="269241"/>
                  <a:chOff x="0" y="0"/>
                  <a:chExt cx="872014" cy="269240"/>
                </a:xfrm>
              </p:grpSpPr>
              <p:sp>
                <p:nvSpPr>
                  <p:cNvPr id="1439" name="Shape 1439"/>
                  <p:cNvSpPr/>
                  <p:nvPr/>
                </p:nvSpPr>
                <p:spPr>
                  <a:xfrm>
                    <a:off x="0" y="0"/>
                    <a:ext cx="872015" cy="213140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440" name="Shape 1440"/>
                  <p:cNvSpPr/>
                  <p:nvPr/>
                </p:nvSpPr>
                <p:spPr>
                  <a:xfrm>
                    <a:off x="292482" y="0"/>
                    <a:ext cx="287050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40</a:t>
                    </a:r>
                  </a:p>
                </p:txBody>
              </p:sp>
            </p:grpSp>
            <p:grpSp>
              <p:nvGrpSpPr>
                <p:cNvPr id="1444" name="Group 1444"/>
                <p:cNvGrpSpPr/>
                <p:nvPr/>
              </p:nvGrpSpPr>
              <p:grpSpPr>
                <a:xfrm>
                  <a:off x="7096764" y="-1"/>
                  <a:ext cx="872015" cy="269242"/>
                  <a:chOff x="0" y="0"/>
                  <a:chExt cx="872014" cy="269240"/>
                </a:xfrm>
              </p:grpSpPr>
              <p:sp>
                <p:nvSpPr>
                  <p:cNvPr id="1442" name="Shape 1442"/>
                  <p:cNvSpPr/>
                  <p:nvPr/>
                </p:nvSpPr>
                <p:spPr>
                  <a:xfrm>
                    <a:off x="0" y="0"/>
                    <a:ext cx="872015" cy="213140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443" name="Shape 1443"/>
                  <p:cNvSpPr/>
                  <p:nvPr/>
                </p:nvSpPr>
                <p:spPr>
                  <a:xfrm>
                    <a:off x="201027" y="0"/>
                    <a:ext cx="469960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MODE</a:t>
                    </a:r>
                  </a:p>
                </p:txBody>
              </p:sp>
            </p:grpSp>
            <p:grpSp>
              <p:nvGrpSpPr>
                <p:cNvPr id="1447" name="Group 1447"/>
                <p:cNvGrpSpPr/>
                <p:nvPr/>
              </p:nvGrpSpPr>
              <p:grpSpPr>
                <a:xfrm>
                  <a:off x="7968778" y="-1"/>
                  <a:ext cx="872015" cy="269242"/>
                  <a:chOff x="0" y="0"/>
                  <a:chExt cx="872014" cy="269240"/>
                </a:xfrm>
              </p:grpSpPr>
              <p:sp>
                <p:nvSpPr>
                  <p:cNvPr id="1445" name="Shape 1445"/>
                  <p:cNvSpPr/>
                  <p:nvPr/>
                </p:nvSpPr>
                <p:spPr>
                  <a:xfrm>
                    <a:off x="0" y="0"/>
                    <a:ext cx="872015" cy="213140"/>
                  </a:xfrm>
                  <a:prstGeom prst="rect">
                    <a:avLst/>
                  </a:prstGeom>
                  <a:solidFill>
                    <a:srgbClr val="D4D4FF"/>
                  </a:solidFill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lvl="0">
                      <a:defRPr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  <a:endParaRPr/>
                  </a:p>
                </p:txBody>
              </p:sp>
              <p:sp>
                <p:nvSpPr>
                  <p:cNvPr id="1446" name="Shape 1446"/>
                  <p:cNvSpPr/>
                  <p:nvPr/>
                </p:nvSpPr>
                <p:spPr>
                  <a:xfrm>
                    <a:off x="201027" y="0"/>
                    <a:ext cx="469960" cy="269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200" b="1">
                        <a:latin typeface="Courier New"/>
                        <a:ea typeface="Courier New"/>
                        <a:cs typeface="Courier New"/>
                        <a:sym typeface="Courier New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200" b="1"/>
                      <a:t>USER</a:t>
                    </a:r>
                  </a:p>
                </p:txBody>
              </p:sp>
            </p:grpSp>
          </p:grpSp>
        </p:grpSp>
      </p:grpSp>
      <p:grpSp>
        <p:nvGrpSpPr>
          <p:cNvPr id="1562" name="Group 1562"/>
          <p:cNvGrpSpPr/>
          <p:nvPr/>
        </p:nvGrpSpPr>
        <p:grpSpPr>
          <a:xfrm>
            <a:off x="-20639" y="3444875"/>
            <a:ext cx="9144003" cy="1829089"/>
            <a:chOff x="0" y="0"/>
            <a:chExt cx="9144001" cy="1829088"/>
          </a:xfrm>
        </p:grpSpPr>
        <p:sp>
          <p:nvSpPr>
            <p:cNvPr id="1451" name="Shape 1451"/>
            <p:cNvSpPr/>
            <p:nvPr/>
          </p:nvSpPr>
          <p:spPr>
            <a:xfrm>
              <a:off x="0" y="0"/>
              <a:ext cx="9144002" cy="1739645"/>
            </a:xfrm>
            <a:prstGeom prst="rect">
              <a:avLst/>
            </a:pr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grpSp>
          <p:nvGrpSpPr>
            <p:cNvPr id="1454" name="Group 1454"/>
            <p:cNvGrpSpPr/>
            <p:nvPr/>
          </p:nvGrpSpPr>
          <p:grpSpPr>
            <a:xfrm>
              <a:off x="1068917" y="1359805"/>
              <a:ext cx="872067" cy="269241"/>
              <a:chOff x="0" y="0"/>
              <a:chExt cx="872066" cy="269240"/>
            </a:xfrm>
          </p:grpSpPr>
          <p:sp>
            <p:nvSpPr>
              <p:cNvPr id="1452" name="Shape 1452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453" name="Shape 1453"/>
              <p:cNvSpPr/>
              <p:nvPr/>
            </p:nvSpPr>
            <p:spPr>
              <a:xfrm>
                <a:off x="402106" y="0"/>
                <a:ext cx="469961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1000</a:t>
                </a:r>
              </a:p>
            </p:txBody>
          </p:sp>
        </p:grpSp>
        <p:grpSp>
          <p:nvGrpSpPr>
            <p:cNvPr id="1457" name="Group 1457"/>
            <p:cNvGrpSpPr/>
            <p:nvPr/>
          </p:nvGrpSpPr>
          <p:grpSpPr>
            <a:xfrm>
              <a:off x="1940984" y="1359805"/>
              <a:ext cx="872067" cy="269241"/>
              <a:chOff x="0" y="0"/>
              <a:chExt cx="872066" cy="269240"/>
            </a:xfrm>
          </p:grpSpPr>
          <p:sp>
            <p:nvSpPr>
              <p:cNvPr id="1455" name="Shape 1455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456" name="Shape 1456"/>
              <p:cNvSpPr/>
              <p:nvPr/>
            </p:nvSpPr>
            <p:spPr>
              <a:xfrm>
                <a:off x="246780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...</a:t>
                </a:r>
              </a:p>
            </p:txBody>
          </p:sp>
        </p:grpSp>
        <p:grpSp>
          <p:nvGrpSpPr>
            <p:cNvPr id="1460" name="Group 1460"/>
            <p:cNvGrpSpPr/>
            <p:nvPr/>
          </p:nvGrpSpPr>
          <p:grpSpPr>
            <a:xfrm>
              <a:off x="1068917" y="1146665"/>
              <a:ext cx="872067" cy="269241"/>
              <a:chOff x="0" y="0"/>
              <a:chExt cx="872066" cy="269240"/>
            </a:xfrm>
          </p:grpSpPr>
          <p:sp>
            <p:nvSpPr>
              <p:cNvPr id="1458" name="Shape 1458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459" name="Shape 1459"/>
              <p:cNvSpPr/>
              <p:nvPr/>
            </p:nvSpPr>
            <p:spPr>
              <a:xfrm>
                <a:off x="585016" y="0"/>
                <a:ext cx="287051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40</a:t>
                </a:r>
              </a:p>
            </p:txBody>
          </p:sp>
        </p:grpSp>
        <p:grpSp>
          <p:nvGrpSpPr>
            <p:cNvPr id="1463" name="Group 1463"/>
            <p:cNvGrpSpPr/>
            <p:nvPr/>
          </p:nvGrpSpPr>
          <p:grpSpPr>
            <a:xfrm>
              <a:off x="1940984" y="1146665"/>
              <a:ext cx="872067" cy="269241"/>
              <a:chOff x="0" y="0"/>
              <a:chExt cx="872066" cy="269240"/>
            </a:xfrm>
          </p:grpSpPr>
          <p:sp>
            <p:nvSpPr>
              <p:cNvPr id="1461" name="Shape 1461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462" name="Shape 1462"/>
              <p:cNvSpPr/>
              <p:nvPr/>
            </p:nvSpPr>
            <p:spPr>
              <a:xfrm>
                <a:off x="585016" y="0"/>
                <a:ext cx="287051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41</a:t>
                </a:r>
              </a:p>
            </p:txBody>
          </p:sp>
        </p:grpSp>
        <p:sp>
          <p:nvSpPr>
            <p:cNvPr id="1464" name="Shape 1464"/>
            <p:cNvSpPr/>
            <p:nvPr/>
          </p:nvSpPr>
          <p:spPr>
            <a:xfrm>
              <a:off x="2840343" y="1196674"/>
              <a:ext cx="271157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</a:p>
          </p:txBody>
        </p:sp>
        <p:grpSp>
          <p:nvGrpSpPr>
            <p:cNvPr id="1467" name="Group 1467"/>
            <p:cNvGrpSpPr/>
            <p:nvPr/>
          </p:nvGrpSpPr>
          <p:grpSpPr>
            <a:xfrm>
              <a:off x="3111500" y="1359805"/>
              <a:ext cx="872067" cy="269241"/>
              <a:chOff x="0" y="0"/>
              <a:chExt cx="872066" cy="269240"/>
            </a:xfrm>
          </p:grpSpPr>
          <p:sp>
            <p:nvSpPr>
              <p:cNvPr id="1465" name="Shape 1465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466" name="Shape 1466"/>
              <p:cNvSpPr/>
              <p:nvPr/>
            </p:nvSpPr>
            <p:spPr>
              <a:xfrm>
                <a:off x="246780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...</a:t>
                </a:r>
              </a:p>
            </p:txBody>
          </p:sp>
        </p:grpSp>
        <p:grpSp>
          <p:nvGrpSpPr>
            <p:cNvPr id="1470" name="Group 1470"/>
            <p:cNvGrpSpPr/>
            <p:nvPr/>
          </p:nvGrpSpPr>
          <p:grpSpPr>
            <a:xfrm>
              <a:off x="3983566" y="1359805"/>
              <a:ext cx="872067" cy="269241"/>
              <a:chOff x="0" y="0"/>
              <a:chExt cx="872066" cy="269240"/>
            </a:xfrm>
          </p:grpSpPr>
          <p:sp>
            <p:nvSpPr>
              <p:cNvPr id="1468" name="Shape 1468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solidFill>
                <a:srgbClr val="FF99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469" name="Shape 1469"/>
              <p:cNvSpPr/>
              <p:nvPr/>
            </p:nvSpPr>
            <p:spPr>
              <a:xfrm>
                <a:off x="201053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mode</a:t>
                </a:r>
              </a:p>
            </p:txBody>
          </p:sp>
        </p:grpSp>
        <p:grpSp>
          <p:nvGrpSpPr>
            <p:cNvPr id="1473" name="Group 1473"/>
            <p:cNvGrpSpPr/>
            <p:nvPr/>
          </p:nvGrpSpPr>
          <p:grpSpPr>
            <a:xfrm>
              <a:off x="3111500" y="1146665"/>
              <a:ext cx="872067" cy="269241"/>
              <a:chOff x="0" y="0"/>
              <a:chExt cx="872066" cy="269240"/>
            </a:xfrm>
          </p:grpSpPr>
          <p:sp>
            <p:nvSpPr>
              <p:cNvPr id="1471" name="Shape 1471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472" name="Shape 1472"/>
              <p:cNvSpPr/>
              <p:nvPr/>
            </p:nvSpPr>
            <p:spPr>
              <a:xfrm>
                <a:off x="493561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299</a:t>
                </a:r>
              </a:p>
            </p:txBody>
          </p:sp>
        </p:grpSp>
        <p:grpSp>
          <p:nvGrpSpPr>
            <p:cNvPr id="1476" name="Group 1476"/>
            <p:cNvGrpSpPr/>
            <p:nvPr/>
          </p:nvGrpSpPr>
          <p:grpSpPr>
            <a:xfrm>
              <a:off x="3983566" y="1146665"/>
              <a:ext cx="872067" cy="269241"/>
              <a:chOff x="0" y="0"/>
              <a:chExt cx="872066" cy="269240"/>
            </a:xfrm>
          </p:grpSpPr>
          <p:sp>
            <p:nvSpPr>
              <p:cNvPr id="1474" name="Shape 1474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475" name="Shape 1475"/>
              <p:cNvSpPr/>
              <p:nvPr/>
            </p:nvSpPr>
            <p:spPr>
              <a:xfrm>
                <a:off x="493561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300</a:t>
                </a:r>
              </a:p>
            </p:txBody>
          </p:sp>
        </p:grpSp>
        <p:sp>
          <p:nvSpPr>
            <p:cNvPr id="1477" name="Shape 1477"/>
            <p:cNvSpPr/>
            <p:nvPr/>
          </p:nvSpPr>
          <p:spPr>
            <a:xfrm>
              <a:off x="4882929" y="1196674"/>
              <a:ext cx="271157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</a:p>
          </p:txBody>
        </p:sp>
        <p:grpSp>
          <p:nvGrpSpPr>
            <p:cNvPr id="1480" name="Group 1480"/>
            <p:cNvGrpSpPr/>
            <p:nvPr/>
          </p:nvGrpSpPr>
          <p:grpSpPr>
            <a:xfrm>
              <a:off x="5154084" y="1359805"/>
              <a:ext cx="872067" cy="269241"/>
              <a:chOff x="0" y="0"/>
              <a:chExt cx="872066" cy="269240"/>
            </a:xfrm>
          </p:grpSpPr>
          <p:sp>
            <p:nvSpPr>
              <p:cNvPr id="1478" name="Shape 1478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solidFill>
                <a:srgbClr val="FF99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479" name="Shape 1479"/>
              <p:cNvSpPr/>
              <p:nvPr/>
            </p:nvSpPr>
            <p:spPr>
              <a:xfrm>
                <a:off x="201053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inst</a:t>
                </a:r>
              </a:p>
            </p:txBody>
          </p:sp>
        </p:grpSp>
        <p:grpSp>
          <p:nvGrpSpPr>
            <p:cNvPr id="1483" name="Group 1483"/>
            <p:cNvGrpSpPr/>
            <p:nvPr/>
          </p:nvGrpSpPr>
          <p:grpSpPr>
            <a:xfrm>
              <a:off x="6026151" y="1359805"/>
              <a:ext cx="872067" cy="269241"/>
              <a:chOff x="0" y="0"/>
              <a:chExt cx="872066" cy="269240"/>
            </a:xfrm>
          </p:grpSpPr>
          <p:sp>
            <p:nvSpPr>
              <p:cNvPr id="1481" name="Shape 1481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482" name="Shape 1482"/>
              <p:cNvSpPr/>
              <p:nvPr/>
            </p:nvSpPr>
            <p:spPr>
              <a:xfrm>
                <a:off x="201053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inst</a:t>
                </a:r>
              </a:p>
            </p:txBody>
          </p:sp>
        </p:grpSp>
        <p:grpSp>
          <p:nvGrpSpPr>
            <p:cNvPr id="1486" name="Group 1486"/>
            <p:cNvGrpSpPr/>
            <p:nvPr/>
          </p:nvGrpSpPr>
          <p:grpSpPr>
            <a:xfrm>
              <a:off x="5154084" y="1146665"/>
              <a:ext cx="872067" cy="269241"/>
              <a:chOff x="0" y="0"/>
              <a:chExt cx="872066" cy="269240"/>
            </a:xfrm>
          </p:grpSpPr>
          <p:sp>
            <p:nvSpPr>
              <p:cNvPr id="1484" name="Shape 1484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solidFill>
                <a:srgbClr val="FF99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485" name="Shape 1485"/>
              <p:cNvSpPr/>
              <p:nvPr/>
            </p:nvSpPr>
            <p:spPr>
              <a:xfrm>
                <a:off x="402106" y="0"/>
                <a:ext cx="469961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1000</a:t>
                </a:r>
              </a:p>
            </p:txBody>
          </p:sp>
        </p:grpSp>
        <p:grpSp>
          <p:nvGrpSpPr>
            <p:cNvPr id="1489" name="Group 1489"/>
            <p:cNvGrpSpPr/>
            <p:nvPr/>
          </p:nvGrpSpPr>
          <p:grpSpPr>
            <a:xfrm>
              <a:off x="6026151" y="1146665"/>
              <a:ext cx="872067" cy="269241"/>
              <a:chOff x="0" y="0"/>
              <a:chExt cx="872066" cy="269240"/>
            </a:xfrm>
          </p:grpSpPr>
          <p:sp>
            <p:nvSpPr>
              <p:cNvPr id="1487" name="Shape 1487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488" name="Shape 1488"/>
              <p:cNvSpPr/>
              <p:nvPr/>
            </p:nvSpPr>
            <p:spPr>
              <a:xfrm>
                <a:off x="402106" y="0"/>
                <a:ext cx="469961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1001</a:t>
                </a:r>
              </a:p>
            </p:txBody>
          </p:sp>
        </p:grpSp>
        <p:sp>
          <p:nvSpPr>
            <p:cNvPr id="1490" name="Shape 1490"/>
            <p:cNvSpPr/>
            <p:nvPr/>
          </p:nvSpPr>
          <p:spPr>
            <a:xfrm>
              <a:off x="6925511" y="1196674"/>
              <a:ext cx="271157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</a:p>
          </p:txBody>
        </p:sp>
        <p:grpSp>
          <p:nvGrpSpPr>
            <p:cNvPr id="1493" name="Group 1493"/>
            <p:cNvGrpSpPr/>
            <p:nvPr/>
          </p:nvGrpSpPr>
          <p:grpSpPr>
            <a:xfrm>
              <a:off x="7196667" y="1359805"/>
              <a:ext cx="872067" cy="269241"/>
              <a:chOff x="0" y="0"/>
              <a:chExt cx="872066" cy="269240"/>
            </a:xfrm>
          </p:grpSpPr>
          <p:sp>
            <p:nvSpPr>
              <p:cNvPr id="1491" name="Shape 1491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492" name="Shape 1492"/>
              <p:cNvSpPr/>
              <p:nvPr/>
            </p:nvSpPr>
            <p:spPr>
              <a:xfrm>
                <a:off x="201053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inst</a:t>
                </a:r>
              </a:p>
            </p:txBody>
          </p:sp>
        </p:grpSp>
        <p:grpSp>
          <p:nvGrpSpPr>
            <p:cNvPr id="1496" name="Group 1496"/>
            <p:cNvGrpSpPr/>
            <p:nvPr/>
          </p:nvGrpSpPr>
          <p:grpSpPr>
            <a:xfrm>
              <a:off x="8068733" y="1359805"/>
              <a:ext cx="872067" cy="269241"/>
              <a:chOff x="0" y="0"/>
              <a:chExt cx="872066" cy="269240"/>
            </a:xfrm>
          </p:grpSpPr>
          <p:sp>
            <p:nvSpPr>
              <p:cNvPr id="1494" name="Shape 1494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495" name="Shape 1495"/>
              <p:cNvSpPr/>
              <p:nvPr/>
            </p:nvSpPr>
            <p:spPr>
              <a:xfrm>
                <a:off x="201053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inst</a:t>
                </a:r>
              </a:p>
            </p:txBody>
          </p:sp>
        </p:grpSp>
        <p:grpSp>
          <p:nvGrpSpPr>
            <p:cNvPr id="1499" name="Group 1499"/>
            <p:cNvGrpSpPr/>
            <p:nvPr/>
          </p:nvGrpSpPr>
          <p:grpSpPr>
            <a:xfrm>
              <a:off x="7196667" y="1146665"/>
              <a:ext cx="872067" cy="269241"/>
              <a:chOff x="0" y="0"/>
              <a:chExt cx="872066" cy="269240"/>
            </a:xfrm>
          </p:grpSpPr>
          <p:sp>
            <p:nvSpPr>
              <p:cNvPr id="1497" name="Shape 1497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498" name="Shape 1498"/>
              <p:cNvSpPr/>
              <p:nvPr/>
            </p:nvSpPr>
            <p:spPr>
              <a:xfrm>
                <a:off x="310651" y="0"/>
                <a:ext cx="56141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19999</a:t>
                </a:r>
              </a:p>
            </p:txBody>
          </p:sp>
        </p:grpSp>
        <p:grpSp>
          <p:nvGrpSpPr>
            <p:cNvPr id="1502" name="Group 1502"/>
            <p:cNvGrpSpPr/>
            <p:nvPr/>
          </p:nvGrpSpPr>
          <p:grpSpPr>
            <a:xfrm>
              <a:off x="8068733" y="1146665"/>
              <a:ext cx="872067" cy="269241"/>
              <a:chOff x="0" y="0"/>
              <a:chExt cx="872066" cy="269240"/>
            </a:xfrm>
          </p:grpSpPr>
          <p:sp>
            <p:nvSpPr>
              <p:cNvPr id="1500" name="Shape 1500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501" name="Shape 1501"/>
              <p:cNvSpPr/>
              <p:nvPr/>
            </p:nvSpPr>
            <p:spPr>
              <a:xfrm>
                <a:off x="310651" y="0"/>
                <a:ext cx="56141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20000</a:t>
                </a:r>
              </a:p>
            </p:txBody>
          </p:sp>
        </p:grpSp>
        <p:grpSp>
          <p:nvGrpSpPr>
            <p:cNvPr id="1505" name="Group 1505"/>
            <p:cNvGrpSpPr/>
            <p:nvPr/>
          </p:nvGrpSpPr>
          <p:grpSpPr>
            <a:xfrm>
              <a:off x="196850" y="1359805"/>
              <a:ext cx="872067" cy="269241"/>
              <a:chOff x="0" y="0"/>
              <a:chExt cx="872066" cy="269240"/>
            </a:xfrm>
          </p:grpSpPr>
          <p:sp>
            <p:nvSpPr>
              <p:cNvPr id="1503" name="Shape 1503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504" name="Shape 1504"/>
              <p:cNvSpPr/>
              <p:nvPr/>
            </p:nvSpPr>
            <p:spPr>
              <a:xfrm>
                <a:off x="201053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CONT</a:t>
                </a:r>
              </a:p>
            </p:txBody>
          </p:sp>
        </p:grpSp>
        <p:grpSp>
          <p:nvGrpSpPr>
            <p:cNvPr id="1508" name="Group 1508"/>
            <p:cNvGrpSpPr/>
            <p:nvPr/>
          </p:nvGrpSpPr>
          <p:grpSpPr>
            <a:xfrm>
              <a:off x="196850" y="1146665"/>
              <a:ext cx="872067" cy="269241"/>
              <a:chOff x="0" y="0"/>
              <a:chExt cx="872066" cy="269240"/>
            </a:xfrm>
          </p:grpSpPr>
          <p:sp>
            <p:nvSpPr>
              <p:cNvPr id="1506" name="Shape 1506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507" name="Shape 1507"/>
              <p:cNvSpPr/>
              <p:nvPr/>
            </p:nvSpPr>
            <p:spPr>
              <a:xfrm>
                <a:off x="201053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ADDR</a:t>
                </a:r>
              </a:p>
            </p:txBody>
          </p:sp>
        </p:grpSp>
        <p:sp>
          <p:nvSpPr>
            <p:cNvPr id="1509" name="Shape 1509"/>
            <p:cNvSpPr/>
            <p:nvPr/>
          </p:nvSpPr>
          <p:spPr>
            <a:xfrm>
              <a:off x="497417" y="116690"/>
              <a:ext cx="3676650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>
                <a:defRPr sz="1800"/>
              </a:pPr>
              <a:r>
                <a:rPr sz="1200" b="1">
                  <a:latin typeface="Times"/>
                  <a:ea typeface="Times"/>
                  <a:cs typeface="Times"/>
                  <a:sym typeface="Times"/>
                </a:rPr>
                <a:t>Handler address is put into PC; 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>
                <a:defRPr sz="1800"/>
              </a:pPr>
              <a:r>
                <a:rPr sz="1200" b="1">
                  <a:latin typeface="Times"/>
                  <a:ea typeface="Times"/>
                  <a:cs typeface="Times"/>
                  <a:sym typeface="Times"/>
                </a:rPr>
                <a:t>Current mode is saved in system stack; New mode is set to kernel;  $sp now points to system stack; Interrupt code at 1000 is set to handle the interrupt.</a:t>
              </a:r>
            </a:p>
          </p:txBody>
        </p:sp>
        <p:grpSp>
          <p:nvGrpSpPr>
            <p:cNvPr id="1512" name="Group 1512"/>
            <p:cNvGrpSpPr/>
            <p:nvPr/>
          </p:nvGrpSpPr>
          <p:grpSpPr>
            <a:xfrm>
              <a:off x="7196667" y="731103"/>
              <a:ext cx="872067" cy="269241"/>
              <a:chOff x="0" y="0"/>
              <a:chExt cx="872066" cy="269240"/>
            </a:xfrm>
          </p:grpSpPr>
          <p:sp>
            <p:nvSpPr>
              <p:cNvPr id="1510" name="Shape 1510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511" name="Shape 1511"/>
              <p:cNvSpPr/>
              <p:nvPr/>
            </p:nvSpPr>
            <p:spPr>
              <a:xfrm>
                <a:off x="246780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$sp</a:t>
                </a:r>
              </a:p>
            </p:txBody>
          </p:sp>
        </p:grpSp>
        <p:grpSp>
          <p:nvGrpSpPr>
            <p:cNvPr id="1515" name="Group 1515"/>
            <p:cNvGrpSpPr/>
            <p:nvPr/>
          </p:nvGrpSpPr>
          <p:grpSpPr>
            <a:xfrm>
              <a:off x="8068733" y="731103"/>
              <a:ext cx="872067" cy="269241"/>
              <a:chOff x="0" y="0"/>
              <a:chExt cx="872066" cy="269240"/>
            </a:xfrm>
          </p:grpSpPr>
          <p:sp>
            <p:nvSpPr>
              <p:cNvPr id="1513" name="Shape 1513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solidFill>
                <a:srgbClr val="FF99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514" name="Shape 1514"/>
              <p:cNvSpPr/>
              <p:nvPr/>
            </p:nvSpPr>
            <p:spPr>
              <a:xfrm>
                <a:off x="493561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299</a:t>
                </a:r>
              </a:p>
            </p:txBody>
          </p:sp>
        </p:grpSp>
        <p:grpSp>
          <p:nvGrpSpPr>
            <p:cNvPr id="1518" name="Group 1518"/>
            <p:cNvGrpSpPr/>
            <p:nvPr/>
          </p:nvGrpSpPr>
          <p:grpSpPr>
            <a:xfrm>
              <a:off x="7196667" y="517963"/>
              <a:ext cx="872067" cy="269241"/>
              <a:chOff x="0" y="0"/>
              <a:chExt cx="872066" cy="269240"/>
            </a:xfrm>
          </p:grpSpPr>
          <p:sp>
            <p:nvSpPr>
              <p:cNvPr id="1516" name="Shape 1516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517" name="Shape 1517"/>
              <p:cNvSpPr/>
              <p:nvPr/>
            </p:nvSpPr>
            <p:spPr>
              <a:xfrm>
                <a:off x="246780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$k0</a:t>
                </a:r>
              </a:p>
            </p:txBody>
          </p:sp>
        </p:grpSp>
        <p:grpSp>
          <p:nvGrpSpPr>
            <p:cNvPr id="1521" name="Group 1521"/>
            <p:cNvGrpSpPr/>
            <p:nvPr/>
          </p:nvGrpSpPr>
          <p:grpSpPr>
            <a:xfrm>
              <a:off x="8068733" y="517963"/>
              <a:ext cx="872067" cy="269241"/>
              <a:chOff x="0" y="0"/>
              <a:chExt cx="872066" cy="269240"/>
            </a:xfrm>
          </p:grpSpPr>
          <p:sp>
            <p:nvSpPr>
              <p:cNvPr id="1519" name="Shape 1519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520" name="Shape 1520"/>
              <p:cNvSpPr/>
              <p:nvPr/>
            </p:nvSpPr>
            <p:spPr>
              <a:xfrm>
                <a:off x="310651" y="0"/>
                <a:ext cx="56141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20000</a:t>
                </a:r>
              </a:p>
            </p:txBody>
          </p:sp>
        </p:grpSp>
        <p:grpSp>
          <p:nvGrpSpPr>
            <p:cNvPr id="1524" name="Group 1524"/>
            <p:cNvGrpSpPr/>
            <p:nvPr/>
          </p:nvGrpSpPr>
          <p:grpSpPr>
            <a:xfrm>
              <a:off x="7196667" y="303633"/>
              <a:ext cx="1744134" cy="269241"/>
              <a:chOff x="0" y="0"/>
              <a:chExt cx="1744133" cy="269240"/>
            </a:xfrm>
          </p:grpSpPr>
          <p:sp>
            <p:nvSpPr>
              <p:cNvPr id="1522" name="Shape 1522"/>
              <p:cNvSpPr/>
              <p:nvPr/>
            </p:nvSpPr>
            <p:spPr>
              <a:xfrm>
                <a:off x="0" y="0"/>
                <a:ext cx="1744134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523" name="Shape 1523"/>
              <p:cNvSpPr/>
              <p:nvPr/>
            </p:nvSpPr>
            <p:spPr>
              <a:xfrm>
                <a:off x="428466" y="0"/>
                <a:ext cx="887201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Register File</a:t>
                </a:r>
              </a:p>
            </p:txBody>
          </p:sp>
        </p:grpSp>
        <p:grpSp>
          <p:nvGrpSpPr>
            <p:cNvPr id="1527" name="Group 1527"/>
            <p:cNvGrpSpPr/>
            <p:nvPr/>
          </p:nvGrpSpPr>
          <p:grpSpPr>
            <a:xfrm>
              <a:off x="4493684" y="738247"/>
              <a:ext cx="1532467" cy="269241"/>
              <a:chOff x="0" y="0"/>
              <a:chExt cx="1532466" cy="269240"/>
            </a:xfrm>
          </p:grpSpPr>
          <p:sp>
            <p:nvSpPr>
              <p:cNvPr id="1525" name="Shape 1525"/>
              <p:cNvSpPr/>
              <p:nvPr/>
            </p:nvSpPr>
            <p:spPr>
              <a:xfrm>
                <a:off x="0" y="0"/>
                <a:ext cx="15324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526" name="Shape 1526"/>
              <p:cNvSpPr/>
              <p:nvPr/>
            </p:nvSpPr>
            <p:spPr>
              <a:xfrm>
                <a:off x="622708" y="0"/>
                <a:ext cx="28705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PC</a:t>
                </a:r>
              </a:p>
            </p:txBody>
          </p:sp>
        </p:grpSp>
        <p:grpSp>
          <p:nvGrpSpPr>
            <p:cNvPr id="1530" name="Group 1530"/>
            <p:cNvGrpSpPr/>
            <p:nvPr/>
          </p:nvGrpSpPr>
          <p:grpSpPr>
            <a:xfrm>
              <a:off x="6026151" y="738247"/>
              <a:ext cx="872067" cy="269241"/>
              <a:chOff x="0" y="0"/>
              <a:chExt cx="872066" cy="269240"/>
            </a:xfrm>
          </p:grpSpPr>
          <p:sp>
            <p:nvSpPr>
              <p:cNvPr id="1528" name="Shape 1528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solidFill>
                <a:srgbClr val="FF99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529" name="Shape 1529"/>
              <p:cNvSpPr/>
              <p:nvPr/>
            </p:nvSpPr>
            <p:spPr>
              <a:xfrm>
                <a:off x="402106" y="0"/>
                <a:ext cx="469961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1000</a:t>
                </a:r>
              </a:p>
            </p:txBody>
          </p:sp>
        </p:grpSp>
        <p:grpSp>
          <p:nvGrpSpPr>
            <p:cNvPr id="1533" name="Group 1533"/>
            <p:cNvGrpSpPr/>
            <p:nvPr/>
          </p:nvGrpSpPr>
          <p:grpSpPr>
            <a:xfrm>
              <a:off x="4493684" y="525107"/>
              <a:ext cx="1532467" cy="269241"/>
              <a:chOff x="0" y="0"/>
              <a:chExt cx="1532466" cy="269240"/>
            </a:xfrm>
          </p:grpSpPr>
          <p:sp>
            <p:nvSpPr>
              <p:cNvPr id="1531" name="Shape 1531"/>
              <p:cNvSpPr/>
              <p:nvPr/>
            </p:nvSpPr>
            <p:spPr>
              <a:xfrm>
                <a:off x="0" y="0"/>
                <a:ext cx="15324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532" name="Shape 1532"/>
              <p:cNvSpPr/>
              <p:nvPr/>
            </p:nvSpPr>
            <p:spPr>
              <a:xfrm>
                <a:off x="256888" y="0"/>
                <a:ext cx="101869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INT Enable</a:t>
                </a:r>
              </a:p>
            </p:txBody>
          </p:sp>
        </p:grpSp>
        <p:grpSp>
          <p:nvGrpSpPr>
            <p:cNvPr id="1536" name="Group 1536"/>
            <p:cNvGrpSpPr/>
            <p:nvPr/>
          </p:nvGrpSpPr>
          <p:grpSpPr>
            <a:xfrm>
              <a:off x="6026151" y="525107"/>
              <a:ext cx="872067" cy="269241"/>
              <a:chOff x="0" y="0"/>
              <a:chExt cx="872066" cy="269240"/>
            </a:xfrm>
          </p:grpSpPr>
          <p:sp>
            <p:nvSpPr>
              <p:cNvPr id="1534" name="Shape 1534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535" name="Shape 1535"/>
              <p:cNvSpPr/>
              <p:nvPr/>
            </p:nvSpPr>
            <p:spPr>
              <a:xfrm>
                <a:off x="338235" y="0"/>
                <a:ext cx="19559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0</a:t>
                </a:r>
              </a:p>
            </p:txBody>
          </p:sp>
        </p:grpSp>
        <p:sp>
          <p:nvSpPr>
            <p:cNvPr id="1537" name="Shape 1537"/>
            <p:cNvSpPr/>
            <p:nvPr/>
          </p:nvSpPr>
          <p:spPr>
            <a:xfrm rot="5400000">
              <a:off x="5928512" y="612992"/>
              <a:ext cx="195279" cy="872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334" y="0"/>
                    <a:pt x="10668" y="5400"/>
                    <a:pt x="10668" y="10800"/>
                  </a:cubicBezTo>
                  <a:cubicBezTo>
                    <a:pt x="10668" y="16200"/>
                    <a:pt x="16134" y="2160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1540" name="Group 1540"/>
            <p:cNvGrpSpPr/>
            <p:nvPr/>
          </p:nvGrpSpPr>
          <p:grpSpPr>
            <a:xfrm>
              <a:off x="4493684" y="311968"/>
              <a:ext cx="1532467" cy="269241"/>
              <a:chOff x="0" y="0"/>
              <a:chExt cx="1532466" cy="269240"/>
            </a:xfrm>
          </p:grpSpPr>
          <p:sp>
            <p:nvSpPr>
              <p:cNvPr id="1538" name="Shape 1538"/>
              <p:cNvSpPr/>
              <p:nvPr/>
            </p:nvSpPr>
            <p:spPr>
              <a:xfrm>
                <a:off x="0" y="0"/>
                <a:ext cx="15324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539" name="Shape 1539"/>
              <p:cNvSpPr/>
              <p:nvPr/>
            </p:nvSpPr>
            <p:spPr>
              <a:xfrm>
                <a:off x="394070" y="0"/>
                <a:ext cx="74432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INT ACK</a:t>
                </a:r>
              </a:p>
            </p:txBody>
          </p:sp>
        </p:grpSp>
        <p:grpSp>
          <p:nvGrpSpPr>
            <p:cNvPr id="1543" name="Group 1543"/>
            <p:cNvGrpSpPr/>
            <p:nvPr/>
          </p:nvGrpSpPr>
          <p:grpSpPr>
            <a:xfrm>
              <a:off x="6026151" y="311968"/>
              <a:ext cx="872067" cy="269241"/>
              <a:chOff x="0" y="0"/>
              <a:chExt cx="872066" cy="269240"/>
            </a:xfrm>
          </p:grpSpPr>
          <p:sp>
            <p:nvSpPr>
              <p:cNvPr id="1541" name="Shape 1541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542" name="Shape 1542"/>
              <p:cNvSpPr/>
              <p:nvPr/>
            </p:nvSpPr>
            <p:spPr>
              <a:xfrm>
                <a:off x="338235" y="0"/>
                <a:ext cx="19559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0</a:t>
                </a:r>
              </a:p>
            </p:txBody>
          </p:sp>
        </p:grpSp>
        <p:grpSp>
          <p:nvGrpSpPr>
            <p:cNvPr id="1546" name="Group 1546"/>
            <p:cNvGrpSpPr/>
            <p:nvPr/>
          </p:nvGrpSpPr>
          <p:grpSpPr>
            <a:xfrm>
              <a:off x="4493684" y="98828"/>
              <a:ext cx="1532467" cy="269241"/>
              <a:chOff x="0" y="0"/>
              <a:chExt cx="1532466" cy="269240"/>
            </a:xfrm>
          </p:grpSpPr>
          <p:sp>
            <p:nvSpPr>
              <p:cNvPr id="1544" name="Shape 1544"/>
              <p:cNvSpPr/>
              <p:nvPr/>
            </p:nvSpPr>
            <p:spPr>
              <a:xfrm>
                <a:off x="0" y="0"/>
                <a:ext cx="15324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545" name="Shape 1545"/>
              <p:cNvSpPr/>
              <p:nvPr/>
            </p:nvSpPr>
            <p:spPr>
              <a:xfrm>
                <a:off x="394070" y="0"/>
                <a:ext cx="74432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INT REQ</a:t>
                </a:r>
              </a:p>
            </p:txBody>
          </p:sp>
        </p:grpSp>
        <p:grpSp>
          <p:nvGrpSpPr>
            <p:cNvPr id="1549" name="Group 1549"/>
            <p:cNvGrpSpPr/>
            <p:nvPr/>
          </p:nvGrpSpPr>
          <p:grpSpPr>
            <a:xfrm>
              <a:off x="6026151" y="98828"/>
              <a:ext cx="872067" cy="269241"/>
              <a:chOff x="0" y="0"/>
              <a:chExt cx="872066" cy="269240"/>
            </a:xfrm>
          </p:grpSpPr>
          <p:sp>
            <p:nvSpPr>
              <p:cNvPr id="1547" name="Shape 1547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548" name="Shape 1548"/>
              <p:cNvSpPr/>
              <p:nvPr/>
            </p:nvSpPr>
            <p:spPr>
              <a:xfrm>
                <a:off x="338235" y="0"/>
                <a:ext cx="19559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0</a:t>
                </a:r>
              </a:p>
            </p:txBody>
          </p:sp>
        </p:grpSp>
        <p:sp>
          <p:nvSpPr>
            <p:cNvPr id="1550" name="Shape 1550"/>
            <p:cNvSpPr/>
            <p:nvPr/>
          </p:nvSpPr>
          <p:spPr>
            <a:xfrm>
              <a:off x="232833" y="116690"/>
              <a:ext cx="529167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 b="1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 b="0"/>
              </a:pPr>
              <a:r>
                <a:rPr sz="1200" b="1"/>
                <a:t>C.</a:t>
              </a:r>
            </a:p>
          </p:txBody>
        </p:sp>
        <p:sp>
          <p:nvSpPr>
            <p:cNvPr id="1551" name="Shape 1551"/>
            <p:cNvSpPr/>
            <p:nvPr/>
          </p:nvSpPr>
          <p:spPr>
            <a:xfrm>
              <a:off x="1465151" y="1597948"/>
              <a:ext cx="681222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900"/>
                <a:t>Vector Table</a:t>
              </a:r>
            </a:p>
          </p:txBody>
        </p:sp>
        <p:sp>
          <p:nvSpPr>
            <p:cNvPr id="1552" name="Shape 1552"/>
            <p:cNvSpPr/>
            <p:nvPr/>
          </p:nvSpPr>
          <p:spPr>
            <a:xfrm>
              <a:off x="3478502" y="1597948"/>
              <a:ext cx="723248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900"/>
                <a:t>System Stack</a:t>
              </a:r>
            </a:p>
          </p:txBody>
        </p:sp>
        <p:sp>
          <p:nvSpPr>
            <p:cNvPr id="1553" name="Shape 1553"/>
            <p:cNvSpPr/>
            <p:nvPr/>
          </p:nvSpPr>
          <p:spPr>
            <a:xfrm>
              <a:off x="5510628" y="1597948"/>
              <a:ext cx="74211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900"/>
                <a:t>Handler Code</a:t>
              </a:r>
            </a:p>
          </p:txBody>
        </p:sp>
        <p:sp>
          <p:nvSpPr>
            <p:cNvPr id="1554" name="Shape 1554"/>
            <p:cNvSpPr/>
            <p:nvPr/>
          </p:nvSpPr>
          <p:spPr>
            <a:xfrm>
              <a:off x="7444956" y="1597948"/>
              <a:ext cx="90725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900"/>
                <a:t>Original Program</a:t>
              </a:r>
            </a:p>
          </p:txBody>
        </p:sp>
        <p:sp>
          <p:nvSpPr>
            <p:cNvPr id="1555" name="Shape 1555"/>
            <p:cNvSpPr/>
            <p:nvPr/>
          </p:nvSpPr>
          <p:spPr>
            <a:xfrm>
              <a:off x="99483" y="1103799"/>
              <a:ext cx="8930218" cy="512011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dash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grpSp>
          <p:nvGrpSpPr>
            <p:cNvPr id="1558" name="Group 1558"/>
            <p:cNvGrpSpPr/>
            <p:nvPr/>
          </p:nvGrpSpPr>
          <p:grpSpPr>
            <a:xfrm>
              <a:off x="7207251" y="90494"/>
              <a:ext cx="872067" cy="269241"/>
              <a:chOff x="0" y="0"/>
              <a:chExt cx="872066" cy="269240"/>
            </a:xfrm>
          </p:grpSpPr>
          <p:sp>
            <p:nvSpPr>
              <p:cNvPr id="1556" name="Shape 1556"/>
              <p:cNvSpPr/>
              <p:nvPr/>
            </p:nvSpPr>
            <p:spPr>
              <a:xfrm>
                <a:off x="0" y="0"/>
                <a:ext cx="872067" cy="213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557" name="Shape 1557"/>
              <p:cNvSpPr/>
              <p:nvPr/>
            </p:nvSpPr>
            <p:spPr>
              <a:xfrm>
                <a:off x="201053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MODE</a:t>
                </a:r>
              </a:p>
            </p:txBody>
          </p:sp>
        </p:grpSp>
        <p:grpSp>
          <p:nvGrpSpPr>
            <p:cNvPr id="1561" name="Group 1561"/>
            <p:cNvGrpSpPr/>
            <p:nvPr/>
          </p:nvGrpSpPr>
          <p:grpSpPr>
            <a:xfrm>
              <a:off x="8079317" y="90494"/>
              <a:ext cx="861483" cy="269241"/>
              <a:chOff x="0" y="0"/>
              <a:chExt cx="861481" cy="269240"/>
            </a:xfrm>
          </p:grpSpPr>
          <p:sp>
            <p:nvSpPr>
              <p:cNvPr id="1559" name="Shape 1559"/>
              <p:cNvSpPr/>
              <p:nvPr/>
            </p:nvSpPr>
            <p:spPr>
              <a:xfrm>
                <a:off x="0" y="0"/>
                <a:ext cx="861482" cy="213139"/>
              </a:xfrm>
              <a:prstGeom prst="rect">
                <a:avLst/>
              </a:prstGeom>
              <a:solidFill>
                <a:srgbClr val="FF99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560" name="Shape 1560"/>
              <p:cNvSpPr/>
              <p:nvPr/>
            </p:nvSpPr>
            <p:spPr>
              <a:xfrm>
                <a:off x="104306" y="0"/>
                <a:ext cx="65287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KERNEL</a:t>
                </a:r>
              </a:p>
            </p:txBody>
          </p:sp>
        </p:grpSp>
      </p:grpSp>
      <p:grpSp>
        <p:nvGrpSpPr>
          <p:cNvPr id="1673" name="Group 1673"/>
          <p:cNvGrpSpPr/>
          <p:nvPr/>
        </p:nvGrpSpPr>
        <p:grpSpPr>
          <a:xfrm>
            <a:off x="88899" y="5205412"/>
            <a:ext cx="8929690" cy="1738602"/>
            <a:chOff x="0" y="0"/>
            <a:chExt cx="8929688" cy="1738600"/>
          </a:xfrm>
        </p:grpSpPr>
        <p:grpSp>
          <p:nvGrpSpPr>
            <p:cNvPr id="1565" name="Group 1565"/>
            <p:cNvGrpSpPr/>
            <p:nvPr/>
          </p:nvGrpSpPr>
          <p:grpSpPr>
            <a:xfrm>
              <a:off x="969376" y="1269314"/>
              <a:ext cx="872015" cy="269241"/>
              <a:chOff x="0" y="0"/>
              <a:chExt cx="872014" cy="269240"/>
            </a:xfrm>
          </p:grpSpPr>
          <p:sp>
            <p:nvSpPr>
              <p:cNvPr id="1563" name="Shape 1563"/>
              <p:cNvSpPr/>
              <p:nvPr/>
            </p:nvSpPr>
            <p:spPr>
              <a:xfrm>
                <a:off x="0" y="0"/>
                <a:ext cx="872015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564" name="Shape 1564"/>
              <p:cNvSpPr/>
              <p:nvPr/>
            </p:nvSpPr>
            <p:spPr>
              <a:xfrm>
                <a:off x="402054" y="0"/>
                <a:ext cx="469961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1000</a:t>
                </a:r>
              </a:p>
            </p:txBody>
          </p:sp>
        </p:grpSp>
        <p:grpSp>
          <p:nvGrpSpPr>
            <p:cNvPr id="1568" name="Group 1568"/>
            <p:cNvGrpSpPr/>
            <p:nvPr/>
          </p:nvGrpSpPr>
          <p:grpSpPr>
            <a:xfrm>
              <a:off x="1841391" y="1269314"/>
              <a:ext cx="872015" cy="269241"/>
              <a:chOff x="0" y="0"/>
              <a:chExt cx="872014" cy="269240"/>
            </a:xfrm>
          </p:grpSpPr>
          <p:sp>
            <p:nvSpPr>
              <p:cNvPr id="1566" name="Shape 1566"/>
              <p:cNvSpPr/>
              <p:nvPr/>
            </p:nvSpPr>
            <p:spPr>
              <a:xfrm>
                <a:off x="0" y="0"/>
                <a:ext cx="872015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567" name="Shape 1567"/>
              <p:cNvSpPr/>
              <p:nvPr/>
            </p:nvSpPr>
            <p:spPr>
              <a:xfrm>
                <a:off x="246754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...</a:t>
                </a:r>
              </a:p>
            </p:txBody>
          </p:sp>
        </p:grpSp>
        <p:grpSp>
          <p:nvGrpSpPr>
            <p:cNvPr id="1571" name="Group 1571"/>
            <p:cNvGrpSpPr/>
            <p:nvPr/>
          </p:nvGrpSpPr>
          <p:grpSpPr>
            <a:xfrm>
              <a:off x="969376" y="1056175"/>
              <a:ext cx="872015" cy="269241"/>
              <a:chOff x="0" y="0"/>
              <a:chExt cx="872014" cy="269240"/>
            </a:xfrm>
          </p:grpSpPr>
          <p:sp>
            <p:nvSpPr>
              <p:cNvPr id="1569" name="Shape 1569"/>
              <p:cNvSpPr/>
              <p:nvPr/>
            </p:nvSpPr>
            <p:spPr>
              <a:xfrm>
                <a:off x="0" y="0"/>
                <a:ext cx="872015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570" name="Shape 1570"/>
              <p:cNvSpPr/>
              <p:nvPr/>
            </p:nvSpPr>
            <p:spPr>
              <a:xfrm>
                <a:off x="584964" y="0"/>
                <a:ext cx="287051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40</a:t>
                </a:r>
              </a:p>
            </p:txBody>
          </p:sp>
        </p:grpSp>
        <p:grpSp>
          <p:nvGrpSpPr>
            <p:cNvPr id="1574" name="Group 1574"/>
            <p:cNvGrpSpPr/>
            <p:nvPr/>
          </p:nvGrpSpPr>
          <p:grpSpPr>
            <a:xfrm>
              <a:off x="1841391" y="1056175"/>
              <a:ext cx="872015" cy="269241"/>
              <a:chOff x="0" y="0"/>
              <a:chExt cx="872014" cy="269240"/>
            </a:xfrm>
          </p:grpSpPr>
          <p:sp>
            <p:nvSpPr>
              <p:cNvPr id="1572" name="Shape 1572"/>
              <p:cNvSpPr/>
              <p:nvPr/>
            </p:nvSpPr>
            <p:spPr>
              <a:xfrm>
                <a:off x="0" y="0"/>
                <a:ext cx="872015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573" name="Shape 1573"/>
              <p:cNvSpPr/>
              <p:nvPr/>
            </p:nvSpPr>
            <p:spPr>
              <a:xfrm>
                <a:off x="584964" y="0"/>
                <a:ext cx="287051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41</a:t>
                </a:r>
              </a:p>
            </p:txBody>
          </p:sp>
        </p:grpSp>
        <p:sp>
          <p:nvSpPr>
            <p:cNvPr id="1575" name="Shape 1575"/>
            <p:cNvSpPr/>
            <p:nvPr/>
          </p:nvSpPr>
          <p:spPr>
            <a:xfrm>
              <a:off x="2740683" y="1106185"/>
              <a:ext cx="271157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</a:p>
          </p:txBody>
        </p:sp>
        <p:grpSp>
          <p:nvGrpSpPr>
            <p:cNvPr id="1578" name="Group 1578"/>
            <p:cNvGrpSpPr/>
            <p:nvPr/>
          </p:nvGrpSpPr>
          <p:grpSpPr>
            <a:xfrm>
              <a:off x="3011839" y="1269314"/>
              <a:ext cx="872015" cy="269241"/>
              <a:chOff x="0" y="0"/>
              <a:chExt cx="872014" cy="269240"/>
            </a:xfrm>
          </p:grpSpPr>
          <p:sp>
            <p:nvSpPr>
              <p:cNvPr id="1576" name="Shape 1576"/>
              <p:cNvSpPr/>
              <p:nvPr/>
            </p:nvSpPr>
            <p:spPr>
              <a:xfrm>
                <a:off x="0" y="0"/>
                <a:ext cx="872015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577" name="Shape 1577"/>
              <p:cNvSpPr/>
              <p:nvPr/>
            </p:nvSpPr>
            <p:spPr>
              <a:xfrm>
                <a:off x="246754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...</a:t>
                </a:r>
              </a:p>
            </p:txBody>
          </p:sp>
        </p:grpSp>
        <p:grpSp>
          <p:nvGrpSpPr>
            <p:cNvPr id="1581" name="Group 1581"/>
            <p:cNvGrpSpPr/>
            <p:nvPr/>
          </p:nvGrpSpPr>
          <p:grpSpPr>
            <a:xfrm>
              <a:off x="3883854" y="1269314"/>
              <a:ext cx="872015" cy="269241"/>
              <a:chOff x="0" y="0"/>
              <a:chExt cx="872014" cy="269240"/>
            </a:xfrm>
          </p:grpSpPr>
          <p:sp>
            <p:nvSpPr>
              <p:cNvPr id="1579" name="Shape 1579"/>
              <p:cNvSpPr/>
              <p:nvPr/>
            </p:nvSpPr>
            <p:spPr>
              <a:xfrm>
                <a:off x="0" y="0"/>
                <a:ext cx="872015" cy="213140"/>
              </a:xfrm>
              <a:prstGeom prst="rect">
                <a:avLst/>
              </a:prstGeom>
              <a:solidFill>
                <a:srgbClr val="FF99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580" name="Shape 1580"/>
              <p:cNvSpPr/>
              <p:nvPr/>
            </p:nvSpPr>
            <p:spPr>
              <a:xfrm>
                <a:off x="246754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...</a:t>
                </a:r>
              </a:p>
            </p:txBody>
          </p:sp>
        </p:grpSp>
        <p:grpSp>
          <p:nvGrpSpPr>
            <p:cNvPr id="1584" name="Group 1584"/>
            <p:cNvGrpSpPr/>
            <p:nvPr/>
          </p:nvGrpSpPr>
          <p:grpSpPr>
            <a:xfrm>
              <a:off x="3011839" y="1056175"/>
              <a:ext cx="872015" cy="269241"/>
              <a:chOff x="0" y="0"/>
              <a:chExt cx="872014" cy="269240"/>
            </a:xfrm>
          </p:grpSpPr>
          <p:sp>
            <p:nvSpPr>
              <p:cNvPr id="1582" name="Shape 1582"/>
              <p:cNvSpPr/>
              <p:nvPr/>
            </p:nvSpPr>
            <p:spPr>
              <a:xfrm>
                <a:off x="0" y="0"/>
                <a:ext cx="872015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583" name="Shape 1583"/>
              <p:cNvSpPr/>
              <p:nvPr/>
            </p:nvSpPr>
            <p:spPr>
              <a:xfrm>
                <a:off x="493509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299</a:t>
                </a:r>
              </a:p>
            </p:txBody>
          </p:sp>
        </p:grpSp>
        <p:grpSp>
          <p:nvGrpSpPr>
            <p:cNvPr id="1587" name="Group 1587"/>
            <p:cNvGrpSpPr/>
            <p:nvPr/>
          </p:nvGrpSpPr>
          <p:grpSpPr>
            <a:xfrm>
              <a:off x="3883854" y="1056175"/>
              <a:ext cx="872015" cy="269241"/>
              <a:chOff x="0" y="0"/>
              <a:chExt cx="872014" cy="269240"/>
            </a:xfrm>
          </p:grpSpPr>
          <p:sp>
            <p:nvSpPr>
              <p:cNvPr id="1585" name="Shape 1585"/>
              <p:cNvSpPr/>
              <p:nvPr/>
            </p:nvSpPr>
            <p:spPr>
              <a:xfrm>
                <a:off x="0" y="0"/>
                <a:ext cx="872015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586" name="Shape 1586"/>
              <p:cNvSpPr/>
              <p:nvPr/>
            </p:nvSpPr>
            <p:spPr>
              <a:xfrm>
                <a:off x="493509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300</a:t>
                </a:r>
              </a:p>
            </p:txBody>
          </p:sp>
        </p:grpSp>
        <p:sp>
          <p:nvSpPr>
            <p:cNvPr id="1588" name="Shape 1588"/>
            <p:cNvSpPr/>
            <p:nvPr/>
          </p:nvSpPr>
          <p:spPr>
            <a:xfrm>
              <a:off x="4783145" y="1106185"/>
              <a:ext cx="271157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</a:p>
          </p:txBody>
        </p:sp>
        <p:grpSp>
          <p:nvGrpSpPr>
            <p:cNvPr id="1591" name="Group 1591"/>
            <p:cNvGrpSpPr/>
            <p:nvPr/>
          </p:nvGrpSpPr>
          <p:grpSpPr>
            <a:xfrm>
              <a:off x="5054301" y="1269314"/>
              <a:ext cx="872015" cy="269241"/>
              <a:chOff x="0" y="0"/>
              <a:chExt cx="872014" cy="269240"/>
            </a:xfrm>
          </p:grpSpPr>
          <p:sp>
            <p:nvSpPr>
              <p:cNvPr id="1589" name="Shape 1589"/>
              <p:cNvSpPr/>
              <p:nvPr/>
            </p:nvSpPr>
            <p:spPr>
              <a:xfrm>
                <a:off x="0" y="0"/>
                <a:ext cx="872015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590" name="Shape 1590"/>
              <p:cNvSpPr/>
              <p:nvPr/>
            </p:nvSpPr>
            <p:spPr>
              <a:xfrm>
                <a:off x="201027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inst</a:t>
                </a:r>
              </a:p>
            </p:txBody>
          </p:sp>
        </p:grpSp>
        <p:grpSp>
          <p:nvGrpSpPr>
            <p:cNvPr id="1594" name="Group 1594"/>
            <p:cNvGrpSpPr/>
            <p:nvPr/>
          </p:nvGrpSpPr>
          <p:grpSpPr>
            <a:xfrm>
              <a:off x="5926316" y="1269314"/>
              <a:ext cx="872015" cy="269241"/>
              <a:chOff x="0" y="0"/>
              <a:chExt cx="872014" cy="269240"/>
            </a:xfrm>
          </p:grpSpPr>
          <p:sp>
            <p:nvSpPr>
              <p:cNvPr id="1592" name="Shape 1592"/>
              <p:cNvSpPr/>
              <p:nvPr/>
            </p:nvSpPr>
            <p:spPr>
              <a:xfrm>
                <a:off x="0" y="0"/>
                <a:ext cx="872015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593" name="Shape 1593"/>
              <p:cNvSpPr/>
              <p:nvPr/>
            </p:nvSpPr>
            <p:spPr>
              <a:xfrm>
                <a:off x="201027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inst</a:t>
                </a:r>
              </a:p>
            </p:txBody>
          </p:sp>
        </p:grpSp>
        <p:grpSp>
          <p:nvGrpSpPr>
            <p:cNvPr id="1597" name="Group 1597"/>
            <p:cNvGrpSpPr/>
            <p:nvPr/>
          </p:nvGrpSpPr>
          <p:grpSpPr>
            <a:xfrm>
              <a:off x="5054301" y="1056175"/>
              <a:ext cx="872015" cy="269241"/>
              <a:chOff x="0" y="0"/>
              <a:chExt cx="872014" cy="269240"/>
            </a:xfrm>
          </p:grpSpPr>
          <p:sp>
            <p:nvSpPr>
              <p:cNvPr id="1595" name="Shape 1595"/>
              <p:cNvSpPr/>
              <p:nvPr/>
            </p:nvSpPr>
            <p:spPr>
              <a:xfrm>
                <a:off x="0" y="0"/>
                <a:ext cx="872015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596" name="Shape 1596"/>
              <p:cNvSpPr/>
              <p:nvPr/>
            </p:nvSpPr>
            <p:spPr>
              <a:xfrm>
                <a:off x="402054" y="0"/>
                <a:ext cx="469961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1000</a:t>
                </a:r>
              </a:p>
            </p:txBody>
          </p:sp>
        </p:grpSp>
        <p:grpSp>
          <p:nvGrpSpPr>
            <p:cNvPr id="1600" name="Group 1600"/>
            <p:cNvGrpSpPr/>
            <p:nvPr/>
          </p:nvGrpSpPr>
          <p:grpSpPr>
            <a:xfrm>
              <a:off x="5926316" y="1056175"/>
              <a:ext cx="872015" cy="269241"/>
              <a:chOff x="0" y="0"/>
              <a:chExt cx="872014" cy="269240"/>
            </a:xfrm>
          </p:grpSpPr>
          <p:sp>
            <p:nvSpPr>
              <p:cNvPr id="1598" name="Shape 1598"/>
              <p:cNvSpPr/>
              <p:nvPr/>
            </p:nvSpPr>
            <p:spPr>
              <a:xfrm>
                <a:off x="0" y="0"/>
                <a:ext cx="872015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599" name="Shape 1599"/>
              <p:cNvSpPr/>
              <p:nvPr/>
            </p:nvSpPr>
            <p:spPr>
              <a:xfrm>
                <a:off x="402054" y="0"/>
                <a:ext cx="469961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1001</a:t>
                </a:r>
              </a:p>
            </p:txBody>
          </p:sp>
        </p:grpSp>
        <p:sp>
          <p:nvSpPr>
            <p:cNvPr id="1601" name="Shape 1601"/>
            <p:cNvSpPr/>
            <p:nvPr/>
          </p:nvSpPr>
          <p:spPr>
            <a:xfrm>
              <a:off x="6825608" y="1106185"/>
              <a:ext cx="271157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  <a:endParaRPr sz="4000">
                <a:latin typeface="Times"/>
                <a:ea typeface="Times"/>
                <a:cs typeface="Times"/>
                <a:sym typeface="Times"/>
              </a:endParaRPr>
            </a:p>
            <a:p>
              <a:pPr lvl="0" algn="r">
                <a:defRPr sz="1800"/>
              </a:pPr>
              <a:r>
                <a:rPr sz="900" b="1">
                  <a:latin typeface="Times"/>
                  <a:ea typeface="Times"/>
                  <a:cs typeface="Times"/>
                  <a:sym typeface="Times"/>
                </a:rPr>
                <a:t>•</a:t>
              </a:r>
            </a:p>
          </p:txBody>
        </p:sp>
        <p:grpSp>
          <p:nvGrpSpPr>
            <p:cNvPr id="1604" name="Group 1604"/>
            <p:cNvGrpSpPr/>
            <p:nvPr/>
          </p:nvGrpSpPr>
          <p:grpSpPr>
            <a:xfrm>
              <a:off x="7096764" y="1269314"/>
              <a:ext cx="872015" cy="269241"/>
              <a:chOff x="0" y="0"/>
              <a:chExt cx="872014" cy="269240"/>
            </a:xfrm>
          </p:grpSpPr>
          <p:sp>
            <p:nvSpPr>
              <p:cNvPr id="1602" name="Shape 1602"/>
              <p:cNvSpPr/>
              <p:nvPr/>
            </p:nvSpPr>
            <p:spPr>
              <a:xfrm>
                <a:off x="0" y="0"/>
                <a:ext cx="872015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603" name="Shape 1603"/>
              <p:cNvSpPr/>
              <p:nvPr/>
            </p:nvSpPr>
            <p:spPr>
              <a:xfrm>
                <a:off x="201027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inst</a:t>
                </a:r>
              </a:p>
            </p:txBody>
          </p:sp>
        </p:grpSp>
        <p:grpSp>
          <p:nvGrpSpPr>
            <p:cNvPr id="1607" name="Group 1607"/>
            <p:cNvGrpSpPr/>
            <p:nvPr/>
          </p:nvGrpSpPr>
          <p:grpSpPr>
            <a:xfrm>
              <a:off x="7968778" y="1269314"/>
              <a:ext cx="872015" cy="269241"/>
              <a:chOff x="0" y="0"/>
              <a:chExt cx="872014" cy="269240"/>
            </a:xfrm>
          </p:grpSpPr>
          <p:sp>
            <p:nvSpPr>
              <p:cNvPr id="1605" name="Shape 1605"/>
              <p:cNvSpPr/>
              <p:nvPr/>
            </p:nvSpPr>
            <p:spPr>
              <a:xfrm>
                <a:off x="0" y="0"/>
                <a:ext cx="872015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606" name="Shape 1606"/>
              <p:cNvSpPr/>
              <p:nvPr/>
            </p:nvSpPr>
            <p:spPr>
              <a:xfrm>
                <a:off x="201027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inst</a:t>
                </a:r>
              </a:p>
            </p:txBody>
          </p:sp>
        </p:grpSp>
        <p:grpSp>
          <p:nvGrpSpPr>
            <p:cNvPr id="1610" name="Group 1610"/>
            <p:cNvGrpSpPr/>
            <p:nvPr/>
          </p:nvGrpSpPr>
          <p:grpSpPr>
            <a:xfrm>
              <a:off x="7096764" y="1056175"/>
              <a:ext cx="872015" cy="269241"/>
              <a:chOff x="0" y="0"/>
              <a:chExt cx="872014" cy="269240"/>
            </a:xfrm>
          </p:grpSpPr>
          <p:sp>
            <p:nvSpPr>
              <p:cNvPr id="1608" name="Shape 1608"/>
              <p:cNvSpPr/>
              <p:nvPr/>
            </p:nvSpPr>
            <p:spPr>
              <a:xfrm>
                <a:off x="0" y="0"/>
                <a:ext cx="872015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609" name="Shape 1609"/>
              <p:cNvSpPr/>
              <p:nvPr/>
            </p:nvSpPr>
            <p:spPr>
              <a:xfrm>
                <a:off x="310599" y="0"/>
                <a:ext cx="56141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19999</a:t>
                </a:r>
              </a:p>
            </p:txBody>
          </p:sp>
        </p:grpSp>
        <p:grpSp>
          <p:nvGrpSpPr>
            <p:cNvPr id="1613" name="Group 1613"/>
            <p:cNvGrpSpPr/>
            <p:nvPr/>
          </p:nvGrpSpPr>
          <p:grpSpPr>
            <a:xfrm>
              <a:off x="7968778" y="1056175"/>
              <a:ext cx="872015" cy="269241"/>
              <a:chOff x="0" y="0"/>
              <a:chExt cx="872014" cy="269240"/>
            </a:xfrm>
          </p:grpSpPr>
          <p:sp>
            <p:nvSpPr>
              <p:cNvPr id="1611" name="Shape 1611"/>
              <p:cNvSpPr/>
              <p:nvPr/>
            </p:nvSpPr>
            <p:spPr>
              <a:xfrm>
                <a:off x="0" y="0"/>
                <a:ext cx="872015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612" name="Shape 1612"/>
              <p:cNvSpPr/>
              <p:nvPr/>
            </p:nvSpPr>
            <p:spPr>
              <a:xfrm>
                <a:off x="310599" y="0"/>
                <a:ext cx="56141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20000</a:t>
                </a:r>
              </a:p>
            </p:txBody>
          </p:sp>
        </p:grpSp>
        <p:grpSp>
          <p:nvGrpSpPr>
            <p:cNvPr id="1616" name="Group 1616"/>
            <p:cNvGrpSpPr/>
            <p:nvPr/>
          </p:nvGrpSpPr>
          <p:grpSpPr>
            <a:xfrm>
              <a:off x="97361" y="1269314"/>
              <a:ext cx="872015" cy="269241"/>
              <a:chOff x="0" y="0"/>
              <a:chExt cx="872014" cy="269240"/>
            </a:xfrm>
          </p:grpSpPr>
          <p:sp>
            <p:nvSpPr>
              <p:cNvPr id="1614" name="Shape 1614"/>
              <p:cNvSpPr/>
              <p:nvPr/>
            </p:nvSpPr>
            <p:spPr>
              <a:xfrm>
                <a:off x="0" y="0"/>
                <a:ext cx="872015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615" name="Shape 1615"/>
              <p:cNvSpPr/>
              <p:nvPr/>
            </p:nvSpPr>
            <p:spPr>
              <a:xfrm>
                <a:off x="201027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CONT</a:t>
                </a:r>
              </a:p>
            </p:txBody>
          </p:sp>
        </p:grpSp>
        <p:grpSp>
          <p:nvGrpSpPr>
            <p:cNvPr id="1619" name="Group 1619"/>
            <p:cNvGrpSpPr/>
            <p:nvPr/>
          </p:nvGrpSpPr>
          <p:grpSpPr>
            <a:xfrm>
              <a:off x="97361" y="1056175"/>
              <a:ext cx="872015" cy="269241"/>
              <a:chOff x="0" y="0"/>
              <a:chExt cx="872014" cy="269240"/>
            </a:xfrm>
          </p:grpSpPr>
          <p:sp>
            <p:nvSpPr>
              <p:cNvPr id="1617" name="Shape 1617"/>
              <p:cNvSpPr/>
              <p:nvPr/>
            </p:nvSpPr>
            <p:spPr>
              <a:xfrm>
                <a:off x="0" y="0"/>
                <a:ext cx="872015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618" name="Shape 1618"/>
              <p:cNvSpPr/>
              <p:nvPr/>
            </p:nvSpPr>
            <p:spPr>
              <a:xfrm>
                <a:off x="201027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ADDR</a:t>
                </a:r>
              </a:p>
            </p:txBody>
          </p:sp>
        </p:grpSp>
        <p:sp>
          <p:nvSpPr>
            <p:cNvPr id="1620" name="Shape 1620"/>
            <p:cNvSpPr/>
            <p:nvPr/>
          </p:nvSpPr>
          <p:spPr>
            <a:xfrm>
              <a:off x="397910" y="26196"/>
              <a:ext cx="3676434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 b="1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 b="0"/>
              </a:pPr>
              <a:r>
                <a:rPr sz="1200" b="1"/>
                <a:t>RETI instruction restores mode from system stack;  since returning to user program in this example, $sp now points to user stack; also, copies $k0 into PC, re-enables interrupts and sets Mode to User</a:t>
              </a:r>
            </a:p>
          </p:txBody>
        </p:sp>
        <p:grpSp>
          <p:nvGrpSpPr>
            <p:cNvPr id="1623" name="Group 1623"/>
            <p:cNvGrpSpPr/>
            <p:nvPr/>
          </p:nvGrpSpPr>
          <p:grpSpPr>
            <a:xfrm>
              <a:off x="7096764" y="640610"/>
              <a:ext cx="872015" cy="269241"/>
              <a:chOff x="0" y="0"/>
              <a:chExt cx="872014" cy="269240"/>
            </a:xfrm>
          </p:grpSpPr>
          <p:sp>
            <p:nvSpPr>
              <p:cNvPr id="1621" name="Shape 1621"/>
              <p:cNvSpPr/>
              <p:nvPr/>
            </p:nvSpPr>
            <p:spPr>
              <a:xfrm>
                <a:off x="0" y="0"/>
                <a:ext cx="872015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622" name="Shape 1622"/>
              <p:cNvSpPr/>
              <p:nvPr/>
            </p:nvSpPr>
            <p:spPr>
              <a:xfrm>
                <a:off x="246754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$sp</a:t>
                </a:r>
              </a:p>
            </p:txBody>
          </p:sp>
        </p:grpSp>
        <p:grpSp>
          <p:nvGrpSpPr>
            <p:cNvPr id="1626" name="Group 1626"/>
            <p:cNvGrpSpPr/>
            <p:nvPr/>
          </p:nvGrpSpPr>
          <p:grpSpPr>
            <a:xfrm>
              <a:off x="7968778" y="640610"/>
              <a:ext cx="872015" cy="320041"/>
              <a:chOff x="0" y="0"/>
              <a:chExt cx="872014" cy="320040"/>
            </a:xfrm>
          </p:grpSpPr>
          <p:sp>
            <p:nvSpPr>
              <p:cNvPr id="1624" name="Shape 1624"/>
              <p:cNvSpPr/>
              <p:nvPr/>
            </p:nvSpPr>
            <p:spPr>
              <a:xfrm>
                <a:off x="0" y="0"/>
                <a:ext cx="872015" cy="213140"/>
              </a:xfrm>
              <a:prstGeom prst="rect">
                <a:avLst/>
              </a:prstGeom>
              <a:solidFill>
                <a:srgbClr val="FF99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625" name="Shape 1625"/>
              <p:cNvSpPr/>
              <p:nvPr/>
            </p:nvSpPr>
            <p:spPr>
              <a:xfrm>
                <a:off x="198497" y="0"/>
                <a:ext cx="475020" cy="320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latin typeface="Courier New"/>
                    <a:ea typeface="Courier New"/>
                    <a:cs typeface="Courier New"/>
                    <a:sym typeface="Courier New"/>
                  </a:rPr>
                  <a:t>user</a:t>
                </a:r>
                <a:endParaRPr sz="4000">
                  <a:latin typeface="Times"/>
                  <a:ea typeface="Times"/>
                  <a:cs typeface="Times"/>
                  <a:sym typeface="Times"/>
                </a:endParaRPr>
              </a:p>
              <a:p>
                <a:pPr lvl="0">
                  <a:defRPr sz="1800"/>
                </a:pPr>
                <a:r>
                  <a:rPr sz="800" b="1">
                    <a:latin typeface="Courier New"/>
                    <a:ea typeface="Courier New"/>
                    <a:cs typeface="Courier New"/>
                    <a:sym typeface="Courier New"/>
                  </a:rPr>
                  <a:t>stack</a:t>
                </a:r>
              </a:p>
            </p:txBody>
          </p:sp>
        </p:grpSp>
        <p:grpSp>
          <p:nvGrpSpPr>
            <p:cNvPr id="1629" name="Group 1629"/>
            <p:cNvGrpSpPr/>
            <p:nvPr/>
          </p:nvGrpSpPr>
          <p:grpSpPr>
            <a:xfrm>
              <a:off x="7096764" y="427471"/>
              <a:ext cx="872015" cy="269241"/>
              <a:chOff x="0" y="0"/>
              <a:chExt cx="872014" cy="269240"/>
            </a:xfrm>
          </p:grpSpPr>
          <p:sp>
            <p:nvSpPr>
              <p:cNvPr id="1627" name="Shape 1627"/>
              <p:cNvSpPr/>
              <p:nvPr/>
            </p:nvSpPr>
            <p:spPr>
              <a:xfrm>
                <a:off x="0" y="0"/>
                <a:ext cx="872015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628" name="Shape 1628"/>
              <p:cNvSpPr/>
              <p:nvPr/>
            </p:nvSpPr>
            <p:spPr>
              <a:xfrm>
                <a:off x="246754" y="0"/>
                <a:ext cx="37850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$k0</a:t>
                </a:r>
              </a:p>
            </p:txBody>
          </p:sp>
        </p:grpSp>
        <p:grpSp>
          <p:nvGrpSpPr>
            <p:cNvPr id="1632" name="Group 1632"/>
            <p:cNvGrpSpPr/>
            <p:nvPr/>
          </p:nvGrpSpPr>
          <p:grpSpPr>
            <a:xfrm>
              <a:off x="7968778" y="427471"/>
              <a:ext cx="872015" cy="269241"/>
              <a:chOff x="0" y="0"/>
              <a:chExt cx="872014" cy="269240"/>
            </a:xfrm>
          </p:grpSpPr>
          <p:sp>
            <p:nvSpPr>
              <p:cNvPr id="1630" name="Shape 1630"/>
              <p:cNvSpPr/>
              <p:nvPr/>
            </p:nvSpPr>
            <p:spPr>
              <a:xfrm>
                <a:off x="0" y="0"/>
                <a:ext cx="872015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631" name="Shape 1631"/>
              <p:cNvSpPr/>
              <p:nvPr/>
            </p:nvSpPr>
            <p:spPr>
              <a:xfrm>
                <a:off x="310599" y="0"/>
                <a:ext cx="56141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20000</a:t>
                </a:r>
              </a:p>
            </p:txBody>
          </p:sp>
        </p:grpSp>
        <p:grpSp>
          <p:nvGrpSpPr>
            <p:cNvPr id="1635" name="Group 1635"/>
            <p:cNvGrpSpPr/>
            <p:nvPr/>
          </p:nvGrpSpPr>
          <p:grpSpPr>
            <a:xfrm>
              <a:off x="7096764" y="213140"/>
              <a:ext cx="1744031" cy="269241"/>
              <a:chOff x="0" y="0"/>
              <a:chExt cx="1744029" cy="269240"/>
            </a:xfrm>
          </p:grpSpPr>
          <p:sp>
            <p:nvSpPr>
              <p:cNvPr id="1633" name="Shape 1633"/>
              <p:cNvSpPr/>
              <p:nvPr/>
            </p:nvSpPr>
            <p:spPr>
              <a:xfrm>
                <a:off x="0" y="0"/>
                <a:ext cx="1744030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634" name="Shape 1634"/>
              <p:cNvSpPr/>
              <p:nvPr/>
            </p:nvSpPr>
            <p:spPr>
              <a:xfrm>
                <a:off x="428415" y="0"/>
                <a:ext cx="88720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Register File</a:t>
                </a:r>
              </a:p>
            </p:txBody>
          </p:sp>
        </p:grpSp>
        <p:grpSp>
          <p:nvGrpSpPr>
            <p:cNvPr id="1638" name="Group 1638"/>
            <p:cNvGrpSpPr/>
            <p:nvPr/>
          </p:nvGrpSpPr>
          <p:grpSpPr>
            <a:xfrm>
              <a:off x="4393940" y="647755"/>
              <a:ext cx="1532376" cy="269241"/>
              <a:chOff x="0" y="0"/>
              <a:chExt cx="1532375" cy="269240"/>
            </a:xfrm>
          </p:grpSpPr>
          <p:sp>
            <p:nvSpPr>
              <p:cNvPr id="1636" name="Shape 1636"/>
              <p:cNvSpPr/>
              <p:nvPr/>
            </p:nvSpPr>
            <p:spPr>
              <a:xfrm>
                <a:off x="0" y="0"/>
                <a:ext cx="1532376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637" name="Shape 1637"/>
              <p:cNvSpPr/>
              <p:nvPr/>
            </p:nvSpPr>
            <p:spPr>
              <a:xfrm>
                <a:off x="622662" y="0"/>
                <a:ext cx="287051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PC</a:t>
                </a:r>
              </a:p>
            </p:txBody>
          </p:sp>
        </p:grpSp>
        <p:grpSp>
          <p:nvGrpSpPr>
            <p:cNvPr id="1641" name="Group 1641"/>
            <p:cNvGrpSpPr/>
            <p:nvPr/>
          </p:nvGrpSpPr>
          <p:grpSpPr>
            <a:xfrm>
              <a:off x="5926316" y="647755"/>
              <a:ext cx="872015" cy="269241"/>
              <a:chOff x="0" y="0"/>
              <a:chExt cx="872014" cy="269240"/>
            </a:xfrm>
          </p:grpSpPr>
          <p:sp>
            <p:nvSpPr>
              <p:cNvPr id="1639" name="Shape 1639"/>
              <p:cNvSpPr/>
              <p:nvPr/>
            </p:nvSpPr>
            <p:spPr>
              <a:xfrm>
                <a:off x="0" y="0"/>
                <a:ext cx="872015" cy="213140"/>
              </a:xfrm>
              <a:prstGeom prst="rect">
                <a:avLst/>
              </a:prstGeom>
              <a:solidFill>
                <a:srgbClr val="FF99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r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640" name="Shape 1640"/>
              <p:cNvSpPr/>
              <p:nvPr/>
            </p:nvSpPr>
            <p:spPr>
              <a:xfrm>
                <a:off x="310599" y="0"/>
                <a:ext cx="56141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20000</a:t>
                </a:r>
              </a:p>
            </p:txBody>
          </p:sp>
        </p:grpSp>
        <p:grpSp>
          <p:nvGrpSpPr>
            <p:cNvPr id="1644" name="Group 1644"/>
            <p:cNvGrpSpPr/>
            <p:nvPr/>
          </p:nvGrpSpPr>
          <p:grpSpPr>
            <a:xfrm>
              <a:off x="4393940" y="434615"/>
              <a:ext cx="1532376" cy="269241"/>
              <a:chOff x="0" y="0"/>
              <a:chExt cx="1532375" cy="269240"/>
            </a:xfrm>
          </p:grpSpPr>
          <p:sp>
            <p:nvSpPr>
              <p:cNvPr id="1642" name="Shape 1642"/>
              <p:cNvSpPr/>
              <p:nvPr/>
            </p:nvSpPr>
            <p:spPr>
              <a:xfrm>
                <a:off x="0" y="0"/>
                <a:ext cx="1532376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643" name="Shape 1643"/>
              <p:cNvSpPr/>
              <p:nvPr/>
            </p:nvSpPr>
            <p:spPr>
              <a:xfrm>
                <a:off x="256843" y="0"/>
                <a:ext cx="1018689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INT Enable</a:t>
                </a:r>
              </a:p>
            </p:txBody>
          </p:sp>
        </p:grpSp>
        <p:grpSp>
          <p:nvGrpSpPr>
            <p:cNvPr id="1647" name="Group 1647"/>
            <p:cNvGrpSpPr/>
            <p:nvPr/>
          </p:nvGrpSpPr>
          <p:grpSpPr>
            <a:xfrm>
              <a:off x="5926316" y="434615"/>
              <a:ext cx="872015" cy="269241"/>
              <a:chOff x="0" y="0"/>
              <a:chExt cx="872014" cy="269240"/>
            </a:xfrm>
          </p:grpSpPr>
          <p:sp>
            <p:nvSpPr>
              <p:cNvPr id="1645" name="Shape 1645"/>
              <p:cNvSpPr/>
              <p:nvPr/>
            </p:nvSpPr>
            <p:spPr>
              <a:xfrm>
                <a:off x="0" y="0"/>
                <a:ext cx="872015" cy="213140"/>
              </a:xfrm>
              <a:prstGeom prst="rect">
                <a:avLst/>
              </a:prstGeom>
              <a:solidFill>
                <a:srgbClr val="00FF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646" name="Shape 1646"/>
              <p:cNvSpPr/>
              <p:nvPr/>
            </p:nvSpPr>
            <p:spPr>
              <a:xfrm>
                <a:off x="338209" y="0"/>
                <a:ext cx="19559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1</a:t>
                </a:r>
              </a:p>
            </p:txBody>
          </p:sp>
        </p:grpSp>
        <p:sp>
          <p:nvSpPr>
            <p:cNvPr id="1648" name="Shape 1648"/>
            <p:cNvSpPr/>
            <p:nvPr/>
          </p:nvSpPr>
          <p:spPr>
            <a:xfrm rot="16200000" flipH="1">
              <a:off x="7285915" y="-62697"/>
              <a:ext cx="195280" cy="2042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334" y="0"/>
                    <a:pt x="10668" y="5400"/>
                    <a:pt x="10668" y="10800"/>
                  </a:cubicBezTo>
                  <a:cubicBezTo>
                    <a:pt x="10668" y="16200"/>
                    <a:pt x="16134" y="2160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0" y="1013308"/>
              <a:ext cx="8929689" cy="512013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dash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"/>
                  <a:ea typeface="Times"/>
                  <a:cs typeface="Times"/>
                  <a:sym typeface="Times"/>
                </a:defRPr>
              </a:pPr>
              <a:endParaRPr/>
            </a:p>
          </p:txBody>
        </p:sp>
        <p:grpSp>
          <p:nvGrpSpPr>
            <p:cNvPr id="1652" name="Group 1652"/>
            <p:cNvGrpSpPr/>
            <p:nvPr/>
          </p:nvGrpSpPr>
          <p:grpSpPr>
            <a:xfrm>
              <a:off x="4396433" y="225635"/>
              <a:ext cx="1532376" cy="269241"/>
              <a:chOff x="0" y="0"/>
              <a:chExt cx="1532375" cy="269240"/>
            </a:xfrm>
          </p:grpSpPr>
          <p:sp>
            <p:nvSpPr>
              <p:cNvPr id="1650" name="Shape 1650"/>
              <p:cNvSpPr/>
              <p:nvPr/>
            </p:nvSpPr>
            <p:spPr>
              <a:xfrm>
                <a:off x="0" y="0"/>
                <a:ext cx="1532376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651" name="Shape 1651"/>
              <p:cNvSpPr/>
              <p:nvPr/>
            </p:nvSpPr>
            <p:spPr>
              <a:xfrm>
                <a:off x="394025" y="0"/>
                <a:ext cx="744325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INT ACK</a:t>
                </a:r>
              </a:p>
            </p:txBody>
          </p:sp>
        </p:grpSp>
        <p:grpSp>
          <p:nvGrpSpPr>
            <p:cNvPr id="1655" name="Group 1655"/>
            <p:cNvGrpSpPr/>
            <p:nvPr/>
          </p:nvGrpSpPr>
          <p:grpSpPr>
            <a:xfrm>
              <a:off x="5926316" y="221475"/>
              <a:ext cx="872015" cy="269241"/>
              <a:chOff x="0" y="0"/>
              <a:chExt cx="872014" cy="269240"/>
            </a:xfrm>
          </p:grpSpPr>
          <p:sp>
            <p:nvSpPr>
              <p:cNvPr id="1653" name="Shape 1653"/>
              <p:cNvSpPr/>
              <p:nvPr/>
            </p:nvSpPr>
            <p:spPr>
              <a:xfrm>
                <a:off x="0" y="0"/>
                <a:ext cx="872015" cy="213140"/>
              </a:xfrm>
              <a:prstGeom prst="rect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654" name="Shape 1654"/>
              <p:cNvSpPr/>
              <p:nvPr/>
            </p:nvSpPr>
            <p:spPr>
              <a:xfrm>
                <a:off x="338209" y="0"/>
                <a:ext cx="19559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0</a:t>
                </a:r>
              </a:p>
            </p:txBody>
          </p:sp>
        </p:grpSp>
        <p:grpSp>
          <p:nvGrpSpPr>
            <p:cNvPr id="1658" name="Group 1658"/>
            <p:cNvGrpSpPr/>
            <p:nvPr/>
          </p:nvGrpSpPr>
          <p:grpSpPr>
            <a:xfrm>
              <a:off x="4393940" y="8335"/>
              <a:ext cx="1532376" cy="269241"/>
              <a:chOff x="0" y="0"/>
              <a:chExt cx="1532375" cy="269240"/>
            </a:xfrm>
          </p:grpSpPr>
          <p:sp>
            <p:nvSpPr>
              <p:cNvPr id="1656" name="Shape 1656"/>
              <p:cNvSpPr/>
              <p:nvPr/>
            </p:nvSpPr>
            <p:spPr>
              <a:xfrm>
                <a:off x="0" y="0"/>
                <a:ext cx="1532376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657" name="Shape 1657"/>
              <p:cNvSpPr/>
              <p:nvPr/>
            </p:nvSpPr>
            <p:spPr>
              <a:xfrm>
                <a:off x="394025" y="0"/>
                <a:ext cx="744325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INT REQ</a:t>
                </a:r>
              </a:p>
            </p:txBody>
          </p:sp>
        </p:grpSp>
        <p:grpSp>
          <p:nvGrpSpPr>
            <p:cNvPr id="1661" name="Group 1661"/>
            <p:cNvGrpSpPr/>
            <p:nvPr/>
          </p:nvGrpSpPr>
          <p:grpSpPr>
            <a:xfrm>
              <a:off x="5926316" y="8335"/>
              <a:ext cx="872015" cy="269241"/>
              <a:chOff x="0" y="0"/>
              <a:chExt cx="872014" cy="269240"/>
            </a:xfrm>
          </p:grpSpPr>
          <p:sp>
            <p:nvSpPr>
              <p:cNvPr id="1659" name="Shape 1659"/>
              <p:cNvSpPr/>
              <p:nvPr/>
            </p:nvSpPr>
            <p:spPr>
              <a:xfrm>
                <a:off x="0" y="0"/>
                <a:ext cx="872015" cy="213140"/>
              </a:xfrm>
              <a:prstGeom prst="rect">
                <a:avLst/>
              </a:pr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660" name="Shape 1660"/>
              <p:cNvSpPr/>
              <p:nvPr/>
            </p:nvSpPr>
            <p:spPr>
              <a:xfrm>
                <a:off x="338209" y="0"/>
                <a:ext cx="195596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0</a:t>
                </a:r>
              </a:p>
            </p:txBody>
          </p:sp>
        </p:grpSp>
        <p:sp>
          <p:nvSpPr>
            <p:cNvPr id="1662" name="Shape 1662"/>
            <p:cNvSpPr/>
            <p:nvPr/>
          </p:nvSpPr>
          <p:spPr>
            <a:xfrm>
              <a:off x="133343" y="26196"/>
              <a:ext cx="529136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 b="1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 b="0"/>
              </a:pPr>
              <a:r>
                <a:rPr sz="1200" b="1"/>
                <a:t>D.</a:t>
              </a:r>
            </a:p>
          </p:txBody>
        </p:sp>
        <p:sp>
          <p:nvSpPr>
            <p:cNvPr id="1663" name="Shape 1663"/>
            <p:cNvSpPr/>
            <p:nvPr/>
          </p:nvSpPr>
          <p:spPr>
            <a:xfrm>
              <a:off x="1365566" y="1507460"/>
              <a:ext cx="681222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900"/>
                <a:t>Vector Table</a:t>
              </a:r>
            </a:p>
          </p:txBody>
        </p:sp>
        <p:sp>
          <p:nvSpPr>
            <p:cNvPr id="1664" name="Shape 1664"/>
            <p:cNvSpPr/>
            <p:nvPr/>
          </p:nvSpPr>
          <p:spPr>
            <a:xfrm>
              <a:off x="3378799" y="1507460"/>
              <a:ext cx="723247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900"/>
                <a:t>System Stack</a:t>
              </a:r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410802" y="1507460"/>
              <a:ext cx="74211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900"/>
                <a:t>Handler Code</a:t>
              </a:r>
            </a:p>
          </p:txBody>
        </p:sp>
        <p:sp>
          <p:nvSpPr>
            <p:cNvPr id="1666" name="Shape 1666"/>
            <p:cNvSpPr/>
            <p:nvPr/>
          </p:nvSpPr>
          <p:spPr>
            <a:xfrm>
              <a:off x="7345012" y="1507460"/>
              <a:ext cx="90725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00"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 sz="1800"/>
              </a:pPr>
              <a:r>
                <a:rPr sz="900"/>
                <a:t>Original Program</a:t>
              </a:r>
            </a:p>
          </p:txBody>
        </p:sp>
        <p:grpSp>
          <p:nvGrpSpPr>
            <p:cNvPr id="1669" name="Group 1669"/>
            <p:cNvGrpSpPr/>
            <p:nvPr/>
          </p:nvGrpSpPr>
          <p:grpSpPr>
            <a:xfrm>
              <a:off x="7086181" y="-1"/>
              <a:ext cx="872015" cy="269242"/>
              <a:chOff x="0" y="0"/>
              <a:chExt cx="872014" cy="269240"/>
            </a:xfrm>
          </p:grpSpPr>
          <p:sp>
            <p:nvSpPr>
              <p:cNvPr id="1667" name="Shape 1667"/>
              <p:cNvSpPr/>
              <p:nvPr/>
            </p:nvSpPr>
            <p:spPr>
              <a:xfrm>
                <a:off x="0" y="0"/>
                <a:ext cx="872015" cy="21314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668" name="Shape 1668"/>
              <p:cNvSpPr/>
              <p:nvPr/>
            </p:nvSpPr>
            <p:spPr>
              <a:xfrm>
                <a:off x="201027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MODE</a:t>
                </a:r>
              </a:p>
            </p:txBody>
          </p:sp>
        </p:grpSp>
        <p:grpSp>
          <p:nvGrpSpPr>
            <p:cNvPr id="1672" name="Group 1672"/>
            <p:cNvGrpSpPr/>
            <p:nvPr/>
          </p:nvGrpSpPr>
          <p:grpSpPr>
            <a:xfrm>
              <a:off x="7958195" y="-1"/>
              <a:ext cx="882599" cy="269242"/>
              <a:chOff x="0" y="0"/>
              <a:chExt cx="882597" cy="269240"/>
            </a:xfrm>
          </p:grpSpPr>
          <p:sp>
            <p:nvSpPr>
              <p:cNvPr id="1670" name="Shape 1670"/>
              <p:cNvSpPr/>
              <p:nvPr/>
            </p:nvSpPr>
            <p:spPr>
              <a:xfrm>
                <a:off x="0" y="0"/>
                <a:ext cx="882598" cy="213140"/>
              </a:xfrm>
              <a:prstGeom prst="rect">
                <a:avLst/>
              </a:prstGeom>
              <a:solidFill>
                <a:srgbClr val="FF9900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endParaRPr/>
              </a:p>
            </p:txBody>
          </p:sp>
          <p:sp>
            <p:nvSpPr>
              <p:cNvPr id="1671" name="Shape 1671"/>
              <p:cNvSpPr/>
              <p:nvPr/>
            </p:nvSpPr>
            <p:spPr>
              <a:xfrm>
                <a:off x="206319" y="0"/>
                <a:ext cx="469960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/>
                </a:pPr>
                <a:r>
                  <a:rPr sz="1200" b="1"/>
                  <a:t>USER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13" dur="500" fill="hold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21" dur="500" fill="hold"/>
                                        <p:tgtEl>
                                          <p:spTgt spid="1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29" dur="500" fill="hold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" grpId="1" animBg="1" advAuto="0"/>
      <p:bldP spid="1331" grpId="3" animBg="1" advAuto="0"/>
      <p:bldP spid="1450" grpId="2" animBg="1" advAuto="0"/>
      <p:bldP spid="1450" grpId="5" animBg="1" advAuto="0"/>
      <p:bldP spid="1562" grpId="4" animBg="1" advAuto="0"/>
      <p:bldP spid="1562" grpId="7" animBg="1" advAuto="0"/>
      <p:bldP spid="1673" grpId="6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560387" y="158750"/>
            <a:ext cx="7772401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666699"/>
                </a:solidFill>
              </a:rPr>
              <a:t>Interrupts</a:t>
            </a:r>
            <a:r>
              <a:rPr lang="en-US" sz="3200" dirty="0">
                <a:solidFill>
                  <a:srgbClr val="666699"/>
                </a:solidFill>
              </a:rPr>
              <a:t> (In generic sense)</a:t>
            </a:r>
            <a:endParaRPr sz="3200" dirty="0">
              <a:solidFill>
                <a:srgbClr val="666699"/>
              </a:solidFill>
            </a:endParaRP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396875" y="1189037"/>
            <a:ext cx="8061325" cy="49069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400"/>
              <a:t>Different Types (2200 Definitions)</a:t>
            </a:r>
          </a:p>
          <a:p>
            <a:pPr marL="742950" lvl="1" indent="-285750">
              <a:buClrTx/>
              <a:defRPr sz="1800"/>
            </a:pPr>
            <a:r>
              <a:rPr sz="2200"/>
              <a:t>Exception - Associated with certain instruction</a:t>
            </a:r>
          </a:p>
          <a:p>
            <a:pPr marL="1143000" lvl="2" indent="-228600">
              <a:spcBef>
                <a:spcPts val="400"/>
              </a:spcBef>
              <a:buClrTx/>
              <a:buFontTx/>
              <a:defRPr sz="1800"/>
            </a:pPr>
            <a:r>
              <a:rPr>
                <a:solidFill>
                  <a:srgbClr val="006600"/>
                </a:solidFill>
              </a:rPr>
              <a:t>Overflow</a:t>
            </a:r>
          </a:p>
          <a:p>
            <a:pPr marL="1143000" lvl="2" indent="-228600">
              <a:spcBef>
                <a:spcPts val="400"/>
              </a:spcBef>
              <a:buClrTx/>
              <a:buFontTx/>
              <a:defRPr sz="1800"/>
            </a:pPr>
            <a:r>
              <a:rPr>
                <a:solidFill>
                  <a:srgbClr val="006600"/>
                </a:solidFill>
              </a:rPr>
              <a:t>Illegal Instruction</a:t>
            </a:r>
          </a:p>
          <a:p>
            <a:pPr marL="742950" lvl="1" indent="-285750">
              <a:buClrTx/>
              <a:defRPr sz="1800"/>
            </a:pPr>
            <a:r>
              <a:rPr sz="2200"/>
              <a:t>Traps – System calls (i.e. read/write file)</a:t>
            </a:r>
          </a:p>
          <a:p>
            <a:pPr marL="742950" lvl="1" indent="-285750">
              <a:buClrTx/>
              <a:defRPr sz="1800"/>
            </a:pPr>
            <a:r>
              <a:rPr sz="2200"/>
              <a:t>Interrupt - Asynchronous event not associated with a certain instruction (e.g. I/O device).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656771" y="0"/>
            <a:ext cx="7772401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666699"/>
                </a:solidFill>
              </a:rPr>
              <a:t>Interrupts/Exceptions/Traps</a:t>
            </a:r>
          </a:p>
        </p:txBody>
      </p:sp>
      <p:graphicFrame>
        <p:nvGraphicFramePr>
          <p:cNvPr id="69" name="Table 69"/>
          <p:cNvGraphicFramePr/>
          <p:nvPr/>
        </p:nvGraphicFramePr>
        <p:xfrm>
          <a:off x="181429" y="1095827"/>
          <a:ext cx="8382000" cy="5181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8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5400">
                <a:tc>
                  <a:txBody>
                    <a:bodyPr/>
                    <a:lstStyle/>
                    <a:p>
                      <a:pPr lvl="0" algn="ctr">
                        <a:spcBef>
                          <a:spcPts val="400"/>
                        </a:spcBef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Synchronicity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Source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Intentional?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Example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Exception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Synch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Internal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Overflow, Illegal Instruction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Trap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Synch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Internal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System Call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Interrupt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Asynch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External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I/O Device Completion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137" y="1066800"/>
            <a:ext cx="7705726" cy="4724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560387" y="158750"/>
            <a:ext cx="7772401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666699"/>
                </a:solidFill>
              </a:rPr>
              <a:t>Dealing with Program Discontinuities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12700" y="965879"/>
            <a:ext cx="8345714" cy="412319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algn="just">
              <a:defRPr sz="1800"/>
            </a:pPr>
            <a:r>
              <a:rPr sz="2400"/>
              <a:t>Tricky parts:</a:t>
            </a:r>
          </a:p>
          <a:p>
            <a:pPr marL="742950" lvl="1" indent="-285750" algn="just">
              <a:buClrTx/>
              <a:defRPr sz="1800"/>
            </a:pPr>
            <a:r>
              <a:rPr sz="2200"/>
              <a:t>Discontinuity can happen anywhere – i.e., in the middle of instruction execution</a:t>
            </a:r>
          </a:p>
          <a:p>
            <a:pPr marL="742950" lvl="1" indent="-285750" algn="just">
              <a:buClrTx/>
              <a:defRPr sz="1800"/>
            </a:pPr>
            <a:r>
              <a:rPr sz="2200"/>
              <a:t>Discontinuity is unplanned for and may be unrelated to the current program – i.e., hardware has to save the PC value implicitly before executing handler</a:t>
            </a:r>
          </a:p>
          <a:p>
            <a:pPr marL="742950" lvl="1" indent="-285750" algn="just">
              <a:buClrTx/>
              <a:defRPr sz="1800"/>
            </a:pPr>
            <a:r>
              <a:rPr sz="2200"/>
              <a:t>When discontinuity is detected, hardware has to determine the handler’s address</a:t>
            </a:r>
          </a:p>
          <a:p>
            <a:pPr marL="742950" lvl="1" indent="-285750" algn="just">
              <a:buClrTx/>
              <a:defRPr sz="1800"/>
            </a:pPr>
            <a:r>
              <a:rPr sz="2200"/>
              <a:t>Since PC is saved implicitly, handler has to discover how to resume normal program execution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1" build="p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560387" y="158750"/>
            <a:ext cx="7772401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666699"/>
                </a:solidFill>
              </a:rPr>
              <a:t>Interrupt Vector Table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12700" y="1054779"/>
            <a:ext cx="8345714" cy="593022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algn="just">
              <a:defRPr sz="1800"/>
            </a:pPr>
            <a:endParaRPr sz="2400"/>
          </a:p>
          <a:p>
            <a:pPr lvl="0" algn="just">
              <a:defRPr sz="1800"/>
            </a:pPr>
            <a:r>
              <a:rPr sz="2400"/>
              <a:t>Dealing with interrupts is a partnership between the processor architecture and the operating system.</a:t>
            </a:r>
          </a:p>
          <a:p>
            <a:pPr lvl="0" algn="just">
              <a:defRPr sz="1800"/>
            </a:pPr>
            <a:endParaRPr sz="2400"/>
          </a:p>
          <a:p>
            <a:pPr lvl="0" algn="just">
              <a:defRPr sz="1800"/>
            </a:pPr>
            <a:r>
              <a:rPr sz="2400"/>
              <a:t>What makes it possible?</a:t>
            </a:r>
          </a:p>
          <a:p>
            <a:pPr lvl="0" algn="just">
              <a:defRPr sz="1800"/>
            </a:pPr>
            <a:endParaRPr sz="2400"/>
          </a:p>
          <a:p>
            <a:pPr lvl="0" algn="just">
              <a:defRPr sz="1800"/>
            </a:pPr>
            <a:r>
              <a:rPr sz="2400"/>
              <a:t>A fixed-size table of handler addresses, one address for each type of anticipated interrupts (it may also handle system calls).</a:t>
            </a:r>
          </a:p>
          <a:p>
            <a:pPr lvl="0" algn="just">
              <a:defRPr sz="1800"/>
            </a:pPr>
            <a:endParaRPr sz="2400"/>
          </a:p>
          <a:p>
            <a:pPr lvl="0" algn="just">
              <a:defRPr sz="1800"/>
            </a:pPr>
            <a:r>
              <a:rPr sz="2400"/>
              <a:t>This table is set up at boot 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1" build="p" bldLvl="5" animBg="1" advAuto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1851</Words>
  <Application>Microsoft Macintosh PowerPoint</Application>
  <PresentationFormat>On-screen Show (4:3)</PresentationFormat>
  <Paragraphs>778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Arial Black</vt:lpstr>
      <vt:lpstr>Calibri</vt:lpstr>
      <vt:lpstr>Comic Sans MS</vt:lpstr>
      <vt:lpstr>Courier New</vt:lpstr>
      <vt:lpstr>Helvetica</vt:lpstr>
      <vt:lpstr>Helvetica Neue</vt:lpstr>
      <vt:lpstr>Times</vt:lpstr>
      <vt:lpstr>Times New Roman</vt:lpstr>
      <vt:lpstr>Wingdings</vt:lpstr>
      <vt:lpstr>Default</vt:lpstr>
      <vt:lpstr>CS 2200 Interrupts, Traps, and Exceptions</vt:lpstr>
      <vt:lpstr> How useful is our datapath so far?</vt:lpstr>
      <vt:lpstr>Interrupts</vt:lpstr>
      <vt:lpstr>Interrupts (In generic sense)</vt:lpstr>
      <vt:lpstr>Interrupts (In generic sense)</vt:lpstr>
      <vt:lpstr>Interrupts/Exceptions/Traps</vt:lpstr>
      <vt:lpstr>PowerPoint Presentation</vt:lpstr>
      <vt:lpstr>Dealing with Program Discontinuities</vt:lpstr>
      <vt:lpstr>Interrupt Vector Table</vt:lpstr>
      <vt:lpstr>PowerPoint Presentation</vt:lpstr>
      <vt:lpstr>Handling Exceptions/Traps</vt:lpstr>
      <vt:lpstr>New internal processor register</vt:lpstr>
      <vt:lpstr> How does our state machine need to change?</vt:lpstr>
      <vt:lpstr>PowerPoint Presentation</vt:lpstr>
      <vt:lpstr>PowerPoint Presentation</vt:lpstr>
      <vt:lpstr>PowerPoint Presentation</vt:lpstr>
      <vt:lpstr>PowerPoint Presentation</vt:lpstr>
      <vt:lpstr>Question?</vt:lpstr>
      <vt:lpstr>Question?</vt:lpstr>
      <vt:lpstr>PowerPoint Presentation</vt:lpstr>
      <vt:lpstr>PowerPoint Presentation</vt:lpstr>
      <vt:lpstr>PowerPoint Presentation</vt:lpstr>
      <vt:lpstr>Interrupts</vt:lpstr>
      <vt:lpstr>Interrupts</vt:lpstr>
      <vt:lpstr>Interrupts</vt:lpstr>
      <vt:lpstr>Interrupts</vt:lpstr>
      <vt:lpstr>Interrupts</vt:lpstr>
      <vt:lpstr>Interrupts</vt:lpstr>
      <vt:lpstr>Interrupts</vt:lpstr>
      <vt:lpstr>Interrupts</vt:lpstr>
      <vt:lpstr>Interrupts</vt:lpstr>
      <vt:lpstr>Interrupts</vt:lpstr>
      <vt:lpstr>PowerPoint Presentation</vt:lpstr>
      <vt:lpstr>PowerPoint Presentation</vt:lpstr>
      <vt:lpstr>PowerPoint Presentation</vt:lpstr>
      <vt:lpstr>PowerPoint Presentation</vt:lpstr>
      <vt:lpstr>Questions?</vt:lpstr>
      <vt:lpstr>PowerPoint Presentation</vt:lpstr>
      <vt:lpstr>PowerPoint Presentation</vt:lpstr>
      <vt:lpstr>PowerPoint Presentation</vt:lpstr>
      <vt:lpstr>Arch enhancements to LC-2200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2200 Interrupts, Traps, and Exceptions</dc:title>
  <dc:creator>Waters, Robert Lee</dc:creator>
  <cp:lastModifiedBy>Microsoft Office User</cp:lastModifiedBy>
  <cp:revision>8</cp:revision>
  <dcterms:modified xsi:type="dcterms:W3CDTF">2018-09-03T19:46:57Z</dcterms:modified>
</cp:coreProperties>
</file>