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lvl1pPr algn="ctr">
      <a:defRPr sz="4000">
        <a:latin typeface="Times New Roman"/>
        <a:ea typeface="Times New Roman"/>
        <a:cs typeface="Times New Roman"/>
        <a:sym typeface="Times New Roman"/>
      </a:defRPr>
    </a:lvl1pPr>
    <a:lvl2pPr indent="457200" algn="ctr">
      <a:defRPr sz="4000">
        <a:latin typeface="Times New Roman"/>
        <a:ea typeface="Times New Roman"/>
        <a:cs typeface="Times New Roman"/>
        <a:sym typeface="Times New Roman"/>
      </a:defRPr>
    </a:lvl2pPr>
    <a:lvl3pPr indent="914400" algn="ctr">
      <a:defRPr sz="4000">
        <a:latin typeface="Times New Roman"/>
        <a:ea typeface="Times New Roman"/>
        <a:cs typeface="Times New Roman"/>
        <a:sym typeface="Times New Roman"/>
      </a:defRPr>
    </a:lvl3pPr>
    <a:lvl4pPr indent="1371600" algn="ctr">
      <a:defRPr sz="4000">
        <a:latin typeface="Times New Roman"/>
        <a:ea typeface="Times New Roman"/>
        <a:cs typeface="Times New Roman"/>
        <a:sym typeface="Times New Roman"/>
      </a:defRPr>
    </a:lvl4pPr>
    <a:lvl5pPr indent="1828800" algn="ctr">
      <a:defRPr sz="4000">
        <a:latin typeface="Times New Roman"/>
        <a:ea typeface="Times New Roman"/>
        <a:cs typeface="Times New Roman"/>
        <a:sym typeface="Times New Roman"/>
      </a:defRPr>
    </a:lvl5pPr>
    <a:lvl6pPr indent="2286000" algn="ctr">
      <a:defRPr sz="4000">
        <a:latin typeface="Times New Roman"/>
        <a:ea typeface="Times New Roman"/>
        <a:cs typeface="Times New Roman"/>
        <a:sym typeface="Times New Roman"/>
      </a:defRPr>
    </a:lvl6pPr>
    <a:lvl7pPr indent="2743200" algn="ctr">
      <a:defRPr sz="4000">
        <a:latin typeface="Times New Roman"/>
        <a:ea typeface="Times New Roman"/>
        <a:cs typeface="Times New Roman"/>
        <a:sym typeface="Times New Roman"/>
      </a:defRPr>
    </a:lvl7pPr>
    <a:lvl8pPr indent="3200400" algn="ctr">
      <a:defRPr sz="4000">
        <a:latin typeface="Times New Roman"/>
        <a:ea typeface="Times New Roman"/>
        <a:cs typeface="Times New Roman"/>
        <a:sym typeface="Times New Roman"/>
      </a:defRPr>
    </a:lvl8pPr>
    <a:lvl9pPr indent="3657600" algn="ctr">
      <a:defRPr sz="4000">
        <a:latin typeface="Times New Roman"/>
        <a:ea typeface="Times New Roman"/>
        <a:cs typeface="Times New Roman"/>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ECDD"/>
          </a:solidFill>
        </a:fill>
      </a:tcStyle>
    </a:wholeTbl>
    <a:band2H>
      <a:tcTxStyle/>
      <a:tcStyle>
        <a:tcBdr/>
        <a:fill>
          <a:solidFill>
            <a:srgbClr val="E6F6E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Row>
  </a:tblStyle>
  <a:tblStyle styleId="{C7B018BB-80A7-4F77-B60F-C8B233D01FF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E6"/>
          </a:solidFill>
        </a:fill>
      </a:tcStyle>
    </a:wholeTbl>
    <a:band2H>
      <a:tcTxStyle/>
      <a:tcStyle>
        <a:tcBdr/>
        <a:fill>
          <a:solidFill>
            <a:srgbClr val="E7E7F3"/>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D2DB9"/>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D2DB9"/>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D2DB9"/>
          </a:solidFill>
        </a:fill>
      </a:tcStyle>
    </a:firstRow>
  </a:tblStyle>
  <a:tblStyle styleId="{CF821DB8-F4EB-4A41-A1BA-3FCAFE7338EE}" styleName="">
    <a:tblBg/>
    <a:wholeTbl>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CC99"/>
          </a:solidFill>
        </a:fill>
      </a:tcStyle>
    </a:firstCol>
    <a:lastRow>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CC99"/>
          </a:solidFill>
        </a:fill>
      </a:tcStyle>
    </a:firstRow>
  </a:tblStyle>
  <a:tblStyle styleId="{33BA23B1-9221-436E-865A-0063620EA4FD}"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82"/>
  </p:normalViewPr>
  <p:slideViewPr>
    <p:cSldViewPr snapToGrid="0" snapToObjects="1">
      <p:cViewPr varScale="1">
        <p:scale>
          <a:sx n="119" d="100"/>
          <a:sy n="119" d="100"/>
        </p:scale>
        <p:origin x="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Shape 42"/>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3" name="Shape 43"/>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9" name="Shape 9"/>
          <p:cNvSpPr/>
          <p:nvPr/>
        </p:nvSpPr>
        <p:spPr>
          <a:xfrm>
            <a:off x="1055687" y="2405063"/>
            <a:ext cx="6950076" cy="74613"/>
          </a:xfrm>
          <a:prstGeom prst="rect">
            <a:avLst/>
          </a:prstGeom>
          <a:gradFill>
            <a:gsLst>
              <a:gs pos="0">
                <a:srgbClr val="FFCC99"/>
              </a:gs>
              <a:gs pos="100000">
                <a:srgbClr val="99CCFF"/>
              </a:gs>
            </a:gsLst>
            <a:lin ang="5400000"/>
          </a:gradFill>
          <a:ln w="12700">
            <a:miter lim="400000"/>
          </a:ln>
        </p:spPr>
        <p:txBody>
          <a:bodyPr lIns="0" tIns="0" rIns="0" bIns="0" anchor="ctr"/>
          <a:lstStyle/>
          <a:p>
            <a:pPr lvl="0">
              <a:defRPr>
                <a:latin typeface="Times"/>
                <a:ea typeface="Times"/>
                <a:cs typeface="Times"/>
                <a:sym typeface="Times"/>
              </a:defRPr>
            </a:pPr>
            <a:endParaRPr/>
          </a:p>
        </p:txBody>
      </p:sp>
      <p:sp>
        <p:nvSpPr>
          <p:cNvPr id="10" name="Shape 10"/>
          <p:cNvSpPr/>
          <p:nvPr/>
        </p:nvSpPr>
        <p:spPr>
          <a:xfrm rot="16200000">
            <a:off x="5457032" y="3174206"/>
            <a:ext cx="6858001" cy="509588"/>
          </a:xfrm>
          <a:prstGeom prst="rect">
            <a:avLst/>
          </a:prstGeom>
          <a:gradFill>
            <a:gsLst>
              <a:gs pos="0">
                <a:srgbClr val="FFCC99"/>
              </a:gs>
              <a:gs pos="100000">
                <a:srgbClr val="CCECFF"/>
              </a:gs>
            </a:gsLst>
            <a:lin ang="18900000"/>
          </a:gradFill>
          <a:ln w="12700">
            <a:miter lim="400000"/>
          </a:ln>
        </p:spPr>
        <p:txBody>
          <a:bodyPr lIns="0" tIns="0" rIns="0" bIns="0" anchor="ctr"/>
          <a:lstStyle/>
          <a:p>
            <a:pPr lvl="0">
              <a:defRPr>
                <a:latin typeface="Times"/>
                <a:ea typeface="Times"/>
                <a:cs typeface="Times"/>
                <a:sym typeface="Times"/>
              </a:defRPr>
            </a:pPr>
            <a:endParaRPr/>
          </a:p>
        </p:txBody>
      </p:sp>
      <p:sp>
        <p:nvSpPr>
          <p:cNvPr id="11" name="Shape 11"/>
          <p:cNvSpPr>
            <a:spLocks noGrp="1"/>
          </p:cNvSpPr>
          <p:nvPr>
            <p:ph type="title"/>
          </p:nvPr>
        </p:nvSpPr>
        <p:spPr>
          <a:xfrm>
            <a:off x="685800" y="0"/>
            <a:ext cx="7772400" cy="2711450"/>
          </a:xfrm>
          <a:prstGeom prst="rect">
            <a:avLst/>
          </a:prstGeom>
        </p:spPr>
        <p:txBody>
          <a:bodyPr/>
          <a:lstStyle/>
          <a:p>
            <a:pPr lvl="0" algn="ctr">
              <a:buSzTx/>
              <a:buFontTx/>
              <a:buNone/>
              <a:defRPr sz="3600"/>
            </a:pPr>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4" name="Shape 34"/>
          <p:cNvSpPr>
            <a:spLocks noGrp="1"/>
          </p:cNvSpPr>
          <p:nvPr>
            <p:ph type="title"/>
          </p:nvPr>
        </p:nvSpPr>
        <p:spPr>
          <a:prstGeom prst="rect">
            <a:avLst/>
          </a:prstGeom>
        </p:spPr>
        <p:txBody>
          <a:bodyPr/>
          <a:lstStyle/>
          <a:p>
            <a:pPr lvl="0">
              <a:defRPr sz="1800">
                <a:solidFill>
                  <a:srgbClr val="000000"/>
                </a:solidFill>
              </a:defRPr>
            </a:pPr>
            <a:r>
              <a:rPr sz="3200">
                <a:solidFill>
                  <a:srgbClr val="666699"/>
                </a:solidFill>
              </a:rPr>
              <a:t>Click to edit Master title style</a:t>
            </a:r>
          </a:p>
        </p:txBody>
      </p:sp>
      <p:sp>
        <p:nvSpPr>
          <p:cNvPr id="35" name="Shape 35"/>
          <p:cNvSpPr>
            <a:spLocks noGrp="1"/>
          </p:cNvSpPr>
          <p:nvPr>
            <p:ph type="body" idx="1"/>
          </p:nvPr>
        </p:nvSpPr>
        <p:spPr>
          <a:prstGeom prst="rect">
            <a:avLst/>
          </a:prstGeom>
        </p:spPr>
        <p:txBody>
          <a:bodyPr/>
          <a:lstStyle/>
          <a:p>
            <a:pPr lvl="0">
              <a:defRPr sz="1800"/>
            </a:pPr>
            <a:r>
              <a:rPr sz="2400"/>
              <a:t>Click to edit Master text styles</a:t>
            </a:r>
          </a:p>
          <a:p>
            <a:pPr lvl="1">
              <a:defRPr sz="1800"/>
            </a:pPr>
            <a:r>
              <a:rPr sz="2400"/>
              <a:t>Second level</a:t>
            </a:r>
          </a:p>
          <a:p>
            <a:pPr lvl="2">
              <a:defRPr sz="1800"/>
            </a:pPr>
            <a:r>
              <a:rPr sz="2400"/>
              <a:t>Third level</a:t>
            </a:r>
          </a:p>
          <a:p>
            <a:pPr lvl="3">
              <a:defRPr sz="1800"/>
            </a:pPr>
            <a:r>
              <a:rPr sz="2400"/>
              <a:t>Fourth level</a:t>
            </a:r>
          </a:p>
          <a:p>
            <a:pPr lvl="4">
              <a:defRPr sz="1800"/>
            </a:pPr>
            <a:r>
              <a:rPr sz="2400"/>
              <a:t>Fifth level</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7" name="Shape 37"/>
          <p:cNvSpPr>
            <a:spLocks noGrp="1"/>
          </p:cNvSpPr>
          <p:nvPr>
            <p:ph type="title"/>
          </p:nvPr>
        </p:nvSpPr>
        <p:spPr>
          <a:xfrm>
            <a:off x="6443662" y="0"/>
            <a:ext cx="2014538" cy="6254750"/>
          </a:xfrm>
          <a:prstGeom prst="rect">
            <a:avLst/>
          </a:prstGeom>
        </p:spPr>
        <p:txBody>
          <a:bodyPr/>
          <a:lstStyle/>
          <a:p>
            <a:pPr lvl="0">
              <a:defRPr sz="1800">
                <a:solidFill>
                  <a:srgbClr val="000000"/>
                </a:solidFill>
              </a:defRPr>
            </a:pPr>
            <a:r>
              <a:rPr sz="3200">
                <a:solidFill>
                  <a:srgbClr val="666699"/>
                </a:solidFill>
              </a:rPr>
              <a:t>Click to edit Master title style</a:t>
            </a:r>
          </a:p>
        </p:txBody>
      </p:sp>
      <p:sp>
        <p:nvSpPr>
          <p:cNvPr id="38" name="Shape 38"/>
          <p:cNvSpPr>
            <a:spLocks noGrp="1"/>
          </p:cNvSpPr>
          <p:nvPr>
            <p:ph type="body" idx="1"/>
          </p:nvPr>
        </p:nvSpPr>
        <p:spPr>
          <a:xfrm>
            <a:off x="396875" y="158750"/>
            <a:ext cx="5894388" cy="6699250"/>
          </a:xfrm>
          <a:prstGeom prst="rect">
            <a:avLst/>
          </a:prstGeom>
        </p:spPr>
        <p:txBody>
          <a:bodyPr/>
          <a:lstStyle/>
          <a:p>
            <a:pPr lvl="0">
              <a:defRPr sz="1800"/>
            </a:pPr>
            <a:r>
              <a:rPr sz="2400"/>
              <a:t>Click to edit Master text styles</a:t>
            </a:r>
          </a:p>
          <a:p>
            <a:pPr lvl="1">
              <a:defRPr sz="1800"/>
            </a:pPr>
            <a:r>
              <a:rPr sz="2400"/>
              <a:t>Second level</a:t>
            </a:r>
          </a:p>
          <a:p>
            <a:pPr lvl="2">
              <a:defRPr sz="1800"/>
            </a:pPr>
            <a:r>
              <a:rPr sz="2400"/>
              <a:t>Third level</a:t>
            </a:r>
          </a:p>
          <a:p>
            <a:pPr lvl="3">
              <a:defRPr sz="1800"/>
            </a:pPr>
            <a:r>
              <a:rPr sz="2400"/>
              <a:t>Fourth level</a:t>
            </a:r>
          </a:p>
          <a:p>
            <a:pPr lvl="4">
              <a:defRPr sz="1800"/>
            </a:pPr>
            <a:r>
              <a:rPr sz="2400"/>
              <a:t>Fifth level</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0" name="Shape 40"/>
          <p:cNvSpPr>
            <a:spLocks noGrp="1"/>
          </p:cNvSpPr>
          <p:nvPr>
            <p:ph type="title"/>
          </p:nvPr>
        </p:nvSpPr>
        <p:spPr>
          <a:xfrm>
            <a:off x="685800" y="1844675"/>
            <a:ext cx="7772400" cy="2041525"/>
          </a:xfrm>
          <a:prstGeom prst="rect">
            <a:avLst/>
          </a:prstGeom>
        </p:spPr>
        <p:txBody>
          <a:bodyPr/>
          <a:lstStyle/>
          <a:p>
            <a:pPr lvl="0">
              <a:defRPr sz="1800">
                <a:solidFill>
                  <a:srgbClr val="000000"/>
                </a:solidFill>
              </a:defRPr>
            </a:pPr>
            <a:r>
              <a:rPr sz="3200">
                <a:solidFill>
                  <a:srgbClr val="666699"/>
                </a:solidFill>
              </a:rPr>
              <a:t>Click to edit Master title style</a:t>
            </a:r>
          </a:p>
        </p:txBody>
      </p:sp>
      <p:sp>
        <p:nvSpPr>
          <p:cNvPr id="41" name="Shape 41"/>
          <p:cNvSpPr>
            <a:spLocks noGrp="1"/>
          </p:cNvSpPr>
          <p:nvPr>
            <p:ph type="body" idx="1"/>
          </p:nvPr>
        </p:nvSpPr>
        <p:spPr>
          <a:xfrm>
            <a:off x="1371600" y="3886200"/>
            <a:ext cx="6400800" cy="2971800"/>
          </a:xfrm>
          <a:prstGeom prst="rect">
            <a:avLst/>
          </a:prstGeom>
        </p:spPr>
        <p:txBody>
          <a:bodyPr/>
          <a:lstStyle>
            <a:lvl1pPr marL="0" indent="0" algn="ctr">
              <a:buClrTx/>
              <a:buSzTx/>
              <a:buFontTx/>
              <a:buNone/>
            </a:lvl1pPr>
          </a:lstStyle>
          <a:p>
            <a:pPr lvl="0">
              <a:defRPr sz="1800"/>
            </a:pPr>
            <a:r>
              <a:rPr sz="2400"/>
              <a:t>Click to edit Master subtitle style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a:solidFill>
                  <a:srgbClr val="000000"/>
                </a:solidFill>
              </a:defRPr>
            </a:pPr>
            <a:r>
              <a:rPr sz="3200">
                <a:solidFill>
                  <a:srgbClr val="666699"/>
                </a:solidFill>
              </a:rPr>
              <a:t>Click to edit Master title style</a:t>
            </a:r>
          </a:p>
        </p:txBody>
      </p:sp>
      <p:sp>
        <p:nvSpPr>
          <p:cNvPr id="14" name="Shape 14"/>
          <p:cNvSpPr>
            <a:spLocks noGrp="1"/>
          </p:cNvSpPr>
          <p:nvPr>
            <p:ph type="body" idx="1"/>
          </p:nvPr>
        </p:nvSpPr>
        <p:spPr>
          <a:prstGeom prst="rect">
            <a:avLst/>
          </a:prstGeom>
        </p:spPr>
        <p:txBody>
          <a:bodyPr/>
          <a:lstStyle/>
          <a:p>
            <a:pPr lvl="0">
              <a:defRPr sz="1800"/>
            </a:pPr>
            <a:r>
              <a:rPr sz="2400"/>
              <a:t>Click to edit Master text styles</a:t>
            </a:r>
          </a:p>
          <a:p>
            <a:pPr lvl="1">
              <a:defRPr sz="1800"/>
            </a:pPr>
            <a:r>
              <a:rPr sz="2400"/>
              <a:t>Second level</a:t>
            </a:r>
          </a:p>
          <a:p>
            <a:pPr lvl="2">
              <a:defRPr sz="1800"/>
            </a:pPr>
            <a:r>
              <a:rPr sz="2400"/>
              <a:t>Third level</a:t>
            </a:r>
          </a:p>
          <a:p>
            <a:pPr lvl="3">
              <a:defRPr sz="1800"/>
            </a:pPr>
            <a:r>
              <a:rPr sz="2400"/>
              <a:t>Fourth level</a:t>
            </a:r>
          </a:p>
          <a:p>
            <a:pPr lvl="4">
              <a:defRPr sz="1800"/>
            </a:pPr>
            <a:r>
              <a:rPr sz="2400"/>
              <a:t>Fifth level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6" name="Shape 16"/>
          <p:cNvSpPr>
            <a:spLocks noGrp="1"/>
          </p:cNvSpPr>
          <p:nvPr>
            <p:ph type="title"/>
          </p:nvPr>
        </p:nvSpPr>
        <p:spPr>
          <a:xfrm>
            <a:off x="722312" y="4406900"/>
            <a:ext cx="7772401" cy="1362075"/>
          </a:xfrm>
          <a:prstGeom prst="rect">
            <a:avLst/>
          </a:prstGeom>
        </p:spPr>
        <p:txBody>
          <a:bodyPr anchor="t"/>
          <a:lstStyle>
            <a:lvl1pPr>
              <a:defRPr sz="4000" b="1" cap="all"/>
            </a:lvl1pPr>
          </a:lstStyle>
          <a:p>
            <a:pPr lvl="0">
              <a:defRPr sz="1800" b="0" cap="none">
                <a:solidFill>
                  <a:srgbClr val="000000"/>
                </a:solidFill>
              </a:defRPr>
            </a:pPr>
            <a:r>
              <a:rPr sz="4000" b="1" cap="all">
                <a:solidFill>
                  <a:srgbClr val="666699"/>
                </a:solidFill>
              </a:rPr>
              <a:t>Click to edit Master title style</a:t>
            </a:r>
          </a:p>
        </p:txBody>
      </p:sp>
      <p:sp>
        <p:nvSpPr>
          <p:cNvPr id="17" name="Shape 17"/>
          <p:cNvSpPr>
            <a:spLocks noGrp="1"/>
          </p:cNvSpPr>
          <p:nvPr>
            <p:ph type="body" idx="1"/>
          </p:nvPr>
        </p:nvSpPr>
        <p:spPr>
          <a:xfrm>
            <a:off x="722312" y="2906713"/>
            <a:ext cx="7772401" cy="1500188"/>
          </a:xfrm>
          <a:prstGeom prst="rect">
            <a:avLst/>
          </a:prstGeom>
        </p:spPr>
        <p:txBody>
          <a:bodyPr anchor="b"/>
          <a:lstStyle>
            <a:lvl1pPr marL="0" indent="0">
              <a:spcBef>
                <a:spcPts val="400"/>
              </a:spcBef>
              <a:buClrTx/>
              <a:buSzTx/>
              <a:buFontTx/>
              <a:buNone/>
              <a:defRPr sz="2000"/>
            </a:lvl1pPr>
          </a:lstStyle>
          <a:p>
            <a:pPr lvl="0">
              <a:defRPr sz="1800"/>
            </a:pPr>
            <a:r>
              <a:rPr sz="2000"/>
              <a:t>Click to edit Master text styles</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9" name="Shape 19"/>
          <p:cNvSpPr>
            <a:spLocks noGrp="1"/>
          </p:cNvSpPr>
          <p:nvPr>
            <p:ph type="title"/>
          </p:nvPr>
        </p:nvSpPr>
        <p:spPr>
          <a:prstGeom prst="rect">
            <a:avLst/>
          </a:prstGeom>
        </p:spPr>
        <p:txBody>
          <a:bodyPr/>
          <a:lstStyle/>
          <a:p>
            <a:pPr lvl="0">
              <a:defRPr sz="1800">
                <a:solidFill>
                  <a:srgbClr val="000000"/>
                </a:solidFill>
              </a:defRPr>
            </a:pPr>
            <a:r>
              <a:rPr sz="3200">
                <a:solidFill>
                  <a:srgbClr val="666699"/>
                </a:solidFill>
              </a:rPr>
              <a:t>Click to edit Master title style</a:t>
            </a:r>
          </a:p>
        </p:txBody>
      </p:sp>
      <p:sp>
        <p:nvSpPr>
          <p:cNvPr id="20" name="Shape 20"/>
          <p:cNvSpPr>
            <a:spLocks noGrp="1"/>
          </p:cNvSpPr>
          <p:nvPr>
            <p:ph type="body" idx="1"/>
          </p:nvPr>
        </p:nvSpPr>
        <p:spPr>
          <a:xfrm>
            <a:off x="396875" y="1189037"/>
            <a:ext cx="3954463" cy="5668964"/>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Click to edit Master text styles</a:t>
            </a:r>
          </a:p>
          <a:p>
            <a:pPr lvl="1">
              <a:defRPr sz="1800"/>
            </a:pPr>
            <a:r>
              <a:rPr sz="2800"/>
              <a:t>Second level</a:t>
            </a:r>
          </a:p>
          <a:p>
            <a:pPr lvl="2">
              <a:defRPr sz="1800"/>
            </a:pPr>
            <a:r>
              <a:rPr sz="2800"/>
              <a:t>Third level</a:t>
            </a:r>
          </a:p>
          <a:p>
            <a:pPr lvl="3">
              <a:defRPr sz="1800"/>
            </a:pPr>
            <a:r>
              <a:rPr sz="2800"/>
              <a:t>Fourth level</a:t>
            </a:r>
          </a:p>
          <a:p>
            <a:pPr lvl="4">
              <a:defRPr sz="1800"/>
            </a:pPr>
            <a:r>
              <a:rPr sz="2800"/>
              <a:t>Fifth level</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solidFill>
                  <a:srgbClr val="000000"/>
                </a:solidFill>
              </a:defRPr>
            </a:pPr>
            <a:r>
              <a:rPr sz="3200">
                <a:solidFill>
                  <a:srgbClr val="666699"/>
                </a:solidFill>
              </a:rPr>
              <a:t>Click to edit Master title style</a:t>
            </a:r>
          </a:p>
        </p:txBody>
      </p:sp>
      <p:sp>
        <p:nvSpPr>
          <p:cNvPr id="23" name="Shape 23"/>
          <p:cNvSpPr>
            <a:spLocks noGrp="1"/>
          </p:cNvSpPr>
          <p:nvPr>
            <p:ph type="body" idx="1"/>
          </p:nvPr>
        </p:nvSpPr>
        <p:spPr>
          <a:xfrm>
            <a:off x="457200" y="1435465"/>
            <a:ext cx="4040188" cy="739410"/>
          </a:xfrm>
          <a:prstGeom prst="rect">
            <a:avLst/>
          </a:prstGeom>
        </p:spPr>
        <p:txBody>
          <a:bodyPr anchor="b"/>
          <a:lstStyle>
            <a:lvl1pPr marL="0" indent="0">
              <a:buClrTx/>
              <a:buSzTx/>
              <a:buFontTx/>
              <a:buNone/>
              <a:defRPr b="1"/>
            </a:lvl1pPr>
          </a:lstStyle>
          <a:p>
            <a:pPr lvl="0">
              <a:defRPr sz="1800" b="0"/>
            </a:pPr>
            <a:r>
              <a:rPr sz="2400" b="1"/>
              <a:t>Click to edit Master text styles</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prstGeom prst="rect">
            <a:avLst/>
          </a:prstGeom>
        </p:spPr>
        <p:txBody>
          <a:bodyPr/>
          <a:lstStyle/>
          <a:p>
            <a:pPr lvl="0">
              <a:defRPr sz="1800">
                <a:solidFill>
                  <a:srgbClr val="000000"/>
                </a:solidFill>
              </a:defRPr>
            </a:pPr>
            <a:r>
              <a:rPr sz="3200">
                <a:solidFill>
                  <a:srgbClr val="666699"/>
                </a:solidFill>
              </a:rPr>
              <a:t>Click to edit Master title style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8" name="Shape 28"/>
          <p:cNvSpPr>
            <a:spLocks noGrp="1"/>
          </p:cNvSpPr>
          <p:nvPr>
            <p:ph type="title"/>
          </p:nvPr>
        </p:nvSpPr>
        <p:spPr>
          <a:xfrm>
            <a:off x="457200" y="0"/>
            <a:ext cx="3008314" cy="1435100"/>
          </a:xfrm>
          <a:prstGeom prst="rect">
            <a:avLst/>
          </a:prstGeom>
        </p:spPr>
        <p:txBody>
          <a:bodyPr anchor="b"/>
          <a:lstStyle>
            <a:lvl1pPr>
              <a:defRPr sz="2000" b="1"/>
            </a:lvl1pPr>
          </a:lstStyle>
          <a:p>
            <a:pPr lvl="0">
              <a:defRPr sz="1800" b="0">
                <a:solidFill>
                  <a:srgbClr val="000000"/>
                </a:solidFill>
              </a:defRPr>
            </a:pPr>
            <a:r>
              <a:rPr sz="2000" b="1">
                <a:solidFill>
                  <a:srgbClr val="666699"/>
                </a:solidFill>
              </a:rPr>
              <a:t>Click to edit Master title style</a:t>
            </a:r>
          </a:p>
        </p:txBody>
      </p:sp>
      <p:sp>
        <p:nvSpPr>
          <p:cNvPr id="29" name="Shape 29"/>
          <p:cNvSpPr>
            <a:spLocks noGrp="1"/>
          </p:cNvSpPr>
          <p:nvPr>
            <p:ph type="body" idx="1"/>
          </p:nvPr>
        </p:nvSpPr>
        <p:spPr>
          <a:xfrm>
            <a:off x="3575050" y="273050"/>
            <a:ext cx="5111750" cy="6584950"/>
          </a:xfrm>
          <a:prstGeom prst="rect">
            <a:avLst/>
          </a:prstGeom>
        </p:spPr>
        <p:txBody>
          <a:bodyPr/>
          <a:lstStyle>
            <a:lvl1pPr>
              <a:spcBef>
                <a:spcPts val="700"/>
              </a:spcBef>
              <a:defRPr sz="3200"/>
            </a:lvl1pPr>
            <a:lvl2pPr marL="783771" indent="-326571">
              <a:spcBef>
                <a:spcPts val="700"/>
              </a:spcBef>
              <a:defRPr sz="3200"/>
            </a:lvl2pPr>
            <a:lvl3pPr>
              <a:spcBef>
                <a:spcPts val="700"/>
              </a:spcBef>
              <a:defRPr sz="3200"/>
            </a:lvl3pPr>
            <a:lvl4pPr marL="1737360" indent="-365760">
              <a:spcBef>
                <a:spcPts val="700"/>
              </a:spcBef>
              <a:defRPr sz="3200"/>
            </a:lvl4pPr>
            <a:lvl5pPr marL="2194560" indent="-365760">
              <a:spcBef>
                <a:spcPts val="700"/>
              </a:spcBef>
              <a:defRPr sz="3200"/>
            </a:lvl5p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1792288" y="4800600"/>
            <a:ext cx="5486401" cy="566738"/>
          </a:xfrm>
          <a:prstGeom prst="rect">
            <a:avLst/>
          </a:prstGeom>
        </p:spPr>
        <p:txBody>
          <a:bodyPr anchor="b"/>
          <a:lstStyle>
            <a:lvl1pPr>
              <a:defRPr sz="2000" b="1"/>
            </a:lvl1pPr>
          </a:lstStyle>
          <a:p>
            <a:pPr lvl="0">
              <a:defRPr sz="1800" b="0">
                <a:solidFill>
                  <a:srgbClr val="000000"/>
                </a:solidFill>
              </a:defRPr>
            </a:pPr>
            <a:r>
              <a:rPr sz="2000" b="1">
                <a:solidFill>
                  <a:srgbClr val="666699"/>
                </a:solidFill>
              </a:rPr>
              <a:t>Click to edit Master title style</a:t>
            </a:r>
          </a:p>
        </p:txBody>
      </p:sp>
      <p:sp>
        <p:nvSpPr>
          <p:cNvPr id="32" name="Shape 32"/>
          <p:cNvSpPr>
            <a:spLocks noGrp="1"/>
          </p:cNvSpPr>
          <p:nvPr>
            <p:ph type="body" idx="1"/>
          </p:nvPr>
        </p:nvSpPr>
        <p:spPr>
          <a:xfrm>
            <a:off x="1792288" y="5367337"/>
            <a:ext cx="5486401" cy="804863"/>
          </a:xfrm>
          <a:prstGeom prst="rect">
            <a:avLst/>
          </a:prstGeom>
        </p:spPr>
        <p:txBody>
          <a:bodyPr/>
          <a:lstStyle>
            <a:lvl1pPr marL="0" indent="0">
              <a:spcBef>
                <a:spcPts val="300"/>
              </a:spcBef>
              <a:buClrTx/>
              <a:buSzTx/>
              <a:buFontTx/>
              <a:buNone/>
              <a:defRPr sz="1400"/>
            </a:lvl1pPr>
          </a:lstStyle>
          <a:p>
            <a:pPr lvl="0">
              <a:defRPr sz="1800"/>
            </a:pPr>
            <a:r>
              <a:rPr sz="1400"/>
              <a:t>Click to edit Master text styles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39762" y="838200"/>
            <a:ext cx="7756526" cy="66675"/>
          </a:xfrm>
          <a:prstGeom prst="rect">
            <a:avLst/>
          </a:prstGeom>
          <a:gradFill>
            <a:gsLst>
              <a:gs pos="0">
                <a:srgbClr val="FFCC99"/>
              </a:gs>
              <a:gs pos="100000">
                <a:srgbClr val="CCECFF"/>
              </a:gs>
            </a:gsLst>
            <a:lin ang="5400000"/>
          </a:gradFill>
          <a:ln w="12700">
            <a:miter lim="400000"/>
          </a:ln>
        </p:spPr>
        <p:txBody>
          <a:bodyPr lIns="0" tIns="0" rIns="0" bIns="0" anchor="ctr"/>
          <a:lstStyle/>
          <a:p>
            <a:pPr lvl="0">
              <a:defRPr>
                <a:latin typeface="Times"/>
                <a:ea typeface="Times"/>
                <a:cs typeface="Times"/>
                <a:sym typeface="Times"/>
              </a:defRPr>
            </a:pPr>
            <a:endParaRPr/>
          </a:p>
        </p:txBody>
      </p:sp>
      <p:sp>
        <p:nvSpPr>
          <p:cNvPr id="3" name="Shape 3"/>
          <p:cNvSpPr/>
          <p:nvPr/>
        </p:nvSpPr>
        <p:spPr>
          <a:xfrm>
            <a:off x="8602663" y="6276975"/>
            <a:ext cx="541338" cy="459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400"/>
              </a:spcBef>
              <a:defRPr sz="2400">
                <a:latin typeface="Times"/>
                <a:ea typeface="Times"/>
                <a:cs typeface="Times"/>
                <a:sym typeface="Times"/>
              </a:defRPr>
            </a:lvl1pPr>
          </a:lstStyle>
          <a:p>
            <a:pPr lvl="0">
              <a:defRPr sz="1800"/>
            </a:pPr>
            <a:r>
              <a:rPr sz="2400"/>
              <a:t>‹#›</a:t>
            </a:r>
          </a:p>
        </p:txBody>
      </p:sp>
      <p:sp>
        <p:nvSpPr>
          <p:cNvPr id="4" name="Shape 4"/>
          <p:cNvSpPr/>
          <p:nvPr/>
        </p:nvSpPr>
        <p:spPr>
          <a:xfrm rot="16200000">
            <a:off x="5457032" y="3174206"/>
            <a:ext cx="6858001" cy="509588"/>
          </a:xfrm>
          <a:prstGeom prst="rect">
            <a:avLst/>
          </a:prstGeom>
          <a:gradFill>
            <a:gsLst>
              <a:gs pos="0">
                <a:srgbClr val="FFCC99"/>
              </a:gs>
              <a:gs pos="100000">
                <a:srgbClr val="CCECFF"/>
              </a:gs>
            </a:gsLst>
            <a:lin ang="18900000"/>
          </a:gradFill>
          <a:ln w="12700">
            <a:miter lim="400000"/>
          </a:ln>
        </p:spPr>
        <p:txBody>
          <a:bodyPr lIns="0" tIns="0" rIns="0" bIns="0" anchor="ctr"/>
          <a:lstStyle/>
          <a:p>
            <a:pPr lvl="0">
              <a:defRPr>
                <a:latin typeface="Times"/>
                <a:ea typeface="Times"/>
                <a:cs typeface="Times"/>
                <a:sym typeface="Times"/>
              </a:defRPr>
            </a:pPr>
            <a:endParaRPr/>
          </a:p>
        </p:txBody>
      </p:sp>
      <p:sp>
        <p:nvSpPr>
          <p:cNvPr id="5" name="Shape 5"/>
          <p:cNvSpPr/>
          <p:nvPr/>
        </p:nvSpPr>
        <p:spPr>
          <a:xfrm>
            <a:off x="8485188" y="6502400"/>
            <a:ext cx="533401"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000" b="1">
                <a:solidFill>
                  <a:srgbClr val="003399"/>
                </a:solidFill>
                <a:latin typeface="Arial"/>
                <a:ea typeface="Arial"/>
                <a:cs typeface="Arial"/>
                <a:sym typeface="Arial"/>
              </a:defRPr>
            </a:lvl1pPr>
          </a:lstStyle>
          <a:p>
            <a:pPr lvl="0">
              <a:defRPr sz="1800" b="0">
                <a:solidFill>
                  <a:srgbClr val="000000"/>
                </a:solidFill>
              </a:defRPr>
            </a:pPr>
            <a:r>
              <a:rPr sz="1000" b="1">
                <a:solidFill>
                  <a:srgbClr val="003399"/>
                </a:solidFill>
              </a:rPr>
              <a:t>‹#›</a:t>
            </a:r>
          </a:p>
        </p:txBody>
      </p:sp>
      <p:sp>
        <p:nvSpPr>
          <p:cNvPr id="6" name="Shape 6"/>
          <p:cNvSpPr>
            <a:spLocks noGrp="1"/>
          </p:cNvSpPr>
          <p:nvPr>
            <p:ph type="title"/>
          </p:nvPr>
        </p:nvSpPr>
        <p:spPr>
          <a:xfrm>
            <a:off x="560387" y="0"/>
            <a:ext cx="7772401" cy="1079500"/>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nchor="ctr"/>
          <a:lstStyle/>
          <a:p>
            <a:pPr lvl="0">
              <a:defRPr sz="1800">
                <a:solidFill>
                  <a:srgbClr val="000000"/>
                </a:solidFill>
              </a:defRPr>
            </a:pPr>
            <a:r>
              <a:rPr sz="3200">
                <a:solidFill>
                  <a:srgbClr val="666699"/>
                </a:solidFill>
              </a:rPr>
              <a:t>Click to edit Master title style</a:t>
            </a:r>
          </a:p>
        </p:txBody>
      </p:sp>
      <p:sp>
        <p:nvSpPr>
          <p:cNvPr id="7" name="Shape 7"/>
          <p:cNvSpPr>
            <a:spLocks noGrp="1"/>
          </p:cNvSpPr>
          <p:nvPr>
            <p:ph type="body" idx="1"/>
          </p:nvPr>
        </p:nvSpPr>
        <p:spPr>
          <a:xfrm>
            <a:off x="396875" y="1189037"/>
            <a:ext cx="8061325" cy="5668964"/>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lstStyle/>
          <a:p>
            <a:pPr lvl="0">
              <a:defRPr sz="1800"/>
            </a:pPr>
            <a:r>
              <a:rPr sz="2400"/>
              <a:t>Click to edit Master text styles</a:t>
            </a:r>
          </a:p>
          <a:p>
            <a:pPr lvl="1">
              <a:defRPr sz="1800"/>
            </a:pPr>
            <a:r>
              <a:rPr sz="2400"/>
              <a:t>Second level</a:t>
            </a:r>
          </a:p>
          <a:p>
            <a:pPr lvl="2">
              <a:defRPr sz="1800"/>
            </a:pPr>
            <a:r>
              <a:rPr sz="2400"/>
              <a:t>Third level</a:t>
            </a:r>
          </a:p>
          <a:p>
            <a:pPr lvl="3">
              <a:defRPr sz="1800"/>
            </a:pPr>
            <a:r>
              <a:rPr sz="2400"/>
              <a:t>Fourth level</a:t>
            </a:r>
          </a:p>
          <a:p>
            <a:pPr lvl="4">
              <a:defRPr sz="1800"/>
            </a:pPr>
            <a:r>
              <a:rPr sz="240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buSzPct val="100000"/>
        <a:buFont typeface="Wingdings"/>
        <a:buChar char="❖"/>
        <a:defRPr sz="3200">
          <a:solidFill>
            <a:srgbClr val="666699"/>
          </a:solidFill>
          <a:latin typeface="Times New Roman"/>
          <a:ea typeface="Times New Roman"/>
          <a:cs typeface="Times New Roman"/>
          <a:sym typeface="Times New Roman"/>
        </a:defRPr>
      </a:lvl1pPr>
      <a:lvl2pPr>
        <a:buSzPct val="100000"/>
        <a:buFont typeface="Wingdings"/>
        <a:buChar char="❖"/>
        <a:defRPr sz="3200">
          <a:solidFill>
            <a:srgbClr val="666699"/>
          </a:solidFill>
          <a:latin typeface="Times New Roman"/>
          <a:ea typeface="Times New Roman"/>
          <a:cs typeface="Times New Roman"/>
          <a:sym typeface="Times New Roman"/>
        </a:defRPr>
      </a:lvl2pPr>
      <a:lvl3pPr>
        <a:buSzPct val="100000"/>
        <a:buFont typeface="Wingdings"/>
        <a:buChar char="❖"/>
        <a:defRPr sz="3200">
          <a:solidFill>
            <a:srgbClr val="666699"/>
          </a:solidFill>
          <a:latin typeface="Times New Roman"/>
          <a:ea typeface="Times New Roman"/>
          <a:cs typeface="Times New Roman"/>
          <a:sym typeface="Times New Roman"/>
        </a:defRPr>
      </a:lvl3pPr>
      <a:lvl4pPr>
        <a:buSzPct val="100000"/>
        <a:buFont typeface="Wingdings"/>
        <a:buChar char="❖"/>
        <a:defRPr sz="3200">
          <a:solidFill>
            <a:srgbClr val="666699"/>
          </a:solidFill>
          <a:latin typeface="Times New Roman"/>
          <a:ea typeface="Times New Roman"/>
          <a:cs typeface="Times New Roman"/>
          <a:sym typeface="Times New Roman"/>
        </a:defRPr>
      </a:lvl4pPr>
      <a:lvl5pPr>
        <a:buSzPct val="100000"/>
        <a:buFont typeface="Wingdings"/>
        <a:buChar char="❖"/>
        <a:defRPr sz="3200">
          <a:solidFill>
            <a:srgbClr val="666699"/>
          </a:solidFill>
          <a:latin typeface="Times New Roman"/>
          <a:ea typeface="Times New Roman"/>
          <a:cs typeface="Times New Roman"/>
          <a:sym typeface="Times New Roman"/>
        </a:defRPr>
      </a:lvl5pPr>
      <a:lvl6pPr marL="457200">
        <a:buSzPct val="100000"/>
        <a:buFont typeface="Wingdings"/>
        <a:buChar char="❖"/>
        <a:defRPr sz="3200">
          <a:solidFill>
            <a:srgbClr val="666699"/>
          </a:solidFill>
          <a:latin typeface="Times New Roman"/>
          <a:ea typeface="Times New Roman"/>
          <a:cs typeface="Times New Roman"/>
          <a:sym typeface="Times New Roman"/>
        </a:defRPr>
      </a:lvl6pPr>
      <a:lvl7pPr marL="914400">
        <a:buSzPct val="100000"/>
        <a:buFont typeface="Wingdings"/>
        <a:buChar char="❖"/>
        <a:defRPr sz="3200">
          <a:solidFill>
            <a:srgbClr val="666699"/>
          </a:solidFill>
          <a:latin typeface="Times New Roman"/>
          <a:ea typeface="Times New Roman"/>
          <a:cs typeface="Times New Roman"/>
          <a:sym typeface="Times New Roman"/>
        </a:defRPr>
      </a:lvl7pPr>
      <a:lvl8pPr marL="1371600">
        <a:buSzPct val="100000"/>
        <a:buFont typeface="Wingdings"/>
        <a:buChar char="❖"/>
        <a:defRPr sz="3200">
          <a:solidFill>
            <a:srgbClr val="666699"/>
          </a:solidFill>
          <a:latin typeface="Times New Roman"/>
          <a:ea typeface="Times New Roman"/>
          <a:cs typeface="Times New Roman"/>
          <a:sym typeface="Times New Roman"/>
        </a:defRPr>
      </a:lvl8pPr>
      <a:lvl9pPr marL="1828800">
        <a:buSzPct val="100000"/>
        <a:buFont typeface="Wingdings"/>
        <a:buChar char="❖"/>
        <a:defRPr sz="3200">
          <a:solidFill>
            <a:srgbClr val="666699"/>
          </a:solidFill>
          <a:latin typeface="Times New Roman"/>
          <a:ea typeface="Times New Roman"/>
          <a:cs typeface="Times New Roman"/>
          <a:sym typeface="Times New Roman"/>
        </a:defRPr>
      </a:lvl9pPr>
    </p:titleStyle>
    <p:bodyStyle>
      <a:lvl1pPr marL="342900" indent="-342900">
        <a:spcBef>
          <a:spcPts val="500"/>
        </a:spcBef>
        <a:buClr>
          <a:srgbClr val="336699"/>
        </a:buClr>
        <a:buSzPct val="100000"/>
        <a:buFont typeface="Wingdings"/>
        <a:buChar char="➢"/>
        <a:defRPr sz="2400">
          <a:latin typeface="Times New Roman"/>
          <a:ea typeface="Times New Roman"/>
          <a:cs typeface="Times New Roman"/>
          <a:sym typeface="Times New Roman"/>
        </a:defRPr>
      </a:lvl1pPr>
      <a:lvl2pPr marL="768927" indent="-311727">
        <a:spcBef>
          <a:spcPts val="500"/>
        </a:spcBef>
        <a:buClr>
          <a:srgbClr val="336699"/>
        </a:buClr>
        <a:buSzPct val="100000"/>
        <a:buFont typeface="Wingdings"/>
        <a:buChar char="➢"/>
        <a:defRPr sz="2400">
          <a:latin typeface="Times New Roman"/>
          <a:ea typeface="Times New Roman"/>
          <a:cs typeface="Times New Roman"/>
          <a:sym typeface="Times New Roman"/>
        </a:defRPr>
      </a:lvl2pPr>
      <a:lvl3pPr marL="1219200" indent="-304800">
        <a:spcBef>
          <a:spcPts val="500"/>
        </a:spcBef>
        <a:buClr>
          <a:srgbClr val="336699"/>
        </a:buClr>
        <a:buSzPct val="100000"/>
        <a:buFont typeface="Wingdings"/>
        <a:buChar char="•"/>
        <a:defRPr sz="2400">
          <a:latin typeface="Times New Roman"/>
          <a:ea typeface="Times New Roman"/>
          <a:cs typeface="Times New Roman"/>
          <a:sym typeface="Times New Roman"/>
        </a:defRPr>
      </a:lvl3pPr>
      <a:lvl4pPr marL="1828800" indent="-457200">
        <a:spcBef>
          <a:spcPts val="500"/>
        </a:spcBef>
        <a:buClr>
          <a:srgbClr val="336699"/>
        </a:buClr>
        <a:buSzPct val="100000"/>
        <a:buFont typeface="Wingdings"/>
        <a:buChar char="–"/>
        <a:defRPr sz="2400">
          <a:latin typeface="Times New Roman"/>
          <a:ea typeface="Times New Roman"/>
          <a:cs typeface="Times New Roman"/>
          <a:sym typeface="Times New Roman"/>
        </a:defRPr>
      </a:lvl4pPr>
      <a:lvl5pPr marL="2286000" indent="-457200">
        <a:spcBef>
          <a:spcPts val="500"/>
        </a:spcBef>
        <a:buClr>
          <a:srgbClr val="336699"/>
        </a:buClr>
        <a:buSzPct val="100000"/>
        <a:buFont typeface="Wingdings"/>
        <a:buChar char="➢"/>
        <a:defRPr sz="2400">
          <a:latin typeface="Times New Roman"/>
          <a:ea typeface="Times New Roman"/>
          <a:cs typeface="Times New Roman"/>
          <a:sym typeface="Times New Roman"/>
        </a:defRPr>
      </a:lvl5pPr>
      <a:lvl6pPr marL="2743200" indent="-457200">
        <a:spcBef>
          <a:spcPts val="500"/>
        </a:spcBef>
        <a:buClr>
          <a:srgbClr val="336699"/>
        </a:buClr>
        <a:buSzPct val="100000"/>
        <a:buFont typeface="Wingdings"/>
        <a:buChar char="»"/>
        <a:defRPr sz="2400">
          <a:latin typeface="Times New Roman"/>
          <a:ea typeface="Times New Roman"/>
          <a:cs typeface="Times New Roman"/>
          <a:sym typeface="Times New Roman"/>
        </a:defRPr>
      </a:lvl6pPr>
      <a:lvl7pPr marL="3200400" indent="-457200">
        <a:spcBef>
          <a:spcPts val="500"/>
        </a:spcBef>
        <a:buClr>
          <a:srgbClr val="336699"/>
        </a:buClr>
        <a:buSzPct val="100000"/>
        <a:buFont typeface="Wingdings"/>
        <a:buChar char="»"/>
        <a:defRPr sz="2400">
          <a:latin typeface="Times New Roman"/>
          <a:ea typeface="Times New Roman"/>
          <a:cs typeface="Times New Roman"/>
          <a:sym typeface="Times New Roman"/>
        </a:defRPr>
      </a:lvl7pPr>
      <a:lvl8pPr marL="3657600" indent="-457200">
        <a:spcBef>
          <a:spcPts val="500"/>
        </a:spcBef>
        <a:buClr>
          <a:srgbClr val="336699"/>
        </a:buClr>
        <a:buSzPct val="100000"/>
        <a:buFont typeface="Wingdings"/>
        <a:buChar char="»"/>
        <a:defRPr sz="2400">
          <a:latin typeface="Times New Roman"/>
          <a:ea typeface="Times New Roman"/>
          <a:cs typeface="Times New Roman"/>
          <a:sym typeface="Times New Roman"/>
        </a:defRPr>
      </a:lvl8pPr>
      <a:lvl9pPr marL="4114800" indent="-457200">
        <a:spcBef>
          <a:spcPts val="500"/>
        </a:spcBef>
        <a:buClr>
          <a:srgbClr val="336699"/>
        </a:buClr>
        <a:buSzPct val="100000"/>
        <a:buFont typeface="Wingdings"/>
        <a:buChar char="»"/>
        <a:defRPr sz="2400">
          <a:latin typeface="Times New Roman"/>
          <a:ea typeface="Times New Roman"/>
          <a:cs typeface="Times New Roman"/>
          <a:sym typeface="Times New Roman"/>
        </a:defRPr>
      </a:lvl9pPr>
    </p:bodyStyle>
    <p:otherStyle>
      <a:lvl1pPr algn="r">
        <a:defRPr sz="1200">
          <a:solidFill>
            <a:schemeClr val="tx1"/>
          </a:solidFill>
          <a:latin typeface="+mn-lt"/>
          <a:ea typeface="+mn-ea"/>
          <a:cs typeface="+mn-cs"/>
          <a:sym typeface="Times"/>
        </a:defRPr>
      </a:lvl1pPr>
      <a:lvl2pPr indent="457200" algn="r">
        <a:defRPr sz="1200">
          <a:solidFill>
            <a:schemeClr val="tx1"/>
          </a:solidFill>
          <a:latin typeface="+mn-lt"/>
          <a:ea typeface="+mn-ea"/>
          <a:cs typeface="+mn-cs"/>
          <a:sym typeface="Times"/>
        </a:defRPr>
      </a:lvl2pPr>
      <a:lvl3pPr indent="914400" algn="r">
        <a:defRPr sz="1200">
          <a:solidFill>
            <a:schemeClr val="tx1"/>
          </a:solidFill>
          <a:latin typeface="+mn-lt"/>
          <a:ea typeface="+mn-ea"/>
          <a:cs typeface="+mn-cs"/>
          <a:sym typeface="Times"/>
        </a:defRPr>
      </a:lvl3pPr>
      <a:lvl4pPr indent="1371600" algn="r">
        <a:defRPr sz="1200">
          <a:solidFill>
            <a:schemeClr val="tx1"/>
          </a:solidFill>
          <a:latin typeface="+mn-lt"/>
          <a:ea typeface="+mn-ea"/>
          <a:cs typeface="+mn-cs"/>
          <a:sym typeface="Times"/>
        </a:defRPr>
      </a:lvl4pPr>
      <a:lvl5pPr indent="1828800" algn="r">
        <a:defRPr sz="1200">
          <a:solidFill>
            <a:schemeClr val="tx1"/>
          </a:solidFill>
          <a:latin typeface="+mn-lt"/>
          <a:ea typeface="+mn-ea"/>
          <a:cs typeface="+mn-cs"/>
          <a:sym typeface="Times"/>
        </a:defRPr>
      </a:lvl5pPr>
      <a:lvl6pPr indent="2286000" algn="r">
        <a:defRPr sz="1200">
          <a:solidFill>
            <a:schemeClr val="tx1"/>
          </a:solidFill>
          <a:latin typeface="+mn-lt"/>
          <a:ea typeface="+mn-ea"/>
          <a:cs typeface="+mn-cs"/>
          <a:sym typeface="Times"/>
        </a:defRPr>
      </a:lvl6pPr>
      <a:lvl7pPr indent="2743200" algn="r">
        <a:defRPr sz="1200">
          <a:solidFill>
            <a:schemeClr val="tx1"/>
          </a:solidFill>
          <a:latin typeface="+mn-lt"/>
          <a:ea typeface="+mn-ea"/>
          <a:cs typeface="+mn-cs"/>
          <a:sym typeface="Times"/>
        </a:defRPr>
      </a:lvl7pPr>
      <a:lvl8pPr indent="3200400" algn="r">
        <a:defRPr sz="1200">
          <a:solidFill>
            <a:schemeClr val="tx1"/>
          </a:solidFill>
          <a:latin typeface="+mn-lt"/>
          <a:ea typeface="+mn-ea"/>
          <a:cs typeface="+mn-cs"/>
          <a:sym typeface="Times"/>
        </a:defRPr>
      </a:lvl8pPr>
      <a:lvl9pPr indent="3657600" algn="r">
        <a:defRPr sz="1200">
          <a:solidFill>
            <a:schemeClr val="tx1"/>
          </a:solidFill>
          <a:latin typeface="+mn-lt"/>
          <a:ea typeface="+mn-ea"/>
          <a:cs typeface="+mn-cs"/>
          <a:sym typeface="Time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xfrm>
            <a:off x="722312" y="928687"/>
            <a:ext cx="7753351" cy="1514476"/>
          </a:xfrm>
          <a:prstGeom prst="rect">
            <a:avLst/>
          </a:prstGeom>
          <a:extLst>
            <a:ext uri="{C572A759-6A51-4108-AA02-DFA0A04FC94B}">
              <ma14:wrappingTextBoxFlag xmlns:ma14="http://schemas.microsoft.com/office/mac/drawingml/2011/main" val="1"/>
            </a:ext>
          </a:extLst>
        </p:spPr>
        <p:txBody>
          <a:bodyPr lIns="0" tIns="0" rIns="0" bIns="0">
            <a:normAutofit/>
          </a:bodyPr>
          <a:lstStyle/>
          <a:p>
            <a:pPr lvl="0" algn="ctr">
              <a:buSzTx/>
              <a:buFontTx/>
              <a:buNone/>
              <a:defRPr sz="1800">
                <a:solidFill>
                  <a:srgbClr val="000000"/>
                </a:solidFill>
              </a:defRPr>
            </a:pPr>
            <a:r>
              <a:rPr sz="3600">
                <a:solidFill>
                  <a:srgbClr val="666699"/>
                </a:solidFill>
              </a:rPr>
              <a:t>CS 2200</a:t>
            </a:r>
            <a:br>
              <a:rPr sz="3600">
                <a:solidFill>
                  <a:srgbClr val="666699"/>
                </a:solidFill>
              </a:rPr>
            </a:br>
            <a:r>
              <a:rPr sz="3600">
                <a:solidFill>
                  <a:srgbClr val="666699"/>
                </a:solidFill>
              </a:rPr>
              <a:t>Performance</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Speedup</a:t>
            </a:r>
          </a:p>
        </p:txBody>
      </p:sp>
      <p:pic>
        <p:nvPicPr>
          <p:cNvPr id="84" name="image3.pdf"/>
          <p:cNvPicPr/>
          <p:nvPr/>
        </p:nvPicPr>
        <p:blipFill>
          <a:blip r:embed="rId2">
            <a:extLst/>
          </a:blip>
          <a:stretch>
            <a:fillRect/>
          </a:stretch>
        </p:blipFill>
        <p:spPr>
          <a:xfrm>
            <a:off x="990600" y="1871663"/>
            <a:ext cx="6818314" cy="949326"/>
          </a:xfrm>
          <a:prstGeom prst="rect">
            <a:avLst/>
          </a:prstGeom>
          <a:ln w="12700">
            <a:miter lim="400000"/>
          </a:ln>
        </p:spPr>
      </p:pic>
      <p:sp>
        <p:nvSpPr>
          <p:cNvPr id="85" name="Shape 85"/>
          <p:cNvSpPr>
            <a:spLocks noGrp="1"/>
          </p:cNvSpPr>
          <p:nvPr>
            <p:ph type="body" idx="1"/>
          </p:nvPr>
        </p:nvSpPr>
        <p:spPr>
          <a:xfrm>
            <a:off x="457200" y="3176588"/>
            <a:ext cx="8229600" cy="3376613"/>
          </a:xfrm>
          <a:prstGeom prst="rect">
            <a:avLst/>
          </a:prstGeom>
        </p:spPr>
        <p:txBody>
          <a:bodyPr lIns="0" tIns="0" rIns="0" bIns="0">
            <a:normAutofit/>
          </a:bodyPr>
          <a:lstStyle/>
          <a:p>
            <a:pPr lvl="0">
              <a:defRPr sz="1800"/>
            </a:pPr>
            <a:r>
              <a:rPr sz="2400"/>
              <a:t>Old machine takes 10 seconds</a:t>
            </a:r>
          </a:p>
          <a:p>
            <a:pPr lvl="0">
              <a:defRPr sz="1800"/>
            </a:pPr>
            <a:r>
              <a:rPr sz="2400"/>
              <a:t>New machine takes 8 seconds</a:t>
            </a:r>
          </a:p>
          <a:p>
            <a:pPr lvl="0">
              <a:defRPr sz="1800"/>
            </a:pPr>
            <a:r>
              <a:rPr sz="2400"/>
              <a:t>Speedup = 1.25</a:t>
            </a:r>
          </a:p>
          <a:p>
            <a:pPr lvl="0">
              <a:defRPr sz="1800"/>
            </a:pPr>
            <a:r>
              <a:rPr sz="2400"/>
              <a:t>Note this is different than percentage improvement! (2/10 = 20%)</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xfrm>
            <a:off x="685800" y="2286000"/>
            <a:ext cx="7772400" cy="1143000"/>
          </a:xfrm>
          <a:prstGeom prst="rect">
            <a:avLst/>
          </a:prstGeom>
        </p:spPr>
        <p:txBody>
          <a:bodyPr lIns="0" tIns="0" rIns="0" bIns="0">
            <a:normAutofit/>
          </a:bodyPr>
          <a:lstStyle/>
          <a:p>
            <a:pPr lvl="0">
              <a:defRPr sz="1800">
                <a:solidFill>
                  <a:srgbClr val="000000"/>
                </a:solidFill>
              </a:defRPr>
            </a:pPr>
            <a:r>
              <a:rPr sz="3200">
                <a:solidFill>
                  <a:srgbClr val="666699"/>
                </a:solidFill>
              </a:rPr>
              <a:t>Questions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title"/>
          </p:nvPr>
        </p:nvSpPr>
        <p:spPr>
          <a:xfrm>
            <a:off x="598713" y="250371"/>
            <a:ext cx="7772401" cy="644526"/>
          </a:xfrm>
          <a:prstGeom prst="rect">
            <a:avLst/>
          </a:prstGeom>
        </p:spPr>
        <p:txBody>
          <a:bodyPr lIns="0" tIns="0" rIns="0" bIns="0">
            <a:normAutofit/>
          </a:bodyPr>
          <a:lstStyle/>
          <a:p>
            <a:pPr lvl="0">
              <a:defRPr sz="1800">
                <a:solidFill>
                  <a:srgbClr val="000000"/>
                </a:solidFill>
              </a:defRPr>
            </a:pPr>
            <a:r>
              <a:rPr sz="3200">
                <a:solidFill>
                  <a:srgbClr val="666699"/>
                </a:solidFill>
              </a:rPr>
              <a:t>Benchmarks</a:t>
            </a:r>
          </a:p>
        </p:txBody>
      </p:sp>
      <p:sp>
        <p:nvSpPr>
          <p:cNvPr id="90" name="Shape 90"/>
          <p:cNvSpPr>
            <a:spLocks noGrp="1"/>
          </p:cNvSpPr>
          <p:nvPr>
            <p:ph type="body" idx="1"/>
          </p:nvPr>
        </p:nvSpPr>
        <p:spPr>
          <a:xfrm>
            <a:off x="341084" y="2846614"/>
            <a:ext cx="8229601" cy="3360738"/>
          </a:xfrm>
          <a:prstGeom prst="rect">
            <a:avLst/>
          </a:prstGeom>
        </p:spPr>
        <p:txBody>
          <a:bodyPr lIns="0" tIns="0" rIns="0" bIns="0">
            <a:normAutofit/>
          </a:bodyPr>
          <a:lstStyle/>
          <a:p>
            <a:pPr marL="294894" lvl="0" indent="-294894" defTabSz="786384">
              <a:spcBef>
                <a:spcPts val="400"/>
              </a:spcBef>
              <a:defRPr sz="1800"/>
            </a:pPr>
            <a:r>
              <a:rPr sz="2064"/>
              <a:t>Best choice is real programs</a:t>
            </a:r>
          </a:p>
          <a:p>
            <a:pPr marL="294894" lvl="0" indent="-294894" defTabSz="786384">
              <a:spcBef>
                <a:spcPts val="400"/>
              </a:spcBef>
              <a:defRPr sz="1800"/>
            </a:pPr>
            <a:r>
              <a:rPr sz="2064"/>
              <a:t>Should choose from typical applications</a:t>
            </a:r>
          </a:p>
          <a:p>
            <a:pPr marL="294894" lvl="0" indent="-294894" defTabSz="786384">
              <a:spcBef>
                <a:spcPts val="400"/>
              </a:spcBef>
              <a:defRPr sz="1800"/>
            </a:pPr>
            <a:r>
              <a:rPr sz="2064"/>
              <a:t>Small code segments encourage cheating</a:t>
            </a:r>
          </a:p>
          <a:p>
            <a:pPr marL="294894" lvl="0" indent="-294894" defTabSz="786384">
              <a:spcBef>
                <a:spcPts val="400"/>
              </a:spcBef>
              <a:defRPr sz="1800"/>
            </a:pPr>
            <a:endParaRPr sz="2064"/>
          </a:p>
          <a:p>
            <a:pPr marL="294894" lvl="0" indent="-294894" defTabSz="786384">
              <a:spcBef>
                <a:spcPts val="400"/>
              </a:spcBef>
              <a:defRPr sz="1800"/>
            </a:pPr>
            <a:r>
              <a:rPr sz="2064"/>
              <a:t>Types:</a:t>
            </a:r>
          </a:p>
          <a:p>
            <a:pPr marL="688086" lvl="1" indent="-294894" defTabSz="786384">
              <a:spcBef>
                <a:spcPts val="400"/>
              </a:spcBef>
              <a:defRPr sz="1800"/>
            </a:pPr>
            <a:r>
              <a:rPr sz="2064"/>
              <a:t>real programs</a:t>
            </a:r>
          </a:p>
          <a:p>
            <a:pPr marL="688086" lvl="1" indent="-294894" defTabSz="786384">
              <a:spcBef>
                <a:spcPts val="400"/>
              </a:spcBef>
              <a:defRPr sz="1800"/>
            </a:pPr>
            <a:r>
              <a:rPr sz="2064"/>
              <a:t>kernels</a:t>
            </a:r>
          </a:p>
          <a:p>
            <a:pPr marL="688086" lvl="1" indent="-294894" defTabSz="786384">
              <a:spcBef>
                <a:spcPts val="400"/>
              </a:spcBef>
              <a:defRPr sz="1800"/>
            </a:pPr>
            <a:r>
              <a:rPr sz="2064"/>
              <a:t>toy benchmarks</a:t>
            </a:r>
          </a:p>
          <a:p>
            <a:pPr marL="688086" lvl="1" indent="-294894" defTabSz="786384">
              <a:spcBef>
                <a:spcPts val="400"/>
              </a:spcBef>
              <a:defRPr sz="1800"/>
            </a:pPr>
            <a:r>
              <a:rPr sz="2064"/>
              <a:t>synthetic benchmarks</a:t>
            </a:r>
          </a:p>
        </p:txBody>
      </p:sp>
      <p:pic>
        <p:nvPicPr>
          <p:cNvPr id="91" name="image2.pdf"/>
          <p:cNvPicPr/>
          <p:nvPr/>
        </p:nvPicPr>
        <p:blipFill>
          <a:blip r:embed="rId2">
            <a:extLst/>
          </a:blip>
          <a:stretch>
            <a:fillRect/>
          </a:stretch>
        </p:blipFill>
        <p:spPr>
          <a:xfrm>
            <a:off x="820964" y="1052740"/>
            <a:ext cx="3784601" cy="143510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0">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9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9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90">
                                            <p:txEl>
                                              <p:pRg st="4" end="4"/>
                                            </p:txEl>
                                          </p:spTgt>
                                        </p:tgtEl>
                                        <p:attrNameLst>
                                          <p:attrName>style.visibility</p:attrName>
                                        </p:attrNameLst>
                                      </p:cBhvr>
                                      <p:to>
                                        <p:strVal val="visible"/>
                                      </p:to>
                                    </p:set>
                                  </p:childTnLst>
                                </p:cTn>
                              </p:par>
                              <p:par>
                                <p:cTn id="25" presetID="1" presetClass="entr" presetSubtype="0" fill="hold" grpId="1">
                                  <p:stCondLst>
                                    <p:cond delay="0"/>
                                  </p:stCondLst>
                                  <p:iterate>
                                    <p:tmAbs val="0"/>
                                  </p:iterate>
                                  <p:childTnLst>
                                    <p:set>
                                      <p:cBhvr>
                                        <p:cTn id="26" fill="hold"/>
                                        <p:tgtEl>
                                          <p:spTgt spid="90">
                                            <p:txEl>
                                              <p:pRg st="5" end="5"/>
                                            </p:txEl>
                                          </p:spTgt>
                                        </p:tgtEl>
                                        <p:attrNameLst>
                                          <p:attrName>style.visibility</p:attrName>
                                        </p:attrNameLst>
                                      </p:cBhvr>
                                      <p:to>
                                        <p:strVal val="visible"/>
                                      </p:to>
                                    </p:set>
                                  </p:childTnLst>
                                </p:cTn>
                              </p:par>
                              <p:par>
                                <p:cTn id="27" presetID="1" presetClass="entr" presetSubtype="0" fill="hold" grpId="1">
                                  <p:stCondLst>
                                    <p:cond delay="0"/>
                                  </p:stCondLst>
                                  <p:iterate>
                                    <p:tmAbs val="0"/>
                                  </p:iterate>
                                  <p:childTnLst>
                                    <p:set>
                                      <p:cBhvr>
                                        <p:cTn id="28" fill="hold"/>
                                        <p:tgtEl>
                                          <p:spTgt spid="90">
                                            <p:txEl>
                                              <p:pRg st="6" end="6"/>
                                            </p:txEl>
                                          </p:spTgt>
                                        </p:tgtEl>
                                        <p:attrNameLst>
                                          <p:attrName>style.visibility</p:attrName>
                                        </p:attrNameLst>
                                      </p:cBhvr>
                                      <p:to>
                                        <p:strVal val="visible"/>
                                      </p:to>
                                    </p:set>
                                  </p:childTnLst>
                                </p:cTn>
                              </p:par>
                              <p:par>
                                <p:cTn id="29" presetID="1" presetClass="entr" presetSubtype="0" fill="hold" grpId="1">
                                  <p:stCondLst>
                                    <p:cond delay="0"/>
                                  </p:stCondLst>
                                  <p:iterate>
                                    <p:tmAbs val="0"/>
                                  </p:iterate>
                                  <p:childTnLst>
                                    <p:set>
                                      <p:cBhvr>
                                        <p:cTn id="30" fill="hold"/>
                                        <p:tgtEl>
                                          <p:spTgt spid="90">
                                            <p:txEl>
                                              <p:pRg st="7" end="7"/>
                                            </p:txEl>
                                          </p:spTgt>
                                        </p:tgtEl>
                                        <p:attrNameLst>
                                          <p:attrName>style.visibility</p:attrName>
                                        </p:attrNameLst>
                                      </p:cBhvr>
                                      <p:to>
                                        <p:strVal val="visible"/>
                                      </p:to>
                                    </p:set>
                                  </p:childTnLst>
                                </p:cTn>
                              </p:par>
                              <p:par>
                                <p:cTn id="31" presetID="1" presetClass="entr" presetSubtype="0" fill="hold" grpId="1">
                                  <p:stCondLst>
                                    <p:cond delay="0"/>
                                  </p:stCondLst>
                                  <p:iterate>
                                    <p:tmAbs val="0"/>
                                  </p:iterate>
                                  <p:childTnLst>
                                    <p:set>
                                      <p:cBhvr>
                                        <p:cTn id="32" fill="hold"/>
                                        <p:tgtEl>
                                          <p:spTgt spid="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1" build="p"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image8.pdf" descr="f0203"/>
          <p:cNvPicPr/>
          <p:nvPr/>
        </p:nvPicPr>
        <p:blipFill>
          <a:blip r:embed="rId2">
            <a:extLst/>
          </a:blip>
          <a:stretch>
            <a:fillRect/>
          </a:stretch>
        </p:blipFill>
        <p:spPr>
          <a:xfrm>
            <a:off x="406400" y="268288"/>
            <a:ext cx="8112125" cy="6407151"/>
          </a:xfrm>
          <a:prstGeom prst="rect">
            <a:avLst/>
          </a:prstGeom>
          <a:ln w="12700">
            <a:miter lim="400000"/>
          </a:ln>
        </p:spPr>
      </p:pic>
      <p:sp>
        <p:nvSpPr>
          <p:cNvPr id="94" name="Shape 94"/>
          <p:cNvSpPr/>
          <p:nvPr/>
        </p:nvSpPr>
        <p:spPr>
          <a:xfrm>
            <a:off x="133965" y="6491287"/>
            <a:ext cx="3440470" cy="205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spcBef>
                <a:spcPts val="500"/>
              </a:spcBef>
              <a:defRPr sz="800">
                <a:latin typeface="Arial Narrow"/>
                <a:ea typeface="Arial Narrow"/>
                <a:cs typeface="Arial Narrow"/>
                <a:sym typeface="Arial Narrow"/>
              </a:defRPr>
            </a:lvl1pPr>
          </a:lstStyle>
          <a:p>
            <a:pPr lvl="0">
              <a:defRPr sz="1800"/>
            </a:pPr>
            <a:r>
              <a:rPr sz="800"/>
              <a:t>COPYRIGHT 1998 MORGAN KAUFMANN PUBLISHERS, INC. ALL RIGHTS RESERVED</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title"/>
          </p:nvPr>
        </p:nvSpPr>
        <p:spPr>
          <a:xfrm>
            <a:off x="642257" y="192314"/>
            <a:ext cx="7772401" cy="644526"/>
          </a:xfrm>
          <a:prstGeom prst="rect">
            <a:avLst/>
          </a:prstGeom>
        </p:spPr>
        <p:txBody>
          <a:bodyPr lIns="0" tIns="0" rIns="0" bIns="0">
            <a:normAutofit/>
          </a:bodyPr>
          <a:lstStyle/>
          <a:p>
            <a:pPr lvl="0">
              <a:defRPr sz="1800">
                <a:solidFill>
                  <a:srgbClr val="000000"/>
                </a:solidFill>
              </a:defRPr>
            </a:pPr>
            <a:r>
              <a:rPr sz="3200">
                <a:solidFill>
                  <a:srgbClr val="666699"/>
                </a:solidFill>
              </a:rPr>
              <a:t>Benchmarks</a:t>
            </a:r>
          </a:p>
        </p:txBody>
      </p:sp>
      <p:sp>
        <p:nvSpPr>
          <p:cNvPr id="97" name="Shape 97"/>
          <p:cNvSpPr>
            <a:spLocks noGrp="1"/>
          </p:cNvSpPr>
          <p:nvPr>
            <p:ph type="body" idx="1"/>
          </p:nvPr>
        </p:nvSpPr>
        <p:spPr>
          <a:xfrm>
            <a:off x="457200" y="1206500"/>
            <a:ext cx="8229600" cy="2349500"/>
          </a:xfrm>
          <a:prstGeom prst="rect">
            <a:avLst/>
          </a:prstGeom>
        </p:spPr>
        <p:txBody>
          <a:bodyPr lIns="0" tIns="0" rIns="0" bIns="0">
            <a:normAutofit/>
          </a:bodyPr>
          <a:lstStyle/>
          <a:p>
            <a:pPr lvl="0">
              <a:defRPr sz="1800"/>
            </a:pPr>
            <a:r>
              <a:rPr sz="2400"/>
              <a:t>Best choice is real programs</a:t>
            </a:r>
          </a:p>
          <a:p>
            <a:pPr lvl="0">
              <a:defRPr sz="1800"/>
            </a:pPr>
            <a:r>
              <a:rPr sz="2400"/>
              <a:t>Should choose from typical applications</a:t>
            </a:r>
          </a:p>
          <a:p>
            <a:pPr lvl="0">
              <a:defRPr sz="1800"/>
            </a:pPr>
            <a:r>
              <a:rPr sz="2400"/>
              <a:t>Small code segments encourage cheating</a:t>
            </a:r>
          </a:p>
          <a:p>
            <a:pPr lvl="0">
              <a:defRPr sz="1800"/>
            </a:pPr>
            <a:r>
              <a:rPr sz="2400"/>
              <a:t>Small benchmarks common with new machine</a:t>
            </a:r>
          </a:p>
          <a:p>
            <a:pPr lvl="0">
              <a:defRPr sz="1800"/>
            </a:pPr>
            <a:r>
              <a:rPr sz="2400"/>
              <a:t>Still confusing? Consider:</a:t>
            </a:r>
          </a:p>
        </p:txBody>
      </p:sp>
      <p:grpSp>
        <p:nvGrpSpPr>
          <p:cNvPr id="100" name="Group 100"/>
          <p:cNvGrpSpPr/>
          <p:nvPr/>
        </p:nvGrpSpPr>
        <p:grpSpPr>
          <a:xfrm>
            <a:off x="1839913" y="3990294"/>
            <a:ext cx="1617663" cy="466726"/>
            <a:chOff x="0" y="0"/>
            <a:chExt cx="1617662" cy="466725"/>
          </a:xfrm>
        </p:grpSpPr>
        <p:sp>
          <p:nvSpPr>
            <p:cNvPr id="98" name="Shape 98"/>
            <p:cNvSpPr/>
            <p:nvPr/>
          </p:nvSpPr>
          <p:spPr>
            <a:xfrm>
              <a:off x="-1" y="0"/>
              <a:ext cx="1617664" cy="466725"/>
            </a:xfrm>
            <a:prstGeom prst="rect">
              <a:avLst/>
            </a:prstGeom>
            <a:noFill/>
            <a:ln w="9525" cap="flat">
              <a:solidFill>
                <a:srgbClr val="000000"/>
              </a:solidFill>
              <a:prstDash val="solid"/>
              <a:miter lim="800000"/>
            </a:ln>
            <a:effectLst/>
          </p:spPr>
          <p:txBody>
            <a:bodyPr wrap="square" lIns="0" tIns="0" rIns="0" bIns="0" numCol="1" anchor="ctr">
              <a:noAutofit/>
            </a:bodyPr>
            <a:lstStyle/>
            <a:p>
              <a:pPr lvl="0">
                <a:defRPr>
                  <a:latin typeface="Times"/>
                  <a:ea typeface="Times"/>
                  <a:cs typeface="Times"/>
                  <a:sym typeface="Times"/>
                </a:defRPr>
              </a:pPr>
              <a:endParaRPr/>
            </a:p>
          </p:txBody>
        </p:sp>
        <p:sp>
          <p:nvSpPr>
            <p:cNvPr id="99" name="Shape 99"/>
            <p:cNvSpPr/>
            <p:nvPr/>
          </p:nvSpPr>
          <p:spPr>
            <a:xfrm>
              <a:off x="147060" y="134670"/>
              <a:ext cx="1323542" cy="197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400" b="1">
                  <a:latin typeface="Arial"/>
                  <a:ea typeface="Arial"/>
                  <a:cs typeface="Arial"/>
                  <a:sym typeface="Arial"/>
                </a:defRPr>
              </a:lvl1pPr>
            </a:lstStyle>
            <a:p>
              <a:pPr lvl="0">
                <a:defRPr sz="1800" b="0"/>
              </a:pPr>
              <a:r>
                <a:rPr sz="1400" b="1"/>
                <a:t>Execution Time</a:t>
              </a:r>
            </a:p>
          </p:txBody>
        </p:sp>
      </p:grpSp>
      <p:grpSp>
        <p:nvGrpSpPr>
          <p:cNvPr id="103" name="Group 103"/>
          <p:cNvGrpSpPr/>
          <p:nvPr/>
        </p:nvGrpSpPr>
        <p:grpSpPr>
          <a:xfrm>
            <a:off x="5075237" y="3990294"/>
            <a:ext cx="1617663" cy="466726"/>
            <a:chOff x="0" y="0"/>
            <a:chExt cx="1617662" cy="466725"/>
          </a:xfrm>
        </p:grpSpPr>
        <p:sp>
          <p:nvSpPr>
            <p:cNvPr id="101" name="Shape 101"/>
            <p:cNvSpPr/>
            <p:nvPr/>
          </p:nvSpPr>
          <p:spPr>
            <a:xfrm>
              <a:off x="-1" y="0"/>
              <a:ext cx="1617664" cy="466725"/>
            </a:xfrm>
            <a:prstGeom prst="rect">
              <a:avLst/>
            </a:prstGeom>
            <a:noFill/>
            <a:ln w="9525" cap="flat">
              <a:solidFill>
                <a:srgbClr val="000000"/>
              </a:solidFill>
              <a:prstDash val="solid"/>
              <a:miter lim="800000"/>
            </a:ln>
            <a:effectLst/>
          </p:spPr>
          <p:txBody>
            <a:bodyPr wrap="square" lIns="0" tIns="0" rIns="0" bIns="0" numCol="1" anchor="t">
              <a:noAutofit/>
            </a:bodyPr>
            <a:lstStyle/>
            <a:p>
              <a:pPr lvl="0">
                <a:defRPr>
                  <a:latin typeface="Times"/>
                  <a:ea typeface="Times"/>
                  <a:cs typeface="Times"/>
                  <a:sym typeface="Times"/>
                </a:defRPr>
              </a:pPr>
              <a:endParaRPr/>
            </a:p>
          </p:txBody>
        </p:sp>
        <p:sp>
          <p:nvSpPr>
            <p:cNvPr id="102" name="Shape 102"/>
            <p:cNvSpPr/>
            <p:nvPr/>
          </p:nvSpPr>
          <p:spPr>
            <a:xfrm>
              <a:off x="655111" y="0"/>
              <a:ext cx="307440" cy="437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atin typeface="Arial"/>
                  <a:ea typeface="Arial"/>
                  <a:cs typeface="Arial"/>
                  <a:sym typeface="Arial"/>
                </a:defRPr>
              </a:lvl1pPr>
            </a:lstStyle>
            <a:p>
              <a:pPr lvl="0">
                <a:defRPr sz="1800"/>
              </a:pPr>
              <a:r>
                <a:rPr sz="2400"/>
                <a:t>B</a:t>
              </a:r>
            </a:p>
          </p:txBody>
        </p:sp>
      </p:grpSp>
      <p:grpSp>
        <p:nvGrpSpPr>
          <p:cNvPr id="106" name="Group 106"/>
          <p:cNvGrpSpPr/>
          <p:nvPr/>
        </p:nvGrpSpPr>
        <p:grpSpPr>
          <a:xfrm>
            <a:off x="3457575" y="3990294"/>
            <a:ext cx="1617663" cy="466726"/>
            <a:chOff x="0" y="0"/>
            <a:chExt cx="1617662" cy="466725"/>
          </a:xfrm>
        </p:grpSpPr>
        <p:sp>
          <p:nvSpPr>
            <p:cNvPr id="104" name="Shape 104"/>
            <p:cNvSpPr/>
            <p:nvPr/>
          </p:nvSpPr>
          <p:spPr>
            <a:xfrm>
              <a:off x="0" y="0"/>
              <a:ext cx="1617663" cy="466725"/>
            </a:xfrm>
            <a:prstGeom prst="rect">
              <a:avLst/>
            </a:prstGeom>
            <a:noFill/>
            <a:ln w="9525" cap="flat">
              <a:solidFill>
                <a:srgbClr val="000000"/>
              </a:solidFill>
              <a:prstDash val="solid"/>
              <a:miter lim="800000"/>
            </a:ln>
            <a:effectLst/>
          </p:spPr>
          <p:txBody>
            <a:bodyPr wrap="square" lIns="0" tIns="0" rIns="0" bIns="0" numCol="1" anchor="t">
              <a:noAutofit/>
            </a:bodyPr>
            <a:lstStyle/>
            <a:p>
              <a:pPr lvl="0">
                <a:defRPr>
                  <a:latin typeface="Times"/>
                  <a:ea typeface="Times"/>
                  <a:cs typeface="Times"/>
                  <a:sym typeface="Times"/>
                </a:defRPr>
              </a:pPr>
              <a:endParaRPr/>
            </a:p>
          </p:txBody>
        </p:sp>
        <p:sp>
          <p:nvSpPr>
            <p:cNvPr id="105" name="Shape 105"/>
            <p:cNvSpPr/>
            <p:nvPr/>
          </p:nvSpPr>
          <p:spPr>
            <a:xfrm>
              <a:off x="655111" y="0"/>
              <a:ext cx="307441" cy="437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atin typeface="Arial"/>
                  <a:ea typeface="Arial"/>
                  <a:cs typeface="Arial"/>
                  <a:sym typeface="Arial"/>
                </a:defRPr>
              </a:lvl1pPr>
            </a:lstStyle>
            <a:p>
              <a:pPr lvl="0">
                <a:defRPr sz="1800"/>
              </a:pPr>
              <a:r>
                <a:rPr sz="2400"/>
                <a:t>A</a:t>
              </a:r>
            </a:p>
          </p:txBody>
        </p:sp>
      </p:grpSp>
      <p:grpSp>
        <p:nvGrpSpPr>
          <p:cNvPr id="109" name="Group 109"/>
          <p:cNvGrpSpPr/>
          <p:nvPr/>
        </p:nvGrpSpPr>
        <p:grpSpPr>
          <a:xfrm>
            <a:off x="1839913" y="4457019"/>
            <a:ext cx="1617663" cy="466726"/>
            <a:chOff x="0" y="0"/>
            <a:chExt cx="1617662" cy="466725"/>
          </a:xfrm>
        </p:grpSpPr>
        <p:sp>
          <p:nvSpPr>
            <p:cNvPr id="107" name="Shape 107"/>
            <p:cNvSpPr/>
            <p:nvPr/>
          </p:nvSpPr>
          <p:spPr>
            <a:xfrm>
              <a:off x="-1" y="0"/>
              <a:ext cx="1617664" cy="466725"/>
            </a:xfrm>
            <a:prstGeom prst="rect">
              <a:avLst/>
            </a:prstGeom>
            <a:noFill/>
            <a:ln w="9525" cap="flat">
              <a:solidFill>
                <a:srgbClr val="000000"/>
              </a:solidFill>
              <a:prstDash val="solid"/>
              <a:miter lim="800000"/>
            </a:ln>
            <a:effectLst/>
          </p:spPr>
          <p:txBody>
            <a:bodyPr wrap="square" lIns="0" tIns="0" rIns="0" bIns="0" numCol="1" anchor="t">
              <a:noAutofit/>
            </a:bodyPr>
            <a:lstStyle/>
            <a:p>
              <a:pPr lvl="0">
                <a:defRPr>
                  <a:latin typeface="Times"/>
                  <a:ea typeface="Times"/>
                  <a:cs typeface="Times"/>
                  <a:sym typeface="Times"/>
                </a:defRPr>
              </a:pPr>
              <a:endParaRPr/>
            </a:p>
          </p:txBody>
        </p:sp>
        <p:sp>
          <p:nvSpPr>
            <p:cNvPr id="108" name="Shape 108"/>
            <p:cNvSpPr/>
            <p:nvPr/>
          </p:nvSpPr>
          <p:spPr>
            <a:xfrm>
              <a:off x="45288" y="0"/>
              <a:ext cx="1527086" cy="437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atin typeface="Arial"/>
                  <a:ea typeface="Arial"/>
                  <a:cs typeface="Arial"/>
                  <a:sym typeface="Arial"/>
                </a:defRPr>
              </a:lvl1pPr>
            </a:lstStyle>
            <a:p>
              <a:pPr lvl="0">
                <a:defRPr sz="1800"/>
              </a:pPr>
              <a:r>
                <a:rPr sz="2400"/>
                <a:t>Program 1</a:t>
              </a:r>
            </a:p>
          </p:txBody>
        </p:sp>
      </p:grpSp>
      <p:grpSp>
        <p:nvGrpSpPr>
          <p:cNvPr id="112" name="Group 112"/>
          <p:cNvGrpSpPr/>
          <p:nvPr/>
        </p:nvGrpSpPr>
        <p:grpSpPr>
          <a:xfrm>
            <a:off x="5075237" y="4457019"/>
            <a:ext cx="1617663" cy="466726"/>
            <a:chOff x="0" y="0"/>
            <a:chExt cx="1617662" cy="466725"/>
          </a:xfrm>
        </p:grpSpPr>
        <p:sp>
          <p:nvSpPr>
            <p:cNvPr id="110" name="Shape 110"/>
            <p:cNvSpPr/>
            <p:nvPr/>
          </p:nvSpPr>
          <p:spPr>
            <a:xfrm>
              <a:off x="-1" y="0"/>
              <a:ext cx="1617664" cy="466725"/>
            </a:xfrm>
            <a:prstGeom prst="rect">
              <a:avLst/>
            </a:prstGeom>
            <a:noFill/>
            <a:ln w="9525" cap="flat">
              <a:solidFill>
                <a:srgbClr val="000000"/>
              </a:solidFill>
              <a:prstDash val="solid"/>
              <a:miter lim="800000"/>
            </a:ln>
            <a:effectLst/>
          </p:spPr>
          <p:txBody>
            <a:bodyPr wrap="square" lIns="0" tIns="0" rIns="0" bIns="0" numCol="1" anchor="t">
              <a:noAutofit/>
            </a:bodyPr>
            <a:lstStyle/>
            <a:p>
              <a:pPr lvl="0">
                <a:defRPr>
                  <a:latin typeface="Times"/>
                  <a:ea typeface="Times"/>
                  <a:cs typeface="Times"/>
                  <a:sym typeface="Times"/>
                </a:defRPr>
              </a:pPr>
              <a:endParaRPr/>
            </a:p>
          </p:txBody>
        </p:sp>
        <p:sp>
          <p:nvSpPr>
            <p:cNvPr id="111" name="Shape 111"/>
            <p:cNvSpPr/>
            <p:nvPr/>
          </p:nvSpPr>
          <p:spPr>
            <a:xfrm>
              <a:off x="587245" y="0"/>
              <a:ext cx="443172" cy="437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atin typeface="Arial"/>
                  <a:ea typeface="Arial"/>
                  <a:cs typeface="Arial"/>
                  <a:sym typeface="Arial"/>
                </a:defRPr>
              </a:lvl1pPr>
            </a:lstStyle>
            <a:p>
              <a:pPr lvl="0">
                <a:defRPr sz="1800"/>
              </a:pPr>
              <a:r>
                <a:rPr sz="2400"/>
                <a:t>10</a:t>
              </a:r>
            </a:p>
          </p:txBody>
        </p:sp>
      </p:grpSp>
      <p:grpSp>
        <p:nvGrpSpPr>
          <p:cNvPr id="115" name="Group 115"/>
          <p:cNvGrpSpPr/>
          <p:nvPr/>
        </p:nvGrpSpPr>
        <p:grpSpPr>
          <a:xfrm>
            <a:off x="3457575" y="4457019"/>
            <a:ext cx="1617663" cy="466726"/>
            <a:chOff x="0" y="0"/>
            <a:chExt cx="1617662" cy="466725"/>
          </a:xfrm>
        </p:grpSpPr>
        <p:sp>
          <p:nvSpPr>
            <p:cNvPr id="113" name="Shape 113"/>
            <p:cNvSpPr/>
            <p:nvPr/>
          </p:nvSpPr>
          <p:spPr>
            <a:xfrm>
              <a:off x="0" y="0"/>
              <a:ext cx="1617663" cy="466725"/>
            </a:xfrm>
            <a:prstGeom prst="rect">
              <a:avLst/>
            </a:prstGeom>
            <a:noFill/>
            <a:ln w="9525" cap="flat">
              <a:solidFill>
                <a:srgbClr val="000000"/>
              </a:solidFill>
              <a:prstDash val="solid"/>
              <a:miter lim="800000"/>
            </a:ln>
            <a:effectLst/>
          </p:spPr>
          <p:txBody>
            <a:bodyPr wrap="square" lIns="0" tIns="0" rIns="0" bIns="0" numCol="1" anchor="t">
              <a:noAutofit/>
            </a:bodyPr>
            <a:lstStyle/>
            <a:p>
              <a:pPr lvl="0">
                <a:defRPr>
                  <a:latin typeface="Times"/>
                  <a:ea typeface="Times"/>
                  <a:cs typeface="Times"/>
                  <a:sym typeface="Times"/>
                </a:defRPr>
              </a:pPr>
              <a:endParaRPr/>
            </a:p>
          </p:txBody>
        </p:sp>
        <p:sp>
          <p:nvSpPr>
            <p:cNvPr id="114" name="Shape 114"/>
            <p:cNvSpPr/>
            <p:nvPr/>
          </p:nvSpPr>
          <p:spPr>
            <a:xfrm>
              <a:off x="672003" y="0"/>
              <a:ext cx="273657" cy="437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atin typeface="Arial"/>
                  <a:ea typeface="Arial"/>
                  <a:cs typeface="Arial"/>
                  <a:sym typeface="Arial"/>
                </a:defRPr>
              </a:lvl1pPr>
            </a:lstStyle>
            <a:p>
              <a:pPr lvl="0">
                <a:defRPr sz="1800"/>
              </a:pPr>
              <a:r>
                <a:rPr sz="2400"/>
                <a:t>1</a:t>
              </a:r>
            </a:p>
          </p:txBody>
        </p:sp>
      </p:grpSp>
      <p:grpSp>
        <p:nvGrpSpPr>
          <p:cNvPr id="118" name="Group 118"/>
          <p:cNvGrpSpPr/>
          <p:nvPr/>
        </p:nvGrpSpPr>
        <p:grpSpPr>
          <a:xfrm>
            <a:off x="1839913" y="4923744"/>
            <a:ext cx="1617663" cy="466726"/>
            <a:chOff x="0" y="0"/>
            <a:chExt cx="1617662" cy="466725"/>
          </a:xfrm>
        </p:grpSpPr>
        <p:sp>
          <p:nvSpPr>
            <p:cNvPr id="116" name="Shape 116"/>
            <p:cNvSpPr/>
            <p:nvPr/>
          </p:nvSpPr>
          <p:spPr>
            <a:xfrm>
              <a:off x="-1" y="0"/>
              <a:ext cx="1617664" cy="466725"/>
            </a:xfrm>
            <a:prstGeom prst="rect">
              <a:avLst/>
            </a:prstGeom>
            <a:noFill/>
            <a:ln w="9525" cap="flat">
              <a:solidFill>
                <a:srgbClr val="000000"/>
              </a:solidFill>
              <a:prstDash val="solid"/>
              <a:miter lim="800000"/>
            </a:ln>
            <a:effectLst/>
          </p:spPr>
          <p:txBody>
            <a:bodyPr wrap="square" lIns="0" tIns="0" rIns="0" bIns="0" numCol="1" anchor="t">
              <a:noAutofit/>
            </a:bodyPr>
            <a:lstStyle/>
            <a:p>
              <a:pPr lvl="0">
                <a:defRPr>
                  <a:latin typeface="Times"/>
                  <a:ea typeface="Times"/>
                  <a:cs typeface="Times"/>
                  <a:sym typeface="Times"/>
                </a:defRPr>
              </a:pPr>
              <a:endParaRPr/>
            </a:p>
          </p:txBody>
        </p:sp>
        <p:sp>
          <p:nvSpPr>
            <p:cNvPr id="117" name="Shape 117"/>
            <p:cNvSpPr/>
            <p:nvPr/>
          </p:nvSpPr>
          <p:spPr>
            <a:xfrm>
              <a:off x="45288" y="0"/>
              <a:ext cx="1527086" cy="437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atin typeface="Arial"/>
                  <a:ea typeface="Arial"/>
                  <a:cs typeface="Arial"/>
                  <a:sym typeface="Arial"/>
                </a:defRPr>
              </a:lvl1pPr>
            </a:lstStyle>
            <a:p>
              <a:pPr lvl="0">
                <a:defRPr sz="1800"/>
              </a:pPr>
              <a:r>
                <a:rPr sz="2400"/>
                <a:t>Program 2</a:t>
              </a:r>
            </a:p>
          </p:txBody>
        </p:sp>
      </p:grpSp>
      <p:grpSp>
        <p:nvGrpSpPr>
          <p:cNvPr id="121" name="Group 121"/>
          <p:cNvGrpSpPr/>
          <p:nvPr/>
        </p:nvGrpSpPr>
        <p:grpSpPr>
          <a:xfrm>
            <a:off x="5075237" y="4923744"/>
            <a:ext cx="1617663" cy="466726"/>
            <a:chOff x="0" y="0"/>
            <a:chExt cx="1617662" cy="466725"/>
          </a:xfrm>
        </p:grpSpPr>
        <p:sp>
          <p:nvSpPr>
            <p:cNvPr id="119" name="Shape 119"/>
            <p:cNvSpPr/>
            <p:nvPr/>
          </p:nvSpPr>
          <p:spPr>
            <a:xfrm>
              <a:off x="-1" y="0"/>
              <a:ext cx="1617664" cy="466725"/>
            </a:xfrm>
            <a:prstGeom prst="rect">
              <a:avLst/>
            </a:prstGeom>
            <a:noFill/>
            <a:ln w="9525" cap="flat">
              <a:solidFill>
                <a:srgbClr val="000000"/>
              </a:solidFill>
              <a:prstDash val="solid"/>
              <a:miter lim="800000"/>
            </a:ln>
            <a:effectLst/>
          </p:spPr>
          <p:txBody>
            <a:bodyPr wrap="square" lIns="0" tIns="0" rIns="0" bIns="0" numCol="1" anchor="t">
              <a:noAutofit/>
            </a:bodyPr>
            <a:lstStyle/>
            <a:p>
              <a:pPr lvl="0">
                <a:defRPr>
                  <a:latin typeface="Times"/>
                  <a:ea typeface="Times"/>
                  <a:cs typeface="Times"/>
                  <a:sym typeface="Times"/>
                </a:defRPr>
              </a:pPr>
              <a:endParaRPr/>
            </a:p>
          </p:txBody>
        </p:sp>
        <p:sp>
          <p:nvSpPr>
            <p:cNvPr id="120" name="Shape 120"/>
            <p:cNvSpPr/>
            <p:nvPr/>
          </p:nvSpPr>
          <p:spPr>
            <a:xfrm>
              <a:off x="502488" y="0"/>
              <a:ext cx="612686" cy="437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atin typeface="Arial"/>
                  <a:ea typeface="Arial"/>
                  <a:cs typeface="Arial"/>
                  <a:sym typeface="Arial"/>
                </a:defRPr>
              </a:lvl1pPr>
            </a:lstStyle>
            <a:p>
              <a:pPr lvl="0">
                <a:defRPr sz="1800"/>
              </a:pPr>
              <a:r>
                <a:rPr sz="2400"/>
                <a:t>100</a:t>
              </a:r>
            </a:p>
          </p:txBody>
        </p:sp>
      </p:grpSp>
      <p:grpSp>
        <p:nvGrpSpPr>
          <p:cNvPr id="124" name="Group 124"/>
          <p:cNvGrpSpPr/>
          <p:nvPr/>
        </p:nvGrpSpPr>
        <p:grpSpPr>
          <a:xfrm>
            <a:off x="3457575" y="4923744"/>
            <a:ext cx="1617663" cy="466726"/>
            <a:chOff x="0" y="0"/>
            <a:chExt cx="1617662" cy="466725"/>
          </a:xfrm>
        </p:grpSpPr>
        <p:sp>
          <p:nvSpPr>
            <p:cNvPr id="122" name="Shape 122"/>
            <p:cNvSpPr/>
            <p:nvPr/>
          </p:nvSpPr>
          <p:spPr>
            <a:xfrm>
              <a:off x="0" y="0"/>
              <a:ext cx="1617663" cy="466725"/>
            </a:xfrm>
            <a:prstGeom prst="rect">
              <a:avLst/>
            </a:prstGeom>
            <a:noFill/>
            <a:ln w="9525" cap="flat">
              <a:solidFill>
                <a:srgbClr val="000000"/>
              </a:solidFill>
              <a:prstDash val="solid"/>
              <a:miter lim="800000"/>
            </a:ln>
            <a:effectLst/>
          </p:spPr>
          <p:txBody>
            <a:bodyPr wrap="square" lIns="0" tIns="0" rIns="0" bIns="0" numCol="1" anchor="t">
              <a:noAutofit/>
            </a:bodyPr>
            <a:lstStyle/>
            <a:p>
              <a:pPr lvl="0">
                <a:defRPr>
                  <a:latin typeface="Times"/>
                  <a:ea typeface="Times"/>
                  <a:cs typeface="Times"/>
                  <a:sym typeface="Times"/>
                </a:defRPr>
              </a:pPr>
              <a:endParaRPr/>
            </a:p>
          </p:txBody>
        </p:sp>
        <p:sp>
          <p:nvSpPr>
            <p:cNvPr id="123" name="Shape 123"/>
            <p:cNvSpPr/>
            <p:nvPr/>
          </p:nvSpPr>
          <p:spPr>
            <a:xfrm>
              <a:off x="417731" y="0"/>
              <a:ext cx="782201" cy="437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atin typeface="Arial"/>
                  <a:ea typeface="Arial"/>
                  <a:cs typeface="Arial"/>
                  <a:sym typeface="Arial"/>
                </a:defRPr>
              </a:lvl1pPr>
            </a:lstStyle>
            <a:p>
              <a:pPr lvl="0">
                <a:defRPr sz="1800"/>
              </a:pPr>
              <a:r>
                <a:rPr sz="2400"/>
                <a:t>1000</a:t>
              </a:r>
            </a:p>
          </p:txBody>
        </p:sp>
      </p:grpSp>
      <p:grpSp>
        <p:nvGrpSpPr>
          <p:cNvPr id="127" name="Group 127"/>
          <p:cNvGrpSpPr/>
          <p:nvPr/>
        </p:nvGrpSpPr>
        <p:grpSpPr>
          <a:xfrm>
            <a:off x="1839913" y="5390469"/>
            <a:ext cx="1617663" cy="466726"/>
            <a:chOff x="0" y="0"/>
            <a:chExt cx="1617662" cy="466725"/>
          </a:xfrm>
        </p:grpSpPr>
        <p:sp>
          <p:nvSpPr>
            <p:cNvPr id="125" name="Shape 125"/>
            <p:cNvSpPr/>
            <p:nvPr/>
          </p:nvSpPr>
          <p:spPr>
            <a:xfrm>
              <a:off x="-1" y="0"/>
              <a:ext cx="1617664" cy="466725"/>
            </a:xfrm>
            <a:prstGeom prst="rect">
              <a:avLst/>
            </a:prstGeom>
            <a:noFill/>
            <a:ln w="9525" cap="flat">
              <a:solidFill>
                <a:srgbClr val="000000"/>
              </a:solidFill>
              <a:prstDash val="solid"/>
              <a:miter lim="800000"/>
            </a:ln>
            <a:effectLst/>
          </p:spPr>
          <p:txBody>
            <a:bodyPr wrap="square" lIns="0" tIns="0" rIns="0" bIns="0" numCol="1" anchor="t">
              <a:noAutofit/>
            </a:bodyPr>
            <a:lstStyle/>
            <a:p>
              <a:pPr lvl="0">
                <a:defRPr>
                  <a:latin typeface="Times"/>
                  <a:ea typeface="Times"/>
                  <a:cs typeface="Times"/>
                  <a:sym typeface="Times"/>
                </a:defRPr>
              </a:pPr>
              <a:endParaRPr/>
            </a:p>
          </p:txBody>
        </p:sp>
        <p:sp>
          <p:nvSpPr>
            <p:cNvPr id="126" name="Shape 126"/>
            <p:cNvSpPr/>
            <p:nvPr/>
          </p:nvSpPr>
          <p:spPr>
            <a:xfrm>
              <a:off x="62254" y="0"/>
              <a:ext cx="1493154" cy="437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atin typeface="Arial"/>
                  <a:ea typeface="Arial"/>
                  <a:cs typeface="Arial"/>
                  <a:sym typeface="Arial"/>
                </a:defRPr>
              </a:lvl1pPr>
            </a:lstStyle>
            <a:p>
              <a:pPr lvl="0">
                <a:defRPr sz="1800"/>
              </a:pPr>
              <a:r>
                <a:rPr sz="2400"/>
                <a:t>Total Time</a:t>
              </a:r>
            </a:p>
          </p:txBody>
        </p:sp>
      </p:grpSp>
      <p:grpSp>
        <p:nvGrpSpPr>
          <p:cNvPr id="130" name="Group 130"/>
          <p:cNvGrpSpPr/>
          <p:nvPr/>
        </p:nvGrpSpPr>
        <p:grpSpPr>
          <a:xfrm>
            <a:off x="5075237" y="5390469"/>
            <a:ext cx="1617663" cy="466726"/>
            <a:chOff x="0" y="0"/>
            <a:chExt cx="1617662" cy="466725"/>
          </a:xfrm>
        </p:grpSpPr>
        <p:sp>
          <p:nvSpPr>
            <p:cNvPr id="128" name="Shape 128"/>
            <p:cNvSpPr/>
            <p:nvPr/>
          </p:nvSpPr>
          <p:spPr>
            <a:xfrm>
              <a:off x="-1" y="0"/>
              <a:ext cx="1617664" cy="466725"/>
            </a:xfrm>
            <a:prstGeom prst="rect">
              <a:avLst/>
            </a:prstGeom>
            <a:noFill/>
            <a:ln w="9525" cap="flat">
              <a:solidFill>
                <a:srgbClr val="000000"/>
              </a:solidFill>
              <a:prstDash val="solid"/>
              <a:miter lim="800000"/>
            </a:ln>
            <a:effectLst/>
          </p:spPr>
          <p:txBody>
            <a:bodyPr wrap="square" lIns="0" tIns="0" rIns="0" bIns="0" numCol="1" anchor="t">
              <a:noAutofit/>
            </a:bodyPr>
            <a:lstStyle/>
            <a:p>
              <a:pPr lvl="0">
                <a:defRPr>
                  <a:latin typeface="Times"/>
                  <a:ea typeface="Times"/>
                  <a:cs typeface="Times"/>
                  <a:sym typeface="Times"/>
                </a:defRPr>
              </a:pPr>
              <a:endParaRPr/>
            </a:p>
          </p:txBody>
        </p:sp>
        <p:sp>
          <p:nvSpPr>
            <p:cNvPr id="129" name="Shape 129"/>
            <p:cNvSpPr/>
            <p:nvPr/>
          </p:nvSpPr>
          <p:spPr>
            <a:xfrm>
              <a:off x="513799" y="0"/>
              <a:ext cx="590064" cy="437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atin typeface="Arial"/>
                  <a:ea typeface="Arial"/>
                  <a:cs typeface="Arial"/>
                  <a:sym typeface="Arial"/>
                </a:defRPr>
              </a:lvl1pPr>
            </a:lstStyle>
            <a:p>
              <a:pPr lvl="0">
                <a:defRPr sz="1800"/>
              </a:pPr>
              <a:r>
                <a:rPr sz="2400"/>
                <a:t>110</a:t>
              </a:r>
            </a:p>
          </p:txBody>
        </p:sp>
      </p:grpSp>
      <p:grpSp>
        <p:nvGrpSpPr>
          <p:cNvPr id="133" name="Group 133"/>
          <p:cNvGrpSpPr/>
          <p:nvPr/>
        </p:nvGrpSpPr>
        <p:grpSpPr>
          <a:xfrm>
            <a:off x="3457575" y="5390469"/>
            <a:ext cx="1617663" cy="466726"/>
            <a:chOff x="0" y="0"/>
            <a:chExt cx="1617662" cy="466725"/>
          </a:xfrm>
        </p:grpSpPr>
        <p:sp>
          <p:nvSpPr>
            <p:cNvPr id="131" name="Shape 131"/>
            <p:cNvSpPr/>
            <p:nvPr/>
          </p:nvSpPr>
          <p:spPr>
            <a:xfrm>
              <a:off x="0" y="0"/>
              <a:ext cx="1617663" cy="466725"/>
            </a:xfrm>
            <a:prstGeom prst="rect">
              <a:avLst/>
            </a:prstGeom>
            <a:noFill/>
            <a:ln w="9525" cap="flat">
              <a:solidFill>
                <a:srgbClr val="000000"/>
              </a:solidFill>
              <a:prstDash val="solid"/>
              <a:miter lim="800000"/>
            </a:ln>
            <a:effectLst/>
          </p:spPr>
          <p:txBody>
            <a:bodyPr wrap="square" lIns="0" tIns="0" rIns="0" bIns="0" numCol="1" anchor="t">
              <a:noAutofit/>
            </a:bodyPr>
            <a:lstStyle/>
            <a:p>
              <a:pPr lvl="0">
                <a:defRPr>
                  <a:latin typeface="Times"/>
                  <a:ea typeface="Times"/>
                  <a:cs typeface="Times"/>
                  <a:sym typeface="Times"/>
                </a:defRPr>
              </a:pPr>
              <a:endParaRPr/>
            </a:p>
          </p:txBody>
        </p:sp>
        <p:sp>
          <p:nvSpPr>
            <p:cNvPr id="132" name="Shape 132"/>
            <p:cNvSpPr/>
            <p:nvPr/>
          </p:nvSpPr>
          <p:spPr>
            <a:xfrm>
              <a:off x="417731" y="0"/>
              <a:ext cx="782201" cy="437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atin typeface="Arial"/>
                  <a:ea typeface="Arial"/>
                  <a:cs typeface="Arial"/>
                  <a:sym typeface="Arial"/>
                </a:defRPr>
              </a:lvl1pPr>
            </a:lstStyle>
            <a:p>
              <a:pPr lvl="0">
                <a:defRPr sz="1800"/>
              </a:pPr>
              <a:r>
                <a:rPr sz="2400"/>
                <a:t>1001</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xfrm>
            <a:off x="642257" y="192314"/>
            <a:ext cx="7772401" cy="644526"/>
          </a:xfrm>
          <a:prstGeom prst="rect">
            <a:avLst/>
          </a:prstGeom>
        </p:spPr>
        <p:txBody>
          <a:bodyPr lIns="0" tIns="0" rIns="0" bIns="0">
            <a:normAutofit/>
          </a:bodyPr>
          <a:lstStyle/>
          <a:p>
            <a:pPr lvl="0">
              <a:defRPr sz="1800">
                <a:solidFill>
                  <a:srgbClr val="000000"/>
                </a:solidFill>
              </a:defRPr>
            </a:pPr>
            <a:r>
              <a:rPr sz="3200">
                <a:solidFill>
                  <a:srgbClr val="666699"/>
                </a:solidFill>
              </a:rPr>
              <a:t>Benchmarks</a:t>
            </a:r>
          </a:p>
        </p:txBody>
      </p:sp>
      <p:sp>
        <p:nvSpPr>
          <p:cNvPr id="136" name="Shape 136"/>
          <p:cNvSpPr>
            <a:spLocks noGrp="1"/>
          </p:cNvSpPr>
          <p:nvPr>
            <p:ph type="body" idx="1"/>
          </p:nvPr>
        </p:nvSpPr>
        <p:spPr>
          <a:xfrm>
            <a:off x="457200" y="1206498"/>
            <a:ext cx="8229600" cy="4454073"/>
          </a:xfrm>
          <a:prstGeom prst="rect">
            <a:avLst/>
          </a:prstGeom>
        </p:spPr>
        <p:txBody>
          <a:bodyPr lIns="0" tIns="0" rIns="0" bIns="0">
            <a:normAutofit/>
          </a:bodyPr>
          <a:lstStyle/>
          <a:p>
            <a:pPr marL="298322" lvl="0" indent="-298322" defTabSz="795527">
              <a:lnSpc>
                <a:spcPct val="90000"/>
              </a:lnSpc>
              <a:defRPr sz="1800"/>
            </a:pPr>
            <a:r>
              <a:rPr sz="2088" b="1" dirty="0"/>
              <a:t>Arithmetic mean: </a:t>
            </a:r>
            <a:r>
              <a:rPr sz="2088" dirty="0"/>
              <a:t>This metric may bias the summary value towards a time-consuming benchmark program (e.g. P1 = 100; P2 = 1; AM = 50.5).</a:t>
            </a:r>
          </a:p>
          <a:p>
            <a:pPr marL="298322" lvl="0" indent="-298322" defTabSz="795527">
              <a:lnSpc>
                <a:spcPct val="90000"/>
              </a:lnSpc>
              <a:buSzTx/>
              <a:buNone/>
              <a:defRPr sz="1800"/>
            </a:pPr>
            <a:endParaRPr sz="2088" b="1" dirty="0"/>
          </a:p>
          <a:p>
            <a:pPr marL="298322" lvl="0" indent="-298322" defTabSz="795527">
              <a:lnSpc>
                <a:spcPct val="90000"/>
              </a:lnSpc>
              <a:defRPr sz="1800"/>
            </a:pPr>
            <a:r>
              <a:rPr sz="2088" b="1" dirty="0"/>
              <a:t>Weighted arithmetic mean: </a:t>
            </a:r>
            <a:r>
              <a:rPr sz="2088" dirty="0"/>
              <a:t>This metric takes into account the relative frequency of execution of the programs in the benchmark mix (e.g. P1 = 100; P2 = 1; fP1 = 0.1; fP2 = 0.9; WAM = 5.45). </a:t>
            </a:r>
          </a:p>
          <a:p>
            <a:pPr marL="298322" lvl="0" indent="-298322" defTabSz="795527">
              <a:lnSpc>
                <a:spcPct val="90000"/>
              </a:lnSpc>
              <a:defRPr sz="1800"/>
            </a:pPr>
            <a:endParaRPr sz="2088" dirty="0"/>
          </a:p>
          <a:p>
            <a:pPr marL="298322" lvl="0" indent="-298322" defTabSz="795527">
              <a:lnSpc>
                <a:spcPct val="90000"/>
              </a:lnSpc>
              <a:defRPr sz="1800"/>
            </a:pPr>
            <a:r>
              <a:rPr sz="2088" b="1" dirty="0"/>
              <a:t>Geometric mean: </a:t>
            </a:r>
            <a:r>
              <a:rPr lang="en-US" sz="2088" b="1" dirty="0" smtClean="0"/>
              <a:t>(nth root of product) </a:t>
            </a:r>
            <a:r>
              <a:rPr sz="2088" dirty="0" smtClean="0"/>
              <a:t>This </a:t>
            </a:r>
            <a:r>
              <a:rPr sz="2088" dirty="0"/>
              <a:t>metric removes the bias present in arithmetic mean (e.g. P1 = 100; P2 = 1; GM = 10).</a:t>
            </a:r>
          </a:p>
          <a:p>
            <a:pPr marL="298322" lvl="0" indent="-298322" defTabSz="795527">
              <a:lnSpc>
                <a:spcPct val="90000"/>
              </a:lnSpc>
              <a:defRPr sz="1800"/>
            </a:pPr>
            <a:endParaRPr sz="2088" dirty="0"/>
          </a:p>
          <a:p>
            <a:pPr marL="298322" lvl="0" indent="-298322" defTabSz="795527">
              <a:lnSpc>
                <a:spcPct val="90000"/>
              </a:lnSpc>
              <a:defRPr sz="1800"/>
            </a:pPr>
            <a:r>
              <a:rPr sz="2088" b="1" dirty="0"/>
              <a:t>Harmonic mean</a:t>
            </a:r>
            <a:r>
              <a:rPr sz="2088" dirty="0"/>
              <a:t>: It is computed by taking the arithmetic mean of the reciprocals (e.g. P1 = 100; P2 =1; HM = 1/( ( (1/100) + (1/1) )/2 ) = 1.9801.  (bias to lower values)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xfrm>
            <a:off x="685800" y="2286000"/>
            <a:ext cx="7772400" cy="1143000"/>
          </a:xfrm>
          <a:prstGeom prst="rect">
            <a:avLst/>
          </a:prstGeom>
        </p:spPr>
        <p:txBody>
          <a:bodyPr lIns="0" tIns="0" rIns="0" bIns="0">
            <a:normAutofit/>
          </a:bodyPr>
          <a:lstStyle/>
          <a:p>
            <a:pPr lvl="0">
              <a:defRPr sz="1800">
                <a:solidFill>
                  <a:srgbClr val="000000"/>
                </a:solidFill>
              </a:defRPr>
            </a:pPr>
            <a:r>
              <a:rPr sz="3200">
                <a:solidFill>
                  <a:srgbClr val="666699"/>
                </a:solidFill>
              </a:rPr>
              <a:t>Questions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Execution Time</a:t>
            </a:r>
          </a:p>
        </p:txBody>
      </p:sp>
      <p:pic>
        <p:nvPicPr>
          <p:cNvPr id="141" name="image4.pdf"/>
          <p:cNvPicPr/>
          <p:nvPr/>
        </p:nvPicPr>
        <p:blipFill>
          <a:blip r:embed="rId2">
            <a:extLst/>
          </a:blip>
          <a:stretch>
            <a:fillRect/>
          </a:stretch>
        </p:blipFill>
        <p:spPr>
          <a:xfrm>
            <a:off x="533400" y="1600200"/>
            <a:ext cx="7696200" cy="822325"/>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Execution Time</a:t>
            </a:r>
          </a:p>
        </p:txBody>
      </p:sp>
      <p:pic>
        <p:nvPicPr>
          <p:cNvPr id="144" name="image4.pdf"/>
          <p:cNvPicPr/>
          <p:nvPr/>
        </p:nvPicPr>
        <p:blipFill>
          <a:blip r:embed="rId2">
            <a:extLst/>
          </a:blip>
          <a:stretch>
            <a:fillRect/>
          </a:stretch>
        </p:blipFill>
        <p:spPr>
          <a:xfrm>
            <a:off x="533400" y="1600200"/>
            <a:ext cx="7696200" cy="822325"/>
          </a:xfrm>
          <a:prstGeom prst="rect">
            <a:avLst/>
          </a:prstGeom>
          <a:ln w="12700">
            <a:miter lim="400000"/>
          </a:ln>
        </p:spPr>
      </p:pic>
      <p:grpSp>
        <p:nvGrpSpPr>
          <p:cNvPr id="147" name="Group 147"/>
          <p:cNvGrpSpPr/>
          <p:nvPr/>
        </p:nvGrpSpPr>
        <p:grpSpPr>
          <a:xfrm>
            <a:off x="2736849" y="2605088"/>
            <a:ext cx="2405065" cy="2686051"/>
            <a:chOff x="0" y="0"/>
            <a:chExt cx="2405063" cy="2686050"/>
          </a:xfrm>
        </p:grpSpPr>
        <p:sp>
          <p:nvSpPr>
            <p:cNvPr id="145" name="Shape 145"/>
            <p:cNvSpPr/>
            <p:nvPr/>
          </p:nvSpPr>
          <p:spPr>
            <a:xfrm>
              <a:off x="-1" y="0"/>
              <a:ext cx="2405064" cy="2686051"/>
            </a:xfrm>
            <a:custGeom>
              <a:avLst/>
              <a:gdLst/>
              <a:ahLst/>
              <a:cxnLst>
                <a:cxn ang="0">
                  <a:pos x="wd2" y="hd2"/>
                </a:cxn>
                <a:cxn ang="5400000">
                  <a:pos x="wd2" y="hd2"/>
                </a:cxn>
                <a:cxn ang="10800000">
                  <a:pos x="wd2" y="hd2"/>
                </a:cxn>
                <a:cxn ang="16200000">
                  <a:pos x="wd2" y="hd2"/>
                </a:cxn>
              </a:cxnLst>
              <a:rect l="0" t="0" r="r" b="b"/>
              <a:pathLst>
                <a:path w="21600" h="21600" extrusionOk="0">
                  <a:moveTo>
                    <a:pt x="0" y="5847"/>
                  </a:moveTo>
                  <a:lnTo>
                    <a:pt x="10800" y="0"/>
                  </a:lnTo>
                  <a:lnTo>
                    <a:pt x="21600" y="5847"/>
                  </a:lnTo>
                  <a:lnTo>
                    <a:pt x="21600" y="21600"/>
                  </a:lnTo>
                  <a:lnTo>
                    <a:pt x="0" y="21600"/>
                  </a:lnTo>
                  <a:lnTo>
                    <a:pt x="0" y="5847"/>
                  </a:lnTo>
                  <a:close/>
                </a:path>
              </a:pathLst>
            </a:custGeom>
            <a:solidFill>
              <a:srgbClr val="FFFFFF"/>
            </a:solidFill>
            <a:ln w="9525" cap="flat">
              <a:solidFill>
                <a:srgbClr val="000000"/>
              </a:solidFill>
              <a:prstDash val="solid"/>
              <a:miter lim="800000"/>
            </a:ln>
            <a:effectLst/>
          </p:spPr>
          <p:txBody>
            <a:bodyPr wrap="square" lIns="0" tIns="0" rIns="0" bIns="0" numCol="1" anchor="ctr">
              <a:noAutofit/>
            </a:bodyPr>
            <a:lstStyle/>
            <a:p>
              <a:pPr lvl="0">
                <a:defRPr>
                  <a:latin typeface="Times"/>
                  <a:ea typeface="Times"/>
                  <a:cs typeface="Times"/>
                  <a:sym typeface="Times"/>
                </a:defRPr>
              </a:pPr>
              <a:endParaRPr/>
            </a:p>
          </p:txBody>
        </p:sp>
        <p:sp>
          <p:nvSpPr>
            <p:cNvPr id="146" name="Shape 146"/>
            <p:cNvSpPr/>
            <p:nvPr/>
          </p:nvSpPr>
          <p:spPr>
            <a:xfrm>
              <a:off x="-1" y="811914"/>
              <a:ext cx="2405065" cy="1789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a:latin typeface="Arial"/>
                  <a:ea typeface="Arial"/>
                  <a:cs typeface="Arial"/>
                  <a:sym typeface="Arial"/>
                </a:defRPr>
              </a:lvl1pPr>
            </a:lstStyle>
            <a:p>
              <a:pPr lvl="0">
                <a:defRPr sz="1800"/>
              </a:pPr>
              <a:r>
                <a:rPr sz="4000"/>
                <a:t>How can we lower this?</a:t>
              </a:r>
            </a:p>
          </p:txBody>
        </p:sp>
      </p:gr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Execution Time</a:t>
            </a:r>
          </a:p>
        </p:txBody>
      </p:sp>
      <p:pic>
        <p:nvPicPr>
          <p:cNvPr id="150" name="image4.pdf"/>
          <p:cNvPicPr/>
          <p:nvPr/>
        </p:nvPicPr>
        <p:blipFill>
          <a:blip r:embed="rId2">
            <a:extLst/>
          </a:blip>
          <a:stretch>
            <a:fillRect/>
          </a:stretch>
        </p:blipFill>
        <p:spPr>
          <a:xfrm>
            <a:off x="533400" y="1600200"/>
            <a:ext cx="7696200" cy="822325"/>
          </a:xfrm>
          <a:prstGeom prst="rect">
            <a:avLst/>
          </a:prstGeom>
          <a:ln w="12700">
            <a:miter lim="400000"/>
          </a:ln>
        </p:spPr>
      </p:pic>
      <p:grpSp>
        <p:nvGrpSpPr>
          <p:cNvPr id="153" name="Group 153"/>
          <p:cNvGrpSpPr/>
          <p:nvPr/>
        </p:nvGrpSpPr>
        <p:grpSpPr>
          <a:xfrm>
            <a:off x="4565649" y="2605088"/>
            <a:ext cx="2405065" cy="2686051"/>
            <a:chOff x="0" y="0"/>
            <a:chExt cx="2405063" cy="2686050"/>
          </a:xfrm>
        </p:grpSpPr>
        <p:sp>
          <p:nvSpPr>
            <p:cNvPr id="151" name="Shape 151"/>
            <p:cNvSpPr/>
            <p:nvPr/>
          </p:nvSpPr>
          <p:spPr>
            <a:xfrm>
              <a:off x="-1" y="0"/>
              <a:ext cx="2405064" cy="2686051"/>
            </a:xfrm>
            <a:custGeom>
              <a:avLst/>
              <a:gdLst/>
              <a:ahLst/>
              <a:cxnLst>
                <a:cxn ang="0">
                  <a:pos x="wd2" y="hd2"/>
                </a:cxn>
                <a:cxn ang="5400000">
                  <a:pos x="wd2" y="hd2"/>
                </a:cxn>
                <a:cxn ang="10800000">
                  <a:pos x="wd2" y="hd2"/>
                </a:cxn>
                <a:cxn ang="16200000">
                  <a:pos x="wd2" y="hd2"/>
                </a:cxn>
              </a:cxnLst>
              <a:rect l="0" t="0" r="r" b="b"/>
              <a:pathLst>
                <a:path w="21600" h="21600" extrusionOk="0">
                  <a:moveTo>
                    <a:pt x="0" y="5847"/>
                  </a:moveTo>
                  <a:lnTo>
                    <a:pt x="10800" y="0"/>
                  </a:lnTo>
                  <a:lnTo>
                    <a:pt x="21600" y="5847"/>
                  </a:lnTo>
                  <a:lnTo>
                    <a:pt x="21600" y="21600"/>
                  </a:lnTo>
                  <a:lnTo>
                    <a:pt x="0" y="21600"/>
                  </a:lnTo>
                  <a:lnTo>
                    <a:pt x="0" y="5847"/>
                  </a:lnTo>
                  <a:close/>
                </a:path>
              </a:pathLst>
            </a:custGeom>
            <a:solidFill>
              <a:srgbClr val="FFFFFF"/>
            </a:solidFill>
            <a:ln w="9525" cap="flat">
              <a:solidFill>
                <a:srgbClr val="000000"/>
              </a:solidFill>
              <a:prstDash val="solid"/>
              <a:miter lim="800000"/>
            </a:ln>
            <a:effectLst/>
          </p:spPr>
          <p:txBody>
            <a:bodyPr wrap="square" lIns="0" tIns="0" rIns="0" bIns="0" numCol="1" anchor="ctr">
              <a:noAutofit/>
            </a:bodyPr>
            <a:lstStyle/>
            <a:p>
              <a:pPr lvl="0">
                <a:defRPr>
                  <a:latin typeface="Times"/>
                  <a:ea typeface="Times"/>
                  <a:cs typeface="Times"/>
                  <a:sym typeface="Times"/>
                </a:defRPr>
              </a:pPr>
              <a:endParaRPr/>
            </a:p>
          </p:txBody>
        </p:sp>
        <p:sp>
          <p:nvSpPr>
            <p:cNvPr id="152" name="Shape 152"/>
            <p:cNvSpPr/>
            <p:nvPr/>
          </p:nvSpPr>
          <p:spPr>
            <a:xfrm>
              <a:off x="-1" y="811914"/>
              <a:ext cx="2405065" cy="1789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a:latin typeface="Arial"/>
                  <a:ea typeface="Arial"/>
                  <a:cs typeface="Arial"/>
                  <a:sym typeface="Arial"/>
                </a:defRPr>
              </a:lvl1pPr>
            </a:lstStyle>
            <a:p>
              <a:pPr lvl="0">
                <a:defRPr sz="1800"/>
              </a:pPr>
              <a:r>
                <a:rPr sz="4000"/>
                <a:t>How can we lower this?</a:t>
              </a:r>
            </a:p>
          </p:txBody>
        </p:sp>
      </p:gr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Time</a:t>
            </a:r>
          </a:p>
        </p:txBody>
      </p:sp>
      <p:sp>
        <p:nvSpPr>
          <p:cNvPr id="48" name="Shape 48"/>
          <p:cNvSpPr>
            <a:spLocks noGrp="1"/>
          </p:cNvSpPr>
          <p:nvPr>
            <p:ph type="body" idx="1"/>
          </p:nvPr>
        </p:nvSpPr>
        <p:spPr>
          <a:xfrm>
            <a:off x="396875" y="1189037"/>
            <a:ext cx="8061325" cy="4906964"/>
          </a:xfrm>
          <a:prstGeom prst="rect">
            <a:avLst/>
          </a:prstGeom>
        </p:spPr>
        <p:txBody>
          <a:bodyPr lIns="0" tIns="0" rIns="0" bIns="0">
            <a:normAutofit/>
          </a:bodyPr>
          <a:lstStyle/>
          <a:p>
            <a:pPr lvl="0">
              <a:defRPr sz="1800"/>
            </a:pPr>
            <a:r>
              <a:rPr sz="2400" dirty="0"/>
              <a:t>Wall </a:t>
            </a:r>
            <a:r>
              <a:rPr sz="2400" dirty="0" smtClean="0"/>
              <a:t>clock</a:t>
            </a:r>
            <a:endParaRPr lang="en-US" sz="2400" dirty="0" smtClean="0"/>
          </a:p>
          <a:p>
            <a:pPr lvl="0">
              <a:defRPr sz="1800"/>
            </a:pPr>
            <a:r>
              <a:rPr sz="2400" dirty="0" smtClean="0"/>
              <a:t>elapsed </a:t>
            </a:r>
            <a:r>
              <a:rPr lang="en-US" sz="2400" dirty="0" smtClean="0"/>
              <a:t>(total time including io waits)</a:t>
            </a:r>
            <a:endParaRPr lang="en-US" dirty="0"/>
          </a:p>
          <a:p>
            <a:pPr lvl="0">
              <a:defRPr sz="1800"/>
            </a:pPr>
            <a:r>
              <a:rPr sz="2400" dirty="0" smtClean="0"/>
              <a:t>response time</a:t>
            </a:r>
            <a:r>
              <a:rPr lang="en-US" sz="2400" dirty="0" smtClean="0"/>
              <a:t> (time from input to response)</a:t>
            </a:r>
            <a:endParaRPr sz="2400" dirty="0"/>
          </a:p>
          <a:p>
            <a:pPr lvl="0">
              <a:defRPr sz="1800"/>
            </a:pPr>
            <a:endParaRPr sz="2400" dirty="0"/>
          </a:p>
          <a:p>
            <a:pPr lvl="0">
              <a:defRPr sz="1800"/>
            </a:pPr>
            <a:r>
              <a:rPr sz="2400" dirty="0"/>
              <a:t>CPU Time</a:t>
            </a:r>
          </a:p>
          <a:p>
            <a:pPr marL="742950" lvl="1" indent="-285750">
              <a:buClrTx/>
              <a:defRPr sz="1800"/>
            </a:pPr>
            <a:r>
              <a:rPr sz="2200" dirty="0"/>
              <a:t>User CPU </a:t>
            </a:r>
            <a:r>
              <a:rPr sz="2200" dirty="0" smtClean="0"/>
              <a:t>Time</a:t>
            </a:r>
            <a:r>
              <a:rPr lang="en-US" sz="2200" dirty="0" smtClean="0"/>
              <a:t>  (user space)</a:t>
            </a:r>
            <a:endParaRPr sz="2200" dirty="0"/>
          </a:p>
          <a:p>
            <a:pPr marL="742950" lvl="1" indent="-285750">
              <a:buClrTx/>
              <a:defRPr sz="1800"/>
            </a:pPr>
            <a:r>
              <a:rPr sz="2200" dirty="0"/>
              <a:t>System CPU </a:t>
            </a:r>
            <a:r>
              <a:rPr sz="2200" dirty="0" smtClean="0"/>
              <a:t>Time</a:t>
            </a:r>
            <a:r>
              <a:rPr lang="en-US" sz="2200" dirty="0" smtClean="0"/>
              <a:t> (kernel space)</a:t>
            </a:r>
            <a:endParaRPr sz="2200" dirty="0"/>
          </a:p>
          <a:p>
            <a:pPr marL="742950" lvl="1" indent="-285750">
              <a:buClrTx/>
              <a:defRPr sz="1800"/>
            </a:pPr>
            <a:endParaRPr sz="2200" dirty="0"/>
          </a:p>
          <a:p>
            <a:pPr lvl="0">
              <a:defRPr sz="1800"/>
            </a:pPr>
            <a:r>
              <a:rPr sz="2400" dirty="0"/>
              <a:t>System Performance: Elapsed (unloaded)</a:t>
            </a:r>
          </a:p>
          <a:p>
            <a:pPr lvl="0">
              <a:defRPr sz="1800"/>
            </a:pPr>
            <a:r>
              <a:rPr sz="2400" dirty="0"/>
              <a:t>CPU Performance: User CPU Time</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Execution Time</a:t>
            </a:r>
          </a:p>
        </p:txBody>
      </p:sp>
      <p:pic>
        <p:nvPicPr>
          <p:cNvPr id="156" name="image4.pdf"/>
          <p:cNvPicPr/>
          <p:nvPr/>
        </p:nvPicPr>
        <p:blipFill>
          <a:blip r:embed="rId2">
            <a:extLst/>
          </a:blip>
          <a:stretch>
            <a:fillRect/>
          </a:stretch>
        </p:blipFill>
        <p:spPr>
          <a:xfrm>
            <a:off x="533400" y="1600200"/>
            <a:ext cx="7696200" cy="822325"/>
          </a:xfrm>
          <a:prstGeom prst="rect">
            <a:avLst/>
          </a:prstGeom>
          <a:ln w="12700">
            <a:miter lim="400000"/>
          </a:ln>
        </p:spPr>
      </p:pic>
      <p:grpSp>
        <p:nvGrpSpPr>
          <p:cNvPr id="159" name="Group 159"/>
          <p:cNvGrpSpPr/>
          <p:nvPr/>
        </p:nvGrpSpPr>
        <p:grpSpPr>
          <a:xfrm>
            <a:off x="6294438" y="2605088"/>
            <a:ext cx="2405062" cy="2686051"/>
            <a:chOff x="0" y="0"/>
            <a:chExt cx="2405061" cy="2686050"/>
          </a:xfrm>
        </p:grpSpPr>
        <p:sp>
          <p:nvSpPr>
            <p:cNvPr id="157" name="Shape 157"/>
            <p:cNvSpPr/>
            <p:nvPr/>
          </p:nvSpPr>
          <p:spPr>
            <a:xfrm>
              <a:off x="0" y="0"/>
              <a:ext cx="2405062" cy="2686051"/>
            </a:xfrm>
            <a:custGeom>
              <a:avLst/>
              <a:gdLst/>
              <a:ahLst/>
              <a:cxnLst>
                <a:cxn ang="0">
                  <a:pos x="wd2" y="hd2"/>
                </a:cxn>
                <a:cxn ang="5400000">
                  <a:pos x="wd2" y="hd2"/>
                </a:cxn>
                <a:cxn ang="10800000">
                  <a:pos x="wd2" y="hd2"/>
                </a:cxn>
                <a:cxn ang="16200000">
                  <a:pos x="wd2" y="hd2"/>
                </a:cxn>
              </a:cxnLst>
              <a:rect l="0" t="0" r="r" b="b"/>
              <a:pathLst>
                <a:path w="21600" h="21600" extrusionOk="0">
                  <a:moveTo>
                    <a:pt x="0" y="5847"/>
                  </a:moveTo>
                  <a:lnTo>
                    <a:pt x="10800" y="0"/>
                  </a:lnTo>
                  <a:lnTo>
                    <a:pt x="21600" y="5847"/>
                  </a:lnTo>
                  <a:lnTo>
                    <a:pt x="21600" y="21600"/>
                  </a:lnTo>
                  <a:lnTo>
                    <a:pt x="0" y="21600"/>
                  </a:lnTo>
                  <a:lnTo>
                    <a:pt x="0" y="5847"/>
                  </a:lnTo>
                  <a:close/>
                </a:path>
              </a:pathLst>
            </a:custGeom>
            <a:solidFill>
              <a:srgbClr val="FFFFFF"/>
            </a:solidFill>
            <a:ln w="9525" cap="flat">
              <a:solidFill>
                <a:srgbClr val="000000"/>
              </a:solidFill>
              <a:prstDash val="solid"/>
              <a:miter lim="800000"/>
            </a:ln>
            <a:effectLst/>
          </p:spPr>
          <p:txBody>
            <a:bodyPr wrap="square" lIns="0" tIns="0" rIns="0" bIns="0" numCol="1" anchor="ctr">
              <a:noAutofit/>
            </a:bodyPr>
            <a:lstStyle/>
            <a:p>
              <a:pPr lvl="0">
                <a:defRPr>
                  <a:latin typeface="Times"/>
                  <a:ea typeface="Times"/>
                  <a:cs typeface="Times"/>
                  <a:sym typeface="Times"/>
                </a:defRPr>
              </a:pPr>
              <a:endParaRPr/>
            </a:p>
          </p:txBody>
        </p:sp>
        <p:sp>
          <p:nvSpPr>
            <p:cNvPr id="158" name="Shape 158"/>
            <p:cNvSpPr/>
            <p:nvPr/>
          </p:nvSpPr>
          <p:spPr>
            <a:xfrm>
              <a:off x="0" y="811913"/>
              <a:ext cx="2405062" cy="17893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a:latin typeface="Arial"/>
                  <a:ea typeface="Arial"/>
                  <a:cs typeface="Arial"/>
                  <a:sym typeface="Arial"/>
                </a:defRPr>
              </a:lvl1pPr>
            </a:lstStyle>
            <a:p>
              <a:pPr lvl="0">
                <a:defRPr sz="1800"/>
              </a:pPr>
              <a:r>
                <a:rPr sz="4000"/>
                <a:t>How can we lower this?</a:t>
              </a:r>
            </a:p>
          </p:txBody>
        </p:sp>
      </p:gr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body" idx="1"/>
          </p:nvPr>
        </p:nvSpPr>
        <p:spPr>
          <a:xfrm>
            <a:off x="384628" y="982209"/>
            <a:ext cx="8229601" cy="4881565"/>
          </a:xfrm>
          <a:prstGeom prst="rect">
            <a:avLst/>
          </a:prstGeom>
        </p:spPr>
        <p:txBody>
          <a:bodyPr lIns="0" tIns="0" rIns="0" bIns="0">
            <a:normAutofit/>
          </a:bodyPr>
          <a:lstStyle/>
          <a:p>
            <a:pPr lvl="0" algn="just">
              <a:lnSpc>
                <a:spcPct val="80000"/>
              </a:lnSpc>
              <a:spcBef>
                <a:spcPts val="600"/>
              </a:spcBef>
              <a:buSzTx/>
              <a:buNone/>
              <a:defRPr sz="1800"/>
            </a:pPr>
            <a:r>
              <a:rPr sz="2800"/>
              <a:t>	</a:t>
            </a:r>
            <a:r>
              <a:rPr sz="2400"/>
              <a:t>An architecture has three types of instructions that have the following CPI (clock per instruction):        </a:t>
            </a:r>
          </a:p>
          <a:p>
            <a:pPr lvl="0" algn="just">
              <a:lnSpc>
                <a:spcPct val="80000"/>
              </a:lnSpc>
              <a:buSzTx/>
              <a:buNone/>
              <a:defRPr sz="1800"/>
            </a:pPr>
            <a:r>
              <a:rPr sz="2400"/>
              <a:t>	Type   	CPI         </a:t>
            </a:r>
          </a:p>
          <a:p>
            <a:pPr lvl="0" algn="just">
              <a:lnSpc>
                <a:spcPct val="80000"/>
              </a:lnSpc>
              <a:buSzTx/>
              <a:buNone/>
              <a:defRPr sz="1800"/>
            </a:pPr>
            <a:r>
              <a:rPr sz="2400"/>
              <a:t>      A       	2        </a:t>
            </a:r>
          </a:p>
          <a:p>
            <a:pPr lvl="0" algn="just">
              <a:lnSpc>
                <a:spcPct val="80000"/>
              </a:lnSpc>
              <a:buSzTx/>
              <a:buNone/>
              <a:defRPr sz="1800"/>
            </a:pPr>
            <a:r>
              <a:rPr sz="2400"/>
              <a:t>      B       	5         </a:t>
            </a:r>
          </a:p>
          <a:p>
            <a:pPr lvl="0" algn="just">
              <a:lnSpc>
                <a:spcPct val="80000"/>
              </a:lnSpc>
              <a:buSzTx/>
              <a:buNone/>
              <a:defRPr sz="1800"/>
            </a:pPr>
            <a:r>
              <a:rPr sz="2400"/>
              <a:t>      C       	1    </a:t>
            </a:r>
          </a:p>
          <a:p>
            <a:pPr lvl="0" algn="just">
              <a:lnSpc>
                <a:spcPct val="80000"/>
              </a:lnSpc>
              <a:buSzTx/>
              <a:buNone/>
              <a:defRPr sz="1800"/>
            </a:pPr>
            <a:r>
              <a:rPr sz="2400"/>
              <a:t>	An architect determines that he can reduce the CPI for B to 3, with no change to the CPIs of the other two instruction types, but with an increase in the clock speed of the processor. What is the maximum permissible increase in clock cycle time that will make this architectural change still worthwhile? Assume that all the workloads that execute on this processor use 30% of A, 10% of B, and 60% of C types of instructions. </a:t>
            </a:r>
          </a:p>
        </p:txBody>
      </p:sp>
      <p:sp>
        <p:nvSpPr>
          <p:cNvPr id="162" name="Shape 162"/>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Example</a:t>
            </a:r>
          </a:p>
        </p:txBody>
      </p:sp>
      <p:pic>
        <p:nvPicPr>
          <p:cNvPr id="163" name="image4.pdf"/>
          <p:cNvPicPr/>
          <p:nvPr/>
        </p:nvPicPr>
        <p:blipFill>
          <a:blip r:embed="rId2">
            <a:extLst/>
          </a:blip>
          <a:stretch>
            <a:fillRect/>
          </a:stretch>
        </p:blipFill>
        <p:spPr>
          <a:xfrm>
            <a:off x="576262" y="5635625"/>
            <a:ext cx="7696201" cy="822325"/>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1"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nvSpPr>
        <p:spPr>
          <a:xfrm>
            <a:off x="237532" y="949320"/>
            <a:ext cx="8186335" cy="3727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sz="1800"/>
            </a:pPr>
            <a:r>
              <a:rPr sz="2000"/>
              <a:t>ExecutionTime</a:t>
            </a:r>
            <a:r>
              <a:rPr sz="2000" baseline="-5999"/>
              <a:t>old</a:t>
            </a:r>
            <a:r>
              <a:rPr sz="2000"/>
              <a:t> = N * (Freq</a:t>
            </a:r>
            <a:r>
              <a:rPr sz="2000" baseline="-5999"/>
              <a:t>a</a:t>
            </a:r>
            <a:r>
              <a:rPr sz="2000"/>
              <a:t> * CPI</a:t>
            </a:r>
            <a:r>
              <a:rPr sz="2000" baseline="-5999"/>
              <a:t>a</a:t>
            </a:r>
            <a:r>
              <a:rPr sz="2000"/>
              <a:t> + Freq</a:t>
            </a:r>
            <a:r>
              <a:rPr sz="2000" baseline="-5999"/>
              <a:t>b</a:t>
            </a:r>
            <a:r>
              <a:rPr sz="2000"/>
              <a:t> * CPI</a:t>
            </a:r>
            <a:r>
              <a:rPr sz="2000" baseline="-5999"/>
              <a:t>b</a:t>
            </a:r>
            <a:r>
              <a:rPr sz="2000"/>
              <a:t> + Freq</a:t>
            </a:r>
            <a:r>
              <a:rPr sz="2000" baseline="-5999"/>
              <a:t>c</a:t>
            </a:r>
            <a:r>
              <a:rPr sz="2000"/>
              <a:t> * CPI</a:t>
            </a:r>
            <a:r>
              <a:rPr sz="2000" baseline="-5999"/>
              <a:t>c</a:t>
            </a:r>
            <a:r>
              <a:rPr sz="2000"/>
              <a:t>) * Clock</a:t>
            </a:r>
            <a:r>
              <a:rPr sz="2000" baseline="-5999"/>
              <a:t>old</a:t>
            </a:r>
          </a:p>
        </p:txBody>
      </p:sp>
      <p:sp>
        <p:nvSpPr>
          <p:cNvPr id="166" name="Shape 166"/>
          <p:cNvSpPr/>
          <p:nvPr/>
        </p:nvSpPr>
        <p:spPr>
          <a:xfrm>
            <a:off x="1838646" y="3095620"/>
            <a:ext cx="5466708" cy="24174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sz="1800"/>
            </a:pPr>
            <a:r>
              <a:rPr sz="2000"/>
              <a:t>We want the ExecutionTime</a:t>
            </a:r>
            <a:r>
              <a:rPr sz="2000" baseline="-5999"/>
              <a:t>new  </a:t>
            </a:r>
            <a:r>
              <a:rPr sz="2000"/>
              <a:t>&lt; ExecutionTime</a:t>
            </a:r>
            <a:r>
              <a:rPr sz="2000" baseline="-5999"/>
              <a:t>old</a:t>
            </a:r>
          </a:p>
          <a:p>
            <a:pPr lvl="0">
              <a:defRPr sz="1800"/>
            </a:pPr>
            <a:endParaRPr sz="2000" baseline="-5999"/>
          </a:p>
          <a:p>
            <a:pPr lvl="0" algn="l">
              <a:defRPr sz="1800"/>
            </a:pPr>
            <a:r>
              <a:rPr sz="2000"/>
              <a:t>N * 1.5 * Clock</a:t>
            </a:r>
            <a:r>
              <a:rPr sz="2000" baseline="-5999"/>
              <a:t>new </a:t>
            </a:r>
            <a:r>
              <a:rPr sz="2000"/>
              <a:t>&lt; N * 1.7 * Clock</a:t>
            </a:r>
            <a:r>
              <a:rPr sz="2000" baseline="-5999"/>
              <a:t>old</a:t>
            </a:r>
          </a:p>
          <a:p>
            <a:pPr lvl="0" algn="l">
              <a:defRPr sz="1800"/>
            </a:pPr>
            <a:r>
              <a:rPr sz="2000"/>
              <a:t>Clock</a:t>
            </a:r>
            <a:r>
              <a:rPr sz="2000" baseline="-5999"/>
              <a:t>new </a:t>
            </a:r>
            <a:r>
              <a:rPr sz="2000"/>
              <a:t>&lt;  (1.7 / 1.5) * Clock</a:t>
            </a:r>
            <a:r>
              <a:rPr sz="2000" baseline="-5999"/>
              <a:t>old</a:t>
            </a:r>
          </a:p>
          <a:p>
            <a:pPr lvl="0" algn="l">
              <a:defRPr sz="1800"/>
            </a:pPr>
            <a:r>
              <a:rPr sz="2000"/>
              <a:t>Clock</a:t>
            </a:r>
            <a:r>
              <a:rPr sz="2000" baseline="-5999"/>
              <a:t>new </a:t>
            </a:r>
            <a:r>
              <a:rPr sz="2000"/>
              <a:t>&lt;  1.13 * Clock</a:t>
            </a:r>
            <a:r>
              <a:rPr sz="2000" baseline="-5999"/>
              <a:t>old</a:t>
            </a:r>
          </a:p>
          <a:p>
            <a:pPr lvl="0" algn="l">
              <a:defRPr sz="1800"/>
            </a:pPr>
            <a:endParaRPr sz="2000" baseline="-5999"/>
          </a:p>
          <a:p>
            <a:pPr lvl="0" algn="l">
              <a:defRPr sz="1800"/>
            </a:pPr>
            <a:r>
              <a:rPr sz="2000"/>
              <a:t>Max permissible increase in clock cycle time = 13%</a:t>
            </a:r>
            <a:endParaRPr sz="2000" baseline="-5999"/>
          </a:p>
        </p:txBody>
      </p:sp>
      <p:sp>
        <p:nvSpPr>
          <p:cNvPr id="167" name="Shape 167"/>
          <p:cNvSpPr/>
          <p:nvPr/>
        </p:nvSpPr>
        <p:spPr>
          <a:xfrm>
            <a:off x="367456" y="1366515"/>
            <a:ext cx="8301139" cy="9569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lgn="l">
              <a:defRPr sz="1800"/>
            </a:pPr>
            <a:r>
              <a:rPr sz="2000"/>
              <a:t>ExecutionTime</a:t>
            </a:r>
            <a:r>
              <a:rPr sz="2000" baseline="-5999"/>
              <a:t>old </a:t>
            </a:r>
            <a:r>
              <a:rPr sz="2000"/>
              <a:t>= N* (.3*2 + .1*5 + .6*1) * Clock</a:t>
            </a:r>
            <a:r>
              <a:rPr sz="2000" baseline="-5999"/>
              <a:t>old </a:t>
            </a:r>
            <a:r>
              <a:rPr sz="2000"/>
              <a:t>= N * 1.7 * Clock</a:t>
            </a:r>
            <a:r>
              <a:rPr sz="2000" baseline="-5999"/>
              <a:t>old</a:t>
            </a:r>
          </a:p>
          <a:p>
            <a:pPr lvl="0" algn="l">
              <a:defRPr sz="1800"/>
            </a:pPr>
            <a:endParaRPr sz="2000" baseline="-5999"/>
          </a:p>
          <a:p>
            <a:pPr lvl="0" algn="l">
              <a:defRPr sz="1800"/>
            </a:pPr>
            <a:r>
              <a:rPr sz="2000"/>
              <a:t>ExecutionTime</a:t>
            </a:r>
            <a:r>
              <a:rPr sz="2000" baseline="-5999"/>
              <a:t>new</a:t>
            </a:r>
            <a:r>
              <a:rPr sz="2000"/>
              <a:t> = N * (.3*2 + .1 * 3 + .6 * 1) * Clock</a:t>
            </a:r>
            <a:r>
              <a:rPr sz="2000" baseline="-5999"/>
              <a:t>new</a:t>
            </a:r>
            <a:r>
              <a:rPr sz="2000"/>
              <a:t> = N * 1.5 * Clock</a:t>
            </a:r>
            <a:r>
              <a:rPr sz="2000" baseline="-5999"/>
              <a:t>new </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image9.pdf"/>
          <p:cNvPicPr/>
          <p:nvPr/>
        </p:nvPicPr>
        <p:blipFill>
          <a:blip r:embed="rId2">
            <a:extLst/>
          </a:blip>
          <a:stretch>
            <a:fillRect/>
          </a:stretch>
        </p:blipFill>
        <p:spPr>
          <a:xfrm>
            <a:off x="815520" y="1204685"/>
            <a:ext cx="7192112" cy="940254"/>
          </a:xfrm>
          <a:prstGeom prst="rect">
            <a:avLst/>
          </a:prstGeom>
          <a:ln w="12700">
            <a:miter lim="400000"/>
          </a:ln>
        </p:spPr>
      </p:pic>
      <p:pic>
        <p:nvPicPr>
          <p:cNvPr id="170" name="image10.pdf"/>
          <p:cNvPicPr/>
          <p:nvPr/>
        </p:nvPicPr>
        <p:blipFill>
          <a:blip r:embed="rId3">
            <a:extLst/>
          </a:blip>
          <a:stretch>
            <a:fillRect/>
          </a:stretch>
        </p:blipFill>
        <p:spPr>
          <a:xfrm>
            <a:off x="573541" y="2583543"/>
            <a:ext cx="7931831" cy="995494"/>
          </a:xfrm>
          <a:prstGeom prst="rect">
            <a:avLst/>
          </a:prstGeom>
          <a:ln w="12700">
            <a:miter lim="400000"/>
          </a:ln>
        </p:spPr>
      </p:pic>
      <p:sp>
        <p:nvSpPr>
          <p:cNvPr id="171" name="Shape 171"/>
          <p:cNvSpPr/>
          <p:nvPr/>
        </p:nvSpPr>
        <p:spPr>
          <a:xfrm>
            <a:off x="377368" y="4098471"/>
            <a:ext cx="8060425" cy="982085"/>
          </a:xfrm>
          <a:prstGeom prst="rect">
            <a:avLst/>
          </a:prstGeom>
          <a:ln w="12700">
            <a:miter lim="400000"/>
          </a:ln>
          <a:extLst>
            <a:ext uri="{C572A759-6A51-4108-AA02-DFA0A04FC94B}">
              <ma14:wrappingTextBoxFlag xmlns:ma14="http://schemas.microsoft.com/office/mac/drawingml/2011/main" val="1"/>
            </a:ext>
          </a:extLst>
        </p:spPr>
        <p:txBody>
          <a:bodyPr wrap="none" lIns="28447" tIns="28447" rIns="28447" bIns="28447">
            <a:spAutoFit/>
          </a:bodyPr>
          <a:lstStyle/>
          <a:p>
            <a:pPr lvl="0">
              <a:defRPr sz="1800"/>
            </a:pPr>
            <a:r>
              <a:rPr sz="2000">
                <a:latin typeface="Times"/>
                <a:ea typeface="Times"/>
                <a:cs typeface="Times"/>
                <a:sym typeface="Times"/>
              </a:rPr>
              <a:t>                                                     old execution time </a:t>
            </a:r>
            <a:r>
              <a:rPr sz="2000"/>
              <a:t>–</a:t>
            </a:r>
            <a:r>
              <a:rPr sz="2000">
                <a:latin typeface="Times"/>
                <a:ea typeface="Times"/>
                <a:cs typeface="Times"/>
                <a:sym typeface="Times"/>
              </a:rPr>
              <a:t> new execution time</a:t>
            </a:r>
            <a:endParaRPr sz="4000">
              <a:latin typeface="Times"/>
              <a:ea typeface="Times"/>
              <a:cs typeface="Times"/>
              <a:sym typeface="Times"/>
            </a:endParaRPr>
          </a:p>
          <a:p>
            <a:pPr lvl="0">
              <a:defRPr sz="1800"/>
            </a:pPr>
            <a:r>
              <a:rPr sz="2000">
                <a:latin typeface="Times"/>
                <a:ea typeface="Times"/>
                <a:cs typeface="Times"/>
                <a:sym typeface="Times"/>
              </a:rPr>
              <a:t>Improvement in execution time = ----------------------------------------------------</a:t>
            </a:r>
            <a:endParaRPr sz="4000">
              <a:latin typeface="Times"/>
              <a:ea typeface="Times"/>
              <a:cs typeface="Times"/>
              <a:sym typeface="Times"/>
            </a:endParaRPr>
          </a:p>
          <a:p>
            <a:pPr lvl="0">
              <a:defRPr sz="1800"/>
            </a:pPr>
            <a:r>
              <a:rPr sz="2000">
                <a:latin typeface="Times"/>
                <a:ea typeface="Times"/>
                <a:cs typeface="Times"/>
                <a:sym typeface="Times"/>
              </a:rPr>
              <a:t>                                                                      old execution time </a:t>
            </a:r>
          </a:p>
        </p:txBody>
      </p:sp>
      <p:sp>
        <p:nvSpPr>
          <p:cNvPr id="172" name="Shape 172"/>
          <p:cNvSpPr/>
          <p:nvPr/>
        </p:nvSpPr>
        <p:spPr>
          <a:xfrm>
            <a:off x="560387" y="158750"/>
            <a:ext cx="7772401" cy="5440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buClr>
                <a:srgbClr val="666699"/>
              </a:buClr>
              <a:buSzPct val="100000"/>
              <a:buFont typeface="Wingdings"/>
              <a:buChar char="❖"/>
              <a:defRPr sz="3200">
                <a:solidFill>
                  <a:srgbClr val="666699"/>
                </a:solidFill>
              </a:defRPr>
            </a:lvl1pPr>
          </a:lstStyle>
          <a:p>
            <a:pPr lvl="0">
              <a:defRPr sz="1800">
                <a:solidFill>
                  <a:srgbClr val="000000"/>
                </a:solidFill>
              </a:defRPr>
            </a:pPr>
            <a:r>
              <a:rPr sz="3200">
                <a:solidFill>
                  <a:srgbClr val="666699"/>
                </a:solidFill>
              </a:rPr>
              <a:t>Speedup</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body" idx="1"/>
          </p:nvPr>
        </p:nvSpPr>
        <p:spPr>
          <a:xfrm>
            <a:off x="595086" y="1087891"/>
            <a:ext cx="8004627" cy="4267882"/>
          </a:xfrm>
          <a:prstGeom prst="rect">
            <a:avLst/>
          </a:prstGeom>
        </p:spPr>
        <p:txBody>
          <a:bodyPr lIns="0" tIns="0" rIns="0" bIns="0">
            <a:normAutofit/>
          </a:bodyPr>
          <a:lstStyle/>
          <a:p>
            <a:pPr marL="336042" lvl="0" indent="-336042" defTabSz="896111">
              <a:lnSpc>
                <a:spcPct val="90000"/>
              </a:lnSpc>
              <a:spcBef>
                <a:spcPts val="600"/>
              </a:spcBef>
              <a:buSzTx/>
              <a:buNone/>
              <a:defRPr sz="1800"/>
            </a:pPr>
            <a:r>
              <a:rPr sz="2744"/>
              <a:t> 	Instruction	CPI	</a:t>
            </a:r>
          </a:p>
          <a:p>
            <a:pPr marL="336042" lvl="0" indent="-336042" defTabSz="896111">
              <a:lnSpc>
                <a:spcPct val="90000"/>
              </a:lnSpc>
              <a:spcBef>
                <a:spcPts val="600"/>
              </a:spcBef>
              <a:buSzTx/>
              <a:buNone/>
              <a:defRPr sz="1800"/>
            </a:pPr>
            <a:r>
              <a:rPr sz="2744"/>
              <a:t>	Add		2		</a:t>
            </a:r>
          </a:p>
          <a:p>
            <a:pPr marL="336042" lvl="0" indent="-336042" defTabSz="896111">
              <a:lnSpc>
                <a:spcPct val="90000"/>
              </a:lnSpc>
              <a:spcBef>
                <a:spcPts val="600"/>
              </a:spcBef>
              <a:buSzTx/>
              <a:buNone/>
              <a:defRPr sz="1800"/>
            </a:pPr>
            <a:r>
              <a:rPr sz="2744"/>
              <a:t>   Shift		3		</a:t>
            </a:r>
          </a:p>
          <a:p>
            <a:pPr marL="336042" lvl="0" indent="-336042" defTabSz="896111">
              <a:lnSpc>
                <a:spcPct val="90000"/>
              </a:lnSpc>
              <a:spcBef>
                <a:spcPts val="600"/>
              </a:spcBef>
              <a:buSzTx/>
              <a:buNone/>
              <a:defRPr sz="1800"/>
            </a:pPr>
            <a:r>
              <a:rPr sz="2744"/>
              <a:t>   Others		2		</a:t>
            </a:r>
          </a:p>
          <a:p>
            <a:pPr marL="336042" lvl="0" indent="-336042" defTabSz="896111">
              <a:lnSpc>
                <a:spcPct val="90000"/>
              </a:lnSpc>
              <a:spcBef>
                <a:spcPts val="600"/>
              </a:spcBef>
              <a:buSzTx/>
              <a:buNone/>
              <a:defRPr sz="1800"/>
            </a:pPr>
            <a:r>
              <a:rPr sz="2744"/>
              <a:t>   Add/Shift		4		</a:t>
            </a:r>
          </a:p>
          <a:p>
            <a:pPr marL="336042" lvl="0" indent="-336042" defTabSz="896111">
              <a:lnSpc>
                <a:spcPct val="90000"/>
              </a:lnSpc>
              <a:spcBef>
                <a:spcPts val="600"/>
              </a:spcBef>
              <a:buSzTx/>
              <a:buNone/>
              <a:defRPr sz="1800"/>
            </a:pPr>
            <a:r>
              <a:rPr sz="2744"/>
              <a:t>	If the sequence ADD followed by SHIFT appears in 20% of the dynamic frequency of a program, what is the speedup of the of the program with all {ADD, SHIFT} replaced by the new instruction? </a:t>
            </a:r>
          </a:p>
          <a:p>
            <a:pPr marL="336042" lvl="0" indent="-336042" defTabSz="896111">
              <a:lnSpc>
                <a:spcPct val="90000"/>
              </a:lnSpc>
              <a:spcBef>
                <a:spcPts val="600"/>
              </a:spcBef>
              <a:buSzTx/>
              <a:buNone/>
              <a:defRPr sz="1800"/>
            </a:pPr>
            <a:r>
              <a:rPr sz="2744"/>
              <a:t>	</a:t>
            </a:r>
          </a:p>
        </p:txBody>
      </p:sp>
      <p:sp>
        <p:nvSpPr>
          <p:cNvPr id="175" name="Shape 175"/>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Example</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prstGeom prst="rect">
            <a:avLst/>
          </a:prstGeom>
        </p:spPr>
        <p:txBody>
          <a:bodyPr/>
          <a:lstStyle/>
          <a:p>
            <a:pPr lvl="0">
              <a:defRPr sz="1800">
                <a:solidFill>
                  <a:srgbClr val="000000"/>
                </a:solidFill>
              </a:defRPr>
            </a:pPr>
            <a:r>
              <a:rPr sz="3200">
                <a:solidFill>
                  <a:srgbClr val="666699"/>
                </a:solidFill>
              </a:rPr>
              <a:t> Speedup</a:t>
            </a:r>
          </a:p>
        </p:txBody>
      </p:sp>
      <p:sp>
        <p:nvSpPr>
          <p:cNvPr id="178" name="Shape 178"/>
          <p:cNvSpPr/>
          <p:nvPr/>
        </p:nvSpPr>
        <p:spPr>
          <a:xfrm>
            <a:off x="97724" y="1175380"/>
            <a:ext cx="7742899" cy="357261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lgn="l">
              <a:defRPr sz="1800"/>
            </a:pPr>
            <a:r>
              <a:rPr sz="2100"/>
              <a:t>ExecutionTime</a:t>
            </a:r>
            <a:r>
              <a:rPr sz="2100" baseline="-5999"/>
              <a:t>orig</a:t>
            </a:r>
            <a:r>
              <a:rPr sz="2100"/>
              <a:t> = N*freq Add/Shift * (2+3) + N * freqOtherInst * 2 </a:t>
            </a:r>
          </a:p>
          <a:p>
            <a:pPr lvl="0" algn="l">
              <a:defRPr sz="1800"/>
            </a:pPr>
            <a:r>
              <a:rPr sz="2100"/>
              <a:t>                              = N * .2 * 5 + N * .8 * 2 = 2.6 N</a:t>
            </a:r>
          </a:p>
          <a:p>
            <a:pPr lvl="0" algn="l">
              <a:defRPr sz="1800"/>
            </a:pPr>
            <a:endParaRPr sz="2100"/>
          </a:p>
          <a:p>
            <a:pPr lvl="0" algn="l">
              <a:defRPr sz="1800"/>
            </a:pPr>
            <a:r>
              <a:rPr sz="2100"/>
              <a:t>New instruction count = .9N  since we are eliminating instruction</a:t>
            </a:r>
          </a:p>
          <a:p>
            <a:pPr lvl="0" algn="l">
              <a:defRPr sz="1800"/>
            </a:pPr>
            <a:endParaRPr sz="2100"/>
          </a:p>
          <a:p>
            <a:pPr lvl="0" algn="l">
              <a:defRPr sz="1800"/>
            </a:pPr>
            <a:r>
              <a:rPr sz="2100"/>
              <a:t>ExecutionTime</a:t>
            </a:r>
            <a:r>
              <a:rPr sz="2100" baseline="-5999"/>
              <a:t>new</a:t>
            </a:r>
            <a:r>
              <a:rPr sz="2100"/>
              <a:t> = .9N*freq Add/Shift * 4 + .9N * freqOtherInst * 2 </a:t>
            </a:r>
          </a:p>
          <a:p>
            <a:pPr lvl="0" algn="l">
              <a:defRPr sz="1800"/>
            </a:pPr>
            <a:r>
              <a:rPr sz="2100"/>
              <a:t>                              = .9N * (1/9) * 4 + .9N * (8/9) *2</a:t>
            </a:r>
          </a:p>
          <a:p>
            <a:pPr lvl="0" algn="l">
              <a:defRPr sz="1800"/>
            </a:pPr>
            <a:r>
              <a:rPr sz="2100"/>
              <a:t>                              = 2N</a:t>
            </a:r>
          </a:p>
          <a:p>
            <a:pPr lvl="0" algn="l">
              <a:defRPr sz="1800"/>
            </a:pPr>
            <a:endParaRPr sz="2100"/>
          </a:p>
          <a:p>
            <a:pPr lvl="0" algn="l">
              <a:defRPr sz="1800"/>
            </a:pPr>
            <a:r>
              <a:rPr sz="2100"/>
              <a:t>Speedup = old / new = 2.6N / 2N = 1.3</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Amdahl's Law</a:t>
            </a:r>
          </a:p>
        </p:txBody>
      </p:sp>
      <p:pic>
        <p:nvPicPr>
          <p:cNvPr id="181" name="image11.pdf"/>
          <p:cNvPicPr/>
          <p:nvPr/>
        </p:nvPicPr>
        <p:blipFill>
          <a:blip r:embed="rId2">
            <a:extLst/>
          </a:blip>
          <a:stretch>
            <a:fillRect/>
          </a:stretch>
        </p:blipFill>
        <p:spPr>
          <a:xfrm>
            <a:off x="1492250" y="1408112"/>
            <a:ext cx="6102350" cy="88582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body" idx="1"/>
          </p:nvPr>
        </p:nvSpPr>
        <p:spPr>
          <a:xfrm>
            <a:off x="820057" y="1353457"/>
            <a:ext cx="5392057" cy="2667001"/>
          </a:xfrm>
          <a:prstGeom prst="rect">
            <a:avLst/>
          </a:prstGeom>
        </p:spPr>
        <p:txBody>
          <a:bodyPr lIns="0" tIns="0" rIns="0" bIns="0">
            <a:normAutofit/>
          </a:bodyPr>
          <a:lstStyle/>
          <a:p>
            <a:pPr lvl="0" algn="just">
              <a:buSzTx/>
              <a:buNone/>
              <a:defRPr sz="1800"/>
            </a:pPr>
            <a:r>
              <a:rPr sz="2400"/>
              <a:t>A processor spends 20% of its time on </a:t>
            </a:r>
          </a:p>
          <a:p>
            <a:pPr lvl="0" algn="just">
              <a:buSzTx/>
              <a:buNone/>
              <a:defRPr sz="1800"/>
            </a:pPr>
            <a:r>
              <a:rPr sz="2400"/>
              <a:t>add instructions.  An engineer proposes to </a:t>
            </a:r>
          </a:p>
          <a:p>
            <a:pPr lvl="0" algn="just">
              <a:buSzTx/>
              <a:buNone/>
              <a:defRPr sz="1800"/>
            </a:pPr>
            <a:r>
              <a:rPr sz="2400"/>
              <a:t>improve the </a:t>
            </a:r>
            <a:r>
              <a:rPr sz="2400" i="1"/>
              <a:t>add</a:t>
            </a:r>
            <a:r>
              <a:rPr sz="2400"/>
              <a:t> instruction by 4 times.  </a:t>
            </a:r>
          </a:p>
          <a:p>
            <a:pPr lvl="0" algn="just">
              <a:buSzTx/>
              <a:buNone/>
              <a:defRPr sz="1800"/>
            </a:pPr>
            <a:r>
              <a:rPr sz="2400"/>
              <a:t>What is the speedup achieved because </a:t>
            </a:r>
          </a:p>
          <a:p>
            <a:pPr lvl="0" algn="just">
              <a:buSzTx/>
              <a:buNone/>
              <a:defRPr sz="1800"/>
            </a:pPr>
            <a:r>
              <a:rPr sz="2400"/>
              <a:t>of the modification?</a:t>
            </a:r>
          </a:p>
        </p:txBody>
      </p:sp>
      <p:pic>
        <p:nvPicPr>
          <p:cNvPr id="184" name="image12.pdf"/>
          <p:cNvPicPr/>
          <p:nvPr/>
        </p:nvPicPr>
        <p:blipFill>
          <a:blip r:embed="rId2">
            <a:extLst/>
          </a:blip>
          <a:stretch>
            <a:fillRect/>
          </a:stretch>
        </p:blipFill>
        <p:spPr>
          <a:xfrm>
            <a:off x="522967" y="3969203"/>
            <a:ext cx="4000501" cy="885826"/>
          </a:xfrm>
          <a:prstGeom prst="rect">
            <a:avLst/>
          </a:prstGeom>
          <a:ln w="12700">
            <a:miter lim="400000"/>
          </a:ln>
        </p:spPr>
      </p:pic>
      <p:pic>
        <p:nvPicPr>
          <p:cNvPr id="185" name="image13.pdf"/>
          <p:cNvPicPr/>
          <p:nvPr/>
        </p:nvPicPr>
        <p:blipFill>
          <a:blip r:embed="rId3">
            <a:extLst/>
          </a:blip>
          <a:stretch>
            <a:fillRect/>
          </a:stretch>
        </p:blipFill>
        <p:spPr>
          <a:xfrm>
            <a:off x="4681084" y="3998686"/>
            <a:ext cx="3241676" cy="911226"/>
          </a:xfrm>
          <a:prstGeom prst="rect">
            <a:avLst/>
          </a:prstGeom>
          <a:ln w="12700">
            <a:miter lim="400000"/>
          </a:ln>
        </p:spPr>
      </p:pic>
      <p:sp>
        <p:nvSpPr>
          <p:cNvPr id="186" name="Shape 186"/>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Example</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8" name="Table 188"/>
          <p:cNvGraphicFramePr/>
          <p:nvPr>
            <p:extLst>
              <p:ext uri="{D42A27DB-BD31-4B8C-83A1-F6EECF244321}">
                <p14:modId xmlns:p14="http://schemas.microsoft.com/office/powerpoint/2010/main" val="376780985"/>
              </p:ext>
            </p:extLst>
          </p:nvPr>
        </p:nvGraphicFramePr>
        <p:xfrm>
          <a:off x="0" y="4"/>
          <a:ext cx="9144000" cy="6857997"/>
        </p:xfrm>
        <a:graphic>
          <a:graphicData uri="http://schemas.openxmlformats.org/drawingml/2006/table">
            <a:tbl>
              <a:tblPr>
                <a:tableStyleId>{4C3C2611-4C71-4FC5-86AE-919BDF0F9419}</a:tableStyleId>
              </a:tblPr>
              <a:tblGrid>
                <a:gridCol w="2571078"/>
                <a:gridCol w="2666323"/>
                <a:gridCol w="679305"/>
                <a:gridCol w="3227294"/>
              </a:tblGrid>
              <a:tr h="627940">
                <a:tc>
                  <a:txBody>
                    <a:bodyPr/>
                    <a:lstStyle/>
                    <a:p>
                      <a:pPr lvl="0" algn="l">
                        <a:defRPr sz="1800" b="0" i="0"/>
                      </a:pPr>
                      <a:r>
                        <a:rPr sz="1400" b="1" dirty="0">
                          <a:solidFill>
                            <a:srgbClr val="FFFFFF"/>
                          </a:solidFill>
                          <a:sym typeface="Times New Roman"/>
                        </a:rPr>
                        <a:t>Name</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800080"/>
                    </a:solidFill>
                  </a:tcPr>
                </a:tc>
                <a:tc>
                  <a:txBody>
                    <a:bodyPr/>
                    <a:lstStyle/>
                    <a:p>
                      <a:pPr lvl="0" algn="l">
                        <a:defRPr sz="1800" b="0" i="0"/>
                      </a:pPr>
                      <a:r>
                        <a:rPr sz="1400">
                          <a:solidFill>
                            <a:srgbClr val="FFFFFF"/>
                          </a:solidFill>
                          <a:sym typeface="Times New Roman"/>
                        </a:rPr>
                        <a:t>Notation</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800080"/>
                    </a:solidFill>
                  </a:tcPr>
                </a:tc>
                <a:tc>
                  <a:txBody>
                    <a:bodyPr/>
                    <a:lstStyle/>
                    <a:p>
                      <a:pPr lvl="0" algn="l">
                        <a:defRPr sz="1800" b="0" i="0"/>
                      </a:pPr>
                      <a:r>
                        <a:rPr sz="1400">
                          <a:solidFill>
                            <a:srgbClr val="FFFFFF"/>
                          </a:solidFill>
                          <a:sym typeface="Times New Roman"/>
                        </a:rPr>
                        <a:t>Units</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800080"/>
                    </a:solidFill>
                  </a:tcPr>
                </a:tc>
                <a:tc>
                  <a:txBody>
                    <a:bodyPr/>
                    <a:lstStyle/>
                    <a:p>
                      <a:pPr lvl="0" algn="l">
                        <a:defRPr sz="1800" b="0" i="0"/>
                      </a:pPr>
                      <a:r>
                        <a:rPr sz="1400">
                          <a:solidFill>
                            <a:srgbClr val="FFFFFF"/>
                          </a:solidFill>
                          <a:sym typeface="Times New Roman"/>
                        </a:rPr>
                        <a:t>Comment</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800080"/>
                    </a:solidFill>
                  </a:tcPr>
                </a:tc>
              </a:tr>
              <a:tr h="517887">
                <a:tc>
                  <a:txBody>
                    <a:bodyPr/>
                    <a:lstStyle/>
                    <a:p>
                      <a:pPr lvl="0" algn="l">
                        <a:defRPr sz="1800" b="0" i="0"/>
                      </a:pPr>
                      <a:r>
                        <a:rPr sz="1400" b="1">
                          <a:sym typeface="Times New Roman"/>
                        </a:rPr>
                        <a:t>Memory footprint</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C0C0C0"/>
                    </a:solidFill>
                  </a:tcPr>
                </a:tc>
                <a:tc>
                  <a:txBody>
                    <a:bodyPr/>
                    <a:lstStyle/>
                    <a:p>
                      <a:pPr lvl="0" indent="523875" algn="l">
                        <a:defRPr sz="1800" b="0" i="0"/>
                      </a:pPr>
                      <a:r>
                        <a:rPr sz="1400">
                          <a:sym typeface="Times New Roman"/>
                        </a:rPr>
                        <a:t>-</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Bytes</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Total space occupied by the program in memory</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651211">
                <a:tc>
                  <a:txBody>
                    <a:bodyPr/>
                    <a:lstStyle/>
                    <a:p>
                      <a:pPr lvl="0" algn="l">
                        <a:defRPr sz="1800" b="0" i="0"/>
                      </a:pPr>
                      <a:r>
                        <a:rPr sz="1400" b="1">
                          <a:sym typeface="Times New Roman"/>
                        </a:rPr>
                        <a:t>Execution time</a:t>
                      </a:r>
                    </a:p>
                  </a:txBody>
                  <a:tcPr marL="0" marR="0" marT="0" marB="0" horzOverflow="overflow">
                    <a:lnL w="12700">
                      <a:solidFill>
                        <a:srgbClr val="000000"/>
                      </a:solidFill>
                      <a:round/>
                    </a:lnL>
                    <a:lnR w="12700">
                      <a:solidFill>
                        <a:srgbClr val="000000"/>
                      </a:solidFill>
                      <a:round/>
                    </a:lnR>
                    <a:lnT w="12700">
                      <a:solidFill>
                        <a:srgbClr val="000000"/>
                      </a:solidFill>
                      <a:round/>
                    </a:lnT>
                    <a:lnB w="12700">
                      <a:miter lim="400000"/>
                    </a:lnB>
                    <a:solidFill>
                      <a:srgbClr val="C0C0C0"/>
                    </a:solidFill>
                  </a:tcPr>
                </a:tc>
                <a:tc>
                  <a:txBody>
                    <a:bodyPr/>
                    <a:lstStyle/>
                    <a:p>
                      <a:pPr lvl="0" algn="l">
                        <a:defRPr sz="1800" b="0" i="0"/>
                      </a:pPr>
                      <a:r>
                        <a:rPr sz="1400">
                          <a:sym typeface="Times New Roman"/>
                        </a:rPr>
                        <a:t>(∑ CPI</a:t>
                      </a:r>
                      <a:r>
                        <a:rPr sz="1400" baseline="-25000">
                          <a:sym typeface="Times New Roman"/>
                        </a:rPr>
                        <a:t>j</a:t>
                      </a:r>
                      <a:r>
                        <a:rPr sz="1400">
                          <a:sym typeface="Times New Roman"/>
                        </a:rPr>
                        <a:t>) * clock cycle time, where 1 ≤ j ≤ n</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Seconds</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Running time of the program that executes </a:t>
                      </a:r>
                      <a:r>
                        <a:rPr sz="1400" i="1">
                          <a:sym typeface="Times New Roman"/>
                        </a:rPr>
                        <a:t>n</a:t>
                      </a:r>
                      <a:r>
                        <a:rPr sz="1400">
                          <a:sym typeface="Times New Roman"/>
                        </a:rPr>
                        <a:t> instructions</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517887">
                <a:tc>
                  <a:txBody>
                    <a:bodyPr/>
                    <a:lstStyle/>
                    <a:p>
                      <a:pPr lvl="0" algn="l">
                        <a:defRPr sz="1800" b="0" i="0"/>
                      </a:pPr>
                      <a:r>
                        <a:rPr sz="1400" b="1">
                          <a:sym typeface="Times New Roman"/>
                        </a:rPr>
                        <a:t>      Arithmetic mean</a:t>
                      </a:r>
                    </a:p>
                  </a:txBody>
                  <a:tcPr marL="0" marR="0" marT="0" marB="0" horzOverflow="overflow">
                    <a:lnL w="12700">
                      <a:solidFill>
                        <a:srgbClr val="000000"/>
                      </a:solidFill>
                      <a:round/>
                    </a:lnL>
                    <a:lnR w="12700">
                      <a:solidFill>
                        <a:srgbClr val="000000"/>
                      </a:solidFill>
                      <a:round/>
                    </a:lnR>
                    <a:lnT w="12700">
                      <a:miter lim="400000"/>
                    </a:lnT>
                    <a:lnB w="12700">
                      <a:miter lim="400000"/>
                    </a:lnB>
                    <a:solidFill>
                      <a:srgbClr val="C0C0C0"/>
                    </a:solidFill>
                  </a:tcPr>
                </a:tc>
                <a:tc>
                  <a:txBody>
                    <a:bodyPr/>
                    <a:lstStyle/>
                    <a:p>
                      <a:pPr lvl="0" algn="l">
                        <a:defRPr sz="1800" b="0" i="0"/>
                      </a:pPr>
                      <a:r>
                        <a:rPr sz="1400">
                          <a:sym typeface="Times New Roman"/>
                        </a:rPr>
                        <a:t>(E</a:t>
                      </a:r>
                      <a:r>
                        <a:rPr sz="1400" baseline="-25000">
                          <a:sym typeface="Times New Roman"/>
                        </a:rPr>
                        <a:t>1</a:t>
                      </a:r>
                      <a:r>
                        <a:rPr sz="1400">
                          <a:sym typeface="Times New Roman"/>
                        </a:rPr>
                        <a:t>+E</a:t>
                      </a:r>
                      <a:r>
                        <a:rPr sz="1400" baseline="-25000">
                          <a:sym typeface="Times New Roman"/>
                        </a:rPr>
                        <a:t>2</a:t>
                      </a:r>
                      <a:r>
                        <a:rPr sz="1400">
                          <a:sym typeface="Times New Roman"/>
                        </a:rPr>
                        <a:t>+…+E</a:t>
                      </a:r>
                      <a:r>
                        <a:rPr sz="1400" baseline="-25000">
                          <a:sym typeface="Times New Roman"/>
                        </a:rPr>
                        <a:t>p</a:t>
                      </a:r>
                      <a:r>
                        <a:rPr sz="1400">
                          <a:sym typeface="Times New Roman"/>
                        </a:rPr>
                        <a:t>)/p</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Seconds</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Average of execution times of constituent </a:t>
                      </a:r>
                      <a:r>
                        <a:rPr sz="1400" i="1">
                          <a:sym typeface="Times New Roman"/>
                        </a:rPr>
                        <a:t>p</a:t>
                      </a:r>
                      <a:r>
                        <a:rPr sz="1400">
                          <a:sym typeface="Times New Roman"/>
                        </a:rPr>
                        <a:t> benchmark programs</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690517">
                <a:tc>
                  <a:txBody>
                    <a:bodyPr/>
                    <a:lstStyle/>
                    <a:p>
                      <a:pPr lvl="0" algn="l">
                        <a:defRPr sz="1800" b="0" i="0"/>
                      </a:pPr>
                      <a:r>
                        <a:rPr sz="1400" b="1">
                          <a:sym typeface="Times New Roman"/>
                        </a:rPr>
                        <a:t>      Weighted Arithmetic mean</a:t>
                      </a:r>
                    </a:p>
                  </a:txBody>
                  <a:tcPr marL="0" marR="0" marT="0" marB="0" horzOverflow="overflow">
                    <a:lnL w="12700">
                      <a:solidFill>
                        <a:srgbClr val="000000"/>
                      </a:solidFill>
                      <a:round/>
                    </a:lnL>
                    <a:lnR w="12700">
                      <a:solidFill>
                        <a:srgbClr val="000000"/>
                      </a:solidFill>
                      <a:round/>
                    </a:lnR>
                    <a:lnT w="12700">
                      <a:miter lim="400000"/>
                    </a:lnT>
                    <a:lnB w="12700">
                      <a:miter lim="400000"/>
                    </a:lnB>
                    <a:solidFill>
                      <a:srgbClr val="C0C0C0"/>
                    </a:solidFill>
                  </a:tcPr>
                </a:tc>
                <a:tc>
                  <a:txBody>
                    <a:bodyPr/>
                    <a:lstStyle/>
                    <a:p>
                      <a:pPr lvl="0" algn="l">
                        <a:defRPr sz="1800" b="0" i="0"/>
                      </a:pPr>
                      <a:r>
                        <a:rPr sz="1400">
                          <a:sym typeface="Times New Roman"/>
                        </a:rPr>
                        <a:t>(f</a:t>
                      </a:r>
                      <a:r>
                        <a:rPr sz="1400" baseline="-25000">
                          <a:sym typeface="Times New Roman"/>
                        </a:rPr>
                        <a:t>1</a:t>
                      </a:r>
                      <a:r>
                        <a:rPr sz="1400">
                          <a:sym typeface="Times New Roman"/>
                        </a:rPr>
                        <a:t>*E</a:t>
                      </a:r>
                      <a:r>
                        <a:rPr sz="1400" baseline="-25000">
                          <a:sym typeface="Times New Roman"/>
                        </a:rPr>
                        <a:t>1</a:t>
                      </a:r>
                      <a:r>
                        <a:rPr sz="1400">
                          <a:sym typeface="Times New Roman"/>
                        </a:rPr>
                        <a:t>+f</a:t>
                      </a:r>
                      <a:r>
                        <a:rPr sz="1400" baseline="-25000">
                          <a:sym typeface="Times New Roman"/>
                        </a:rPr>
                        <a:t>2</a:t>
                      </a:r>
                      <a:r>
                        <a:rPr sz="1400">
                          <a:sym typeface="Times New Roman"/>
                        </a:rPr>
                        <a:t>*E</a:t>
                      </a:r>
                      <a:r>
                        <a:rPr sz="1400" baseline="-25000">
                          <a:sym typeface="Times New Roman"/>
                        </a:rPr>
                        <a:t>2</a:t>
                      </a:r>
                      <a:r>
                        <a:rPr sz="1400">
                          <a:sym typeface="Times New Roman"/>
                        </a:rPr>
                        <a:t>+…+f</a:t>
                      </a:r>
                      <a:r>
                        <a:rPr sz="1400" baseline="-25000">
                          <a:sym typeface="Times New Roman"/>
                        </a:rPr>
                        <a:t>p</a:t>
                      </a:r>
                      <a:r>
                        <a:rPr sz="1400">
                          <a:sym typeface="Times New Roman"/>
                        </a:rPr>
                        <a:t>*E</a:t>
                      </a:r>
                      <a:r>
                        <a:rPr sz="1400" baseline="-25000">
                          <a:sym typeface="Times New Roman"/>
                        </a:rPr>
                        <a:t>p</a:t>
                      </a:r>
                      <a:r>
                        <a:rPr sz="1400">
                          <a:sym typeface="Times New Roman"/>
                        </a:rPr>
                        <a:t>)</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Seconds</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Weighted average of execution times of constituent </a:t>
                      </a:r>
                      <a:r>
                        <a:rPr sz="1400" i="1">
                          <a:sym typeface="Times New Roman"/>
                        </a:rPr>
                        <a:t>p</a:t>
                      </a:r>
                      <a:r>
                        <a:rPr sz="1400">
                          <a:sym typeface="Times New Roman"/>
                        </a:rPr>
                        <a:t> benchmark programs</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863147">
                <a:tc>
                  <a:txBody>
                    <a:bodyPr/>
                    <a:lstStyle/>
                    <a:p>
                      <a:pPr lvl="0" algn="l">
                        <a:defRPr sz="1800" b="0" i="0"/>
                      </a:pPr>
                      <a:r>
                        <a:rPr sz="1400" b="1">
                          <a:sym typeface="Times New Roman"/>
                        </a:rPr>
                        <a:t>      Geometric mean</a:t>
                      </a:r>
                    </a:p>
                  </a:txBody>
                  <a:tcPr marL="0" marR="0" marT="0" marB="0" horzOverflow="overflow">
                    <a:lnL w="12700">
                      <a:solidFill>
                        <a:srgbClr val="000000"/>
                      </a:solidFill>
                      <a:round/>
                    </a:lnL>
                    <a:lnR w="12700">
                      <a:solidFill>
                        <a:srgbClr val="000000"/>
                      </a:solidFill>
                      <a:round/>
                    </a:lnR>
                    <a:lnT w="12700">
                      <a:miter lim="400000"/>
                    </a:lnT>
                    <a:lnB w="12700">
                      <a:solidFill>
                        <a:srgbClr val="000000"/>
                      </a:solidFill>
                      <a:round/>
                    </a:lnB>
                    <a:solidFill>
                      <a:srgbClr val="C0C0C0"/>
                    </a:solidFill>
                  </a:tcPr>
                </a:tc>
                <a:tc>
                  <a:txBody>
                    <a:bodyPr/>
                    <a:lstStyle/>
                    <a:p>
                      <a:pPr lvl="0" algn="l">
                        <a:defRPr sz="1800" b="0" i="0"/>
                      </a:pPr>
                      <a:r>
                        <a:rPr sz="1400">
                          <a:sym typeface="Times New Roman"/>
                        </a:rPr>
                        <a:t>p</a:t>
                      </a:r>
                      <a:r>
                        <a:rPr sz="1400" baseline="30000">
                          <a:sym typeface="Times New Roman"/>
                        </a:rPr>
                        <a:t>th</a:t>
                      </a:r>
                      <a:r>
                        <a:rPr sz="1400">
                          <a:sym typeface="Times New Roman"/>
                        </a:rPr>
                        <a:t> root (E</a:t>
                      </a:r>
                      <a:r>
                        <a:rPr sz="1400" baseline="-25000">
                          <a:sym typeface="Times New Roman"/>
                        </a:rPr>
                        <a:t>1</a:t>
                      </a:r>
                      <a:r>
                        <a:rPr sz="1400">
                          <a:sym typeface="Times New Roman"/>
                        </a:rPr>
                        <a:t>*E</a:t>
                      </a:r>
                      <a:r>
                        <a:rPr sz="1400" baseline="-25000">
                          <a:sym typeface="Times New Roman"/>
                        </a:rPr>
                        <a:t>2</a:t>
                      </a:r>
                      <a:r>
                        <a:rPr sz="1400">
                          <a:sym typeface="Times New Roman"/>
                        </a:rPr>
                        <a:t>* …*E</a:t>
                      </a:r>
                      <a:r>
                        <a:rPr sz="1400" baseline="-25000">
                          <a:sym typeface="Times New Roman"/>
                        </a:rPr>
                        <a:t>p)</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Seconds</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i="1">
                          <a:sym typeface="Times New Roman"/>
                        </a:rPr>
                        <a:t>p</a:t>
                      </a:r>
                      <a:r>
                        <a:rPr sz="1400" i="1" baseline="30000">
                          <a:sym typeface="Times New Roman"/>
                        </a:rPr>
                        <a:t>th</a:t>
                      </a:r>
                      <a:r>
                        <a:rPr sz="1400">
                          <a:sym typeface="Times New Roman"/>
                        </a:rPr>
                        <a:t> root of the product of execution times of </a:t>
                      </a:r>
                      <a:r>
                        <a:rPr sz="1400" i="1">
                          <a:sym typeface="Times New Roman"/>
                        </a:rPr>
                        <a:t>p</a:t>
                      </a:r>
                      <a:r>
                        <a:rPr sz="1400">
                          <a:sym typeface="Times New Roman"/>
                        </a:rPr>
                        <a:t> programs that constitute the benchmark</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517887">
                <a:tc>
                  <a:txBody>
                    <a:bodyPr/>
                    <a:lstStyle/>
                    <a:p>
                      <a:pPr lvl="0" algn="l">
                        <a:defRPr sz="1800" b="0" i="0"/>
                      </a:pPr>
                      <a:r>
                        <a:rPr sz="1400" b="1">
                          <a:sym typeface="Times New Roman"/>
                        </a:rPr>
                        <a:t>Static instruction frequency</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C0C0C0"/>
                    </a:solidFill>
                  </a:tcPr>
                </a:tc>
                <a:tc>
                  <a:txBody>
                    <a:bodyPr/>
                    <a:lstStyle/>
                    <a:p>
                      <a:pPr lvl="0" algn="l">
                        <a:defRPr sz="1800" b="0" i="0"/>
                      </a:pPr>
                      <a:endParaRP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Occurrence of instruction </a:t>
                      </a:r>
                      <a:r>
                        <a:rPr sz="1400" i="1">
                          <a:sym typeface="Times New Roman"/>
                        </a:rPr>
                        <a:t>i</a:t>
                      </a:r>
                      <a:r>
                        <a:rPr sz="1400">
                          <a:sym typeface="Times New Roman"/>
                        </a:rPr>
                        <a:t> in compiled code</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517887">
                <a:tc>
                  <a:txBody>
                    <a:bodyPr/>
                    <a:lstStyle/>
                    <a:p>
                      <a:pPr lvl="0" algn="l">
                        <a:defRPr sz="1800" b="0" i="0"/>
                      </a:pPr>
                      <a:r>
                        <a:rPr sz="1400" b="1">
                          <a:sym typeface="Times New Roman"/>
                        </a:rPr>
                        <a:t>Dynamic instruction frequency</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C0C0C0"/>
                    </a:solidFill>
                  </a:tcPr>
                </a:tc>
                <a:tc>
                  <a:txBody>
                    <a:bodyPr/>
                    <a:lstStyle/>
                    <a:p>
                      <a:pPr lvl="0" algn="l">
                        <a:defRPr sz="1800" b="0" i="0"/>
                      </a:pPr>
                      <a:endParaRP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Occurrence of instruction </a:t>
                      </a:r>
                      <a:r>
                        <a:rPr sz="1400" i="1">
                          <a:sym typeface="Times New Roman"/>
                        </a:rPr>
                        <a:t>i</a:t>
                      </a:r>
                      <a:r>
                        <a:rPr sz="1400">
                          <a:sym typeface="Times New Roman"/>
                        </a:rPr>
                        <a:t> in executed code</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434141">
                <a:tc>
                  <a:txBody>
                    <a:bodyPr/>
                    <a:lstStyle/>
                    <a:p>
                      <a:pPr lvl="0" algn="l">
                        <a:defRPr sz="1800" b="0" i="0"/>
                      </a:pPr>
                      <a:r>
                        <a:rPr sz="1400" b="1">
                          <a:sym typeface="Times New Roman"/>
                        </a:rPr>
                        <a:t>Speedup (M</a:t>
                      </a:r>
                      <a:r>
                        <a:rPr sz="1400" b="1" baseline="-25000">
                          <a:sym typeface="Times New Roman"/>
                        </a:rPr>
                        <a:t>A</a:t>
                      </a:r>
                      <a:r>
                        <a:rPr sz="1400" b="1">
                          <a:sym typeface="Times New Roman"/>
                        </a:rPr>
                        <a:t> over M</a:t>
                      </a:r>
                      <a:r>
                        <a:rPr sz="1400" b="1" baseline="-25000">
                          <a:sym typeface="Times New Roman"/>
                        </a:rPr>
                        <a:t>B</a:t>
                      </a:r>
                      <a:r>
                        <a:rPr sz="1400" b="1">
                          <a:sym typeface="Times New Roman"/>
                        </a:rPr>
                        <a:t>)</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C0C0C0"/>
                    </a:solidFill>
                  </a:tcPr>
                </a:tc>
                <a:tc>
                  <a:txBody>
                    <a:bodyPr/>
                    <a:lstStyle/>
                    <a:p>
                      <a:pPr lvl="0" algn="l">
                        <a:defRPr sz="1800" b="0" i="0"/>
                      </a:pPr>
                      <a:r>
                        <a:rPr sz="1400">
                          <a:sym typeface="Times New Roman"/>
                        </a:rPr>
                        <a:t>E</a:t>
                      </a:r>
                      <a:r>
                        <a:rPr sz="1400" baseline="-25000">
                          <a:sym typeface="Times New Roman"/>
                        </a:rPr>
                        <a:t>B</a:t>
                      </a:r>
                      <a:r>
                        <a:rPr sz="1400">
                          <a:sym typeface="Times New Roman"/>
                        </a:rPr>
                        <a:t>/E</a:t>
                      </a:r>
                      <a:r>
                        <a:rPr sz="1400" baseline="-25000">
                          <a:sym typeface="Times New Roman"/>
                        </a:rPr>
                        <a:t>A</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Number </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Speedup of Machine A over B </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434141">
                <a:tc>
                  <a:txBody>
                    <a:bodyPr/>
                    <a:lstStyle/>
                    <a:p>
                      <a:pPr lvl="0" algn="l">
                        <a:defRPr sz="1800" b="0" i="0"/>
                      </a:pPr>
                      <a:r>
                        <a:rPr sz="1400" b="1">
                          <a:sym typeface="Times New Roman"/>
                        </a:rPr>
                        <a:t>Speedup (improvement)</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C0C0C0"/>
                    </a:solidFill>
                  </a:tcPr>
                </a:tc>
                <a:tc>
                  <a:txBody>
                    <a:bodyPr/>
                    <a:lstStyle/>
                    <a:p>
                      <a:pPr lvl="0" algn="l">
                        <a:defRPr sz="1800" b="0" i="0"/>
                      </a:pPr>
                      <a:r>
                        <a:rPr sz="1400">
                          <a:sym typeface="Times New Roman"/>
                        </a:rPr>
                        <a:t>E</a:t>
                      </a:r>
                      <a:r>
                        <a:rPr sz="1400" baseline="-25000">
                          <a:sym typeface="Times New Roman"/>
                        </a:rPr>
                        <a:t>Before</a:t>
                      </a:r>
                      <a:r>
                        <a:rPr sz="1400">
                          <a:sym typeface="Times New Roman"/>
                        </a:rPr>
                        <a:t>/E</a:t>
                      </a:r>
                      <a:r>
                        <a:rPr sz="1400" baseline="-25000">
                          <a:sym typeface="Times New Roman"/>
                        </a:rPr>
                        <a:t>After</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Number </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Speedup After improvement</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434141">
                <a:tc>
                  <a:txBody>
                    <a:bodyPr/>
                    <a:lstStyle/>
                    <a:p>
                      <a:pPr lvl="0" algn="l">
                        <a:defRPr sz="1800" b="0" i="0"/>
                      </a:pPr>
                      <a:r>
                        <a:rPr sz="1400" b="1">
                          <a:sym typeface="Times New Roman"/>
                        </a:rPr>
                        <a:t>Improvement in Exec time</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C0C0C0"/>
                    </a:solidFill>
                  </a:tcPr>
                </a:tc>
                <a:tc>
                  <a:txBody>
                    <a:bodyPr/>
                    <a:lstStyle/>
                    <a:p>
                      <a:pPr lvl="0" algn="l">
                        <a:defRPr sz="1800" b="0" i="0"/>
                      </a:pPr>
                      <a:r>
                        <a:rPr sz="1400">
                          <a:sym typeface="Times New Roman"/>
                        </a:rPr>
                        <a:t>(E</a:t>
                      </a:r>
                      <a:r>
                        <a:rPr sz="1400" baseline="-25000">
                          <a:sym typeface="Times New Roman"/>
                        </a:rPr>
                        <a:t>old</a:t>
                      </a:r>
                      <a:r>
                        <a:rPr sz="1400">
                          <a:sym typeface="Times New Roman"/>
                        </a:rPr>
                        <a:t>-E</a:t>
                      </a:r>
                      <a:r>
                        <a:rPr sz="1400" baseline="-25000">
                          <a:sym typeface="Times New Roman"/>
                        </a:rPr>
                        <a:t>new</a:t>
                      </a:r>
                      <a:r>
                        <a:rPr sz="1400">
                          <a:sym typeface="Times New Roman"/>
                        </a:rPr>
                        <a:t>)/E</a:t>
                      </a:r>
                      <a:r>
                        <a:rPr sz="1400" baseline="-25000">
                          <a:sym typeface="Times New Roman"/>
                        </a:rPr>
                        <a:t>old</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Number </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New Vs. old</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651211">
                <a:tc>
                  <a:txBody>
                    <a:bodyPr/>
                    <a:lstStyle/>
                    <a:p>
                      <a:pPr lvl="0" algn="l">
                        <a:defRPr sz="1800" b="0" i="0"/>
                      </a:pPr>
                      <a:r>
                        <a:rPr sz="1400" b="1">
                          <a:sym typeface="Times New Roman"/>
                        </a:rPr>
                        <a:t>Amdahl’s law</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C0C0C0"/>
                    </a:solidFill>
                  </a:tcPr>
                </a:tc>
                <a:tc>
                  <a:txBody>
                    <a:bodyPr/>
                    <a:lstStyle/>
                    <a:p>
                      <a:pPr lvl="0" algn="l">
                        <a:defRPr sz="1800" b="0" i="0"/>
                      </a:pPr>
                      <a:r>
                        <a:rPr sz="1400">
                          <a:sym typeface="Times New Roman"/>
                        </a:rPr>
                        <a:t>Time</a:t>
                      </a:r>
                      <a:r>
                        <a:rPr sz="1400" i="1" baseline="-25000">
                          <a:sym typeface="Times New Roman"/>
                        </a:rPr>
                        <a:t>after</a:t>
                      </a:r>
                      <a:r>
                        <a:rPr sz="1400">
                          <a:sym typeface="Times New Roman"/>
                        </a:rPr>
                        <a:t> </a:t>
                      </a:r>
                    </a:p>
                    <a:p>
                      <a:pPr lvl="0" algn="l">
                        <a:defRPr sz="1800" b="0" i="0"/>
                      </a:pPr>
                      <a:r>
                        <a:rPr sz="1400">
                          <a:sym typeface="Times New Roman"/>
                        </a:rPr>
                        <a:t>= Time</a:t>
                      </a:r>
                      <a:r>
                        <a:rPr sz="1400" i="1" baseline="-25000">
                          <a:sym typeface="Times New Roman"/>
                        </a:rPr>
                        <a:t>unaffected</a:t>
                      </a:r>
                      <a:r>
                        <a:rPr sz="1400" i="1">
                          <a:sym typeface="Times New Roman"/>
                        </a:rPr>
                        <a:t> </a:t>
                      </a:r>
                      <a:r>
                        <a:rPr sz="1400">
                          <a:sym typeface="Times New Roman"/>
                        </a:rPr>
                        <a:t>+ Time</a:t>
                      </a:r>
                      <a:r>
                        <a:rPr sz="1400" i="1" baseline="-25000">
                          <a:sym typeface="Times New Roman"/>
                        </a:rPr>
                        <a:t>affected</a:t>
                      </a:r>
                      <a:r>
                        <a:rPr sz="1400">
                          <a:sym typeface="Times New Roman"/>
                        </a:rPr>
                        <a:t>/</a:t>
                      </a:r>
                      <a:r>
                        <a:rPr sz="1400" i="1">
                          <a:sym typeface="Times New Roman"/>
                        </a:rPr>
                        <a:t>x</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a:sym typeface="Times New Roman"/>
                        </a:rPr>
                        <a:t>Seconds</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sz="1800" b="0" i="0"/>
                      </a:pPr>
                      <a:r>
                        <a:rPr sz="1400" i="1" dirty="0">
                          <a:sym typeface="Times New Roman"/>
                        </a:rPr>
                        <a:t>x</a:t>
                      </a:r>
                      <a:r>
                        <a:rPr sz="1400" dirty="0">
                          <a:sym typeface="Times New Roman"/>
                        </a:rPr>
                        <a:t> is amount of improvement</a:t>
                      </a:r>
                    </a:p>
                  </a:txBody>
                  <a:tcPr marL="0" marR="0" marT="0" marB="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bl>
          </a:graphicData>
        </a:graphic>
      </p:graphicFrame>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xfrm>
            <a:off x="685800" y="2286000"/>
            <a:ext cx="7772400" cy="1143000"/>
          </a:xfrm>
          <a:prstGeom prst="rect">
            <a:avLst/>
          </a:prstGeom>
        </p:spPr>
        <p:txBody>
          <a:bodyPr lIns="0" tIns="0" rIns="0" bIns="0">
            <a:normAutofit/>
          </a:bodyPr>
          <a:lstStyle/>
          <a:p>
            <a:pPr lvl="0">
              <a:defRPr sz="1800">
                <a:solidFill>
                  <a:srgbClr val="000000"/>
                </a:solidFill>
              </a:defRPr>
            </a:pPr>
            <a:r>
              <a:rPr sz="3200">
                <a:solidFill>
                  <a:srgbClr val="666699"/>
                </a:solidFill>
              </a:rPr>
              <a:t>Questions</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lstStyle/>
          <a:p>
            <a:pPr lvl="0">
              <a:defRPr sz="1800">
                <a:solidFill>
                  <a:srgbClr val="000000"/>
                </a:solidFill>
              </a:defRPr>
            </a:pPr>
            <a:r>
              <a:rPr sz="3200">
                <a:solidFill>
                  <a:srgbClr val="666699"/>
                </a:solidFill>
              </a:rPr>
              <a:t> Other considerations</a:t>
            </a:r>
          </a:p>
        </p:txBody>
      </p:sp>
      <p:sp>
        <p:nvSpPr>
          <p:cNvPr id="51" name="Shape 51"/>
          <p:cNvSpPr>
            <a:spLocks noGrp="1"/>
          </p:cNvSpPr>
          <p:nvPr>
            <p:ph type="body" idx="1"/>
          </p:nvPr>
        </p:nvSpPr>
        <p:spPr>
          <a:xfrm>
            <a:off x="295274" y="945197"/>
            <a:ext cx="8099428" cy="5668964"/>
          </a:xfrm>
          <a:prstGeom prst="rect">
            <a:avLst/>
          </a:prstGeom>
        </p:spPr>
        <p:txBody>
          <a:bodyPr/>
          <a:lstStyle/>
          <a:p>
            <a:pPr lvl="0">
              <a:defRPr sz="1800"/>
            </a:pPr>
            <a:r>
              <a:rPr sz="2800" dirty="0"/>
              <a:t>Space (Memory </a:t>
            </a:r>
            <a:r>
              <a:rPr sz="2800" dirty="0" smtClean="0"/>
              <a:t>Footprint</a:t>
            </a:r>
            <a:r>
              <a:rPr lang="en-US" sz="2800" dirty="0" smtClean="0"/>
              <a:t> of program code</a:t>
            </a:r>
            <a:r>
              <a:rPr sz="2800" dirty="0" smtClean="0"/>
              <a:t>)</a:t>
            </a:r>
            <a:endParaRPr sz="2800" dirty="0"/>
          </a:p>
          <a:p>
            <a:pPr lvl="0">
              <a:defRPr sz="1800"/>
            </a:pPr>
            <a:r>
              <a:rPr sz="2800" dirty="0"/>
              <a:t>Time (Execution </a:t>
            </a:r>
            <a:r>
              <a:rPr sz="2800" dirty="0" smtClean="0"/>
              <a:t>Time</a:t>
            </a:r>
            <a:r>
              <a:rPr lang="en-US" sz="2800" dirty="0" smtClean="0"/>
              <a:t> of program</a:t>
            </a:r>
            <a:r>
              <a:rPr sz="2800" dirty="0" smtClean="0"/>
              <a:t>)</a:t>
            </a:r>
            <a:endParaRPr sz="2800" dirty="0"/>
          </a:p>
          <a:p>
            <a:pPr lvl="0">
              <a:defRPr sz="1800"/>
            </a:pPr>
            <a:r>
              <a:rPr sz="2800" dirty="0"/>
              <a:t>RISC (Reduced Instruction Set)</a:t>
            </a:r>
          </a:p>
          <a:p>
            <a:pPr lvl="0">
              <a:defRPr sz="1800"/>
            </a:pPr>
            <a:r>
              <a:rPr sz="2800" dirty="0"/>
              <a:t>CISC (Complex Instruction Set)</a:t>
            </a:r>
          </a:p>
          <a:p>
            <a:pPr lvl="0">
              <a:defRPr sz="1800"/>
            </a:pPr>
            <a:r>
              <a:rPr sz="2800" dirty="0"/>
              <a:t>Static Instruction Count</a:t>
            </a:r>
          </a:p>
          <a:p>
            <a:pPr lvl="0">
              <a:defRPr sz="1800"/>
            </a:pPr>
            <a:r>
              <a:rPr sz="2800" dirty="0"/>
              <a:t>Dynamic Instruction Count</a:t>
            </a:r>
          </a:p>
          <a:p>
            <a:pPr lvl="0">
              <a:defRPr sz="1800"/>
            </a:pPr>
            <a:r>
              <a:rPr sz="2800" dirty="0"/>
              <a:t>Latency</a:t>
            </a:r>
          </a:p>
          <a:p>
            <a:pPr lvl="0">
              <a:defRPr sz="1800"/>
            </a:pPr>
            <a:r>
              <a:rPr sz="2800" dirty="0"/>
              <a:t>Throughput</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Execution Time</a:t>
            </a:r>
          </a:p>
        </p:txBody>
      </p:sp>
      <p:pic>
        <p:nvPicPr>
          <p:cNvPr id="54" name="image4.pdf"/>
          <p:cNvPicPr/>
          <p:nvPr/>
        </p:nvPicPr>
        <p:blipFill>
          <a:blip r:embed="rId2">
            <a:extLst/>
          </a:blip>
          <a:stretch>
            <a:fillRect/>
          </a:stretch>
        </p:blipFill>
        <p:spPr>
          <a:xfrm>
            <a:off x="533400" y="1600200"/>
            <a:ext cx="7696200" cy="822325"/>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Execution Time</a:t>
            </a:r>
          </a:p>
        </p:txBody>
      </p:sp>
      <p:pic>
        <p:nvPicPr>
          <p:cNvPr id="57" name="image4.pdf"/>
          <p:cNvPicPr/>
          <p:nvPr/>
        </p:nvPicPr>
        <p:blipFill>
          <a:blip r:embed="rId2">
            <a:extLst/>
          </a:blip>
          <a:stretch>
            <a:fillRect/>
          </a:stretch>
        </p:blipFill>
        <p:spPr>
          <a:xfrm>
            <a:off x="533400" y="1600200"/>
            <a:ext cx="7696200" cy="822325"/>
          </a:xfrm>
          <a:prstGeom prst="rect">
            <a:avLst/>
          </a:prstGeom>
          <a:ln w="12700">
            <a:miter lim="400000"/>
          </a:ln>
        </p:spPr>
      </p:pic>
      <p:sp>
        <p:nvSpPr>
          <p:cNvPr id="58" name="Shape 58"/>
          <p:cNvSpPr/>
          <p:nvPr/>
        </p:nvSpPr>
        <p:spPr>
          <a:xfrm>
            <a:off x="493486" y="3200400"/>
            <a:ext cx="7750627" cy="1196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400">
                <a:latin typeface="Times"/>
                <a:ea typeface="Times"/>
                <a:cs typeface="Times"/>
                <a:sym typeface="Times"/>
              </a:defRPr>
            </a:lvl1pPr>
          </a:lstStyle>
          <a:p>
            <a:pPr lvl="0">
              <a:defRPr sz="1800"/>
            </a:pPr>
            <a:r>
              <a:rPr sz="2400"/>
              <a:t>What is the execution time for a program containing 10,000,000 instructions where each instruction takes 4 clock cycles and the clock runs at 500 MHz.</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Execution Time</a:t>
            </a:r>
          </a:p>
        </p:txBody>
      </p:sp>
      <p:pic>
        <p:nvPicPr>
          <p:cNvPr id="61" name="image4.pdf"/>
          <p:cNvPicPr/>
          <p:nvPr/>
        </p:nvPicPr>
        <p:blipFill>
          <a:blip r:embed="rId2">
            <a:extLst/>
          </a:blip>
          <a:stretch>
            <a:fillRect/>
          </a:stretch>
        </p:blipFill>
        <p:spPr>
          <a:xfrm>
            <a:off x="533400" y="1600200"/>
            <a:ext cx="7696200" cy="822325"/>
          </a:xfrm>
          <a:prstGeom prst="rect">
            <a:avLst/>
          </a:prstGeom>
          <a:ln w="12700">
            <a:miter lim="400000"/>
          </a:ln>
        </p:spPr>
      </p:pic>
      <p:sp>
        <p:nvSpPr>
          <p:cNvPr id="62" name="Shape 62"/>
          <p:cNvSpPr/>
          <p:nvPr/>
        </p:nvSpPr>
        <p:spPr>
          <a:xfrm>
            <a:off x="838200" y="3200400"/>
            <a:ext cx="7162800" cy="1196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400">
                <a:latin typeface="Times"/>
                <a:ea typeface="Times"/>
                <a:cs typeface="Times"/>
                <a:sym typeface="Times"/>
              </a:defRPr>
            </a:lvl1pPr>
          </a:lstStyle>
          <a:p>
            <a:pPr lvl="0">
              <a:defRPr sz="1800"/>
            </a:pPr>
            <a:r>
              <a:rPr sz="2400"/>
              <a:t>What is the execution time for a program containing 10,000,000 instructions where each instruction takes 4 clock cycles and the clock runs at 500 MHz.</a:t>
            </a:r>
          </a:p>
        </p:txBody>
      </p:sp>
      <p:pic>
        <p:nvPicPr>
          <p:cNvPr id="63" name="image5.pdf"/>
          <p:cNvPicPr/>
          <p:nvPr/>
        </p:nvPicPr>
        <p:blipFill>
          <a:blip r:embed="rId3">
            <a:extLst/>
          </a:blip>
          <a:stretch>
            <a:fillRect/>
          </a:stretch>
        </p:blipFill>
        <p:spPr>
          <a:xfrm>
            <a:off x="760412" y="4819650"/>
            <a:ext cx="7543801" cy="82232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Execution Time</a:t>
            </a:r>
          </a:p>
        </p:txBody>
      </p:sp>
      <p:pic>
        <p:nvPicPr>
          <p:cNvPr id="66" name="image4.pdf"/>
          <p:cNvPicPr/>
          <p:nvPr/>
        </p:nvPicPr>
        <p:blipFill>
          <a:blip r:embed="rId2">
            <a:extLst/>
          </a:blip>
          <a:stretch>
            <a:fillRect/>
          </a:stretch>
        </p:blipFill>
        <p:spPr>
          <a:xfrm>
            <a:off x="533400" y="1600200"/>
            <a:ext cx="7696200" cy="822325"/>
          </a:xfrm>
          <a:prstGeom prst="rect">
            <a:avLst/>
          </a:prstGeom>
          <a:ln w="12700">
            <a:miter lim="400000"/>
          </a:ln>
        </p:spPr>
      </p:pic>
      <p:sp>
        <p:nvSpPr>
          <p:cNvPr id="67" name="Shape 67"/>
          <p:cNvSpPr/>
          <p:nvPr/>
        </p:nvSpPr>
        <p:spPr>
          <a:xfrm>
            <a:off x="838200" y="3200400"/>
            <a:ext cx="7162800" cy="1196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400">
                <a:latin typeface="Times"/>
                <a:ea typeface="Times"/>
                <a:cs typeface="Times"/>
                <a:sym typeface="Times"/>
              </a:defRPr>
            </a:lvl1pPr>
          </a:lstStyle>
          <a:p>
            <a:pPr lvl="0">
              <a:defRPr sz="1800"/>
            </a:pPr>
            <a:r>
              <a:rPr sz="2400"/>
              <a:t>What is the execution time for a program containing 10,000,000 instructions where each instruction takes 4 clock cycles and the clock runs at 500 MHz.</a:t>
            </a:r>
          </a:p>
        </p:txBody>
      </p:sp>
      <p:pic>
        <p:nvPicPr>
          <p:cNvPr id="68" name="image5.pdf"/>
          <p:cNvPicPr/>
          <p:nvPr/>
        </p:nvPicPr>
        <p:blipFill>
          <a:blip r:embed="rId3">
            <a:extLst/>
          </a:blip>
          <a:stretch>
            <a:fillRect/>
          </a:stretch>
        </p:blipFill>
        <p:spPr>
          <a:xfrm>
            <a:off x="760412" y="4819650"/>
            <a:ext cx="7543801" cy="822325"/>
          </a:xfrm>
          <a:prstGeom prst="rect">
            <a:avLst/>
          </a:prstGeom>
          <a:ln w="12700">
            <a:miter lim="400000"/>
          </a:ln>
        </p:spPr>
      </p:pic>
      <p:pic>
        <p:nvPicPr>
          <p:cNvPr id="69" name="image6.pdf"/>
          <p:cNvPicPr/>
          <p:nvPr/>
        </p:nvPicPr>
        <p:blipFill>
          <a:blip r:embed="rId4">
            <a:extLst/>
          </a:blip>
          <a:stretch>
            <a:fillRect/>
          </a:stretch>
        </p:blipFill>
        <p:spPr>
          <a:xfrm>
            <a:off x="2065338" y="5853112"/>
            <a:ext cx="4632326" cy="398463"/>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Also...</a:t>
            </a:r>
          </a:p>
        </p:txBody>
      </p:sp>
      <p:pic>
        <p:nvPicPr>
          <p:cNvPr id="72" name="image7.pdf"/>
          <p:cNvPicPr/>
          <p:nvPr/>
        </p:nvPicPr>
        <p:blipFill>
          <a:blip r:embed="rId2">
            <a:extLst/>
          </a:blip>
          <a:stretch>
            <a:fillRect/>
          </a:stretch>
        </p:blipFill>
        <p:spPr>
          <a:xfrm>
            <a:off x="1524000" y="2667000"/>
            <a:ext cx="5397500" cy="1101725"/>
          </a:xfrm>
          <a:prstGeom prst="rect">
            <a:avLst/>
          </a:prstGeom>
          <a:ln w="12700">
            <a:miter lim="400000"/>
          </a:ln>
        </p:spPr>
      </p:pic>
      <p:sp>
        <p:nvSpPr>
          <p:cNvPr id="73" name="Shape 73"/>
          <p:cNvSpPr/>
          <p:nvPr/>
        </p:nvSpPr>
        <p:spPr>
          <a:xfrm>
            <a:off x="1030456" y="1600200"/>
            <a:ext cx="6057563" cy="459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a:ea typeface="Times"/>
                <a:cs typeface="Times"/>
                <a:sym typeface="Times"/>
              </a:defRPr>
            </a:lvl1pPr>
          </a:lstStyle>
          <a:p>
            <a:pPr lvl="0">
              <a:defRPr sz="1800"/>
            </a:pPr>
            <a:r>
              <a:rPr sz="2400"/>
              <a:t>Dealing with different “classes” of instructions...</a:t>
            </a:r>
          </a:p>
        </p:txBody>
      </p:sp>
      <p:sp>
        <p:nvSpPr>
          <p:cNvPr id="74" name="Shape 74"/>
          <p:cNvSpPr/>
          <p:nvPr/>
        </p:nvSpPr>
        <p:spPr>
          <a:xfrm>
            <a:off x="1030544" y="4267200"/>
            <a:ext cx="7558247" cy="19217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lgn="just">
              <a:tabLst>
                <a:tab pos="850900" algn="l"/>
              </a:tabLst>
              <a:defRPr sz="1800"/>
            </a:pPr>
            <a:r>
              <a:rPr sz="2400">
                <a:latin typeface="Times"/>
                <a:ea typeface="Times"/>
                <a:cs typeface="Times"/>
                <a:sym typeface="Times"/>
              </a:rPr>
              <a:t>where </a:t>
            </a:r>
            <a:r>
              <a:rPr sz="2400" i="1">
                <a:latin typeface="Times"/>
                <a:ea typeface="Times"/>
                <a:cs typeface="Times"/>
                <a:sym typeface="Times"/>
              </a:rPr>
              <a:t>CPI</a:t>
            </a:r>
            <a:r>
              <a:rPr sz="2400" i="1" baseline="-25000">
                <a:latin typeface="Times"/>
                <a:ea typeface="Times"/>
                <a:cs typeface="Times"/>
                <a:sym typeface="Times"/>
              </a:rPr>
              <a:t>i</a:t>
            </a:r>
            <a:r>
              <a:rPr sz="2400">
                <a:latin typeface="Times"/>
                <a:ea typeface="Times"/>
                <a:cs typeface="Times"/>
                <a:sym typeface="Times"/>
              </a:rPr>
              <a:t> is the number of cycles per instruction for class</a:t>
            </a:r>
            <a:r>
              <a:rPr sz="2400" i="1">
                <a:latin typeface="Times"/>
                <a:ea typeface="Times"/>
                <a:cs typeface="Times"/>
                <a:sym typeface="Times"/>
              </a:rPr>
              <a:t> i</a:t>
            </a:r>
            <a:endParaRPr sz="2400">
              <a:latin typeface="Times"/>
              <a:ea typeface="Times"/>
              <a:cs typeface="Times"/>
              <a:sym typeface="Times"/>
            </a:endParaRPr>
          </a:p>
          <a:p>
            <a:pPr lvl="0" algn="just">
              <a:tabLst>
                <a:tab pos="850900" algn="l"/>
              </a:tabLst>
              <a:defRPr sz="1800"/>
            </a:pPr>
            <a:r>
              <a:rPr sz="2400">
                <a:latin typeface="Times"/>
                <a:ea typeface="Times"/>
                <a:cs typeface="Times"/>
                <a:sym typeface="Times"/>
              </a:rPr>
              <a:t>	</a:t>
            </a:r>
            <a:r>
              <a:rPr sz="2400" i="1">
                <a:latin typeface="Times"/>
                <a:ea typeface="Times"/>
                <a:cs typeface="Times"/>
                <a:sym typeface="Times"/>
              </a:rPr>
              <a:t>C</a:t>
            </a:r>
            <a:r>
              <a:rPr sz="2400" i="1" baseline="-25000">
                <a:latin typeface="Times"/>
                <a:ea typeface="Times"/>
                <a:cs typeface="Times"/>
                <a:sym typeface="Times"/>
              </a:rPr>
              <a:t>i</a:t>
            </a:r>
            <a:r>
              <a:rPr sz="2400">
                <a:latin typeface="Times"/>
                <a:ea typeface="Times"/>
                <a:cs typeface="Times"/>
                <a:sym typeface="Times"/>
              </a:rPr>
              <a:t> is the count of the number of instructions of class </a:t>
            </a:r>
            <a:r>
              <a:rPr sz="2400" i="1">
                <a:latin typeface="Times"/>
                <a:ea typeface="Times"/>
                <a:cs typeface="Times"/>
                <a:sym typeface="Times"/>
              </a:rPr>
              <a:t>i</a:t>
            </a:r>
            <a:endParaRPr sz="2400">
              <a:latin typeface="Times"/>
              <a:ea typeface="Times"/>
              <a:cs typeface="Times"/>
              <a:sym typeface="Times"/>
            </a:endParaRPr>
          </a:p>
          <a:p>
            <a:pPr lvl="0" algn="just">
              <a:tabLst>
                <a:tab pos="850900" algn="l"/>
              </a:tabLst>
              <a:defRPr sz="1800"/>
            </a:pPr>
            <a:r>
              <a:rPr sz="2400">
                <a:latin typeface="Times"/>
                <a:ea typeface="Times"/>
                <a:cs typeface="Times"/>
                <a:sym typeface="Times"/>
              </a:rPr>
              <a:t>	</a:t>
            </a:r>
            <a:r>
              <a:rPr sz="2400" i="1">
                <a:latin typeface="Times"/>
                <a:ea typeface="Times"/>
                <a:cs typeface="Times"/>
                <a:sym typeface="Times"/>
              </a:rPr>
              <a:t>n</a:t>
            </a:r>
            <a:r>
              <a:rPr sz="2400">
                <a:latin typeface="Times"/>
                <a:ea typeface="Times"/>
                <a:cs typeface="Times"/>
                <a:sym typeface="Times"/>
              </a:rPr>
              <a:t> is the number of instruction classes</a:t>
            </a:r>
            <a:endParaRPr sz="4000">
              <a:latin typeface="Times"/>
              <a:ea typeface="Times"/>
              <a:cs typeface="Times"/>
              <a:sym typeface="Times"/>
            </a:endParaRPr>
          </a:p>
        </p:txBody>
      </p:sp>
      <p:pic>
        <p:nvPicPr>
          <p:cNvPr id="75" name="image4.pdf"/>
          <p:cNvPicPr/>
          <p:nvPr/>
        </p:nvPicPr>
        <p:blipFill>
          <a:blip r:embed="rId3">
            <a:extLst/>
          </a:blip>
          <a:stretch>
            <a:fillRect/>
          </a:stretch>
        </p:blipFill>
        <p:spPr>
          <a:xfrm>
            <a:off x="576942" y="5736771"/>
            <a:ext cx="7696201" cy="822326"/>
          </a:xfrm>
          <a:prstGeom prst="rect">
            <a:avLst/>
          </a:prstGeom>
          <a:ln w="12700">
            <a:miter lim="400000"/>
          </a:ln>
        </p:spPr>
      </p:pic>
      <p:sp>
        <p:nvSpPr>
          <p:cNvPr id="76" name="Shape 76"/>
          <p:cNvSpPr/>
          <p:nvPr/>
        </p:nvSpPr>
        <p:spPr>
          <a:xfrm>
            <a:off x="2873828" y="3381828"/>
            <a:ext cx="2902859" cy="2423887"/>
          </a:xfrm>
          <a:prstGeom prst="line">
            <a:avLst/>
          </a:prstGeom>
          <a:solidFill>
            <a:srgbClr val="00CC99"/>
          </a:solidFill>
          <a:ln w="28575">
            <a:solidFill>
              <a:srgbClr val="C00000"/>
            </a:solidFill>
            <a:round/>
            <a:tailEnd type="triangle"/>
          </a:ln>
        </p:spPr>
        <p:txBody>
          <a:bodyPr lIns="0" tIns="0" rIns="0" bIns="0"/>
          <a:lstStyle/>
          <a:p>
            <a:pPr lvl="0" algn="l" defTabSz="457200">
              <a:defRPr sz="1200">
                <a:latin typeface="+mj-lt"/>
                <a:ea typeface="+mj-ea"/>
                <a:cs typeface="+mj-cs"/>
                <a:sym typeface="Helvetica"/>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title"/>
          </p:nvPr>
        </p:nvSpPr>
        <p:spPr>
          <a:xfrm>
            <a:off x="560387" y="158750"/>
            <a:ext cx="7772401" cy="762000"/>
          </a:xfrm>
          <a:prstGeom prst="rect">
            <a:avLst/>
          </a:prstGeom>
        </p:spPr>
        <p:txBody>
          <a:bodyPr lIns="0" tIns="0" rIns="0" bIns="0">
            <a:normAutofit/>
          </a:bodyPr>
          <a:lstStyle/>
          <a:p>
            <a:pPr lvl="0">
              <a:defRPr sz="1800">
                <a:solidFill>
                  <a:srgbClr val="000000"/>
                </a:solidFill>
              </a:defRPr>
            </a:pPr>
            <a:r>
              <a:rPr sz="3200">
                <a:solidFill>
                  <a:srgbClr val="666699"/>
                </a:solidFill>
              </a:rPr>
              <a:t>Quantifying</a:t>
            </a:r>
          </a:p>
        </p:txBody>
      </p:sp>
      <p:pic>
        <p:nvPicPr>
          <p:cNvPr id="79" name="image1.pdf"/>
          <p:cNvPicPr/>
          <p:nvPr/>
        </p:nvPicPr>
        <p:blipFill>
          <a:blip r:embed="rId2">
            <a:extLst/>
          </a:blip>
          <a:stretch>
            <a:fillRect/>
          </a:stretch>
        </p:blipFill>
        <p:spPr>
          <a:xfrm>
            <a:off x="685801" y="1542142"/>
            <a:ext cx="6553201" cy="1327151"/>
          </a:xfrm>
          <a:prstGeom prst="rect">
            <a:avLst/>
          </a:prstGeom>
          <a:ln w="12700">
            <a:miter lim="400000"/>
          </a:ln>
        </p:spPr>
      </p:pic>
      <p:pic>
        <p:nvPicPr>
          <p:cNvPr id="80" name="image2.pdf"/>
          <p:cNvPicPr/>
          <p:nvPr/>
        </p:nvPicPr>
        <p:blipFill>
          <a:blip r:embed="rId3">
            <a:extLst/>
          </a:blip>
          <a:stretch>
            <a:fillRect/>
          </a:stretch>
        </p:blipFill>
        <p:spPr>
          <a:xfrm>
            <a:off x="1111477" y="4289199"/>
            <a:ext cx="3784601" cy="1435101"/>
          </a:xfrm>
          <a:prstGeom prst="rect">
            <a:avLst/>
          </a:prstGeom>
          <a:ln w="12700">
            <a:miter lim="400000"/>
          </a:ln>
        </p:spPr>
      </p:pic>
      <p:sp>
        <p:nvSpPr>
          <p:cNvPr id="81" name="Shape 81"/>
          <p:cNvSpPr/>
          <p:nvPr/>
        </p:nvSpPr>
        <p:spPr>
          <a:xfrm>
            <a:off x="427323" y="3289299"/>
            <a:ext cx="6748572"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atin typeface="Times"/>
                <a:ea typeface="Times"/>
                <a:cs typeface="Times"/>
                <a:sym typeface="Times"/>
              </a:defRPr>
            </a:lvl1pPr>
          </a:lstStyle>
          <a:p>
            <a:pPr lvl="0">
              <a:defRPr sz="1800"/>
            </a:pPr>
            <a:r>
              <a:rPr sz="3000"/>
              <a:t>Machine x is n times faster than machine y:</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CC99"/>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CC99"/>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83</TotalTime>
  <Words>938</Words>
  <Application>Microsoft Macintosh PowerPoint</Application>
  <PresentationFormat>On-screen Show (4:3)</PresentationFormat>
  <Paragraphs>182</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 Narrow</vt:lpstr>
      <vt:lpstr>Helvetica</vt:lpstr>
      <vt:lpstr>Helvetica Neue</vt:lpstr>
      <vt:lpstr>Times</vt:lpstr>
      <vt:lpstr>Arial</vt:lpstr>
      <vt:lpstr>Times New Roman</vt:lpstr>
      <vt:lpstr>Wingdings</vt:lpstr>
      <vt:lpstr>Default</vt:lpstr>
      <vt:lpstr>CS 2200 Performance</vt:lpstr>
      <vt:lpstr>Time</vt:lpstr>
      <vt:lpstr> Other considerations</vt:lpstr>
      <vt:lpstr>Execution Time</vt:lpstr>
      <vt:lpstr>Execution Time</vt:lpstr>
      <vt:lpstr>Execution Time</vt:lpstr>
      <vt:lpstr>Execution Time</vt:lpstr>
      <vt:lpstr>Also...</vt:lpstr>
      <vt:lpstr>Quantifying</vt:lpstr>
      <vt:lpstr>Speedup</vt:lpstr>
      <vt:lpstr>Questions</vt:lpstr>
      <vt:lpstr>Benchmarks</vt:lpstr>
      <vt:lpstr>PowerPoint Presentation</vt:lpstr>
      <vt:lpstr>Benchmarks</vt:lpstr>
      <vt:lpstr>Benchmarks</vt:lpstr>
      <vt:lpstr>Questions</vt:lpstr>
      <vt:lpstr>Execution Time</vt:lpstr>
      <vt:lpstr>Execution Time</vt:lpstr>
      <vt:lpstr>Execution Time</vt:lpstr>
      <vt:lpstr>Execution Time</vt:lpstr>
      <vt:lpstr>Example</vt:lpstr>
      <vt:lpstr>PowerPoint Presentation</vt:lpstr>
      <vt:lpstr>PowerPoint Presentation</vt:lpstr>
      <vt:lpstr>Example</vt:lpstr>
      <vt:lpstr> Speedup</vt:lpstr>
      <vt:lpstr>Amdahl's Law</vt:lpstr>
      <vt:lpstr>Example</vt:lpstr>
      <vt:lpstr>PowerPoint Presentation</vt:lpstr>
      <vt:lpstr>Questions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2200 Performance</dc:title>
  <cp:lastModifiedBy>Microsoft Office User</cp:lastModifiedBy>
  <cp:revision>4</cp:revision>
  <dcterms:modified xsi:type="dcterms:W3CDTF">2017-05-29T18:47:41Z</dcterms:modified>
</cp:coreProperties>
</file>