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512" r:id="rId2"/>
    <p:sldId id="1263" r:id="rId3"/>
    <p:sldId id="1139" r:id="rId4"/>
    <p:sldId id="1140" r:id="rId5"/>
    <p:sldId id="1141" r:id="rId6"/>
    <p:sldId id="1144" r:id="rId7"/>
    <p:sldId id="1225" r:id="rId8"/>
    <p:sldId id="1226" r:id="rId9"/>
    <p:sldId id="1146" r:id="rId10"/>
    <p:sldId id="1147" r:id="rId11"/>
    <p:sldId id="1148" r:id="rId12"/>
    <p:sldId id="1227" r:id="rId13"/>
    <p:sldId id="1228" r:id="rId14"/>
    <p:sldId id="1264" r:id="rId15"/>
    <p:sldId id="1149" r:id="rId16"/>
    <p:sldId id="1229" r:id="rId17"/>
    <p:sldId id="1151" r:id="rId18"/>
    <p:sldId id="1230" r:id="rId19"/>
    <p:sldId id="1231" r:id="rId20"/>
    <p:sldId id="1232" r:id="rId21"/>
    <p:sldId id="1233" r:id="rId22"/>
    <p:sldId id="1241" r:id="rId23"/>
    <p:sldId id="1242" r:id="rId24"/>
    <p:sldId id="1243" r:id="rId25"/>
    <p:sldId id="1238" r:id="rId26"/>
    <p:sldId id="1239" r:id="rId27"/>
    <p:sldId id="1244" r:id="rId28"/>
    <p:sldId id="1237" r:id="rId29"/>
    <p:sldId id="1162" r:id="rId30"/>
    <p:sldId id="1247" r:id="rId31"/>
    <p:sldId id="1245" r:id="rId32"/>
    <p:sldId id="1246" r:id="rId33"/>
    <p:sldId id="1163" r:id="rId34"/>
    <p:sldId id="1164" r:id="rId35"/>
    <p:sldId id="1248" r:id="rId36"/>
    <p:sldId id="1165" r:id="rId37"/>
    <p:sldId id="1166" r:id="rId38"/>
    <p:sldId id="1249" r:id="rId39"/>
    <p:sldId id="1250" r:id="rId40"/>
    <p:sldId id="1257" r:id="rId41"/>
    <p:sldId id="1251" r:id="rId42"/>
    <p:sldId id="1252" r:id="rId43"/>
    <p:sldId id="1259" r:id="rId44"/>
    <p:sldId id="1253" r:id="rId45"/>
    <p:sldId id="1258" r:id="rId46"/>
    <p:sldId id="1255" r:id="rId47"/>
    <p:sldId id="1256" r:id="rId48"/>
    <p:sldId id="1178" r:id="rId49"/>
    <p:sldId id="1260" r:id="rId50"/>
    <p:sldId id="1261" r:id="rId51"/>
    <p:sldId id="1262" r:id="rId52"/>
    <p:sldId id="1182" r:id="rId53"/>
  </p:sldIdLst>
  <p:sldSz cx="9144000" cy="6858000" type="screen4x3"/>
  <p:notesSz cx="6858000" cy="9144000"/>
  <p:custDataLst>
    <p:tags r:id="rId56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enk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FF7C80"/>
    <a:srgbClr val="FF9966"/>
    <a:srgbClr val="333399"/>
    <a:srgbClr val="FF9999"/>
    <a:srgbClr val="FFCCCC"/>
    <a:srgbClr val="336699"/>
    <a:srgbClr val="3366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4" autoAdjust="0"/>
    <p:restoredTop sz="90333" autoAdjust="0"/>
  </p:normalViewPr>
  <p:slideViewPr>
    <p:cSldViewPr snapToGrid="0">
      <p:cViewPr>
        <p:scale>
          <a:sx n="66" d="100"/>
          <a:sy n="66" d="100"/>
        </p:scale>
        <p:origin x="-996" y="-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26"/>
    </p:cViewPr>
  </p:sorterViewPr>
  <p:notesViewPr>
    <p:cSldViewPr snapToGrid="0">
      <p:cViewPr varScale="1">
        <p:scale>
          <a:sx n="101" d="100"/>
          <a:sy n="101" d="100"/>
        </p:scale>
        <p:origin x="-26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722ACD3-F11C-4040-AA78-415EAABFF5C7}" type="datetimeFigureOut">
              <a:rPr lang="en-US"/>
              <a:pPr>
                <a:defRPr/>
              </a:pPr>
              <a:t>10/6/2015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2A97AB3-40E2-4F62-8886-19577DDEE5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49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BCC5919-8E36-4007-88D4-0BA23B06AD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93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CC5919-8E36-4007-88D4-0BA23B06AD5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A8BE98B-756D-44D5-9328-C3C963DE4295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23177FE-528D-4A3A-B842-B9B46B954CBE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1FA588F-0956-4AD3-A716-3F0BCB92CCA7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06DC0B-EAF2-451B-A610-D8C17D20CC6A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10AB34F-E587-472C-8618-F8AC76BCD298}" type="slidenum">
              <a:rPr lang="en-US" smtClean="0"/>
              <a:pPr/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58DCBF-4FBA-4495-9AF4-6E021C8CF14E}" type="slidenum">
              <a:rPr lang="en-US" smtClean="0"/>
              <a:pPr/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58DCBF-4FBA-4495-9AF4-6E021C8CF14E}" type="slidenum">
              <a:rPr lang="en-US" smtClean="0"/>
              <a:pPr/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18966E3-48D2-41E9-8760-97C69F0E2FF3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3D2229-813B-4AA5-8B56-4467553BFA5F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EA2000-26E8-4821-9108-C38558AD7197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D923D-DEC1-46F4-ADC5-575D232DC8B8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E94A1E9-6EC1-4CDE-9A46-388E23BE9175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84FE537-90E5-49C8-8B13-643D9B95861B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4FD99A-C180-4EFE-B0C1-414D56ABC557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B73B96-0109-47EA-BB40-AA08E82AC012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blackGray">
          <a:xfrm>
            <a:off x="1055688" y="2405063"/>
            <a:ext cx="6950075" cy="74612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 rot="16200000">
            <a:off x="5457032" y="3174206"/>
            <a:ext cx="6858000" cy="509587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CCEC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49525" y="5387975"/>
            <a:ext cx="3802063" cy="841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spcBef>
                <a:spcPct val="20000"/>
              </a:spcBef>
              <a:buSzPct val="100000"/>
              <a:defRPr/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95300"/>
            <a:ext cx="7772400" cy="1720850"/>
          </a:xfrm>
        </p:spPr>
        <p:txBody>
          <a:bodyPr/>
          <a:lstStyle>
            <a:lvl1pPr algn="ctr">
              <a:buFont typeface="Wingdings" pitchFamily="2" charset="2"/>
              <a:buNone/>
              <a:defRPr sz="3600">
                <a:cs typeface="Times New Roman" pitchFamily="18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3663" y="158750"/>
            <a:ext cx="2014537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158750"/>
            <a:ext cx="5894388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875" y="1189038"/>
            <a:ext cx="3954463" cy="4906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3738" y="1189038"/>
            <a:ext cx="3954462" cy="4906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0388" y="158750"/>
            <a:ext cx="7772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189038"/>
            <a:ext cx="8061325" cy="4906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blackGray">
          <a:xfrm>
            <a:off x="639763" y="838200"/>
            <a:ext cx="7756525" cy="66675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CCE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8602663" y="6276975"/>
            <a:ext cx="54133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BFABC0DE-D2E0-46C6-B72E-0356D23A53F0}" type="slidenum">
              <a:rPr lang="en-US" sz="2400"/>
              <a:pPr>
                <a:spcBef>
                  <a:spcPct val="50000"/>
                </a:spcBef>
                <a:defRPr/>
              </a:pPr>
              <a:t>‹#›</a:t>
            </a:fld>
            <a:endParaRPr lang="en-US" sz="2400" dirty="0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 rot="-5400000">
            <a:off x="5457032" y="3174206"/>
            <a:ext cx="6858000" cy="509587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CCEC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8485188" y="6502400"/>
            <a:ext cx="533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0" rIns="82550" bIns="0">
            <a:spAutoFit/>
          </a:bodyPr>
          <a:lstStyle/>
          <a:p>
            <a:pPr algn="r">
              <a:defRPr/>
            </a:pPr>
            <a:fld id="{7CF783E3-F570-43C0-8ACC-3ADE83BC98CD}" type="slidenum">
              <a:rPr lang="en-US" altLang="en-US" sz="1000" b="1">
                <a:solidFill>
                  <a:srgbClr val="003399"/>
                </a:solidFill>
                <a:latin typeface="Arial" charset="0"/>
              </a:rPr>
              <a:pPr algn="r">
                <a:defRPr/>
              </a:pPr>
              <a:t>‹#›</a:t>
            </a:fld>
            <a:endParaRPr lang="en-US" altLang="en-US" sz="1000" b="1" dirty="0">
              <a:solidFill>
                <a:srgbClr val="003399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v"/>
        <a:defRPr sz="32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v"/>
        <a:defRPr sz="3200">
          <a:solidFill>
            <a:srgbClr val="666699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v"/>
        <a:defRPr sz="3200">
          <a:solidFill>
            <a:srgbClr val="666699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v"/>
        <a:defRPr sz="3200">
          <a:solidFill>
            <a:srgbClr val="666699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v"/>
        <a:defRPr sz="3200">
          <a:solidFill>
            <a:srgbClr val="666699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v"/>
        <a:defRPr sz="3200">
          <a:solidFill>
            <a:srgbClr val="666699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v"/>
        <a:defRPr sz="3200">
          <a:solidFill>
            <a:srgbClr val="666699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v"/>
        <a:defRPr sz="3200">
          <a:solidFill>
            <a:srgbClr val="666699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v"/>
        <a:defRPr sz="3200">
          <a:solidFill>
            <a:srgbClr val="666699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SzPct val="10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Ø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Ø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2313" y="928688"/>
            <a:ext cx="7753350" cy="1514475"/>
          </a:xfrm>
        </p:spPr>
        <p:txBody>
          <a:bodyPr/>
          <a:lstStyle/>
          <a:p>
            <a:r>
              <a:rPr lang="en-US" dirty="0" smtClean="0"/>
              <a:t>CS 2200</a:t>
            </a:r>
            <a:br>
              <a:rPr lang="en-US" dirty="0" smtClean="0"/>
            </a:br>
            <a:r>
              <a:rPr lang="en-US" dirty="0" smtClean="0"/>
              <a:t>Memory 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Principle of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Spatial Locality: Tendency for locations close to a location that has been accessed to also be accessed</a:t>
            </a:r>
          </a:p>
          <a:p>
            <a:r>
              <a:rPr lang="en-US" dirty="0" smtClean="0"/>
              <a:t>Temporal Locality: Tendency for a location that has been accessed to be accessed again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&lt;100000;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		a[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 = b[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Basic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en-US" b="1" i="1" dirty="0" smtClean="0"/>
              <a:t>Hit</a:t>
            </a:r>
            <a:r>
              <a:rPr lang="en-US" dirty="0" smtClean="0"/>
              <a:t>: CPU finding contents of memory address in cache</a:t>
            </a:r>
          </a:p>
          <a:p>
            <a:pPr lvl="0" algn="just"/>
            <a:endParaRPr lang="en-US" b="1" i="1" dirty="0" smtClean="0"/>
          </a:p>
          <a:p>
            <a:pPr lvl="0" algn="just"/>
            <a:r>
              <a:rPr lang="en-US" b="1" i="1" dirty="0" smtClean="0"/>
              <a:t>Hit rate </a:t>
            </a:r>
            <a:r>
              <a:rPr lang="en-US" i="1" dirty="0" smtClean="0"/>
              <a:t>(h)</a:t>
            </a:r>
            <a:r>
              <a:rPr lang="en-US" dirty="0" smtClean="0"/>
              <a:t> is probability of </a:t>
            </a:r>
            <a:r>
              <a:rPr lang="en-US" i="1" dirty="0" smtClean="0"/>
              <a:t>successful lookup</a:t>
            </a:r>
            <a:r>
              <a:rPr lang="en-US" dirty="0" smtClean="0"/>
              <a:t> in cache by CPU.</a:t>
            </a:r>
          </a:p>
          <a:p>
            <a:pPr lvl="0" algn="just"/>
            <a:endParaRPr lang="en-US" b="1" i="1" dirty="0" smtClean="0"/>
          </a:p>
          <a:p>
            <a:pPr lvl="0" algn="just"/>
            <a:r>
              <a:rPr lang="en-US" b="1" i="1" dirty="0" smtClean="0"/>
              <a:t>Miss</a:t>
            </a:r>
            <a:r>
              <a:rPr lang="en-US" dirty="0" smtClean="0"/>
              <a:t>: CPU </a:t>
            </a:r>
            <a:r>
              <a:rPr lang="en-US" i="1" dirty="0" smtClean="0"/>
              <a:t>failing </a:t>
            </a:r>
            <a:r>
              <a:rPr lang="en-US" dirty="0" smtClean="0"/>
              <a:t>to find what it wants in cache (incurs trip to deeper levels of memory hierarchy</a:t>
            </a:r>
          </a:p>
          <a:p>
            <a:pPr lvl="0" algn="just"/>
            <a:endParaRPr lang="en-US" b="1" i="1" dirty="0" smtClean="0"/>
          </a:p>
          <a:p>
            <a:pPr lvl="0" algn="just"/>
            <a:r>
              <a:rPr lang="en-US" b="1" i="1" dirty="0" smtClean="0"/>
              <a:t>Miss rate </a:t>
            </a:r>
            <a:r>
              <a:rPr lang="en-US" i="1" dirty="0" smtClean="0"/>
              <a:t>(m) </a:t>
            </a:r>
            <a:r>
              <a:rPr lang="en-US" dirty="0" smtClean="0"/>
              <a:t>is probability of </a:t>
            </a:r>
            <a:r>
              <a:rPr lang="en-US" i="1" dirty="0" smtClean="0"/>
              <a:t>missing</a:t>
            </a:r>
            <a:r>
              <a:rPr lang="en-US" dirty="0" smtClean="0"/>
              <a:t> in cache and is equal to </a:t>
            </a:r>
            <a:r>
              <a:rPr lang="en-US" i="1" dirty="0" smtClean="0"/>
              <a:t>1-h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Basic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en-US" b="1" i="1" dirty="0" smtClean="0"/>
              <a:t>Miss penalty</a:t>
            </a:r>
            <a:r>
              <a:rPr lang="en-US" dirty="0" smtClean="0"/>
              <a:t>: Time penalty associated with servicing a miss at any particular level of memory hierarchy</a:t>
            </a:r>
          </a:p>
          <a:p>
            <a:pPr lvl="0" algn="just"/>
            <a:endParaRPr lang="en-US" sz="2000" b="1" i="1" dirty="0" smtClean="0"/>
          </a:p>
          <a:p>
            <a:pPr lvl="0" algn="just"/>
            <a:r>
              <a:rPr lang="en-US" b="1" i="1" dirty="0" smtClean="0"/>
              <a:t>Effective Memory Access Time (EMAT)</a:t>
            </a:r>
            <a:r>
              <a:rPr lang="en-US" dirty="0" smtClean="0"/>
              <a:t>: Effective access time experienced by the CPU when accessing memory. </a:t>
            </a:r>
          </a:p>
          <a:p>
            <a:pPr lvl="1" algn="just"/>
            <a:r>
              <a:rPr lang="en-US" sz="2000" dirty="0" smtClean="0"/>
              <a:t>Time to lookup cache to see if memory location is already there</a:t>
            </a:r>
          </a:p>
          <a:p>
            <a:pPr lvl="1" algn="just"/>
            <a:r>
              <a:rPr lang="en-US" sz="2000" dirty="0" smtClean="0"/>
              <a:t>Upon cache miss, time to go to deeper levels of memory hierarchy  </a:t>
            </a:r>
            <a:r>
              <a:rPr lang="en-US" sz="2000" i="1" dirty="0" smtClean="0"/>
              <a:t>	</a:t>
            </a:r>
          </a:p>
          <a:p>
            <a:pPr algn="just">
              <a:buNone/>
            </a:pPr>
            <a:r>
              <a:rPr lang="en-US" sz="2000" i="1" dirty="0" smtClean="0"/>
              <a:t>	EMAT = </a:t>
            </a:r>
            <a:r>
              <a:rPr lang="en-US" sz="2000" i="1" dirty="0" err="1" smtClean="0"/>
              <a:t>Tc</a:t>
            </a:r>
            <a:r>
              <a:rPr lang="en-US" sz="2000" i="1" dirty="0" smtClean="0"/>
              <a:t> + m * Tm</a:t>
            </a:r>
          </a:p>
          <a:p>
            <a:pPr algn="just">
              <a:buNone/>
            </a:pPr>
            <a:r>
              <a:rPr lang="en-US" sz="2000" i="1" dirty="0" smtClean="0"/>
              <a:t>      where </a:t>
            </a:r>
            <a:r>
              <a:rPr lang="en-US" sz="2000" dirty="0" smtClean="0"/>
              <a:t> </a:t>
            </a:r>
            <a:r>
              <a:rPr lang="en-US" sz="2000" i="1" dirty="0" smtClean="0"/>
              <a:t>m is cache miss rate, </a:t>
            </a:r>
            <a:r>
              <a:rPr lang="en-US" sz="2000" i="1" dirty="0" err="1" smtClean="0"/>
              <a:t>Tc</a:t>
            </a:r>
            <a:r>
              <a:rPr lang="en-US" sz="2000" i="1" dirty="0" smtClean="0"/>
              <a:t> </a:t>
            </a:r>
            <a:r>
              <a:rPr lang="en-US" sz="2000" dirty="0" smtClean="0"/>
              <a:t>the cache access time and </a:t>
            </a:r>
            <a:r>
              <a:rPr lang="en-US" sz="2000" i="1" dirty="0" smtClean="0"/>
              <a:t>Tm </a:t>
            </a:r>
            <a:r>
              <a:rPr lang="en-US" sz="2000" dirty="0" smtClean="0"/>
              <a:t>the miss penalty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Multilevel Memory Hierarchy</a:t>
            </a:r>
            <a:endParaRPr lang="en-US" dirty="0"/>
          </a:p>
        </p:txBody>
      </p:sp>
      <p:pic>
        <p:nvPicPr>
          <p:cNvPr id="1026" name="Object 1"/>
          <p:cNvPicPr>
            <a:picLocks noChangeArrowheads="1"/>
          </p:cNvPicPr>
          <p:nvPr/>
        </p:nvPicPr>
        <p:blipFill>
          <a:blip r:embed="rId2" cstate="print"/>
          <a:srcRect l="-1053" r="-1579" b="-136"/>
          <a:stretch>
            <a:fillRect/>
          </a:stretch>
        </p:blipFill>
        <p:spPr bwMode="auto">
          <a:xfrm>
            <a:off x="1013959" y="1417638"/>
            <a:ext cx="7150327" cy="491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i7 Chip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65" y="1616686"/>
            <a:ext cx="8098972" cy="3135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7696" y="908800"/>
            <a:ext cx="4230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 – 32K I / 32K 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9165" y="4929257"/>
            <a:ext cx="2149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  256K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9165" y="5771086"/>
            <a:ext cx="372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L3   4-12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33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Multilevel 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Modern processors use multiple levels of caches. </a:t>
            </a:r>
          </a:p>
          <a:p>
            <a:pPr algn="just"/>
            <a:r>
              <a:rPr lang="en-US" dirty="0" smtClean="0"/>
              <a:t>As we move away from processor, caches get larger and slower</a:t>
            </a:r>
          </a:p>
          <a:p>
            <a:pPr algn="just"/>
            <a:r>
              <a:rPr lang="pt-BR" dirty="0" smtClean="0"/>
              <a:t>EMAT</a:t>
            </a:r>
            <a:r>
              <a:rPr lang="pt-BR" i="1" baseline="-25000" dirty="0" smtClean="0"/>
              <a:t>i</a:t>
            </a:r>
            <a:r>
              <a:rPr lang="pt-BR" dirty="0" smtClean="0"/>
              <a:t> = </a:t>
            </a:r>
            <a:r>
              <a:rPr lang="pt-BR" i="1" dirty="0" smtClean="0"/>
              <a:t>T</a:t>
            </a:r>
            <a:r>
              <a:rPr lang="pt-BR" i="1" baseline="-25000" dirty="0" smtClean="0"/>
              <a:t>i</a:t>
            </a:r>
            <a:r>
              <a:rPr lang="pt-BR" dirty="0" smtClean="0"/>
              <a:t> + </a:t>
            </a:r>
            <a:r>
              <a:rPr lang="pt-BR" i="1" dirty="0" smtClean="0"/>
              <a:t>m</a:t>
            </a:r>
            <a:r>
              <a:rPr lang="pt-BR" i="1" baseline="-25000" dirty="0" smtClean="0"/>
              <a:t>i</a:t>
            </a:r>
            <a:r>
              <a:rPr lang="pt-BR" dirty="0" smtClean="0"/>
              <a:t> * EMAT</a:t>
            </a:r>
            <a:r>
              <a:rPr lang="pt-BR" i="1" baseline="-25000" dirty="0" smtClean="0"/>
              <a:t>i+1</a:t>
            </a:r>
            <a:r>
              <a:rPr lang="pt-BR" i="1" dirty="0" smtClean="0"/>
              <a:t>	</a:t>
            </a:r>
          </a:p>
          <a:p>
            <a:pPr algn="just"/>
            <a:r>
              <a:rPr lang="pt-BR" dirty="0" smtClean="0"/>
              <a:t>where</a:t>
            </a:r>
            <a:r>
              <a:rPr lang="en-US" i="1" dirty="0" smtClean="0"/>
              <a:t> T</a:t>
            </a:r>
            <a:r>
              <a:rPr lang="en-US" i="1" baseline="-25000" dirty="0" smtClean="0"/>
              <a:t>i</a:t>
            </a:r>
            <a:r>
              <a:rPr lang="en-US" dirty="0" smtClean="0"/>
              <a:t> is access time for level </a:t>
            </a:r>
            <a:r>
              <a:rPr lang="en-US" dirty="0" err="1" smtClean="0"/>
              <a:t>i</a:t>
            </a:r>
            <a:endParaRPr lang="en-US" dirty="0" smtClean="0"/>
          </a:p>
          <a:p>
            <a:pPr algn="just"/>
            <a:r>
              <a:rPr lang="en-US" dirty="0" smtClean="0"/>
              <a:t>and </a:t>
            </a:r>
            <a:r>
              <a:rPr lang="en-US" i="1" dirty="0" smtClean="0"/>
              <a:t>m</a:t>
            </a:r>
            <a:r>
              <a:rPr lang="en-US" i="1" baseline="-25000" dirty="0" smtClean="0"/>
              <a:t>i </a:t>
            </a:r>
            <a:r>
              <a:rPr lang="en-US" dirty="0" smtClean="0"/>
              <a:t>is miss rate for level </a:t>
            </a:r>
            <a:r>
              <a:rPr lang="en-US" dirty="0" err="1" smtClean="0"/>
              <a:t>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3"/>
          <p:cNvSpPr>
            <a:spLocks noChangeAspect="1" noChangeArrowheads="1"/>
          </p:cNvSpPr>
          <p:nvPr/>
        </p:nvSpPr>
        <p:spPr bwMode="auto">
          <a:xfrm>
            <a:off x="3294063" y="228600"/>
            <a:ext cx="13716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3611673" y="695325"/>
            <a:ext cx="76495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/>
              <a:t>CPU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3201988" y="1874838"/>
            <a:ext cx="1554162" cy="639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200"/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3358576" y="1973263"/>
            <a:ext cx="15632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/>
              <a:t>L1- cache   </a:t>
            </a: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2836863" y="4343400"/>
            <a:ext cx="2286000" cy="1189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200"/>
          </a:p>
        </p:txBody>
      </p:sp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3214859" y="4749800"/>
            <a:ext cx="190148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/>
              <a:t>Main memory</a:t>
            </a:r>
          </a:p>
        </p:txBody>
      </p:sp>
      <p:cxnSp>
        <p:nvCxnSpPr>
          <p:cNvPr id="6152" name="AutoShape 9"/>
          <p:cNvCxnSpPr>
            <a:cxnSpLocks noChangeShapeType="1"/>
            <a:stCxn id="6146" idx="4"/>
            <a:endCxn id="6148" idx="0"/>
          </p:cNvCxnSpPr>
          <p:nvPr/>
        </p:nvCxnSpPr>
        <p:spPr bwMode="auto">
          <a:xfrm>
            <a:off x="3979863" y="1600200"/>
            <a:ext cx="0" cy="274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153" name="Rectangle 10"/>
          <p:cNvSpPr>
            <a:spLocks noChangeArrowheads="1"/>
          </p:cNvSpPr>
          <p:nvPr/>
        </p:nvSpPr>
        <p:spPr bwMode="auto">
          <a:xfrm>
            <a:off x="3201988" y="3154363"/>
            <a:ext cx="1554162" cy="639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200"/>
          </a:p>
        </p:txBody>
      </p:sp>
      <p:sp>
        <p:nvSpPr>
          <p:cNvPr id="6154" name="Text Box 11"/>
          <p:cNvSpPr txBox="1">
            <a:spLocks noChangeArrowheads="1"/>
          </p:cNvSpPr>
          <p:nvPr/>
        </p:nvSpPr>
        <p:spPr bwMode="auto">
          <a:xfrm>
            <a:off x="3358576" y="3252788"/>
            <a:ext cx="15632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/>
              <a:t>L2- cache   </a:t>
            </a:r>
          </a:p>
        </p:txBody>
      </p:sp>
      <p:cxnSp>
        <p:nvCxnSpPr>
          <p:cNvPr id="6155" name="AutoShape 12"/>
          <p:cNvCxnSpPr>
            <a:cxnSpLocks noChangeShapeType="1"/>
            <a:stCxn id="6148" idx="2"/>
            <a:endCxn id="6153" idx="0"/>
          </p:cNvCxnSpPr>
          <p:nvPr/>
        </p:nvCxnSpPr>
        <p:spPr bwMode="auto">
          <a:xfrm>
            <a:off x="3979863" y="2514600"/>
            <a:ext cx="0" cy="639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56" name="AutoShape 13"/>
          <p:cNvCxnSpPr>
            <a:cxnSpLocks noChangeShapeType="1"/>
            <a:stCxn id="6153" idx="2"/>
            <a:endCxn id="6150" idx="0"/>
          </p:cNvCxnSpPr>
          <p:nvPr/>
        </p:nvCxnSpPr>
        <p:spPr bwMode="auto">
          <a:xfrm>
            <a:off x="3979863" y="3794125"/>
            <a:ext cx="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157" name="Text Box 14"/>
          <p:cNvSpPr txBox="1">
            <a:spLocks noChangeArrowheads="1"/>
          </p:cNvSpPr>
          <p:nvPr/>
        </p:nvSpPr>
        <p:spPr bwMode="auto">
          <a:xfrm>
            <a:off x="5030788" y="1839913"/>
            <a:ext cx="28829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b="1" dirty="0"/>
              <a:t>h</a:t>
            </a:r>
            <a:r>
              <a:rPr lang="en-US" sz="2200" b="1" baseline="-25000" dirty="0"/>
              <a:t>1</a:t>
            </a:r>
            <a:r>
              <a:rPr lang="en-US" sz="2200" b="1" dirty="0"/>
              <a:t> = 0.95;  </a:t>
            </a:r>
            <a:r>
              <a:rPr lang="en-US" sz="2200" b="1" dirty="0" smtClean="0"/>
              <a:t>T</a:t>
            </a:r>
            <a:r>
              <a:rPr lang="en-US" sz="2200" b="1" baseline="-25000" dirty="0" smtClean="0"/>
              <a:t>L1</a:t>
            </a:r>
            <a:r>
              <a:rPr lang="en-US" sz="2200" b="1" dirty="0" smtClean="0"/>
              <a:t> </a:t>
            </a:r>
            <a:r>
              <a:rPr lang="en-US" sz="2200" b="1" dirty="0"/>
              <a:t>= 2 ns    </a:t>
            </a:r>
          </a:p>
        </p:txBody>
      </p:sp>
      <p:sp>
        <p:nvSpPr>
          <p:cNvPr id="6158" name="Text Box 15"/>
          <p:cNvSpPr txBox="1">
            <a:spLocks noChangeArrowheads="1"/>
          </p:cNvSpPr>
          <p:nvPr/>
        </p:nvSpPr>
        <p:spPr bwMode="auto">
          <a:xfrm>
            <a:off x="5030788" y="3306763"/>
            <a:ext cx="28829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b="1" dirty="0"/>
              <a:t>h</a:t>
            </a:r>
            <a:r>
              <a:rPr lang="en-US" sz="2200" b="1" baseline="-25000" dirty="0"/>
              <a:t>2</a:t>
            </a:r>
            <a:r>
              <a:rPr lang="en-US" sz="2200" b="1" dirty="0"/>
              <a:t> = 0.80;  </a:t>
            </a:r>
            <a:r>
              <a:rPr lang="en-US" sz="2200" b="1" dirty="0" smtClean="0"/>
              <a:t>T</a:t>
            </a:r>
            <a:r>
              <a:rPr lang="en-US" sz="2200" b="1" baseline="-25000" dirty="0" smtClean="0"/>
              <a:t>L2</a:t>
            </a:r>
            <a:r>
              <a:rPr lang="en-US" sz="2200" b="1" dirty="0" smtClean="0"/>
              <a:t> </a:t>
            </a:r>
            <a:r>
              <a:rPr lang="en-US" sz="2200" b="1" dirty="0"/>
              <a:t>= 10 ns    </a:t>
            </a:r>
          </a:p>
        </p:txBody>
      </p:sp>
      <p:sp>
        <p:nvSpPr>
          <p:cNvPr id="6159" name="Text Box 16"/>
          <p:cNvSpPr txBox="1">
            <a:spLocks noChangeArrowheads="1"/>
          </p:cNvSpPr>
          <p:nvPr/>
        </p:nvSpPr>
        <p:spPr bwMode="auto">
          <a:xfrm>
            <a:off x="5270500" y="4587875"/>
            <a:ext cx="19542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b="1"/>
              <a:t> T</a:t>
            </a:r>
            <a:r>
              <a:rPr lang="en-US" sz="2200" b="1" baseline="-25000"/>
              <a:t>m</a:t>
            </a:r>
            <a:r>
              <a:rPr lang="en-US" sz="2200" b="1"/>
              <a:t> = 100 ns    </a:t>
            </a:r>
          </a:p>
        </p:txBody>
      </p:sp>
      <p:sp>
        <p:nvSpPr>
          <p:cNvPr id="6160" name="Text Box 17"/>
          <p:cNvSpPr txBox="1">
            <a:spLocks noChangeArrowheads="1"/>
          </p:cNvSpPr>
          <p:nvPr/>
        </p:nvSpPr>
        <p:spPr bwMode="auto">
          <a:xfrm>
            <a:off x="794334" y="2899455"/>
            <a:ext cx="114954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 dirty="0"/>
              <a:t>EMAT?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5704115"/>
            <a:ext cx="891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smtClean="0"/>
              <a:t>EMAT=</a:t>
            </a:r>
          </a:p>
          <a:p>
            <a:pPr algn="just"/>
            <a:r>
              <a:rPr lang="en-US" sz="1800" dirty="0" smtClean="0"/>
              <a:t>TL1+(1-h1)*EMAT_12=2+0.05*(TL2+(1-h2)*Tm)=2+0.05*(10+0.2*100)=2+1.5=3.5ns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 Cache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three facets to the organization of the cache: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Placement: Where do we place in the cache the data read from the memory?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Algorithm for lookup: How do we find something that we have placed in the cache?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Validity: How do we know if the data in the cache is valid?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6310313" y="129540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5853113" y="1295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6310313" y="157003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5853113" y="157003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6310313" y="184467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5853113" y="184467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6310313" y="211931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5853113" y="211931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6310313" y="239236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Text Box 12"/>
          <p:cNvSpPr txBox="1">
            <a:spLocks noChangeArrowheads="1"/>
          </p:cNvSpPr>
          <p:nvPr/>
        </p:nvSpPr>
        <p:spPr bwMode="auto">
          <a:xfrm>
            <a:off x="5853113" y="239236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7180" name="Rectangle 13"/>
          <p:cNvSpPr>
            <a:spLocks noChangeArrowheads="1"/>
          </p:cNvSpPr>
          <p:nvPr/>
        </p:nvSpPr>
        <p:spPr bwMode="auto">
          <a:xfrm>
            <a:off x="6310313" y="266700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Text Box 14"/>
          <p:cNvSpPr txBox="1">
            <a:spLocks noChangeArrowheads="1"/>
          </p:cNvSpPr>
          <p:nvPr/>
        </p:nvSpPr>
        <p:spPr bwMode="auto">
          <a:xfrm>
            <a:off x="5853113" y="2667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7182" name="Rectangle 15"/>
          <p:cNvSpPr>
            <a:spLocks noChangeArrowheads="1"/>
          </p:cNvSpPr>
          <p:nvPr/>
        </p:nvSpPr>
        <p:spPr bwMode="auto">
          <a:xfrm>
            <a:off x="6310313" y="294163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16"/>
          <p:cNvSpPr txBox="1">
            <a:spLocks noChangeArrowheads="1"/>
          </p:cNvSpPr>
          <p:nvPr/>
        </p:nvSpPr>
        <p:spPr bwMode="auto">
          <a:xfrm>
            <a:off x="5853113" y="294163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6</a:t>
            </a:r>
          </a:p>
        </p:txBody>
      </p:sp>
      <p:sp>
        <p:nvSpPr>
          <p:cNvPr id="7184" name="Rectangle 17"/>
          <p:cNvSpPr>
            <a:spLocks noChangeArrowheads="1"/>
          </p:cNvSpPr>
          <p:nvPr/>
        </p:nvSpPr>
        <p:spPr bwMode="auto">
          <a:xfrm>
            <a:off x="6310313" y="321627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Text Box 18"/>
          <p:cNvSpPr txBox="1">
            <a:spLocks noChangeArrowheads="1"/>
          </p:cNvSpPr>
          <p:nvPr/>
        </p:nvSpPr>
        <p:spPr bwMode="auto">
          <a:xfrm>
            <a:off x="5853113" y="321627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7</a:t>
            </a:r>
          </a:p>
        </p:txBody>
      </p:sp>
      <p:sp>
        <p:nvSpPr>
          <p:cNvPr id="7186" name="Rectangle 19"/>
          <p:cNvSpPr>
            <a:spLocks noChangeArrowheads="1"/>
          </p:cNvSpPr>
          <p:nvPr/>
        </p:nvSpPr>
        <p:spPr bwMode="auto">
          <a:xfrm>
            <a:off x="1371600" y="251460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Text Box 20"/>
          <p:cNvSpPr txBox="1">
            <a:spLocks noChangeArrowheads="1"/>
          </p:cNvSpPr>
          <p:nvPr/>
        </p:nvSpPr>
        <p:spPr bwMode="auto">
          <a:xfrm>
            <a:off x="914400" y="2514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7188" name="Rectangle 21"/>
          <p:cNvSpPr>
            <a:spLocks noChangeArrowheads="1"/>
          </p:cNvSpPr>
          <p:nvPr/>
        </p:nvSpPr>
        <p:spPr bwMode="auto">
          <a:xfrm>
            <a:off x="1371600" y="278923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Text Box 22"/>
          <p:cNvSpPr txBox="1">
            <a:spLocks noChangeArrowheads="1"/>
          </p:cNvSpPr>
          <p:nvPr/>
        </p:nvSpPr>
        <p:spPr bwMode="auto">
          <a:xfrm>
            <a:off x="914400" y="278923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7190" name="Rectangle 23"/>
          <p:cNvSpPr>
            <a:spLocks noChangeArrowheads="1"/>
          </p:cNvSpPr>
          <p:nvPr/>
        </p:nvSpPr>
        <p:spPr bwMode="auto">
          <a:xfrm>
            <a:off x="1371600" y="306387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Text Box 24"/>
          <p:cNvSpPr txBox="1">
            <a:spLocks noChangeArrowheads="1"/>
          </p:cNvSpPr>
          <p:nvPr/>
        </p:nvSpPr>
        <p:spPr bwMode="auto">
          <a:xfrm>
            <a:off x="914400" y="306387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7192" name="Rectangle 25"/>
          <p:cNvSpPr>
            <a:spLocks noChangeArrowheads="1"/>
          </p:cNvSpPr>
          <p:nvPr/>
        </p:nvSpPr>
        <p:spPr bwMode="auto">
          <a:xfrm>
            <a:off x="1371600" y="333851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Text Box 26"/>
          <p:cNvSpPr txBox="1">
            <a:spLocks noChangeArrowheads="1"/>
          </p:cNvSpPr>
          <p:nvPr/>
        </p:nvSpPr>
        <p:spPr bwMode="auto">
          <a:xfrm>
            <a:off x="914400" y="333851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7194" name="Rectangle 27"/>
          <p:cNvSpPr>
            <a:spLocks noChangeArrowheads="1"/>
          </p:cNvSpPr>
          <p:nvPr/>
        </p:nvSpPr>
        <p:spPr bwMode="auto">
          <a:xfrm>
            <a:off x="1371600" y="361156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Text Box 28"/>
          <p:cNvSpPr txBox="1">
            <a:spLocks noChangeArrowheads="1"/>
          </p:cNvSpPr>
          <p:nvPr/>
        </p:nvSpPr>
        <p:spPr bwMode="auto">
          <a:xfrm>
            <a:off x="914400" y="361156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7196" name="Rectangle 29"/>
          <p:cNvSpPr>
            <a:spLocks noChangeArrowheads="1"/>
          </p:cNvSpPr>
          <p:nvPr/>
        </p:nvSpPr>
        <p:spPr bwMode="auto">
          <a:xfrm>
            <a:off x="1371600" y="388620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Text Box 30"/>
          <p:cNvSpPr txBox="1">
            <a:spLocks noChangeArrowheads="1"/>
          </p:cNvSpPr>
          <p:nvPr/>
        </p:nvSpPr>
        <p:spPr bwMode="auto">
          <a:xfrm>
            <a:off x="914400" y="3886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7198" name="Rectangle 31"/>
          <p:cNvSpPr>
            <a:spLocks noChangeArrowheads="1"/>
          </p:cNvSpPr>
          <p:nvPr/>
        </p:nvSpPr>
        <p:spPr bwMode="auto">
          <a:xfrm>
            <a:off x="1371600" y="416083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Text Box 32"/>
          <p:cNvSpPr txBox="1">
            <a:spLocks noChangeArrowheads="1"/>
          </p:cNvSpPr>
          <p:nvPr/>
        </p:nvSpPr>
        <p:spPr bwMode="auto">
          <a:xfrm>
            <a:off x="914400" y="416083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6</a:t>
            </a:r>
          </a:p>
        </p:txBody>
      </p:sp>
      <p:sp>
        <p:nvSpPr>
          <p:cNvPr id="7200" name="Rectangle 33"/>
          <p:cNvSpPr>
            <a:spLocks noChangeArrowheads="1"/>
          </p:cNvSpPr>
          <p:nvPr/>
        </p:nvSpPr>
        <p:spPr bwMode="auto">
          <a:xfrm>
            <a:off x="1371600" y="443547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Text Box 34"/>
          <p:cNvSpPr txBox="1">
            <a:spLocks noChangeArrowheads="1"/>
          </p:cNvSpPr>
          <p:nvPr/>
        </p:nvSpPr>
        <p:spPr bwMode="auto">
          <a:xfrm>
            <a:off x="914400" y="443547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7</a:t>
            </a:r>
          </a:p>
        </p:txBody>
      </p:sp>
      <p:sp>
        <p:nvSpPr>
          <p:cNvPr id="7202" name="Rectangle 35"/>
          <p:cNvSpPr>
            <a:spLocks noChangeArrowheads="1"/>
          </p:cNvSpPr>
          <p:nvPr/>
        </p:nvSpPr>
        <p:spPr bwMode="auto">
          <a:xfrm>
            <a:off x="6310313" y="348932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Text Box 36"/>
          <p:cNvSpPr txBox="1">
            <a:spLocks noChangeArrowheads="1"/>
          </p:cNvSpPr>
          <p:nvPr/>
        </p:nvSpPr>
        <p:spPr bwMode="auto">
          <a:xfrm>
            <a:off x="5853113" y="348932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8</a:t>
            </a:r>
          </a:p>
        </p:txBody>
      </p:sp>
      <p:sp>
        <p:nvSpPr>
          <p:cNvPr id="7204" name="Rectangle 37"/>
          <p:cNvSpPr>
            <a:spLocks noChangeArrowheads="1"/>
          </p:cNvSpPr>
          <p:nvPr/>
        </p:nvSpPr>
        <p:spPr bwMode="auto">
          <a:xfrm>
            <a:off x="6310313" y="376396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Text Box 38"/>
          <p:cNvSpPr txBox="1">
            <a:spLocks noChangeArrowheads="1"/>
          </p:cNvSpPr>
          <p:nvPr/>
        </p:nvSpPr>
        <p:spPr bwMode="auto">
          <a:xfrm>
            <a:off x="5853113" y="376396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9</a:t>
            </a:r>
          </a:p>
        </p:txBody>
      </p:sp>
      <p:sp>
        <p:nvSpPr>
          <p:cNvPr id="7206" name="Rectangle 39"/>
          <p:cNvSpPr>
            <a:spLocks noChangeArrowheads="1"/>
          </p:cNvSpPr>
          <p:nvPr/>
        </p:nvSpPr>
        <p:spPr bwMode="auto">
          <a:xfrm>
            <a:off x="6310313" y="403860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Text Box 40"/>
          <p:cNvSpPr txBox="1">
            <a:spLocks noChangeArrowheads="1"/>
          </p:cNvSpPr>
          <p:nvPr/>
        </p:nvSpPr>
        <p:spPr bwMode="auto">
          <a:xfrm>
            <a:off x="5761038" y="4038600"/>
            <a:ext cx="522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10 </a:t>
            </a:r>
          </a:p>
        </p:txBody>
      </p:sp>
      <p:sp>
        <p:nvSpPr>
          <p:cNvPr id="7208" name="Rectangle 41"/>
          <p:cNvSpPr>
            <a:spLocks noChangeArrowheads="1"/>
          </p:cNvSpPr>
          <p:nvPr/>
        </p:nvSpPr>
        <p:spPr bwMode="auto">
          <a:xfrm>
            <a:off x="6310313" y="431323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9" name="Text Box 42"/>
          <p:cNvSpPr txBox="1">
            <a:spLocks noChangeArrowheads="1"/>
          </p:cNvSpPr>
          <p:nvPr/>
        </p:nvSpPr>
        <p:spPr bwMode="auto">
          <a:xfrm>
            <a:off x="5761038" y="4313238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11  </a:t>
            </a:r>
          </a:p>
        </p:txBody>
      </p:sp>
      <p:sp>
        <p:nvSpPr>
          <p:cNvPr id="7210" name="Rectangle 43"/>
          <p:cNvSpPr>
            <a:spLocks noChangeArrowheads="1"/>
          </p:cNvSpPr>
          <p:nvPr/>
        </p:nvSpPr>
        <p:spPr bwMode="auto">
          <a:xfrm>
            <a:off x="6310313" y="458628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11" name="Text Box 44"/>
          <p:cNvSpPr txBox="1">
            <a:spLocks noChangeArrowheads="1"/>
          </p:cNvSpPr>
          <p:nvPr/>
        </p:nvSpPr>
        <p:spPr bwMode="auto">
          <a:xfrm>
            <a:off x="5761038" y="4586288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12  </a:t>
            </a:r>
          </a:p>
        </p:txBody>
      </p:sp>
      <p:sp>
        <p:nvSpPr>
          <p:cNvPr id="7212" name="Rectangle 45"/>
          <p:cNvSpPr>
            <a:spLocks noChangeArrowheads="1"/>
          </p:cNvSpPr>
          <p:nvPr/>
        </p:nvSpPr>
        <p:spPr bwMode="auto">
          <a:xfrm>
            <a:off x="6310313" y="486092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13" name="Text Box 46"/>
          <p:cNvSpPr txBox="1">
            <a:spLocks noChangeArrowheads="1"/>
          </p:cNvSpPr>
          <p:nvPr/>
        </p:nvSpPr>
        <p:spPr bwMode="auto">
          <a:xfrm>
            <a:off x="5761038" y="4860925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13  </a:t>
            </a:r>
          </a:p>
        </p:txBody>
      </p:sp>
      <p:sp>
        <p:nvSpPr>
          <p:cNvPr id="7214" name="Rectangle 47"/>
          <p:cNvSpPr>
            <a:spLocks noChangeArrowheads="1"/>
          </p:cNvSpPr>
          <p:nvPr/>
        </p:nvSpPr>
        <p:spPr bwMode="auto">
          <a:xfrm>
            <a:off x="6310313" y="513556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15" name="Text Box 48"/>
          <p:cNvSpPr txBox="1">
            <a:spLocks noChangeArrowheads="1"/>
          </p:cNvSpPr>
          <p:nvPr/>
        </p:nvSpPr>
        <p:spPr bwMode="auto">
          <a:xfrm>
            <a:off x="5761038" y="5135563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14  </a:t>
            </a:r>
          </a:p>
        </p:txBody>
      </p:sp>
      <p:sp>
        <p:nvSpPr>
          <p:cNvPr id="7216" name="Rectangle 49"/>
          <p:cNvSpPr>
            <a:spLocks noChangeArrowheads="1"/>
          </p:cNvSpPr>
          <p:nvPr/>
        </p:nvSpPr>
        <p:spPr bwMode="auto">
          <a:xfrm>
            <a:off x="6310313" y="541020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17" name="Text Box 50"/>
          <p:cNvSpPr txBox="1">
            <a:spLocks noChangeArrowheads="1"/>
          </p:cNvSpPr>
          <p:nvPr/>
        </p:nvSpPr>
        <p:spPr bwMode="auto">
          <a:xfrm>
            <a:off x="5761038" y="5410200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15  </a:t>
            </a:r>
          </a:p>
        </p:txBody>
      </p:sp>
      <p:sp>
        <p:nvSpPr>
          <p:cNvPr id="3123" name="Line 51"/>
          <p:cNvSpPr>
            <a:spLocks noChangeShapeType="1"/>
          </p:cNvSpPr>
          <p:nvPr/>
        </p:nvSpPr>
        <p:spPr bwMode="auto">
          <a:xfrm flipV="1">
            <a:off x="3200400" y="1508125"/>
            <a:ext cx="2652713" cy="1098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4" name="Line 52"/>
          <p:cNvSpPr>
            <a:spLocks noChangeShapeType="1"/>
          </p:cNvSpPr>
          <p:nvPr/>
        </p:nvSpPr>
        <p:spPr bwMode="auto">
          <a:xfrm flipV="1">
            <a:off x="3200400" y="3429000"/>
            <a:ext cx="2652713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5" name="Line 53"/>
          <p:cNvSpPr>
            <a:spLocks noChangeShapeType="1"/>
          </p:cNvSpPr>
          <p:nvPr/>
        </p:nvSpPr>
        <p:spPr bwMode="auto">
          <a:xfrm flipH="1" flipV="1">
            <a:off x="3200400" y="2606675"/>
            <a:ext cx="2652713" cy="1004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26" name="Line 54"/>
          <p:cNvSpPr>
            <a:spLocks noChangeShapeType="1"/>
          </p:cNvSpPr>
          <p:nvPr/>
        </p:nvSpPr>
        <p:spPr bwMode="auto">
          <a:xfrm flipH="1" flipV="1">
            <a:off x="3200400" y="4525963"/>
            <a:ext cx="2562225" cy="1006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27" name="AutoShape 55"/>
          <p:cNvSpPr>
            <a:spLocks noChangeArrowheads="1"/>
          </p:cNvSpPr>
          <p:nvPr/>
        </p:nvSpPr>
        <p:spPr bwMode="auto">
          <a:xfrm rot="-1530101">
            <a:off x="2719388" y="2236788"/>
            <a:ext cx="3587750" cy="1501775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28" name="AutoShape 56"/>
          <p:cNvSpPr>
            <a:spLocks noChangeArrowheads="1"/>
          </p:cNvSpPr>
          <p:nvPr/>
        </p:nvSpPr>
        <p:spPr bwMode="auto">
          <a:xfrm rot="6167605">
            <a:off x="3507582" y="2817019"/>
            <a:ext cx="2032000" cy="2478087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4" name="Title 57"/>
          <p:cNvSpPr>
            <a:spLocks noGrp="1"/>
          </p:cNvSpPr>
          <p:nvPr>
            <p:ph type="title"/>
          </p:nvPr>
        </p:nvSpPr>
        <p:spPr>
          <a:xfrm>
            <a:off x="471714" y="0"/>
            <a:ext cx="8229600" cy="814387"/>
          </a:xfrm>
        </p:spPr>
        <p:txBody>
          <a:bodyPr/>
          <a:lstStyle/>
          <a:p>
            <a:pPr eaLnBrk="1" hangingPunct="1"/>
            <a:r>
              <a:rPr lang="en-US" dirty="0" smtClean="0"/>
              <a:t>Direct Mapped Cache</a:t>
            </a:r>
          </a:p>
        </p:txBody>
      </p:sp>
      <p:sp>
        <p:nvSpPr>
          <p:cNvPr id="7225" name="TextBox 58"/>
          <p:cNvSpPr txBox="1">
            <a:spLocks noChangeArrowheads="1"/>
          </p:cNvSpPr>
          <p:nvPr/>
        </p:nvSpPr>
        <p:spPr bwMode="auto">
          <a:xfrm>
            <a:off x="528785" y="5440363"/>
            <a:ext cx="500169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Given a memory address,</a:t>
            </a:r>
          </a:p>
          <a:p>
            <a:pPr algn="just"/>
            <a:r>
              <a:rPr lang="en-US" sz="2000" b="1" dirty="0"/>
              <a:t>What is the numerical value of cache index?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" grpId="0" animBg="1"/>
      <p:bldP spid="3124" grpId="0" animBg="1"/>
      <p:bldP spid="3125" grpId="0" animBg="1"/>
      <p:bldP spid="3126" grpId="0" animBg="1"/>
      <p:bldP spid="3127" grpId="0" animBg="1"/>
      <p:bldP spid="31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8"/>
          <p:cNvGrpSpPr>
            <a:grpSpLocks/>
          </p:cNvGrpSpPr>
          <p:nvPr/>
        </p:nvGrpSpPr>
        <p:grpSpPr bwMode="auto">
          <a:xfrm>
            <a:off x="3198813" y="3938588"/>
            <a:ext cx="2286000" cy="2260600"/>
            <a:chOff x="2103" y="2459"/>
            <a:chExt cx="1440" cy="1424"/>
          </a:xfrm>
        </p:grpSpPr>
        <p:sp>
          <p:nvSpPr>
            <p:cNvPr id="8196" name="Rectangle 3"/>
            <p:cNvSpPr>
              <a:spLocks noChangeArrowheads="1"/>
            </p:cNvSpPr>
            <p:nvPr/>
          </p:nvSpPr>
          <p:spPr bwMode="auto">
            <a:xfrm>
              <a:off x="2391" y="2481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7" name="Text Box 4"/>
            <p:cNvSpPr txBox="1">
              <a:spLocks noChangeArrowheads="1"/>
            </p:cNvSpPr>
            <p:nvPr/>
          </p:nvSpPr>
          <p:spPr bwMode="auto">
            <a:xfrm>
              <a:off x="2103" y="248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8198" name="Rectangle 5"/>
            <p:cNvSpPr>
              <a:spLocks noChangeArrowheads="1"/>
            </p:cNvSpPr>
            <p:nvPr/>
          </p:nvSpPr>
          <p:spPr bwMode="auto">
            <a:xfrm>
              <a:off x="2391" y="2654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Text Box 6"/>
            <p:cNvSpPr txBox="1">
              <a:spLocks noChangeArrowheads="1"/>
            </p:cNvSpPr>
            <p:nvPr/>
          </p:nvSpPr>
          <p:spPr bwMode="auto">
            <a:xfrm>
              <a:off x="2103" y="265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1</a:t>
              </a:r>
            </a:p>
          </p:txBody>
        </p:sp>
        <p:sp>
          <p:nvSpPr>
            <p:cNvPr id="8200" name="Rectangle 7"/>
            <p:cNvSpPr>
              <a:spLocks noChangeArrowheads="1"/>
            </p:cNvSpPr>
            <p:nvPr/>
          </p:nvSpPr>
          <p:spPr bwMode="auto">
            <a:xfrm>
              <a:off x="2391" y="2827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Text Box 8"/>
            <p:cNvSpPr txBox="1">
              <a:spLocks noChangeArrowheads="1"/>
            </p:cNvSpPr>
            <p:nvPr/>
          </p:nvSpPr>
          <p:spPr bwMode="auto">
            <a:xfrm>
              <a:off x="2103" y="282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2</a:t>
              </a:r>
            </a:p>
          </p:txBody>
        </p:sp>
        <p:sp>
          <p:nvSpPr>
            <p:cNvPr id="8202" name="Rectangle 9"/>
            <p:cNvSpPr>
              <a:spLocks noChangeArrowheads="1"/>
            </p:cNvSpPr>
            <p:nvPr/>
          </p:nvSpPr>
          <p:spPr bwMode="auto">
            <a:xfrm>
              <a:off x="2391" y="3000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Text Box 10"/>
            <p:cNvSpPr txBox="1">
              <a:spLocks noChangeArrowheads="1"/>
            </p:cNvSpPr>
            <p:nvPr/>
          </p:nvSpPr>
          <p:spPr bwMode="auto">
            <a:xfrm>
              <a:off x="2103" y="3000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3</a:t>
              </a:r>
            </a:p>
          </p:txBody>
        </p:sp>
        <p:sp>
          <p:nvSpPr>
            <p:cNvPr id="8204" name="Rectangle 11"/>
            <p:cNvSpPr>
              <a:spLocks noChangeArrowheads="1"/>
            </p:cNvSpPr>
            <p:nvPr/>
          </p:nvSpPr>
          <p:spPr bwMode="auto">
            <a:xfrm>
              <a:off x="2391" y="3172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Text Box 12"/>
            <p:cNvSpPr txBox="1">
              <a:spLocks noChangeArrowheads="1"/>
            </p:cNvSpPr>
            <p:nvPr/>
          </p:nvSpPr>
          <p:spPr bwMode="auto">
            <a:xfrm>
              <a:off x="2103" y="317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4</a:t>
              </a:r>
            </a:p>
          </p:txBody>
        </p:sp>
        <p:sp>
          <p:nvSpPr>
            <p:cNvPr id="8206" name="Rectangle 13"/>
            <p:cNvSpPr>
              <a:spLocks noChangeArrowheads="1"/>
            </p:cNvSpPr>
            <p:nvPr/>
          </p:nvSpPr>
          <p:spPr bwMode="auto">
            <a:xfrm>
              <a:off x="2391" y="3345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Text Box 14"/>
            <p:cNvSpPr txBox="1">
              <a:spLocks noChangeArrowheads="1"/>
            </p:cNvSpPr>
            <p:nvPr/>
          </p:nvSpPr>
          <p:spPr bwMode="auto">
            <a:xfrm>
              <a:off x="2103" y="3345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5</a:t>
              </a:r>
            </a:p>
          </p:txBody>
        </p:sp>
        <p:sp>
          <p:nvSpPr>
            <p:cNvPr id="8208" name="Rectangle 15"/>
            <p:cNvSpPr>
              <a:spLocks noChangeArrowheads="1"/>
            </p:cNvSpPr>
            <p:nvPr/>
          </p:nvSpPr>
          <p:spPr bwMode="auto">
            <a:xfrm>
              <a:off x="2391" y="3518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Text Box 16"/>
            <p:cNvSpPr txBox="1">
              <a:spLocks noChangeArrowheads="1"/>
            </p:cNvSpPr>
            <p:nvPr/>
          </p:nvSpPr>
          <p:spPr bwMode="auto">
            <a:xfrm>
              <a:off x="2103" y="3518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6</a:t>
              </a:r>
            </a:p>
          </p:txBody>
        </p:sp>
        <p:sp>
          <p:nvSpPr>
            <p:cNvPr id="8210" name="Rectangle 17"/>
            <p:cNvSpPr>
              <a:spLocks noChangeArrowheads="1"/>
            </p:cNvSpPr>
            <p:nvPr/>
          </p:nvSpPr>
          <p:spPr bwMode="auto">
            <a:xfrm>
              <a:off x="2391" y="3691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Text Box 18"/>
            <p:cNvSpPr txBox="1">
              <a:spLocks noChangeArrowheads="1"/>
            </p:cNvSpPr>
            <p:nvPr/>
          </p:nvSpPr>
          <p:spPr bwMode="auto">
            <a:xfrm>
              <a:off x="2103" y="369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7</a:t>
              </a:r>
            </a:p>
          </p:txBody>
        </p:sp>
        <p:sp>
          <p:nvSpPr>
            <p:cNvPr id="8212" name="Text Box 19"/>
            <p:cNvSpPr txBox="1">
              <a:spLocks noChangeArrowheads="1"/>
            </p:cNvSpPr>
            <p:nvPr/>
          </p:nvSpPr>
          <p:spPr bwMode="auto">
            <a:xfrm>
              <a:off x="2564" y="2459"/>
              <a:ext cx="7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mem loc 0  </a:t>
              </a:r>
            </a:p>
          </p:txBody>
        </p:sp>
        <p:sp>
          <p:nvSpPr>
            <p:cNvPr id="8213" name="Text Box 20"/>
            <p:cNvSpPr txBox="1">
              <a:spLocks noChangeArrowheads="1"/>
            </p:cNvSpPr>
            <p:nvPr/>
          </p:nvSpPr>
          <p:spPr bwMode="auto">
            <a:xfrm>
              <a:off x="2564" y="2635"/>
              <a:ext cx="7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mem loc 1  </a:t>
              </a:r>
            </a:p>
          </p:txBody>
        </p:sp>
        <p:sp>
          <p:nvSpPr>
            <p:cNvPr id="8214" name="Text Box 21"/>
            <p:cNvSpPr txBox="1">
              <a:spLocks noChangeArrowheads="1"/>
            </p:cNvSpPr>
            <p:nvPr/>
          </p:nvSpPr>
          <p:spPr bwMode="auto">
            <a:xfrm>
              <a:off x="2564" y="2808"/>
              <a:ext cx="7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mem loc 2  </a:t>
              </a:r>
            </a:p>
          </p:txBody>
        </p:sp>
        <p:sp>
          <p:nvSpPr>
            <p:cNvPr id="8215" name="Text Box 22"/>
            <p:cNvSpPr txBox="1">
              <a:spLocks noChangeArrowheads="1"/>
            </p:cNvSpPr>
            <p:nvPr/>
          </p:nvSpPr>
          <p:spPr bwMode="auto">
            <a:xfrm>
              <a:off x="2564" y="2980"/>
              <a:ext cx="7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mem loc 3  </a:t>
              </a:r>
            </a:p>
          </p:txBody>
        </p:sp>
        <p:sp>
          <p:nvSpPr>
            <p:cNvPr id="8216" name="Text Box 23"/>
            <p:cNvSpPr txBox="1">
              <a:spLocks noChangeArrowheads="1"/>
            </p:cNvSpPr>
            <p:nvPr/>
          </p:nvSpPr>
          <p:spPr bwMode="auto">
            <a:xfrm>
              <a:off x="2564" y="3153"/>
              <a:ext cx="6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empty   </a:t>
              </a:r>
            </a:p>
          </p:txBody>
        </p:sp>
        <p:sp>
          <p:nvSpPr>
            <p:cNvPr id="8217" name="Text Box 24"/>
            <p:cNvSpPr txBox="1">
              <a:spLocks noChangeArrowheads="1"/>
            </p:cNvSpPr>
            <p:nvPr/>
          </p:nvSpPr>
          <p:spPr bwMode="auto">
            <a:xfrm>
              <a:off x="2564" y="3326"/>
              <a:ext cx="6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empty   </a:t>
              </a:r>
            </a:p>
          </p:txBody>
        </p:sp>
        <p:sp>
          <p:nvSpPr>
            <p:cNvPr id="8218" name="Text Box 25"/>
            <p:cNvSpPr txBox="1">
              <a:spLocks noChangeArrowheads="1"/>
            </p:cNvSpPr>
            <p:nvPr/>
          </p:nvSpPr>
          <p:spPr bwMode="auto">
            <a:xfrm>
              <a:off x="2564" y="3499"/>
              <a:ext cx="6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empty   </a:t>
              </a:r>
            </a:p>
          </p:txBody>
        </p:sp>
        <p:sp>
          <p:nvSpPr>
            <p:cNvPr id="8219" name="Text Box 26"/>
            <p:cNvSpPr txBox="1">
              <a:spLocks noChangeArrowheads="1"/>
            </p:cNvSpPr>
            <p:nvPr/>
          </p:nvSpPr>
          <p:spPr bwMode="auto">
            <a:xfrm>
              <a:off x="2564" y="3672"/>
              <a:ext cx="6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empty   </a:t>
              </a:r>
            </a:p>
          </p:txBody>
        </p:sp>
      </p:grpSp>
      <p:sp>
        <p:nvSpPr>
          <p:cNvPr id="8195" name="Text Box 117"/>
          <p:cNvSpPr txBox="1">
            <a:spLocks noChangeArrowheads="1"/>
          </p:cNvSpPr>
          <p:nvPr/>
        </p:nvSpPr>
        <p:spPr bwMode="auto">
          <a:xfrm>
            <a:off x="398031" y="2194832"/>
            <a:ext cx="61703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Memory reference: 0, 1, 2, 3, </a:t>
            </a:r>
            <a:r>
              <a:rPr lang="en-US" sz="2400" b="1" dirty="0">
                <a:solidFill>
                  <a:srgbClr val="FF0000"/>
                </a:solidFill>
              </a:rPr>
              <a:t>1, 3, 0</a:t>
            </a:r>
            <a:r>
              <a:rPr lang="en-US" sz="2400" b="1" dirty="0"/>
              <a:t>, 8, 0, 9, 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36685" y="3425372"/>
            <a:ext cx="2249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Cache</a:t>
            </a:r>
            <a:endParaRPr lang="en-US" sz="2000" dirty="0"/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4601029" y="1683657"/>
            <a:ext cx="624114" cy="5515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094514" y="1480457"/>
            <a:ext cx="827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hits</a:t>
            </a:r>
            <a:endParaRPr lang="en-US" sz="2000" dirty="0"/>
          </a:p>
        </p:txBody>
      </p:sp>
      <p:cxnSp>
        <p:nvCxnSpPr>
          <p:cNvPr id="33" name="Straight Arrow Connector 32"/>
          <p:cNvCxnSpPr>
            <a:stCxn id="8195" idx="0"/>
          </p:cNvCxnSpPr>
          <p:nvPr/>
        </p:nvCxnSpPr>
        <p:spPr bwMode="auto">
          <a:xfrm rot="16200000" flipV="1">
            <a:off x="3010014" y="1721643"/>
            <a:ext cx="467632" cy="4787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264229" y="1088571"/>
            <a:ext cx="1712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Compulsory misses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500743" y="1215571"/>
            <a:ext cx="7772400" cy="396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rgbClr val="6666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rgbClr val="666699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rgbClr val="666699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rgbClr val="666699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rgbClr val="666699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rgbClr val="666699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rgbClr val="666699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rgbClr val="666699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rgbClr val="666699"/>
                </a:solidFill>
                <a:latin typeface="Times New Roman" pitchFamily="18" charset="0"/>
              </a:defRPr>
            </a:lvl9pPr>
          </a:lstStyle>
          <a:p>
            <a:pPr>
              <a:buNone/>
            </a:pPr>
            <a:r>
              <a:rPr lang="en-US" altLang="en-US" i="1" kern="0" dirty="0" smtClean="0">
                <a:latin typeface="Times New Roman" charset="0"/>
              </a:rPr>
              <a:t>Ideally one would desire an indefinitely large capacity memory such that any particular...word would be immediately available.... We are...forced to recognize the possibility of constructing a hierarchy of memories, each of which has greater capacity than the preceding but which is less quickly accessible.</a:t>
            </a:r>
            <a:endParaRPr lang="en-US" altLang="en-US" i="1" kern="0" dirty="0">
              <a:latin typeface="Times New Roman" charset="0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186543" y="5519057"/>
            <a:ext cx="70866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66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US" altLang="en-US" sz="2000" b="1" kern="0" dirty="0" smtClean="0"/>
              <a:t>A. W. Burks, H. H. </a:t>
            </a:r>
            <a:r>
              <a:rPr lang="en-US" altLang="en-US" sz="2000" b="1" kern="0" dirty="0" err="1" smtClean="0"/>
              <a:t>Goldstine</a:t>
            </a:r>
            <a:r>
              <a:rPr lang="en-US" altLang="en-US" sz="2000" b="1" kern="0" dirty="0" smtClean="0"/>
              <a:t>, and J. von Neumann</a:t>
            </a:r>
            <a:endParaRPr lang="en-US" altLang="en-US" sz="2000" kern="0" dirty="0" smtClean="0"/>
          </a:p>
          <a:p>
            <a:pPr marL="0" indent="0" algn="r">
              <a:buNone/>
            </a:pPr>
            <a:r>
              <a:rPr lang="en-US" altLang="en-US" sz="2000" i="1" kern="0" dirty="0" smtClean="0"/>
              <a:t>Preliminary Discussions of the Logical Design of an Electronic Computing Instrument, 1946</a:t>
            </a:r>
            <a:endParaRPr lang="en-US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86824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3173413" y="3938588"/>
            <a:ext cx="2286000" cy="2260600"/>
            <a:chOff x="1966" y="2481"/>
            <a:chExt cx="1440" cy="1424"/>
          </a:xfrm>
        </p:grpSpPr>
        <p:sp>
          <p:nvSpPr>
            <p:cNvPr id="9221" name="Rectangle 26"/>
            <p:cNvSpPr>
              <a:spLocks noChangeArrowheads="1"/>
            </p:cNvSpPr>
            <p:nvPr/>
          </p:nvSpPr>
          <p:spPr bwMode="auto">
            <a:xfrm>
              <a:off x="2254" y="2503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Text Box 27"/>
            <p:cNvSpPr txBox="1">
              <a:spLocks noChangeArrowheads="1"/>
            </p:cNvSpPr>
            <p:nvPr/>
          </p:nvSpPr>
          <p:spPr bwMode="auto">
            <a:xfrm>
              <a:off x="1966" y="250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9223" name="Rectangle 28"/>
            <p:cNvSpPr>
              <a:spLocks noChangeArrowheads="1"/>
            </p:cNvSpPr>
            <p:nvPr/>
          </p:nvSpPr>
          <p:spPr bwMode="auto">
            <a:xfrm>
              <a:off x="2254" y="2676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Text Box 29"/>
            <p:cNvSpPr txBox="1">
              <a:spLocks noChangeArrowheads="1"/>
            </p:cNvSpPr>
            <p:nvPr/>
          </p:nvSpPr>
          <p:spPr bwMode="auto">
            <a:xfrm>
              <a:off x="1966" y="267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1</a:t>
              </a:r>
            </a:p>
          </p:txBody>
        </p:sp>
        <p:sp>
          <p:nvSpPr>
            <p:cNvPr id="9225" name="Rectangle 30"/>
            <p:cNvSpPr>
              <a:spLocks noChangeArrowheads="1"/>
            </p:cNvSpPr>
            <p:nvPr/>
          </p:nvSpPr>
          <p:spPr bwMode="auto">
            <a:xfrm>
              <a:off x="2254" y="2849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Text Box 31"/>
            <p:cNvSpPr txBox="1">
              <a:spLocks noChangeArrowheads="1"/>
            </p:cNvSpPr>
            <p:nvPr/>
          </p:nvSpPr>
          <p:spPr bwMode="auto">
            <a:xfrm>
              <a:off x="1966" y="2849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2</a:t>
              </a:r>
            </a:p>
          </p:txBody>
        </p:sp>
        <p:sp>
          <p:nvSpPr>
            <p:cNvPr id="9227" name="Rectangle 32"/>
            <p:cNvSpPr>
              <a:spLocks noChangeArrowheads="1"/>
            </p:cNvSpPr>
            <p:nvPr/>
          </p:nvSpPr>
          <p:spPr bwMode="auto">
            <a:xfrm>
              <a:off x="2254" y="3022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Text Box 33"/>
            <p:cNvSpPr txBox="1">
              <a:spLocks noChangeArrowheads="1"/>
            </p:cNvSpPr>
            <p:nvPr/>
          </p:nvSpPr>
          <p:spPr bwMode="auto">
            <a:xfrm>
              <a:off x="1966" y="302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3</a:t>
              </a:r>
            </a:p>
          </p:txBody>
        </p:sp>
        <p:sp>
          <p:nvSpPr>
            <p:cNvPr id="9229" name="Rectangle 34"/>
            <p:cNvSpPr>
              <a:spLocks noChangeArrowheads="1"/>
            </p:cNvSpPr>
            <p:nvPr/>
          </p:nvSpPr>
          <p:spPr bwMode="auto">
            <a:xfrm>
              <a:off x="2254" y="3194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Text Box 35"/>
            <p:cNvSpPr txBox="1">
              <a:spLocks noChangeArrowheads="1"/>
            </p:cNvSpPr>
            <p:nvPr/>
          </p:nvSpPr>
          <p:spPr bwMode="auto">
            <a:xfrm>
              <a:off x="1966" y="319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4</a:t>
              </a:r>
            </a:p>
          </p:txBody>
        </p:sp>
        <p:sp>
          <p:nvSpPr>
            <p:cNvPr id="9231" name="Rectangle 36"/>
            <p:cNvSpPr>
              <a:spLocks noChangeArrowheads="1"/>
            </p:cNvSpPr>
            <p:nvPr/>
          </p:nvSpPr>
          <p:spPr bwMode="auto">
            <a:xfrm>
              <a:off x="2254" y="3367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Text Box 37"/>
            <p:cNvSpPr txBox="1">
              <a:spLocks noChangeArrowheads="1"/>
            </p:cNvSpPr>
            <p:nvPr/>
          </p:nvSpPr>
          <p:spPr bwMode="auto">
            <a:xfrm>
              <a:off x="1966" y="336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5</a:t>
              </a:r>
            </a:p>
          </p:txBody>
        </p:sp>
        <p:sp>
          <p:nvSpPr>
            <p:cNvPr id="9233" name="Rectangle 38"/>
            <p:cNvSpPr>
              <a:spLocks noChangeArrowheads="1"/>
            </p:cNvSpPr>
            <p:nvPr/>
          </p:nvSpPr>
          <p:spPr bwMode="auto">
            <a:xfrm>
              <a:off x="2254" y="3540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Text Box 39"/>
            <p:cNvSpPr txBox="1">
              <a:spLocks noChangeArrowheads="1"/>
            </p:cNvSpPr>
            <p:nvPr/>
          </p:nvSpPr>
          <p:spPr bwMode="auto">
            <a:xfrm>
              <a:off x="1966" y="3540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6</a:t>
              </a:r>
            </a:p>
          </p:txBody>
        </p:sp>
        <p:sp>
          <p:nvSpPr>
            <p:cNvPr id="9235" name="Rectangle 40"/>
            <p:cNvSpPr>
              <a:spLocks noChangeArrowheads="1"/>
            </p:cNvSpPr>
            <p:nvPr/>
          </p:nvSpPr>
          <p:spPr bwMode="auto">
            <a:xfrm>
              <a:off x="2254" y="3713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Text Box 41"/>
            <p:cNvSpPr txBox="1">
              <a:spLocks noChangeArrowheads="1"/>
            </p:cNvSpPr>
            <p:nvPr/>
          </p:nvSpPr>
          <p:spPr bwMode="auto">
            <a:xfrm>
              <a:off x="1966" y="37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7</a:t>
              </a:r>
            </a:p>
          </p:txBody>
        </p:sp>
        <p:sp>
          <p:nvSpPr>
            <p:cNvPr id="9237" name="Text Box 42"/>
            <p:cNvSpPr txBox="1">
              <a:spLocks noChangeArrowheads="1"/>
            </p:cNvSpPr>
            <p:nvPr/>
          </p:nvSpPr>
          <p:spPr bwMode="auto">
            <a:xfrm>
              <a:off x="2427" y="2481"/>
              <a:ext cx="84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mem loc 0  8  </a:t>
              </a:r>
            </a:p>
          </p:txBody>
        </p:sp>
        <p:sp>
          <p:nvSpPr>
            <p:cNvPr id="9238" name="Text Box 43"/>
            <p:cNvSpPr txBox="1">
              <a:spLocks noChangeArrowheads="1"/>
            </p:cNvSpPr>
            <p:nvPr/>
          </p:nvSpPr>
          <p:spPr bwMode="auto">
            <a:xfrm>
              <a:off x="2427" y="2657"/>
              <a:ext cx="7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mem loc 1  </a:t>
              </a:r>
            </a:p>
          </p:txBody>
        </p:sp>
        <p:sp>
          <p:nvSpPr>
            <p:cNvPr id="9239" name="Text Box 44"/>
            <p:cNvSpPr txBox="1">
              <a:spLocks noChangeArrowheads="1"/>
            </p:cNvSpPr>
            <p:nvPr/>
          </p:nvSpPr>
          <p:spPr bwMode="auto">
            <a:xfrm>
              <a:off x="2427" y="2830"/>
              <a:ext cx="7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mem loc 2  </a:t>
              </a:r>
            </a:p>
          </p:txBody>
        </p:sp>
        <p:sp>
          <p:nvSpPr>
            <p:cNvPr id="9240" name="Text Box 45"/>
            <p:cNvSpPr txBox="1">
              <a:spLocks noChangeArrowheads="1"/>
            </p:cNvSpPr>
            <p:nvPr/>
          </p:nvSpPr>
          <p:spPr bwMode="auto">
            <a:xfrm>
              <a:off x="2427" y="3002"/>
              <a:ext cx="7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mem loc 3  </a:t>
              </a:r>
            </a:p>
          </p:txBody>
        </p:sp>
        <p:sp>
          <p:nvSpPr>
            <p:cNvPr id="9241" name="Text Box 46"/>
            <p:cNvSpPr txBox="1">
              <a:spLocks noChangeArrowheads="1"/>
            </p:cNvSpPr>
            <p:nvPr/>
          </p:nvSpPr>
          <p:spPr bwMode="auto">
            <a:xfrm>
              <a:off x="2427" y="3175"/>
              <a:ext cx="6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empty   </a:t>
              </a:r>
            </a:p>
          </p:txBody>
        </p:sp>
        <p:sp>
          <p:nvSpPr>
            <p:cNvPr id="9242" name="Text Box 47"/>
            <p:cNvSpPr txBox="1">
              <a:spLocks noChangeArrowheads="1"/>
            </p:cNvSpPr>
            <p:nvPr/>
          </p:nvSpPr>
          <p:spPr bwMode="auto">
            <a:xfrm>
              <a:off x="2427" y="3348"/>
              <a:ext cx="6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empty   </a:t>
              </a:r>
            </a:p>
          </p:txBody>
        </p:sp>
        <p:sp>
          <p:nvSpPr>
            <p:cNvPr id="9243" name="Text Box 48"/>
            <p:cNvSpPr txBox="1">
              <a:spLocks noChangeArrowheads="1"/>
            </p:cNvSpPr>
            <p:nvPr/>
          </p:nvSpPr>
          <p:spPr bwMode="auto">
            <a:xfrm>
              <a:off x="2427" y="3521"/>
              <a:ext cx="6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empty   </a:t>
              </a:r>
            </a:p>
          </p:txBody>
        </p:sp>
        <p:sp>
          <p:nvSpPr>
            <p:cNvPr id="9244" name="Text Box 49"/>
            <p:cNvSpPr txBox="1">
              <a:spLocks noChangeArrowheads="1"/>
            </p:cNvSpPr>
            <p:nvPr/>
          </p:nvSpPr>
          <p:spPr bwMode="auto">
            <a:xfrm>
              <a:off x="2427" y="3694"/>
              <a:ext cx="6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empty   </a:t>
              </a:r>
            </a:p>
          </p:txBody>
        </p:sp>
        <p:sp>
          <p:nvSpPr>
            <p:cNvPr id="9245" name="Line 50"/>
            <p:cNvSpPr>
              <a:spLocks noChangeShapeType="1"/>
            </p:cNvSpPr>
            <p:nvPr/>
          </p:nvSpPr>
          <p:spPr bwMode="auto">
            <a:xfrm flipV="1">
              <a:off x="2945" y="2481"/>
              <a:ext cx="115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9" name="Text Box 110"/>
          <p:cNvSpPr txBox="1">
            <a:spLocks noChangeArrowheads="1"/>
          </p:cNvSpPr>
          <p:nvPr/>
        </p:nvSpPr>
        <p:spPr bwMode="auto">
          <a:xfrm>
            <a:off x="528659" y="1831975"/>
            <a:ext cx="61703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Memory reference: 0, 1, 2, 3, 1, 3, 0, 8, 0, 9, 10</a:t>
            </a:r>
          </a:p>
        </p:txBody>
      </p:sp>
      <p:sp>
        <p:nvSpPr>
          <p:cNvPr id="9220" name="Line 112"/>
          <p:cNvSpPr>
            <a:spLocks noChangeShapeType="1"/>
          </p:cNvSpPr>
          <p:nvPr/>
        </p:nvSpPr>
        <p:spPr bwMode="auto">
          <a:xfrm flipV="1">
            <a:off x="5401128" y="2285774"/>
            <a:ext cx="0" cy="79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 bwMode="auto">
          <a:xfrm rot="16200000" flipV="1">
            <a:off x="4896872" y="1460385"/>
            <a:ext cx="467632" cy="4787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151087" y="827313"/>
            <a:ext cx="1712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Compulsory miss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3192463" y="3902075"/>
            <a:ext cx="2286000" cy="2286000"/>
            <a:chOff x="2880" y="2678"/>
            <a:chExt cx="1440" cy="1440"/>
          </a:xfrm>
        </p:grpSpPr>
        <p:sp>
          <p:nvSpPr>
            <p:cNvPr id="10245" name="Rectangle 51"/>
            <p:cNvSpPr>
              <a:spLocks noChangeArrowheads="1"/>
            </p:cNvSpPr>
            <p:nvPr/>
          </p:nvSpPr>
          <p:spPr bwMode="auto">
            <a:xfrm>
              <a:off x="3168" y="2716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" name="Text Box 52"/>
            <p:cNvSpPr txBox="1">
              <a:spLocks noChangeArrowheads="1"/>
            </p:cNvSpPr>
            <p:nvPr/>
          </p:nvSpPr>
          <p:spPr bwMode="auto">
            <a:xfrm>
              <a:off x="2880" y="27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0247" name="Rectangle 53"/>
            <p:cNvSpPr>
              <a:spLocks noChangeArrowheads="1"/>
            </p:cNvSpPr>
            <p:nvPr/>
          </p:nvSpPr>
          <p:spPr bwMode="auto">
            <a:xfrm>
              <a:off x="3168" y="2889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Text Box 54"/>
            <p:cNvSpPr txBox="1">
              <a:spLocks noChangeArrowheads="1"/>
            </p:cNvSpPr>
            <p:nvPr/>
          </p:nvSpPr>
          <p:spPr bwMode="auto">
            <a:xfrm>
              <a:off x="2880" y="2889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1</a:t>
              </a:r>
            </a:p>
          </p:txBody>
        </p:sp>
        <p:sp>
          <p:nvSpPr>
            <p:cNvPr id="10249" name="Rectangle 55"/>
            <p:cNvSpPr>
              <a:spLocks noChangeArrowheads="1"/>
            </p:cNvSpPr>
            <p:nvPr/>
          </p:nvSpPr>
          <p:spPr bwMode="auto">
            <a:xfrm>
              <a:off x="3168" y="3062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Text Box 56"/>
            <p:cNvSpPr txBox="1">
              <a:spLocks noChangeArrowheads="1"/>
            </p:cNvSpPr>
            <p:nvPr/>
          </p:nvSpPr>
          <p:spPr bwMode="auto">
            <a:xfrm>
              <a:off x="2880" y="306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2</a:t>
              </a:r>
            </a:p>
          </p:txBody>
        </p:sp>
        <p:sp>
          <p:nvSpPr>
            <p:cNvPr id="10251" name="Rectangle 57"/>
            <p:cNvSpPr>
              <a:spLocks noChangeArrowheads="1"/>
            </p:cNvSpPr>
            <p:nvPr/>
          </p:nvSpPr>
          <p:spPr bwMode="auto">
            <a:xfrm>
              <a:off x="3168" y="3235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Text Box 58"/>
            <p:cNvSpPr txBox="1">
              <a:spLocks noChangeArrowheads="1"/>
            </p:cNvSpPr>
            <p:nvPr/>
          </p:nvSpPr>
          <p:spPr bwMode="auto">
            <a:xfrm>
              <a:off x="2880" y="3235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3</a:t>
              </a:r>
            </a:p>
          </p:txBody>
        </p:sp>
        <p:sp>
          <p:nvSpPr>
            <p:cNvPr id="10253" name="Rectangle 59"/>
            <p:cNvSpPr>
              <a:spLocks noChangeArrowheads="1"/>
            </p:cNvSpPr>
            <p:nvPr/>
          </p:nvSpPr>
          <p:spPr bwMode="auto">
            <a:xfrm>
              <a:off x="3168" y="3407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Text Box 60"/>
            <p:cNvSpPr txBox="1">
              <a:spLocks noChangeArrowheads="1"/>
            </p:cNvSpPr>
            <p:nvPr/>
          </p:nvSpPr>
          <p:spPr bwMode="auto">
            <a:xfrm>
              <a:off x="2880" y="340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4</a:t>
              </a:r>
            </a:p>
          </p:txBody>
        </p:sp>
        <p:sp>
          <p:nvSpPr>
            <p:cNvPr id="10255" name="Rectangle 61"/>
            <p:cNvSpPr>
              <a:spLocks noChangeArrowheads="1"/>
            </p:cNvSpPr>
            <p:nvPr/>
          </p:nvSpPr>
          <p:spPr bwMode="auto">
            <a:xfrm>
              <a:off x="3168" y="3580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Text Box 62"/>
            <p:cNvSpPr txBox="1">
              <a:spLocks noChangeArrowheads="1"/>
            </p:cNvSpPr>
            <p:nvPr/>
          </p:nvSpPr>
          <p:spPr bwMode="auto">
            <a:xfrm>
              <a:off x="2880" y="3580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5</a:t>
              </a:r>
            </a:p>
          </p:txBody>
        </p:sp>
        <p:sp>
          <p:nvSpPr>
            <p:cNvPr id="10257" name="Rectangle 63"/>
            <p:cNvSpPr>
              <a:spLocks noChangeArrowheads="1"/>
            </p:cNvSpPr>
            <p:nvPr/>
          </p:nvSpPr>
          <p:spPr bwMode="auto">
            <a:xfrm>
              <a:off x="3168" y="3753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Text Box 64"/>
            <p:cNvSpPr txBox="1">
              <a:spLocks noChangeArrowheads="1"/>
            </p:cNvSpPr>
            <p:nvPr/>
          </p:nvSpPr>
          <p:spPr bwMode="auto">
            <a:xfrm>
              <a:off x="2880" y="375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6</a:t>
              </a:r>
            </a:p>
          </p:txBody>
        </p:sp>
        <p:sp>
          <p:nvSpPr>
            <p:cNvPr id="10259" name="Rectangle 65"/>
            <p:cNvSpPr>
              <a:spLocks noChangeArrowheads="1"/>
            </p:cNvSpPr>
            <p:nvPr/>
          </p:nvSpPr>
          <p:spPr bwMode="auto">
            <a:xfrm>
              <a:off x="3168" y="3926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Text Box 66"/>
            <p:cNvSpPr txBox="1">
              <a:spLocks noChangeArrowheads="1"/>
            </p:cNvSpPr>
            <p:nvPr/>
          </p:nvSpPr>
          <p:spPr bwMode="auto">
            <a:xfrm>
              <a:off x="2880" y="392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7</a:t>
              </a:r>
            </a:p>
          </p:txBody>
        </p:sp>
        <p:sp>
          <p:nvSpPr>
            <p:cNvPr id="10261" name="Text Box 67"/>
            <p:cNvSpPr txBox="1">
              <a:spLocks noChangeArrowheads="1"/>
            </p:cNvSpPr>
            <p:nvPr/>
          </p:nvSpPr>
          <p:spPr bwMode="auto">
            <a:xfrm>
              <a:off x="3341" y="2694"/>
              <a:ext cx="9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mem loc 0 8  0  </a:t>
              </a:r>
            </a:p>
          </p:txBody>
        </p:sp>
        <p:sp>
          <p:nvSpPr>
            <p:cNvPr id="10262" name="Text Box 68"/>
            <p:cNvSpPr txBox="1">
              <a:spLocks noChangeArrowheads="1"/>
            </p:cNvSpPr>
            <p:nvPr/>
          </p:nvSpPr>
          <p:spPr bwMode="auto">
            <a:xfrm>
              <a:off x="3341" y="2870"/>
              <a:ext cx="7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mem loc 1  </a:t>
              </a:r>
            </a:p>
          </p:txBody>
        </p:sp>
        <p:sp>
          <p:nvSpPr>
            <p:cNvPr id="10263" name="Text Box 69"/>
            <p:cNvSpPr txBox="1">
              <a:spLocks noChangeArrowheads="1"/>
            </p:cNvSpPr>
            <p:nvPr/>
          </p:nvSpPr>
          <p:spPr bwMode="auto">
            <a:xfrm>
              <a:off x="3341" y="3043"/>
              <a:ext cx="7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mem loc 2  </a:t>
              </a:r>
            </a:p>
          </p:txBody>
        </p:sp>
        <p:sp>
          <p:nvSpPr>
            <p:cNvPr id="10264" name="Text Box 70"/>
            <p:cNvSpPr txBox="1">
              <a:spLocks noChangeArrowheads="1"/>
            </p:cNvSpPr>
            <p:nvPr/>
          </p:nvSpPr>
          <p:spPr bwMode="auto">
            <a:xfrm>
              <a:off x="3341" y="3215"/>
              <a:ext cx="7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mem loc 3  </a:t>
              </a:r>
            </a:p>
          </p:txBody>
        </p:sp>
        <p:sp>
          <p:nvSpPr>
            <p:cNvPr id="10265" name="Text Box 71"/>
            <p:cNvSpPr txBox="1">
              <a:spLocks noChangeArrowheads="1"/>
            </p:cNvSpPr>
            <p:nvPr/>
          </p:nvSpPr>
          <p:spPr bwMode="auto">
            <a:xfrm>
              <a:off x="3341" y="3388"/>
              <a:ext cx="6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empty   </a:t>
              </a:r>
            </a:p>
          </p:txBody>
        </p:sp>
        <p:sp>
          <p:nvSpPr>
            <p:cNvPr id="10266" name="Text Box 72"/>
            <p:cNvSpPr txBox="1">
              <a:spLocks noChangeArrowheads="1"/>
            </p:cNvSpPr>
            <p:nvPr/>
          </p:nvSpPr>
          <p:spPr bwMode="auto">
            <a:xfrm>
              <a:off x="3341" y="3561"/>
              <a:ext cx="6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empty   </a:t>
              </a:r>
            </a:p>
          </p:txBody>
        </p:sp>
        <p:sp>
          <p:nvSpPr>
            <p:cNvPr id="10267" name="Text Box 73"/>
            <p:cNvSpPr txBox="1">
              <a:spLocks noChangeArrowheads="1"/>
            </p:cNvSpPr>
            <p:nvPr/>
          </p:nvSpPr>
          <p:spPr bwMode="auto">
            <a:xfrm>
              <a:off x="3341" y="3734"/>
              <a:ext cx="6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empty   </a:t>
              </a:r>
            </a:p>
          </p:txBody>
        </p:sp>
        <p:sp>
          <p:nvSpPr>
            <p:cNvPr id="10268" name="Text Box 74"/>
            <p:cNvSpPr txBox="1">
              <a:spLocks noChangeArrowheads="1"/>
            </p:cNvSpPr>
            <p:nvPr/>
          </p:nvSpPr>
          <p:spPr bwMode="auto">
            <a:xfrm>
              <a:off x="3341" y="3907"/>
              <a:ext cx="6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empty   </a:t>
              </a:r>
            </a:p>
          </p:txBody>
        </p:sp>
        <p:sp>
          <p:nvSpPr>
            <p:cNvPr id="10269" name="Line 75"/>
            <p:cNvSpPr>
              <a:spLocks noChangeShapeType="1"/>
            </p:cNvSpPr>
            <p:nvPr/>
          </p:nvSpPr>
          <p:spPr bwMode="auto">
            <a:xfrm flipV="1">
              <a:off x="3859" y="2694"/>
              <a:ext cx="115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76"/>
            <p:cNvSpPr>
              <a:spLocks noChangeShapeType="1"/>
            </p:cNvSpPr>
            <p:nvPr/>
          </p:nvSpPr>
          <p:spPr bwMode="auto">
            <a:xfrm flipV="1">
              <a:off x="3938" y="2678"/>
              <a:ext cx="115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3" name="Text Box 110"/>
          <p:cNvSpPr txBox="1">
            <a:spLocks noChangeArrowheads="1"/>
          </p:cNvSpPr>
          <p:nvPr/>
        </p:nvSpPr>
        <p:spPr bwMode="auto">
          <a:xfrm>
            <a:off x="789916" y="2020661"/>
            <a:ext cx="61703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Memory reference: 0, 1, 2, 3, 1, 3, 0, 8, 0, 9, 10</a:t>
            </a:r>
          </a:p>
        </p:txBody>
      </p:sp>
      <p:sp>
        <p:nvSpPr>
          <p:cNvPr id="10244" name="Line 112"/>
          <p:cNvSpPr>
            <a:spLocks noChangeShapeType="1"/>
          </p:cNvSpPr>
          <p:nvPr/>
        </p:nvSpPr>
        <p:spPr bwMode="auto">
          <a:xfrm flipV="1">
            <a:off x="5979432" y="2430916"/>
            <a:ext cx="0" cy="79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 bwMode="auto">
          <a:xfrm rot="16200000" flipV="1">
            <a:off x="5579044" y="1620042"/>
            <a:ext cx="467632" cy="4787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4847774" y="1161142"/>
            <a:ext cx="171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Conflict miss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8"/>
          <p:cNvSpPr>
            <a:spLocks noChangeArrowheads="1"/>
          </p:cNvSpPr>
          <p:nvPr/>
        </p:nvSpPr>
        <p:spPr bwMode="auto">
          <a:xfrm>
            <a:off x="3641725" y="253841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91" name="Text Box 79"/>
          <p:cNvSpPr txBox="1">
            <a:spLocks noChangeArrowheads="1"/>
          </p:cNvSpPr>
          <p:nvPr/>
        </p:nvSpPr>
        <p:spPr bwMode="auto">
          <a:xfrm>
            <a:off x="3084513" y="2503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11268" name="Rectangle 80"/>
          <p:cNvSpPr>
            <a:spLocks noChangeArrowheads="1"/>
          </p:cNvSpPr>
          <p:nvPr/>
        </p:nvSpPr>
        <p:spPr bwMode="auto">
          <a:xfrm>
            <a:off x="3641725" y="281305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93" name="Text Box 81"/>
          <p:cNvSpPr txBox="1">
            <a:spLocks noChangeArrowheads="1"/>
          </p:cNvSpPr>
          <p:nvPr/>
        </p:nvSpPr>
        <p:spPr bwMode="auto">
          <a:xfrm>
            <a:off x="3084513" y="277812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11270" name="Rectangle 82"/>
          <p:cNvSpPr>
            <a:spLocks noChangeArrowheads="1"/>
          </p:cNvSpPr>
          <p:nvPr/>
        </p:nvSpPr>
        <p:spPr bwMode="auto">
          <a:xfrm>
            <a:off x="3641725" y="308768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95" name="Text Box 83"/>
          <p:cNvSpPr txBox="1">
            <a:spLocks noChangeArrowheads="1"/>
          </p:cNvSpPr>
          <p:nvPr/>
        </p:nvSpPr>
        <p:spPr bwMode="auto">
          <a:xfrm>
            <a:off x="3084513" y="305276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11272" name="Rectangle 84"/>
          <p:cNvSpPr>
            <a:spLocks noChangeArrowheads="1"/>
          </p:cNvSpPr>
          <p:nvPr/>
        </p:nvSpPr>
        <p:spPr bwMode="auto">
          <a:xfrm>
            <a:off x="3641725" y="336232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97" name="Text Box 85"/>
          <p:cNvSpPr txBox="1">
            <a:spLocks noChangeArrowheads="1"/>
          </p:cNvSpPr>
          <p:nvPr/>
        </p:nvSpPr>
        <p:spPr bwMode="auto">
          <a:xfrm>
            <a:off x="3084513" y="3327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11274" name="Rectangle 86"/>
          <p:cNvSpPr>
            <a:spLocks noChangeArrowheads="1"/>
          </p:cNvSpPr>
          <p:nvPr/>
        </p:nvSpPr>
        <p:spPr bwMode="auto">
          <a:xfrm>
            <a:off x="3641725" y="363537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99" name="Text Box 87"/>
          <p:cNvSpPr txBox="1">
            <a:spLocks noChangeArrowheads="1"/>
          </p:cNvSpPr>
          <p:nvPr/>
        </p:nvSpPr>
        <p:spPr bwMode="auto">
          <a:xfrm>
            <a:off x="3084513" y="360045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11276" name="Rectangle 88"/>
          <p:cNvSpPr>
            <a:spLocks noChangeArrowheads="1"/>
          </p:cNvSpPr>
          <p:nvPr/>
        </p:nvSpPr>
        <p:spPr bwMode="auto">
          <a:xfrm>
            <a:off x="3641725" y="391001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601" name="Text Box 89"/>
          <p:cNvSpPr txBox="1">
            <a:spLocks noChangeArrowheads="1"/>
          </p:cNvSpPr>
          <p:nvPr/>
        </p:nvSpPr>
        <p:spPr bwMode="auto">
          <a:xfrm>
            <a:off x="3084513" y="38750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11278" name="Rectangle 90"/>
          <p:cNvSpPr>
            <a:spLocks noChangeArrowheads="1"/>
          </p:cNvSpPr>
          <p:nvPr/>
        </p:nvSpPr>
        <p:spPr bwMode="auto">
          <a:xfrm>
            <a:off x="3641725" y="418465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603" name="Text Box 91"/>
          <p:cNvSpPr txBox="1">
            <a:spLocks noChangeArrowheads="1"/>
          </p:cNvSpPr>
          <p:nvPr/>
        </p:nvSpPr>
        <p:spPr bwMode="auto">
          <a:xfrm>
            <a:off x="3084513" y="414972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6</a:t>
            </a:r>
          </a:p>
        </p:txBody>
      </p:sp>
      <p:sp>
        <p:nvSpPr>
          <p:cNvPr id="11280" name="Rectangle 92"/>
          <p:cNvSpPr>
            <a:spLocks noChangeArrowheads="1"/>
          </p:cNvSpPr>
          <p:nvPr/>
        </p:nvSpPr>
        <p:spPr bwMode="auto">
          <a:xfrm>
            <a:off x="3641725" y="445928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605" name="Text Box 93"/>
          <p:cNvSpPr txBox="1">
            <a:spLocks noChangeArrowheads="1"/>
          </p:cNvSpPr>
          <p:nvPr/>
        </p:nvSpPr>
        <p:spPr bwMode="auto">
          <a:xfrm>
            <a:off x="3084513" y="442436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7</a:t>
            </a:r>
          </a:p>
        </p:txBody>
      </p:sp>
      <p:sp>
        <p:nvSpPr>
          <p:cNvPr id="11282" name="Text Box 94"/>
          <p:cNvSpPr txBox="1">
            <a:spLocks noChangeArrowheads="1"/>
          </p:cNvSpPr>
          <p:nvPr/>
        </p:nvSpPr>
        <p:spPr bwMode="auto">
          <a:xfrm>
            <a:off x="4067175" y="2503488"/>
            <a:ext cx="1347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mem loc 0 8   </a:t>
            </a:r>
          </a:p>
        </p:txBody>
      </p:sp>
      <p:sp>
        <p:nvSpPr>
          <p:cNvPr id="11283" name="Text Box 95"/>
          <p:cNvSpPr txBox="1">
            <a:spLocks noChangeArrowheads="1"/>
          </p:cNvSpPr>
          <p:nvPr/>
        </p:nvSpPr>
        <p:spPr bwMode="auto">
          <a:xfrm>
            <a:off x="4098925" y="2782888"/>
            <a:ext cx="1150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mem loc 1  </a:t>
            </a:r>
          </a:p>
        </p:txBody>
      </p:sp>
      <p:sp>
        <p:nvSpPr>
          <p:cNvPr id="11284" name="Text Box 96"/>
          <p:cNvSpPr txBox="1">
            <a:spLocks noChangeArrowheads="1"/>
          </p:cNvSpPr>
          <p:nvPr/>
        </p:nvSpPr>
        <p:spPr bwMode="auto">
          <a:xfrm>
            <a:off x="4098925" y="3057525"/>
            <a:ext cx="1150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mem loc 2  </a:t>
            </a:r>
          </a:p>
        </p:txBody>
      </p:sp>
      <p:sp>
        <p:nvSpPr>
          <p:cNvPr id="11285" name="Text Box 97"/>
          <p:cNvSpPr txBox="1">
            <a:spLocks noChangeArrowheads="1"/>
          </p:cNvSpPr>
          <p:nvPr/>
        </p:nvSpPr>
        <p:spPr bwMode="auto">
          <a:xfrm>
            <a:off x="4098925" y="3330575"/>
            <a:ext cx="1150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mem loc 3  </a:t>
            </a:r>
          </a:p>
        </p:txBody>
      </p:sp>
      <p:sp>
        <p:nvSpPr>
          <p:cNvPr id="11286" name="Text Box 98"/>
          <p:cNvSpPr txBox="1">
            <a:spLocks noChangeArrowheads="1"/>
          </p:cNvSpPr>
          <p:nvPr/>
        </p:nvSpPr>
        <p:spPr bwMode="auto">
          <a:xfrm>
            <a:off x="4098925" y="3605213"/>
            <a:ext cx="1001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   empty   </a:t>
            </a:r>
          </a:p>
        </p:txBody>
      </p:sp>
      <p:sp>
        <p:nvSpPr>
          <p:cNvPr id="11287" name="Text Box 99"/>
          <p:cNvSpPr txBox="1">
            <a:spLocks noChangeArrowheads="1"/>
          </p:cNvSpPr>
          <p:nvPr/>
        </p:nvSpPr>
        <p:spPr bwMode="auto">
          <a:xfrm>
            <a:off x="4098925" y="3879850"/>
            <a:ext cx="1001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   empty   </a:t>
            </a:r>
          </a:p>
        </p:txBody>
      </p:sp>
      <p:sp>
        <p:nvSpPr>
          <p:cNvPr id="11288" name="Text Box 100"/>
          <p:cNvSpPr txBox="1">
            <a:spLocks noChangeArrowheads="1"/>
          </p:cNvSpPr>
          <p:nvPr/>
        </p:nvSpPr>
        <p:spPr bwMode="auto">
          <a:xfrm>
            <a:off x="4098925" y="4154488"/>
            <a:ext cx="1001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   empty   </a:t>
            </a:r>
          </a:p>
        </p:txBody>
      </p:sp>
      <p:sp>
        <p:nvSpPr>
          <p:cNvPr id="11289" name="Text Box 101"/>
          <p:cNvSpPr txBox="1">
            <a:spLocks noChangeArrowheads="1"/>
          </p:cNvSpPr>
          <p:nvPr/>
        </p:nvSpPr>
        <p:spPr bwMode="auto">
          <a:xfrm>
            <a:off x="4098925" y="4429125"/>
            <a:ext cx="1001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   empty   </a:t>
            </a:r>
          </a:p>
        </p:txBody>
      </p:sp>
      <p:sp>
        <p:nvSpPr>
          <p:cNvPr id="11290" name="Line 102"/>
          <p:cNvSpPr>
            <a:spLocks noChangeShapeType="1"/>
          </p:cNvSpPr>
          <p:nvPr/>
        </p:nvSpPr>
        <p:spPr bwMode="auto">
          <a:xfrm flipV="1">
            <a:off x="4922838" y="2478088"/>
            <a:ext cx="182562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1" name="Text Box 103"/>
          <p:cNvSpPr txBox="1">
            <a:spLocks noChangeArrowheads="1"/>
          </p:cNvSpPr>
          <p:nvPr/>
        </p:nvSpPr>
        <p:spPr bwMode="auto">
          <a:xfrm>
            <a:off x="4283075" y="2195513"/>
            <a:ext cx="547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data</a:t>
            </a:r>
          </a:p>
        </p:txBody>
      </p:sp>
      <p:sp>
        <p:nvSpPr>
          <p:cNvPr id="64616" name="Line 104"/>
          <p:cNvSpPr>
            <a:spLocks noChangeShapeType="1"/>
          </p:cNvSpPr>
          <p:nvPr/>
        </p:nvSpPr>
        <p:spPr bwMode="auto">
          <a:xfrm>
            <a:off x="4098925" y="2503488"/>
            <a:ext cx="0" cy="2195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617" name="Text Box 105"/>
          <p:cNvSpPr txBox="1">
            <a:spLocks noChangeArrowheads="1"/>
          </p:cNvSpPr>
          <p:nvPr/>
        </p:nvSpPr>
        <p:spPr bwMode="auto">
          <a:xfrm>
            <a:off x="3641725" y="2195513"/>
            <a:ext cx="449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tag</a:t>
            </a:r>
          </a:p>
        </p:txBody>
      </p:sp>
      <p:sp>
        <p:nvSpPr>
          <p:cNvPr id="64618" name="Text Box 106"/>
          <p:cNvSpPr txBox="1">
            <a:spLocks noChangeArrowheads="1"/>
          </p:cNvSpPr>
          <p:nvPr/>
        </p:nvSpPr>
        <p:spPr bwMode="auto">
          <a:xfrm>
            <a:off x="3732213" y="2503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64619" name="Text Box 107"/>
          <p:cNvSpPr txBox="1">
            <a:spLocks noChangeArrowheads="1"/>
          </p:cNvSpPr>
          <p:nvPr/>
        </p:nvSpPr>
        <p:spPr bwMode="auto">
          <a:xfrm>
            <a:off x="3724275" y="277812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64620" name="Text Box 108"/>
          <p:cNvSpPr txBox="1">
            <a:spLocks noChangeArrowheads="1"/>
          </p:cNvSpPr>
          <p:nvPr/>
        </p:nvSpPr>
        <p:spPr bwMode="auto">
          <a:xfrm>
            <a:off x="3733800" y="305276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64621" name="Text Box 109"/>
          <p:cNvSpPr txBox="1">
            <a:spLocks noChangeArrowheads="1"/>
          </p:cNvSpPr>
          <p:nvPr/>
        </p:nvSpPr>
        <p:spPr bwMode="auto">
          <a:xfrm>
            <a:off x="3733800" y="3327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11298" name="Rectangle 1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 we disambiguate?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91" grpId="0"/>
      <p:bldP spid="64593" grpId="0"/>
      <p:bldP spid="64595" grpId="0"/>
      <p:bldP spid="64597" grpId="0"/>
      <p:bldP spid="64599" grpId="0"/>
      <p:bldP spid="64601" grpId="0"/>
      <p:bldP spid="64603" grpId="0"/>
      <p:bldP spid="64605" grpId="0"/>
      <p:bldP spid="64616" grpId="0" animBg="1"/>
      <p:bldP spid="64617" grpId="0"/>
      <p:bldP spid="64618" grpId="0"/>
      <p:bldP spid="64619" grpId="0"/>
      <p:bldP spid="64620" grpId="0"/>
      <p:bldP spid="646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3108325" y="203517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551113" y="200025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3108325" y="230981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551113" y="22748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3108325" y="258445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551113" y="254952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12296" name="Rectangle 9"/>
          <p:cNvSpPr>
            <a:spLocks noChangeArrowheads="1"/>
          </p:cNvSpPr>
          <p:nvPr/>
        </p:nvSpPr>
        <p:spPr bwMode="auto">
          <a:xfrm>
            <a:off x="3108325" y="285908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2551113" y="282416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3108325" y="313213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2551113" y="309721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12300" name="Rectangle 13"/>
          <p:cNvSpPr>
            <a:spLocks noChangeArrowheads="1"/>
          </p:cNvSpPr>
          <p:nvPr/>
        </p:nvSpPr>
        <p:spPr bwMode="auto">
          <a:xfrm>
            <a:off x="3108325" y="340677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2551113" y="337185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12302" name="Rectangle 15"/>
          <p:cNvSpPr>
            <a:spLocks noChangeArrowheads="1"/>
          </p:cNvSpPr>
          <p:nvPr/>
        </p:nvSpPr>
        <p:spPr bwMode="auto">
          <a:xfrm>
            <a:off x="3108325" y="368141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2551113" y="3646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6</a:t>
            </a:r>
          </a:p>
        </p:txBody>
      </p:sp>
      <p:sp>
        <p:nvSpPr>
          <p:cNvPr id="12304" name="Rectangle 17"/>
          <p:cNvSpPr>
            <a:spLocks noChangeArrowheads="1"/>
          </p:cNvSpPr>
          <p:nvPr/>
        </p:nvSpPr>
        <p:spPr bwMode="auto">
          <a:xfrm>
            <a:off x="3108325" y="395605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2551113" y="392112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7</a:t>
            </a:r>
          </a:p>
        </p:txBody>
      </p:sp>
      <p:sp>
        <p:nvSpPr>
          <p:cNvPr id="12306" name="Text Box 19"/>
          <p:cNvSpPr txBox="1">
            <a:spLocks noChangeArrowheads="1"/>
          </p:cNvSpPr>
          <p:nvPr/>
        </p:nvSpPr>
        <p:spPr bwMode="auto">
          <a:xfrm>
            <a:off x="3533775" y="2000250"/>
            <a:ext cx="1325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            loc 8   </a:t>
            </a:r>
          </a:p>
        </p:txBody>
      </p:sp>
      <p:sp>
        <p:nvSpPr>
          <p:cNvPr id="12307" name="Text Box 20"/>
          <p:cNvSpPr txBox="1">
            <a:spLocks noChangeArrowheads="1"/>
          </p:cNvSpPr>
          <p:nvPr/>
        </p:nvSpPr>
        <p:spPr bwMode="auto">
          <a:xfrm>
            <a:off x="3565525" y="2279650"/>
            <a:ext cx="1227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           loc 1  </a:t>
            </a:r>
          </a:p>
        </p:txBody>
      </p:sp>
      <p:sp>
        <p:nvSpPr>
          <p:cNvPr id="12308" name="Text Box 21"/>
          <p:cNvSpPr txBox="1">
            <a:spLocks noChangeArrowheads="1"/>
          </p:cNvSpPr>
          <p:nvPr/>
        </p:nvSpPr>
        <p:spPr bwMode="auto">
          <a:xfrm>
            <a:off x="3565525" y="2554288"/>
            <a:ext cx="1227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           loc 2  </a:t>
            </a:r>
          </a:p>
        </p:txBody>
      </p:sp>
      <p:sp>
        <p:nvSpPr>
          <p:cNvPr id="12309" name="Text Box 22"/>
          <p:cNvSpPr txBox="1">
            <a:spLocks noChangeArrowheads="1"/>
          </p:cNvSpPr>
          <p:nvPr/>
        </p:nvSpPr>
        <p:spPr bwMode="auto">
          <a:xfrm>
            <a:off x="3565525" y="2827338"/>
            <a:ext cx="1227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           loc 3  </a:t>
            </a:r>
          </a:p>
        </p:txBody>
      </p:sp>
      <p:sp>
        <p:nvSpPr>
          <p:cNvPr id="12310" name="Text Box 23"/>
          <p:cNvSpPr txBox="1">
            <a:spLocks noChangeArrowheads="1"/>
          </p:cNvSpPr>
          <p:nvPr/>
        </p:nvSpPr>
        <p:spPr bwMode="auto">
          <a:xfrm>
            <a:off x="3565525" y="3101975"/>
            <a:ext cx="1395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           empty   </a:t>
            </a:r>
          </a:p>
        </p:txBody>
      </p:sp>
      <p:sp>
        <p:nvSpPr>
          <p:cNvPr id="12311" name="Text Box 24"/>
          <p:cNvSpPr txBox="1">
            <a:spLocks noChangeArrowheads="1"/>
          </p:cNvSpPr>
          <p:nvPr/>
        </p:nvSpPr>
        <p:spPr bwMode="auto">
          <a:xfrm>
            <a:off x="3565525" y="3376613"/>
            <a:ext cx="1395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           empty   </a:t>
            </a:r>
          </a:p>
        </p:txBody>
      </p:sp>
      <p:sp>
        <p:nvSpPr>
          <p:cNvPr id="12312" name="Text Box 25"/>
          <p:cNvSpPr txBox="1">
            <a:spLocks noChangeArrowheads="1"/>
          </p:cNvSpPr>
          <p:nvPr/>
        </p:nvSpPr>
        <p:spPr bwMode="auto">
          <a:xfrm>
            <a:off x="3565525" y="3651250"/>
            <a:ext cx="1395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           empty   </a:t>
            </a:r>
          </a:p>
        </p:txBody>
      </p:sp>
      <p:sp>
        <p:nvSpPr>
          <p:cNvPr id="12313" name="Text Box 26"/>
          <p:cNvSpPr txBox="1">
            <a:spLocks noChangeArrowheads="1"/>
          </p:cNvSpPr>
          <p:nvPr/>
        </p:nvSpPr>
        <p:spPr bwMode="auto">
          <a:xfrm>
            <a:off x="3565525" y="3925888"/>
            <a:ext cx="1395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           empty   </a:t>
            </a:r>
          </a:p>
        </p:txBody>
      </p:sp>
      <p:sp>
        <p:nvSpPr>
          <p:cNvPr id="12314" name="Text Box 27"/>
          <p:cNvSpPr txBox="1">
            <a:spLocks noChangeArrowheads="1"/>
          </p:cNvSpPr>
          <p:nvPr/>
        </p:nvSpPr>
        <p:spPr bwMode="auto">
          <a:xfrm>
            <a:off x="4206875" y="1692275"/>
            <a:ext cx="547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data</a:t>
            </a:r>
          </a:p>
        </p:txBody>
      </p:sp>
      <p:sp>
        <p:nvSpPr>
          <p:cNvPr id="5148" name="Line 28"/>
          <p:cNvSpPr>
            <a:spLocks noChangeShapeType="1"/>
          </p:cNvSpPr>
          <p:nvPr/>
        </p:nvSpPr>
        <p:spPr bwMode="auto">
          <a:xfrm>
            <a:off x="3475038" y="2000250"/>
            <a:ext cx="0" cy="2195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6" name="Text Box 29"/>
          <p:cNvSpPr txBox="1">
            <a:spLocks noChangeArrowheads="1"/>
          </p:cNvSpPr>
          <p:nvPr/>
        </p:nvSpPr>
        <p:spPr bwMode="auto">
          <a:xfrm>
            <a:off x="3657600" y="1660525"/>
            <a:ext cx="449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tag</a:t>
            </a:r>
          </a:p>
        </p:txBody>
      </p:sp>
      <p:sp>
        <p:nvSpPr>
          <p:cNvPr id="5150" name="Text Box 30"/>
          <p:cNvSpPr txBox="1">
            <a:spLocks noChangeArrowheads="1"/>
          </p:cNvSpPr>
          <p:nvPr/>
        </p:nvSpPr>
        <p:spPr bwMode="auto">
          <a:xfrm>
            <a:off x="3198813" y="200025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5151" name="Text Box 31"/>
          <p:cNvSpPr txBox="1">
            <a:spLocks noChangeArrowheads="1"/>
          </p:cNvSpPr>
          <p:nvPr/>
        </p:nvSpPr>
        <p:spPr bwMode="auto">
          <a:xfrm>
            <a:off x="3190875" y="22748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5152" name="Text Box 32"/>
          <p:cNvSpPr txBox="1">
            <a:spLocks noChangeArrowheads="1"/>
          </p:cNvSpPr>
          <p:nvPr/>
        </p:nvSpPr>
        <p:spPr bwMode="auto">
          <a:xfrm>
            <a:off x="3200400" y="254952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5153" name="Text Box 33"/>
          <p:cNvSpPr txBox="1">
            <a:spLocks noChangeArrowheads="1"/>
          </p:cNvSpPr>
          <p:nvPr/>
        </p:nvSpPr>
        <p:spPr bwMode="auto">
          <a:xfrm>
            <a:off x="3200400" y="282416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12321" name="Line 34"/>
          <p:cNvSpPr>
            <a:spLocks noChangeShapeType="1"/>
          </p:cNvSpPr>
          <p:nvPr/>
        </p:nvSpPr>
        <p:spPr bwMode="auto">
          <a:xfrm>
            <a:off x="4022725" y="2055813"/>
            <a:ext cx="0" cy="2195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3070225" y="1657350"/>
            <a:ext cx="587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valid</a:t>
            </a:r>
          </a:p>
        </p:txBody>
      </p: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3208338" y="312261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5157" name="Text Box 37"/>
          <p:cNvSpPr txBox="1">
            <a:spLocks noChangeArrowheads="1"/>
          </p:cNvSpPr>
          <p:nvPr/>
        </p:nvSpPr>
        <p:spPr bwMode="auto">
          <a:xfrm>
            <a:off x="3200400" y="339725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3209925" y="36718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5159" name="Text Box 39"/>
          <p:cNvSpPr txBox="1">
            <a:spLocks noChangeArrowheads="1"/>
          </p:cNvSpPr>
          <p:nvPr/>
        </p:nvSpPr>
        <p:spPr bwMode="auto">
          <a:xfrm>
            <a:off x="3209925" y="394652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12327" name="Text Box 40"/>
          <p:cNvSpPr txBox="1">
            <a:spLocks noChangeArrowheads="1"/>
          </p:cNvSpPr>
          <p:nvPr/>
        </p:nvSpPr>
        <p:spPr bwMode="auto">
          <a:xfrm>
            <a:off x="3648075" y="202565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12328" name="Text Box 41"/>
          <p:cNvSpPr txBox="1">
            <a:spLocks noChangeArrowheads="1"/>
          </p:cNvSpPr>
          <p:nvPr/>
        </p:nvSpPr>
        <p:spPr bwMode="auto">
          <a:xfrm>
            <a:off x="3640138" y="23002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12329" name="Text Box 42"/>
          <p:cNvSpPr txBox="1">
            <a:spLocks noChangeArrowheads="1"/>
          </p:cNvSpPr>
          <p:nvPr/>
        </p:nvSpPr>
        <p:spPr bwMode="auto">
          <a:xfrm>
            <a:off x="3649663" y="257492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12330" name="Text Box 43"/>
          <p:cNvSpPr txBox="1">
            <a:spLocks noChangeArrowheads="1"/>
          </p:cNvSpPr>
          <p:nvPr/>
        </p:nvSpPr>
        <p:spPr bwMode="auto">
          <a:xfrm>
            <a:off x="3649663" y="284956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12331" name="Text Box 44"/>
          <p:cNvSpPr txBox="1">
            <a:spLocks noChangeArrowheads="1"/>
          </p:cNvSpPr>
          <p:nvPr/>
        </p:nvSpPr>
        <p:spPr bwMode="auto">
          <a:xfrm>
            <a:off x="3657600" y="3119438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X</a:t>
            </a:r>
          </a:p>
        </p:txBody>
      </p:sp>
      <p:sp>
        <p:nvSpPr>
          <p:cNvPr id="12332" name="Text Box 45"/>
          <p:cNvSpPr txBox="1">
            <a:spLocks noChangeArrowheads="1"/>
          </p:cNvSpPr>
          <p:nvPr/>
        </p:nvSpPr>
        <p:spPr bwMode="auto">
          <a:xfrm>
            <a:off x="3657600" y="3398838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X</a:t>
            </a:r>
          </a:p>
        </p:txBody>
      </p:sp>
      <p:sp>
        <p:nvSpPr>
          <p:cNvPr id="12333" name="Text Box 46"/>
          <p:cNvSpPr txBox="1">
            <a:spLocks noChangeArrowheads="1"/>
          </p:cNvSpPr>
          <p:nvPr/>
        </p:nvSpPr>
        <p:spPr bwMode="auto">
          <a:xfrm>
            <a:off x="3657600" y="3611563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X</a:t>
            </a:r>
          </a:p>
        </p:txBody>
      </p:sp>
      <p:sp>
        <p:nvSpPr>
          <p:cNvPr id="12334" name="Text Box 47"/>
          <p:cNvSpPr txBox="1">
            <a:spLocks noChangeArrowheads="1"/>
          </p:cNvSpPr>
          <p:nvPr/>
        </p:nvSpPr>
        <p:spPr bwMode="auto">
          <a:xfrm>
            <a:off x="3657600" y="3946525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X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465263" y="4983163"/>
            <a:ext cx="6216650" cy="639762"/>
            <a:chOff x="922" y="3139"/>
            <a:chExt cx="3916" cy="403"/>
          </a:xfrm>
        </p:grpSpPr>
        <p:sp>
          <p:nvSpPr>
            <p:cNvPr id="12337" name="Text Box 49"/>
            <p:cNvSpPr txBox="1">
              <a:spLocks noChangeArrowheads="1"/>
            </p:cNvSpPr>
            <p:nvPr/>
          </p:nvSpPr>
          <p:spPr bwMode="auto">
            <a:xfrm>
              <a:off x="1094" y="3233"/>
              <a:ext cx="44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Valid  </a:t>
              </a:r>
            </a:p>
          </p:txBody>
        </p:sp>
        <p:sp>
          <p:nvSpPr>
            <p:cNvPr id="12338" name="Rectangle 50"/>
            <p:cNvSpPr>
              <a:spLocks noChangeArrowheads="1"/>
            </p:cNvSpPr>
            <p:nvPr/>
          </p:nvSpPr>
          <p:spPr bwMode="auto">
            <a:xfrm>
              <a:off x="922" y="3139"/>
              <a:ext cx="691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9" name="Text Box 51"/>
            <p:cNvSpPr txBox="1">
              <a:spLocks noChangeArrowheads="1"/>
            </p:cNvSpPr>
            <p:nvPr/>
          </p:nvSpPr>
          <p:spPr bwMode="auto">
            <a:xfrm>
              <a:off x="1839" y="3233"/>
              <a:ext cx="4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Tag   </a:t>
              </a:r>
            </a:p>
          </p:txBody>
        </p:sp>
        <p:sp>
          <p:nvSpPr>
            <p:cNvPr id="12340" name="Rectangle 52"/>
            <p:cNvSpPr>
              <a:spLocks noChangeArrowheads="1"/>
            </p:cNvSpPr>
            <p:nvPr/>
          </p:nvSpPr>
          <p:spPr bwMode="auto">
            <a:xfrm>
              <a:off x="1613" y="3139"/>
              <a:ext cx="691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1" name="Text Box 53"/>
            <p:cNvSpPr txBox="1">
              <a:spLocks noChangeArrowheads="1"/>
            </p:cNvSpPr>
            <p:nvPr/>
          </p:nvSpPr>
          <p:spPr bwMode="auto">
            <a:xfrm>
              <a:off x="2744" y="3233"/>
              <a:ext cx="14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         data                </a:t>
              </a:r>
            </a:p>
          </p:txBody>
        </p:sp>
        <p:sp>
          <p:nvSpPr>
            <p:cNvPr id="12342" name="Rectangle 54"/>
            <p:cNvSpPr>
              <a:spLocks noChangeArrowheads="1"/>
            </p:cNvSpPr>
            <p:nvPr/>
          </p:nvSpPr>
          <p:spPr bwMode="auto">
            <a:xfrm>
              <a:off x="2304" y="3139"/>
              <a:ext cx="2534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36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 we know it is valid?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6" grpId="0"/>
      <p:bldP spid="5128" grpId="0"/>
      <p:bldP spid="5130" grpId="0"/>
      <p:bldP spid="5132" grpId="0"/>
      <p:bldP spid="5134" grpId="0"/>
      <p:bldP spid="5136" grpId="0"/>
      <p:bldP spid="5138" grpId="0"/>
      <p:bldP spid="5148" grpId="0" animBg="1"/>
      <p:bldP spid="5150" grpId="0"/>
      <p:bldP spid="5151" grpId="0"/>
      <p:bldP spid="5152" grpId="0"/>
      <p:bldP spid="5153" grpId="0"/>
      <p:bldP spid="5155" grpId="0"/>
      <p:bldP spid="5156" grpId="0"/>
      <p:bldP spid="5157" grpId="0"/>
      <p:bldP spid="5158" grpId="0"/>
      <p:bldP spid="51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43050" y="1939925"/>
            <a:ext cx="5670550" cy="639763"/>
            <a:chOff x="1267" y="3139"/>
            <a:chExt cx="3571" cy="403"/>
          </a:xfrm>
        </p:grpSpPr>
        <p:sp>
          <p:nvSpPr>
            <p:cNvPr id="13317" name="Text Box 3"/>
            <p:cNvSpPr txBox="1">
              <a:spLocks noChangeArrowheads="1"/>
            </p:cNvSpPr>
            <p:nvPr/>
          </p:nvSpPr>
          <p:spPr bwMode="auto">
            <a:xfrm>
              <a:off x="1440" y="3233"/>
              <a:ext cx="77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Cache Tag   </a:t>
              </a:r>
            </a:p>
          </p:txBody>
        </p:sp>
        <p:sp>
          <p:nvSpPr>
            <p:cNvPr id="13318" name="Rectangle 4"/>
            <p:cNvSpPr>
              <a:spLocks noChangeArrowheads="1"/>
            </p:cNvSpPr>
            <p:nvPr/>
          </p:nvSpPr>
          <p:spPr bwMode="auto">
            <a:xfrm>
              <a:off x="1267" y="3139"/>
              <a:ext cx="1037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9" name="Text Box 5"/>
            <p:cNvSpPr txBox="1">
              <a:spLocks noChangeArrowheads="1"/>
            </p:cNvSpPr>
            <p:nvPr/>
          </p:nvSpPr>
          <p:spPr bwMode="auto">
            <a:xfrm>
              <a:off x="2546" y="3233"/>
              <a:ext cx="18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         Cache Index                </a:t>
              </a:r>
            </a:p>
          </p:txBody>
        </p:sp>
        <p:sp>
          <p:nvSpPr>
            <p:cNvPr id="13320" name="Rectangle 6"/>
            <p:cNvSpPr>
              <a:spLocks noChangeArrowheads="1"/>
            </p:cNvSpPr>
            <p:nvPr/>
          </p:nvSpPr>
          <p:spPr bwMode="auto">
            <a:xfrm>
              <a:off x="2304" y="3139"/>
              <a:ext cx="2534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1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Interpreting memory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633" y="188686"/>
            <a:ext cx="6464595" cy="62411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Cache Lookup</a:t>
            </a:r>
            <a:endParaRPr lang="en-US" dirty="0"/>
          </a:p>
        </p:txBody>
      </p:sp>
      <p:sp>
        <p:nvSpPr>
          <p:cNvPr id="13370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12381" y="1232972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000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2381" y="1602304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001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12381" y="1971636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010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2381" y="2340968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011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2381" y="2710300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100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12381" y="3079632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101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2381" y="3448964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110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12381" y="3818296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111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95331" y="3448964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00000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95331" y="3818296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00001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95331" y="4187628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00010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95331" y="4556960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00011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95331" y="4926292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00100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95331" y="5295624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00101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95331" y="5664956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00110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95331" y="6034288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00111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82863" y="3448964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01000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82863" y="3818296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01001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82863" y="4187628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01010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82863" y="4556960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01011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682863" y="4926292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01100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682863" y="5295624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01101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682863" y="5664956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01110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682863" y="6034288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01111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970395" y="3448964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10000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970395" y="3818296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10001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970395" y="4187628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10010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970395" y="4556960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10011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970395" y="4926292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10100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970395" y="5295624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10101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970395" y="5664956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10110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970395" y="6034288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10111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257927" y="3448964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11000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257927" y="3818296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11001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57927" y="4187628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11010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257927" y="4556960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11011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257927" y="4926292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11100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257927" y="5295624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11101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257927" y="5664956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11110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257927" y="6034288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11111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98968" y="1971636"/>
            <a:ext cx="5517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Cache_Index</a:t>
            </a:r>
            <a:r>
              <a:rPr lang="en-US" sz="2000" dirty="0" smtClean="0"/>
              <a:t> = </a:t>
            </a:r>
            <a:r>
              <a:rPr lang="en-US" sz="2000" dirty="0" err="1" smtClean="0"/>
              <a:t>Memory_Address</a:t>
            </a:r>
            <a:r>
              <a:rPr lang="en-US" sz="2000" dirty="0" smtClean="0"/>
              <a:t> </a:t>
            </a:r>
            <a:r>
              <a:rPr lang="en-US" sz="2000" i="1" dirty="0" smtClean="0"/>
              <a:t>mod</a:t>
            </a:r>
            <a:r>
              <a:rPr lang="en-US" sz="2000" dirty="0" smtClean="0"/>
              <a:t> </a:t>
            </a:r>
            <a:r>
              <a:rPr lang="en-US" sz="2000" dirty="0" err="1" smtClean="0"/>
              <a:t>Cache_Size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cxnSp>
        <p:nvCxnSpPr>
          <p:cNvPr id="67" name="Straight Connector 66"/>
          <p:cNvCxnSpPr/>
          <p:nvPr/>
        </p:nvCxnSpPr>
        <p:spPr bwMode="auto">
          <a:xfrm rot="5400000">
            <a:off x="2173515" y="4815113"/>
            <a:ext cx="3563257" cy="145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>
            <a:off x="3443515" y="4793342"/>
            <a:ext cx="3563257" cy="145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 rot="5400000">
            <a:off x="4735286" y="4836885"/>
            <a:ext cx="3563257" cy="145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rot="5400000">
            <a:off x="6012544" y="4880427"/>
            <a:ext cx="3563257" cy="145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204" y="231095"/>
            <a:ext cx="6464595" cy="784905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Cache Lookup</a:t>
            </a:r>
            <a:endParaRPr lang="en-US" dirty="0"/>
          </a:p>
        </p:txBody>
      </p:sp>
      <p:sp>
        <p:nvSpPr>
          <p:cNvPr id="13370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354386" y="1218457"/>
            <a:ext cx="616689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000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25356" y="1616818"/>
            <a:ext cx="616689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001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25357" y="1986151"/>
            <a:ext cx="616689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010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39871" y="2369996"/>
            <a:ext cx="616689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011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25357" y="2695786"/>
            <a:ext cx="616689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100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96328" y="3079632"/>
            <a:ext cx="616689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101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10842" y="3448964"/>
            <a:ext cx="616689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110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39871" y="3818296"/>
            <a:ext cx="616689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111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95331" y="3448964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00000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95331" y="3818296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00001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95331" y="4187628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00010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95331" y="4556960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00011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95331" y="4926292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00100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95331" y="5295624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00101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95331" y="5664956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00110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95331" y="6034288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00111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82863" y="3448964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01000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82863" y="3818296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01001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82863" y="4187628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01010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82863" y="4556960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01011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682863" y="4926292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01100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682863" y="5295624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01101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682863" y="5664956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01110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682863" y="6034288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01111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970395" y="3448964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10000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970395" y="3818296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10001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970395" y="4187628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10010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970395" y="4556960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10011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970395" y="4926292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10100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970395" y="5295624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10101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970395" y="5664956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10110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970395" y="6034288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10111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257927" y="3448964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11000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257927" y="3818296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11001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57927" y="4187628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11010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257927" y="4556960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11011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257927" y="4926292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11100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257927" y="5295624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11101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257927" y="5664956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11110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257927" y="6034288"/>
            <a:ext cx="12875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11111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02975" y="1971636"/>
            <a:ext cx="5440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 err="1" smtClean="0"/>
              <a:t>Cache_Index</a:t>
            </a:r>
            <a:r>
              <a:rPr lang="en-US" sz="2000" dirty="0" smtClean="0"/>
              <a:t> = </a:t>
            </a:r>
            <a:r>
              <a:rPr lang="en-US" sz="2000" dirty="0" err="1" smtClean="0"/>
              <a:t>Memory_Address</a:t>
            </a:r>
            <a:r>
              <a:rPr lang="en-US" sz="2000" dirty="0" smtClean="0"/>
              <a:t> </a:t>
            </a:r>
            <a:r>
              <a:rPr lang="en-US" sz="2000" i="1" dirty="0" smtClean="0"/>
              <a:t>mod</a:t>
            </a:r>
            <a:r>
              <a:rPr lang="en-US" sz="2000" dirty="0" smtClean="0"/>
              <a:t> </a:t>
            </a:r>
            <a:r>
              <a:rPr lang="en-US" sz="2000" dirty="0" err="1" smtClean="0"/>
              <a:t>Cache_Size</a:t>
            </a:r>
            <a:endParaRPr lang="en-US" sz="2000" dirty="0" smtClean="0"/>
          </a:p>
          <a:p>
            <a:pPr algn="just"/>
            <a:r>
              <a:rPr lang="en-US" sz="2000" dirty="0" err="1" smtClean="0"/>
              <a:t>Cache_Tag</a:t>
            </a:r>
            <a:r>
              <a:rPr lang="en-US" sz="2000" dirty="0" smtClean="0"/>
              <a:t> = </a:t>
            </a:r>
            <a:r>
              <a:rPr lang="en-US" sz="2000" dirty="0" err="1" smtClean="0"/>
              <a:t>Memory_Address</a:t>
            </a:r>
            <a:r>
              <a:rPr lang="en-US" sz="2000" dirty="0" smtClean="0"/>
              <a:t>/</a:t>
            </a:r>
            <a:r>
              <a:rPr lang="en-US" sz="2000" dirty="0" err="1" smtClean="0"/>
              <a:t>Cache_Size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cxnSp>
        <p:nvCxnSpPr>
          <p:cNvPr id="67" name="Straight Connector 66"/>
          <p:cNvCxnSpPr/>
          <p:nvPr/>
        </p:nvCxnSpPr>
        <p:spPr>
          <a:xfrm rot="5400000">
            <a:off x="2479165" y="4940806"/>
            <a:ext cx="2954656" cy="158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3766499" y="4925498"/>
            <a:ext cx="2954656" cy="158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5063671" y="4926292"/>
            <a:ext cx="2954656" cy="158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6343459" y="4940012"/>
            <a:ext cx="2954656" cy="158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82504" y="1232972"/>
            <a:ext cx="42530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82504" y="1602304"/>
            <a:ext cx="42530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82504" y="1971636"/>
            <a:ext cx="42530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82504" y="2340968"/>
            <a:ext cx="42530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82504" y="2710300"/>
            <a:ext cx="42530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82504" y="3079632"/>
            <a:ext cx="42530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82504" y="3448964"/>
            <a:ext cx="42530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82504" y="3818296"/>
            <a:ext cx="42530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07806" y="1232972"/>
            <a:ext cx="105262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307806" y="1602304"/>
            <a:ext cx="105262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307806" y="1971636"/>
            <a:ext cx="105262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07806" y="2340968"/>
            <a:ext cx="105262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307806" y="2710300"/>
            <a:ext cx="105262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307806" y="3079632"/>
            <a:ext cx="105262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307806" y="3448964"/>
            <a:ext cx="105262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07806" y="3818296"/>
            <a:ext cx="105262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82503" y="906172"/>
            <a:ext cx="430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Tag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1380755" y="906172"/>
            <a:ext cx="841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Contents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Fields of a Cache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sequence of fields significant?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Would this work?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28396" y="2360947"/>
            <a:ext cx="22365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Index</a:t>
            </a:r>
          </a:p>
          <a:p>
            <a:r>
              <a:rPr lang="en-US" sz="2000" dirty="0" smtClean="0"/>
              <a:t>0000000000000000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242511" y="2360947"/>
            <a:ext cx="198003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Tag</a:t>
            </a:r>
          </a:p>
          <a:p>
            <a:r>
              <a:rPr lang="en-US" sz="2000" dirty="0" smtClean="0"/>
              <a:t>00000000000000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710987" y="5070582"/>
            <a:ext cx="22365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Index</a:t>
            </a:r>
          </a:p>
          <a:p>
            <a:r>
              <a:rPr lang="en-US" sz="2000" dirty="0" smtClean="0"/>
              <a:t>0000000000000000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953352" y="5070583"/>
            <a:ext cx="198003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Tag</a:t>
            </a:r>
          </a:p>
          <a:p>
            <a:r>
              <a:rPr lang="en-US" sz="2000" dirty="0" smtClean="0"/>
              <a:t>00000000000000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9"/>
          <p:cNvGrpSpPr>
            <a:grpSpLocks/>
          </p:cNvGrpSpPr>
          <p:nvPr/>
        </p:nvGrpSpPr>
        <p:grpSpPr bwMode="auto">
          <a:xfrm>
            <a:off x="76200" y="492125"/>
            <a:ext cx="2117725" cy="3016250"/>
            <a:chOff x="76200" y="492125"/>
            <a:chExt cx="2117810" cy="3016250"/>
          </a:xfrm>
        </p:grpSpPr>
        <p:sp>
          <p:nvSpPr>
            <p:cNvPr id="234" name="Rectangle 233"/>
            <p:cNvSpPr/>
            <p:nvPr/>
          </p:nvSpPr>
          <p:spPr bwMode="auto">
            <a:xfrm>
              <a:off x="1257347" y="838200"/>
              <a:ext cx="914437" cy="2667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762028" y="838200"/>
              <a:ext cx="495320" cy="2667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342911" y="838200"/>
              <a:ext cx="419117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14502" name="Rectangle 5"/>
            <p:cNvSpPr>
              <a:spLocks noChangeArrowheads="1"/>
            </p:cNvSpPr>
            <p:nvPr/>
          </p:nvSpPr>
          <p:spPr bwMode="auto">
            <a:xfrm>
              <a:off x="328623" y="835048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503" name="Text Box 6"/>
            <p:cNvSpPr txBox="1">
              <a:spLocks noChangeArrowheads="1"/>
            </p:cNvSpPr>
            <p:nvPr/>
          </p:nvSpPr>
          <p:spPr bwMode="auto">
            <a:xfrm>
              <a:off x="76200" y="819171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504" name="Rectangle 7"/>
            <p:cNvSpPr>
              <a:spLocks noChangeArrowheads="1"/>
            </p:cNvSpPr>
            <p:nvPr/>
          </p:nvSpPr>
          <p:spPr bwMode="auto">
            <a:xfrm>
              <a:off x="328623" y="1109704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505" name="Text Box 8"/>
            <p:cNvSpPr txBox="1">
              <a:spLocks noChangeArrowheads="1"/>
            </p:cNvSpPr>
            <p:nvPr/>
          </p:nvSpPr>
          <p:spPr bwMode="auto">
            <a:xfrm>
              <a:off x="76200" y="1093827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1</a:t>
              </a:r>
            </a:p>
          </p:txBody>
        </p:sp>
        <p:sp>
          <p:nvSpPr>
            <p:cNvPr id="14506" name="Rectangle 9"/>
            <p:cNvSpPr>
              <a:spLocks noChangeArrowheads="1"/>
            </p:cNvSpPr>
            <p:nvPr/>
          </p:nvSpPr>
          <p:spPr bwMode="auto">
            <a:xfrm>
              <a:off x="328623" y="1384359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507" name="Text Box 10"/>
            <p:cNvSpPr txBox="1">
              <a:spLocks noChangeArrowheads="1"/>
            </p:cNvSpPr>
            <p:nvPr/>
          </p:nvSpPr>
          <p:spPr bwMode="auto">
            <a:xfrm>
              <a:off x="76200" y="1368483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2</a:t>
              </a:r>
            </a:p>
          </p:txBody>
        </p:sp>
        <p:sp>
          <p:nvSpPr>
            <p:cNvPr id="14508" name="Rectangle 11"/>
            <p:cNvSpPr>
              <a:spLocks noChangeArrowheads="1"/>
            </p:cNvSpPr>
            <p:nvPr/>
          </p:nvSpPr>
          <p:spPr bwMode="auto">
            <a:xfrm>
              <a:off x="328623" y="1659015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509" name="Text Box 12"/>
            <p:cNvSpPr txBox="1">
              <a:spLocks noChangeArrowheads="1"/>
            </p:cNvSpPr>
            <p:nvPr/>
          </p:nvSpPr>
          <p:spPr bwMode="auto">
            <a:xfrm>
              <a:off x="76200" y="1643139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3</a:t>
              </a:r>
            </a:p>
          </p:txBody>
        </p:sp>
        <p:sp>
          <p:nvSpPr>
            <p:cNvPr id="14510" name="Rectangle 13"/>
            <p:cNvSpPr>
              <a:spLocks noChangeArrowheads="1"/>
            </p:cNvSpPr>
            <p:nvPr/>
          </p:nvSpPr>
          <p:spPr bwMode="auto">
            <a:xfrm>
              <a:off x="328623" y="1932083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511" name="Text Box 14"/>
            <p:cNvSpPr txBox="1">
              <a:spLocks noChangeArrowheads="1"/>
            </p:cNvSpPr>
            <p:nvPr/>
          </p:nvSpPr>
          <p:spPr bwMode="auto">
            <a:xfrm>
              <a:off x="76200" y="1916206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4</a:t>
              </a:r>
            </a:p>
          </p:txBody>
        </p:sp>
        <p:sp>
          <p:nvSpPr>
            <p:cNvPr id="14512" name="Rectangle 15"/>
            <p:cNvSpPr>
              <a:spLocks noChangeArrowheads="1"/>
            </p:cNvSpPr>
            <p:nvPr/>
          </p:nvSpPr>
          <p:spPr bwMode="auto">
            <a:xfrm>
              <a:off x="328623" y="2206738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513" name="Text Box 16"/>
            <p:cNvSpPr txBox="1">
              <a:spLocks noChangeArrowheads="1"/>
            </p:cNvSpPr>
            <p:nvPr/>
          </p:nvSpPr>
          <p:spPr bwMode="auto">
            <a:xfrm>
              <a:off x="76200" y="2190862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5</a:t>
              </a:r>
            </a:p>
          </p:txBody>
        </p:sp>
        <p:sp>
          <p:nvSpPr>
            <p:cNvPr id="14514" name="Rectangle 17"/>
            <p:cNvSpPr>
              <a:spLocks noChangeArrowheads="1"/>
            </p:cNvSpPr>
            <p:nvPr/>
          </p:nvSpPr>
          <p:spPr bwMode="auto">
            <a:xfrm>
              <a:off x="328623" y="2481394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515" name="Text Box 18"/>
            <p:cNvSpPr txBox="1">
              <a:spLocks noChangeArrowheads="1"/>
            </p:cNvSpPr>
            <p:nvPr/>
          </p:nvSpPr>
          <p:spPr bwMode="auto">
            <a:xfrm>
              <a:off x="76200" y="2465518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6</a:t>
              </a:r>
            </a:p>
          </p:txBody>
        </p:sp>
        <p:sp>
          <p:nvSpPr>
            <p:cNvPr id="14516" name="Rectangle 19"/>
            <p:cNvSpPr>
              <a:spLocks noChangeArrowheads="1"/>
            </p:cNvSpPr>
            <p:nvPr/>
          </p:nvSpPr>
          <p:spPr bwMode="auto">
            <a:xfrm>
              <a:off x="328623" y="2756049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517" name="Text Box 20"/>
            <p:cNvSpPr txBox="1">
              <a:spLocks noChangeArrowheads="1"/>
            </p:cNvSpPr>
            <p:nvPr/>
          </p:nvSpPr>
          <p:spPr bwMode="auto">
            <a:xfrm>
              <a:off x="76200" y="2740173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7</a:t>
              </a:r>
            </a:p>
          </p:txBody>
        </p:sp>
        <p:sp>
          <p:nvSpPr>
            <p:cNvPr id="14518" name="Text Box 21"/>
            <p:cNvSpPr txBox="1">
              <a:spLocks noChangeArrowheads="1"/>
            </p:cNvSpPr>
            <p:nvPr/>
          </p:nvSpPr>
          <p:spPr bwMode="auto">
            <a:xfrm>
              <a:off x="754090" y="800120"/>
              <a:ext cx="1337279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</a:t>
              </a:r>
              <a:r>
                <a:rPr lang="en-US" sz="1400" b="1">
                  <a:solidFill>
                    <a:schemeClr val="bg1"/>
                  </a:solidFill>
                </a:rPr>
                <a:t> loc 0</a:t>
              </a:r>
              <a:r>
                <a:rPr lang="en-US" sz="1400" b="1"/>
                <a:t>   </a:t>
              </a:r>
            </a:p>
          </p:txBody>
        </p:sp>
        <p:sp>
          <p:nvSpPr>
            <p:cNvPr id="14519" name="Text Box 22"/>
            <p:cNvSpPr txBox="1">
              <a:spLocks noChangeArrowheads="1"/>
            </p:cNvSpPr>
            <p:nvPr/>
          </p:nvSpPr>
          <p:spPr bwMode="auto">
            <a:xfrm>
              <a:off x="785841" y="1079539"/>
              <a:ext cx="1358118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empty  </a:t>
              </a:r>
            </a:p>
          </p:txBody>
        </p:sp>
        <p:sp>
          <p:nvSpPr>
            <p:cNvPr id="14520" name="Text Box 23"/>
            <p:cNvSpPr txBox="1">
              <a:spLocks noChangeArrowheads="1"/>
            </p:cNvSpPr>
            <p:nvPr/>
          </p:nvSpPr>
          <p:spPr bwMode="auto">
            <a:xfrm>
              <a:off x="785841" y="1354195"/>
              <a:ext cx="1308423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empty </a:t>
              </a:r>
            </a:p>
          </p:txBody>
        </p:sp>
        <p:sp>
          <p:nvSpPr>
            <p:cNvPr id="14521" name="Text Box 24"/>
            <p:cNvSpPr txBox="1">
              <a:spLocks noChangeArrowheads="1"/>
            </p:cNvSpPr>
            <p:nvPr/>
          </p:nvSpPr>
          <p:spPr bwMode="auto">
            <a:xfrm>
              <a:off x="785841" y="1627263"/>
              <a:ext cx="1358118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empty  </a:t>
              </a:r>
            </a:p>
          </p:txBody>
        </p:sp>
        <p:sp>
          <p:nvSpPr>
            <p:cNvPr id="14522" name="Text Box 25"/>
            <p:cNvSpPr txBox="1">
              <a:spLocks noChangeArrowheads="1"/>
            </p:cNvSpPr>
            <p:nvPr/>
          </p:nvSpPr>
          <p:spPr bwMode="auto">
            <a:xfrm>
              <a:off x="785841" y="1901918"/>
              <a:ext cx="1408169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empty   </a:t>
              </a:r>
            </a:p>
          </p:txBody>
        </p:sp>
        <p:sp>
          <p:nvSpPr>
            <p:cNvPr id="14523" name="Text Box 26"/>
            <p:cNvSpPr txBox="1">
              <a:spLocks noChangeArrowheads="1"/>
            </p:cNvSpPr>
            <p:nvPr/>
          </p:nvSpPr>
          <p:spPr bwMode="auto">
            <a:xfrm>
              <a:off x="785841" y="2176574"/>
              <a:ext cx="1408169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empty   </a:t>
              </a:r>
            </a:p>
          </p:txBody>
        </p:sp>
        <p:sp>
          <p:nvSpPr>
            <p:cNvPr id="14524" name="Text Box 27"/>
            <p:cNvSpPr txBox="1">
              <a:spLocks noChangeArrowheads="1"/>
            </p:cNvSpPr>
            <p:nvPr/>
          </p:nvSpPr>
          <p:spPr bwMode="auto">
            <a:xfrm>
              <a:off x="785841" y="2451229"/>
              <a:ext cx="1408169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empty   </a:t>
              </a:r>
            </a:p>
          </p:txBody>
        </p:sp>
        <p:sp>
          <p:nvSpPr>
            <p:cNvPr id="14525" name="Text Box 28"/>
            <p:cNvSpPr txBox="1">
              <a:spLocks noChangeArrowheads="1"/>
            </p:cNvSpPr>
            <p:nvPr/>
          </p:nvSpPr>
          <p:spPr bwMode="auto">
            <a:xfrm>
              <a:off x="785841" y="2725885"/>
              <a:ext cx="1408169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empty   </a:t>
              </a:r>
            </a:p>
          </p:txBody>
        </p:sp>
        <p:sp>
          <p:nvSpPr>
            <p:cNvPr id="14526" name="Text Box 30"/>
            <p:cNvSpPr txBox="1">
              <a:spLocks noChangeArrowheads="1"/>
            </p:cNvSpPr>
            <p:nvPr/>
          </p:nvSpPr>
          <p:spPr bwMode="auto">
            <a:xfrm>
              <a:off x="1427217" y="492125"/>
              <a:ext cx="550885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data</a:t>
              </a:r>
            </a:p>
          </p:txBody>
        </p:sp>
        <p:sp>
          <p:nvSpPr>
            <p:cNvPr id="14527" name="Line 31"/>
            <p:cNvSpPr>
              <a:spLocks noChangeShapeType="1"/>
            </p:cNvSpPr>
            <p:nvPr/>
          </p:nvSpPr>
          <p:spPr bwMode="auto">
            <a:xfrm>
              <a:off x="762027" y="852511"/>
              <a:ext cx="0" cy="2195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8" name="Text Box 32"/>
            <p:cNvSpPr txBox="1">
              <a:spLocks noChangeArrowheads="1"/>
            </p:cNvSpPr>
            <p:nvPr/>
          </p:nvSpPr>
          <p:spPr bwMode="auto">
            <a:xfrm>
              <a:off x="838230" y="492125"/>
              <a:ext cx="452456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tag</a:t>
              </a:r>
            </a:p>
          </p:txBody>
        </p:sp>
        <p:sp>
          <p:nvSpPr>
            <p:cNvPr id="14529" name="Text Box 33"/>
            <p:cNvSpPr txBox="1">
              <a:spLocks noChangeArrowheads="1"/>
            </p:cNvSpPr>
            <p:nvPr/>
          </p:nvSpPr>
          <p:spPr bwMode="auto">
            <a:xfrm>
              <a:off x="419114" y="800120"/>
              <a:ext cx="284063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1</a:t>
              </a:r>
            </a:p>
          </p:txBody>
        </p:sp>
        <p:sp>
          <p:nvSpPr>
            <p:cNvPr id="14530" name="Text Box 34"/>
            <p:cNvSpPr txBox="1">
              <a:spLocks noChangeArrowheads="1"/>
            </p:cNvSpPr>
            <p:nvPr/>
          </p:nvSpPr>
          <p:spPr bwMode="auto">
            <a:xfrm>
              <a:off x="411176" y="1074776"/>
              <a:ext cx="284063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531" name="Text Box 35"/>
            <p:cNvSpPr txBox="1">
              <a:spLocks noChangeArrowheads="1"/>
            </p:cNvSpPr>
            <p:nvPr/>
          </p:nvSpPr>
          <p:spPr bwMode="auto">
            <a:xfrm>
              <a:off x="420702" y="1349431"/>
              <a:ext cx="284063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532" name="Text Box 36"/>
            <p:cNvSpPr txBox="1">
              <a:spLocks noChangeArrowheads="1"/>
            </p:cNvSpPr>
            <p:nvPr/>
          </p:nvSpPr>
          <p:spPr bwMode="auto">
            <a:xfrm>
              <a:off x="420702" y="1624087"/>
              <a:ext cx="284063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533" name="Line 37"/>
            <p:cNvSpPr>
              <a:spLocks noChangeShapeType="1"/>
            </p:cNvSpPr>
            <p:nvPr/>
          </p:nvSpPr>
          <p:spPr bwMode="auto">
            <a:xfrm>
              <a:off x="1243060" y="855687"/>
              <a:ext cx="0" cy="2195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4" name="Text Box 38"/>
            <p:cNvSpPr txBox="1">
              <a:spLocks noChangeArrowheads="1"/>
            </p:cNvSpPr>
            <p:nvPr/>
          </p:nvSpPr>
          <p:spPr bwMode="auto">
            <a:xfrm>
              <a:off x="290522" y="492125"/>
              <a:ext cx="592162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valid</a:t>
              </a:r>
            </a:p>
          </p:txBody>
        </p:sp>
        <p:sp>
          <p:nvSpPr>
            <p:cNvPr id="14535" name="Text Box 39"/>
            <p:cNvSpPr txBox="1">
              <a:spLocks noChangeArrowheads="1"/>
            </p:cNvSpPr>
            <p:nvPr/>
          </p:nvSpPr>
          <p:spPr bwMode="auto">
            <a:xfrm>
              <a:off x="428639" y="1922557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536" name="Text Box 40"/>
            <p:cNvSpPr txBox="1">
              <a:spLocks noChangeArrowheads="1"/>
            </p:cNvSpPr>
            <p:nvPr/>
          </p:nvSpPr>
          <p:spPr bwMode="auto">
            <a:xfrm>
              <a:off x="420702" y="2197212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537" name="Text Box 41"/>
            <p:cNvSpPr txBox="1">
              <a:spLocks noChangeArrowheads="1"/>
            </p:cNvSpPr>
            <p:nvPr/>
          </p:nvSpPr>
          <p:spPr bwMode="auto">
            <a:xfrm>
              <a:off x="430227" y="2471868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538" name="Text Box 42"/>
            <p:cNvSpPr txBox="1">
              <a:spLocks noChangeArrowheads="1"/>
            </p:cNvSpPr>
            <p:nvPr/>
          </p:nvSpPr>
          <p:spPr bwMode="auto">
            <a:xfrm>
              <a:off x="430227" y="2746523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539" name="Text Box 43"/>
            <p:cNvSpPr txBox="1">
              <a:spLocks noChangeArrowheads="1"/>
            </p:cNvSpPr>
            <p:nvPr/>
          </p:nvSpPr>
          <p:spPr bwMode="auto">
            <a:xfrm>
              <a:off x="858979" y="800120"/>
              <a:ext cx="284063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540" name="Text Box 44"/>
            <p:cNvSpPr txBox="1">
              <a:spLocks noChangeArrowheads="1"/>
            </p:cNvSpPr>
            <p:nvPr/>
          </p:nvSpPr>
          <p:spPr bwMode="auto">
            <a:xfrm>
              <a:off x="860456" y="1100178"/>
              <a:ext cx="304904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X</a:t>
              </a:r>
            </a:p>
          </p:txBody>
        </p:sp>
        <p:sp>
          <p:nvSpPr>
            <p:cNvPr id="14541" name="Text Box 45"/>
            <p:cNvSpPr txBox="1">
              <a:spLocks noChangeArrowheads="1"/>
            </p:cNvSpPr>
            <p:nvPr/>
          </p:nvSpPr>
          <p:spPr bwMode="auto">
            <a:xfrm>
              <a:off x="869982" y="1374833"/>
              <a:ext cx="304904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X</a:t>
              </a:r>
            </a:p>
          </p:txBody>
        </p:sp>
        <p:sp>
          <p:nvSpPr>
            <p:cNvPr id="14542" name="Text Box 46"/>
            <p:cNvSpPr txBox="1">
              <a:spLocks noChangeArrowheads="1"/>
            </p:cNvSpPr>
            <p:nvPr/>
          </p:nvSpPr>
          <p:spPr bwMode="auto">
            <a:xfrm>
              <a:off x="869982" y="1649489"/>
              <a:ext cx="304904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X</a:t>
              </a:r>
            </a:p>
          </p:txBody>
        </p:sp>
        <p:sp>
          <p:nvSpPr>
            <p:cNvPr id="14543" name="Text Box 47"/>
            <p:cNvSpPr txBox="1">
              <a:spLocks noChangeArrowheads="1"/>
            </p:cNvSpPr>
            <p:nvPr/>
          </p:nvSpPr>
          <p:spPr bwMode="auto">
            <a:xfrm>
              <a:off x="877920" y="1919382"/>
              <a:ext cx="304812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X</a:t>
              </a:r>
            </a:p>
          </p:txBody>
        </p:sp>
        <p:sp>
          <p:nvSpPr>
            <p:cNvPr id="14544" name="Text Box 48"/>
            <p:cNvSpPr txBox="1">
              <a:spLocks noChangeArrowheads="1"/>
            </p:cNvSpPr>
            <p:nvPr/>
          </p:nvSpPr>
          <p:spPr bwMode="auto">
            <a:xfrm>
              <a:off x="877920" y="2198800"/>
              <a:ext cx="304812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X</a:t>
              </a:r>
            </a:p>
          </p:txBody>
        </p:sp>
        <p:sp>
          <p:nvSpPr>
            <p:cNvPr id="14545" name="Text Box 49"/>
            <p:cNvSpPr txBox="1">
              <a:spLocks noChangeArrowheads="1"/>
            </p:cNvSpPr>
            <p:nvPr/>
          </p:nvSpPr>
          <p:spPr bwMode="auto">
            <a:xfrm>
              <a:off x="877920" y="2411539"/>
              <a:ext cx="304812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X</a:t>
              </a:r>
            </a:p>
          </p:txBody>
        </p:sp>
        <p:sp>
          <p:nvSpPr>
            <p:cNvPr id="14546" name="Text Box 50"/>
            <p:cNvSpPr txBox="1">
              <a:spLocks noChangeArrowheads="1"/>
            </p:cNvSpPr>
            <p:nvPr/>
          </p:nvSpPr>
          <p:spPr bwMode="auto">
            <a:xfrm>
              <a:off x="877920" y="2746523"/>
              <a:ext cx="304812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X</a:t>
              </a:r>
            </a:p>
          </p:txBody>
        </p:sp>
        <p:sp>
          <p:nvSpPr>
            <p:cNvPr id="14547" name="TextBox 220"/>
            <p:cNvSpPr txBox="1">
              <a:spLocks noChangeArrowheads="1"/>
            </p:cNvSpPr>
            <p:nvPr/>
          </p:nvSpPr>
          <p:spPr bwMode="auto">
            <a:xfrm>
              <a:off x="401935" y="3200578"/>
              <a:ext cx="1694763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Access location 0</a:t>
              </a:r>
            </a:p>
          </p:txBody>
        </p:sp>
      </p:grpSp>
      <p:grpSp>
        <p:nvGrpSpPr>
          <p:cNvPr id="3" name="Group 210"/>
          <p:cNvGrpSpPr>
            <a:grpSpLocks/>
          </p:cNvGrpSpPr>
          <p:nvPr/>
        </p:nvGrpSpPr>
        <p:grpSpPr bwMode="auto">
          <a:xfrm>
            <a:off x="2324100" y="495300"/>
            <a:ext cx="2163763" cy="3013075"/>
            <a:chOff x="2324190" y="495300"/>
            <a:chExt cx="2164253" cy="3013075"/>
          </a:xfrm>
        </p:grpSpPr>
        <p:sp>
          <p:nvSpPr>
            <p:cNvPr id="235" name="Rectangle 234"/>
            <p:cNvSpPr/>
            <p:nvPr/>
          </p:nvSpPr>
          <p:spPr bwMode="auto">
            <a:xfrm>
              <a:off x="3467449" y="838200"/>
              <a:ext cx="914607" cy="2667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3010145" y="838200"/>
              <a:ext cx="495412" cy="2667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590950" y="838200"/>
              <a:ext cx="419195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14452" name="Rectangle 5"/>
            <p:cNvSpPr>
              <a:spLocks noChangeArrowheads="1"/>
            </p:cNvSpPr>
            <p:nvPr/>
          </p:nvSpPr>
          <p:spPr bwMode="auto">
            <a:xfrm>
              <a:off x="2576613" y="838223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453" name="Text Box 6"/>
            <p:cNvSpPr txBox="1">
              <a:spLocks noChangeArrowheads="1"/>
            </p:cNvSpPr>
            <p:nvPr/>
          </p:nvSpPr>
          <p:spPr bwMode="auto">
            <a:xfrm>
              <a:off x="2324190" y="822347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454" name="Rectangle 7"/>
            <p:cNvSpPr>
              <a:spLocks noChangeArrowheads="1"/>
            </p:cNvSpPr>
            <p:nvPr/>
          </p:nvSpPr>
          <p:spPr bwMode="auto">
            <a:xfrm>
              <a:off x="2576613" y="1112879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455" name="Text Box 8"/>
            <p:cNvSpPr txBox="1">
              <a:spLocks noChangeArrowheads="1"/>
            </p:cNvSpPr>
            <p:nvPr/>
          </p:nvSpPr>
          <p:spPr bwMode="auto">
            <a:xfrm>
              <a:off x="2324190" y="1097003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1</a:t>
              </a:r>
            </a:p>
          </p:txBody>
        </p:sp>
        <p:sp>
          <p:nvSpPr>
            <p:cNvPr id="14456" name="Rectangle 9"/>
            <p:cNvSpPr>
              <a:spLocks noChangeArrowheads="1"/>
            </p:cNvSpPr>
            <p:nvPr/>
          </p:nvSpPr>
          <p:spPr bwMode="auto">
            <a:xfrm>
              <a:off x="2576613" y="1387534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457" name="Text Box 10"/>
            <p:cNvSpPr txBox="1">
              <a:spLocks noChangeArrowheads="1"/>
            </p:cNvSpPr>
            <p:nvPr/>
          </p:nvSpPr>
          <p:spPr bwMode="auto">
            <a:xfrm>
              <a:off x="2324190" y="1371658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2</a:t>
              </a:r>
            </a:p>
          </p:txBody>
        </p:sp>
        <p:sp>
          <p:nvSpPr>
            <p:cNvPr id="14458" name="Rectangle 11"/>
            <p:cNvSpPr>
              <a:spLocks noChangeArrowheads="1"/>
            </p:cNvSpPr>
            <p:nvPr/>
          </p:nvSpPr>
          <p:spPr bwMode="auto">
            <a:xfrm>
              <a:off x="2576613" y="1662190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459" name="Text Box 12"/>
            <p:cNvSpPr txBox="1">
              <a:spLocks noChangeArrowheads="1"/>
            </p:cNvSpPr>
            <p:nvPr/>
          </p:nvSpPr>
          <p:spPr bwMode="auto">
            <a:xfrm>
              <a:off x="2324190" y="1646314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3</a:t>
              </a:r>
            </a:p>
          </p:txBody>
        </p:sp>
        <p:sp>
          <p:nvSpPr>
            <p:cNvPr id="14460" name="Rectangle 13"/>
            <p:cNvSpPr>
              <a:spLocks noChangeArrowheads="1"/>
            </p:cNvSpPr>
            <p:nvPr/>
          </p:nvSpPr>
          <p:spPr bwMode="auto">
            <a:xfrm>
              <a:off x="2576613" y="1935258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461" name="Text Box 14"/>
            <p:cNvSpPr txBox="1">
              <a:spLocks noChangeArrowheads="1"/>
            </p:cNvSpPr>
            <p:nvPr/>
          </p:nvSpPr>
          <p:spPr bwMode="auto">
            <a:xfrm>
              <a:off x="2324190" y="1919382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4</a:t>
              </a:r>
            </a:p>
          </p:txBody>
        </p:sp>
        <p:sp>
          <p:nvSpPr>
            <p:cNvPr id="14462" name="Rectangle 15"/>
            <p:cNvSpPr>
              <a:spLocks noChangeArrowheads="1"/>
            </p:cNvSpPr>
            <p:nvPr/>
          </p:nvSpPr>
          <p:spPr bwMode="auto">
            <a:xfrm>
              <a:off x="2576613" y="2209913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463" name="Text Box 16"/>
            <p:cNvSpPr txBox="1">
              <a:spLocks noChangeArrowheads="1"/>
            </p:cNvSpPr>
            <p:nvPr/>
          </p:nvSpPr>
          <p:spPr bwMode="auto">
            <a:xfrm>
              <a:off x="2324190" y="2194037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5</a:t>
              </a:r>
            </a:p>
          </p:txBody>
        </p:sp>
        <p:sp>
          <p:nvSpPr>
            <p:cNvPr id="14464" name="Rectangle 17"/>
            <p:cNvSpPr>
              <a:spLocks noChangeArrowheads="1"/>
            </p:cNvSpPr>
            <p:nvPr/>
          </p:nvSpPr>
          <p:spPr bwMode="auto">
            <a:xfrm>
              <a:off x="2576613" y="2484569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465" name="Text Box 18"/>
            <p:cNvSpPr txBox="1">
              <a:spLocks noChangeArrowheads="1"/>
            </p:cNvSpPr>
            <p:nvPr/>
          </p:nvSpPr>
          <p:spPr bwMode="auto">
            <a:xfrm>
              <a:off x="2324190" y="2468693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6</a:t>
              </a:r>
            </a:p>
          </p:txBody>
        </p:sp>
        <p:sp>
          <p:nvSpPr>
            <p:cNvPr id="14466" name="Rectangle 19"/>
            <p:cNvSpPr>
              <a:spLocks noChangeArrowheads="1"/>
            </p:cNvSpPr>
            <p:nvPr/>
          </p:nvSpPr>
          <p:spPr bwMode="auto">
            <a:xfrm>
              <a:off x="2576613" y="2759224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467" name="Text Box 20"/>
            <p:cNvSpPr txBox="1">
              <a:spLocks noChangeArrowheads="1"/>
            </p:cNvSpPr>
            <p:nvPr/>
          </p:nvSpPr>
          <p:spPr bwMode="auto">
            <a:xfrm>
              <a:off x="2324190" y="2743348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7</a:t>
              </a:r>
            </a:p>
          </p:txBody>
        </p:sp>
        <p:sp>
          <p:nvSpPr>
            <p:cNvPr id="14468" name="Text Box 21"/>
            <p:cNvSpPr txBox="1">
              <a:spLocks noChangeArrowheads="1"/>
            </p:cNvSpPr>
            <p:nvPr/>
          </p:nvSpPr>
          <p:spPr bwMode="auto">
            <a:xfrm>
              <a:off x="3002080" y="803295"/>
              <a:ext cx="1486363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 </a:t>
              </a:r>
              <a:r>
                <a:rPr lang="en-US" sz="1400" b="1">
                  <a:solidFill>
                    <a:schemeClr val="bg1"/>
                  </a:solidFill>
                </a:rPr>
                <a:t>loc 0 1</a:t>
              </a:r>
              <a:r>
                <a:rPr lang="en-US" sz="1400" b="1"/>
                <a:t>   </a:t>
              </a:r>
            </a:p>
          </p:txBody>
        </p:sp>
        <p:sp>
          <p:nvSpPr>
            <p:cNvPr id="14469" name="Text Box 22"/>
            <p:cNvSpPr txBox="1">
              <a:spLocks noChangeArrowheads="1"/>
            </p:cNvSpPr>
            <p:nvPr/>
          </p:nvSpPr>
          <p:spPr bwMode="auto">
            <a:xfrm>
              <a:off x="3033831" y="1082714"/>
              <a:ext cx="1358118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empty  </a:t>
              </a:r>
            </a:p>
          </p:txBody>
        </p:sp>
        <p:sp>
          <p:nvSpPr>
            <p:cNvPr id="14470" name="Text Box 23"/>
            <p:cNvSpPr txBox="1">
              <a:spLocks noChangeArrowheads="1"/>
            </p:cNvSpPr>
            <p:nvPr/>
          </p:nvSpPr>
          <p:spPr bwMode="auto">
            <a:xfrm>
              <a:off x="3033831" y="1357370"/>
              <a:ext cx="1308423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empty </a:t>
              </a:r>
            </a:p>
          </p:txBody>
        </p:sp>
        <p:sp>
          <p:nvSpPr>
            <p:cNvPr id="14471" name="Text Box 24"/>
            <p:cNvSpPr txBox="1">
              <a:spLocks noChangeArrowheads="1"/>
            </p:cNvSpPr>
            <p:nvPr/>
          </p:nvSpPr>
          <p:spPr bwMode="auto">
            <a:xfrm>
              <a:off x="3033831" y="1630438"/>
              <a:ext cx="1358118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empty  </a:t>
              </a:r>
            </a:p>
          </p:txBody>
        </p:sp>
        <p:sp>
          <p:nvSpPr>
            <p:cNvPr id="14472" name="Text Box 25"/>
            <p:cNvSpPr txBox="1">
              <a:spLocks noChangeArrowheads="1"/>
            </p:cNvSpPr>
            <p:nvPr/>
          </p:nvSpPr>
          <p:spPr bwMode="auto">
            <a:xfrm>
              <a:off x="3033831" y="1905093"/>
              <a:ext cx="1408169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empty   </a:t>
              </a:r>
            </a:p>
          </p:txBody>
        </p:sp>
        <p:sp>
          <p:nvSpPr>
            <p:cNvPr id="14473" name="Text Box 26"/>
            <p:cNvSpPr txBox="1">
              <a:spLocks noChangeArrowheads="1"/>
            </p:cNvSpPr>
            <p:nvPr/>
          </p:nvSpPr>
          <p:spPr bwMode="auto">
            <a:xfrm>
              <a:off x="3033831" y="2179749"/>
              <a:ext cx="1408169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empty   </a:t>
              </a:r>
            </a:p>
          </p:txBody>
        </p:sp>
        <p:sp>
          <p:nvSpPr>
            <p:cNvPr id="14474" name="Text Box 27"/>
            <p:cNvSpPr txBox="1">
              <a:spLocks noChangeArrowheads="1"/>
            </p:cNvSpPr>
            <p:nvPr/>
          </p:nvSpPr>
          <p:spPr bwMode="auto">
            <a:xfrm>
              <a:off x="3033831" y="2454404"/>
              <a:ext cx="1408169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empty   </a:t>
              </a:r>
            </a:p>
          </p:txBody>
        </p:sp>
        <p:sp>
          <p:nvSpPr>
            <p:cNvPr id="14475" name="Text Box 28"/>
            <p:cNvSpPr txBox="1">
              <a:spLocks noChangeArrowheads="1"/>
            </p:cNvSpPr>
            <p:nvPr/>
          </p:nvSpPr>
          <p:spPr bwMode="auto">
            <a:xfrm>
              <a:off x="3033831" y="2729060"/>
              <a:ext cx="1408169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empty   </a:t>
              </a:r>
            </a:p>
          </p:txBody>
        </p:sp>
        <p:sp>
          <p:nvSpPr>
            <p:cNvPr id="14476" name="Text Box 30"/>
            <p:cNvSpPr txBox="1">
              <a:spLocks noChangeArrowheads="1"/>
            </p:cNvSpPr>
            <p:nvPr/>
          </p:nvSpPr>
          <p:spPr bwMode="auto">
            <a:xfrm>
              <a:off x="3675207" y="495300"/>
              <a:ext cx="550885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data</a:t>
              </a:r>
            </a:p>
          </p:txBody>
        </p:sp>
        <p:sp>
          <p:nvSpPr>
            <p:cNvPr id="14477" name="Line 31"/>
            <p:cNvSpPr>
              <a:spLocks noChangeShapeType="1"/>
            </p:cNvSpPr>
            <p:nvPr/>
          </p:nvSpPr>
          <p:spPr bwMode="auto">
            <a:xfrm>
              <a:off x="3010017" y="855686"/>
              <a:ext cx="0" cy="2195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8" name="Text Box 32"/>
            <p:cNvSpPr txBox="1">
              <a:spLocks noChangeArrowheads="1"/>
            </p:cNvSpPr>
            <p:nvPr/>
          </p:nvSpPr>
          <p:spPr bwMode="auto">
            <a:xfrm>
              <a:off x="3086220" y="495300"/>
              <a:ext cx="452456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tag</a:t>
              </a:r>
            </a:p>
          </p:txBody>
        </p:sp>
        <p:sp>
          <p:nvSpPr>
            <p:cNvPr id="14479" name="Text Box 33"/>
            <p:cNvSpPr txBox="1">
              <a:spLocks noChangeArrowheads="1"/>
            </p:cNvSpPr>
            <p:nvPr/>
          </p:nvSpPr>
          <p:spPr bwMode="auto">
            <a:xfrm>
              <a:off x="2667104" y="803295"/>
              <a:ext cx="284063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1</a:t>
              </a:r>
            </a:p>
          </p:txBody>
        </p:sp>
        <p:sp>
          <p:nvSpPr>
            <p:cNvPr id="14480" name="Text Box 34"/>
            <p:cNvSpPr txBox="1">
              <a:spLocks noChangeArrowheads="1"/>
            </p:cNvSpPr>
            <p:nvPr/>
          </p:nvSpPr>
          <p:spPr bwMode="auto">
            <a:xfrm>
              <a:off x="2659166" y="1077951"/>
              <a:ext cx="284063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481" name="Text Box 35"/>
            <p:cNvSpPr txBox="1">
              <a:spLocks noChangeArrowheads="1"/>
            </p:cNvSpPr>
            <p:nvPr/>
          </p:nvSpPr>
          <p:spPr bwMode="auto">
            <a:xfrm>
              <a:off x="2668692" y="1352606"/>
              <a:ext cx="284063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482" name="Text Box 36"/>
            <p:cNvSpPr txBox="1">
              <a:spLocks noChangeArrowheads="1"/>
            </p:cNvSpPr>
            <p:nvPr/>
          </p:nvSpPr>
          <p:spPr bwMode="auto">
            <a:xfrm>
              <a:off x="2668692" y="1627263"/>
              <a:ext cx="284063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483" name="Line 37"/>
            <p:cNvSpPr>
              <a:spLocks noChangeShapeType="1"/>
            </p:cNvSpPr>
            <p:nvPr/>
          </p:nvSpPr>
          <p:spPr bwMode="auto">
            <a:xfrm>
              <a:off x="3491049" y="858862"/>
              <a:ext cx="0" cy="2195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4" name="Text Box 38"/>
            <p:cNvSpPr txBox="1">
              <a:spLocks noChangeArrowheads="1"/>
            </p:cNvSpPr>
            <p:nvPr/>
          </p:nvSpPr>
          <p:spPr bwMode="auto">
            <a:xfrm>
              <a:off x="2538511" y="495300"/>
              <a:ext cx="592162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valid</a:t>
              </a:r>
            </a:p>
          </p:txBody>
        </p:sp>
        <p:sp>
          <p:nvSpPr>
            <p:cNvPr id="14485" name="Text Box 39"/>
            <p:cNvSpPr txBox="1">
              <a:spLocks noChangeArrowheads="1"/>
            </p:cNvSpPr>
            <p:nvPr/>
          </p:nvSpPr>
          <p:spPr bwMode="auto">
            <a:xfrm>
              <a:off x="2676629" y="1925732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486" name="Text Box 40"/>
            <p:cNvSpPr txBox="1">
              <a:spLocks noChangeArrowheads="1"/>
            </p:cNvSpPr>
            <p:nvPr/>
          </p:nvSpPr>
          <p:spPr bwMode="auto">
            <a:xfrm>
              <a:off x="2668692" y="2200387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487" name="Text Box 41"/>
            <p:cNvSpPr txBox="1">
              <a:spLocks noChangeArrowheads="1"/>
            </p:cNvSpPr>
            <p:nvPr/>
          </p:nvSpPr>
          <p:spPr bwMode="auto">
            <a:xfrm>
              <a:off x="2678217" y="2475043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488" name="Text Box 42"/>
            <p:cNvSpPr txBox="1">
              <a:spLocks noChangeArrowheads="1"/>
            </p:cNvSpPr>
            <p:nvPr/>
          </p:nvSpPr>
          <p:spPr bwMode="auto">
            <a:xfrm>
              <a:off x="2678217" y="2749698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489" name="Text Box 43"/>
            <p:cNvSpPr txBox="1">
              <a:spLocks noChangeArrowheads="1"/>
            </p:cNvSpPr>
            <p:nvPr/>
          </p:nvSpPr>
          <p:spPr bwMode="auto">
            <a:xfrm>
              <a:off x="3116384" y="800120"/>
              <a:ext cx="284063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1</a:t>
              </a:r>
            </a:p>
          </p:txBody>
        </p:sp>
        <p:sp>
          <p:nvSpPr>
            <p:cNvPr id="14490" name="Text Box 44"/>
            <p:cNvSpPr txBox="1">
              <a:spLocks noChangeArrowheads="1"/>
            </p:cNvSpPr>
            <p:nvPr/>
          </p:nvSpPr>
          <p:spPr bwMode="auto">
            <a:xfrm>
              <a:off x="3108446" y="1103353"/>
              <a:ext cx="304904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X</a:t>
              </a:r>
            </a:p>
          </p:txBody>
        </p:sp>
        <p:sp>
          <p:nvSpPr>
            <p:cNvPr id="14491" name="Text Box 45"/>
            <p:cNvSpPr txBox="1">
              <a:spLocks noChangeArrowheads="1"/>
            </p:cNvSpPr>
            <p:nvPr/>
          </p:nvSpPr>
          <p:spPr bwMode="auto">
            <a:xfrm>
              <a:off x="3117972" y="1378008"/>
              <a:ext cx="304904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X</a:t>
              </a:r>
            </a:p>
          </p:txBody>
        </p:sp>
        <p:sp>
          <p:nvSpPr>
            <p:cNvPr id="14492" name="Text Box 46"/>
            <p:cNvSpPr txBox="1">
              <a:spLocks noChangeArrowheads="1"/>
            </p:cNvSpPr>
            <p:nvPr/>
          </p:nvSpPr>
          <p:spPr bwMode="auto">
            <a:xfrm>
              <a:off x="3117972" y="1652664"/>
              <a:ext cx="304904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X</a:t>
              </a:r>
            </a:p>
          </p:txBody>
        </p:sp>
        <p:sp>
          <p:nvSpPr>
            <p:cNvPr id="14493" name="Text Box 47"/>
            <p:cNvSpPr txBox="1">
              <a:spLocks noChangeArrowheads="1"/>
            </p:cNvSpPr>
            <p:nvPr/>
          </p:nvSpPr>
          <p:spPr bwMode="auto">
            <a:xfrm>
              <a:off x="3125910" y="1922557"/>
              <a:ext cx="304812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X</a:t>
              </a:r>
            </a:p>
          </p:txBody>
        </p:sp>
        <p:sp>
          <p:nvSpPr>
            <p:cNvPr id="14494" name="Text Box 48"/>
            <p:cNvSpPr txBox="1">
              <a:spLocks noChangeArrowheads="1"/>
            </p:cNvSpPr>
            <p:nvPr/>
          </p:nvSpPr>
          <p:spPr bwMode="auto">
            <a:xfrm>
              <a:off x="3125910" y="2201975"/>
              <a:ext cx="304812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X</a:t>
              </a:r>
            </a:p>
          </p:txBody>
        </p:sp>
        <p:sp>
          <p:nvSpPr>
            <p:cNvPr id="14495" name="Text Box 49"/>
            <p:cNvSpPr txBox="1">
              <a:spLocks noChangeArrowheads="1"/>
            </p:cNvSpPr>
            <p:nvPr/>
          </p:nvSpPr>
          <p:spPr bwMode="auto">
            <a:xfrm>
              <a:off x="3125910" y="2414714"/>
              <a:ext cx="304812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X</a:t>
              </a:r>
            </a:p>
          </p:txBody>
        </p:sp>
        <p:sp>
          <p:nvSpPr>
            <p:cNvPr id="14496" name="Text Box 50"/>
            <p:cNvSpPr txBox="1">
              <a:spLocks noChangeArrowheads="1"/>
            </p:cNvSpPr>
            <p:nvPr/>
          </p:nvSpPr>
          <p:spPr bwMode="auto">
            <a:xfrm>
              <a:off x="3125910" y="2749698"/>
              <a:ext cx="304812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X</a:t>
              </a:r>
            </a:p>
          </p:txBody>
        </p:sp>
        <p:cxnSp>
          <p:nvCxnSpPr>
            <p:cNvPr id="122" name="Straight Connector 121"/>
            <p:cNvCxnSpPr/>
            <p:nvPr/>
          </p:nvCxnSpPr>
          <p:spPr bwMode="auto">
            <a:xfrm rot="5400000">
              <a:off x="3927950" y="857233"/>
              <a:ext cx="190500" cy="1524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98" name="TextBox 221"/>
            <p:cNvSpPr txBox="1">
              <a:spLocks noChangeArrowheads="1"/>
            </p:cNvSpPr>
            <p:nvPr/>
          </p:nvSpPr>
          <p:spPr bwMode="auto">
            <a:xfrm>
              <a:off x="2671035" y="3200578"/>
              <a:ext cx="1694763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Access location 1</a:t>
              </a:r>
            </a:p>
          </p:txBody>
        </p:sp>
      </p:grpSp>
      <p:grpSp>
        <p:nvGrpSpPr>
          <p:cNvPr id="4" name="Group 211"/>
          <p:cNvGrpSpPr>
            <a:grpSpLocks/>
          </p:cNvGrpSpPr>
          <p:nvPr/>
        </p:nvGrpSpPr>
        <p:grpSpPr bwMode="auto">
          <a:xfrm>
            <a:off x="4678363" y="495300"/>
            <a:ext cx="2187575" cy="3009900"/>
            <a:chOff x="4678143" y="495300"/>
            <a:chExt cx="2187844" cy="3010098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5867326" y="838223"/>
              <a:ext cx="914512" cy="2667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5371965" y="838223"/>
              <a:ext cx="495361" cy="2667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4952814" y="838223"/>
              <a:ext cx="419152" cy="2667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14401" name="Rectangle 5"/>
            <p:cNvSpPr>
              <a:spLocks noChangeArrowheads="1"/>
            </p:cNvSpPr>
            <p:nvPr/>
          </p:nvSpPr>
          <p:spPr bwMode="auto">
            <a:xfrm>
              <a:off x="4930566" y="838223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402" name="Text Box 6"/>
            <p:cNvSpPr txBox="1">
              <a:spLocks noChangeArrowheads="1"/>
            </p:cNvSpPr>
            <p:nvPr/>
          </p:nvSpPr>
          <p:spPr bwMode="auto">
            <a:xfrm>
              <a:off x="4678143" y="822347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403" name="Rectangle 7"/>
            <p:cNvSpPr>
              <a:spLocks noChangeArrowheads="1"/>
            </p:cNvSpPr>
            <p:nvPr/>
          </p:nvSpPr>
          <p:spPr bwMode="auto">
            <a:xfrm>
              <a:off x="4930566" y="1112879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404" name="Text Box 8"/>
            <p:cNvSpPr txBox="1">
              <a:spLocks noChangeArrowheads="1"/>
            </p:cNvSpPr>
            <p:nvPr/>
          </p:nvSpPr>
          <p:spPr bwMode="auto">
            <a:xfrm>
              <a:off x="4678143" y="1097003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1</a:t>
              </a:r>
            </a:p>
          </p:txBody>
        </p:sp>
        <p:sp>
          <p:nvSpPr>
            <p:cNvPr id="14405" name="Rectangle 9"/>
            <p:cNvSpPr>
              <a:spLocks noChangeArrowheads="1"/>
            </p:cNvSpPr>
            <p:nvPr/>
          </p:nvSpPr>
          <p:spPr bwMode="auto">
            <a:xfrm>
              <a:off x="4930566" y="1387534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406" name="Text Box 10"/>
            <p:cNvSpPr txBox="1">
              <a:spLocks noChangeArrowheads="1"/>
            </p:cNvSpPr>
            <p:nvPr/>
          </p:nvSpPr>
          <p:spPr bwMode="auto">
            <a:xfrm>
              <a:off x="4678143" y="1371658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2</a:t>
              </a:r>
            </a:p>
          </p:txBody>
        </p:sp>
        <p:sp>
          <p:nvSpPr>
            <p:cNvPr id="14407" name="Rectangle 11"/>
            <p:cNvSpPr>
              <a:spLocks noChangeArrowheads="1"/>
            </p:cNvSpPr>
            <p:nvPr/>
          </p:nvSpPr>
          <p:spPr bwMode="auto">
            <a:xfrm>
              <a:off x="4930566" y="1662190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408" name="Text Box 12"/>
            <p:cNvSpPr txBox="1">
              <a:spLocks noChangeArrowheads="1"/>
            </p:cNvSpPr>
            <p:nvPr/>
          </p:nvSpPr>
          <p:spPr bwMode="auto">
            <a:xfrm>
              <a:off x="4678143" y="1646314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3</a:t>
              </a:r>
            </a:p>
          </p:txBody>
        </p:sp>
        <p:sp>
          <p:nvSpPr>
            <p:cNvPr id="14409" name="Rectangle 13"/>
            <p:cNvSpPr>
              <a:spLocks noChangeArrowheads="1"/>
            </p:cNvSpPr>
            <p:nvPr/>
          </p:nvSpPr>
          <p:spPr bwMode="auto">
            <a:xfrm>
              <a:off x="4930566" y="1935258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410" name="Text Box 14"/>
            <p:cNvSpPr txBox="1">
              <a:spLocks noChangeArrowheads="1"/>
            </p:cNvSpPr>
            <p:nvPr/>
          </p:nvSpPr>
          <p:spPr bwMode="auto">
            <a:xfrm>
              <a:off x="4678143" y="1919382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4</a:t>
              </a:r>
            </a:p>
          </p:txBody>
        </p:sp>
        <p:sp>
          <p:nvSpPr>
            <p:cNvPr id="14411" name="Rectangle 15"/>
            <p:cNvSpPr>
              <a:spLocks noChangeArrowheads="1"/>
            </p:cNvSpPr>
            <p:nvPr/>
          </p:nvSpPr>
          <p:spPr bwMode="auto">
            <a:xfrm>
              <a:off x="4930566" y="2209913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412" name="Text Box 16"/>
            <p:cNvSpPr txBox="1">
              <a:spLocks noChangeArrowheads="1"/>
            </p:cNvSpPr>
            <p:nvPr/>
          </p:nvSpPr>
          <p:spPr bwMode="auto">
            <a:xfrm>
              <a:off x="4678143" y="2194037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5</a:t>
              </a:r>
            </a:p>
          </p:txBody>
        </p:sp>
        <p:sp>
          <p:nvSpPr>
            <p:cNvPr id="14413" name="Rectangle 17"/>
            <p:cNvSpPr>
              <a:spLocks noChangeArrowheads="1"/>
            </p:cNvSpPr>
            <p:nvPr/>
          </p:nvSpPr>
          <p:spPr bwMode="auto">
            <a:xfrm>
              <a:off x="4930566" y="2484569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414" name="Text Box 18"/>
            <p:cNvSpPr txBox="1">
              <a:spLocks noChangeArrowheads="1"/>
            </p:cNvSpPr>
            <p:nvPr/>
          </p:nvSpPr>
          <p:spPr bwMode="auto">
            <a:xfrm>
              <a:off x="4678143" y="2468693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6</a:t>
              </a:r>
            </a:p>
          </p:txBody>
        </p:sp>
        <p:sp>
          <p:nvSpPr>
            <p:cNvPr id="14415" name="Rectangle 19"/>
            <p:cNvSpPr>
              <a:spLocks noChangeArrowheads="1"/>
            </p:cNvSpPr>
            <p:nvPr/>
          </p:nvSpPr>
          <p:spPr bwMode="auto">
            <a:xfrm>
              <a:off x="4930566" y="2759224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416" name="Text Box 20"/>
            <p:cNvSpPr txBox="1">
              <a:spLocks noChangeArrowheads="1"/>
            </p:cNvSpPr>
            <p:nvPr/>
          </p:nvSpPr>
          <p:spPr bwMode="auto">
            <a:xfrm>
              <a:off x="4678143" y="2743348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7</a:t>
              </a:r>
            </a:p>
          </p:txBody>
        </p:sp>
        <p:sp>
          <p:nvSpPr>
            <p:cNvPr id="14417" name="Text Box 21"/>
            <p:cNvSpPr txBox="1">
              <a:spLocks noChangeArrowheads="1"/>
            </p:cNvSpPr>
            <p:nvPr/>
          </p:nvSpPr>
          <p:spPr bwMode="auto">
            <a:xfrm>
              <a:off x="5280234" y="803295"/>
              <a:ext cx="1585753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 </a:t>
              </a:r>
              <a:r>
                <a:rPr lang="en-US" sz="1400" b="1">
                  <a:solidFill>
                    <a:schemeClr val="bg1"/>
                  </a:solidFill>
                </a:rPr>
                <a:t>loc 0 1 0</a:t>
              </a:r>
              <a:r>
                <a:rPr lang="en-US" sz="1400" b="1"/>
                <a:t>  </a:t>
              </a:r>
            </a:p>
          </p:txBody>
        </p:sp>
        <p:sp>
          <p:nvSpPr>
            <p:cNvPr id="14418" name="Text Box 22"/>
            <p:cNvSpPr txBox="1">
              <a:spLocks noChangeArrowheads="1"/>
            </p:cNvSpPr>
            <p:nvPr/>
          </p:nvSpPr>
          <p:spPr bwMode="auto">
            <a:xfrm>
              <a:off x="5387784" y="1082714"/>
              <a:ext cx="1358118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empty  </a:t>
              </a:r>
            </a:p>
          </p:txBody>
        </p:sp>
        <p:sp>
          <p:nvSpPr>
            <p:cNvPr id="14419" name="Text Box 23"/>
            <p:cNvSpPr txBox="1">
              <a:spLocks noChangeArrowheads="1"/>
            </p:cNvSpPr>
            <p:nvPr/>
          </p:nvSpPr>
          <p:spPr bwMode="auto">
            <a:xfrm>
              <a:off x="5387784" y="1357370"/>
              <a:ext cx="1308423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empty </a:t>
              </a:r>
            </a:p>
          </p:txBody>
        </p:sp>
        <p:sp>
          <p:nvSpPr>
            <p:cNvPr id="14420" name="Text Box 24"/>
            <p:cNvSpPr txBox="1">
              <a:spLocks noChangeArrowheads="1"/>
            </p:cNvSpPr>
            <p:nvPr/>
          </p:nvSpPr>
          <p:spPr bwMode="auto">
            <a:xfrm>
              <a:off x="5387784" y="1630438"/>
              <a:ext cx="1358118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empty  </a:t>
              </a:r>
            </a:p>
          </p:txBody>
        </p:sp>
        <p:sp>
          <p:nvSpPr>
            <p:cNvPr id="14421" name="Text Box 25"/>
            <p:cNvSpPr txBox="1">
              <a:spLocks noChangeArrowheads="1"/>
            </p:cNvSpPr>
            <p:nvPr/>
          </p:nvSpPr>
          <p:spPr bwMode="auto">
            <a:xfrm>
              <a:off x="5387784" y="1905093"/>
              <a:ext cx="1408169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empty   </a:t>
              </a:r>
            </a:p>
          </p:txBody>
        </p:sp>
        <p:sp>
          <p:nvSpPr>
            <p:cNvPr id="14422" name="Text Box 26"/>
            <p:cNvSpPr txBox="1">
              <a:spLocks noChangeArrowheads="1"/>
            </p:cNvSpPr>
            <p:nvPr/>
          </p:nvSpPr>
          <p:spPr bwMode="auto">
            <a:xfrm>
              <a:off x="5387784" y="2179749"/>
              <a:ext cx="1408169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empty   </a:t>
              </a:r>
            </a:p>
          </p:txBody>
        </p:sp>
        <p:sp>
          <p:nvSpPr>
            <p:cNvPr id="14423" name="Text Box 27"/>
            <p:cNvSpPr txBox="1">
              <a:spLocks noChangeArrowheads="1"/>
            </p:cNvSpPr>
            <p:nvPr/>
          </p:nvSpPr>
          <p:spPr bwMode="auto">
            <a:xfrm>
              <a:off x="5387784" y="2454404"/>
              <a:ext cx="1408169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empty   </a:t>
              </a:r>
            </a:p>
          </p:txBody>
        </p:sp>
        <p:sp>
          <p:nvSpPr>
            <p:cNvPr id="14424" name="Text Box 28"/>
            <p:cNvSpPr txBox="1">
              <a:spLocks noChangeArrowheads="1"/>
            </p:cNvSpPr>
            <p:nvPr/>
          </p:nvSpPr>
          <p:spPr bwMode="auto">
            <a:xfrm>
              <a:off x="5387784" y="2729060"/>
              <a:ext cx="1408169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empty   </a:t>
              </a:r>
            </a:p>
          </p:txBody>
        </p:sp>
        <p:sp>
          <p:nvSpPr>
            <p:cNvPr id="14425" name="Text Box 30"/>
            <p:cNvSpPr txBox="1">
              <a:spLocks noChangeArrowheads="1"/>
            </p:cNvSpPr>
            <p:nvPr/>
          </p:nvSpPr>
          <p:spPr bwMode="auto">
            <a:xfrm>
              <a:off x="6029160" y="495300"/>
              <a:ext cx="550885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data</a:t>
              </a:r>
            </a:p>
          </p:txBody>
        </p:sp>
        <p:sp>
          <p:nvSpPr>
            <p:cNvPr id="14426" name="Line 31"/>
            <p:cNvSpPr>
              <a:spLocks noChangeShapeType="1"/>
            </p:cNvSpPr>
            <p:nvPr/>
          </p:nvSpPr>
          <p:spPr bwMode="auto">
            <a:xfrm>
              <a:off x="5363970" y="855686"/>
              <a:ext cx="0" cy="2195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7" name="Text Box 32"/>
            <p:cNvSpPr txBox="1">
              <a:spLocks noChangeArrowheads="1"/>
            </p:cNvSpPr>
            <p:nvPr/>
          </p:nvSpPr>
          <p:spPr bwMode="auto">
            <a:xfrm>
              <a:off x="5440173" y="495300"/>
              <a:ext cx="452456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tag</a:t>
              </a:r>
            </a:p>
          </p:txBody>
        </p:sp>
        <p:sp>
          <p:nvSpPr>
            <p:cNvPr id="14428" name="Text Box 33"/>
            <p:cNvSpPr txBox="1">
              <a:spLocks noChangeArrowheads="1"/>
            </p:cNvSpPr>
            <p:nvPr/>
          </p:nvSpPr>
          <p:spPr bwMode="auto">
            <a:xfrm>
              <a:off x="5021057" y="803295"/>
              <a:ext cx="284063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1</a:t>
              </a:r>
            </a:p>
          </p:txBody>
        </p:sp>
        <p:sp>
          <p:nvSpPr>
            <p:cNvPr id="14429" name="Text Box 34"/>
            <p:cNvSpPr txBox="1">
              <a:spLocks noChangeArrowheads="1"/>
            </p:cNvSpPr>
            <p:nvPr/>
          </p:nvSpPr>
          <p:spPr bwMode="auto">
            <a:xfrm>
              <a:off x="5013119" y="1077951"/>
              <a:ext cx="284063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430" name="Text Box 35"/>
            <p:cNvSpPr txBox="1">
              <a:spLocks noChangeArrowheads="1"/>
            </p:cNvSpPr>
            <p:nvPr/>
          </p:nvSpPr>
          <p:spPr bwMode="auto">
            <a:xfrm>
              <a:off x="5022645" y="1352606"/>
              <a:ext cx="284063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431" name="Text Box 36"/>
            <p:cNvSpPr txBox="1">
              <a:spLocks noChangeArrowheads="1"/>
            </p:cNvSpPr>
            <p:nvPr/>
          </p:nvSpPr>
          <p:spPr bwMode="auto">
            <a:xfrm>
              <a:off x="5022645" y="1627263"/>
              <a:ext cx="284063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432" name="Line 37"/>
            <p:cNvSpPr>
              <a:spLocks noChangeShapeType="1"/>
            </p:cNvSpPr>
            <p:nvPr/>
          </p:nvSpPr>
          <p:spPr bwMode="auto">
            <a:xfrm>
              <a:off x="5845002" y="858862"/>
              <a:ext cx="0" cy="2195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3" name="Text Box 38"/>
            <p:cNvSpPr txBox="1">
              <a:spLocks noChangeArrowheads="1"/>
            </p:cNvSpPr>
            <p:nvPr/>
          </p:nvSpPr>
          <p:spPr bwMode="auto">
            <a:xfrm>
              <a:off x="4892464" y="495300"/>
              <a:ext cx="592162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valid</a:t>
              </a:r>
            </a:p>
          </p:txBody>
        </p:sp>
        <p:sp>
          <p:nvSpPr>
            <p:cNvPr id="14434" name="Text Box 39"/>
            <p:cNvSpPr txBox="1">
              <a:spLocks noChangeArrowheads="1"/>
            </p:cNvSpPr>
            <p:nvPr/>
          </p:nvSpPr>
          <p:spPr bwMode="auto">
            <a:xfrm>
              <a:off x="5030582" y="1925732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435" name="Text Box 40"/>
            <p:cNvSpPr txBox="1">
              <a:spLocks noChangeArrowheads="1"/>
            </p:cNvSpPr>
            <p:nvPr/>
          </p:nvSpPr>
          <p:spPr bwMode="auto">
            <a:xfrm>
              <a:off x="5022645" y="2200387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436" name="Text Box 41"/>
            <p:cNvSpPr txBox="1">
              <a:spLocks noChangeArrowheads="1"/>
            </p:cNvSpPr>
            <p:nvPr/>
          </p:nvSpPr>
          <p:spPr bwMode="auto">
            <a:xfrm>
              <a:off x="5032170" y="2475043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437" name="Text Box 42"/>
            <p:cNvSpPr txBox="1">
              <a:spLocks noChangeArrowheads="1"/>
            </p:cNvSpPr>
            <p:nvPr/>
          </p:nvSpPr>
          <p:spPr bwMode="auto">
            <a:xfrm>
              <a:off x="5032170" y="2749698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438" name="Text Box 43"/>
            <p:cNvSpPr txBox="1">
              <a:spLocks noChangeArrowheads="1"/>
            </p:cNvSpPr>
            <p:nvPr/>
          </p:nvSpPr>
          <p:spPr bwMode="auto">
            <a:xfrm>
              <a:off x="5470337" y="800120"/>
              <a:ext cx="284063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439" name="Text Box 44"/>
            <p:cNvSpPr txBox="1">
              <a:spLocks noChangeArrowheads="1"/>
            </p:cNvSpPr>
            <p:nvPr/>
          </p:nvSpPr>
          <p:spPr bwMode="auto">
            <a:xfrm>
              <a:off x="5462399" y="1103353"/>
              <a:ext cx="304904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X</a:t>
              </a:r>
            </a:p>
          </p:txBody>
        </p:sp>
        <p:sp>
          <p:nvSpPr>
            <p:cNvPr id="14440" name="Text Box 45"/>
            <p:cNvSpPr txBox="1">
              <a:spLocks noChangeArrowheads="1"/>
            </p:cNvSpPr>
            <p:nvPr/>
          </p:nvSpPr>
          <p:spPr bwMode="auto">
            <a:xfrm>
              <a:off x="5471925" y="1378008"/>
              <a:ext cx="304904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X</a:t>
              </a:r>
            </a:p>
          </p:txBody>
        </p:sp>
        <p:sp>
          <p:nvSpPr>
            <p:cNvPr id="14441" name="Text Box 46"/>
            <p:cNvSpPr txBox="1">
              <a:spLocks noChangeArrowheads="1"/>
            </p:cNvSpPr>
            <p:nvPr/>
          </p:nvSpPr>
          <p:spPr bwMode="auto">
            <a:xfrm>
              <a:off x="5471925" y="1652664"/>
              <a:ext cx="304904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X</a:t>
              </a:r>
            </a:p>
          </p:txBody>
        </p:sp>
        <p:sp>
          <p:nvSpPr>
            <p:cNvPr id="14442" name="Text Box 47"/>
            <p:cNvSpPr txBox="1">
              <a:spLocks noChangeArrowheads="1"/>
            </p:cNvSpPr>
            <p:nvPr/>
          </p:nvSpPr>
          <p:spPr bwMode="auto">
            <a:xfrm>
              <a:off x="5479863" y="1922557"/>
              <a:ext cx="304812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X</a:t>
              </a:r>
            </a:p>
          </p:txBody>
        </p:sp>
        <p:sp>
          <p:nvSpPr>
            <p:cNvPr id="14443" name="Text Box 48"/>
            <p:cNvSpPr txBox="1">
              <a:spLocks noChangeArrowheads="1"/>
            </p:cNvSpPr>
            <p:nvPr/>
          </p:nvSpPr>
          <p:spPr bwMode="auto">
            <a:xfrm>
              <a:off x="5479863" y="2201975"/>
              <a:ext cx="304812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X</a:t>
              </a:r>
            </a:p>
          </p:txBody>
        </p:sp>
        <p:sp>
          <p:nvSpPr>
            <p:cNvPr id="14444" name="Text Box 49"/>
            <p:cNvSpPr txBox="1">
              <a:spLocks noChangeArrowheads="1"/>
            </p:cNvSpPr>
            <p:nvPr/>
          </p:nvSpPr>
          <p:spPr bwMode="auto">
            <a:xfrm>
              <a:off x="5479863" y="2414714"/>
              <a:ext cx="304812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X</a:t>
              </a:r>
            </a:p>
          </p:txBody>
        </p:sp>
        <p:sp>
          <p:nvSpPr>
            <p:cNvPr id="14445" name="Text Box 50"/>
            <p:cNvSpPr txBox="1">
              <a:spLocks noChangeArrowheads="1"/>
            </p:cNvSpPr>
            <p:nvPr/>
          </p:nvSpPr>
          <p:spPr bwMode="auto">
            <a:xfrm>
              <a:off x="5479863" y="2749698"/>
              <a:ext cx="304812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X</a:t>
              </a:r>
            </a:p>
          </p:txBody>
        </p:sp>
        <p:cxnSp>
          <p:nvCxnSpPr>
            <p:cNvPr id="169" name="Straight Connector 168"/>
            <p:cNvCxnSpPr/>
            <p:nvPr/>
          </p:nvCxnSpPr>
          <p:spPr bwMode="auto">
            <a:xfrm rot="5400000">
              <a:off x="6213449" y="857269"/>
              <a:ext cx="190513" cy="1524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auto">
            <a:xfrm rot="5400000">
              <a:off x="6365868" y="857269"/>
              <a:ext cx="190513" cy="1524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48" name="TextBox 222"/>
            <p:cNvSpPr txBox="1">
              <a:spLocks noChangeArrowheads="1"/>
            </p:cNvSpPr>
            <p:nvPr/>
          </p:nvSpPr>
          <p:spPr bwMode="auto">
            <a:xfrm>
              <a:off x="5034446" y="3197601"/>
              <a:ext cx="1694763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Access location 0</a:t>
              </a:r>
            </a:p>
          </p:txBody>
        </p:sp>
      </p:grpSp>
      <p:grpSp>
        <p:nvGrpSpPr>
          <p:cNvPr id="5" name="Group 212"/>
          <p:cNvGrpSpPr>
            <a:grpSpLocks/>
          </p:cNvGrpSpPr>
          <p:nvPr/>
        </p:nvGrpSpPr>
        <p:grpSpPr bwMode="auto">
          <a:xfrm>
            <a:off x="7016750" y="495300"/>
            <a:ext cx="2246313" cy="3009900"/>
            <a:chOff x="7016846" y="495300"/>
            <a:chExt cx="2246217" cy="3010098"/>
          </a:xfrm>
        </p:grpSpPr>
        <p:sp>
          <p:nvSpPr>
            <p:cNvPr id="237" name="Rectangle 236"/>
            <p:cNvSpPr/>
            <p:nvPr/>
          </p:nvSpPr>
          <p:spPr bwMode="auto">
            <a:xfrm>
              <a:off x="8191546" y="838223"/>
              <a:ext cx="914361" cy="2667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7696267" y="838223"/>
              <a:ext cx="495279" cy="2667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7277185" y="838223"/>
              <a:ext cx="419082" cy="2667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14349" name="Rectangle 5"/>
            <p:cNvSpPr>
              <a:spLocks noChangeArrowheads="1"/>
            </p:cNvSpPr>
            <p:nvPr/>
          </p:nvSpPr>
          <p:spPr bwMode="auto">
            <a:xfrm>
              <a:off x="7269269" y="838223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350" name="Text Box 6"/>
            <p:cNvSpPr txBox="1">
              <a:spLocks noChangeArrowheads="1"/>
            </p:cNvSpPr>
            <p:nvPr/>
          </p:nvSpPr>
          <p:spPr bwMode="auto">
            <a:xfrm>
              <a:off x="7016846" y="822347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351" name="Rectangle 7"/>
            <p:cNvSpPr>
              <a:spLocks noChangeArrowheads="1"/>
            </p:cNvSpPr>
            <p:nvPr/>
          </p:nvSpPr>
          <p:spPr bwMode="auto">
            <a:xfrm>
              <a:off x="7269269" y="1112879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352" name="Text Box 8"/>
            <p:cNvSpPr txBox="1">
              <a:spLocks noChangeArrowheads="1"/>
            </p:cNvSpPr>
            <p:nvPr/>
          </p:nvSpPr>
          <p:spPr bwMode="auto">
            <a:xfrm>
              <a:off x="7016846" y="1097003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1</a:t>
              </a:r>
            </a:p>
          </p:txBody>
        </p:sp>
        <p:sp>
          <p:nvSpPr>
            <p:cNvPr id="14353" name="Rectangle 9"/>
            <p:cNvSpPr>
              <a:spLocks noChangeArrowheads="1"/>
            </p:cNvSpPr>
            <p:nvPr/>
          </p:nvSpPr>
          <p:spPr bwMode="auto">
            <a:xfrm>
              <a:off x="7269269" y="1387534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354" name="Text Box 10"/>
            <p:cNvSpPr txBox="1">
              <a:spLocks noChangeArrowheads="1"/>
            </p:cNvSpPr>
            <p:nvPr/>
          </p:nvSpPr>
          <p:spPr bwMode="auto">
            <a:xfrm>
              <a:off x="7016846" y="1371658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2</a:t>
              </a:r>
            </a:p>
          </p:txBody>
        </p:sp>
        <p:sp>
          <p:nvSpPr>
            <p:cNvPr id="14355" name="Rectangle 11"/>
            <p:cNvSpPr>
              <a:spLocks noChangeArrowheads="1"/>
            </p:cNvSpPr>
            <p:nvPr/>
          </p:nvSpPr>
          <p:spPr bwMode="auto">
            <a:xfrm>
              <a:off x="7269269" y="1662190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356" name="Text Box 12"/>
            <p:cNvSpPr txBox="1">
              <a:spLocks noChangeArrowheads="1"/>
            </p:cNvSpPr>
            <p:nvPr/>
          </p:nvSpPr>
          <p:spPr bwMode="auto">
            <a:xfrm>
              <a:off x="7016846" y="1646314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3</a:t>
              </a:r>
            </a:p>
          </p:txBody>
        </p:sp>
        <p:sp>
          <p:nvSpPr>
            <p:cNvPr id="14357" name="Rectangle 13"/>
            <p:cNvSpPr>
              <a:spLocks noChangeArrowheads="1"/>
            </p:cNvSpPr>
            <p:nvPr/>
          </p:nvSpPr>
          <p:spPr bwMode="auto">
            <a:xfrm>
              <a:off x="7269269" y="1935258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358" name="Text Box 14"/>
            <p:cNvSpPr txBox="1">
              <a:spLocks noChangeArrowheads="1"/>
            </p:cNvSpPr>
            <p:nvPr/>
          </p:nvSpPr>
          <p:spPr bwMode="auto">
            <a:xfrm>
              <a:off x="7016846" y="1919382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4</a:t>
              </a:r>
            </a:p>
          </p:txBody>
        </p:sp>
        <p:sp>
          <p:nvSpPr>
            <p:cNvPr id="14359" name="Rectangle 15"/>
            <p:cNvSpPr>
              <a:spLocks noChangeArrowheads="1"/>
            </p:cNvSpPr>
            <p:nvPr/>
          </p:nvSpPr>
          <p:spPr bwMode="auto">
            <a:xfrm>
              <a:off x="7269269" y="2209913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360" name="Text Box 16"/>
            <p:cNvSpPr txBox="1">
              <a:spLocks noChangeArrowheads="1"/>
            </p:cNvSpPr>
            <p:nvPr/>
          </p:nvSpPr>
          <p:spPr bwMode="auto">
            <a:xfrm>
              <a:off x="7016846" y="2194037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5</a:t>
              </a:r>
            </a:p>
          </p:txBody>
        </p:sp>
        <p:sp>
          <p:nvSpPr>
            <p:cNvPr id="14361" name="Rectangle 17"/>
            <p:cNvSpPr>
              <a:spLocks noChangeArrowheads="1"/>
            </p:cNvSpPr>
            <p:nvPr/>
          </p:nvSpPr>
          <p:spPr bwMode="auto">
            <a:xfrm>
              <a:off x="7269269" y="2484569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362" name="Text Box 18"/>
            <p:cNvSpPr txBox="1">
              <a:spLocks noChangeArrowheads="1"/>
            </p:cNvSpPr>
            <p:nvPr/>
          </p:nvSpPr>
          <p:spPr bwMode="auto">
            <a:xfrm>
              <a:off x="7016846" y="2468693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6</a:t>
              </a:r>
            </a:p>
          </p:txBody>
        </p:sp>
        <p:sp>
          <p:nvSpPr>
            <p:cNvPr id="14363" name="Rectangle 19"/>
            <p:cNvSpPr>
              <a:spLocks noChangeArrowheads="1"/>
            </p:cNvSpPr>
            <p:nvPr/>
          </p:nvSpPr>
          <p:spPr bwMode="auto">
            <a:xfrm>
              <a:off x="7269269" y="2759224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364" name="Text Box 20"/>
            <p:cNvSpPr txBox="1">
              <a:spLocks noChangeArrowheads="1"/>
            </p:cNvSpPr>
            <p:nvPr/>
          </p:nvSpPr>
          <p:spPr bwMode="auto">
            <a:xfrm>
              <a:off x="7016846" y="2743348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7</a:t>
              </a:r>
            </a:p>
          </p:txBody>
        </p:sp>
        <p:sp>
          <p:nvSpPr>
            <p:cNvPr id="14365" name="Text Box 21"/>
            <p:cNvSpPr txBox="1">
              <a:spLocks noChangeArrowheads="1"/>
            </p:cNvSpPr>
            <p:nvPr/>
          </p:nvSpPr>
          <p:spPr bwMode="auto">
            <a:xfrm>
              <a:off x="7528224" y="803295"/>
              <a:ext cx="1734839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 </a:t>
              </a:r>
              <a:r>
                <a:rPr lang="en-US" sz="1400" b="1">
                  <a:solidFill>
                    <a:schemeClr val="bg1"/>
                  </a:solidFill>
                </a:rPr>
                <a:t>loc 0 1 0 1</a:t>
              </a:r>
              <a:r>
                <a:rPr lang="en-US" sz="1400" b="1"/>
                <a:t>  </a:t>
              </a:r>
            </a:p>
          </p:txBody>
        </p:sp>
        <p:sp>
          <p:nvSpPr>
            <p:cNvPr id="14366" name="Text Box 22"/>
            <p:cNvSpPr txBox="1">
              <a:spLocks noChangeArrowheads="1"/>
            </p:cNvSpPr>
            <p:nvPr/>
          </p:nvSpPr>
          <p:spPr bwMode="auto">
            <a:xfrm>
              <a:off x="7726488" y="1082714"/>
              <a:ext cx="1358118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empty  </a:t>
              </a:r>
            </a:p>
          </p:txBody>
        </p:sp>
        <p:sp>
          <p:nvSpPr>
            <p:cNvPr id="14367" name="Text Box 23"/>
            <p:cNvSpPr txBox="1">
              <a:spLocks noChangeArrowheads="1"/>
            </p:cNvSpPr>
            <p:nvPr/>
          </p:nvSpPr>
          <p:spPr bwMode="auto">
            <a:xfrm>
              <a:off x="7726488" y="1357370"/>
              <a:ext cx="1308423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empty </a:t>
              </a:r>
            </a:p>
          </p:txBody>
        </p:sp>
        <p:sp>
          <p:nvSpPr>
            <p:cNvPr id="14368" name="Text Box 24"/>
            <p:cNvSpPr txBox="1">
              <a:spLocks noChangeArrowheads="1"/>
            </p:cNvSpPr>
            <p:nvPr/>
          </p:nvSpPr>
          <p:spPr bwMode="auto">
            <a:xfrm>
              <a:off x="7726488" y="1630438"/>
              <a:ext cx="1358118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empty  </a:t>
              </a:r>
            </a:p>
          </p:txBody>
        </p:sp>
        <p:sp>
          <p:nvSpPr>
            <p:cNvPr id="14369" name="Text Box 25"/>
            <p:cNvSpPr txBox="1">
              <a:spLocks noChangeArrowheads="1"/>
            </p:cNvSpPr>
            <p:nvPr/>
          </p:nvSpPr>
          <p:spPr bwMode="auto">
            <a:xfrm>
              <a:off x="7726488" y="1905093"/>
              <a:ext cx="1408169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empty   </a:t>
              </a:r>
            </a:p>
          </p:txBody>
        </p:sp>
        <p:sp>
          <p:nvSpPr>
            <p:cNvPr id="14370" name="Text Box 26"/>
            <p:cNvSpPr txBox="1">
              <a:spLocks noChangeArrowheads="1"/>
            </p:cNvSpPr>
            <p:nvPr/>
          </p:nvSpPr>
          <p:spPr bwMode="auto">
            <a:xfrm>
              <a:off x="7726488" y="2179749"/>
              <a:ext cx="1408169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empty   </a:t>
              </a:r>
            </a:p>
          </p:txBody>
        </p:sp>
        <p:sp>
          <p:nvSpPr>
            <p:cNvPr id="14371" name="Text Box 27"/>
            <p:cNvSpPr txBox="1">
              <a:spLocks noChangeArrowheads="1"/>
            </p:cNvSpPr>
            <p:nvPr/>
          </p:nvSpPr>
          <p:spPr bwMode="auto">
            <a:xfrm>
              <a:off x="7726488" y="2454404"/>
              <a:ext cx="1408169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empty   </a:t>
              </a:r>
            </a:p>
          </p:txBody>
        </p:sp>
        <p:sp>
          <p:nvSpPr>
            <p:cNvPr id="14372" name="Text Box 28"/>
            <p:cNvSpPr txBox="1">
              <a:spLocks noChangeArrowheads="1"/>
            </p:cNvSpPr>
            <p:nvPr/>
          </p:nvSpPr>
          <p:spPr bwMode="auto">
            <a:xfrm>
              <a:off x="7726488" y="2729060"/>
              <a:ext cx="1408169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empty   </a:t>
              </a:r>
            </a:p>
          </p:txBody>
        </p:sp>
        <p:sp>
          <p:nvSpPr>
            <p:cNvPr id="14373" name="Text Box 30"/>
            <p:cNvSpPr txBox="1">
              <a:spLocks noChangeArrowheads="1"/>
            </p:cNvSpPr>
            <p:nvPr/>
          </p:nvSpPr>
          <p:spPr bwMode="auto">
            <a:xfrm>
              <a:off x="8367863" y="495300"/>
              <a:ext cx="550885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data</a:t>
              </a:r>
            </a:p>
          </p:txBody>
        </p:sp>
        <p:sp>
          <p:nvSpPr>
            <p:cNvPr id="14374" name="Line 31"/>
            <p:cNvSpPr>
              <a:spLocks noChangeShapeType="1"/>
            </p:cNvSpPr>
            <p:nvPr/>
          </p:nvSpPr>
          <p:spPr bwMode="auto">
            <a:xfrm>
              <a:off x="7702674" y="855686"/>
              <a:ext cx="0" cy="2195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Text Box 32"/>
            <p:cNvSpPr txBox="1">
              <a:spLocks noChangeArrowheads="1"/>
            </p:cNvSpPr>
            <p:nvPr/>
          </p:nvSpPr>
          <p:spPr bwMode="auto">
            <a:xfrm>
              <a:off x="7778877" y="495300"/>
              <a:ext cx="452456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tag</a:t>
              </a:r>
            </a:p>
          </p:txBody>
        </p:sp>
        <p:sp>
          <p:nvSpPr>
            <p:cNvPr id="14376" name="Text Box 33"/>
            <p:cNvSpPr txBox="1">
              <a:spLocks noChangeArrowheads="1"/>
            </p:cNvSpPr>
            <p:nvPr/>
          </p:nvSpPr>
          <p:spPr bwMode="auto">
            <a:xfrm>
              <a:off x="7359760" y="803295"/>
              <a:ext cx="284063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1</a:t>
              </a:r>
            </a:p>
          </p:txBody>
        </p:sp>
        <p:sp>
          <p:nvSpPr>
            <p:cNvPr id="14377" name="Text Box 34"/>
            <p:cNvSpPr txBox="1">
              <a:spLocks noChangeArrowheads="1"/>
            </p:cNvSpPr>
            <p:nvPr/>
          </p:nvSpPr>
          <p:spPr bwMode="auto">
            <a:xfrm>
              <a:off x="7351823" y="1077951"/>
              <a:ext cx="284063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378" name="Text Box 35"/>
            <p:cNvSpPr txBox="1">
              <a:spLocks noChangeArrowheads="1"/>
            </p:cNvSpPr>
            <p:nvPr/>
          </p:nvSpPr>
          <p:spPr bwMode="auto">
            <a:xfrm>
              <a:off x="7361348" y="1352606"/>
              <a:ext cx="284063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379" name="Text Box 36"/>
            <p:cNvSpPr txBox="1">
              <a:spLocks noChangeArrowheads="1"/>
            </p:cNvSpPr>
            <p:nvPr/>
          </p:nvSpPr>
          <p:spPr bwMode="auto">
            <a:xfrm>
              <a:off x="7361348" y="1627263"/>
              <a:ext cx="284063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380" name="Line 37"/>
            <p:cNvSpPr>
              <a:spLocks noChangeShapeType="1"/>
            </p:cNvSpPr>
            <p:nvPr/>
          </p:nvSpPr>
          <p:spPr bwMode="auto">
            <a:xfrm>
              <a:off x="8183706" y="858862"/>
              <a:ext cx="0" cy="2195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Text Box 38"/>
            <p:cNvSpPr txBox="1">
              <a:spLocks noChangeArrowheads="1"/>
            </p:cNvSpPr>
            <p:nvPr/>
          </p:nvSpPr>
          <p:spPr bwMode="auto">
            <a:xfrm>
              <a:off x="7231168" y="495300"/>
              <a:ext cx="592162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valid</a:t>
              </a:r>
            </a:p>
          </p:txBody>
        </p:sp>
        <p:sp>
          <p:nvSpPr>
            <p:cNvPr id="14382" name="Text Box 39"/>
            <p:cNvSpPr txBox="1">
              <a:spLocks noChangeArrowheads="1"/>
            </p:cNvSpPr>
            <p:nvPr/>
          </p:nvSpPr>
          <p:spPr bwMode="auto">
            <a:xfrm>
              <a:off x="7369285" y="1925732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383" name="Text Box 40"/>
            <p:cNvSpPr txBox="1">
              <a:spLocks noChangeArrowheads="1"/>
            </p:cNvSpPr>
            <p:nvPr/>
          </p:nvSpPr>
          <p:spPr bwMode="auto">
            <a:xfrm>
              <a:off x="7361348" y="2200387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384" name="Text Box 41"/>
            <p:cNvSpPr txBox="1">
              <a:spLocks noChangeArrowheads="1"/>
            </p:cNvSpPr>
            <p:nvPr/>
          </p:nvSpPr>
          <p:spPr bwMode="auto">
            <a:xfrm>
              <a:off x="7370873" y="2475043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385" name="Text Box 42"/>
            <p:cNvSpPr txBox="1">
              <a:spLocks noChangeArrowheads="1"/>
            </p:cNvSpPr>
            <p:nvPr/>
          </p:nvSpPr>
          <p:spPr bwMode="auto">
            <a:xfrm>
              <a:off x="7370873" y="2749698"/>
              <a:ext cx="284174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0</a:t>
              </a:r>
            </a:p>
          </p:txBody>
        </p:sp>
        <p:sp>
          <p:nvSpPr>
            <p:cNvPr id="14386" name="Text Box 43"/>
            <p:cNvSpPr txBox="1">
              <a:spLocks noChangeArrowheads="1"/>
            </p:cNvSpPr>
            <p:nvPr/>
          </p:nvSpPr>
          <p:spPr bwMode="auto">
            <a:xfrm>
              <a:off x="7809041" y="800120"/>
              <a:ext cx="284063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1</a:t>
              </a:r>
            </a:p>
          </p:txBody>
        </p:sp>
        <p:sp>
          <p:nvSpPr>
            <p:cNvPr id="14387" name="Text Box 44"/>
            <p:cNvSpPr txBox="1">
              <a:spLocks noChangeArrowheads="1"/>
            </p:cNvSpPr>
            <p:nvPr/>
          </p:nvSpPr>
          <p:spPr bwMode="auto">
            <a:xfrm>
              <a:off x="7801103" y="1103353"/>
              <a:ext cx="304904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X</a:t>
              </a:r>
            </a:p>
          </p:txBody>
        </p:sp>
        <p:sp>
          <p:nvSpPr>
            <p:cNvPr id="14388" name="Text Box 45"/>
            <p:cNvSpPr txBox="1">
              <a:spLocks noChangeArrowheads="1"/>
            </p:cNvSpPr>
            <p:nvPr/>
          </p:nvSpPr>
          <p:spPr bwMode="auto">
            <a:xfrm>
              <a:off x="7810628" y="1378008"/>
              <a:ext cx="304904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X</a:t>
              </a:r>
            </a:p>
          </p:txBody>
        </p:sp>
        <p:sp>
          <p:nvSpPr>
            <p:cNvPr id="14389" name="Text Box 46"/>
            <p:cNvSpPr txBox="1">
              <a:spLocks noChangeArrowheads="1"/>
            </p:cNvSpPr>
            <p:nvPr/>
          </p:nvSpPr>
          <p:spPr bwMode="auto">
            <a:xfrm>
              <a:off x="7810628" y="1652664"/>
              <a:ext cx="304904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X</a:t>
              </a:r>
            </a:p>
          </p:txBody>
        </p:sp>
        <p:sp>
          <p:nvSpPr>
            <p:cNvPr id="14390" name="Text Box 47"/>
            <p:cNvSpPr txBox="1">
              <a:spLocks noChangeArrowheads="1"/>
            </p:cNvSpPr>
            <p:nvPr/>
          </p:nvSpPr>
          <p:spPr bwMode="auto">
            <a:xfrm>
              <a:off x="7818566" y="1922557"/>
              <a:ext cx="304812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X</a:t>
              </a:r>
            </a:p>
          </p:txBody>
        </p:sp>
        <p:sp>
          <p:nvSpPr>
            <p:cNvPr id="14391" name="Text Box 48"/>
            <p:cNvSpPr txBox="1">
              <a:spLocks noChangeArrowheads="1"/>
            </p:cNvSpPr>
            <p:nvPr/>
          </p:nvSpPr>
          <p:spPr bwMode="auto">
            <a:xfrm>
              <a:off x="7818566" y="2201975"/>
              <a:ext cx="304812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X</a:t>
              </a:r>
            </a:p>
          </p:txBody>
        </p:sp>
        <p:sp>
          <p:nvSpPr>
            <p:cNvPr id="14392" name="Text Box 49"/>
            <p:cNvSpPr txBox="1">
              <a:spLocks noChangeArrowheads="1"/>
            </p:cNvSpPr>
            <p:nvPr/>
          </p:nvSpPr>
          <p:spPr bwMode="auto">
            <a:xfrm>
              <a:off x="7818566" y="2414714"/>
              <a:ext cx="304812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X</a:t>
              </a:r>
            </a:p>
          </p:txBody>
        </p:sp>
        <p:sp>
          <p:nvSpPr>
            <p:cNvPr id="14393" name="Text Box 50"/>
            <p:cNvSpPr txBox="1">
              <a:spLocks noChangeArrowheads="1"/>
            </p:cNvSpPr>
            <p:nvPr/>
          </p:nvSpPr>
          <p:spPr bwMode="auto">
            <a:xfrm>
              <a:off x="7818566" y="2749698"/>
              <a:ext cx="304812" cy="3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X</a:t>
              </a:r>
            </a:p>
          </p:txBody>
        </p:sp>
        <p:cxnSp>
          <p:nvCxnSpPr>
            <p:cNvPr id="218" name="Straight Connector 217"/>
            <p:cNvCxnSpPr/>
            <p:nvPr/>
          </p:nvCxnSpPr>
          <p:spPr bwMode="auto">
            <a:xfrm rot="5400000">
              <a:off x="8461399" y="857282"/>
              <a:ext cx="190513" cy="1523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 bwMode="auto">
            <a:xfrm rot="5400000">
              <a:off x="8613792" y="857282"/>
              <a:ext cx="190513" cy="1523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 bwMode="auto">
            <a:xfrm rot="5400000">
              <a:off x="8751900" y="857282"/>
              <a:ext cx="190513" cy="1523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97" name="TextBox 223"/>
            <p:cNvSpPr txBox="1">
              <a:spLocks noChangeArrowheads="1"/>
            </p:cNvSpPr>
            <p:nvPr/>
          </p:nvSpPr>
          <p:spPr bwMode="auto">
            <a:xfrm>
              <a:off x="7395623" y="3197601"/>
              <a:ext cx="1694763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Access location 1</a:t>
              </a:r>
            </a:p>
          </p:txBody>
        </p:sp>
      </p:grpSp>
      <p:sp>
        <p:nvSpPr>
          <p:cNvPr id="205" name="TextBox 204"/>
          <p:cNvSpPr txBox="1">
            <a:spLocks noChangeArrowheads="1"/>
          </p:cNvSpPr>
          <p:nvPr/>
        </p:nvSpPr>
        <p:spPr bwMode="auto">
          <a:xfrm>
            <a:off x="942975" y="4975225"/>
            <a:ext cx="72405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Cache occupancy if we switch index and tag</a:t>
            </a:r>
          </a:p>
          <a:p>
            <a:r>
              <a:rPr lang="en-US" sz="2800"/>
              <a:t>	BAD!!</a:t>
            </a:r>
          </a:p>
        </p:txBody>
      </p:sp>
      <p:grpSp>
        <p:nvGrpSpPr>
          <p:cNvPr id="6" name="Group 207"/>
          <p:cNvGrpSpPr>
            <a:grpSpLocks/>
          </p:cNvGrpSpPr>
          <p:nvPr/>
        </p:nvGrpSpPr>
        <p:grpSpPr bwMode="auto">
          <a:xfrm>
            <a:off x="76200" y="206375"/>
            <a:ext cx="9013825" cy="3298825"/>
            <a:chOff x="76200" y="206375"/>
            <a:chExt cx="9013825" cy="3298825"/>
          </a:xfrm>
        </p:grpSpPr>
        <p:cxnSp>
          <p:nvCxnSpPr>
            <p:cNvPr id="207" name="Straight Connector 206"/>
            <p:cNvCxnSpPr/>
            <p:nvPr/>
          </p:nvCxnSpPr>
          <p:spPr>
            <a:xfrm flipV="1">
              <a:off x="76200" y="206375"/>
              <a:ext cx="8709025" cy="3298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endCxn id="14397" idx="3"/>
            </p:cNvCxnSpPr>
            <p:nvPr/>
          </p:nvCxnSpPr>
          <p:spPr>
            <a:xfrm>
              <a:off x="76200" y="206375"/>
              <a:ext cx="9013825" cy="3144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Hardware for Direct Mapped Cache</a:t>
            </a:r>
            <a:endParaRPr lang="en-US" dirty="0"/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488880" y="1796002"/>
            <a:ext cx="7912170" cy="4587706"/>
            <a:chOff x="2074" y="9182"/>
            <a:chExt cx="7016" cy="4067"/>
          </a:xfrm>
        </p:grpSpPr>
        <p:sp>
          <p:nvSpPr>
            <p:cNvPr id="16425" name="AutoShape 41"/>
            <p:cNvSpPr>
              <a:spLocks noChangeAspect="1" noChangeArrowheads="1" noTextEdit="1"/>
            </p:cNvSpPr>
            <p:nvPr/>
          </p:nvSpPr>
          <p:spPr bwMode="auto">
            <a:xfrm>
              <a:off x="2074" y="9182"/>
              <a:ext cx="7016" cy="406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6424" name="Text Box 40"/>
            <p:cNvSpPr txBox="1">
              <a:spLocks noChangeArrowheads="1"/>
            </p:cNvSpPr>
            <p:nvPr/>
          </p:nvSpPr>
          <p:spPr bwMode="auto">
            <a:xfrm>
              <a:off x="5988" y="12804"/>
              <a:ext cx="450" cy="3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y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23" name="Text Box 39"/>
            <p:cNvSpPr txBox="1">
              <a:spLocks noChangeArrowheads="1"/>
            </p:cNvSpPr>
            <p:nvPr/>
          </p:nvSpPr>
          <p:spPr bwMode="auto">
            <a:xfrm>
              <a:off x="2628" y="9872"/>
              <a:ext cx="657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2520" tIns="21260" rIns="42520" bIns="212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Cache Tag   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22" name="Rectangle 38"/>
            <p:cNvSpPr>
              <a:spLocks noChangeArrowheads="1"/>
            </p:cNvSpPr>
            <p:nvPr/>
          </p:nvSpPr>
          <p:spPr bwMode="auto">
            <a:xfrm>
              <a:off x="2610" y="9829"/>
              <a:ext cx="658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6421" name="Text Box 37"/>
            <p:cNvSpPr txBox="1">
              <a:spLocks noChangeArrowheads="1"/>
            </p:cNvSpPr>
            <p:nvPr/>
          </p:nvSpPr>
          <p:spPr bwMode="auto">
            <a:xfrm>
              <a:off x="3345" y="9939"/>
              <a:ext cx="935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2520" tIns="21260" rIns="42520" bIns="212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Cache Index        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20" name="Rectangle 36"/>
            <p:cNvSpPr>
              <a:spLocks noChangeArrowheads="1"/>
            </p:cNvSpPr>
            <p:nvPr/>
          </p:nvSpPr>
          <p:spPr bwMode="auto">
            <a:xfrm>
              <a:off x="3268" y="9829"/>
              <a:ext cx="1079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6419" name="Text Box 35"/>
            <p:cNvSpPr txBox="1">
              <a:spLocks noChangeArrowheads="1"/>
            </p:cNvSpPr>
            <p:nvPr/>
          </p:nvSpPr>
          <p:spPr bwMode="auto">
            <a:xfrm>
              <a:off x="4748" y="9805"/>
              <a:ext cx="516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2520" tIns="21260" rIns="42520" bIns="212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Valid  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18" name="Text Box 34"/>
            <p:cNvSpPr txBox="1">
              <a:spLocks noChangeArrowheads="1"/>
            </p:cNvSpPr>
            <p:nvPr/>
          </p:nvSpPr>
          <p:spPr bwMode="auto">
            <a:xfrm>
              <a:off x="5612" y="9805"/>
              <a:ext cx="47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2520" tIns="21260" rIns="42520" bIns="212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Tag   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17" name="Text Box 33"/>
            <p:cNvSpPr txBox="1">
              <a:spLocks noChangeArrowheads="1"/>
            </p:cNvSpPr>
            <p:nvPr/>
          </p:nvSpPr>
          <p:spPr bwMode="auto">
            <a:xfrm>
              <a:off x="6662" y="9805"/>
              <a:ext cx="1694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2520" tIns="21260" rIns="42520" bIns="212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             Data             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16" name="Rectangle 32"/>
            <p:cNvSpPr>
              <a:spLocks noChangeArrowheads="1"/>
            </p:cNvSpPr>
            <p:nvPr/>
          </p:nvSpPr>
          <p:spPr bwMode="auto">
            <a:xfrm>
              <a:off x="4548" y="10139"/>
              <a:ext cx="802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6415" name="Rectangle 31"/>
            <p:cNvSpPr>
              <a:spLocks noChangeArrowheads="1"/>
            </p:cNvSpPr>
            <p:nvPr/>
          </p:nvSpPr>
          <p:spPr bwMode="auto">
            <a:xfrm>
              <a:off x="5350" y="10139"/>
              <a:ext cx="801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6414" name="Rectangle 30"/>
            <p:cNvSpPr>
              <a:spLocks noChangeArrowheads="1"/>
            </p:cNvSpPr>
            <p:nvPr/>
          </p:nvSpPr>
          <p:spPr bwMode="auto">
            <a:xfrm>
              <a:off x="6151" y="10139"/>
              <a:ext cx="2939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6413" name="Rectangle 29" descr="Dark upward diagonal"/>
            <p:cNvSpPr>
              <a:spLocks noChangeArrowheads="1"/>
            </p:cNvSpPr>
            <p:nvPr/>
          </p:nvSpPr>
          <p:spPr bwMode="auto">
            <a:xfrm>
              <a:off x="4547" y="10608"/>
              <a:ext cx="801" cy="467"/>
            </a:xfrm>
            <a:prstGeom prst="rect">
              <a:avLst/>
            </a:prstGeom>
            <a:pattFill prst="dk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6412" name="Rectangle 28" descr="Dark upward diagonal"/>
            <p:cNvSpPr>
              <a:spLocks noChangeArrowheads="1"/>
            </p:cNvSpPr>
            <p:nvPr/>
          </p:nvSpPr>
          <p:spPr bwMode="auto">
            <a:xfrm>
              <a:off x="5350" y="10608"/>
              <a:ext cx="801" cy="467"/>
            </a:xfrm>
            <a:prstGeom prst="rect">
              <a:avLst/>
            </a:prstGeom>
            <a:pattFill prst="dk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6411" name="Rectangle 27" descr="Dark upward diagonal"/>
            <p:cNvSpPr>
              <a:spLocks noChangeArrowheads="1"/>
            </p:cNvSpPr>
            <p:nvPr/>
          </p:nvSpPr>
          <p:spPr bwMode="auto">
            <a:xfrm>
              <a:off x="6151" y="10608"/>
              <a:ext cx="2939" cy="467"/>
            </a:xfrm>
            <a:prstGeom prst="rect">
              <a:avLst/>
            </a:prstGeom>
            <a:pattFill prst="dk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6410" name="Rectangle 26"/>
            <p:cNvSpPr>
              <a:spLocks noChangeArrowheads="1"/>
            </p:cNvSpPr>
            <p:nvPr/>
          </p:nvSpPr>
          <p:spPr bwMode="auto">
            <a:xfrm>
              <a:off x="4548" y="11074"/>
              <a:ext cx="802" cy="4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6409" name="Rectangle 25"/>
            <p:cNvSpPr>
              <a:spLocks noChangeArrowheads="1"/>
            </p:cNvSpPr>
            <p:nvPr/>
          </p:nvSpPr>
          <p:spPr bwMode="auto">
            <a:xfrm>
              <a:off x="5350" y="11074"/>
              <a:ext cx="801" cy="4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6408" name="Rectangle 24"/>
            <p:cNvSpPr>
              <a:spLocks noChangeArrowheads="1"/>
            </p:cNvSpPr>
            <p:nvPr/>
          </p:nvSpPr>
          <p:spPr bwMode="auto">
            <a:xfrm>
              <a:off x="6151" y="11074"/>
              <a:ext cx="2939" cy="4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6407" name="Rectangle 23"/>
            <p:cNvSpPr>
              <a:spLocks noChangeArrowheads="1"/>
            </p:cNvSpPr>
            <p:nvPr/>
          </p:nvSpPr>
          <p:spPr bwMode="auto">
            <a:xfrm>
              <a:off x="4547" y="11542"/>
              <a:ext cx="801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>
              <a:off x="5350" y="11542"/>
              <a:ext cx="801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6405" name="Rectangle 21"/>
            <p:cNvSpPr>
              <a:spLocks noChangeArrowheads="1"/>
            </p:cNvSpPr>
            <p:nvPr/>
          </p:nvSpPr>
          <p:spPr bwMode="auto">
            <a:xfrm>
              <a:off x="6151" y="11542"/>
              <a:ext cx="2939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6404" name="Text Box 20"/>
            <p:cNvSpPr txBox="1">
              <a:spLocks noChangeArrowheads="1"/>
            </p:cNvSpPr>
            <p:nvPr/>
          </p:nvSpPr>
          <p:spPr bwMode="auto">
            <a:xfrm>
              <a:off x="4813" y="11050"/>
              <a:ext cx="171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2520" tIns="21260" rIns="42520" bIns="212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.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.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03" name="Text Box 19"/>
            <p:cNvSpPr txBox="1">
              <a:spLocks noChangeArrowheads="1"/>
            </p:cNvSpPr>
            <p:nvPr/>
          </p:nvSpPr>
          <p:spPr bwMode="auto">
            <a:xfrm>
              <a:off x="5582" y="11075"/>
              <a:ext cx="169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2520" tIns="21260" rIns="42520" bIns="212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.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.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02" name="Text Box 18"/>
            <p:cNvSpPr txBox="1">
              <a:spLocks noChangeArrowheads="1"/>
            </p:cNvSpPr>
            <p:nvPr/>
          </p:nvSpPr>
          <p:spPr bwMode="auto">
            <a:xfrm>
              <a:off x="7450" y="11075"/>
              <a:ext cx="170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2520" tIns="21260" rIns="42520" bIns="212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.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.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01" name="AutoShape 17"/>
            <p:cNvSpPr>
              <a:spLocks noChangeShapeType="1"/>
            </p:cNvSpPr>
            <p:nvPr/>
          </p:nvSpPr>
          <p:spPr bwMode="auto">
            <a:xfrm rot="16200000" flipH="1">
              <a:off x="3910" y="10195"/>
              <a:ext cx="535" cy="739"/>
            </a:xfrm>
            <a:prstGeom prst="bentConnector2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6400" name="Rectangle 16"/>
            <p:cNvSpPr>
              <a:spLocks noChangeArrowheads="1"/>
            </p:cNvSpPr>
            <p:nvPr/>
          </p:nvSpPr>
          <p:spPr bwMode="auto">
            <a:xfrm>
              <a:off x="5483" y="12611"/>
              <a:ext cx="535" cy="5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6399" name="AutoShape 15"/>
            <p:cNvSpPr>
              <a:spLocks noChangeShapeType="1"/>
            </p:cNvSpPr>
            <p:nvPr/>
          </p:nvSpPr>
          <p:spPr bwMode="auto">
            <a:xfrm rot="16200000" flipH="1">
              <a:off x="2920" y="10316"/>
              <a:ext cx="2581" cy="2544"/>
            </a:xfrm>
            <a:prstGeom prst="bentConnector2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6398" name="Text Box 14"/>
            <p:cNvSpPr txBox="1">
              <a:spLocks noChangeArrowheads="1"/>
            </p:cNvSpPr>
            <p:nvPr/>
          </p:nvSpPr>
          <p:spPr bwMode="auto">
            <a:xfrm>
              <a:off x="5674" y="12720"/>
              <a:ext cx="211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2520" tIns="21260" rIns="42520" bIns="212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=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>
              <a:off x="6025" y="12878"/>
              <a:ext cx="55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4948" y="11050"/>
              <a:ext cx="1" cy="129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4948" y="12344"/>
              <a:ext cx="14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6352" y="12344"/>
              <a:ext cx="0" cy="4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>
              <a:off x="6952" y="12811"/>
              <a:ext cx="1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6391" name="Text Box 7"/>
            <p:cNvSpPr txBox="1">
              <a:spLocks noChangeArrowheads="1"/>
            </p:cNvSpPr>
            <p:nvPr/>
          </p:nvSpPr>
          <p:spPr bwMode="auto">
            <a:xfrm>
              <a:off x="8155" y="12678"/>
              <a:ext cx="29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2520" tIns="21260" rIns="42520" bIns="212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hit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>
              <a:off x="7555" y="11075"/>
              <a:ext cx="0" cy="12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>
              <a:off x="7555" y="12344"/>
              <a:ext cx="93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6388" name="Text Box 4"/>
            <p:cNvSpPr txBox="1">
              <a:spLocks noChangeArrowheads="1"/>
            </p:cNvSpPr>
            <p:nvPr/>
          </p:nvSpPr>
          <p:spPr bwMode="auto">
            <a:xfrm>
              <a:off x="8622" y="12185"/>
              <a:ext cx="416" cy="5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2520" tIns="21260" rIns="42520" bIns="212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Data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To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CPU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87" name="Text Box 3"/>
            <p:cNvSpPr txBox="1">
              <a:spLocks noChangeArrowheads="1"/>
            </p:cNvSpPr>
            <p:nvPr/>
          </p:nvSpPr>
          <p:spPr bwMode="auto">
            <a:xfrm>
              <a:off x="2322" y="9375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Memory address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86" name="AutoShape 2"/>
            <p:cNvSpPr>
              <a:spLocks noChangeShapeType="1"/>
            </p:cNvSpPr>
            <p:nvPr/>
          </p:nvSpPr>
          <p:spPr bwMode="auto">
            <a:xfrm>
              <a:off x="5751" y="11074"/>
              <a:ext cx="1" cy="1537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</p:grpSp>
      <p:sp>
        <p:nvSpPr>
          <p:cNvPr id="45" name="Flowchart: Delay 44"/>
          <p:cNvSpPr/>
          <p:nvPr/>
        </p:nvSpPr>
        <p:spPr>
          <a:xfrm>
            <a:off x="5572229" y="5678782"/>
            <a:ext cx="409471" cy="404963"/>
          </a:xfrm>
          <a:prstGeom prst="flowChartDelay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5313319" y="5813592"/>
            <a:ext cx="25891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620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Up to now…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Reality…</a:t>
            </a:r>
          </a:p>
          <a:p>
            <a:r>
              <a:rPr lang="en-US" dirty="0" smtClean="0"/>
              <a:t>Processors have cycle times of ~1 ns</a:t>
            </a:r>
          </a:p>
          <a:p>
            <a:r>
              <a:rPr lang="en-US" dirty="0" smtClean="0"/>
              <a:t>Fast DRAM (dynamic random access memory)  has a cycle time of ~100 </a:t>
            </a:r>
            <a:r>
              <a:rPr lang="en-US" dirty="0" smtClean="0"/>
              <a:t>ns</a:t>
            </a:r>
          </a:p>
          <a:p>
            <a:r>
              <a:rPr lang="en-US" dirty="0" smtClean="0"/>
              <a:t>Paging from disk is milliseconds</a:t>
            </a:r>
            <a:endParaRPr lang="en-US" dirty="0" smtClean="0"/>
          </a:p>
          <a:p>
            <a:r>
              <a:rPr lang="en-US" dirty="0" smtClean="0"/>
              <a:t>We have to bridge this gap for pipelining to be effective!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53535" y="2369505"/>
            <a:ext cx="3606308" cy="101566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MEMORY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6851561" y="1600200"/>
            <a:ext cx="1326524" cy="875969"/>
          </a:xfrm>
          <a:prstGeom prst="borderCallout1">
            <a:avLst>
              <a:gd name="adj1" fmla="val 5494"/>
              <a:gd name="adj2" fmla="val -5050"/>
              <a:gd name="adj3" fmla="val 87529"/>
              <a:gd name="adj4" fmla="val -65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Black Box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Bytes in Cache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967" y="2039484"/>
            <a:ext cx="81629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6387" name="Text Box 8"/>
          <p:cNvSpPr>
            <a:spLocks noGrp="1" noChangeArrowheads="1"/>
          </p:cNvSpPr>
          <p:nvPr>
            <p:ph type="body" idx="1"/>
          </p:nvPr>
        </p:nvSpPr>
        <p:spPr>
          <a:xfrm>
            <a:off x="413658" y="1063171"/>
            <a:ext cx="8229600" cy="4852988"/>
          </a:xfrm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dirty="0" smtClean="0"/>
              <a:t>Let us consider the design of a direct-mapped cache for a realistic memory system. 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 smtClean="0"/>
              <a:t>Assume that the CPU generates a 32-bit byte-addressable memory address. 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 smtClean="0"/>
              <a:t>Each memory word contains 4 bytes.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 smtClean="0"/>
              <a:t>A memory access brings in a full word into the cache. 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 smtClean="0"/>
              <a:t>The direct-mapped cache is 64K Bytes in size (this is the amount of data that can be stored in the cache), with each cache entry containing one word of data. 	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 smtClean="0"/>
              <a:t>Compute the additional storage space needed for the valid bits and the tag fields of the cache.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325" y="1401763"/>
            <a:ext cx="7331075" cy="548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538" y="138113"/>
            <a:ext cx="81629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cache entries:</a:t>
            </a:r>
          </a:p>
          <a:p>
            <a:r>
              <a:rPr lang="en-US" dirty="0" smtClean="0"/>
              <a:t>64Kb/4bytes/word=16Kb entries, i.e., index=14 bits, tag=16bits</a:t>
            </a:r>
          </a:p>
          <a:p>
            <a:pPr>
              <a:buNone/>
            </a:pPr>
            <a:r>
              <a:rPr lang="en-US" dirty="0" smtClean="0"/>
              <a:t>	1 bit for valid bit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17bits x 16Kb=278,528 bits</a:t>
            </a:r>
          </a:p>
          <a:p>
            <a:pPr>
              <a:buNone/>
            </a:pPr>
            <a:r>
              <a:rPr lang="en-US" dirty="0" smtClean="0"/>
              <a:t>Total space= 64 Kb+278,528 bits=802,816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Repercussion on Pipelined Processor Design</a:t>
            </a:r>
            <a:endParaRPr lang="en-US" dirty="0"/>
          </a:p>
        </p:txBody>
      </p:sp>
      <p:sp>
        <p:nvSpPr>
          <p:cNvPr id="47" name="Content Placeholder 46"/>
          <p:cNvSpPr>
            <a:spLocks noGrp="1"/>
          </p:cNvSpPr>
          <p:nvPr>
            <p:ph idx="1"/>
          </p:nvPr>
        </p:nvSpPr>
        <p:spPr>
          <a:xfrm>
            <a:off x="457200" y="4286250"/>
            <a:ext cx="8229600" cy="1839913"/>
          </a:xfrm>
        </p:spPr>
        <p:txBody>
          <a:bodyPr>
            <a:noAutofit/>
          </a:bodyPr>
          <a:lstStyle/>
          <a:p>
            <a:r>
              <a:rPr lang="en-US" sz="2400" dirty="0" smtClean="0"/>
              <a:t>Miss on I-Cache: Insert bubbles until contents supplied</a:t>
            </a:r>
          </a:p>
          <a:p>
            <a:r>
              <a:rPr lang="en-US" sz="2400" dirty="0" smtClean="0"/>
              <a:t>Miss on D-Cache: Insert bubbles into WB stall IF, ID/RR, EXEC</a:t>
            </a:r>
            <a:endParaRPr lang="en-US" sz="2400" dirty="0"/>
          </a:p>
        </p:txBody>
      </p:sp>
      <p:sp>
        <p:nvSpPr>
          <p:cNvPr id="17451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520064" y="1759902"/>
            <a:ext cx="7952345" cy="2149158"/>
            <a:chOff x="1810" y="9789"/>
            <a:chExt cx="8640" cy="2334"/>
          </a:xfrm>
        </p:grpSpPr>
        <p:sp>
          <p:nvSpPr>
            <p:cNvPr id="17450" name="AutoShape 42"/>
            <p:cNvSpPr>
              <a:spLocks noChangeAspect="1" noChangeArrowheads="1" noTextEdit="1"/>
            </p:cNvSpPr>
            <p:nvPr/>
          </p:nvSpPr>
          <p:spPr bwMode="auto">
            <a:xfrm>
              <a:off x="1810" y="9789"/>
              <a:ext cx="8640" cy="233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7449" name="Text Box 41"/>
            <p:cNvSpPr txBox="1">
              <a:spLocks noChangeArrowheads="1"/>
            </p:cNvSpPr>
            <p:nvPr/>
          </p:nvSpPr>
          <p:spPr bwMode="auto">
            <a:xfrm>
              <a:off x="1884" y="10534"/>
              <a:ext cx="432" cy="3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PC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48" name="Text Box 40"/>
            <p:cNvSpPr txBox="1">
              <a:spLocks noChangeArrowheads="1"/>
            </p:cNvSpPr>
            <p:nvPr/>
          </p:nvSpPr>
          <p:spPr bwMode="auto">
            <a:xfrm>
              <a:off x="1857" y="10981"/>
              <a:ext cx="862" cy="307"/>
            </a:xfrm>
            <a:prstGeom prst="rect">
              <a:avLst/>
            </a:prstGeom>
            <a:solidFill>
              <a:srgbClr val="A5A5A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I-Cache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47" name="Text Box 39"/>
            <p:cNvSpPr txBox="1">
              <a:spLocks noChangeArrowheads="1"/>
            </p:cNvSpPr>
            <p:nvPr/>
          </p:nvSpPr>
          <p:spPr bwMode="auto">
            <a:xfrm>
              <a:off x="1884" y="11582"/>
              <a:ext cx="546" cy="3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ALU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46" name="Rectangle 38"/>
            <p:cNvSpPr>
              <a:spLocks noChangeArrowheads="1"/>
            </p:cNvSpPr>
            <p:nvPr/>
          </p:nvSpPr>
          <p:spPr bwMode="auto">
            <a:xfrm>
              <a:off x="1810" y="10410"/>
              <a:ext cx="968" cy="16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7445" name="Text Box 37"/>
            <p:cNvSpPr txBox="1">
              <a:spLocks noChangeArrowheads="1"/>
            </p:cNvSpPr>
            <p:nvPr/>
          </p:nvSpPr>
          <p:spPr bwMode="auto">
            <a:xfrm>
              <a:off x="3896" y="10534"/>
              <a:ext cx="662" cy="3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DPRF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44" name="Rectangle 36"/>
            <p:cNvSpPr>
              <a:spLocks noChangeArrowheads="1"/>
            </p:cNvSpPr>
            <p:nvPr/>
          </p:nvSpPr>
          <p:spPr bwMode="auto">
            <a:xfrm>
              <a:off x="3598" y="10410"/>
              <a:ext cx="1340" cy="171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7443" name="Line 35"/>
            <p:cNvSpPr>
              <a:spLocks noChangeShapeType="1"/>
            </p:cNvSpPr>
            <p:nvPr/>
          </p:nvSpPr>
          <p:spPr bwMode="auto">
            <a:xfrm>
              <a:off x="3672" y="10554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7442" name="Line 34"/>
            <p:cNvSpPr>
              <a:spLocks noChangeShapeType="1"/>
            </p:cNvSpPr>
            <p:nvPr/>
          </p:nvSpPr>
          <p:spPr bwMode="auto">
            <a:xfrm>
              <a:off x="3672" y="1077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7441" name="Line 33"/>
            <p:cNvSpPr>
              <a:spLocks noChangeShapeType="1"/>
            </p:cNvSpPr>
            <p:nvPr/>
          </p:nvSpPr>
          <p:spPr bwMode="auto">
            <a:xfrm>
              <a:off x="4119" y="10852"/>
              <a:ext cx="0" cy="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7440" name="Line 32"/>
            <p:cNvSpPr>
              <a:spLocks noChangeShapeType="1"/>
            </p:cNvSpPr>
            <p:nvPr/>
          </p:nvSpPr>
          <p:spPr bwMode="auto">
            <a:xfrm>
              <a:off x="4491" y="10852"/>
              <a:ext cx="0" cy="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7439" name="Text Box 31"/>
            <p:cNvSpPr txBox="1">
              <a:spLocks noChangeArrowheads="1"/>
            </p:cNvSpPr>
            <p:nvPr/>
          </p:nvSpPr>
          <p:spPr bwMode="auto">
            <a:xfrm>
              <a:off x="5805" y="10534"/>
              <a:ext cx="699" cy="3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ALU-1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38" name="Rectangle 30"/>
            <p:cNvSpPr>
              <a:spLocks noChangeArrowheads="1"/>
            </p:cNvSpPr>
            <p:nvPr/>
          </p:nvSpPr>
          <p:spPr bwMode="auto">
            <a:xfrm>
              <a:off x="5683" y="10410"/>
              <a:ext cx="1043" cy="11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7437" name="Text Box 29"/>
            <p:cNvSpPr txBox="1">
              <a:spLocks noChangeArrowheads="1"/>
            </p:cNvSpPr>
            <p:nvPr/>
          </p:nvSpPr>
          <p:spPr bwMode="auto">
            <a:xfrm>
              <a:off x="3002" y="10187"/>
              <a:ext cx="298" cy="186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36" name="Text Box 28"/>
            <p:cNvSpPr txBox="1">
              <a:spLocks noChangeArrowheads="1"/>
            </p:cNvSpPr>
            <p:nvPr/>
          </p:nvSpPr>
          <p:spPr bwMode="auto">
            <a:xfrm>
              <a:off x="4013" y="11065"/>
              <a:ext cx="30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35" name="Text Box 27"/>
            <p:cNvSpPr txBox="1">
              <a:spLocks noChangeArrowheads="1"/>
            </p:cNvSpPr>
            <p:nvPr/>
          </p:nvSpPr>
          <p:spPr bwMode="auto">
            <a:xfrm>
              <a:off x="4342" y="11051"/>
              <a:ext cx="307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34" name="Text Box 26"/>
            <p:cNvSpPr txBox="1">
              <a:spLocks noChangeArrowheads="1"/>
            </p:cNvSpPr>
            <p:nvPr/>
          </p:nvSpPr>
          <p:spPr bwMode="auto">
            <a:xfrm>
              <a:off x="3843" y="11428"/>
              <a:ext cx="862" cy="51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Decode 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logic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33" name="Text Box 25"/>
            <p:cNvSpPr txBox="1">
              <a:spLocks noChangeArrowheads="1"/>
            </p:cNvSpPr>
            <p:nvPr/>
          </p:nvSpPr>
          <p:spPr bwMode="auto">
            <a:xfrm>
              <a:off x="5162" y="10187"/>
              <a:ext cx="298" cy="186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32" name="Text Box 24"/>
            <p:cNvSpPr txBox="1">
              <a:spLocks noChangeArrowheads="1"/>
            </p:cNvSpPr>
            <p:nvPr/>
          </p:nvSpPr>
          <p:spPr bwMode="auto">
            <a:xfrm>
              <a:off x="5832" y="11061"/>
              <a:ext cx="700" cy="3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ALU-2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31" name="Text Box 23"/>
            <p:cNvSpPr txBox="1">
              <a:spLocks noChangeArrowheads="1"/>
            </p:cNvSpPr>
            <p:nvPr/>
          </p:nvSpPr>
          <p:spPr bwMode="auto">
            <a:xfrm>
              <a:off x="7456" y="10868"/>
              <a:ext cx="989" cy="307"/>
            </a:xfrm>
            <a:prstGeom prst="rect">
              <a:avLst/>
            </a:prstGeom>
            <a:solidFill>
              <a:srgbClr val="A5A5A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D-Cache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30" name="Text Box 22"/>
            <p:cNvSpPr txBox="1">
              <a:spLocks noChangeArrowheads="1"/>
            </p:cNvSpPr>
            <p:nvPr/>
          </p:nvSpPr>
          <p:spPr bwMode="auto">
            <a:xfrm>
              <a:off x="6949" y="10187"/>
              <a:ext cx="298" cy="186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29" name="Text Box 21"/>
            <p:cNvSpPr txBox="1">
              <a:spLocks noChangeArrowheads="1"/>
            </p:cNvSpPr>
            <p:nvPr/>
          </p:nvSpPr>
          <p:spPr bwMode="auto">
            <a:xfrm>
              <a:off x="9258" y="11358"/>
              <a:ext cx="663" cy="3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DPRF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>
              <a:off x="9631" y="11085"/>
              <a:ext cx="0" cy="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7427" name="Line 19"/>
            <p:cNvSpPr>
              <a:spLocks noChangeShapeType="1"/>
            </p:cNvSpPr>
            <p:nvPr/>
          </p:nvSpPr>
          <p:spPr bwMode="auto">
            <a:xfrm flipH="1">
              <a:off x="9910" y="11457"/>
              <a:ext cx="29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7426" name="Text Box 18"/>
            <p:cNvSpPr txBox="1">
              <a:spLocks noChangeArrowheads="1"/>
            </p:cNvSpPr>
            <p:nvPr/>
          </p:nvSpPr>
          <p:spPr bwMode="auto">
            <a:xfrm>
              <a:off x="8662" y="10187"/>
              <a:ext cx="298" cy="186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25" name="Rectangle 17"/>
            <p:cNvSpPr>
              <a:spLocks noChangeArrowheads="1"/>
            </p:cNvSpPr>
            <p:nvPr/>
          </p:nvSpPr>
          <p:spPr bwMode="auto">
            <a:xfrm>
              <a:off x="9109" y="10484"/>
              <a:ext cx="1341" cy="141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7396" y="10484"/>
              <a:ext cx="1117" cy="12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2108" y="9803"/>
              <a:ext cx="33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IF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22" name="Text Box 14"/>
            <p:cNvSpPr txBox="1">
              <a:spLocks noChangeArrowheads="1"/>
            </p:cNvSpPr>
            <p:nvPr/>
          </p:nvSpPr>
          <p:spPr bwMode="auto">
            <a:xfrm>
              <a:off x="3672" y="9789"/>
              <a:ext cx="65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ID/RR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5789" y="9789"/>
              <a:ext cx="655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EXEC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7502" y="9789"/>
              <a:ext cx="585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MEM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9376" y="9789"/>
              <a:ext cx="47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WB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>
              <a:off x="9314" y="10846"/>
              <a:ext cx="5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6693" tIns="28346" rIns="56693" bIns="2834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data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2778" y="11229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>
              <a:off x="3300" y="11229"/>
              <a:ext cx="2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>
              <a:off x="4938" y="11229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5460" y="11229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7413" name="Line 5"/>
            <p:cNvSpPr>
              <a:spLocks noChangeShapeType="1"/>
            </p:cNvSpPr>
            <p:nvPr/>
          </p:nvSpPr>
          <p:spPr bwMode="auto">
            <a:xfrm>
              <a:off x="6726" y="11229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7412" name="Line 4"/>
            <p:cNvSpPr>
              <a:spLocks noChangeShapeType="1"/>
            </p:cNvSpPr>
            <p:nvPr/>
          </p:nvSpPr>
          <p:spPr bwMode="auto">
            <a:xfrm>
              <a:off x="7247" y="11229"/>
              <a:ext cx="1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7411" name="Line 3"/>
            <p:cNvSpPr>
              <a:spLocks noChangeShapeType="1"/>
            </p:cNvSpPr>
            <p:nvPr/>
          </p:nvSpPr>
          <p:spPr bwMode="auto">
            <a:xfrm>
              <a:off x="8513" y="11155"/>
              <a:ext cx="1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7410" name="Line 2"/>
            <p:cNvSpPr>
              <a:spLocks noChangeShapeType="1"/>
            </p:cNvSpPr>
            <p:nvPr/>
          </p:nvSpPr>
          <p:spPr bwMode="auto">
            <a:xfrm>
              <a:off x="8960" y="11155"/>
              <a:ext cx="1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Access to Cache from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CPU sends index to cache. Cache looks it up and if a hit sends data to CPU. </a:t>
            </a:r>
          </a:p>
          <a:p>
            <a:pPr algn="just"/>
            <a:r>
              <a:rPr lang="en-US" dirty="0" smtClean="0"/>
              <a:t>If cache says miss CPU sends request to main memory. All in same cycle (IF or MEM in pipeline) </a:t>
            </a:r>
          </a:p>
          <a:p>
            <a:pPr algn="just"/>
            <a:r>
              <a:rPr lang="en-US" dirty="0" smtClean="0"/>
              <a:t>Upon sending address to memory CPU sends NOP's down to subsequent stage until data read. When data arrives it goes to CPU and the cache.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Cache read/write algorithms  </a:t>
            </a:r>
            <a:endParaRPr lang="en-US" dirty="0"/>
          </a:p>
        </p:txBody>
      </p:sp>
      <p:pic>
        <p:nvPicPr>
          <p:cNvPr id="18433" name="Object 3"/>
          <p:cNvPicPr>
            <a:picLocks noChangeAspect="1" noChangeArrowheads="1"/>
          </p:cNvPicPr>
          <p:nvPr/>
        </p:nvPicPr>
        <p:blipFill>
          <a:blip r:embed="rId2" cstate="print"/>
          <a:srcRect b="-201"/>
          <a:stretch>
            <a:fillRect/>
          </a:stretch>
        </p:blipFill>
        <p:spPr bwMode="auto">
          <a:xfrm>
            <a:off x="1574877" y="1572768"/>
            <a:ext cx="599424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45830" y="5443180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Read Hit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Basic cache read algorithms  </a:t>
            </a:r>
            <a:endParaRPr lang="en-US" dirty="0"/>
          </a:p>
        </p:txBody>
      </p:sp>
      <p:pic>
        <p:nvPicPr>
          <p:cNvPr id="4" name="Object 4"/>
          <p:cNvPicPr>
            <a:picLocks noChangeAspect="1" noChangeArrowheads="1"/>
          </p:cNvPicPr>
          <p:nvPr/>
        </p:nvPicPr>
        <p:blipFill>
          <a:blip r:embed="rId2" cstate="print"/>
          <a:srcRect b="-201"/>
          <a:stretch>
            <a:fillRect/>
          </a:stretch>
        </p:blipFill>
        <p:spPr bwMode="auto">
          <a:xfrm>
            <a:off x="1572768" y="1572768"/>
            <a:ext cx="599424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90903" y="5443180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Read Miss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Access to Cache from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choices</a:t>
            </a:r>
          </a:p>
          <a:p>
            <a:pPr lvl="1"/>
            <a:r>
              <a:rPr lang="en-US" sz="2400" dirty="0" smtClean="0"/>
              <a:t>Write through policy</a:t>
            </a:r>
          </a:p>
          <a:p>
            <a:pPr lvl="2"/>
            <a:r>
              <a:rPr lang="en-US" sz="2400" dirty="0" smtClean="0"/>
              <a:t>Write allocate</a:t>
            </a:r>
          </a:p>
          <a:p>
            <a:pPr lvl="2"/>
            <a:r>
              <a:rPr lang="en-US" sz="2400" dirty="0" smtClean="0"/>
              <a:t>No-write allocate</a:t>
            </a:r>
          </a:p>
          <a:p>
            <a:pPr lvl="1"/>
            <a:r>
              <a:rPr lang="en-US" sz="2400" dirty="0" smtClean="0"/>
              <a:t>Write back policy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Through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each CPU write – both cache and main memory are updated </a:t>
            </a:r>
          </a:p>
          <a:p>
            <a:r>
              <a:rPr lang="en-US" dirty="0" smtClean="0"/>
              <a:t>Each write goes to cache. Tag is set and valid bit is set</a:t>
            </a:r>
          </a:p>
          <a:p>
            <a:r>
              <a:rPr lang="en-US" dirty="0" smtClean="0"/>
              <a:t>Each write also goes to main memory (through write buffer)</a:t>
            </a:r>
          </a:p>
          <a:p>
            <a:r>
              <a:rPr lang="en-US" dirty="0" smtClean="0"/>
              <a:t>If write buffer is full at the time CPU wants to write, pipeline will stall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43" y="903514"/>
            <a:ext cx="8229600" cy="473620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DRAM (Dynamic random access memory)</a:t>
            </a:r>
          </a:p>
          <a:p>
            <a:pPr lvl="1"/>
            <a:r>
              <a:rPr lang="en-US" dirty="0" smtClean="0"/>
              <a:t>Uses 1 transistor to store 1 bit</a:t>
            </a:r>
          </a:p>
          <a:p>
            <a:pPr lvl="1"/>
            <a:r>
              <a:rPr lang="en-US" dirty="0" smtClean="0"/>
              <a:t>Reading the bit depletes the charge and requires a replenishment before it can be read gain</a:t>
            </a:r>
          </a:p>
          <a:p>
            <a:endParaRPr lang="en-US" dirty="0" smtClean="0"/>
          </a:p>
          <a:p>
            <a:r>
              <a:rPr lang="en-US" dirty="0" smtClean="0"/>
              <a:t>Fast memory is possible (How?)</a:t>
            </a:r>
          </a:p>
          <a:p>
            <a:pPr lvl="1"/>
            <a:r>
              <a:rPr lang="en-US" dirty="0" smtClean="0"/>
              <a:t>Register files made of flip flops operate at processor speeds</a:t>
            </a:r>
          </a:p>
          <a:p>
            <a:pPr lvl="1"/>
            <a:r>
              <a:rPr lang="en-US" dirty="0" smtClean="0"/>
              <a:t>Such memory is Static RAM (SRAM)</a:t>
            </a:r>
          </a:p>
          <a:p>
            <a:pPr lvl="1"/>
            <a:r>
              <a:rPr lang="en-US" dirty="0" smtClean="0"/>
              <a:t>6 transistors needed for storing 1 bit, but no replenishment before reading bit again</a:t>
            </a:r>
          </a:p>
          <a:p>
            <a:endParaRPr lang="en-US" dirty="0" smtClean="0"/>
          </a:p>
          <a:p>
            <a:r>
              <a:rPr lang="en-US" dirty="0" smtClean="0"/>
              <a:t>Tradeoff</a:t>
            </a:r>
          </a:p>
          <a:p>
            <a:pPr lvl="1"/>
            <a:r>
              <a:rPr lang="en-US" dirty="0" smtClean="0"/>
              <a:t>SRAM is fast</a:t>
            </a:r>
          </a:p>
          <a:p>
            <a:pPr lvl="1"/>
            <a:r>
              <a:rPr lang="en-US" dirty="0" smtClean="0"/>
              <a:t>Economically unfeasible for large memories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6"/>
          <p:cNvPicPr>
            <a:picLocks noChangeAspect="1" noChangeArrowheads="1"/>
          </p:cNvPicPr>
          <p:nvPr/>
        </p:nvPicPr>
        <p:blipFill>
          <a:blip r:embed="rId2" cstate="print"/>
          <a:srcRect b="-201"/>
          <a:stretch>
            <a:fillRect/>
          </a:stretch>
        </p:blipFill>
        <p:spPr bwMode="auto">
          <a:xfrm>
            <a:off x="1572768" y="1572768"/>
            <a:ext cx="599424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891589" y="5443180"/>
            <a:ext cx="2207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Write-Through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Write Through Policy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7866" y="5777329"/>
            <a:ext cx="5848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Write-Buffer for Write-Through Efficiency</a:t>
            </a:r>
            <a:endParaRPr lang="en-US" sz="2400" dirty="0"/>
          </a:p>
        </p:txBody>
      </p:sp>
      <p:sp>
        <p:nvSpPr>
          <p:cNvPr id="7171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 bwMode="auto">
          <a:xfrm>
            <a:off x="1857747" y="1417638"/>
            <a:ext cx="5230126" cy="4182891"/>
            <a:chOff x="3475" y="8417"/>
            <a:chExt cx="6480" cy="5183"/>
          </a:xfrm>
        </p:grpSpPr>
        <p:sp>
          <p:nvSpPr>
            <p:cNvPr id="71709" name="AutoShape 29"/>
            <p:cNvSpPr>
              <a:spLocks noChangeAspect="1" noChangeArrowheads="1" noTextEdit="1"/>
            </p:cNvSpPr>
            <p:nvPr/>
          </p:nvSpPr>
          <p:spPr bwMode="auto">
            <a:xfrm>
              <a:off x="3475" y="8417"/>
              <a:ext cx="6480" cy="518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08" name="Oval 28"/>
            <p:cNvSpPr>
              <a:spLocks noChangeAspect="1" noChangeArrowheads="1"/>
            </p:cNvSpPr>
            <p:nvPr/>
          </p:nvSpPr>
          <p:spPr bwMode="auto">
            <a:xfrm>
              <a:off x="5582" y="8417"/>
              <a:ext cx="1215" cy="121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07" name="Text Box 27"/>
            <p:cNvSpPr txBox="1">
              <a:spLocks noChangeArrowheads="1"/>
            </p:cNvSpPr>
            <p:nvPr/>
          </p:nvSpPr>
          <p:spPr bwMode="auto">
            <a:xfrm>
              <a:off x="5907" y="8876"/>
              <a:ext cx="53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CPU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706" name="Rectangle 26"/>
            <p:cNvSpPr>
              <a:spLocks noChangeArrowheads="1"/>
            </p:cNvSpPr>
            <p:nvPr/>
          </p:nvSpPr>
          <p:spPr bwMode="auto">
            <a:xfrm>
              <a:off x="7848" y="12952"/>
              <a:ext cx="2025" cy="6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05" name="Text Box 25"/>
            <p:cNvSpPr txBox="1">
              <a:spLocks noChangeArrowheads="1"/>
            </p:cNvSpPr>
            <p:nvPr/>
          </p:nvSpPr>
          <p:spPr bwMode="auto">
            <a:xfrm>
              <a:off x="8292" y="13115"/>
              <a:ext cx="1220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Main memory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704" name="Line 24"/>
            <p:cNvSpPr>
              <a:spLocks noChangeShapeType="1"/>
            </p:cNvSpPr>
            <p:nvPr/>
          </p:nvSpPr>
          <p:spPr bwMode="auto">
            <a:xfrm>
              <a:off x="3475" y="11980"/>
              <a:ext cx="64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03" name="Line 23"/>
            <p:cNvSpPr>
              <a:spLocks noChangeShapeType="1"/>
            </p:cNvSpPr>
            <p:nvPr/>
          </p:nvSpPr>
          <p:spPr bwMode="auto">
            <a:xfrm>
              <a:off x="3475" y="12467"/>
              <a:ext cx="64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02" name="Line 22"/>
            <p:cNvSpPr>
              <a:spLocks noChangeShapeType="1"/>
            </p:cNvSpPr>
            <p:nvPr/>
          </p:nvSpPr>
          <p:spPr bwMode="auto">
            <a:xfrm>
              <a:off x="5905" y="11089"/>
              <a:ext cx="0" cy="8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01" name="Text Box 21"/>
            <p:cNvSpPr txBox="1">
              <a:spLocks noChangeArrowheads="1"/>
            </p:cNvSpPr>
            <p:nvPr/>
          </p:nvSpPr>
          <p:spPr bwMode="auto">
            <a:xfrm>
              <a:off x="5095" y="11383"/>
              <a:ext cx="105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Address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700" name="Line 20"/>
            <p:cNvSpPr>
              <a:spLocks noChangeShapeType="1"/>
            </p:cNvSpPr>
            <p:nvPr/>
          </p:nvSpPr>
          <p:spPr bwMode="auto">
            <a:xfrm>
              <a:off x="8335" y="11980"/>
              <a:ext cx="0" cy="9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99" name="Line 19"/>
            <p:cNvSpPr>
              <a:spLocks noChangeShapeType="1"/>
            </p:cNvSpPr>
            <p:nvPr/>
          </p:nvSpPr>
          <p:spPr bwMode="auto">
            <a:xfrm>
              <a:off x="9145" y="12467"/>
              <a:ext cx="0" cy="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98" name="Text Box 18"/>
            <p:cNvSpPr txBox="1">
              <a:spLocks noChangeArrowheads="1"/>
            </p:cNvSpPr>
            <p:nvPr/>
          </p:nvSpPr>
          <p:spPr bwMode="auto">
            <a:xfrm>
              <a:off x="3555" y="11544"/>
              <a:ext cx="879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Address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697" name="Text Box 17"/>
            <p:cNvSpPr txBox="1">
              <a:spLocks noChangeArrowheads="1"/>
            </p:cNvSpPr>
            <p:nvPr/>
          </p:nvSpPr>
          <p:spPr bwMode="auto">
            <a:xfrm>
              <a:off x="3557" y="12112"/>
              <a:ext cx="590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Data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696" name="Line 16"/>
            <p:cNvSpPr>
              <a:spLocks noChangeShapeType="1"/>
            </p:cNvSpPr>
            <p:nvPr/>
          </p:nvSpPr>
          <p:spPr bwMode="auto">
            <a:xfrm>
              <a:off x="6633" y="11089"/>
              <a:ext cx="0" cy="1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95" name="Text Box 15"/>
            <p:cNvSpPr txBox="1">
              <a:spLocks noChangeArrowheads="1"/>
            </p:cNvSpPr>
            <p:nvPr/>
          </p:nvSpPr>
          <p:spPr bwMode="auto">
            <a:xfrm>
              <a:off x="6691" y="11386"/>
              <a:ext cx="591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Data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694" name="Text Box 14"/>
            <p:cNvSpPr txBox="1">
              <a:spLocks noChangeArrowheads="1"/>
            </p:cNvSpPr>
            <p:nvPr/>
          </p:nvSpPr>
          <p:spPr bwMode="auto">
            <a:xfrm>
              <a:off x="5418" y="10006"/>
              <a:ext cx="888" cy="2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Address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693" name="Text Box 13"/>
            <p:cNvSpPr txBox="1">
              <a:spLocks noChangeArrowheads="1"/>
            </p:cNvSpPr>
            <p:nvPr/>
          </p:nvSpPr>
          <p:spPr bwMode="auto">
            <a:xfrm>
              <a:off x="6310" y="10001"/>
              <a:ext cx="686" cy="2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Data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692" name="Text Box 12"/>
            <p:cNvSpPr txBox="1">
              <a:spLocks noChangeArrowheads="1"/>
            </p:cNvSpPr>
            <p:nvPr/>
          </p:nvSpPr>
          <p:spPr bwMode="auto">
            <a:xfrm>
              <a:off x="5418" y="10285"/>
              <a:ext cx="888" cy="2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Address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691" name="Text Box 11"/>
            <p:cNvSpPr txBox="1">
              <a:spLocks noChangeArrowheads="1"/>
            </p:cNvSpPr>
            <p:nvPr/>
          </p:nvSpPr>
          <p:spPr bwMode="auto">
            <a:xfrm>
              <a:off x="6310" y="10279"/>
              <a:ext cx="686" cy="2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Data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690" name="Text Box 10"/>
            <p:cNvSpPr txBox="1">
              <a:spLocks noChangeArrowheads="1"/>
            </p:cNvSpPr>
            <p:nvPr/>
          </p:nvSpPr>
          <p:spPr bwMode="auto">
            <a:xfrm>
              <a:off x="5418" y="10567"/>
              <a:ext cx="888" cy="2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Address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689" name="Text Box 9"/>
            <p:cNvSpPr txBox="1">
              <a:spLocks noChangeArrowheads="1"/>
            </p:cNvSpPr>
            <p:nvPr/>
          </p:nvSpPr>
          <p:spPr bwMode="auto">
            <a:xfrm>
              <a:off x="6310" y="10562"/>
              <a:ext cx="686" cy="2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Data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688" name="Text Box 8"/>
            <p:cNvSpPr txBox="1">
              <a:spLocks noChangeArrowheads="1"/>
            </p:cNvSpPr>
            <p:nvPr/>
          </p:nvSpPr>
          <p:spPr bwMode="auto">
            <a:xfrm>
              <a:off x="5418" y="10851"/>
              <a:ext cx="888" cy="2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Address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687" name="Text Box 7"/>
            <p:cNvSpPr txBox="1">
              <a:spLocks noChangeArrowheads="1"/>
            </p:cNvSpPr>
            <p:nvPr/>
          </p:nvSpPr>
          <p:spPr bwMode="auto">
            <a:xfrm>
              <a:off x="6310" y="10845"/>
              <a:ext cx="686" cy="2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Data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686" name="Line 6"/>
            <p:cNvSpPr>
              <a:spLocks noChangeShapeType="1"/>
            </p:cNvSpPr>
            <p:nvPr/>
          </p:nvSpPr>
          <p:spPr bwMode="auto">
            <a:xfrm>
              <a:off x="5744" y="9470"/>
              <a:ext cx="0" cy="5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85" name="Line 5"/>
            <p:cNvSpPr>
              <a:spLocks noChangeShapeType="1"/>
            </p:cNvSpPr>
            <p:nvPr/>
          </p:nvSpPr>
          <p:spPr bwMode="auto">
            <a:xfrm>
              <a:off x="6633" y="9470"/>
              <a:ext cx="0" cy="5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84" name="Text Box 4"/>
            <p:cNvSpPr txBox="1">
              <a:spLocks noChangeArrowheads="1"/>
            </p:cNvSpPr>
            <p:nvPr/>
          </p:nvSpPr>
          <p:spPr bwMode="auto">
            <a:xfrm>
              <a:off x="7120" y="10493"/>
              <a:ext cx="115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Write Buffer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Through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write goes to cache. Tag is set and valid bit is set</a:t>
            </a:r>
          </a:p>
          <a:p>
            <a:pPr lvl="1"/>
            <a:r>
              <a:rPr lang="en-US" dirty="0" smtClean="0"/>
              <a:t>This is write allocate</a:t>
            </a:r>
          </a:p>
          <a:p>
            <a:pPr lvl="1"/>
            <a:r>
              <a:rPr lang="en-US" dirty="0" smtClean="0"/>
              <a:t>There is also a no-write allocate where the cache is not written to if there was a write miss</a:t>
            </a:r>
          </a:p>
          <a:p>
            <a:r>
              <a:rPr lang="en-US" dirty="0" smtClean="0"/>
              <a:t>Each write also goes to write buffer</a:t>
            </a:r>
          </a:p>
          <a:p>
            <a:r>
              <a:rPr lang="en-US" dirty="0" smtClean="0"/>
              <a:t>Write buffer writes data into main memory</a:t>
            </a:r>
          </a:p>
          <a:p>
            <a:pPr lvl="1"/>
            <a:r>
              <a:rPr lang="en-US" dirty="0" smtClean="0"/>
              <a:t>Will stall if write buffer full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Write back policy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write to the cache</a:t>
            </a:r>
          </a:p>
          <a:p>
            <a:r>
              <a:rPr lang="en-US" dirty="0" smtClean="0"/>
              <a:t>We don't bother to update main memory</a:t>
            </a:r>
          </a:p>
          <a:p>
            <a:r>
              <a:rPr lang="en-US" dirty="0" smtClean="0"/>
              <a:t>Is the cache consistent with main memory?</a:t>
            </a:r>
          </a:p>
          <a:p>
            <a:r>
              <a:rPr lang="en-US" dirty="0" smtClean="0"/>
              <a:t>Is this a problem?</a:t>
            </a:r>
          </a:p>
          <a:p>
            <a:r>
              <a:rPr lang="en-US" dirty="0" smtClean="0"/>
              <a:t>Will we ever have to write to main memory?</a:t>
            </a:r>
            <a:endParaRPr lang="en-US" dirty="0"/>
          </a:p>
        </p:txBody>
      </p:sp>
      <p:sp>
        <p:nvSpPr>
          <p:cNvPr id="7171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Back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each CPU write – only cache is updated </a:t>
            </a:r>
          </a:p>
          <a:p>
            <a:r>
              <a:rPr lang="en-US" dirty="0" smtClean="0"/>
              <a:t>CPU-cache interaction same as for write-through</a:t>
            </a:r>
          </a:p>
          <a:p>
            <a:r>
              <a:rPr lang="en-US" dirty="0" smtClean="0"/>
              <a:t>CPU writes data to cache setting dirty bit</a:t>
            </a:r>
          </a:p>
          <a:p>
            <a:pPr lvl="1"/>
            <a:r>
              <a:rPr lang="en-US" dirty="0" smtClean="0"/>
              <a:t>Note: Cache and memory are now inconsistent but the dirty bit tells us that</a:t>
            </a:r>
          </a:p>
          <a:p>
            <a:r>
              <a:rPr lang="en-US" dirty="0" smtClean="0"/>
              <a:t>Cache clears the dirty bit upon processing a miss that brings a memory location into this cache entry </a:t>
            </a:r>
          </a:p>
          <a:p>
            <a:pPr lvl="1"/>
            <a:r>
              <a:rPr lang="en-US" dirty="0" smtClean="0"/>
              <a:t>Write buffer is used to service write miss</a:t>
            </a:r>
          </a:p>
          <a:p>
            <a:r>
              <a:rPr lang="en-US" dirty="0" smtClean="0"/>
              <a:t>Cache sets the dirty bit upon a CPU write operation</a:t>
            </a:r>
          </a:p>
          <a:p>
            <a:r>
              <a:rPr lang="en-US" dirty="0" smtClean="0"/>
              <a:t>The cache writes back the data into the memory upon replacement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5563" y="5443180"/>
            <a:ext cx="171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Write-Back</a:t>
            </a:r>
            <a:endParaRPr lang="en-US" sz="2400" dirty="0"/>
          </a:p>
        </p:txBody>
      </p:sp>
      <p:pic>
        <p:nvPicPr>
          <p:cNvPr id="70659" name="Object 5"/>
          <p:cNvPicPr>
            <a:picLocks noChangeAspect="1" noChangeArrowheads="1"/>
          </p:cNvPicPr>
          <p:nvPr/>
        </p:nvPicPr>
        <p:blipFill>
          <a:blip r:embed="rId2" cstate="print"/>
          <a:srcRect b="-201"/>
          <a:stretch>
            <a:fillRect/>
          </a:stretch>
        </p:blipFill>
        <p:spPr bwMode="auto">
          <a:xfrm>
            <a:off x="1572768" y="1572768"/>
            <a:ext cx="599424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Write Back Policy</a:t>
            </a:r>
            <a:endParaRPr lang="en-US" dirty="0"/>
          </a:p>
        </p:txBody>
      </p:sp>
      <p:sp>
        <p:nvSpPr>
          <p:cNvPr id="7171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799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Object 7"/>
          <p:cNvPicPr>
            <a:picLocks noChangeAspect="1" noChangeArrowheads="1"/>
          </p:cNvPicPr>
          <p:nvPr/>
        </p:nvPicPr>
        <p:blipFill>
          <a:blip r:embed="rId2" cstate="print"/>
          <a:srcRect t="-2783" b="-310"/>
          <a:stretch>
            <a:fillRect/>
          </a:stretch>
        </p:blipFill>
        <p:spPr bwMode="auto">
          <a:xfrm>
            <a:off x="682624" y="1417638"/>
            <a:ext cx="7933671" cy="406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Comparison of the Write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Through</a:t>
            </a:r>
          </a:p>
          <a:p>
            <a:pPr lvl="1"/>
            <a:r>
              <a:rPr lang="en-US" dirty="0" smtClean="0"/>
              <a:t>Cache logic simpler and faster</a:t>
            </a:r>
          </a:p>
          <a:p>
            <a:pPr lvl="1"/>
            <a:r>
              <a:rPr lang="en-US" dirty="0" smtClean="0"/>
              <a:t>Creates more bus traffic</a:t>
            </a:r>
          </a:p>
          <a:p>
            <a:r>
              <a:rPr lang="en-US" dirty="0" smtClean="0"/>
              <a:t>Write back</a:t>
            </a:r>
          </a:p>
          <a:p>
            <a:pPr lvl="1"/>
            <a:r>
              <a:rPr lang="en-US" dirty="0" smtClean="0"/>
              <a:t>Requires dirty bit and extra logic</a:t>
            </a:r>
          </a:p>
          <a:p>
            <a:pPr lvl="1"/>
            <a:r>
              <a:rPr lang="en-US" dirty="0" smtClean="0"/>
              <a:t>Faster</a:t>
            </a:r>
          </a:p>
          <a:p>
            <a:r>
              <a:rPr lang="en-US" dirty="0" smtClean="0"/>
              <a:t>Multilevel cache processors may use both</a:t>
            </a:r>
          </a:p>
          <a:p>
            <a:pPr lvl="1"/>
            <a:r>
              <a:rPr lang="en-US" dirty="0" smtClean="0"/>
              <a:t>L1 Write through</a:t>
            </a:r>
          </a:p>
          <a:p>
            <a:pPr lvl="1"/>
            <a:r>
              <a:rPr lang="en-US" dirty="0" smtClean="0"/>
              <a:t>L2/L3 Write 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387" y="158750"/>
            <a:ext cx="8220755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Dealing with cache misses in the processor pipeline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Read miss in the MEM stage: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I1: ld  r1, a       ; r1 &lt;- MEM[a]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I2: add r3, r4, r5  ;	r3 &lt;- r4 + r5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	I3: and r6, r7, r8  ;	r6 &lt;- r7 AND r8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	I4: add r2, r4, r5  ;	r2 &lt;- r4 + r5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	I5: add r2, r1, r2  ;	r2 &lt;- r1 + r2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en-US" dirty="0" smtClean="0"/>
          </a:p>
          <a:p>
            <a:pPr lvl="0" algn="just"/>
            <a:r>
              <a:rPr lang="en-US" b="1" dirty="0" smtClean="0"/>
              <a:t>Write miss in the MEM stage: </a:t>
            </a:r>
            <a:r>
              <a:rPr lang="en-US" dirty="0" smtClean="0"/>
              <a:t>The write-buffer alleviates the ill effects of write misses in the MEM stage. (Write-Through with write-allocate)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79139" y="1921873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08300" y="3788047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6" idx="4"/>
            <a:endCxn id="7" idx="0"/>
          </p:cNvCxnSpPr>
          <p:nvPr/>
        </p:nvCxnSpPr>
        <p:spPr>
          <a:xfrm rot="16200000" flipH="1">
            <a:off x="2296432" y="2833279"/>
            <a:ext cx="1180374" cy="72916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Execution time with caches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Execution time = N * CPI</a:t>
            </a:r>
            <a:r>
              <a:rPr lang="en-US" baseline="-25000" smtClean="0"/>
              <a:t>Avg </a:t>
            </a:r>
            <a:r>
              <a:rPr lang="en-US" smtClean="0"/>
              <a:t>* cycle time</a:t>
            </a:r>
          </a:p>
          <a:p>
            <a:pPr eaLnBrk="1" hangingPunct="1">
              <a:buFontTx/>
              <a:buNone/>
            </a:pPr>
            <a:r>
              <a:rPr lang="en-US" smtClean="0"/>
              <a:t>Execution time = N * CPI</a:t>
            </a:r>
            <a:r>
              <a:rPr lang="en-US" baseline="-25000" smtClean="0"/>
              <a:t>eff </a:t>
            </a:r>
            <a:r>
              <a:rPr lang="en-US" smtClean="0"/>
              <a:t>* cycle time</a:t>
            </a:r>
          </a:p>
          <a:p>
            <a:pPr eaLnBrk="1" hangingPunct="1">
              <a:buFontTx/>
              <a:buNone/>
            </a:pPr>
            <a:r>
              <a:rPr lang="en-US" smtClean="0"/>
              <a:t>CPI</a:t>
            </a:r>
            <a:r>
              <a:rPr lang="en-US" baseline="-25000" smtClean="0"/>
              <a:t>eff</a:t>
            </a:r>
            <a:r>
              <a:rPr lang="en-US" smtClean="0"/>
              <a:t> = CPI</a:t>
            </a:r>
            <a:r>
              <a:rPr lang="en-US" baseline="-25000" smtClean="0"/>
              <a:t>Avg </a:t>
            </a:r>
            <a:r>
              <a:rPr lang="en-US" smtClean="0"/>
              <a:t>+ Memory-stalls</a:t>
            </a:r>
            <a:r>
              <a:rPr lang="en-US" baseline="-25000" smtClean="0"/>
              <a:t>Avg</a:t>
            </a: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Execution time = </a:t>
            </a:r>
            <a:r>
              <a:rPr lang="en-US" sz="2000" smtClean="0"/>
              <a:t>N * (CPI</a:t>
            </a:r>
            <a:r>
              <a:rPr lang="en-US" sz="2000" baseline="-25000" smtClean="0"/>
              <a:t>Avg </a:t>
            </a:r>
            <a:r>
              <a:rPr lang="en-US" sz="2000" smtClean="0"/>
              <a:t>+ M-stalls</a:t>
            </a:r>
            <a:r>
              <a:rPr lang="en-US" sz="2000" baseline="-25000" smtClean="0"/>
              <a:t>Avg</a:t>
            </a:r>
            <a:r>
              <a:rPr lang="en-US" sz="2000" smtClean="0"/>
              <a:t>) * cycle time</a:t>
            </a:r>
          </a:p>
          <a:p>
            <a:pPr eaLnBrk="1" hangingPunct="1">
              <a:buFontTx/>
              <a:buNone/>
            </a:pPr>
            <a:r>
              <a:rPr lang="en-US" smtClean="0"/>
              <a:t>Memory-stalls</a:t>
            </a:r>
            <a:r>
              <a:rPr lang="en-US" baseline="-25000" smtClean="0"/>
              <a:t>Avg</a:t>
            </a:r>
            <a:r>
              <a:rPr lang="en-US" smtClean="0"/>
              <a:t> = </a:t>
            </a:r>
            <a:r>
              <a:rPr lang="en-US" sz="1800" smtClean="0"/>
              <a:t>misses per instruction</a:t>
            </a:r>
            <a:r>
              <a:rPr lang="en-US" sz="1800" baseline="-25000" smtClean="0"/>
              <a:t>Avg</a:t>
            </a:r>
            <a:r>
              <a:rPr lang="en-US" sz="1800" smtClean="0"/>
              <a:t> * miss-penalty</a:t>
            </a:r>
            <a:r>
              <a:rPr lang="en-US" sz="1800" baseline="-25000" smtClean="0"/>
              <a:t>Avg</a:t>
            </a:r>
          </a:p>
          <a:p>
            <a:pPr eaLnBrk="1" hangingPunct="1">
              <a:buFontTx/>
              <a:buNone/>
            </a:pPr>
            <a:r>
              <a:rPr lang="en-US" smtClean="0"/>
              <a:t>Total memory stalls = N * Memory-stalls</a:t>
            </a:r>
            <a:r>
              <a:rPr lang="en-US" baseline="-25000" smtClean="0"/>
              <a:t>Avg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 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257" y="932543"/>
            <a:ext cx="8229600" cy="4736206"/>
          </a:xfrm>
        </p:spPr>
        <p:txBody>
          <a:bodyPr>
            <a:normAutofit/>
          </a:bodyPr>
          <a:lstStyle/>
          <a:p>
            <a:r>
              <a:rPr lang="en-US" dirty="0" smtClean="0"/>
              <a:t>SRAM</a:t>
            </a:r>
          </a:p>
          <a:p>
            <a:pPr lvl="1"/>
            <a:r>
              <a:rPr lang="en-US" dirty="0" smtClean="0"/>
              <a:t>High power consumption</a:t>
            </a:r>
          </a:p>
          <a:p>
            <a:pPr lvl="1"/>
            <a:r>
              <a:rPr lang="en-US" dirty="0" smtClean="0"/>
              <a:t>Large area on die</a:t>
            </a:r>
          </a:p>
          <a:p>
            <a:pPr lvl="1"/>
            <a:r>
              <a:rPr lang="en-US" dirty="0" smtClean="0"/>
              <a:t>Costly per bit</a:t>
            </a:r>
          </a:p>
          <a:p>
            <a:r>
              <a:rPr lang="en-US" dirty="0" smtClean="0"/>
              <a:t>DRAM</a:t>
            </a:r>
          </a:p>
          <a:p>
            <a:pPr lvl="1"/>
            <a:r>
              <a:rPr lang="en-US" dirty="0" smtClean="0"/>
              <a:t>Low power consumption</a:t>
            </a:r>
          </a:p>
          <a:p>
            <a:pPr lvl="1"/>
            <a:r>
              <a:rPr lang="en-US" dirty="0" smtClean="0"/>
              <a:t>Suitable for Large Scale Integration (LSI)</a:t>
            </a:r>
          </a:p>
          <a:p>
            <a:pPr lvl="1"/>
            <a:r>
              <a:rPr lang="en-US" dirty="0" smtClean="0"/>
              <a:t>Small size</a:t>
            </a:r>
          </a:p>
          <a:p>
            <a:pPr lvl="1"/>
            <a:r>
              <a:rPr lang="en-US" dirty="0" smtClean="0"/>
              <a:t>Ideal for large memories</a:t>
            </a:r>
          </a:p>
          <a:p>
            <a:pPr lvl="1"/>
            <a:r>
              <a:rPr lang="en-US" dirty="0" smtClean="0"/>
              <a:t>Circa 2007, a single DRAM chip may contain up to 256 </a:t>
            </a:r>
            <a:r>
              <a:rPr lang="en-US" dirty="0" err="1" smtClean="0"/>
              <a:t>Mbits</a:t>
            </a:r>
            <a:r>
              <a:rPr lang="en-US" dirty="0" smtClean="0"/>
              <a:t> with an access time of 70 ns.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903" y="985838"/>
            <a:ext cx="8061325" cy="376033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Consider a pipelined processor that has an average CPI of 1.8 without accounting for memory stalls. 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I-Cache has a hit rate of 95% and the D-Cache has a hit rate of 98%.  Assume that memory reference instructions account for 30% of all the instructions executed.  Out of these, 80% are loads and 20% are stores. 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On average, the read-miss penalty is 20 cycles and the write-miss penalty is 5 cycles. 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Compute the effective CPI of the processor accounting for the memory stalls.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89038"/>
            <a:ext cx="8061325" cy="271530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Effective CPI= base CPI+ Effect of I-cache on CPI + Effect of  D-cache on CPI=1.8+1+0.096+0.006=2.902</a:t>
            </a:r>
          </a:p>
          <a:p>
            <a:pPr algn="just" eaLnBrk="1" hangingPunct="1">
              <a:lnSpc>
                <a:spcPct val="90000"/>
              </a:lnSpc>
            </a:pPr>
            <a:endParaRPr lang="en-US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Base CPI=1.8</a:t>
            </a:r>
          </a:p>
          <a:p>
            <a:pPr algn="just" eaLnBrk="1" hangingPunct="1">
              <a:lnSpc>
                <a:spcPct val="90000"/>
              </a:lnSpc>
            </a:pPr>
            <a:endParaRPr lang="en-US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Cost of instruction misses=I-cache miss rate*read-miss penalty=(1-0.95)*20=1</a:t>
            </a:r>
          </a:p>
          <a:p>
            <a:pPr algn="just" eaLnBrk="1" hangingPunct="1">
              <a:lnSpc>
                <a:spcPct val="90000"/>
              </a:lnSpc>
            </a:pPr>
            <a:endParaRPr lang="en-US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Cost of data read misses=0.3*0.8*(1-0.98)*20=0.096</a:t>
            </a:r>
          </a:p>
          <a:p>
            <a:pPr algn="just" eaLnBrk="1" hangingPunct="1">
              <a:lnSpc>
                <a:spcPct val="90000"/>
              </a:lnSpc>
            </a:pPr>
            <a:endParaRPr lang="en-US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Cost of data write misses=0.3*0.2*(1-0.98)*5=0.006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Improving cache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Bottom line…Improving miss rate and reducing miss penalty are keys to improving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8618"/>
          </a:xfrm>
        </p:spPr>
        <p:txBody>
          <a:bodyPr/>
          <a:lstStyle/>
          <a:p>
            <a:pPr lvl="0"/>
            <a:r>
              <a:rPr lang="en-US" dirty="0" smtClean="0"/>
              <a:t>The Concept of a Cache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063257"/>
            <a:ext cx="5334002" cy="1825086"/>
          </a:xfrm>
        </p:spPr>
        <p:txBody>
          <a:bodyPr>
            <a:noAutofit/>
          </a:bodyPr>
          <a:lstStyle/>
          <a:p>
            <a:r>
              <a:rPr lang="en-US" sz="2400" dirty="0" smtClean="0"/>
              <a:t>Feasible to have small amount of fast memory and/or large amount of slow memory. </a:t>
            </a:r>
          </a:p>
          <a:p>
            <a:r>
              <a:rPr lang="en-US" sz="2400" dirty="0" smtClean="0"/>
              <a:t>Want</a:t>
            </a:r>
          </a:p>
          <a:p>
            <a:pPr lvl="1"/>
            <a:r>
              <a:rPr lang="en-US" sz="2000" dirty="0" smtClean="0"/>
              <a:t>Size advantage of DRAM </a:t>
            </a:r>
          </a:p>
          <a:p>
            <a:pPr lvl="1"/>
            <a:r>
              <a:rPr lang="en-US" sz="2000" dirty="0" smtClean="0"/>
              <a:t>Speed advantage of SRAM.  </a:t>
            </a:r>
          </a:p>
          <a:p>
            <a:endParaRPr lang="en-US" sz="2400" dirty="0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474094" y="2159454"/>
            <a:ext cx="3813563" cy="4125231"/>
            <a:chOff x="4430551" y="2493283"/>
            <a:chExt cx="3377305" cy="3857616"/>
          </a:xfrm>
        </p:grpSpPr>
        <p:grpSp>
          <p:nvGrpSpPr>
            <p:cNvPr id="3" name="Group 1"/>
            <p:cNvGrpSpPr>
              <a:grpSpLocks noChangeAspect="1"/>
            </p:cNvGrpSpPr>
            <p:nvPr/>
          </p:nvGrpSpPr>
          <p:grpSpPr bwMode="auto">
            <a:xfrm>
              <a:off x="5343101" y="3404379"/>
              <a:ext cx="1534318" cy="2945725"/>
              <a:chOff x="1002" y="-810"/>
              <a:chExt cx="3000" cy="5925"/>
            </a:xfrm>
          </p:grpSpPr>
          <p:sp>
            <p:nvSpPr>
              <p:cNvPr id="3082" name="AutoShape 10"/>
              <p:cNvSpPr>
                <a:spLocks noChangeAspect="1" noChangeArrowheads="1" noTextEdit="1"/>
              </p:cNvSpPr>
              <p:nvPr/>
            </p:nvSpPr>
            <p:spPr bwMode="auto">
              <a:xfrm>
                <a:off x="1002" y="-810"/>
                <a:ext cx="3000" cy="5925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081" name="Oval 9"/>
              <p:cNvSpPr>
                <a:spLocks noChangeAspect="1" noChangeArrowheads="1"/>
              </p:cNvSpPr>
              <p:nvPr/>
            </p:nvSpPr>
            <p:spPr bwMode="auto">
              <a:xfrm>
                <a:off x="1602" y="-810"/>
                <a:ext cx="1800" cy="185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080" name="Text Box 8"/>
              <p:cNvSpPr txBox="1">
                <a:spLocks noChangeArrowheads="1"/>
              </p:cNvSpPr>
              <p:nvPr/>
            </p:nvSpPr>
            <p:spPr bwMode="auto">
              <a:xfrm>
                <a:off x="2084" y="-111"/>
                <a:ext cx="937" cy="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47549" tIns="23774" rIns="47549" bIns="2377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CPU</a:t>
                </a: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9" name="Rectangle 7"/>
              <p:cNvSpPr>
                <a:spLocks noChangeArrowheads="1"/>
              </p:cNvSpPr>
              <p:nvPr/>
            </p:nvSpPr>
            <p:spPr bwMode="auto">
              <a:xfrm>
                <a:off x="1481" y="1905"/>
                <a:ext cx="2040" cy="8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078" name="Text Box 6"/>
              <p:cNvSpPr txBox="1">
                <a:spLocks noChangeArrowheads="1"/>
              </p:cNvSpPr>
              <p:nvPr/>
            </p:nvSpPr>
            <p:spPr bwMode="auto">
              <a:xfrm>
                <a:off x="2081" y="2107"/>
                <a:ext cx="1021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47549" tIns="23774" rIns="47549" bIns="2377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Cache</a:t>
                </a:r>
                <a:endParaRPr kumimoji="0" 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7" name="Rectangle 5"/>
              <p:cNvSpPr>
                <a:spLocks noChangeArrowheads="1"/>
              </p:cNvSpPr>
              <p:nvPr/>
            </p:nvSpPr>
            <p:spPr bwMode="auto">
              <a:xfrm>
                <a:off x="1002" y="3510"/>
                <a:ext cx="3000" cy="160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076" name="Text Box 4"/>
              <p:cNvSpPr txBox="1">
                <a:spLocks noChangeArrowheads="1"/>
              </p:cNvSpPr>
              <p:nvPr/>
            </p:nvSpPr>
            <p:spPr bwMode="auto">
              <a:xfrm>
                <a:off x="1659" y="4127"/>
                <a:ext cx="2043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47549" tIns="23774" rIns="47549" bIns="2377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Main memory</a:t>
                </a:r>
                <a:endPara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5" name="AutoShape 3"/>
              <p:cNvSpPr>
                <a:spLocks noChangeShapeType="1"/>
              </p:cNvSpPr>
              <p:nvPr/>
            </p:nvSpPr>
            <p:spPr bwMode="auto">
              <a:xfrm>
                <a:off x="2502" y="1041"/>
                <a:ext cx="0" cy="86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074" name="AutoShape 2"/>
              <p:cNvSpPr>
                <a:spLocks noChangeShapeType="1"/>
              </p:cNvSpPr>
              <p:nvPr/>
            </p:nvSpPr>
            <p:spPr bwMode="auto">
              <a:xfrm>
                <a:off x="2502" y="2768"/>
                <a:ext cx="0" cy="74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sp>
          <p:nvSpPr>
            <p:cNvPr id="3087" name="Text Box 15"/>
            <p:cNvSpPr txBox="1">
              <a:spLocks noChangeArrowheads="1"/>
            </p:cNvSpPr>
            <p:nvPr/>
          </p:nvSpPr>
          <p:spPr bwMode="auto">
            <a:xfrm>
              <a:off x="4430551" y="2493283"/>
              <a:ext cx="1573379" cy="972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Increasing speed as we get closer to the processor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3766712" y="4877242"/>
              <a:ext cx="2945725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8" name="Text Box 16"/>
            <p:cNvSpPr txBox="1">
              <a:spLocks noChangeArrowheads="1"/>
            </p:cNvSpPr>
            <p:nvPr/>
          </p:nvSpPr>
          <p:spPr bwMode="auto">
            <a:xfrm>
              <a:off x="6196906" y="2493283"/>
              <a:ext cx="1610950" cy="1196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Increasing size as we get farther away from the processor 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5400000" flipH="1" flipV="1">
              <a:off x="5521262" y="4877243"/>
              <a:ext cx="2945725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8618"/>
          </a:xfrm>
        </p:spPr>
        <p:txBody>
          <a:bodyPr/>
          <a:lstStyle/>
          <a:p>
            <a:pPr lvl="0"/>
            <a:r>
              <a:rPr lang="en-US" dirty="0" smtClean="0"/>
              <a:t>The Concept of a Cache</a:t>
            </a:r>
            <a:endParaRPr lang="en-US" dirty="0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6562301" y="2765751"/>
            <a:ext cx="1534318" cy="2945725"/>
            <a:chOff x="1002" y="-810"/>
            <a:chExt cx="3000" cy="5925"/>
          </a:xfrm>
        </p:grpSpPr>
        <p:sp>
          <p:nvSpPr>
            <p:cNvPr id="3082" name="AutoShape 10"/>
            <p:cNvSpPr>
              <a:spLocks noChangeAspect="1" noChangeArrowheads="1" noTextEdit="1"/>
            </p:cNvSpPr>
            <p:nvPr/>
          </p:nvSpPr>
          <p:spPr bwMode="auto">
            <a:xfrm>
              <a:off x="1002" y="-810"/>
              <a:ext cx="3000" cy="592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81" name="Oval 9"/>
            <p:cNvSpPr>
              <a:spLocks noChangeAspect="1" noChangeArrowheads="1"/>
            </p:cNvSpPr>
            <p:nvPr/>
          </p:nvSpPr>
          <p:spPr bwMode="auto">
            <a:xfrm>
              <a:off x="1602" y="-810"/>
              <a:ext cx="1800" cy="185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2084" y="-111"/>
              <a:ext cx="937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549" tIns="23774" rIns="47549" bIns="2377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CPU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1481" y="1905"/>
              <a:ext cx="2040" cy="8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78" name="Text Box 6"/>
            <p:cNvSpPr txBox="1">
              <a:spLocks noChangeArrowheads="1"/>
            </p:cNvSpPr>
            <p:nvPr/>
          </p:nvSpPr>
          <p:spPr bwMode="auto">
            <a:xfrm>
              <a:off x="2081" y="2107"/>
              <a:ext cx="1021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549" tIns="23774" rIns="47549" bIns="2377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Cache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1002" y="3510"/>
              <a:ext cx="3000" cy="16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76" name="Text Box 4"/>
            <p:cNvSpPr txBox="1">
              <a:spLocks noChangeArrowheads="1"/>
            </p:cNvSpPr>
            <p:nvPr/>
          </p:nvSpPr>
          <p:spPr bwMode="auto">
            <a:xfrm>
              <a:off x="1659" y="4127"/>
              <a:ext cx="2043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549" tIns="23774" rIns="47549" bIns="2377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Main memory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5" name="AutoShape 3"/>
            <p:cNvSpPr>
              <a:spLocks noChangeShapeType="1"/>
            </p:cNvSpPr>
            <p:nvPr/>
          </p:nvSpPr>
          <p:spPr bwMode="auto">
            <a:xfrm>
              <a:off x="2502" y="1041"/>
              <a:ext cx="0" cy="8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74" name="AutoShape 2"/>
            <p:cNvSpPr>
              <a:spLocks noChangeShapeType="1"/>
            </p:cNvSpPr>
            <p:nvPr/>
          </p:nvSpPr>
          <p:spPr bwMode="auto">
            <a:xfrm>
              <a:off x="2502" y="2768"/>
              <a:ext cx="0" cy="7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</p:grp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5649751" y="1854655"/>
            <a:ext cx="1573379" cy="97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Increasing speed as we get closer to the processor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4985912" y="4238614"/>
            <a:ext cx="2945725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7416106" y="1854655"/>
            <a:ext cx="1610950" cy="11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Increasing size as we get farther away from the processor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6740462" y="4238615"/>
            <a:ext cx="2945725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4"/>
          <p:cNvSpPr txBox="1">
            <a:spLocks/>
          </p:cNvSpPr>
          <p:nvPr/>
        </p:nvSpPr>
        <p:spPr>
          <a:xfrm>
            <a:off x="399141" y="1274121"/>
            <a:ext cx="5401341" cy="3293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CPU looks in cache for data it seeks from main memory. 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data not there it retrieves it from main memory. 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the cache is able to service "most" CPU requests then effectively we will get speed advantage of cache.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All addresses in cache are also in memory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" y="1209675"/>
            <a:ext cx="8298628" cy="4131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60388" y="158750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Principle of Locality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6666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Principle of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program tends to access a relatively small region of memory irrespective of its actual memory footprint in any given interval of time. 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While the region of activity may change over time, such changes are gradual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ORDWRAP" val="0"/>
  <p:tag name="DEFAULTWIDTH" val="354"/>
  <p:tag name="DEFAULTHEIGHT" val="250"/>
</p:tagLst>
</file>

<file path=ppt/theme/theme1.xml><?xml version="1.0" encoding="utf-8"?>
<a:theme xmlns:a="http://schemas.openxmlformats.org/drawingml/2006/main" name="pptemplate.new">
  <a:themeElements>
    <a:clrScheme name="pptemplate.n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template.new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pptemplate.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emplate.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emplate.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emplate.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emplate.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emplate.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emplate.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27681</TotalTime>
  <Words>2269</Words>
  <Application>Microsoft Office PowerPoint</Application>
  <PresentationFormat>On-screen Show (4:3)</PresentationFormat>
  <Paragraphs>722</Paragraphs>
  <Slides>52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pptemplate.new</vt:lpstr>
      <vt:lpstr>CS 2200 Memory Hierarchy</vt:lpstr>
      <vt:lpstr>PowerPoint Presentation</vt:lpstr>
      <vt:lpstr>Memory Hierarchy</vt:lpstr>
      <vt:lpstr>Memory Hierarchy</vt:lpstr>
      <vt:lpstr> Memory Hierarchy</vt:lpstr>
      <vt:lpstr>The Concept of a Cache</vt:lpstr>
      <vt:lpstr>The Concept of a Cache</vt:lpstr>
      <vt:lpstr>PowerPoint Presentation</vt:lpstr>
      <vt:lpstr>Principle of Locality</vt:lpstr>
      <vt:lpstr>Principle of Locality</vt:lpstr>
      <vt:lpstr>Basic Terminologies</vt:lpstr>
      <vt:lpstr>Basic Terminologies</vt:lpstr>
      <vt:lpstr>Multilevel Memory Hierarchy</vt:lpstr>
      <vt:lpstr>Intel i7 Chip</vt:lpstr>
      <vt:lpstr>Multilevel Memory Hierarchy</vt:lpstr>
      <vt:lpstr>PowerPoint Presentation</vt:lpstr>
      <vt:lpstr> Cache organization</vt:lpstr>
      <vt:lpstr>Direct Mapped Cache</vt:lpstr>
      <vt:lpstr>PowerPoint Presentation</vt:lpstr>
      <vt:lpstr>PowerPoint Presentation</vt:lpstr>
      <vt:lpstr>PowerPoint Presentation</vt:lpstr>
      <vt:lpstr>How do we disambiguate?</vt:lpstr>
      <vt:lpstr>How do we know it is valid?</vt:lpstr>
      <vt:lpstr>Interpreting memory address</vt:lpstr>
      <vt:lpstr>Cache Lookup</vt:lpstr>
      <vt:lpstr>Cache Lookup</vt:lpstr>
      <vt:lpstr>Fields of a Cache Entry</vt:lpstr>
      <vt:lpstr>PowerPoint Presentation</vt:lpstr>
      <vt:lpstr>Hardware for Direct Mapped Cache</vt:lpstr>
      <vt:lpstr>Addressing Bytes in Cache</vt:lpstr>
      <vt:lpstr>Example</vt:lpstr>
      <vt:lpstr>PowerPoint Presentation</vt:lpstr>
      <vt:lpstr>Example</vt:lpstr>
      <vt:lpstr>Repercussion on Pipelined Processor Design</vt:lpstr>
      <vt:lpstr>Read Access to Cache from CPU</vt:lpstr>
      <vt:lpstr>Cache read/write algorithms  </vt:lpstr>
      <vt:lpstr>Basic cache read algorithms  </vt:lpstr>
      <vt:lpstr>Write Access to Cache from CPU</vt:lpstr>
      <vt:lpstr>Write Through Policy</vt:lpstr>
      <vt:lpstr>PowerPoint Presentation</vt:lpstr>
      <vt:lpstr>Write Through Policy</vt:lpstr>
      <vt:lpstr>Write Through Policy</vt:lpstr>
      <vt:lpstr>Write back policy</vt:lpstr>
      <vt:lpstr>Write Back Policy</vt:lpstr>
      <vt:lpstr>PowerPoint Presentation</vt:lpstr>
      <vt:lpstr>Write Back Policy</vt:lpstr>
      <vt:lpstr>Comparison of the Write Policies</vt:lpstr>
      <vt:lpstr>Dealing with cache misses in the processor pipeline</vt:lpstr>
      <vt:lpstr>Execution time with caches</vt:lpstr>
      <vt:lpstr>Example</vt:lpstr>
      <vt:lpstr>Example</vt:lpstr>
      <vt:lpstr>Improving cache performance</vt:lpstr>
    </vt:vector>
  </TitlesOfParts>
  <Company>Georgia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CERCS - Creating System Solutions for Future Technologies</dc:title>
  <dc:creator>College of Computing</dc:creator>
  <cp:lastModifiedBy>Waters, Robert Lee</cp:lastModifiedBy>
  <cp:revision>1200</cp:revision>
  <cp:lastPrinted>2002-02-05T19:29:06Z</cp:lastPrinted>
  <dcterms:created xsi:type="dcterms:W3CDTF">2001-04-01T14:43:37Z</dcterms:created>
  <dcterms:modified xsi:type="dcterms:W3CDTF">2015-10-06T17:51:55Z</dcterms:modified>
</cp:coreProperties>
</file>