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6" r:id="rId3"/>
    <p:sldId id="260" r:id="rId4"/>
    <p:sldId id="277" r:id="rId5"/>
    <p:sldId id="275" r:id="rId6"/>
    <p:sldId id="276" r:id="rId7"/>
    <p:sldId id="257" r:id="rId8"/>
    <p:sldId id="258" r:id="rId9"/>
    <p:sldId id="278" r:id="rId10"/>
    <p:sldId id="259" r:id="rId11"/>
    <p:sldId id="264" r:id="rId12"/>
    <p:sldId id="309" r:id="rId13"/>
    <p:sldId id="261" r:id="rId14"/>
    <p:sldId id="263" r:id="rId15"/>
    <p:sldId id="267" r:id="rId16"/>
    <p:sldId id="268" r:id="rId17"/>
    <p:sldId id="270" r:id="rId18"/>
    <p:sldId id="271" r:id="rId19"/>
    <p:sldId id="272" r:id="rId20"/>
    <p:sldId id="269" r:id="rId21"/>
    <p:sldId id="284" r:id="rId22"/>
    <p:sldId id="285" r:id="rId23"/>
    <p:sldId id="286" r:id="rId24"/>
    <p:sldId id="279" r:id="rId25"/>
    <p:sldId id="281" r:id="rId26"/>
    <p:sldId id="280" r:id="rId27"/>
    <p:sldId id="288" r:id="rId28"/>
    <p:sldId id="287" r:id="rId29"/>
    <p:sldId id="289" r:id="rId30"/>
    <p:sldId id="290" r:id="rId31"/>
    <p:sldId id="304" r:id="rId32"/>
    <p:sldId id="305" r:id="rId33"/>
    <p:sldId id="282" r:id="rId34"/>
    <p:sldId id="306" r:id="rId35"/>
    <p:sldId id="293" r:id="rId36"/>
    <p:sldId id="294" r:id="rId37"/>
    <p:sldId id="296" r:id="rId38"/>
    <p:sldId id="307" r:id="rId39"/>
    <p:sldId id="283" r:id="rId40"/>
    <p:sldId id="291" r:id="rId41"/>
    <p:sldId id="303" r:id="rId42"/>
    <p:sldId id="292" r:id="rId43"/>
    <p:sldId id="297" r:id="rId44"/>
    <p:sldId id="300" r:id="rId45"/>
    <p:sldId id="301" r:id="rId46"/>
    <p:sldId id="308"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1" autoAdjust="0"/>
    <p:restoredTop sz="88335" autoAdjust="0"/>
  </p:normalViewPr>
  <p:slideViewPr>
    <p:cSldViewPr>
      <p:cViewPr varScale="1">
        <p:scale>
          <a:sx n="75" d="100"/>
          <a:sy n="75" d="100"/>
        </p:scale>
        <p:origin x="7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9083F-BC36-3B41-92B3-8553F334E3D4}" type="datetimeFigureOut">
              <a:rPr lang="en-US" smtClean="0"/>
              <a:t>11/06/2018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51513-87AA-734A-B418-DA45F6249F1F}" type="slidenum">
              <a:rPr lang="en-US" smtClean="0"/>
              <a:t>‹#›</a:t>
            </a:fld>
            <a:endParaRPr lang="en-US"/>
          </a:p>
        </p:txBody>
      </p:sp>
    </p:spTree>
    <p:extLst>
      <p:ext uri="{BB962C8B-B14F-4D97-AF65-F5344CB8AC3E}">
        <p14:creationId xmlns:p14="http://schemas.microsoft.com/office/powerpoint/2010/main" val="76782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58C51513-87AA-734A-B418-DA45F6249F1F}" type="slidenum">
              <a:rPr lang="en-US" smtClean="0"/>
              <a:t>20</a:t>
            </a:fld>
            <a:endParaRPr lang="en-US"/>
          </a:p>
        </p:txBody>
      </p:sp>
    </p:spTree>
    <p:extLst>
      <p:ext uri="{BB962C8B-B14F-4D97-AF65-F5344CB8AC3E}">
        <p14:creationId xmlns:p14="http://schemas.microsoft.com/office/powerpoint/2010/main" val="68522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Mutua</a:t>
            </a:r>
            <a:r>
              <a:rPr lang="en-US" altLang="zh-CN" dirty="0"/>
              <a:t>l</a:t>
            </a:r>
            <a:r>
              <a:rPr lang="en-US" dirty="0"/>
              <a:t> Ex</a:t>
            </a:r>
            <a:r>
              <a:rPr lang="en-US" altLang="zh-CN" dirty="0"/>
              <a:t>clusion: mutex</a:t>
            </a:r>
            <a:r>
              <a:rPr lang="en-US" dirty="0"/>
              <a:t> </a:t>
            </a:r>
          </a:p>
        </p:txBody>
      </p:sp>
      <p:sp>
        <p:nvSpPr>
          <p:cNvPr id="4" name="Slide Number Placeholder 3"/>
          <p:cNvSpPr>
            <a:spLocks noGrp="1"/>
          </p:cNvSpPr>
          <p:nvPr>
            <p:ph type="sldNum" sz="quarter" idx="5"/>
          </p:nvPr>
        </p:nvSpPr>
        <p:spPr/>
        <p:txBody>
          <a:bodyPr/>
          <a:lstStyle/>
          <a:p>
            <a:fld id="{58C51513-87AA-734A-B418-DA45F6249F1F}" type="slidenum">
              <a:rPr lang="en-US" smtClean="0"/>
              <a:t>37</a:t>
            </a:fld>
            <a:endParaRPr lang="en-US"/>
          </a:p>
        </p:txBody>
      </p:sp>
    </p:spTree>
    <p:extLst>
      <p:ext uri="{BB962C8B-B14F-4D97-AF65-F5344CB8AC3E}">
        <p14:creationId xmlns:p14="http://schemas.microsoft.com/office/powerpoint/2010/main" val="312455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A40DDC71-5F36-42D8-A47A-092B2BDD3D4C}" type="datetimeFigureOut">
              <a:rPr lang="en-US" smtClean="0"/>
              <a:t>11/06/2018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DDC71-5F36-42D8-A47A-092B2BDD3D4C}" type="datetimeFigureOut">
              <a:rPr lang="en-US" smtClean="0"/>
              <a:t>11/06/2018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DDC71-5F36-42D8-A47A-092B2BDD3D4C}" type="datetimeFigureOut">
              <a:rPr lang="en-US" smtClean="0"/>
              <a:t>11/06/2018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DDC71-5F36-42D8-A47A-092B2BDD3D4C}" type="datetimeFigureOut">
              <a:rPr lang="en-US" smtClean="0"/>
              <a:t>11/06/2018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A40DDC71-5F36-42D8-A47A-092B2BDD3D4C}" type="datetimeFigureOut">
              <a:rPr lang="en-US" smtClean="0"/>
              <a:t>11/06/2018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0DDC71-5F36-42D8-A47A-092B2BDD3D4C}" type="datetimeFigureOut">
              <a:rPr lang="en-US" smtClean="0"/>
              <a:t>11/06/2018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4F1B-0B4E-462F-BE4F-47B0E73E828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0DDC71-5F36-42D8-A47A-092B2BDD3D4C}" type="datetimeFigureOut">
              <a:rPr lang="en-US" smtClean="0"/>
              <a:t>11/06/2018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0DDC71-5F36-42D8-A47A-092B2BDD3D4C}" type="datetimeFigureOut">
              <a:rPr lang="en-US" smtClean="0"/>
              <a:t>11/06/2018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DDC71-5F36-42D8-A47A-092B2BDD3D4C}" type="datetimeFigureOut">
              <a:rPr lang="en-US" smtClean="0"/>
              <a:t>11/06/2018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A40DDC71-5F36-42D8-A47A-092B2BDD3D4C}" type="datetimeFigureOut">
              <a:rPr lang="en-US" smtClean="0"/>
              <a:t>11/06/2018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5394F1B-0B4E-462F-BE4F-47B0E73E8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DDC71-5F36-42D8-A47A-092B2BDD3D4C}" type="datetimeFigureOut">
              <a:rPr lang="en-US" smtClean="0"/>
              <a:t>11/06/2018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40DDC71-5F36-42D8-A47A-092B2BDD3D4C}" type="datetimeFigureOut">
              <a:rPr lang="en-US" smtClean="0"/>
              <a:t>11/06/2018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5394F1B-0B4E-462F-BE4F-47B0E73E82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Threading</a:t>
            </a:r>
          </a:p>
        </p:txBody>
      </p:sp>
      <p:sp>
        <p:nvSpPr>
          <p:cNvPr id="3" name="Subtitle 2"/>
          <p:cNvSpPr>
            <a:spLocks noGrp="1"/>
          </p:cNvSpPr>
          <p:nvPr>
            <p:ph type="subTitle" idx="1"/>
          </p:nvPr>
        </p:nvSpPr>
        <p:spPr/>
        <p:txBody>
          <a:bodyPr/>
          <a:lstStyle/>
          <a:p>
            <a:r>
              <a:rPr lang="en-US" dirty="0"/>
              <a:t>CS2200</a:t>
            </a:r>
          </a:p>
        </p:txBody>
      </p:sp>
    </p:spTree>
    <p:extLst>
      <p:ext uri="{BB962C8B-B14F-4D97-AF65-F5344CB8AC3E}">
        <p14:creationId xmlns:p14="http://schemas.microsoft.com/office/powerpoint/2010/main" val="364749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have all written multithreaded apps before!!!!</a:t>
            </a:r>
          </a:p>
        </p:txBody>
      </p:sp>
    </p:spTree>
    <p:extLst>
      <p:ext uri="{BB962C8B-B14F-4D97-AF65-F5344CB8AC3E}">
        <p14:creationId xmlns:p14="http://schemas.microsoft.com/office/powerpoint/2010/main" val="3196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threads</a:t>
            </a:r>
          </a:p>
        </p:txBody>
      </p:sp>
      <p:sp>
        <p:nvSpPr>
          <p:cNvPr id="3" name="Content Placeholder 2"/>
          <p:cNvSpPr>
            <a:spLocks noGrp="1"/>
          </p:cNvSpPr>
          <p:nvPr>
            <p:ph idx="1"/>
          </p:nvPr>
        </p:nvSpPr>
        <p:spPr/>
        <p:txBody>
          <a:bodyPr/>
          <a:lstStyle/>
          <a:p>
            <a:r>
              <a:rPr lang="en-US" dirty="0"/>
              <a:t>Kernel Level --   these are threads managed and scheduled by the operating system</a:t>
            </a:r>
          </a:p>
          <a:p>
            <a:r>
              <a:rPr lang="en-US" dirty="0"/>
              <a:t>User Level – these are threads that are managed and scheduled by the programmer.  </a:t>
            </a:r>
            <a:r>
              <a:rPr lang="en-US" i="1" dirty="0"/>
              <a:t>The operating system does not know they even exist!!</a:t>
            </a:r>
          </a:p>
          <a:p>
            <a:endParaRPr lang="en-US" i="1" dirty="0"/>
          </a:p>
          <a:p>
            <a:r>
              <a:rPr lang="en-US" dirty="0"/>
              <a:t>Sometimes the OS provides native support :   Windows Fibers</a:t>
            </a:r>
          </a:p>
          <a:p>
            <a:r>
              <a:rPr lang="en-US" dirty="0"/>
              <a:t>Sometimes the support is in a library:  </a:t>
            </a:r>
            <a:r>
              <a:rPr lang="en-US" dirty="0" err="1"/>
              <a:t>Cthreads</a:t>
            </a:r>
            <a:endParaRPr lang="en-US" dirty="0"/>
          </a:p>
          <a:p>
            <a:endParaRPr lang="en-US" dirty="0"/>
          </a:p>
          <a:p>
            <a:endParaRPr lang="en-US" i="1" dirty="0"/>
          </a:p>
          <a:p>
            <a:endParaRPr lang="en-US" dirty="0"/>
          </a:p>
        </p:txBody>
      </p:sp>
    </p:spTree>
    <p:extLst>
      <p:ext uri="{BB962C8B-B14F-4D97-AF65-F5344CB8AC3E}">
        <p14:creationId xmlns:p14="http://schemas.microsoft.com/office/powerpoint/2010/main" val="417392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Determinism</a:t>
            </a:r>
          </a:p>
        </p:txBody>
      </p:sp>
      <p:sp>
        <p:nvSpPr>
          <p:cNvPr id="3" name="Content Placeholder 2"/>
          <p:cNvSpPr>
            <a:spLocks noGrp="1"/>
          </p:cNvSpPr>
          <p:nvPr>
            <p:ph idx="1"/>
          </p:nvPr>
        </p:nvSpPr>
        <p:spPr/>
        <p:txBody>
          <a:bodyPr/>
          <a:lstStyle/>
          <a:p>
            <a:r>
              <a:rPr lang="en-US" dirty="0"/>
              <a:t>Same execution sequence on every run = deterministic execution</a:t>
            </a:r>
          </a:p>
          <a:p>
            <a:endParaRPr lang="en-US" dirty="0"/>
          </a:p>
          <a:p>
            <a:r>
              <a:rPr lang="en-US" dirty="0"/>
              <a:t>Possibly different execution sequence on every run = non-deterministic execution</a:t>
            </a:r>
          </a:p>
        </p:txBody>
      </p:sp>
    </p:spTree>
    <p:extLst>
      <p:ext uri="{BB962C8B-B14F-4D97-AF65-F5344CB8AC3E}">
        <p14:creationId xmlns:p14="http://schemas.microsoft.com/office/powerpoint/2010/main" val="17672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Thread Functionality</a:t>
            </a:r>
          </a:p>
        </p:txBody>
      </p:sp>
      <p:sp>
        <p:nvSpPr>
          <p:cNvPr id="3" name="Content Placeholder 2"/>
          <p:cNvSpPr>
            <a:spLocks noGrp="1"/>
          </p:cNvSpPr>
          <p:nvPr>
            <p:ph idx="1"/>
          </p:nvPr>
        </p:nvSpPr>
        <p:spPr/>
        <p:txBody>
          <a:bodyPr/>
          <a:lstStyle/>
          <a:p>
            <a:r>
              <a:rPr lang="en-US" dirty="0"/>
              <a:t>Create the thread   (make the TCB and get it scheduled)</a:t>
            </a:r>
          </a:p>
          <a:p>
            <a:r>
              <a:rPr lang="en-US" dirty="0"/>
              <a:t>Start the thread (some libraries combine this with create)</a:t>
            </a:r>
          </a:p>
          <a:p>
            <a:r>
              <a:rPr lang="en-US" dirty="0"/>
              <a:t>Communicate between threads (share memory and wait on each other)</a:t>
            </a:r>
          </a:p>
          <a:p>
            <a:r>
              <a:rPr lang="en-US" dirty="0"/>
              <a:t>Synchronize thread activities (prevent race and dead/live lock conditions)</a:t>
            </a:r>
          </a:p>
          <a:p>
            <a:r>
              <a:rPr lang="en-US" dirty="0"/>
              <a:t>Terminate threads  (destroy TCB and get it unscheduled)</a:t>
            </a:r>
          </a:p>
        </p:txBody>
      </p:sp>
      <p:sp>
        <p:nvSpPr>
          <p:cNvPr id="4" name="TextBox 3"/>
          <p:cNvSpPr txBox="1"/>
          <p:nvPr/>
        </p:nvSpPr>
        <p:spPr>
          <a:xfrm>
            <a:off x="838200" y="3494314"/>
            <a:ext cx="5554149" cy="369332"/>
          </a:xfrm>
          <a:prstGeom prst="rect">
            <a:avLst/>
          </a:prstGeom>
          <a:noFill/>
        </p:spPr>
        <p:txBody>
          <a:bodyPr wrap="none" rtlCol="0">
            <a:spAutoFit/>
          </a:bodyPr>
          <a:lstStyle/>
          <a:p>
            <a:r>
              <a:rPr lang="en-US" dirty="0"/>
              <a:t>We also, at a conceptual level, need to design a thread.</a:t>
            </a:r>
          </a:p>
        </p:txBody>
      </p:sp>
    </p:spTree>
    <p:extLst>
      <p:ext uri="{BB962C8B-B14F-4D97-AF65-F5344CB8AC3E}">
        <p14:creationId xmlns:p14="http://schemas.microsoft.com/office/powerpoint/2010/main" val="339151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0585" y="4159405"/>
            <a:ext cx="2397513" cy="3010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7131" y="4161263"/>
            <a:ext cx="2397513" cy="3010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lvl="0"/>
            <a:r>
              <a:rPr lang="en-US" sz="3600" dirty="0"/>
              <a:t>Thread creation and termination</a:t>
            </a:r>
          </a:p>
        </p:txBody>
      </p:sp>
      <p:sp>
        <p:nvSpPr>
          <p:cNvPr id="3" name="Content Placeholder 2"/>
          <p:cNvSpPr>
            <a:spLocks noGrp="1"/>
          </p:cNvSpPr>
          <p:nvPr>
            <p:ph idx="1"/>
          </p:nvPr>
        </p:nvSpPr>
        <p:spPr>
          <a:xfrm>
            <a:off x="457200" y="1600200"/>
            <a:ext cx="8229600" cy="841917"/>
          </a:xfrm>
        </p:spPr>
        <p:txBody>
          <a:bodyPr>
            <a:normAutofit/>
          </a:bodyPr>
          <a:lstStyle/>
          <a:p>
            <a:pPr>
              <a:buNone/>
            </a:pPr>
            <a:r>
              <a:rPr lang="en-US" sz="2000" b="1" dirty="0" err="1">
                <a:latin typeface="Courier New" pitchFamily="49" charset="0"/>
                <a:cs typeface="Courier New" pitchFamily="49" charset="0"/>
              </a:rPr>
              <a:t>thread_create</a:t>
            </a:r>
            <a:r>
              <a:rPr lang="en-US" sz="2000" b="1" dirty="0">
                <a:latin typeface="Courier New" pitchFamily="49" charset="0"/>
                <a:cs typeface="Courier New" pitchFamily="49" charset="0"/>
              </a:rPr>
              <a:t> (top-level procedure,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a:t>
            </a:r>
          </a:p>
          <a:p>
            <a:endParaRPr lang="en-US" sz="2800" dirty="0"/>
          </a:p>
        </p:txBody>
      </p:sp>
      <p:pic>
        <p:nvPicPr>
          <p:cNvPr id="54274" name="Object 2"/>
          <p:cNvPicPr>
            <a:picLocks noChangeArrowheads="1"/>
          </p:cNvPicPr>
          <p:nvPr/>
        </p:nvPicPr>
        <p:blipFill>
          <a:blip r:embed="rId2" cstate="print"/>
          <a:srcRect l="-1440" t="-7031" r="-2560" b="-1563"/>
          <a:stretch>
            <a:fillRect/>
          </a:stretch>
        </p:blipFill>
        <p:spPr bwMode="auto">
          <a:xfrm>
            <a:off x="457200" y="2754351"/>
            <a:ext cx="8008357" cy="1706137"/>
          </a:xfrm>
          <a:prstGeom prst="rect">
            <a:avLst/>
          </a:prstGeom>
          <a:noFill/>
          <a:ln w="9525">
            <a:noFill/>
            <a:miter lim="800000"/>
            <a:headEnd/>
            <a:tailEnd/>
          </a:ln>
        </p:spPr>
      </p:pic>
      <p:cxnSp>
        <p:nvCxnSpPr>
          <p:cNvPr id="7" name="Straight Connector 6"/>
          <p:cNvCxnSpPr/>
          <p:nvPr/>
        </p:nvCxnSpPr>
        <p:spPr>
          <a:xfrm flipV="1">
            <a:off x="3669548" y="2442911"/>
            <a:ext cx="0" cy="24338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8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Threading Library for C</a:t>
            </a:r>
          </a:p>
        </p:txBody>
      </p:sp>
      <p:sp>
        <p:nvSpPr>
          <p:cNvPr id="3" name="Content Placeholder 2"/>
          <p:cNvSpPr>
            <a:spLocks noGrp="1"/>
          </p:cNvSpPr>
          <p:nvPr>
            <p:ph idx="1"/>
          </p:nvPr>
        </p:nvSpPr>
        <p:spPr/>
        <p:txBody>
          <a:bodyPr/>
          <a:lstStyle/>
          <a:p>
            <a:r>
              <a:rPr lang="en-US" dirty="0"/>
              <a:t>POSIX  Threads   or   </a:t>
            </a:r>
            <a:r>
              <a:rPr lang="en-US" dirty="0" err="1"/>
              <a:t>pthreads</a:t>
            </a:r>
            <a:endParaRPr lang="en-US" dirty="0"/>
          </a:p>
          <a:p>
            <a:r>
              <a:rPr lang="en-US" dirty="0"/>
              <a:t>Standardized by IEEE POSIX 1003.1c standard </a:t>
            </a:r>
          </a:p>
          <a:p>
            <a:r>
              <a:rPr lang="en-US" dirty="0"/>
              <a:t>Much higher performance than forking a new process.</a:t>
            </a:r>
          </a:p>
          <a:p>
            <a:r>
              <a:rPr lang="en-US" dirty="0"/>
              <a:t>	fork()   54.5 </a:t>
            </a:r>
            <a:r>
              <a:rPr lang="en-US" dirty="0" err="1"/>
              <a:t>ms</a:t>
            </a:r>
            <a:r>
              <a:rPr lang="en-US" dirty="0"/>
              <a:t>   </a:t>
            </a:r>
          </a:p>
          <a:p>
            <a:r>
              <a:rPr lang="en-US" dirty="0"/>
              <a:t>       </a:t>
            </a:r>
            <a:r>
              <a:rPr lang="en-US" dirty="0" err="1"/>
              <a:t>pthread_create</a:t>
            </a:r>
            <a:r>
              <a:rPr lang="en-US" dirty="0"/>
              <a:t>() 2.0 </a:t>
            </a:r>
            <a:r>
              <a:rPr lang="en-US" dirty="0" err="1"/>
              <a:t>ms</a:t>
            </a:r>
            <a:endParaRPr lang="en-US" dirty="0"/>
          </a:p>
          <a:p>
            <a:endParaRPr lang="en-US" dirty="0"/>
          </a:p>
          <a:p>
            <a:endParaRPr lang="en-US" dirty="0"/>
          </a:p>
        </p:txBody>
      </p:sp>
    </p:spTree>
    <p:extLst>
      <p:ext uri="{BB962C8B-B14F-4D97-AF65-F5344CB8AC3E}">
        <p14:creationId xmlns:p14="http://schemas.microsoft.com/office/powerpoint/2010/main" val="260778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PTHread</a:t>
            </a:r>
            <a:r>
              <a:rPr lang="en-US" dirty="0"/>
              <a:t> functions</a:t>
            </a:r>
          </a:p>
        </p:txBody>
      </p:sp>
      <p:sp>
        <p:nvSpPr>
          <p:cNvPr id="3" name="Content Placeholder 2"/>
          <p:cNvSpPr>
            <a:spLocks noGrp="1"/>
          </p:cNvSpPr>
          <p:nvPr>
            <p:ph idx="1"/>
          </p:nvPr>
        </p:nvSpPr>
        <p:spPr/>
        <p:txBody>
          <a:bodyPr>
            <a:normAutofit fontScale="92500" lnSpcReduction="20000"/>
          </a:bodyPr>
          <a:lstStyle/>
          <a:p>
            <a:r>
              <a:rPr lang="en-US" dirty="0"/>
              <a:t>Creation:</a:t>
            </a:r>
          </a:p>
          <a:p>
            <a:r>
              <a:rPr lang="en-US" sz="1800" i="1" dirty="0" err="1"/>
              <a:t>int</a:t>
            </a:r>
            <a:r>
              <a:rPr lang="en-US" sz="1800" i="1" dirty="0"/>
              <a:t> </a:t>
            </a:r>
            <a:r>
              <a:rPr lang="en-US" sz="1800" i="1" dirty="0" err="1"/>
              <a:t>pthread_create</a:t>
            </a:r>
            <a:r>
              <a:rPr lang="en-US" sz="1800" i="1" dirty="0"/>
              <a:t>(</a:t>
            </a:r>
            <a:r>
              <a:rPr lang="en-US" sz="1800" i="1" dirty="0" err="1"/>
              <a:t>pthread_t</a:t>
            </a:r>
            <a:r>
              <a:rPr lang="en-US" sz="1800" i="1" dirty="0"/>
              <a:t> *thread,  </a:t>
            </a:r>
            <a:r>
              <a:rPr lang="en-US" sz="1800" i="1" dirty="0" err="1"/>
              <a:t>const</a:t>
            </a:r>
            <a:r>
              <a:rPr lang="en-US" sz="1800" i="1" dirty="0"/>
              <a:t> </a:t>
            </a:r>
            <a:r>
              <a:rPr lang="en-US" sz="1800" i="1" dirty="0" err="1"/>
              <a:t>pthread_attr_t</a:t>
            </a:r>
            <a:r>
              <a:rPr lang="en-US" sz="1800" i="1" dirty="0"/>
              <a:t> *  </a:t>
            </a:r>
            <a:r>
              <a:rPr lang="en-US" sz="1800" i="1" dirty="0" err="1"/>
              <a:t>attr</a:t>
            </a:r>
            <a:r>
              <a:rPr lang="en-US" sz="1800" i="1" dirty="0"/>
              <a:t>,  void *(*</a:t>
            </a:r>
            <a:r>
              <a:rPr lang="en-US" sz="1800" i="1" dirty="0" err="1"/>
              <a:t>start_routine</a:t>
            </a:r>
            <a:r>
              <a:rPr lang="en-US" sz="1800" i="1" dirty="0"/>
              <a:t>) (void *),  void *</a:t>
            </a:r>
            <a:r>
              <a:rPr lang="en-US" sz="1800" i="1" dirty="0" err="1"/>
              <a:t>arg</a:t>
            </a:r>
            <a:r>
              <a:rPr lang="en-US" sz="1800" i="1" dirty="0"/>
              <a:t>)</a:t>
            </a:r>
          </a:p>
          <a:p>
            <a:endParaRPr lang="en-US" dirty="0"/>
          </a:p>
          <a:p>
            <a:r>
              <a:rPr lang="en-US" dirty="0"/>
              <a:t>thread – an identifier for the new thread  (out parameter)</a:t>
            </a:r>
          </a:p>
          <a:p>
            <a:r>
              <a:rPr lang="en-US" dirty="0" err="1"/>
              <a:t>attr</a:t>
            </a:r>
            <a:r>
              <a:rPr lang="en-US" dirty="0"/>
              <a:t> – an object used to set the thread attributes.  Can be NULL for default</a:t>
            </a:r>
          </a:p>
          <a:p>
            <a:r>
              <a:rPr lang="en-US" dirty="0" err="1"/>
              <a:t>start_routine</a:t>
            </a:r>
            <a:r>
              <a:rPr lang="en-US" dirty="0"/>
              <a:t> -  the C function that the thread will execute</a:t>
            </a:r>
          </a:p>
          <a:p>
            <a:r>
              <a:rPr lang="en-US" dirty="0" err="1"/>
              <a:t>arg</a:t>
            </a:r>
            <a:r>
              <a:rPr lang="en-US" dirty="0"/>
              <a:t> – a single argument passed to </a:t>
            </a:r>
            <a:r>
              <a:rPr lang="en-US" dirty="0" err="1"/>
              <a:t>start_routine</a:t>
            </a:r>
            <a:r>
              <a:rPr lang="en-US" dirty="0"/>
              <a:t>.  Must be passed by reference as a void pointer.   May be NULL for no arguments</a:t>
            </a:r>
          </a:p>
          <a:p>
            <a:endParaRPr lang="en-US" dirty="0"/>
          </a:p>
          <a:p>
            <a:r>
              <a:rPr lang="en-US" dirty="0"/>
              <a:t>Returns 0 for success,  EAGAIN , EINVAL or EPERM for errors.</a:t>
            </a:r>
          </a:p>
          <a:p>
            <a:r>
              <a:rPr lang="en-US" dirty="0"/>
              <a:t>Maximum number of threads created is implementation-dependent</a:t>
            </a:r>
          </a:p>
          <a:p>
            <a:r>
              <a:rPr lang="en-US" dirty="0"/>
              <a:t>Once threads are created, they are all peers.  There is no implied dependency.</a:t>
            </a:r>
          </a:p>
        </p:txBody>
      </p:sp>
    </p:spTree>
    <p:extLst>
      <p:ext uri="{BB962C8B-B14F-4D97-AF65-F5344CB8AC3E}">
        <p14:creationId xmlns:p14="http://schemas.microsoft.com/office/powerpoint/2010/main" val="168931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Pthread</a:t>
            </a:r>
            <a:r>
              <a:rPr lang="en-US" dirty="0"/>
              <a:t> functions</a:t>
            </a:r>
          </a:p>
        </p:txBody>
      </p:sp>
      <p:sp>
        <p:nvSpPr>
          <p:cNvPr id="3" name="Content Placeholder 2"/>
          <p:cNvSpPr>
            <a:spLocks noGrp="1"/>
          </p:cNvSpPr>
          <p:nvPr>
            <p:ph idx="1"/>
          </p:nvPr>
        </p:nvSpPr>
        <p:spPr/>
        <p:txBody>
          <a:bodyPr/>
          <a:lstStyle/>
          <a:p>
            <a:r>
              <a:rPr lang="en-US" dirty="0"/>
              <a:t>Terminate</a:t>
            </a:r>
          </a:p>
          <a:p>
            <a:r>
              <a:rPr lang="en-US" sz="1800" i="1" dirty="0"/>
              <a:t>void </a:t>
            </a:r>
            <a:r>
              <a:rPr lang="en-US" sz="1800" i="1" dirty="0" err="1"/>
              <a:t>pthread_exit</a:t>
            </a:r>
            <a:r>
              <a:rPr lang="en-US" sz="1800" i="1" dirty="0"/>
              <a:t>( void * </a:t>
            </a:r>
            <a:r>
              <a:rPr lang="en-US" sz="1800" i="1" dirty="0" err="1"/>
              <a:t>retval</a:t>
            </a:r>
            <a:r>
              <a:rPr lang="en-US" sz="1800" i="1" dirty="0"/>
              <a:t>)</a:t>
            </a:r>
          </a:p>
          <a:p>
            <a:endParaRPr lang="en-US" dirty="0"/>
          </a:p>
          <a:p>
            <a:r>
              <a:rPr lang="en-US" dirty="0"/>
              <a:t>This function always succeeds.   Returns a status value back that can be used by other joinable threads.</a:t>
            </a:r>
          </a:p>
          <a:p>
            <a:r>
              <a:rPr lang="en-US" dirty="0"/>
              <a:t>This ends the thread, but does not close files, etc. </a:t>
            </a:r>
          </a:p>
          <a:p>
            <a:r>
              <a:rPr lang="en-US" dirty="0"/>
              <a:t>The last line of main method should always have the </a:t>
            </a:r>
            <a:r>
              <a:rPr lang="en-US" dirty="0" err="1"/>
              <a:t>pthread_exit</a:t>
            </a:r>
            <a:r>
              <a:rPr lang="en-US" dirty="0"/>
              <a:t> call.  By doing this, main will block and wait for threads to complete.   If you forget, all threads will terminate when main terminates.</a:t>
            </a:r>
          </a:p>
        </p:txBody>
      </p:sp>
    </p:spTree>
    <p:extLst>
      <p:ext uri="{BB962C8B-B14F-4D97-AF65-F5344CB8AC3E}">
        <p14:creationId xmlns:p14="http://schemas.microsoft.com/office/powerpoint/2010/main" val="416329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a:t>
            </a:r>
            <a:r>
              <a:rPr lang="en-US" dirty="0" err="1"/>
              <a:t>Rendevous</a:t>
            </a:r>
            <a:r>
              <a:rPr lang="en-US" dirty="0"/>
              <a:t> </a:t>
            </a:r>
          </a:p>
        </p:txBody>
      </p:sp>
      <p:sp>
        <p:nvSpPr>
          <p:cNvPr id="3" name="Content Placeholder 2"/>
          <p:cNvSpPr>
            <a:spLocks noGrp="1"/>
          </p:cNvSpPr>
          <p:nvPr>
            <p:ph idx="1"/>
          </p:nvPr>
        </p:nvSpPr>
        <p:spPr>
          <a:xfrm>
            <a:off x="822960" y="1100628"/>
            <a:ext cx="7520940" cy="3699972"/>
          </a:xfrm>
        </p:spPr>
        <p:txBody>
          <a:bodyPr>
            <a:normAutofit lnSpcReduction="10000"/>
          </a:bodyPr>
          <a:lstStyle/>
          <a:p>
            <a:r>
              <a:rPr lang="en-US" dirty="0"/>
              <a:t>Threads execute independently of each other.  Sometimes we need to know that a thread has completed.</a:t>
            </a:r>
          </a:p>
          <a:p>
            <a:endParaRPr lang="en-US" dirty="0"/>
          </a:p>
          <a:p>
            <a:r>
              <a:rPr lang="en-US" sz="1800" i="1" dirty="0" err="1"/>
              <a:t>int</a:t>
            </a:r>
            <a:r>
              <a:rPr lang="en-US" sz="1800" i="1" dirty="0"/>
              <a:t> </a:t>
            </a:r>
            <a:r>
              <a:rPr lang="en-US" sz="1800" i="1" dirty="0" err="1"/>
              <a:t>pthread_join</a:t>
            </a:r>
            <a:r>
              <a:rPr lang="en-US" sz="1800" i="1" dirty="0"/>
              <a:t>(</a:t>
            </a:r>
            <a:r>
              <a:rPr lang="en-US" sz="1800" i="1" dirty="0" err="1"/>
              <a:t>pthread_t</a:t>
            </a:r>
            <a:r>
              <a:rPr lang="en-US" sz="1800" i="1" dirty="0"/>
              <a:t>  </a:t>
            </a:r>
            <a:r>
              <a:rPr lang="en-US" sz="1800" i="1" dirty="0" err="1"/>
              <a:t>thread_id</a:t>
            </a:r>
            <a:r>
              <a:rPr lang="en-US" sz="1800" i="1" dirty="0"/>
              <a:t>, void **</a:t>
            </a:r>
            <a:r>
              <a:rPr lang="en-US" sz="1800" i="1" dirty="0" err="1"/>
              <a:t>retval</a:t>
            </a:r>
            <a:r>
              <a:rPr lang="en-US" sz="1800" i="1" dirty="0"/>
              <a:t>)</a:t>
            </a:r>
          </a:p>
          <a:p>
            <a:endParaRPr lang="en-US" sz="1800" dirty="0"/>
          </a:p>
          <a:p>
            <a:r>
              <a:rPr lang="en-US" dirty="0"/>
              <a:t>On success, join returns 0.   Failures include: EDEADLK, EINVAL, ESRCH</a:t>
            </a:r>
          </a:p>
          <a:p>
            <a:endParaRPr lang="en-US" dirty="0"/>
          </a:p>
          <a:p>
            <a:r>
              <a:rPr lang="en-US" dirty="0"/>
              <a:t>Call this function to wait until the desired thread completes. Blocks the current thread until </a:t>
            </a:r>
            <a:r>
              <a:rPr lang="en-US" dirty="0" err="1"/>
              <a:t>thread_id</a:t>
            </a:r>
            <a:r>
              <a:rPr lang="en-US" dirty="0"/>
              <a:t> terminates.</a:t>
            </a:r>
          </a:p>
          <a:p>
            <a:endParaRPr lang="en-US" dirty="0"/>
          </a:p>
          <a:p>
            <a:r>
              <a:rPr lang="en-US" dirty="0"/>
              <a:t>You need to either join or detach a thread to prevent “ZOMBIE THREADS”</a:t>
            </a:r>
          </a:p>
          <a:p>
            <a:r>
              <a:rPr lang="en-US" dirty="0"/>
              <a:t>All threads are peers, so any thread can join with any other thread.</a:t>
            </a:r>
          </a:p>
        </p:txBody>
      </p:sp>
    </p:spTree>
    <p:extLst>
      <p:ext uri="{BB962C8B-B14F-4D97-AF65-F5344CB8AC3E}">
        <p14:creationId xmlns:p14="http://schemas.microsoft.com/office/powerpoint/2010/main" val="320503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a:t>
            </a:r>
          </a:p>
        </p:txBody>
      </p:sp>
      <p:sp>
        <p:nvSpPr>
          <p:cNvPr id="3" name="Content Placeholder 2"/>
          <p:cNvSpPr>
            <a:spLocks noGrp="1"/>
          </p:cNvSpPr>
          <p:nvPr>
            <p:ph idx="1"/>
          </p:nvPr>
        </p:nvSpPr>
        <p:spPr/>
        <p:txBody>
          <a:bodyPr>
            <a:normAutofit lnSpcReduction="10000"/>
          </a:bodyPr>
          <a:lstStyle/>
          <a:p>
            <a:r>
              <a:rPr lang="en-US" dirty="0"/>
              <a:t>Sigh, nobody cares about when I finish…..</a:t>
            </a:r>
          </a:p>
          <a:p>
            <a:r>
              <a:rPr lang="en-US" sz="1800" i="1" dirty="0" err="1"/>
              <a:t>int</a:t>
            </a:r>
            <a:r>
              <a:rPr lang="en-US" sz="1800" i="1" dirty="0"/>
              <a:t> </a:t>
            </a:r>
            <a:r>
              <a:rPr lang="en-US" sz="1800" i="1" dirty="0" err="1"/>
              <a:t>pthread_detach</a:t>
            </a:r>
            <a:r>
              <a:rPr lang="en-US" sz="1800" i="1" dirty="0"/>
              <a:t>(</a:t>
            </a:r>
            <a:r>
              <a:rPr lang="en-US" sz="1800" i="1" dirty="0" err="1"/>
              <a:t>pthread_t</a:t>
            </a:r>
            <a:r>
              <a:rPr lang="en-US" sz="1800" i="1" dirty="0"/>
              <a:t> thread);</a:t>
            </a:r>
          </a:p>
          <a:p>
            <a:endParaRPr lang="en-US" dirty="0"/>
          </a:p>
          <a:p>
            <a:r>
              <a:rPr lang="en-US" dirty="0"/>
              <a:t>Success = 0, Failures:  EINVAL, ESRCH</a:t>
            </a:r>
          </a:p>
          <a:p>
            <a:endParaRPr lang="en-US" dirty="0"/>
          </a:p>
          <a:p>
            <a:r>
              <a:rPr lang="en-US" dirty="0"/>
              <a:t>When a detached thread terminates, its resources are automatically released back to the system without needing a join.</a:t>
            </a:r>
          </a:p>
          <a:p>
            <a:r>
              <a:rPr lang="en-US" dirty="0"/>
              <a:t>You cannot detach a detached thread.  You cannot join with a detached thread, or ever make it joinable again.</a:t>
            </a:r>
          </a:p>
          <a:p>
            <a:r>
              <a:rPr lang="en-US" dirty="0"/>
              <a:t>Every thread should either be joined or detached.  Otherwise the system resources are not cleaned up until the entire process terminates.  (the system will hold the thread resources for a possible join in the future).</a:t>
            </a:r>
          </a:p>
        </p:txBody>
      </p:sp>
    </p:spTree>
    <p:extLst>
      <p:ext uri="{BB962C8B-B14F-4D97-AF65-F5344CB8AC3E}">
        <p14:creationId xmlns:p14="http://schemas.microsoft.com/office/powerpoint/2010/main" val="113022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really old days…</a:t>
            </a:r>
          </a:p>
        </p:txBody>
      </p:sp>
      <p:sp>
        <p:nvSpPr>
          <p:cNvPr id="3" name="Content Placeholder 2"/>
          <p:cNvSpPr>
            <a:spLocks noGrp="1"/>
          </p:cNvSpPr>
          <p:nvPr>
            <p:ph idx="1"/>
          </p:nvPr>
        </p:nvSpPr>
        <p:spPr/>
        <p:txBody>
          <a:bodyPr/>
          <a:lstStyle/>
          <a:p>
            <a:r>
              <a:rPr lang="en-US" dirty="0"/>
              <a:t>There were no threads.</a:t>
            </a:r>
          </a:p>
          <a:p>
            <a:r>
              <a:rPr lang="en-US" dirty="0"/>
              <a:t>A single execution of instructions could run.   If the system needed IO, the CPU just waited.</a:t>
            </a:r>
          </a:p>
          <a:p>
            <a:r>
              <a:rPr lang="en-US" dirty="0"/>
              <a:t>No other process could run.</a:t>
            </a:r>
          </a:p>
          <a:p>
            <a:endParaRPr lang="en-US" dirty="0"/>
          </a:p>
          <a:p>
            <a:r>
              <a:rPr lang="en-US" dirty="0"/>
              <a:t>This was                </a:t>
            </a:r>
            <a:r>
              <a:rPr lang="en-US" sz="2400" dirty="0" err="1"/>
              <a:t>Uniprocessing</a:t>
            </a:r>
            <a:endParaRPr lang="en-US" sz="2400" dirty="0"/>
          </a:p>
        </p:txBody>
      </p:sp>
    </p:spTree>
    <p:extLst>
      <p:ext uri="{BB962C8B-B14F-4D97-AF65-F5344CB8AC3E}">
        <p14:creationId xmlns:p14="http://schemas.microsoft.com/office/powerpoint/2010/main" val="404747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r>
              <a:rPr lang="en-US" dirty="0"/>
              <a:t>Demo on Laptop of basic thread creation.</a:t>
            </a:r>
          </a:p>
        </p:txBody>
      </p:sp>
    </p:spTree>
    <p:extLst>
      <p:ext uri="{BB962C8B-B14F-4D97-AF65-F5344CB8AC3E}">
        <p14:creationId xmlns:p14="http://schemas.microsoft.com/office/powerpoint/2010/main" val="143564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Design Models  Boss-Worker</a:t>
            </a:r>
          </a:p>
        </p:txBody>
      </p:sp>
      <p:pic>
        <p:nvPicPr>
          <p:cNvPr id="4" name="Picture 3"/>
          <p:cNvPicPr>
            <a:picLocks noChangeAspect="1"/>
          </p:cNvPicPr>
          <p:nvPr/>
        </p:nvPicPr>
        <p:blipFill>
          <a:blip r:embed="rId2"/>
          <a:stretch>
            <a:fillRect/>
          </a:stretch>
        </p:blipFill>
        <p:spPr>
          <a:xfrm>
            <a:off x="196178" y="914400"/>
            <a:ext cx="8128000" cy="4241800"/>
          </a:xfrm>
          <a:prstGeom prst="rect">
            <a:avLst/>
          </a:prstGeom>
        </p:spPr>
      </p:pic>
      <p:sp>
        <p:nvSpPr>
          <p:cNvPr id="5" name="TextBox 4"/>
          <p:cNvSpPr txBox="1"/>
          <p:nvPr/>
        </p:nvSpPr>
        <p:spPr>
          <a:xfrm>
            <a:off x="457200" y="5486400"/>
            <a:ext cx="4784002" cy="923330"/>
          </a:xfrm>
          <a:prstGeom prst="rect">
            <a:avLst/>
          </a:prstGeom>
          <a:noFill/>
        </p:spPr>
        <p:txBody>
          <a:bodyPr wrap="none" rtlCol="0">
            <a:spAutoFit/>
          </a:bodyPr>
          <a:lstStyle/>
          <a:p>
            <a:r>
              <a:rPr lang="en-US" dirty="0"/>
              <a:t>Figures from </a:t>
            </a:r>
            <a:r>
              <a:rPr lang="en-US" dirty="0" err="1"/>
              <a:t>pthreads</a:t>
            </a:r>
            <a:r>
              <a:rPr lang="en-US" dirty="0"/>
              <a:t> programming, by O’Reilly</a:t>
            </a:r>
          </a:p>
          <a:p>
            <a:endParaRPr lang="en-US" dirty="0"/>
          </a:p>
          <a:p>
            <a:r>
              <a:rPr lang="en-US" dirty="0"/>
              <a:t>Our book calls this the Dispatcher model. </a:t>
            </a:r>
          </a:p>
        </p:txBody>
      </p:sp>
    </p:spTree>
    <p:extLst>
      <p:ext uri="{BB962C8B-B14F-4D97-AF65-F5344CB8AC3E}">
        <p14:creationId xmlns:p14="http://schemas.microsoft.com/office/powerpoint/2010/main" val="122283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model</a:t>
            </a:r>
          </a:p>
        </p:txBody>
      </p:sp>
      <p:pic>
        <p:nvPicPr>
          <p:cNvPr id="4" name="Picture 3"/>
          <p:cNvPicPr>
            <a:picLocks noChangeAspect="1"/>
          </p:cNvPicPr>
          <p:nvPr/>
        </p:nvPicPr>
        <p:blipFill>
          <a:blip r:embed="rId2"/>
          <a:stretch>
            <a:fillRect/>
          </a:stretch>
        </p:blipFill>
        <p:spPr>
          <a:xfrm>
            <a:off x="685800" y="1219200"/>
            <a:ext cx="7373815" cy="3834384"/>
          </a:xfrm>
          <a:prstGeom prst="rect">
            <a:avLst/>
          </a:prstGeom>
        </p:spPr>
      </p:pic>
      <p:sp>
        <p:nvSpPr>
          <p:cNvPr id="3" name="TextBox 2"/>
          <p:cNvSpPr txBox="1"/>
          <p:nvPr/>
        </p:nvSpPr>
        <p:spPr>
          <a:xfrm>
            <a:off x="3352800" y="5334000"/>
            <a:ext cx="3661259" cy="369332"/>
          </a:xfrm>
          <a:prstGeom prst="rect">
            <a:avLst/>
          </a:prstGeom>
          <a:noFill/>
        </p:spPr>
        <p:txBody>
          <a:bodyPr wrap="none" rtlCol="0">
            <a:spAutoFit/>
          </a:bodyPr>
          <a:lstStyle/>
          <a:p>
            <a:r>
              <a:rPr lang="en-US" dirty="0"/>
              <a:t>Our book calls this the Team model.</a:t>
            </a:r>
          </a:p>
        </p:txBody>
      </p:sp>
    </p:spTree>
    <p:extLst>
      <p:ext uri="{BB962C8B-B14F-4D97-AF65-F5344CB8AC3E}">
        <p14:creationId xmlns:p14="http://schemas.microsoft.com/office/powerpoint/2010/main" val="124038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model</a:t>
            </a:r>
          </a:p>
        </p:txBody>
      </p:sp>
      <p:pic>
        <p:nvPicPr>
          <p:cNvPr id="4" name="Picture 3"/>
          <p:cNvPicPr>
            <a:picLocks noChangeAspect="1"/>
          </p:cNvPicPr>
          <p:nvPr/>
        </p:nvPicPr>
        <p:blipFill>
          <a:blip r:embed="rId2"/>
          <a:stretch>
            <a:fillRect/>
          </a:stretch>
        </p:blipFill>
        <p:spPr>
          <a:xfrm>
            <a:off x="817581" y="990600"/>
            <a:ext cx="6208136" cy="3361944"/>
          </a:xfrm>
          <a:prstGeom prst="rect">
            <a:avLst/>
          </a:prstGeom>
        </p:spPr>
      </p:pic>
      <p:sp>
        <p:nvSpPr>
          <p:cNvPr id="3" name="TextBox 2"/>
          <p:cNvSpPr txBox="1"/>
          <p:nvPr/>
        </p:nvSpPr>
        <p:spPr>
          <a:xfrm>
            <a:off x="3429000" y="5334000"/>
            <a:ext cx="4496744" cy="369332"/>
          </a:xfrm>
          <a:prstGeom prst="rect">
            <a:avLst/>
          </a:prstGeom>
          <a:noFill/>
        </p:spPr>
        <p:txBody>
          <a:bodyPr wrap="none" rtlCol="0">
            <a:spAutoFit/>
          </a:bodyPr>
          <a:lstStyle/>
          <a:p>
            <a:r>
              <a:rPr lang="en-US" dirty="0"/>
              <a:t>Our book also calls this </a:t>
            </a:r>
            <a:r>
              <a:rPr lang="en-US"/>
              <a:t>the Pipelined model.</a:t>
            </a:r>
          </a:p>
        </p:txBody>
      </p:sp>
    </p:spTree>
    <p:extLst>
      <p:ext uri="{BB962C8B-B14F-4D97-AF65-F5344CB8AC3E}">
        <p14:creationId xmlns:p14="http://schemas.microsoft.com/office/powerpoint/2010/main" val="98140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Issues</a:t>
            </a:r>
          </a:p>
        </p:txBody>
      </p:sp>
      <p:sp>
        <p:nvSpPr>
          <p:cNvPr id="3" name="Content Placeholder 2"/>
          <p:cNvSpPr>
            <a:spLocks noGrp="1"/>
          </p:cNvSpPr>
          <p:nvPr>
            <p:ph idx="1"/>
          </p:nvPr>
        </p:nvSpPr>
        <p:spPr/>
        <p:txBody>
          <a:bodyPr/>
          <a:lstStyle/>
          <a:p>
            <a:r>
              <a:rPr lang="en-US" i="1" dirty="0"/>
              <a:t>Blocking</a:t>
            </a:r>
            <a:r>
              <a:rPr lang="en-US" dirty="0"/>
              <a:t> = for IO</a:t>
            </a:r>
          </a:p>
          <a:p>
            <a:endParaRPr lang="en-US" dirty="0"/>
          </a:p>
          <a:p>
            <a:r>
              <a:rPr lang="en-US" i="1" dirty="0"/>
              <a:t>Race Conditions </a:t>
            </a:r>
            <a:r>
              <a:rPr lang="en-US" dirty="0"/>
              <a:t>= The application gives inconsistent results.   The output depends on what order the threads execute, and the threads execute non-deterministically.</a:t>
            </a:r>
          </a:p>
          <a:p>
            <a:endParaRPr lang="en-US" dirty="0"/>
          </a:p>
          <a:p>
            <a:r>
              <a:rPr lang="en-US" i="1" dirty="0"/>
              <a:t>Deadlock</a:t>
            </a:r>
            <a:r>
              <a:rPr lang="en-US" dirty="0"/>
              <a:t> = All the threads are blocked waiting for an event that cannot happen.</a:t>
            </a:r>
          </a:p>
          <a:p>
            <a:endParaRPr lang="en-US" dirty="0"/>
          </a:p>
          <a:p>
            <a:r>
              <a:rPr lang="en-US" i="1" dirty="0" err="1"/>
              <a:t>Livelock</a:t>
            </a:r>
            <a:r>
              <a:rPr lang="en-US" dirty="0"/>
              <a:t> = All the threads are running, but they are busy-waiting for an event that cannot happen.</a:t>
            </a:r>
          </a:p>
        </p:txBody>
      </p:sp>
    </p:spTree>
    <p:extLst>
      <p:ext uri="{BB962C8B-B14F-4D97-AF65-F5344CB8AC3E}">
        <p14:creationId xmlns:p14="http://schemas.microsoft.com/office/powerpoint/2010/main" val="10274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p>
        </p:txBody>
      </p:sp>
      <p:sp>
        <p:nvSpPr>
          <p:cNvPr id="3" name="Content Placeholder 2"/>
          <p:cNvSpPr>
            <a:spLocks noGrp="1"/>
          </p:cNvSpPr>
          <p:nvPr>
            <p:ph idx="1"/>
          </p:nvPr>
        </p:nvSpPr>
        <p:spPr/>
        <p:txBody>
          <a:bodyPr/>
          <a:lstStyle/>
          <a:p>
            <a:r>
              <a:rPr lang="en-US" dirty="0"/>
              <a:t>Synchronous -  ask for something and then wait for answer before continuing</a:t>
            </a:r>
          </a:p>
          <a:p>
            <a:r>
              <a:rPr lang="en-US" dirty="0"/>
              <a:t>Asynchronous – ask for something, then continue on.   Get notified when that something is ready.</a:t>
            </a:r>
          </a:p>
        </p:txBody>
      </p:sp>
    </p:spTree>
    <p:extLst>
      <p:ext uri="{BB962C8B-B14F-4D97-AF65-F5344CB8AC3E}">
        <p14:creationId xmlns:p14="http://schemas.microsoft.com/office/powerpoint/2010/main" val="44007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Conditions</a:t>
            </a:r>
          </a:p>
        </p:txBody>
      </p:sp>
      <p:sp>
        <p:nvSpPr>
          <p:cNvPr id="3" name="Content Placeholder 2"/>
          <p:cNvSpPr>
            <a:spLocks noGrp="1"/>
          </p:cNvSpPr>
          <p:nvPr>
            <p:ph idx="1"/>
          </p:nvPr>
        </p:nvSpPr>
        <p:spPr/>
        <p:txBody>
          <a:bodyPr/>
          <a:lstStyle/>
          <a:p>
            <a:r>
              <a:rPr lang="en-US" dirty="0"/>
              <a:t>Example:   Bank deposits and withdrawals</a:t>
            </a:r>
          </a:p>
        </p:txBody>
      </p:sp>
    </p:spTree>
    <p:extLst>
      <p:ext uri="{BB962C8B-B14F-4D97-AF65-F5344CB8AC3E}">
        <p14:creationId xmlns:p14="http://schemas.microsoft.com/office/powerpoint/2010/main" val="131758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a thread</a:t>
            </a:r>
          </a:p>
        </p:txBody>
      </p:sp>
      <p:sp>
        <p:nvSpPr>
          <p:cNvPr id="3" name="Content Placeholder 2"/>
          <p:cNvSpPr>
            <a:spLocks noGrp="1"/>
          </p:cNvSpPr>
          <p:nvPr>
            <p:ph idx="1"/>
          </p:nvPr>
        </p:nvSpPr>
        <p:spPr/>
        <p:txBody>
          <a:bodyPr/>
          <a:lstStyle/>
          <a:p>
            <a:r>
              <a:rPr lang="en-US" dirty="0"/>
              <a:t>REPEAT</a:t>
            </a:r>
          </a:p>
          <a:p>
            <a:r>
              <a:rPr lang="en-US" dirty="0"/>
              <a:t>	</a:t>
            </a:r>
            <a:r>
              <a:rPr lang="en-US" i="1" dirty="0" err="1"/>
              <a:t>entry_section</a:t>
            </a:r>
            <a:endParaRPr lang="en-US" i="1" dirty="0"/>
          </a:p>
          <a:p>
            <a:r>
              <a:rPr lang="en-US" i="1" dirty="0"/>
              <a:t>		</a:t>
            </a:r>
            <a:r>
              <a:rPr lang="en-US" dirty="0"/>
              <a:t>critical section</a:t>
            </a:r>
          </a:p>
          <a:p>
            <a:r>
              <a:rPr lang="en-US" dirty="0"/>
              <a:t>	</a:t>
            </a:r>
            <a:r>
              <a:rPr lang="en-US" i="1" dirty="0" err="1"/>
              <a:t>exit_section</a:t>
            </a:r>
            <a:endParaRPr lang="en-US" i="1" dirty="0"/>
          </a:p>
          <a:p>
            <a:r>
              <a:rPr lang="en-US" i="1" dirty="0"/>
              <a:t>		</a:t>
            </a:r>
            <a:r>
              <a:rPr lang="en-US" dirty="0"/>
              <a:t>remainder section</a:t>
            </a:r>
          </a:p>
          <a:p>
            <a:r>
              <a:rPr lang="en-US" dirty="0"/>
              <a:t>UNTIL  </a:t>
            </a:r>
            <a:r>
              <a:rPr lang="en-US" i="1" dirty="0"/>
              <a:t>FALSE</a:t>
            </a:r>
            <a:r>
              <a:rPr lang="en-US" dirty="0"/>
              <a:t>;</a:t>
            </a:r>
          </a:p>
        </p:txBody>
      </p:sp>
    </p:spTree>
    <p:extLst>
      <p:ext uri="{BB962C8B-B14F-4D97-AF65-F5344CB8AC3E}">
        <p14:creationId xmlns:p14="http://schemas.microsoft.com/office/powerpoint/2010/main" val="1042619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a:t>
            </a:r>
          </a:p>
        </p:txBody>
      </p:sp>
      <p:sp>
        <p:nvSpPr>
          <p:cNvPr id="3" name="Content Placeholder 2"/>
          <p:cNvSpPr>
            <a:spLocks noGrp="1"/>
          </p:cNvSpPr>
          <p:nvPr>
            <p:ph idx="1"/>
          </p:nvPr>
        </p:nvSpPr>
        <p:spPr/>
        <p:txBody>
          <a:bodyPr/>
          <a:lstStyle/>
          <a:p>
            <a:r>
              <a:rPr lang="en-US" dirty="0"/>
              <a:t>Mutual Exclusion – if a thread in is its critical section, no other threads can be in their critical section</a:t>
            </a:r>
          </a:p>
          <a:p>
            <a:r>
              <a:rPr lang="en-US" dirty="0"/>
              <a:t>Progress – If a thread is not in the critical section, it cannot prevent another thread from entering its critical section.</a:t>
            </a:r>
          </a:p>
          <a:p>
            <a:r>
              <a:rPr lang="en-US" dirty="0"/>
              <a:t>Bounded Waiting – If a thread is waiting to enter its critical section, it will do so eventually.</a:t>
            </a:r>
          </a:p>
          <a:p>
            <a:endParaRPr lang="en-US" dirty="0"/>
          </a:p>
          <a:p>
            <a:r>
              <a:rPr lang="en-US" dirty="0"/>
              <a:t>We can achieve this by “Locks”    We lock on way into the section, and release the lock on the way out.</a:t>
            </a:r>
          </a:p>
        </p:txBody>
      </p:sp>
    </p:spTree>
    <p:extLst>
      <p:ext uri="{BB962C8B-B14F-4D97-AF65-F5344CB8AC3E}">
        <p14:creationId xmlns:p14="http://schemas.microsoft.com/office/powerpoint/2010/main" val="512881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Naïve Algorithm</a:t>
            </a:r>
          </a:p>
        </p:txBody>
      </p:sp>
      <p:sp>
        <p:nvSpPr>
          <p:cNvPr id="3" name="Content Placeholder 2"/>
          <p:cNvSpPr>
            <a:spLocks noGrp="1"/>
          </p:cNvSpPr>
          <p:nvPr>
            <p:ph idx="1"/>
          </p:nvPr>
        </p:nvSpPr>
        <p:spPr/>
        <p:txBody>
          <a:bodyPr/>
          <a:lstStyle/>
          <a:p>
            <a:r>
              <a:rPr lang="en-US" dirty="0"/>
              <a:t>REPEAT				    REPEAT</a:t>
            </a:r>
          </a:p>
          <a:p>
            <a:r>
              <a:rPr lang="en-US" dirty="0"/>
              <a:t>   while turn != 1 do  no-op;		    while turn != 0 do no-op;</a:t>
            </a:r>
          </a:p>
          <a:p>
            <a:r>
              <a:rPr lang="en-US" dirty="0"/>
              <a:t>      critical section			            critical section</a:t>
            </a:r>
          </a:p>
          <a:p>
            <a:r>
              <a:rPr lang="en-US" dirty="0"/>
              <a:t>   turn = 0;				     turn = 1;</a:t>
            </a:r>
          </a:p>
          <a:p>
            <a:r>
              <a:rPr lang="en-US" dirty="0"/>
              <a:t>      remainder section  		            remainder section</a:t>
            </a:r>
          </a:p>
          <a:p>
            <a:r>
              <a:rPr lang="en-US" dirty="0"/>
              <a:t>UNTIL FALSE;			    UNTIL FALSE;</a:t>
            </a:r>
          </a:p>
        </p:txBody>
      </p:sp>
      <p:sp>
        <p:nvSpPr>
          <p:cNvPr id="4" name="TextBox 3"/>
          <p:cNvSpPr txBox="1"/>
          <p:nvPr/>
        </p:nvSpPr>
        <p:spPr>
          <a:xfrm>
            <a:off x="914400" y="3886200"/>
            <a:ext cx="3437031" cy="369332"/>
          </a:xfrm>
          <a:prstGeom prst="rect">
            <a:avLst/>
          </a:prstGeom>
          <a:noFill/>
        </p:spPr>
        <p:txBody>
          <a:bodyPr wrap="none" rtlCol="0">
            <a:spAutoFit/>
          </a:bodyPr>
          <a:lstStyle/>
          <a:p>
            <a:r>
              <a:rPr lang="en-US" dirty="0"/>
              <a:t>Busy waiting, Spin-lock, Spin-Wait</a:t>
            </a:r>
          </a:p>
        </p:txBody>
      </p:sp>
    </p:spTree>
    <p:extLst>
      <p:ext uri="{BB962C8B-B14F-4D97-AF65-F5344CB8AC3E}">
        <p14:creationId xmlns:p14="http://schemas.microsoft.com/office/powerpoint/2010/main" val="73349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old days….</a:t>
            </a:r>
          </a:p>
        </p:txBody>
      </p:sp>
      <p:sp>
        <p:nvSpPr>
          <p:cNvPr id="4" name="Content Placeholder 3"/>
          <p:cNvSpPr>
            <a:spLocks noGrp="1"/>
          </p:cNvSpPr>
          <p:nvPr>
            <p:ph idx="1"/>
          </p:nvPr>
        </p:nvSpPr>
        <p:spPr/>
        <p:txBody>
          <a:bodyPr/>
          <a:lstStyle/>
          <a:p>
            <a:r>
              <a:rPr lang="en-US" dirty="0"/>
              <a:t>Added the ability of the processor / OS  to run multiple processes</a:t>
            </a:r>
          </a:p>
          <a:p>
            <a:endParaRPr lang="en-US" dirty="0"/>
          </a:p>
          <a:p>
            <a:r>
              <a:rPr lang="en-US" dirty="0"/>
              <a:t>This was  </a:t>
            </a:r>
            <a:r>
              <a:rPr lang="en-US" sz="2400" dirty="0"/>
              <a:t>MULTIPROCESSING</a:t>
            </a:r>
            <a:endParaRPr lang="en-US" dirty="0"/>
          </a:p>
        </p:txBody>
      </p:sp>
    </p:spTree>
    <p:extLst>
      <p:ext uri="{BB962C8B-B14F-4D97-AF65-F5344CB8AC3E}">
        <p14:creationId xmlns:p14="http://schemas.microsoft.com/office/powerpoint/2010/main" val="193320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a:t>
            </a:r>
            <a:r>
              <a:rPr lang="en-US" dirty="0" err="1"/>
              <a:t>IMplications</a:t>
            </a:r>
            <a:endParaRPr lang="en-US" dirty="0"/>
          </a:p>
        </p:txBody>
      </p:sp>
      <p:sp>
        <p:nvSpPr>
          <p:cNvPr id="3" name="Content Placeholder 2"/>
          <p:cNvSpPr>
            <a:spLocks noGrp="1"/>
          </p:cNvSpPr>
          <p:nvPr>
            <p:ph idx="1"/>
          </p:nvPr>
        </p:nvSpPr>
        <p:spPr/>
        <p:txBody>
          <a:bodyPr/>
          <a:lstStyle/>
          <a:p>
            <a:r>
              <a:rPr lang="en-US" dirty="0"/>
              <a:t>Atomic Instructions</a:t>
            </a:r>
          </a:p>
          <a:p>
            <a:r>
              <a:rPr lang="en-US" dirty="0"/>
              <a:t>Since context-switch happens at any time, we need to be able to set the critical section variables in a single instruction.</a:t>
            </a:r>
          </a:p>
          <a:p>
            <a:r>
              <a:rPr lang="en-US" dirty="0"/>
              <a:t>Most ISA’s support an instruction like:</a:t>
            </a:r>
          </a:p>
          <a:p>
            <a:endParaRPr lang="en-US" dirty="0"/>
          </a:p>
          <a:p>
            <a:r>
              <a:rPr lang="en-US" dirty="0"/>
              <a:t>TST  = Test and Set </a:t>
            </a:r>
          </a:p>
          <a:p>
            <a:r>
              <a:rPr lang="en-US" dirty="0"/>
              <a:t>    set new value and return old value in one operation</a:t>
            </a:r>
          </a:p>
          <a:p>
            <a:r>
              <a:rPr lang="en-US" dirty="0"/>
              <a:t>    while (</a:t>
            </a:r>
            <a:r>
              <a:rPr lang="en-US" dirty="0" err="1"/>
              <a:t>test_and_set</a:t>
            </a:r>
            <a:r>
              <a:rPr lang="en-US" dirty="0"/>
              <a:t>(lock) == 1) ;</a:t>
            </a:r>
          </a:p>
          <a:p>
            <a:endParaRPr lang="en-US" dirty="0"/>
          </a:p>
          <a:p>
            <a:r>
              <a:rPr lang="en-US" dirty="0"/>
              <a:t>Enable/Disable interrupts to prevent task switches</a:t>
            </a:r>
          </a:p>
          <a:p>
            <a:endParaRPr lang="en-US" dirty="0"/>
          </a:p>
        </p:txBody>
      </p:sp>
    </p:spTree>
    <p:extLst>
      <p:ext uri="{BB962C8B-B14F-4D97-AF65-F5344CB8AC3E}">
        <p14:creationId xmlns:p14="http://schemas.microsoft.com/office/powerpoint/2010/main" val="1578278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entry to critical section</a:t>
            </a:r>
          </a:p>
        </p:txBody>
      </p:sp>
      <p:sp>
        <p:nvSpPr>
          <p:cNvPr id="3" name="Content Placeholder 2"/>
          <p:cNvSpPr>
            <a:spLocks noGrp="1"/>
          </p:cNvSpPr>
          <p:nvPr>
            <p:ph idx="1"/>
          </p:nvPr>
        </p:nvSpPr>
        <p:spPr>
          <a:xfrm>
            <a:off x="822960" y="1100628"/>
            <a:ext cx="5501640" cy="3579849"/>
          </a:xfrm>
        </p:spPr>
        <p:txBody>
          <a:bodyPr/>
          <a:lstStyle/>
          <a:p>
            <a:r>
              <a:rPr lang="en-US" dirty="0"/>
              <a:t>Semaphores  (</a:t>
            </a:r>
            <a:r>
              <a:rPr lang="en-US" dirty="0" err="1"/>
              <a:t>Djikstra</a:t>
            </a:r>
            <a:r>
              <a:rPr lang="en-US" dirty="0"/>
              <a:t>, 1962)</a:t>
            </a:r>
          </a:p>
          <a:p>
            <a:r>
              <a:rPr lang="en-US" dirty="0"/>
              <a:t>Binary Semaphore – also called a </a:t>
            </a:r>
            <a:r>
              <a:rPr lang="en-US" dirty="0" err="1"/>
              <a:t>mutex</a:t>
            </a:r>
            <a:endParaRPr lang="en-US" dirty="0"/>
          </a:p>
          <a:p>
            <a:r>
              <a:rPr lang="en-US" dirty="0"/>
              <a:t>      allow one and only one thread to enter a critical section or have access to a resource</a:t>
            </a:r>
          </a:p>
          <a:p>
            <a:endParaRPr lang="en-US" dirty="0"/>
          </a:p>
          <a:p>
            <a:r>
              <a:rPr lang="en-US" dirty="0"/>
              <a:t>Semaphore – allow some controlled number of threads to access a critical section or resource </a:t>
            </a:r>
          </a:p>
        </p:txBody>
      </p:sp>
      <p:pic>
        <p:nvPicPr>
          <p:cNvPr id="4" name="Picture 3"/>
          <p:cNvPicPr>
            <a:picLocks noChangeAspect="1"/>
          </p:cNvPicPr>
          <p:nvPr/>
        </p:nvPicPr>
        <p:blipFill>
          <a:blip r:embed="rId2"/>
          <a:stretch>
            <a:fillRect/>
          </a:stretch>
        </p:blipFill>
        <p:spPr>
          <a:xfrm>
            <a:off x="6477000" y="1100628"/>
            <a:ext cx="2133600" cy="3200400"/>
          </a:xfrm>
          <a:prstGeom prst="rect">
            <a:avLst/>
          </a:prstGeom>
        </p:spPr>
      </p:pic>
    </p:spTree>
    <p:extLst>
      <p:ext uri="{BB962C8B-B14F-4D97-AF65-F5344CB8AC3E}">
        <p14:creationId xmlns:p14="http://schemas.microsoft.com/office/powerpoint/2010/main" val="403533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implementations</a:t>
            </a:r>
          </a:p>
        </p:txBody>
      </p:sp>
      <p:sp>
        <p:nvSpPr>
          <p:cNvPr id="3" name="Content Placeholder 2"/>
          <p:cNvSpPr>
            <a:spLocks noGrp="1"/>
          </p:cNvSpPr>
          <p:nvPr>
            <p:ph idx="1"/>
          </p:nvPr>
        </p:nvSpPr>
        <p:spPr>
          <a:xfrm>
            <a:off x="762000" y="914400"/>
            <a:ext cx="7581900" cy="4191000"/>
          </a:xfrm>
        </p:spPr>
        <p:txBody>
          <a:bodyPr>
            <a:normAutofit fontScale="92500" lnSpcReduction="10000"/>
          </a:bodyPr>
          <a:lstStyle/>
          <a:p>
            <a:r>
              <a:rPr lang="en-US" dirty="0"/>
              <a:t>Has only two operations    wait (down)  P( )  or signal (up) or V( )</a:t>
            </a:r>
          </a:p>
          <a:p>
            <a:endParaRPr lang="en-US" dirty="0"/>
          </a:p>
          <a:p>
            <a:r>
              <a:rPr lang="en-US" dirty="0"/>
              <a:t>wait (down)   if semaphore value not negative or zero  decrement by 1 and enter the section, otherwise block (move this thread to the wait queue) until </a:t>
            </a:r>
            <a:r>
              <a:rPr lang="en-US" dirty="0" err="1"/>
              <a:t>signalled</a:t>
            </a:r>
            <a:endParaRPr lang="en-US" dirty="0"/>
          </a:p>
          <a:p>
            <a:r>
              <a:rPr lang="en-US" dirty="0"/>
              <a:t>       function wait(semaphore S, integer I):  repeat: [if S&gt;= I : S &lt;- S</a:t>
            </a:r>
            <a:r>
              <a:rPr lang="mr-IN" dirty="0"/>
              <a:t>–</a:t>
            </a:r>
            <a:r>
              <a:rPr lang="en-US" dirty="0"/>
              <a:t> I  break]</a:t>
            </a:r>
          </a:p>
          <a:p>
            <a:r>
              <a:rPr lang="en-US" dirty="0"/>
              <a:t>signal (up)  increment value of semaphore by 1.  If initial value was zero, move a waiting thread to the ready queue</a:t>
            </a:r>
          </a:p>
          <a:p>
            <a:r>
              <a:rPr lang="en-US" dirty="0"/>
              <a:t>        function signal (semaphore S, integer I) : [S &lt;- S + I]</a:t>
            </a:r>
          </a:p>
          <a:p>
            <a:endParaRPr lang="en-US" dirty="0"/>
          </a:p>
          <a:p>
            <a:r>
              <a:rPr lang="en-US" dirty="0"/>
              <a:t>Login:   initially set semaphore to max allowed users, say 5</a:t>
            </a:r>
          </a:p>
          <a:p>
            <a:r>
              <a:rPr lang="en-US" dirty="0"/>
              <a:t>              when a user wants to login, wait( )  or down( )</a:t>
            </a:r>
          </a:p>
          <a:p>
            <a:r>
              <a:rPr lang="en-US" dirty="0"/>
              <a:t>              when a user logs out signal() or up( )</a:t>
            </a:r>
          </a:p>
          <a:p>
            <a:r>
              <a:rPr lang="en-US" dirty="0"/>
              <a:t>              note that if we already have 5 active users, a new login attempt will block until a login account is available.</a:t>
            </a:r>
          </a:p>
        </p:txBody>
      </p:sp>
    </p:spTree>
    <p:extLst>
      <p:ext uri="{BB962C8B-B14F-4D97-AF65-F5344CB8AC3E}">
        <p14:creationId xmlns:p14="http://schemas.microsoft.com/office/powerpoint/2010/main" val="1041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Problem</a:t>
            </a:r>
          </a:p>
        </p:txBody>
      </p:sp>
      <p:sp>
        <p:nvSpPr>
          <p:cNvPr id="3" name="Content Placeholder 2"/>
          <p:cNvSpPr>
            <a:spLocks noGrp="1"/>
          </p:cNvSpPr>
          <p:nvPr>
            <p:ph idx="1"/>
          </p:nvPr>
        </p:nvSpPr>
        <p:spPr/>
        <p:txBody>
          <a:bodyPr/>
          <a:lstStyle/>
          <a:p>
            <a:r>
              <a:rPr lang="en-US" dirty="0"/>
              <a:t>Producer - Consumer</a:t>
            </a:r>
          </a:p>
        </p:txBody>
      </p:sp>
    </p:spTree>
    <p:extLst>
      <p:ext uri="{BB962C8B-B14F-4D97-AF65-F5344CB8AC3E}">
        <p14:creationId xmlns:p14="http://schemas.microsoft.com/office/powerpoint/2010/main" val="240913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with Semaphores</a:t>
            </a:r>
          </a:p>
        </p:txBody>
      </p:sp>
      <p:sp>
        <p:nvSpPr>
          <p:cNvPr id="3" name="Content Placeholder 2"/>
          <p:cNvSpPr>
            <a:spLocks noGrp="1"/>
          </p:cNvSpPr>
          <p:nvPr>
            <p:ph idx="1"/>
          </p:nvPr>
        </p:nvSpPr>
        <p:spPr/>
        <p:txBody>
          <a:bodyPr/>
          <a:lstStyle/>
          <a:p>
            <a:r>
              <a:rPr lang="en-US" dirty="0"/>
              <a:t>semaphore </a:t>
            </a:r>
            <a:r>
              <a:rPr lang="en-US" dirty="0" err="1"/>
              <a:t>capacityCount</a:t>
            </a:r>
            <a:r>
              <a:rPr lang="en-US" dirty="0"/>
              <a:t> = N, </a:t>
            </a:r>
            <a:r>
              <a:rPr lang="en-US" dirty="0" err="1"/>
              <a:t>itemAvailable</a:t>
            </a:r>
            <a:r>
              <a:rPr lang="en-US" dirty="0"/>
              <a:t> = 0, </a:t>
            </a:r>
            <a:r>
              <a:rPr lang="en-US" dirty="0" err="1"/>
              <a:t>useQueue</a:t>
            </a:r>
            <a:r>
              <a:rPr lang="en-US" dirty="0"/>
              <a:t> = 1;</a:t>
            </a:r>
          </a:p>
          <a:p>
            <a:r>
              <a:rPr lang="en-US" dirty="0"/>
              <a:t>produce:                                                  consume:</a:t>
            </a:r>
          </a:p>
          <a:p>
            <a:r>
              <a:rPr lang="en-US" dirty="0"/>
              <a:t>      wait(</a:t>
            </a:r>
            <a:r>
              <a:rPr lang="en-US" dirty="0" err="1"/>
              <a:t>capacityCount</a:t>
            </a:r>
            <a:r>
              <a:rPr lang="en-US" dirty="0"/>
              <a:t>) 		wait(</a:t>
            </a:r>
            <a:r>
              <a:rPr lang="en-US" dirty="0" err="1"/>
              <a:t>itemAvailable</a:t>
            </a:r>
            <a:r>
              <a:rPr lang="en-US" dirty="0"/>
              <a:t>)</a:t>
            </a:r>
          </a:p>
          <a:p>
            <a:r>
              <a:rPr lang="en-US" dirty="0"/>
              <a:t>      wait(</a:t>
            </a:r>
            <a:r>
              <a:rPr lang="en-US" dirty="0" err="1"/>
              <a:t>useQueue</a:t>
            </a:r>
            <a:r>
              <a:rPr lang="en-US" dirty="0"/>
              <a:t>) 			wait(</a:t>
            </a:r>
            <a:r>
              <a:rPr lang="en-US" dirty="0" err="1"/>
              <a:t>useQueue</a:t>
            </a:r>
            <a:r>
              <a:rPr lang="en-US" dirty="0"/>
              <a:t>)</a:t>
            </a:r>
          </a:p>
          <a:p>
            <a:r>
              <a:rPr lang="en-US" dirty="0"/>
              <a:t>      put item into the queue                           get item from queue</a:t>
            </a:r>
          </a:p>
          <a:p>
            <a:r>
              <a:rPr lang="en-US" dirty="0"/>
              <a:t>      signal(</a:t>
            </a:r>
            <a:r>
              <a:rPr lang="en-US" dirty="0" err="1"/>
              <a:t>useQueue</a:t>
            </a:r>
            <a:r>
              <a:rPr lang="en-US" dirty="0"/>
              <a:t>)                                     signal(</a:t>
            </a:r>
            <a:r>
              <a:rPr lang="en-US" dirty="0" err="1"/>
              <a:t>useQueue</a:t>
            </a:r>
            <a:r>
              <a:rPr lang="en-US" dirty="0"/>
              <a:t>)</a:t>
            </a:r>
          </a:p>
          <a:p>
            <a:r>
              <a:rPr lang="en-US" dirty="0"/>
              <a:t>      signal(</a:t>
            </a:r>
            <a:r>
              <a:rPr lang="en-US" dirty="0" err="1"/>
              <a:t>itemAvailable</a:t>
            </a:r>
            <a:r>
              <a:rPr lang="en-US" dirty="0"/>
              <a:t>)                                signal(</a:t>
            </a:r>
            <a:r>
              <a:rPr lang="en-US" dirty="0" err="1"/>
              <a:t>capacityCount</a:t>
            </a:r>
            <a:r>
              <a:rPr lang="en-US" dirty="0"/>
              <a:t>)</a:t>
            </a:r>
          </a:p>
        </p:txBody>
      </p:sp>
    </p:spTree>
    <p:extLst>
      <p:ext uri="{BB962C8B-B14F-4D97-AF65-F5344CB8AC3E}">
        <p14:creationId xmlns:p14="http://schemas.microsoft.com/office/powerpoint/2010/main" val="7553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a:t>
            </a:r>
          </a:p>
        </p:txBody>
      </p:sp>
      <p:sp>
        <p:nvSpPr>
          <p:cNvPr id="3" name="Content Placeholder 2"/>
          <p:cNvSpPr>
            <a:spLocks noGrp="1"/>
          </p:cNvSpPr>
          <p:nvPr>
            <p:ph idx="1"/>
          </p:nvPr>
        </p:nvSpPr>
        <p:spPr/>
        <p:txBody>
          <a:bodyPr/>
          <a:lstStyle/>
          <a:p>
            <a:r>
              <a:rPr lang="en-US" dirty="0"/>
              <a:t>What if I need to block until some condition is met?</a:t>
            </a:r>
          </a:p>
          <a:p>
            <a:endParaRPr lang="en-US" dirty="0"/>
          </a:p>
          <a:p>
            <a:r>
              <a:rPr lang="en-US" dirty="0"/>
              <a:t>Withdrawal from a bank account where minimum balance is required.  There is not enough money now, so you need to wait until there is enough money.  Block until a deposit is made.   If you are a deposit, need to wakeup any withdrawals that are waiting for sufficient funds.</a:t>
            </a:r>
          </a:p>
          <a:p>
            <a:endParaRPr lang="en-US" dirty="0"/>
          </a:p>
          <a:p>
            <a:r>
              <a:rPr lang="en-US" dirty="0"/>
              <a:t>We solve this with condition variables.</a:t>
            </a:r>
          </a:p>
          <a:p>
            <a:endParaRPr lang="en-US" dirty="0"/>
          </a:p>
          <a:p>
            <a:r>
              <a:rPr lang="en-US" dirty="0"/>
              <a:t>Condition variables are always associated with a </a:t>
            </a:r>
            <a:r>
              <a:rPr lang="en-US" dirty="0" err="1"/>
              <a:t>mutex</a:t>
            </a:r>
            <a:r>
              <a:rPr lang="en-US" dirty="0"/>
              <a:t>.</a:t>
            </a:r>
          </a:p>
          <a:p>
            <a:endParaRPr lang="en-US" dirty="0"/>
          </a:p>
        </p:txBody>
      </p:sp>
    </p:spTree>
    <p:extLst>
      <p:ext uri="{BB962C8B-B14F-4D97-AF65-F5344CB8AC3E}">
        <p14:creationId xmlns:p14="http://schemas.microsoft.com/office/powerpoint/2010/main" val="961218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Pthreads</a:t>
            </a:r>
            <a:r>
              <a:rPr lang="en-US" dirty="0"/>
              <a:t> Conditions</a:t>
            </a:r>
          </a:p>
        </p:txBody>
      </p:sp>
      <p:sp>
        <p:nvSpPr>
          <p:cNvPr id="3" name="Content Placeholder 2"/>
          <p:cNvSpPr>
            <a:spLocks noGrp="1"/>
          </p:cNvSpPr>
          <p:nvPr>
            <p:ph idx="1"/>
          </p:nvPr>
        </p:nvSpPr>
        <p:spPr/>
        <p:txBody>
          <a:bodyPr/>
          <a:lstStyle/>
          <a:p>
            <a:r>
              <a:rPr lang="en-US" b="0" dirty="0" err="1"/>
              <a:t>pthread_cond_t</a:t>
            </a:r>
            <a:r>
              <a:rPr lang="en-US" b="0" dirty="0"/>
              <a:t>  </a:t>
            </a:r>
            <a:r>
              <a:rPr lang="en-US" b="0" dirty="0" err="1"/>
              <a:t>myCondition</a:t>
            </a:r>
            <a:r>
              <a:rPr lang="en-US" b="0" dirty="0"/>
              <a:t>;</a:t>
            </a:r>
          </a:p>
          <a:p>
            <a:endParaRPr lang="en-US" b="0" dirty="0"/>
          </a:p>
          <a:p>
            <a:r>
              <a:rPr lang="en-US" b="0" dirty="0" err="1"/>
              <a:t>int</a:t>
            </a:r>
            <a:r>
              <a:rPr lang="en-US" b="0" dirty="0"/>
              <a:t> </a:t>
            </a:r>
            <a:r>
              <a:rPr lang="en-US" b="0" dirty="0" err="1"/>
              <a:t>pthread_cond_init</a:t>
            </a:r>
            <a:r>
              <a:rPr lang="en-US" b="0" dirty="0"/>
              <a:t>(</a:t>
            </a:r>
            <a:r>
              <a:rPr lang="en-US" b="0" dirty="0" err="1"/>
              <a:t>pthread_cond_t</a:t>
            </a:r>
            <a:r>
              <a:rPr lang="en-US" b="0" dirty="0"/>
              <a:t> *</a:t>
            </a:r>
            <a:r>
              <a:rPr lang="en-US" b="0" dirty="0" err="1"/>
              <a:t>cond</a:t>
            </a:r>
            <a:r>
              <a:rPr lang="en-US" b="0" dirty="0"/>
              <a:t>, </a:t>
            </a:r>
            <a:r>
              <a:rPr lang="en-US" b="0" dirty="0" err="1"/>
              <a:t>pthread_condattr_t</a:t>
            </a:r>
            <a:r>
              <a:rPr lang="en-US" b="0" dirty="0"/>
              <a:t> *</a:t>
            </a:r>
            <a:r>
              <a:rPr lang="en-US" b="0" dirty="0" err="1"/>
              <a:t>cond_attr</a:t>
            </a:r>
            <a:r>
              <a:rPr lang="en-US" b="0" dirty="0"/>
              <a:t>);</a:t>
            </a:r>
          </a:p>
          <a:p>
            <a:endParaRPr lang="en-US" b="0" dirty="0"/>
          </a:p>
          <a:p>
            <a:r>
              <a:rPr lang="en-US" b="0" dirty="0" err="1"/>
              <a:t>int</a:t>
            </a:r>
            <a:r>
              <a:rPr lang="en-US" b="0" dirty="0"/>
              <a:t> </a:t>
            </a:r>
            <a:r>
              <a:rPr lang="en-US" b="0" dirty="0" err="1"/>
              <a:t>pthread_cond_wait</a:t>
            </a:r>
            <a:r>
              <a:rPr lang="en-US" b="0" dirty="0"/>
              <a:t>(</a:t>
            </a:r>
            <a:r>
              <a:rPr lang="en-US" b="0" dirty="0" err="1"/>
              <a:t>pthread_cond_t</a:t>
            </a:r>
            <a:r>
              <a:rPr lang="en-US" b="0" dirty="0"/>
              <a:t> *</a:t>
            </a:r>
            <a:r>
              <a:rPr lang="en-US" b="0" dirty="0" err="1"/>
              <a:t>cond</a:t>
            </a:r>
            <a:r>
              <a:rPr lang="en-US" b="0" dirty="0"/>
              <a:t>, </a:t>
            </a:r>
            <a:r>
              <a:rPr lang="en-US" b="0" dirty="0" err="1"/>
              <a:t>pthread_mutex_t</a:t>
            </a:r>
            <a:r>
              <a:rPr lang="en-US" b="0" dirty="0"/>
              <a:t> *</a:t>
            </a:r>
            <a:r>
              <a:rPr lang="en-US" b="0" dirty="0" err="1"/>
              <a:t>mutex</a:t>
            </a:r>
            <a:r>
              <a:rPr lang="en-US" b="0" dirty="0"/>
              <a:t>);</a:t>
            </a:r>
          </a:p>
          <a:p>
            <a:endParaRPr lang="en-US" b="0" dirty="0"/>
          </a:p>
          <a:p>
            <a:r>
              <a:rPr lang="en-US" b="0" dirty="0" err="1"/>
              <a:t>int</a:t>
            </a:r>
            <a:r>
              <a:rPr lang="en-US" b="0" dirty="0"/>
              <a:t> </a:t>
            </a:r>
            <a:r>
              <a:rPr lang="en-US" b="0" dirty="0" err="1"/>
              <a:t>pthread_cond_signal</a:t>
            </a:r>
            <a:r>
              <a:rPr lang="en-US" b="0" dirty="0"/>
              <a:t>(</a:t>
            </a:r>
            <a:r>
              <a:rPr lang="en-US" b="0" dirty="0" err="1"/>
              <a:t>pthread_cond_t</a:t>
            </a:r>
            <a:r>
              <a:rPr lang="en-US" b="0" dirty="0"/>
              <a:t> *</a:t>
            </a:r>
            <a:r>
              <a:rPr lang="en-US" b="0" dirty="0" err="1"/>
              <a:t>cond</a:t>
            </a:r>
            <a:r>
              <a:rPr lang="en-US" b="0" dirty="0"/>
              <a:t>);</a:t>
            </a:r>
          </a:p>
          <a:p>
            <a:endParaRPr lang="en-US" dirty="0"/>
          </a:p>
          <a:p>
            <a:r>
              <a:rPr lang="en-US" dirty="0" err="1"/>
              <a:t>int</a:t>
            </a:r>
            <a:r>
              <a:rPr lang="en-US" dirty="0"/>
              <a:t> </a:t>
            </a:r>
            <a:r>
              <a:rPr lang="en-US" dirty="0" err="1"/>
              <a:t>pthread_cond_broadcast</a:t>
            </a:r>
            <a:r>
              <a:rPr lang="en-US" dirty="0"/>
              <a:t>(</a:t>
            </a:r>
            <a:r>
              <a:rPr lang="en-US" dirty="0" err="1"/>
              <a:t>pthread_cond_t</a:t>
            </a:r>
            <a:r>
              <a:rPr lang="en-US" dirty="0"/>
              <a:t> *</a:t>
            </a:r>
            <a:r>
              <a:rPr lang="en-US" dirty="0" err="1"/>
              <a:t>cond</a:t>
            </a:r>
            <a:r>
              <a:rPr lang="en-US" dirty="0"/>
              <a:t>);</a:t>
            </a:r>
          </a:p>
        </p:txBody>
      </p:sp>
    </p:spTree>
    <p:extLst>
      <p:ext uri="{BB962C8B-B14F-4D97-AF65-F5344CB8AC3E}">
        <p14:creationId xmlns:p14="http://schemas.microsoft.com/office/powerpoint/2010/main" val="1174403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wait </a:t>
            </a:r>
            <a:r>
              <a:rPr lang="en-US" dirty="0" err="1"/>
              <a:t>Pseudocode</a:t>
            </a:r>
            <a:endParaRPr lang="en-US" dirty="0"/>
          </a:p>
        </p:txBody>
      </p:sp>
      <p:sp>
        <p:nvSpPr>
          <p:cNvPr id="3" name="Content Placeholder 2"/>
          <p:cNvSpPr>
            <a:spLocks noGrp="1"/>
          </p:cNvSpPr>
          <p:nvPr>
            <p:ph idx="1"/>
          </p:nvPr>
        </p:nvSpPr>
        <p:spPr/>
        <p:txBody>
          <a:bodyPr/>
          <a:lstStyle/>
          <a:p>
            <a:r>
              <a:rPr lang="en-US" dirty="0" err="1"/>
              <a:t>pthread_cond_wait</a:t>
            </a:r>
            <a:r>
              <a:rPr lang="en-US" dirty="0"/>
              <a:t> (</a:t>
            </a:r>
            <a:r>
              <a:rPr lang="en-US" dirty="0" err="1"/>
              <a:t>cond</a:t>
            </a:r>
            <a:r>
              <a:rPr lang="en-US" dirty="0"/>
              <a:t>, </a:t>
            </a:r>
            <a:r>
              <a:rPr lang="en-US" dirty="0" err="1"/>
              <a:t>mut</a:t>
            </a:r>
            <a:r>
              <a:rPr lang="en-US" dirty="0"/>
              <a:t>) </a:t>
            </a:r>
          </a:p>
          <a:p>
            <a:r>
              <a:rPr lang="en-US" dirty="0"/>
              <a:t>   begin </a:t>
            </a:r>
          </a:p>
          <a:p>
            <a:r>
              <a:rPr lang="en-US" dirty="0"/>
              <a:t>          </a:t>
            </a:r>
            <a:r>
              <a:rPr lang="en-US" dirty="0" err="1"/>
              <a:t>pthread_mutex_unlock</a:t>
            </a:r>
            <a:r>
              <a:rPr lang="en-US" dirty="0"/>
              <a:t> (</a:t>
            </a:r>
            <a:r>
              <a:rPr lang="en-US" dirty="0" err="1"/>
              <a:t>mut</a:t>
            </a:r>
            <a:r>
              <a:rPr lang="en-US" dirty="0"/>
              <a:t>); </a:t>
            </a:r>
          </a:p>
          <a:p>
            <a:r>
              <a:rPr lang="en-US" dirty="0"/>
              <a:t>          </a:t>
            </a:r>
            <a:r>
              <a:rPr lang="en-US" dirty="0" err="1"/>
              <a:t>block_on_cond</a:t>
            </a:r>
            <a:r>
              <a:rPr lang="en-US" dirty="0"/>
              <a:t> (</a:t>
            </a:r>
            <a:r>
              <a:rPr lang="en-US" dirty="0" err="1"/>
              <a:t>cond</a:t>
            </a:r>
            <a:r>
              <a:rPr lang="en-US" dirty="0"/>
              <a:t>); </a:t>
            </a:r>
          </a:p>
          <a:p>
            <a:r>
              <a:rPr lang="en-US" dirty="0"/>
              <a:t>          </a:t>
            </a:r>
            <a:r>
              <a:rPr lang="en-US" dirty="0" err="1"/>
              <a:t>pthread_mutex_lock</a:t>
            </a:r>
            <a:r>
              <a:rPr lang="en-US" dirty="0"/>
              <a:t> (</a:t>
            </a:r>
            <a:r>
              <a:rPr lang="en-US" dirty="0" err="1"/>
              <a:t>mut</a:t>
            </a:r>
            <a:r>
              <a:rPr lang="en-US" dirty="0"/>
              <a:t>); </a:t>
            </a:r>
          </a:p>
          <a:p>
            <a:r>
              <a:rPr lang="en-US" dirty="0"/>
              <a:t>    end</a:t>
            </a:r>
          </a:p>
        </p:txBody>
      </p:sp>
    </p:spTree>
    <p:extLst>
      <p:ext uri="{BB962C8B-B14F-4D97-AF65-F5344CB8AC3E}">
        <p14:creationId xmlns:p14="http://schemas.microsoft.com/office/powerpoint/2010/main" val="1353219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with conditions</a:t>
            </a:r>
          </a:p>
        </p:txBody>
      </p:sp>
      <p:sp>
        <p:nvSpPr>
          <p:cNvPr id="3" name="Content Placeholder 2"/>
          <p:cNvSpPr>
            <a:spLocks noGrp="1"/>
          </p:cNvSpPr>
          <p:nvPr>
            <p:ph idx="1"/>
          </p:nvPr>
        </p:nvSpPr>
        <p:spPr/>
        <p:txBody>
          <a:bodyPr/>
          <a:lstStyle/>
          <a:p>
            <a:r>
              <a:rPr lang="en-US" dirty="0"/>
              <a:t>See the sample code.</a:t>
            </a:r>
          </a:p>
        </p:txBody>
      </p:sp>
    </p:spTree>
    <p:extLst>
      <p:ext uri="{BB962C8B-B14F-4D97-AF65-F5344CB8AC3E}">
        <p14:creationId xmlns:p14="http://schemas.microsoft.com/office/powerpoint/2010/main" val="873097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lstStyle/>
          <a:p>
            <a:r>
              <a:rPr lang="en-US" dirty="0"/>
              <a:t>Classic problem:  Dining Philosophers</a:t>
            </a:r>
          </a:p>
          <a:p>
            <a:endParaRPr lang="en-US" dirty="0"/>
          </a:p>
          <a:p>
            <a:r>
              <a:rPr lang="en-US" dirty="0"/>
              <a:t>while(!dead) {</a:t>
            </a:r>
          </a:p>
          <a:p>
            <a:r>
              <a:rPr lang="en-US" dirty="0"/>
              <a:t>    Think(hard); </a:t>
            </a:r>
          </a:p>
          <a:p>
            <a:r>
              <a:rPr lang="en-US" dirty="0"/>
              <a:t>    Grab first fork; </a:t>
            </a:r>
          </a:p>
          <a:p>
            <a:r>
              <a:rPr lang="en-US" dirty="0"/>
              <a:t>    Grab second fork; </a:t>
            </a:r>
          </a:p>
          <a:p>
            <a:r>
              <a:rPr lang="en-US" dirty="0"/>
              <a:t>     Eat; </a:t>
            </a:r>
          </a:p>
          <a:p>
            <a:r>
              <a:rPr lang="en-US" dirty="0"/>
              <a:t>     Put first fork back; </a:t>
            </a:r>
          </a:p>
          <a:p>
            <a:r>
              <a:rPr lang="en-US" dirty="0"/>
              <a:t>     Put second fork back; </a:t>
            </a:r>
          </a:p>
          <a:p>
            <a:r>
              <a:rPr lang="en-US" dirty="0"/>
              <a:t>}</a:t>
            </a:r>
          </a:p>
        </p:txBody>
      </p:sp>
    </p:spTree>
    <p:extLst>
      <p:ext uri="{BB962C8B-B14F-4D97-AF65-F5344CB8AC3E}">
        <p14:creationId xmlns:p14="http://schemas.microsoft.com/office/powerpoint/2010/main" val="32899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86958"/>
            <a:ext cx="7520940" cy="548640"/>
          </a:xfrm>
        </p:spPr>
        <p:txBody>
          <a:bodyPr/>
          <a:lstStyle/>
          <a:p>
            <a:r>
              <a:rPr lang="en-US" dirty="0"/>
              <a:t>Creating new processes</a:t>
            </a:r>
          </a:p>
        </p:txBody>
      </p:sp>
      <p:sp>
        <p:nvSpPr>
          <p:cNvPr id="4" name="TextBox 3"/>
          <p:cNvSpPr txBox="1"/>
          <p:nvPr/>
        </p:nvSpPr>
        <p:spPr>
          <a:xfrm>
            <a:off x="457200" y="635598"/>
            <a:ext cx="4459426" cy="4524315"/>
          </a:xfrm>
          <a:prstGeom prst="rect">
            <a:avLst/>
          </a:prstGeom>
          <a:noFill/>
        </p:spPr>
        <p:txBody>
          <a:bodyPr wrap="none" rtlCol="0">
            <a:spAutoFit/>
          </a:bodyPr>
          <a:lstStyle/>
          <a:p>
            <a:r>
              <a:rPr lang="en-US" sz="3200" dirty="0"/>
              <a:t>[do parent stuff] </a:t>
            </a:r>
          </a:p>
          <a:p>
            <a:r>
              <a:rPr lang="en-US" sz="3200" dirty="0" err="1"/>
              <a:t>ppid</a:t>
            </a:r>
            <a:r>
              <a:rPr lang="en-US" sz="3200" dirty="0"/>
              <a:t> = fork (); </a:t>
            </a:r>
          </a:p>
          <a:p>
            <a:r>
              <a:rPr lang="en-US" sz="3200" dirty="0"/>
              <a:t>if (</a:t>
            </a:r>
            <a:r>
              <a:rPr lang="en-US" sz="3200" dirty="0" err="1"/>
              <a:t>ppid</a:t>
            </a:r>
            <a:r>
              <a:rPr lang="en-US" sz="3200" dirty="0"/>
              <a:t> &lt; 0) { </a:t>
            </a:r>
          </a:p>
          <a:p>
            <a:r>
              <a:rPr lang="en-US" sz="3200" dirty="0"/>
              <a:t>    </a:t>
            </a:r>
            <a:r>
              <a:rPr lang="en-US" sz="3200" dirty="0" err="1"/>
              <a:t>fork_error_function</a:t>
            </a:r>
            <a:r>
              <a:rPr lang="en-US" sz="3200" dirty="0"/>
              <a:t> (); </a:t>
            </a:r>
          </a:p>
          <a:p>
            <a:r>
              <a:rPr lang="en-US" sz="3200" dirty="0"/>
              <a:t>} else if (</a:t>
            </a:r>
            <a:r>
              <a:rPr lang="en-US" sz="3200" dirty="0" err="1"/>
              <a:t>ppid</a:t>
            </a:r>
            <a:r>
              <a:rPr lang="en-US" sz="3200" dirty="0"/>
              <a:t> == 0) { </a:t>
            </a:r>
          </a:p>
          <a:p>
            <a:r>
              <a:rPr lang="en-US" sz="3200" dirty="0"/>
              <a:t>      </a:t>
            </a:r>
            <a:r>
              <a:rPr lang="en-US" sz="3200" dirty="0" err="1"/>
              <a:t>child_function</a:t>
            </a:r>
            <a:r>
              <a:rPr lang="en-US" sz="3200" dirty="0"/>
              <a:t> (); </a:t>
            </a:r>
          </a:p>
          <a:p>
            <a:r>
              <a:rPr lang="en-US" sz="3200" dirty="0"/>
              <a:t>} else { </a:t>
            </a:r>
          </a:p>
          <a:p>
            <a:r>
              <a:rPr lang="en-US" sz="3200" dirty="0"/>
              <a:t>      </a:t>
            </a:r>
            <a:r>
              <a:rPr lang="en-US" sz="3200" dirty="0" err="1"/>
              <a:t>parent_function</a:t>
            </a:r>
            <a:r>
              <a:rPr lang="en-US" sz="3200" dirty="0"/>
              <a:t> (); </a:t>
            </a:r>
          </a:p>
          <a:p>
            <a:r>
              <a:rPr lang="en-US" sz="3200" dirty="0"/>
              <a:t>}</a:t>
            </a:r>
          </a:p>
        </p:txBody>
      </p:sp>
    </p:spTree>
    <p:extLst>
      <p:ext uri="{BB962C8B-B14F-4D97-AF65-F5344CB8AC3E}">
        <p14:creationId xmlns:p14="http://schemas.microsoft.com/office/powerpoint/2010/main" val="2120155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Deadlock</a:t>
            </a:r>
          </a:p>
        </p:txBody>
      </p:sp>
      <p:sp>
        <p:nvSpPr>
          <p:cNvPr id="3" name="Content Placeholder 2"/>
          <p:cNvSpPr>
            <a:spLocks noGrp="1"/>
          </p:cNvSpPr>
          <p:nvPr>
            <p:ph idx="1"/>
          </p:nvPr>
        </p:nvSpPr>
        <p:spPr/>
        <p:txBody>
          <a:bodyPr/>
          <a:lstStyle/>
          <a:p>
            <a:pPr>
              <a:buFont typeface="Arial" charset="0"/>
              <a:buChar char="•"/>
            </a:pPr>
            <a:r>
              <a:rPr lang="en-US" dirty="0"/>
              <a:t>Develop a protocol that will NEVER enter deadlock.  Requirements for deadlock to occur:</a:t>
            </a:r>
          </a:p>
          <a:p>
            <a:pPr lvl="3">
              <a:buFont typeface="Arial" charset="0"/>
              <a:buChar char="•"/>
            </a:pPr>
            <a:r>
              <a:rPr lang="en-US" dirty="0"/>
              <a:t>each resource mutually exclusive</a:t>
            </a:r>
          </a:p>
          <a:p>
            <a:pPr lvl="3">
              <a:buFont typeface="Arial" charset="0"/>
              <a:buChar char="•"/>
            </a:pPr>
            <a:r>
              <a:rPr lang="en-US" dirty="0"/>
              <a:t>thread can hold and wait</a:t>
            </a:r>
          </a:p>
          <a:p>
            <a:pPr lvl="3">
              <a:buFont typeface="Arial" charset="0"/>
              <a:buChar char="•"/>
            </a:pPr>
            <a:r>
              <a:rPr lang="en-US" dirty="0"/>
              <a:t>no preemption</a:t>
            </a:r>
          </a:p>
          <a:p>
            <a:pPr lvl="3">
              <a:buFont typeface="Arial" charset="0"/>
              <a:buChar char="•"/>
            </a:pPr>
            <a:r>
              <a:rPr lang="en-US" dirty="0"/>
              <a:t>circular waiting can occur</a:t>
            </a:r>
          </a:p>
          <a:p>
            <a:pPr>
              <a:buFont typeface="Arial" charset="0"/>
              <a:buChar char="•"/>
            </a:pPr>
            <a:r>
              <a:rPr lang="en-US" dirty="0"/>
              <a:t>Allow system to enter deadlock, but recover.  (Banker’s algorithm, etc. )</a:t>
            </a:r>
          </a:p>
          <a:p>
            <a:endParaRPr lang="en-US" dirty="0"/>
          </a:p>
          <a:p>
            <a:pPr>
              <a:buFont typeface="Arial" charset="0"/>
              <a:buChar char="•"/>
            </a:pPr>
            <a:r>
              <a:rPr lang="en-US" dirty="0"/>
              <a:t>Ignore problem and pretend that deadlocks don’t happen.</a:t>
            </a:r>
          </a:p>
        </p:txBody>
      </p:sp>
    </p:spTree>
    <p:extLst>
      <p:ext uri="{BB962C8B-B14F-4D97-AF65-F5344CB8AC3E}">
        <p14:creationId xmlns:p14="http://schemas.microsoft.com/office/powerpoint/2010/main" val="290078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Deadlock Strategies</a:t>
            </a:r>
          </a:p>
        </p:txBody>
      </p:sp>
      <p:sp>
        <p:nvSpPr>
          <p:cNvPr id="3" name="Content Placeholder 2"/>
          <p:cNvSpPr>
            <a:spLocks noGrp="1"/>
          </p:cNvSpPr>
          <p:nvPr>
            <p:ph idx="1"/>
          </p:nvPr>
        </p:nvSpPr>
        <p:spPr>
          <a:xfrm>
            <a:off x="381000" y="1100628"/>
            <a:ext cx="7962900" cy="4004772"/>
          </a:xfrm>
        </p:spPr>
        <p:txBody>
          <a:bodyPr>
            <a:normAutofit/>
          </a:bodyPr>
          <a:lstStyle/>
          <a:p>
            <a:r>
              <a:rPr lang="en-US" dirty="0"/>
              <a:t>4 Processes:  P1, P2, P3, P4 and 3 Resources:  </a:t>
            </a:r>
            <a:r>
              <a:rPr lang="en-US" dirty="0" err="1"/>
              <a:t>Kbd</a:t>
            </a:r>
            <a:r>
              <a:rPr lang="en-US" dirty="0"/>
              <a:t>, Display, Printer</a:t>
            </a:r>
          </a:p>
          <a:p>
            <a:r>
              <a:rPr lang="en-US" dirty="0"/>
              <a:t>P1 needs all 3, P2 needs </a:t>
            </a:r>
            <a:r>
              <a:rPr lang="en-US" dirty="0" err="1"/>
              <a:t>Kdb</a:t>
            </a:r>
            <a:r>
              <a:rPr lang="en-US" dirty="0"/>
              <a:t>, P3 needs display and P4 needs </a:t>
            </a:r>
            <a:r>
              <a:rPr lang="en-US" dirty="0" err="1"/>
              <a:t>Kbd</a:t>
            </a:r>
            <a:r>
              <a:rPr lang="en-US" dirty="0"/>
              <a:t> and Display</a:t>
            </a:r>
          </a:p>
          <a:p>
            <a:endParaRPr lang="en-US" dirty="0"/>
          </a:p>
          <a:p>
            <a:r>
              <a:rPr lang="en-US" i="1" u="sng" dirty="0"/>
              <a:t>Avoidance:</a:t>
            </a:r>
            <a:r>
              <a:rPr lang="en-US" dirty="0"/>
              <a:t>  Allocate all needed resources as a bundle at the start of a process.  P2, P3 and P4 cannot run if P1 is running.    P1 cannot start if any of the others are running.</a:t>
            </a:r>
          </a:p>
          <a:p>
            <a:r>
              <a:rPr lang="en-US" i="1" u="sng" dirty="0"/>
              <a:t>Prevention: </a:t>
            </a:r>
            <a:r>
              <a:rPr lang="en-US" dirty="0"/>
              <a:t>Assign an ordering (like </a:t>
            </a:r>
            <a:r>
              <a:rPr lang="en-US" dirty="0" err="1"/>
              <a:t>Kdb</a:t>
            </a:r>
            <a:r>
              <a:rPr lang="en-US" dirty="0"/>
              <a:t>, display and Printer)  Processes must always request resource in this order.  Must release all resources when done.  This prevents circular waiting</a:t>
            </a:r>
          </a:p>
          <a:p>
            <a:r>
              <a:rPr lang="en-US" i="1" u="sng" dirty="0"/>
              <a:t>Detection:</a:t>
            </a:r>
            <a:r>
              <a:rPr lang="en-US" dirty="0"/>
              <a:t>  Allow resources to be requested in any order.  All processes are </a:t>
            </a:r>
            <a:r>
              <a:rPr lang="en-US" dirty="0" err="1"/>
              <a:t>restartable</a:t>
            </a:r>
            <a:r>
              <a:rPr lang="en-US" dirty="0"/>
              <a:t>.  If P2 requests the </a:t>
            </a:r>
            <a:r>
              <a:rPr lang="en-US" dirty="0" err="1"/>
              <a:t>Kbd</a:t>
            </a:r>
            <a:r>
              <a:rPr lang="en-US" dirty="0"/>
              <a:t> and it is already assigned to another process (like P4) and that process is waiting for another resource, then force release of the resource by aborting the process (P4) and give resource to P2.</a:t>
            </a:r>
            <a:endParaRPr lang="en-US" i="1" u="sng" dirty="0"/>
          </a:p>
          <a:p>
            <a:endParaRPr lang="en-US" dirty="0"/>
          </a:p>
        </p:txBody>
      </p:sp>
    </p:spTree>
    <p:extLst>
      <p:ext uri="{BB962C8B-B14F-4D97-AF65-F5344CB8AC3E}">
        <p14:creationId xmlns:p14="http://schemas.microsoft.com/office/powerpoint/2010/main" val="52120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p:txBody>
          <a:bodyPr/>
          <a:lstStyle/>
          <a:p>
            <a:r>
              <a:rPr lang="en-US" dirty="0"/>
              <a:t>Similar to deadlock, just that instead of every thread blocked, they are all busy waiting.</a:t>
            </a:r>
          </a:p>
          <a:p>
            <a:endParaRPr lang="en-US" dirty="0"/>
          </a:p>
          <a:p>
            <a:r>
              <a:rPr lang="en-US" dirty="0"/>
              <a:t>Solutions are similar to deadlock.</a:t>
            </a:r>
          </a:p>
        </p:txBody>
      </p:sp>
    </p:spTree>
    <p:extLst>
      <p:ext uri="{BB962C8B-B14F-4D97-AF65-F5344CB8AC3E}">
        <p14:creationId xmlns:p14="http://schemas.microsoft.com/office/powerpoint/2010/main" val="728022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final things</a:t>
            </a:r>
          </a:p>
        </p:txBody>
      </p:sp>
      <p:sp>
        <p:nvSpPr>
          <p:cNvPr id="3" name="Content Placeholder 2"/>
          <p:cNvSpPr>
            <a:spLocks noGrp="1"/>
          </p:cNvSpPr>
          <p:nvPr>
            <p:ph idx="1"/>
          </p:nvPr>
        </p:nvSpPr>
        <p:spPr>
          <a:xfrm>
            <a:off x="533400" y="1144551"/>
            <a:ext cx="7520940" cy="3579849"/>
          </a:xfrm>
        </p:spPr>
        <p:txBody>
          <a:bodyPr>
            <a:normAutofit fontScale="92500" lnSpcReduction="10000"/>
          </a:bodyPr>
          <a:lstStyle/>
          <a:p>
            <a:r>
              <a:rPr lang="en-US" dirty="0"/>
              <a:t>Thread-Local Storage</a:t>
            </a:r>
          </a:p>
          <a:p>
            <a:r>
              <a:rPr lang="en-US" dirty="0"/>
              <a:t>Thread-Safe functions</a:t>
            </a:r>
          </a:p>
          <a:p>
            <a:r>
              <a:rPr lang="en-US" dirty="0"/>
              <a:t>Revised Memory Map</a:t>
            </a:r>
          </a:p>
          <a:p>
            <a:r>
              <a:rPr lang="en-US" dirty="0"/>
              <a:t>Distributed Scheduling</a:t>
            </a:r>
          </a:p>
          <a:p>
            <a:r>
              <a:rPr lang="en-US" i="1" u="sng" dirty="0"/>
              <a:t>Warnings:</a:t>
            </a:r>
          </a:p>
          <a:p>
            <a:r>
              <a:rPr lang="en-US" dirty="0"/>
              <a:t>A bug in one thread can bring down the entire process.</a:t>
            </a:r>
          </a:p>
          <a:p>
            <a:r>
              <a:rPr lang="en-US" dirty="0"/>
              <a:t>All threads compete for a finite memory space.</a:t>
            </a:r>
          </a:p>
          <a:p>
            <a:r>
              <a:rPr lang="en-US" dirty="0"/>
              <a:t>Design your data structures to be thread-safe.</a:t>
            </a:r>
          </a:p>
          <a:p>
            <a:r>
              <a:rPr lang="en-US" dirty="0"/>
              <a:t>Minimize granularity of data structure that needs to be locked.</a:t>
            </a:r>
          </a:p>
          <a:p>
            <a:r>
              <a:rPr lang="en-US" dirty="0"/>
              <a:t>Do not busy-wait.</a:t>
            </a:r>
          </a:p>
          <a:p>
            <a:r>
              <a:rPr lang="en-US" dirty="0"/>
              <a:t>Make critical sections simple and concise so that you can verify absence of deadlock or </a:t>
            </a:r>
            <a:r>
              <a:rPr lang="en-US" dirty="0" err="1"/>
              <a:t>livelock</a:t>
            </a:r>
            <a:r>
              <a:rPr lang="en-US" dirty="0"/>
              <a:t>.</a:t>
            </a:r>
          </a:p>
          <a:p>
            <a:endParaRPr lang="en-US" dirty="0"/>
          </a:p>
        </p:txBody>
      </p:sp>
    </p:spTree>
    <p:extLst>
      <p:ext uri="{BB962C8B-B14F-4D97-AF65-F5344CB8AC3E}">
        <p14:creationId xmlns:p14="http://schemas.microsoft.com/office/powerpoint/2010/main" val="37410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Things to know?</a:t>
            </a:r>
          </a:p>
        </p:txBody>
      </p:sp>
      <p:sp>
        <p:nvSpPr>
          <p:cNvPr id="56323" name="Rectangle 3"/>
          <p:cNvSpPr>
            <a:spLocks noGrp="1" noChangeArrowheads="1"/>
          </p:cNvSpPr>
          <p:nvPr>
            <p:ph type="body" idx="1"/>
          </p:nvPr>
        </p:nvSpPr>
        <p:spPr/>
        <p:txBody>
          <a:bodyPr>
            <a:normAutofit fontScale="85000" lnSpcReduction="20000"/>
          </a:bodyPr>
          <a:lstStyle/>
          <a:p>
            <a:pPr>
              <a:buFontTx/>
              <a:buNone/>
            </a:pPr>
            <a:r>
              <a:rPr lang="en-US" altLang="en-US" sz="2800"/>
              <a:t>1. The reason threads are around? </a:t>
            </a:r>
          </a:p>
          <a:p>
            <a:pPr>
              <a:buFontTx/>
              <a:buNone/>
            </a:pPr>
            <a:r>
              <a:rPr lang="en-US" altLang="en-US" sz="2800"/>
              <a:t>2. Benefits of increased concurrency?</a:t>
            </a:r>
          </a:p>
          <a:p>
            <a:pPr>
              <a:buFontTx/>
              <a:buNone/>
            </a:pPr>
            <a:r>
              <a:rPr lang="en-US" altLang="en-US" sz="2800"/>
              <a:t>3. Why do we need software controlled "locks" (mutexes) of shared data?</a:t>
            </a:r>
          </a:p>
          <a:p>
            <a:pPr>
              <a:buFontTx/>
              <a:buNone/>
            </a:pPr>
            <a:r>
              <a:rPr lang="en-US" altLang="en-US" sz="2800"/>
              <a:t>4. How can we avoid potential deadlocks/race conditions.</a:t>
            </a:r>
          </a:p>
          <a:p>
            <a:pPr>
              <a:buFontTx/>
              <a:buNone/>
            </a:pPr>
            <a:r>
              <a:rPr lang="en-US" altLang="en-US" sz="2800"/>
              <a:t>5. What is meant by producer/consumer thread synchronization/communication using pthreads?</a:t>
            </a:r>
          </a:p>
          <a:p>
            <a:pPr>
              <a:buFontTx/>
              <a:buNone/>
            </a:pPr>
            <a:r>
              <a:rPr lang="en-US" altLang="en-US" sz="2800"/>
              <a:t>6. Why use a "while" loop around a pthread_cond_wait() call?</a:t>
            </a:r>
          </a:p>
        </p:txBody>
      </p:sp>
    </p:spTree>
    <p:extLst>
      <p:ext uri="{BB962C8B-B14F-4D97-AF65-F5344CB8AC3E}">
        <p14:creationId xmlns:p14="http://schemas.microsoft.com/office/powerpoint/2010/main" val="65301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Things to know?</a:t>
            </a:r>
          </a:p>
        </p:txBody>
      </p:sp>
      <p:sp>
        <p:nvSpPr>
          <p:cNvPr id="57347" name="Rectangle 3"/>
          <p:cNvSpPr>
            <a:spLocks noGrp="1" noChangeArrowheads="1"/>
          </p:cNvSpPr>
          <p:nvPr>
            <p:ph type="body" idx="1"/>
          </p:nvPr>
        </p:nvSpPr>
        <p:spPr/>
        <p:txBody>
          <a:bodyPr/>
          <a:lstStyle/>
          <a:p>
            <a:pPr>
              <a:buFontTx/>
              <a:buNone/>
            </a:pPr>
            <a:r>
              <a:rPr lang="en-US" altLang="en-US" sz="2800" dirty="0"/>
              <a:t>7. Why should we minimize lock scope (minimize the extent of code within a lock/unlock block)? </a:t>
            </a:r>
          </a:p>
          <a:p>
            <a:pPr>
              <a:buFontTx/>
              <a:buNone/>
            </a:pPr>
            <a:r>
              <a:rPr lang="en-US" altLang="en-US" sz="2800" dirty="0"/>
              <a:t>8. </a:t>
            </a:r>
            <a:r>
              <a:rPr lang="en-US" altLang="en-US" sz="2800"/>
              <a:t>Do you have any control over thread scheduling?</a:t>
            </a:r>
          </a:p>
          <a:p>
            <a:pPr>
              <a:buFontTx/>
              <a:buNone/>
            </a:pPr>
            <a:endParaRPr lang="en-US" altLang="en-US" sz="2800" dirty="0"/>
          </a:p>
          <a:p>
            <a:pPr>
              <a:buFontTx/>
              <a:buNone/>
            </a:pPr>
            <a:endParaRPr lang="en-US" altLang="en-US" sz="2800" dirty="0"/>
          </a:p>
          <a:p>
            <a:pPr>
              <a:buFontTx/>
              <a:buNone/>
            </a:pPr>
            <a:endParaRPr lang="en-US" altLang="en-US" sz="2800" dirty="0"/>
          </a:p>
        </p:txBody>
      </p:sp>
    </p:spTree>
    <p:extLst>
      <p:ext uri="{BB962C8B-B14F-4D97-AF65-F5344CB8AC3E}">
        <p14:creationId xmlns:p14="http://schemas.microsoft.com/office/powerpoint/2010/main" val="1850073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a:t>
            </a:r>
          </a:p>
        </p:txBody>
      </p:sp>
      <p:sp>
        <p:nvSpPr>
          <p:cNvPr id="3" name="Content Placeholder 2"/>
          <p:cNvSpPr>
            <a:spLocks noGrp="1"/>
          </p:cNvSpPr>
          <p:nvPr>
            <p:ph idx="1"/>
          </p:nvPr>
        </p:nvSpPr>
        <p:spPr/>
        <p:txBody>
          <a:bodyPr>
            <a:normAutofit lnSpcReduction="10000"/>
          </a:bodyPr>
          <a:lstStyle/>
          <a:p>
            <a:r>
              <a:rPr lang="en-US" dirty="0"/>
              <a:t>lock(</a:t>
            </a:r>
            <a:r>
              <a:rPr lang="en-US" dirty="0" err="1"/>
              <a:t>mutex</a:t>
            </a:r>
            <a:r>
              <a:rPr lang="en-US" dirty="0"/>
              <a:t>);</a:t>
            </a:r>
            <a:endParaRPr lang="en-US" b="0" dirty="0"/>
          </a:p>
          <a:p>
            <a:r>
              <a:rPr lang="en-US" dirty="0"/>
              <a:t>while (</a:t>
            </a:r>
            <a:r>
              <a:rPr lang="en-US" dirty="0" err="1"/>
              <a:t>resource_state</a:t>
            </a:r>
            <a:r>
              <a:rPr lang="en-US" dirty="0"/>
              <a:t> == BUSY) </a:t>
            </a:r>
            <a:endParaRPr lang="en-US" b="0" dirty="0"/>
          </a:p>
          <a:p>
            <a:r>
              <a:rPr lang="en-US" b="0" dirty="0"/>
              <a:t>		</a:t>
            </a:r>
            <a:r>
              <a:rPr lang="en-US" dirty="0"/>
              <a:t>//spin;</a:t>
            </a:r>
            <a:endParaRPr lang="en-US" b="0" dirty="0"/>
          </a:p>
          <a:p>
            <a:r>
              <a:rPr lang="en-US" dirty="0" err="1"/>
              <a:t>resource_state</a:t>
            </a:r>
            <a:r>
              <a:rPr lang="en-US" dirty="0"/>
              <a:t> = BUSY;</a:t>
            </a:r>
            <a:endParaRPr lang="en-US" b="0" dirty="0"/>
          </a:p>
          <a:p>
            <a:r>
              <a:rPr lang="en-US" dirty="0"/>
              <a:t>unlock(</a:t>
            </a:r>
            <a:r>
              <a:rPr lang="en-US" dirty="0" err="1"/>
              <a:t>mutex</a:t>
            </a:r>
            <a:r>
              <a:rPr lang="en-US" dirty="0"/>
              <a:t>);</a:t>
            </a:r>
            <a:endParaRPr lang="en-US" b="0" dirty="0"/>
          </a:p>
          <a:p>
            <a:endParaRPr lang="en-US" b="0" dirty="0"/>
          </a:p>
          <a:p>
            <a:r>
              <a:rPr lang="en-US" dirty="0"/>
              <a:t>use resource;</a:t>
            </a:r>
            <a:endParaRPr lang="en-US" b="0" dirty="0"/>
          </a:p>
          <a:p>
            <a:endParaRPr lang="en-US" b="0" dirty="0"/>
          </a:p>
          <a:p>
            <a:r>
              <a:rPr lang="en-US" dirty="0"/>
              <a:t>lock(</a:t>
            </a:r>
            <a:r>
              <a:rPr lang="en-US" dirty="0" err="1"/>
              <a:t>mutex</a:t>
            </a:r>
            <a:r>
              <a:rPr lang="en-US" dirty="0"/>
              <a:t>);</a:t>
            </a:r>
            <a:endParaRPr lang="en-US" b="0" dirty="0"/>
          </a:p>
          <a:p>
            <a:r>
              <a:rPr lang="en-US" dirty="0" err="1"/>
              <a:t>resource_state</a:t>
            </a:r>
            <a:r>
              <a:rPr lang="en-US" dirty="0"/>
              <a:t> = FREE;</a:t>
            </a:r>
            <a:endParaRPr lang="en-US" b="0" dirty="0"/>
          </a:p>
          <a:p>
            <a:r>
              <a:rPr lang="en-US" dirty="0"/>
              <a:t>unlock(</a:t>
            </a:r>
            <a:r>
              <a:rPr lang="en-US" dirty="0" err="1"/>
              <a:t>mutex</a:t>
            </a:r>
            <a:r>
              <a:rPr lang="en-US" dirty="0"/>
              <a:t>);</a:t>
            </a:r>
            <a:endParaRPr lang="en-US" b="0" dirty="0"/>
          </a:p>
          <a:p>
            <a:endParaRPr lang="en-US" dirty="0"/>
          </a:p>
        </p:txBody>
      </p:sp>
    </p:spTree>
    <p:extLst>
      <p:ext uri="{BB962C8B-B14F-4D97-AF65-F5344CB8AC3E}">
        <p14:creationId xmlns:p14="http://schemas.microsoft.com/office/powerpoint/2010/main" val="1407051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Multiple CPU processors</a:t>
            </a:r>
          </a:p>
          <a:p>
            <a:r>
              <a:rPr lang="en-US" dirty="0"/>
              <a:t>Cache coherency</a:t>
            </a:r>
          </a:p>
        </p:txBody>
      </p:sp>
    </p:spTree>
    <p:extLst>
      <p:ext uri="{BB962C8B-B14F-4D97-AF65-F5344CB8AC3E}">
        <p14:creationId xmlns:p14="http://schemas.microsoft.com/office/powerpoint/2010/main" val="207303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a:t>
            </a:r>
          </a:p>
        </p:txBody>
      </p:sp>
      <p:sp>
        <p:nvSpPr>
          <p:cNvPr id="3" name="Content Placeholder 2"/>
          <p:cNvSpPr>
            <a:spLocks noGrp="1"/>
          </p:cNvSpPr>
          <p:nvPr>
            <p:ph idx="1"/>
          </p:nvPr>
        </p:nvSpPr>
        <p:spPr/>
        <p:txBody>
          <a:bodyPr/>
          <a:lstStyle/>
          <a:p>
            <a:r>
              <a:rPr lang="en-US" dirty="0"/>
              <a:t>Processes are heavyweight:</a:t>
            </a:r>
          </a:p>
          <a:p>
            <a:r>
              <a:rPr lang="en-US" dirty="0"/>
              <a:t>   Have the page tables and virtual addressing  (thus separate address spaces)</a:t>
            </a:r>
          </a:p>
          <a:p>
            <a:r>
              <a:rPr lang="en-US" dirty="0"/>
              <a:t>   Track all resources (files / pipes / sockets)</a:t>
            </a:r>
          </a:p>
          <a:p>
            <a:endParaRPr lang="en-US" dirty="0"/>
          </a:p>
          <a:p>
            <a:r>
              <a:rPr lang="en-US" dirty="0"/>
              <a:t>Needed a way to share memory,  between simultaneous executing code.</a:t>
            </a:r>
          </a:p>
          <a:p>
            <a:endParaRPr lang="en-US" dirty="0"/>
          </a:p>
          <a:p>
            <a:r>
              <a:rPr lang="en-US" dirty="0"/>
              <a:t>Separate the code execution from the resource management -  create thread.</a:t>
            </a:r>
          </a:p>
          <a:p>
            <a:r>
              <a:rPr lang="en-US" dirty="0"/>
              <a:t>Every process has at least one thread (the main thread), but may have many.  </a:t>
            </a:r>
          </a:p>
          <a:p>
            <a:r>
              <a:rPr lang="en-US" dirty="0"/>
              <a:t>    </a:t>
            </a:r>
          </a:p>
        </p:txBody>
      </p:sp>
    </p:spTree>
    <p:extLst>
      <p:ext uri="{BB962C8B-B14F-4D97-AF65-F5344CB8AC3E}">
        <p14:creationId xmlns:p14="http://schemas.microsoft.com/office/powerpoint/2010/main" val="218080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a:t>
            </a:r>
          </a:p>
        </p:txBody>
      </p:sp>
      <p:sp>
        <p:nvSpPr>
          <p:cNvPr id="4" name="Content Placeholder 2"/>
          <p:cNvSpPr txBox="1">
            <a:spLocks/>
          </p:cNvSpPr>
          <p:nvPr/>
        </p:nvSpPr>
        <p:spPr>
          <a:xfrm>
            <a:off x="838200" y="1066800"/>
            <a:ext cx="7520940" cy="357984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a:t>With single processors (CPUs), we tried to minimize threading.  (Think context-switch)</a:t>
            </a:r>
          </a:p>
          <a:p>
            <a:endParaRPr lang="en-US" dirty="0"/>
          </a:p>
          <a:p>
            <a:r>
              <a:rPr lang="en-US" dirty="0"/>
              <a:t>Needed for IO and UI :</a:t>
            </a:r>
          </a:p>
          <a:p>
            <a:pPr>
              <a:buFont typeface="Arial" pitchFamily="34" charset="0"/>
              <a:buChar char="•"/>
            </a:pPr>
            <a:r>
              <a:rPr lang="en-US" dirty="0"/>
              <a:t>Event handling</a:t>
            </a:r>
          </a:p>
          <a:p>
            <a:pPr>
              <a:buFont typeface="Arial" pitchFamily="34" charset="0"/>
              <a:buChar char="•"/>
            </a:pPr>
            <a:r>
              <a:rPr lang="en-US" dirty="0"/>
              <a:t>Synchronous IO</a:t>
            </a:r>
          </a:p>
          <a:p>
            <a:pPr>
              <a:buFont typeface="Arial" pitchFamily="34" charset="0"/>
              <a:buChar char="•"/>
            </a:pPr>
            <a:endParaRPr lang="en-US" dirty="0"/>
          </a:p>
          <a:p>
            <a:pPr marL="0" indent="0"/>
            <a:r>
              <a:rPr lang="en-US" dirty="0"/>
              <a:t>The system “pretended” to do multiple things at once, even though it really only executed one instruction at a time.</a:t>
            </a:r>
          </a:p>
          <a:p>
            <a:pPr marL="0" indent="0"/>
            <a:endParaRPr lang="en-US" dirty="0"/>
          </a:p>
          <a:p>
            <a:pPr marL="0" indent="0"/>
            <a:r>
              <a:rPr lang="en-US" dirty="0"/>
              <a:t>In modern processors with multiple CPU’s, we look for opportunities to “parallelize” a program.</a:t>
            </a:r>
          </a:p>
        </p:txBody>
      </p:sp>
    </p:spTree>
    <p:extLst>
      <p:ext uri="{BB962C8B-B14F-4D97-AF65-F5344CB8AC3E}">
        <p14:creationId xmlns:p14="http://schemas.microsoft.com/office/powerpoint/2010/main" val="197262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Program and process</a:t>
            </a:r>
          </a:p>
        </p:txBody>
      </p:sp>
      <p:sp>
        <p:nvSpPr>
          <p:cNvPr id="3" name="Content Placeholder 2"/>
          <p:cNvSpPr>
            <a:spLocks noGrp="1"/>
          </p:cNvSpPr>
          <p:nvPr>
            <p:ph idx="1"/>
          </p:nvPr>
        </p:nvSpPr>
        <p:spPr/>
        <p:txBody>
          <a:bodyPr>
            <a:normAutofit lnSpcReduction="10000"/>
          </a:bodyPr>
          <a:lstStyle/>
          <a:p>
            <a:r>
              <a:rPr lang="en-US" dirty="0"/>
              <a:t>Program -  the static code on your disk / tape / storage device</a:t>
            </a:r>
          </a:p>
          <a:p>
            <a:r>
              <a:rPr lang="en-US" dirty="0"/>
              <a:t>Process – the program in execution  (page tables, virtual addresses, PCB data, </a:t>
            </a:r>
            <a:r>
              <a:rPr lang="en-US" dirty="0" err="1"/>
              <a:t>etc</a:t>
            </a:r>
            <a:r>
              <a:rPr lang="en-US" dirty="0"/>
              <a:t>)</a:t>
            </a:r>
          </a:p>
          <a:p>
            <a:endParaRPr lang="en-US" dirty="0"/>
          </a:p>
          <a:p>
            <a:r>
              <a:rPr lang="en-US" dirty="0"/>
              <a:t>Within a process however, we may have multiple threads of execution.</a:t>
            </a:r>
          </a:p>
          <a:p>
            <a:r>
              <a:rPr lang="en-US" dirty="0"/>
              <a:t>Thread  =  </a:t>
            </a:r>
          </a:p>
          <a:p>
            <a:r>
              <a:rPr lang="en-US" dirty="0"/>
              <a:t>	a.  Shares virtual memory with all other threads in the same process</a:t>
            </a:r>
          </a:p>
          <a:p>
            <a:r>
              <a:rPr lang="en-US" dirty="0"/>
              <a:t>	b.  Lightweight  (not as much info stored for thread as is stored for process)</a:t>
            </a:r>
          </a:p>
          <a:p>
            <a:r>
              <a:rPr lang="en-US" dirty="0"/>
              <a:t>       c.  Has own PC and stack.</a:t>
            </a:r>
          </a:p>
          <a:p>
            <a:r>
              <a:rPr lang="en-US" dirty="0"/>
              <a:t>	d.  Executes outside of programmer control once started.</a:t>
            </a:r>
          </a:p>
          <a:p>
            <a:r>
              <a:rPr lang="en-US" dirty="0"/>
              <a:t>	e.  Each process has at least 1.   When the process first starts, the runtime creates a “main” thread that begins program execution.</a:t>
            </a:r>
          </a:p>
        </p:txBody>
      </p:sp>
    </p:spTree>
    <p:extLst>
      <p:ext uri="{BB962C8B-B14F-4D97-AF65-F5344CB8AC3E}">
        <p14:creationId xmlns:p14="http://schemas.microsoft.com/office/powerpoint/2010/main" val="353566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1"/>
          </p:nvPr>
        </p:nvSpPr>
        <p:spPr/>
        <p:txBody>
          <a:bodyPr/>
          <a:lstStyle/>
          <a:p>
            <a:r>
              <a:rPr lang="en-US" dirty="0"/>
              <a:t>Implementation actually varies by operating system.</a:t>
            </a:r>
          </a:p>
          <a:p>
            <a:endParaRPr lang="en-US" dirty="0"/>
          </a:p>
          <a:p>
            <a:r>
              <a:rPr lang="en-US" dirty="0"/>
              <a:t>Linux -   Threads and Process share same information.  Treated as a task.   Tasks are scheduled.   The OS makes no real distinction between a process and a thread</a:t>
            </a:r>
          </a:p>
          <a:p>
            <a:r>
              <a:rPr lang="en-US" dirty="0"/>
              <a:t>Windows – Processes maintain most information in PCB.   Threads are unit of scheduling and execution, but are associated with their parent process.  Process and thread are treated as two distinct things.</a:t>
            </a:r>
          </a:p>
          <a:p>
            <a:endParaRPr lang="en-US" dirty="0"/>
          </a:p>
          <a:p>
            <a:r>
              <a:rPr lang="en-US" dirty="0"/>
              <a:t>In modern OS, the thread is the unit of scheduling.</a:t>
            </a:r>
          </a:p>
          <a:p>
            <a:endParaRPr lang="en-US" dirty="0"/>
          </a:p>
          <a:p>
            <a:r>
              <a:rPr lang="en-US" dirty="0"/>
              <a:t>Instead of PCB,  the schedulers use the TCB  (Thread Control Block).</a:t>
            </a:r>
          </a:p>
          <a:p>
            <a:endParaRPr lang="en-US" dirty="0"/>
          </a:p>
        </p:txBody>
      </p:sp>
    </p:spTree>
    <p:extLst>
      <p:ext uri="{BB962C8B-B14F-4D97-AF65-F5344CB8AC3E}">
        <p14:creationId xmlns:p14="http://schemas.microsoft.com/office/powerpoint/2010/main" val="32076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TCB</a:t>
            </a:r>
          </a:p>
        </p:txBody>
      </p:sp>
      <p:sp>
        <p:nvSpPr>
          <p:cNvPr id="3" name="Content Placeholder 2"/>
          <p:cNvSpPr>
            <a:spLocks noGrp="1"/>
          </p:cNvSpPr>
          <p:nvPr>
            <p:ph idx="1"/>
          </p:nvPr>
        </p:nvSpPr>
        <p:spPr/>
        <p:txBody>
          <a:bodyPr>
            <a:normAutofit lnSpcReduction="10000"/>
          </a:bodyPr>
          <a:lstStyle/>
          <a:p>
            <a:r>
              <a:rPr lang="en-US" dirty="0"/>
              <a:t>Stack Pointer</a:t>
            </a:r>
          </a:p>
          <a:p>
            <a:r>
              <a:rPr lang="en-US" dirty="0"/>
              <a:t>Pointer to PCB of parent process</a:t>
            </a:r>
          </a:p>
          <a:p>
            <a:r>
              <a:rPr lang="en-US" dirty="0"/>
              <a:t>PC</a:t>
            </a:r>
          </a:p>
          <a:p>
            <a:r>
              <a:rPr lang="en-US" dirty="0"/>
              <a:t>Saved State Registers</a:t>
            </a:r>
          </a:p>
          <a:p>
            <a:r>
              <a:rPr lang="en-US" dirty="0"/>
              <a:t>Thread ID</a:t>
            </a:r>
          </a:p>
          <a:p>
            <a:r>
              <a:rPr lang="en-US" dirty="0"/>
              <a:t>Thread State – Ready, Running, Waiting, Starting, Done</a:t>
            </a:r>
          </a:p>
          <a:p>
            <a:endParaRPr lang="en-US" dirty="0"/>
          </a:p>
          <a:p>
            <a:endParaRPr lang="en-US" dirty="0"/>
          </a:p>
          <a:p>
            <a:pPr marL="0" indent="0"/>
            <a:r>
              <a:rPr lang="en-US" dirty="0"/>
              <a:t>* Actual format is going to vary by operating system</a:t>
            </a:r>
          </a:p>
          <a:p>
            <a:pPr>
              <a:buFont typeface="Arial" charset="0"/>
              <a:buChar char="•"/>
            </a:pPr>
            <a:endParaRPr lang="en-US" dirty="0"/>
          </a:p>
          <a:p>
            <a:pPr marL="0" indent="0"/>
            <a:r>
              <a:rPr lang="en-US" dirty="0"/>
              <a:t>Implications for a context switch when using threads instead of processes?</a:t>
            </a:r>
          </a:p>
          <a:p>
            <a:endParaRPr lang="en-US" dirty="0"/>
          </a:p>
        </p:txBody>
      </p:sp>
    </p:spTree>
    <p:extLst>
      <p:ext uri="{BB962C8B-B14F-4D97-AF65-F5344CB8AC3E}">
        <p14:creationId xmlns:p14="http://schemas.microsoft.com/office/powerpoint/2010/main" val="686106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19709</TotalTime>
  <Words>2436</Words>
  <Application>Microsoft Office PowerPoint</Application>
  <PresentationFormat>On-screen Show (4:3)</PresentationFormat>
  <Paragraphs>322</Paragraphs>
  <Slides>47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DengXian</vt:lpstr>
      <vt:lpstr>Arial</vt:lpstr>
      <vt:lpstr>Calibri</vt:lpstr>
      <vt:lpstr>Courier New</vt:lpstr>
      <vt:lpstr>Franklin Gothic Book</vt:lpstr>
      <vt:lpstr>Franklin Gothic Medium</vt:lpstr>
      <vt:lpstr>Mangal</vt:lpstr>
      <vt:lpstr>Tunga</vt:lpstr>
      <vt:lpstr>Wingdings</vt:lpstr>
      <vt:lpstr>Angles</vt:lpstr>
      <vt:lpstr>Threading</vt:lpstr>
      <vt:lpstr>In the really old days…</vt:lpstr>
      <vt:lpstr>In the old days….</vt:lpstr>
      <vt:lpstr>Creating new processes</vt:lpstr>
      <vt:lpstr>Now</vt:lpstr>
      <vt:lpstr>Threading</vt:lpstr>
      <vt:lpstr>Recall  Program and process</vt:lpstr>
      <vt:lpstr>Process Scheduling</vt:lpstr>
      <vt:lpstr>TCB</vt:lpstr>
      <vt:lpstr>You have all written multithreaded apps before!!!!</vt:lpstr>
      <vt:lpstr>Types of threads</vt:lpstr>
      <vt:lpstr>Determinism</vt:lpstr>
      <vt:lpstr>Typical Thread Functionality</vt:lpstr>
      <vt:lpstr>Thread creation and termination</vt:lpstr>
      <vt:lpstr>Common Threading Library for C</vt:lpstr>
      <vt:lpstr>PTHread functions</vt:lpstr>
      <vt:lpstr>Pthread functions</vt:lpstr>
      <vt:lpstr>Thread Rendevous </vt:lpstr>
      <vt:lpstr>Detach</vt:lpstr>
      <vt:lpstr>Example Code</vt:lpstr>
      <vt:lpstr>Thread Design Models  Boss-Worker</vt:lpstr>
      <vt:lpstr>Peer model</vt:lpstr>
      <vt:lpstr>Pipeline model</vt:lpstr>
      <vt:lpstr>Thread Issues</vt:lpstr>
      <vt:lpstr>Blocking</vt:lpstr>
      <vt:lpstr>Race Conditions</vt:lpstr>
      <vt:lpstr>Basic Structure of a thread</vt:lpstr>
      <vt:lpstr>Critical Section</vt:lpstr>
      <vt:lpstr>Basic Naïve Algorithm</vt:lpstr>
      <vt:lpstr>ISA IMplications</vt:lpstr>
      <vt:lpstr>Controlling entry to critical section</vt:lpstr>
      <vt:lpstr>Semaphore implementations</vt:lpstr>
      <vt:lpstr>Classic Problem</vt:lpstr>
      <vt:lpstr>Producer/Consumer with Semaphores</vt:lpstr>
      <vt:lpstr>Condition Variables</vt:lpstr>
      <vt:lpstr>Pthreads Conditions</vt:lpstr>
      <vt:lpstr>Condition wait Pseudocode</vt:lpstr>
      <vt:lpstr>Producer/Consumer with conditions</vt:lpstr>
      <vt:lpstr>Deadlock</vt:lpstr>
      <vt:lpstr>Preventing Deadlock</vt:lpstr>
      <vt:lpstr>Example Deadlock Strategies</vt:lpstr>
      <vt:lpstr>Livelock</vt:lpstr>
      <vt:lpstr>A few final things</vt:lpstr>
      <vt:lpstr>Things to know?</vt:lpstr>
      <vt:lpstr>Things to know?</vt:lpstr>
      <vt:lpstr>What is wrong??</vt:lpstr>
      <vt:lpstr>Next time</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Waters, Robert Lee</dc:creator>
  <cp:lastModifiedBy>Qin, Ruiyang</cp:lastModifiedBy>
  <cp:revision>87</cp:revision>
  <dcterms:created xsi:type="dcterms:W3CDTF">2015-10-27T14:39:36Z</dcterms:created>
  <dcterms:modified xsi:type="dcterms:W3CDTF">2018-11-08T02:26:11Z</dcterms:modified>
</cp:coreProperties>
</file>