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512" r:id="rId2"/>
    <p:sldId id="1310" r:id="rId3"/>
    <p:sldId id="1312" r:id="rId4"/>
    <p:sldId id="1313" r:id="rId5"/>
    <p:sldId id="1406" r:id="rId6"/>
    <p:sldId id="1315" r:id="rId7"/>
    <p:sldId id="1314" r:id="rId8"/>
    <p:sldId id="1316" r:id="rId9"/>
    <p:sldId id="1369" r:id="rId10"/>
    <p:sldId id="1370" r:id="rId11"/>
    <p:sldId id="1317" r:id="rId12"/>
    <p:sldId id="1318" r:id="rId13"/>
    <p:sldId id="1371" r:id="rId14"/>
    <p:sldId id="1319" r:id="rId15"/>
    <p:sldId id="1372" r:id="rId16"/>
    <p:sldId id="1373" r:id="rId17"/>
    <p:sldId id="1320" r:id="rId18"/>
    <p:sldId id="1321" r:id="rId19"/>
    <p:sldId id="1322" r:id="rId20"/>
    <p:sldId id="1323" r:id="rId21"/>
    <p:sldId id="1374" r:id="rId22"/>
    <p:sldId id="1324" r:id="rId23"/>
    <p:sldId id="1325" r:id="rId24"/>
    <p:sldId id="1375" r:id="rId25"/>
    <p:sldId id="1378" r:id="rId26"/>
    <p:sldId id="1376" r:id="rId27"/>
    <p:sldId id="1377" r:id="rId28"/>
    <p:sldId id="1379" r:id="rId29"/>
    <p:sldId id="1392" r:id="rId30"/>
    <p:sldId id="1393" r:id="rId31"/>
    <p:sldId id="1394" r:id="rId32"/>
    <p:sldId id="1395" r:id="rId33"/>
    <p:sldId id="1396" r:id="rId34"/>
    <p:sldId id="1397" r:id="rId35"/>
    <p:sldId id="1398" r:id="rId36"/>
    <p:sldId id="1401" r:id="rId37"/>
    <p:sldId id="1402" r:id="rId38"/>
    <p:sldId id="1403" r:id="rId39"/>
    <p:sldId id="1404" r:id="rId40"/>
    <p:sldId id="1405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nk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666699"/>
    <a:srgbClr val="FF7C80"/>
    <a:srgbClr val="333399"/>
    <a:srgbClr val="FF9999"/>
    <a:srgbClr val="FFCCCC"/>
    <a:srgbClr val="336699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0" autoAdjust="0"/>
    <p:restoredTop sz="90328" autoAdjust="0"/>
  </p:normalViewPr>
  <p:slideViewPr>
    <p:cSldViewPr snapToGrid="0">
      <p:cViewPr>
        <p:scale>
          <a:sx n="98" d="100"/>
          <a:sy n="98" d="100"/>
        </p:scale>
        <p:origin x="109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notesViewPr>
    <p:cSldViewPr snapToGrid="0"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22ACD3-F11C-4040-AA78-415EAABFF5C7}" type="datetimeFigureOut">
              <a:rPr lang="en-US"/>
              <a:pPr>
                <a:defRPr/>
              </a:pPr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A97AB3-40E2-4F62-8886-19577DDEE5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4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CC5919-8E36-4007-88D4-0BA23B06A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93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4D0A1-D28C-4F33-96BA-2F889DF2CF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1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ED968-C5D4-4C6C-8442-B12870905C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ED968-C5D4-4C6C-8442-B12870905CA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6BCD3-B8B3-4BD3-B5EF-C4AD6D326E0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4D0B2-F374-4D51-AFC8-21BD7A3ADF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EE36F-82AC-43B6-A30A-4E9DB71190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1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DB1AE-9F9C-4583-9E66-38E3C904FD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1B05-5F14-43E9-9E45-85E8D8B6FCA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13B78-2C32-4E57-A373-ACEE9FE565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2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13354-2A1F-4116-84E2-EF7F344E07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9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4C655-8763-413A-8003-D3E66022B76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1FE04-DC18-48D7-8B73-35FDCC7D42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BDFB1-1DE7-4E7D-9963-A74FE4A2ABA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5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CF5DC-3321-4D3C-B0E6-0A639B65CC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5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DCF51-654C-482F-B1AE-B2CDCFF60D9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538B4-8E22-4C48-947C-74BEB204530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6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FBEFC-AA86-455C-9B3C-874C4CE271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4B17B-5B11-45D3-BE29-FB7845EE9F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4459F-5235-4BC4-AC05-D29F23EA1F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7FEBFF-01C5-4BD7-8787-3BDA5E7A5A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AC111-5E15-459F-987C-912CA30434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75FC-3BCE-4FB5-B5BD-37CD03173E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3AF45-5E01-4B9F-B506-4098CA1F89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FDB45-7B87-4335-8ACE-4BB4FCB1F6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blackGray">
          <a:xfrm>
            <a:off x="1055688" y="2405063"/>
            <a:ext cx="6950075" cy="74612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6200000">
            <a:off x="5457032" y="3174206"/>
            <a:ext cx="6858000" cy="509587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9525" y="5387975"/>
            <a:ext cx="3802063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spcBef>
                <a:spcPct val="20000"/>
              </a:spcBef>
              <a:buSzPct val="100000"/>
              <a:defRPr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95300"/>
            <a:ext cx="7772400" cy="1720850"/>
          </a:xfrm>
        </p:spPr>
        <p:txBody>
          <a:bodyPr/>
          <a:lstStyle>
            <a:lvl1pPr algn="ctr">
              <a:buFont typeface="Wingdings" pitchFamily="2" charset="2"/>
              <a:buNone/>
              <a:defRPr sz="3600">
                <a:cs typeface="Times New Roman" pitchFamily="18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3663" y="158750"/>
            <a:ext cx="2014537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58750"/>
            <a:ext cx="5894388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89038"/>
            <a:ext cx="39544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738" y="1189038"/>
            <a:ext cx="3954462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158750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89038"/>
            <a:ext cx="8061325" cy="4906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Gray">
          <a:xfrm>
            <a:off x="639763" y="838200"/>
            <a:ext cx="7756525" cy="666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602663" y="6276975"/>
            <a:ext cx="5413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BFABC0DE-D2E0-46C6-B72E-0356D23A53F0}" type="slidenum">
              <a:rPr lang="en-US" sz="2400"/>
              <a:pPr>
                <a:spcBef>
                  <a:spcPct val="50000"/>
                </a:spcBef>
                <a:defRPr/>
              </a:pPr>
              <a:t>‹#›</a:t>
            </a:fld>
            <a:endParaRPr lang="en-US" sz="2400" dirty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485188" y="6502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0" rIns="82550" bIns="0">
            <a:spAutoFit/>
          </a:bodyPr>
          <a:lstStyle/>
          <a:p>
            <a:pPr algn="r">
              <a:defRPr/>
            </a:pPr>
            <a:fld id="{7CF783E3-F570-43C0-8ACC-3ADE83BC98CD}" type="slidenum">
              <a:rPr lang="en-US" altLang="en-US" sz="1000" b="1">
                <a:solidFill>
                  <a:srgbClr val="003399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altLang="en-US" sz="1000" b="1" dirty="0">
              <a:solidFill>
                <a:srgbClr val="003399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10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Ø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Ø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928688"/>
            <a:ext cx="7753350" cy="1514475"/>
          </a:xfrm>
        </p:spPr>
        <p:txBody>
          <a:bodyPr/>
          <a:lstStyle/>
          <a:p>
            <a:r>
              <a:rPr lang="en-US" dirty="0"/>
              <a:t>CS 2200</a:t>
            </a:r>
            <a:br>
              <a:rPr lang="en-US" dirty="0"/>
            </a:br>
            <a:r>
              <a:rPr lang="en-US" dirty="0"/>
              <a:t> Input / Output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Programmed I/O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How to check if ready bit is set?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constantly polling the ready bit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enable the interrupt bit, and OS handles scheduling of interrupt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Programmed data transfer works for slow-speed devices that produce data asynchronously.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it does not work for high-speed devices that produce data synchronously. (i.e., disks), also not very efficient in general.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638629" y="4038600"/>
            <a:ext cx="693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148" name="AutoShape 6"/>
          <p:cNvSpPr>
            <a:spLocks noChangeArrowheads="1"/>
          </p:cNvSpPr>
          <p:nvPr/>
        </p:nvSpPr>
        <p:spPr bwMode="auto">
          <a:xfrm>
            <a:off x="4372429" y="2057400"/>
            <a:ext cx="25908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Memory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324429" y="866775"/>
            <a:ext cx="2362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omic Sans MS" pitchFamily="66" charset="0"/>
              </a:rPr>
              <a:t>Processor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505529" y="3581400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5744029" y="3505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14829" y="4038600"/>
            <a:ext cx="1905000" cy="2819400"/>
            <a:chOff x="2304" y="2448"/>
            <a:chExt cx="1200" cy="1776"/>
          </a:xfrm>
        </p:grpSpPr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2520" y="3312"/>
              <a:ext cx="768" cy="912"/>
            </a:xfrm>
            <a:prstGeom prst="can">
              <a:avLst>
                <a:gd name="adj" fmla="val 2968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latin typeface="Arial" charset="0"/>
                </a:rPr>
                <a:t>Disk</a:t>
              </a:r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 flipV="1">
              <a:off x="2904" y="3120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304" y="26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Controller</a:t>
              </a:r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V="1">
              <a:off x="2904" y="2448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6153" name="Oval 17"/>
          <p:cNvSpPr>
            <a:spLocks noChangeArrowheads="1"/>
          </p:cNvSpPr>
          <p:nvPr/>
        </p:nvSpPr>
        <p:spPr bwMode="auto">
          <a:xfrm>
            <a:off x="2172154" y="2916238"/>
            <a:ext cx="665163" cy="665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</a:t>
            </a:r>
          </a:p>
        </p:txBody>
      </p:sp>
      <p:sp>
        <p:nvSpPr>
          <p:cNvPr id="6154" name="Line 18"/>
          <p:cNvSpPr>
            <a:spLocks noChangeShapeType="1"/>
          </p:cNvSpPr>
          <p:nvPr/>
        </p:nvSpPr>
        <p:spPr bwMode="auto">
          <a:xfrm flipV="1">
            <a:off x="2505529" y="2390775"/>
            <a:ext cx="0" cy="525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93486" y="174172"/>
            <a:ext cx="6560458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 Memory Access (DMA)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94808"/>
            <a:ext cx="8255000" cy="6430963"/>
            <a:chOff x="440" y="77"/>
            <a:chExt cx="5200" cy="4051"/>
          </a:xfrm>
        </p:grpSpPr>
        <p:sp>
          <p:nvSpPr>
            <p:cNvPr id="7172" name="Rectangle 3"/>
            <p:cNvSpPr>
              <a:spLocks noChangeArrowheads="1"/>
            </p:cNvSpPr>
            <p:nvPr/>
          </p:nvSpPr>
          <p:spPr bwMode="auto">
            <a:xfrm>
              <a:off x="840" y="1071"/>
              <a:ext cx="3480" cy="22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1286" y="1528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Command  </a:t>
              </a:r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928" y="1432"/>
              <a:ext cx="144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2117" y="1071"/>
              <a:ext cx="9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DMA controller  </a:t>
              </a:r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3672" y="2911"/>
              <a:ext cx="5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Buffer  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583" y="2760"/>
              <a:ext cx="2041" cy="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2253" y="2911"/>
              <a:ext cx="7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256 bytes   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212" y="1167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Status   </a:t>
              </a: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2710" y="1428"/>
              <a:ext cx="144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1190" y="2008"/>
              <a:ext cx="9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Device address  </a:t>
              </a:r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944" y="1928"/>
              <a:ext cx="144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2734" y="2008"/>
              <a:ext cx="14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buffer address  </a:t>
              </a: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2704" y="1928"/>
              <a:ext cx="144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2350" y="2416"/>
              <a:ext cx="5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Count  </a:t>
              </a: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1928" y="2336"/>
              <a:ext cx="144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 flipV="1">
              <a:off x="440" y="784"/>
              <a:ext cx="5200" cy="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Rectangle 19"/>
            <p:cNvSpPr>
              <a:spLocks noChangeArrowheads="1"/>
            </p:cNvSpPr>
            <p:nvPr/>
          </p:nvSpPr>
          <p:spPr bwMode="auto">
            <a:xfrm>
              <a:off x="4728" y="1560"/>
              <a:ext cx="70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Text Box 20"/>
            <p:cNvSpPr txBox="1">
              <a:spLocks noChangeArrowheads="1"/>
            </p:cNvSpPr>
            <p:nvPr/>
          </p:nvSpPr>
          <p:spPr bwMode="auto">
            <a:xfrm>
              <a:off x="4784" y="1784"/>
              <a:ext cx="6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 </a:t>
              </a:r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2704" y="784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5072" y="784"/>
              <a:ext cx="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AutoShape 23"/>
            <p:cNvSpPr>
              <a:spLocks noChangeArrowheads="1"/>
            </p:cNvSpPr>
            <p:nvPr/>
          </p:nvSpPr>
          <p:spPr bwMode="auto">
            <a:xfrm>
              <a:off x="2299" y="3744"/>
              <a:ext cx="57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93" name="AutoShape 24"/>
            <p:cNvCxnSpPr>
              <a:cxnSpLocks noChangeShapeType="1"/>
              <a:stCxn id="7172" idx="2"/>
              <a:endCxn id="7192" idx="1"/>
            </p:cNvCxnSpPr>
            <p:nvPr/>
          </p:nvCxnSpPr>
          <p:spPr bwMode="auto">
            <a:xfrm>
              <a:off x="2580" y="3352"/>
              <a:ext cx="7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194" name="Text Box 25"/>
            <p:cNvSpPr txBox="1">
              <a:spLocks noChangeArrowheads="1"/>
            </p:cNvSpPr>
            <p:nvPr/>
          </p:nvSpPr>
          <p:spPr bwMode="auto">
            <a:xfrm>
              <a:off x="4033" y="535"/>
              <a:ext cx="8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bus  </a:t>
              </a:r>
            </a:p>
          </p:txBody>
        </p:sp>
        <p:sp>
          <p:nvSpPr>
            <p:cNvPr id="7195" name="Oval 26"/>
            <p:cNvSpPr>
              <a:spLocks noChangeAspect="1" noChangeArrowheads="1"/>
            </p:cNvSpPr>
            <p:nvPr/>
          </p:nvSpPr>
          <p:spPr bwMode="auto">
            <a:xfrm>
              <a:off x="2994" y="7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Text Box 27"/>
            <p:cNvSpPr txBox="1">
              <a:spLocks noChangeArrowheads="1"/>
            </p:cNvSpPr>
            <p:nvPr/>
          </p:nvSpPr>
          <p:spPr bwMode="auto">
            <a:xfrm>
              <a:off x="3033" y="211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CPU </a:t>
              </a:r>
            </a:p>
          </p:txBody>
        </p:sp>
        <p:sp>
          <p:nvSpPr>
            <p:cNvPr id="7197" name="Line 28"/>
            <p:cNvSpPr>
              <a:spLocks noChangeShapeType="1"/>
            </p:cNvSpPr>
            <p:nvPr/>
          </p:nvSpPr>
          <p:spPr bwMode="auto">
            <a:xfrm>
              <a:off x="3212" y="50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Text Box 29"/>
            <p:cNvSpPr txBox="1">
              <a:spLocks noChangeArrowheads="1"/>
            </p:cNvSpPr>
            <p:nvPr/>
          </p:nvSpPr>
          <p:spPr bwMode="auto">
            <a:xfrm>
              <a:off x="3811" y="1512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Go  </a:t>
              </a:r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>
              <a:off x="3672" y="1432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Rectangle 3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3429000" cy="609600"/>
          </a:xfrm>
        </p:spPr>
        <p:txBody>
          <a:bodyPr/>
          <a:lstStyle/>
          <a:p>
            <a:r>
              <a:rPr lang="en-US" sz="4000"/>
              <a:t>DMA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4205876" y="5404454"/>
            <a:ext cx="44736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charset="0"/>
              </a:rPr>
              <a:t>Processor to Controller:</a:t>
            </a:r>
          </a:p>
          <a:p>
            <a:pPr algn="just"/>
            <a:r>
              <a:rPr lang="en-US" sz="2400" dirty="0">
                <a:latin typeface="Arial" charset="0"/>
              </a:rPr>
              <a:t>Move N bytes from memory location M to disk location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Direct Memory Access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sets the following registers: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store N into the Count Register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Step2: store M into the Memory buffer address register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Step3: Store D into the Device address register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Step4: Store write to the device command into the command register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Step5: set the go bit in the status register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device controller is like a CPU (has data path)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8216" y="1792742"/>
            <a:ext cx="8255000" cy="4662487"/>
            <a:chOff x="440" y="535"/>
            <a:chExt cx="5200" cy="2937"/>
          </a:xfrm>
        </p:grpSpPr>
        <p:sp>
          <p:nvSpPr>
            <p:cNvPr id="8196" name="Rectangle 3"/>
            <p:cNvSpPr>
              <a:spLocks noChangeArrowheads="1"/>
            </p:cNvSpPr>
            <p:nvPr/>
          </p:nvSpPr>
          <p:spPr bwMode="auto">
            <a:xfrm>
              <a:off x="840" y="1071"/>
              <a:ext cx="2715" cy="108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Text Box 4"/>
            <p:cNvSpPr txBox="1">
              <a:spLocks noChangeArrowheads="1"/>
            </p:cNvSpPr>
            <p:nvPr/>
          </p:nvSpPr>
          <p:spPr bwMode="auto">
            <a:xfrm>
              <a:off x="1493" y="1071"/>
              <a:ext cx="9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DMA controller  </a:t>
              </a:r>
            </a:p>
          </p:txBody>
        </p:sp>
        <p:sp>
          <p:nvSpPr>
            <p:cNvPr id="8198" name="Text Box 5"/>
            <p:cNvSpPr txBox="1">
              <a:spLocks noChangeArrowheads="1"/>
            </p:cNvSpPr>
            <p:nvPr/>
          </p:nvSpPr>
          <p:spPr bwMode="auto">
            <a:xfrm>
              <a:off x="3048" y="1543"/>
              <a:ext cx="5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Buffer  </a:t>
              </a:r>
            </a:p>
          </p:txBody>
        </p:sp>
        <p:sp>
          <p:nvSpPr>
            <p:cNvPr id="8199" name="Rectangle 6" descr="Dark upward diagonal"/>
            <p:cNvSpPr>
              <a:spLocks noChangeArrowheads="1"/>
            </p:cNvSpPr>
            <p:nvPr/>
          </p:nvSpPr>
          <p:spPr bwMode="auto">
            <a:xfrm>
              <a:off x="959" y="1392"/>
              <a:ext cx="2041" cy="488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flipV="1">
              <a:off x="440" y="784"/>
              <a:ext cx="5200" cy="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3904" y="1560"/>
              <a:ext cx="1560" cy="1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4383" y="1735"/>
              <a:ext cx="6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 </a:t>
              </a: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2704" y="784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4400" y="784"/>
              <a:ext cx="15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AutoShape 12"/>
            <p:cNvSpPr>
              <a:spLocks noChangeAspect="1" noChangeArrowheads="1"/>
            </p:cNvSpPr>
            <p:nvPr/>
          </p:nvSpPr>
          <p:spPr bwMode="auto">
            <a:xfrm>
              <a:off x="1632" y="2704"/>
              <a:ext cx="1152" cy="768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06" name="AutoShape 13"/>
            <p:cNvCxnSpPr>
              <a:cxnSpLocks noChangeShapeType="1"/>
              <a:stCxn id="8196" idx="2"/>
              <a:endCxn id="8205" idx="1"/>
            </p:cNvCxnSpPr>
            <p:nvPr/>
          </p:nvCxnSpPr>
          <p:spPr bwMode="auto">
            <a:xfrm>
              <a:off x="2198" y="2160"/>
              <a:ext cx="10" cy="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430" y="535"/>
              <a:ext cx="8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bus  </a:t>
              </a:r>
            </a:p>
          </p:txBody>
        </p:sp>
        <p:sp>
          <p:nvSpPr>
            <p:cNvPr id="8208" name="Text Box 15" descr="Dark upward diagonal"/>
            <p:cNvSpPr txBox="1">
              <a:spLocks noChangeArrowheads="1"/>
            </p:cNvSpPr>
            <p:nvPr/>
          </p:nvSpPr>
          <p:spPr bwMode="auto">
            <a:xfrm>
              <a:off x="4844" y="2656"/>
              <a:ext cx="625" cy="198"/>
            </a:xfrm>
            <a:prstGeom prst="rect">
              <a:avLst/>
            </a:prstGeom>
            <a:pattFill prst="dkUpDiag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 Buf </a:t>
              </a:r>
            </a:p>
          </p:txBody>
        </p:sp>
        <p:sp>
          <p:nvSpPr>
            <p:cNvPr id="8209" name="Text Box 16" descr="Dark upward diagonal"/>
            <p:cNvSpPr txBox="1">
              <a:spLocks noChangeArrowheads="1"/>
            </p:cNvSpPr>
            <p:nvPr/>
          </p:nvSpPr>
          <p:spPr bwMode="auto">
            <a:xfrm>
              <a:off x="1945" y="3011"/>
              <a:ext cx="791" cy="332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Destination  </a:t>
              </a:r>
            </a:p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on Device  </a:t>
              </a:r>
            </a:p>
          </p:txBody>
        </p:sp>
        <p:cxnSp>
          <p:nvCxnSpPr>
            <p:cNvPr id="8210" name="AutoShape 17"/>
            <p:cNvCxnSpPr>
              <a:cxnSpLocks noChangeShapeType="1"/>
              <a:stCxn id="8208" idx="0"/>
              <a:endCxn id="8199" idx="0"/>
            </p:cNvCxnSpPr>
            <p:nvPr/>
          </p:nvCxnSpPr>
          <p:spPr bwMode="auto">
            <a:xfrm rot="5400000" flipH="1">
              <a:off x="2937" y="435"/>
              <a:ext cx="1264" cy="3177"/>
            </a:xfrm>
            <a:prstGeom prst="curvedConnector3">
              <a:avLst>
                <a:gd name="adj1" fmla="val 146199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8211" name="AutoShape 18"/>
            <p:cNvCxnSpPr>
              <a:cxnSpLocks noChangeShapeType="1"/>
              <a:stCxn id="8199" idx="2"/>
              <a:endCxn id="8209" idx="0"/>
            </p:cNvCxnSpPr>
            <p:nvPr/>
          </p:nvCxnSpPr>
          <p:spPr bwMode="auto">
            <a:xfrm rot="16200000" flipH="1">
              <a:off x="1595" y="2265"/>
              <a:ext cx="1131" cy="361"/>
            </a:xfrm>
            <a:prstGeom prst="curvedConnector3">
              <a:avLst>
                <a:gd name="adj1" fmla="val 49954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  <p:sp>
        <p:nvSpPr>
          <p:cNvPr id="819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DMA Transfer example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1885" y="1045028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n-lt"/>
                <a:ea typeface="PMingLiU-ExtB" pitchFamily="18" charset="-120"/>
              </a:rPr>
              <a:t>Note that controller is competing with CPU for memory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Bus (or Memory Bus) is key resource in entire design.  </a:t>
            </a:r>
          </a:p>
          <a:p>
            <a:r>
              <a:rPr lang="en-US" dirty="0"/>
              <a:t>Functionally, bus has following components:</a:t>
            </a:r>
          </a:p>
          <a:p>
            <a:pPr lvl="1"/>
            <a:r>
              <a:rPr lang="en-US" dirty="0"/>
              <a:t>Address lines (usually 32 bits)</a:t>
            </a:r>
          </a:p>
          <a:p>
            <a:pPr lvl="1"/>
            <a:r>
              <a:rPr lang="en-US" dirty="0"/>
              <a:t>Data lines (larger, need to transfer cache block size)</a:t>
            </a:r>
          </a:p>
          <a:p>
            <a:pPr lvl="1"/>
            <a:r>
              <a:rPr lang="en-US" dirty="0"/>
              <a:t>Interrupt lines (how many lines?)</a:t>
            </a:r>
          </a:p>
          <a:p>
            <a:pPr lvl="1"/>
            <a:r>
              <a:rPr lang="en-US" dirty="0"/>
              <a:t>Interrupt acknowledge lines</a:t>
            </a:r>
          </a:p>
          <a:p>
            <a:pPr lvl="1"/>
            <a:r>
              <a:rPr lang="en-US" dirty="0"/>
              <a:t>Bus arbitration lines</a:t>
            </a:r>
          </a:p>
          <a:p>
            <a:pPr lvl="1"/>
            <a:r>
              <a:rPr lang="en-US" dirty="0"/>
              <a:t>Command lines (carry binary encoding for read, write, block read, block write, etc)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563" y="1050925"/>
            <a:ext cx="8721725" cy="5135563"/>
            <a:chOff x="115" y="662"/>
            <a:chExt cx="5494" cy="3235"/>
          </a:xfrm>
        </p:grpSpPr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115" y="2064"/>
              <a:ext cx="1149" cy="14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eaLnBrk="0" hangingPunct="0"/>
              <a:endParaRPr lang="en-US" sz="2400"/>
            </a:p>
            <a:p>
              <a:pPr eaLnBrk="0" hangingPunct="0"/>
              <a:endParaRPr lang="en-US" sz="2400"/>
            </a:p>
            <a:p>
              <a:pPr eaLnBrk="0" hangingPunct="0"/>
              <a:r>
                <a:rPr lang="en-US" sz="2400"/>
                <a:t>Processor</a:t>
              </a:r>
            </a:p>
          </p:txBody>
        </p:sp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3210" y="3488"/>
              <a:ext cx="1139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Device 1</a:t>
              </a: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470" y="3488"/>
              <a:ext cx="1139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Device 2</a:t>
              </a: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2704" y="2794"/>
              <a:ext cx="2307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767" y="2830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INT1</a:t>
              </a: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783" y="2792"/>
              <a:ext cx="0" cy="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5011" y="279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706" y="3195"/>
              <a:ext cx="7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755" y="3185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INTA 1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488" y="319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4748" y="319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4032" y="3195"/>
              <a:ext cx="71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3963" y="319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5235" y="321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5338" y="3221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3210" y="1358"/>
              <a:ext cx="1139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Device 1</a:t>
              </a:r>
            </a:p>
          </p:txBody>
        </p:sp>
        <p:sp>
          <p:nvSpPr>
            <p:cNvPr id="16403" name="Oval 19"/>
            <p:cNvSpPr>
              <a:spLocks noChangeArrowheads="1"/>
            </p:cNvSpPr>
            <p:nvPr/>
          </p:nvSpPr>
          <p:spPr bwMode="auto">
            <a:xfrm>
              <a:off x="4470" y="1358"/>
              <a:ext cx="1139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Device 2</a:t>
              </a: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534" y="662"/>
              <a:ext cx="247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2767" y="700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INT8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783" y="662"/>
              <a:ext cx="0" cy="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5011" y="66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2706" y="1065"/>
              <a:ext cx="7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2755" y="1055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INTA 8</a:t>
              </a: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488" y="106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748" y="106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V="1">
              <a:off x="4032" y="1065"/>
              <a:ext cx="71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H="1">
              <a:off x="3963" y="106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5235" y="108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5338" y="1091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3682" y="1876"/>
              <a:ext cx="165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</p:txBody>
        </p:sp>
        <p:sp>
          <p:nvSpPr>
            <p:cNvPr id="16417" name="Rectangle 33"/>
            <p:cNvSpPr>
              <a:spLocks noChangeArrowheads="1"/>
            </p:cNvSpPr>
            <p:nvPr/>
          </p:nvSpPr>
          <p:spPr bwMode="auto">
            <a:xfrm>
              <a:off x="1498" y="1584"/>
              <a:ext cx="806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2304" y="1757"/>
              <a:ext cx="2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flipV="1">
              <a:off x="2534" y="662"/>
              <a:ext cx="0" cy="10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2304" y="2621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2707" y="262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2415" y="1814"/>
              <a:ext cx="165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  <a:p>
              <a:r>
                <a:rPr lang="en-US" sz="2400" b="1"/>
                <a:t>.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555" y="1933"/>
              <a:ext cx="82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Priority</a:t>
              </a:r>
            </a:p>
            <a:p>
              <a:r>
                <a:rPr lang="en-US" sz="2400" b="1"/>
                <a:t>Encoder  </a:t>
              </a:r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1267" y="2218"/>
              <a:ext cx="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807" y="2102"/>
              <a:ext cx="4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INT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648" y="3044"/>
              <a:ext cx="7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/>
                <a:t>INTA</a:t>
              </a:r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1267" y="3197"/>
              <a:ext cx="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53357" y="989466"/>
            <a:ext cx="7792357" cy="4366305"/>
            <a:chOff x="698500" y="1265238"/>
            <a:chExt cx="8255000" cy="5249862"/>
          </a:xfrm>
        </p:grpSpPr>
        <p:sp>
          <p:nvSpPr>
            <p:cNvPr id="9218" name="Line 2"/>
            <p:cNvSpPr>
              <a:spLocks noChangeShapeType="1"/>
            </p:cNvSpPr>
            <p:nvPr/>
          </p:nvSpPr>
          <p:spPr bwMode="auto">
            <a:xfrm flipV="1">
              <a:off x="698500" y="2387600"/>
              <a:ext cx="8255000" cy="25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7505700" y="3619500"/>
              <a:ext cx="1117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7594600" y="3975100"/>
              <a:ext cx="963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 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4508500" y="2387600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8051800" y="2387600"/>
              <a:ext cx="12700" cy="123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1165225" y="5829300"/>
              <a:ext cx="914400" cy="6096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6402388" y="1992313"/>
              <a:ext cx="12779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System bus  </a:t>
              </a:r>
            </a:p>
          </p:txBody>
        </p:sp>
        <p:sp>
          <p:nvSpPr>
            <p:cNvPr id="9225" name="Oval 9"/>
            <p:cNvSpPr>
              <a:spLocks noChangeAspect="1" noChangeArrowheads="1"/>
            </p:cNvSpPr>
            <p:nvPr/>
          </p:nvSpPr>
          <p:spPr bwMode="auto">
            <a:xfrm>
              <a:off x="4752975" y="1265238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14888" y="1477963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CPU 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5099050" y="1951038"/>
              <a:ext cx="0" cy="461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698500" y="4572000"/>
              <a:ext cx="4978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384425" y="4113213"/>
              <a:ext cx="844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PCI bus</a:t>
              </a: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876300" y="49911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076325" y="51054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cxnSp>
          <p:nvCxnSpPr>
            <p:cNvPr id="9232" name="AutoShape 16"/>
            <p:cNvCxnSpPr>
              <a:cxnSpLocks noChangeShapeType="1"/>
              <a:stCxn id="9230" idx="2"/>
              <a:endCxn id="9223" idx="1"/>
            </p:cNvCxnSpPr>
            <p:nvPr/>
          </p:nvCxnSpPr>
          <p:spPr bwMode="auto">
            <a:xfrm flipH="1">
              <a:off x="1622425" y="54991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622425" y="45974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937000" y="3289300"/>
              <a:ext cx="1162050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4127500" y="3403600"/>
              <a:ext cx="844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Bridge  </a:t>
              </a: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4521200" y="3797300"/>
              <a:ext cx="0" cy="774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2619375" y="49911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2819400" y="51054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cxnSp>
          <p:nvCxnSpPr>
            <p:cNvPr id="9239" name="AutoShape 23"/>
            <p:cNvCxnSpPr>
              <a:cxnSpLocks noChangeShapeType="1"/>
              <a:stCxn id="9237" idx="2"/>
            </p:cNvCxnSpPr>
            <p:nvPr/>
          </p:nvCxnSpPr>
          <p:spPr bwMode="auto">
            <a:xfrm flipH="1">
              <a:off x="3365500" y="54991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3365500" y="45974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cddrive"/>
            <p:cNvSpPr>
              <a:spLocks noChangeAspect="1" noEditPoints="1" noChangeArrowheads="1"/>
            </p:cNvSpPr>
            <p:nvPr/>
          </p:nvSpPr>
          <p:spPr bwMode="auto">
            <a:xfrm>
              <a:off x="2913063" y="5829300"/>
              <a:ext cx="914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86 w 21600"/>
                <a:gd name="T13" fmla="*/ 23059 h 21600"/>
                <a:gd name="T14" fmla="*/ 21005 w 21600"/>
                <a:gd name="T15" fmla="*/ 305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2563" y="12259"/>
                  </a:moveTo>
                  <a:lnTo>
                    <a:pt x="2563" y="12843"/>
                  </a:lnTo>
                  <a:lnTo>
                    <a:pt x="2746" y="13427"/>
                  </a:lnTo>
                  <a:lnTo>
                    <a:pt x="2929" y="14303"/>
                  </a:lnTo>
                  <a:lnTo>
                    <a:pt x="3112" y="14886"/>
                  </a:lnTo>
                  <a:lnTo>
                    <a:pt x="3478" y="15470"/>
                  </a:lnTo>
                  <a:lnTo>
                    <a:pt x="3844" y="16054"/>
                  </a:lnTo>
                  <a:lnTo>
                    <a:pt x="4393" y="16638"/>
                  </a:lnTo>
                  <a:lnTo>
                    <a:pt x="4942" y="17222"/>
                  </a:lnTo>
                  <a:lnTo>
                    <a:pt x="5492" y="17514"/>
                  </a:lnTo>
                  <a:lnTo>
                    <a:pt x="6224" y="18097"/>
                  </a:lnTo>
                  <a:lnTo>
                    <a:pt x="6773" y="18389"/>
                  </a:lnTo>
                  <a:lnTo>
                    <a:pt x="7505" y="18681"/>
                  </a:lnTo>
                  <a:lnTo>
                    <a:pt x="8237" y="18973"/>
                  </a:lnTo>
                  <a:lnTo>
                    <a:pt x="9153" y="18973"/>
                  </a:lnTo>
                  <a:lnTo>
                    <a:pt x="9885" y="19265"/>
                  </a:lnTo>
                  <a:lnTo>
                    <a:pt x="10800" y="19265"/>
                  </a:lnTo>
                  <a:lnTo>
                    <a:pt x="11532" y="19265"/>
                  </a:lnTo>
                  <a:lnTo>
                    <a:pt x="12447" y="18973"/>
                  </a:lnTo>
                  <a:lnTo>
                    <a:pt x="13180" y="18973"/>
                  </a:lnTo>
                  <a:lnTo>
                    <a:pt x="13912" y="18681"/>
                  </a:lnTo>
                  <a:lnTo>
                    <a:pt x="14644" y="18389"/>
                  </a:lnTo>
                  <a:lnTo>
                    <a:pt x="15376" y="18097"/>
                  </a:lnTo>
                  <a:lnTo>
                    <a:pt x="16108" y="17514"/>
                  </a:lnTo>
                  <a:lnTo>
                    <a:pt x="16658" y="17222"/>
                  </a:lnTo>
                  <a:lnTo>
                    <a:pt x="17207" y="16638"/>
                  </a:lnTo>
                  <a:lnTo>
                    <a:pt x="17573" y="16054"/>
                  </a:lnTo>
                  <a:lnTo>
                    <a:pt x="18122" y="15470"/>
                  </a:lnTo>
                  <a:lnTo>
                    <a:pt x="18305" y="14886"/>
                  </a:lnTo>
                  <a:lnTo>
                    <a:pt x="18671" y="14303"/>
                  </a:lnTo>
                  <a:lnTo>
                    <a:pt x="18854" y="13427"/>
                  </a:lnTo>
                  <a:lnTo>
                    <a:pt x="19037" y="12843"/>
                  </a:lnTo>
                  <a:lnTo>
                    <a:pt x="19037" y="12259"/>
                  </a:lnTo>
                  <a:lnTo>
                    <a:pt x="2563" y="12259"/>
                  </a:lnTo>
                  <a:close/>
                </a:path>
                <a:path w="21600" h="21600" extrusionOk="0">
                  <a:moveTo>
                    <a:pt x="2563" y="12259"/>
                  </a:moveTo>
                  <a:lnTo>
                    <a:pt x="9153" y="12259"/>
                  </a:lnTo>
                  <a:lnTo>
                    <a:pt x="9153" y="12551"/>
                  </a:lnTo>
                  <a:lnTo>
                    <a:pt x="9336" y="12843"/>
                  </a:lnTo>
                  <a:lnTo>
                    <a:pt x="9519" y="13135"/>
                  </a:lnTo>
                  <a:lnTo>
                    <a:pt x="9702" y="13135"/>
                  </a:lnTo>
                  <a:lnTo>
                    <a:pt x="9885" y="13427"/>
                  </a:lnTo>
                  <a:lnTo>
                    <a:pt x="10068" y="13719"/>
                  </a:lnTo>
                  <a:lnTo>
                    <a:pt x="10434" y="13719"/>
                  </a:lnTo>
                  <a:lnTo>
                    <a:pt x="10800" y="13719"/>
                  </a:lnTo>
                  <a:lnTo>
                    <a:pt x="10983" y="13719"/>
                  </a:lnTo>
                  <a:lnTo>
                    <a:pt x="11349" y="13719"/>
                  </a:lnTo>
                  <a:lnTo>
                    <a:pt x="11715" y="13427"/>
                  </a:lnTo>
                  <a:lnTo>
                    <a:pt x="11898" y="13135"/>
                  </a:lnTo>
                  <a:lnTo>
                    <a:pt x="12081" y="13135"/>
                  </a:lnTo>
                  <a:lnTo>
                    <a:pt x="12264" y="12843"/>
                  </a:lnTo>
                  <a:lnTo>
                    <a:pt x="12264" y="12551"/>
                  </a:lnTo>
                  <a:lnTo>
                    <a:pt x="12264" y="12259"/>
                  </a:lnTo>
                  <a:lnTo>
                    <a:pt x="9153" y="12259"/>
                  </a:lnTo>
                  <a:close/>
                </a:path>
                <a:path w="21600" h="21600" extrusionOk="0">
                  <a:moveTo>
                    <a:pt x="21600" y="7589"/>
                  </a:moveTo>
                  <a:lnTo>
                    <a:pt x="17756" y="0"/>
                  </a:lnTo>
                  <a:lnTo>
                    <a:pt x="10800" y="0"/>
                  </a:lnTo>
                  <a:lnTo>
                    <a:pt x="3844" y="0"/>
                  </a:lnTo>
                  <a:lnTo>
                    <a:pt x="0" y="7589"/>
                  </a:lnTo>
                  <a:lnTo>
                    <a:pt x="0" y="10800"/>
                  </a:lnTo>
                  <a:lnTo>
                    <a:pt x="0" y="18097"/>
                  </a:lnTo>
                  <a:lnTo>
                    <a:pt x="1464" y="18097"/>
                  </a:lnTo>
                  <a:lnTo>
                    <a:pt x="1464" y="21600"/>
                  </a:lnTo>
                  <a:lnTo>
                    <a:pt x="10800" y="21600"/>
                  </a:lnTo>
                  <a:lnTo>
                    <a:pt x="19953" y="21600"/>
                  </a:lnTo>
                  <a:lnTo>
                    <a:pt x="19953" y="18097"/>
                  </a:lnTo>
                  <a:lnTo>
                    <a:pt x="21600" y="18097"/>
                  </a:lnTo>
                  <a:lnTo>
                    <a:pt x="21600" y="11092"/>
                  </a:lnTo>
                  <a:lnTo>
                    <a:pt x="21600" y="7589"/>
                  </a:lnTo>
                </a:path>
                <a:path w="21600" h="21600" extrusionOk="0">
                  <a:moveTo>
                    <a:pt x="1647" y="18097"/>
                  </a:moveTo>
                  <a:lnTo>
                    <a:pt x="6407" y="18097"/>
                  </a:lnTo>
                  <a:moveTo>
                    <a:pt x="19953" y="18097"/>
                  </a:moveTo>
                  <a:lnTo>
                    <a:pt x="15010" y="18097"/>
                  </a:lnTo>
                  <a:moveTo>
                    <a:pt x="0" y="7589"/>
                  </a:moveTo>
                  <a:lnTo>
                    <a:pt x="21417" y="7589"/>
                  </a:lnTo>
                  <a:lnTo>
                    <a:pt x="21600" y="7589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printer2"/>
            <p:cNvSpPr>
              <a:spLocks noChangeAspect="1" noEditPoints="1" noChangeArrowheads="1"/>
            </p:cNvSpPr>
            <p:nvPr/>
          </p:nvSpPr>
          <p:spPr bwMode="auto">
            <a:xfrm>
              <a:off x="4308475" y="5829300"/>
              <a:ext cx="1371600" cy="6858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w 21600"/>
                <a:gd name="T21" fmla="*/ 2147483647 h 21600"/>
                <a:gd name="T22" fmla="*/ 2147483647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397 w 21600"/>
                <a:gd name="T37" fmla="*/ 23298 h 21600"/>
                <a:gd name="T38" fmla="*/ 20266 w 21600"/>
                <a:gd name="T39" fmla="*/ 31137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10673" y="0"/>
                  </a:moveTo>
                  <a:lnTo>
                    <a:pt x="19186" y="0"/>
                  </a:lnTo>
                  <a:lnTo>
                    <a:pt x="21600" y="4703"/>
                  </a:lnTo>
                  <a:lnTo>
                    <a:pt x="21600" y="10800"/>
                  </a:lnTo>
                  <a:lnTo>
                    <a:pt x="21600" y="16548"/>
                  </a:lnTo>
                  <a:lnTo>
                    <a:pt x="18042" y="16548"/>
                  </a:lnTo>
                  <a:lnTo>
                    <a:pt x="18042" y="21600"/>
                  </a:lnTo>
                  <a:lnTo>
                    <a:pt x="10673" y="21600"/>
                  </a:lnTo>
                  <a:lnTo>
                    <a:pt x="3176" y="21600"/>
                  </a:lnTo>
                  <a:lnTo>
                    <a:pt x="3176" y="16548"/>
                  </a:lnTo>
                  <a:lnTo>
                    <a:pt x="0" y="16548"/>
                  </a:lnTo>
                  <a:lnTo>
                    <a:pt x="0" y="10800"/>
                  </a:lnTo>
                  <a:lnTo>
                    <a:pt x="0" y="4703"/>
                  </a:lnTo>
                  <a:lnTo>
                    <a:pt x="2414" y="0"/>
                  </a:lnTo>
                  <a:lnTo>
                    <a:pt x="10673" y="0"/>
                  </a:lnTo>
                  <a:close/>
                </a:path>
                <a:path w="21600" h="21600" extrusionOk="0">
                  <a:moveTo>
                    <a:pt x="0" y="4703"/>
                  </a:moveTo>
                  <a:lnTo>
                    <a:pt x="3558" y="4703"/>
                  </a:lnTo>
                  <a:lnTo>
                    <a:pt x="17026" y="4703"/>
                  </a:lnTo>
                  <a:lnTo>
                    <a:pt x="21600" y="4703"/>
                  </a:lnTo>
                  <a:lnTo>
                    <a:pt x="0" y="4703"/>
                  </a:lnTo>
                  <a:moveTo>
                    <a:pt x="16518" y="4703"/>
                  </a:moveTo>
                  <a:lnTo>
                    <a:pt x="16518" y="10452"/>
                  </a:lnTo>
                  <a:lnTo>
                    <a:pt x="0" y="10452"/>
                  </a:lnTo>
                  <a:moveTo>
                    <a:pt x="4320" y="16548"/>
                  </a:moveTo>
                  <a:lnTo>
                    <a:pt x="4320" y="17419"/>
                  </a:lnTo>
                  <a:lnTo>
                    <a:pt x="4320" y="20555"/>
                  </a:lnTo>
                  <a:lnTo>
                    <a:pt x="4320" y="21600"/>
                  </a:lnTo>
                  <a:lnTo>
                    <a:pt x="4320" y="16548"/>
                  </a:lnTo>
                  <a:moveTo>
                    <a:pt x="16899" y="16548"/>
                  </a:moveTo>
                  <a:lnTo>
                    <a:pt x="16899" y="17419"/>
                  </a:lnTo>
                  <a:lnTo>
                    <a:pt x="16899" y="20555"/>
                  </a:lnTo>
                  <a:lnTo>
                    <a:pt x="16899" y="21600"/>
                  </a:lnTo>
                  <a:lnTo>
                    <a:pt x="16899" y="16548"/>
                  </a:lnTo>
                  <a:moveTo>
                    <a:pt x="15247" y="14981"/>
                  </a:moveTo>
                  <a:lnTo>
                    <a:pt x="15247" y="10452"/>
                  </a:lnTo>
                  <a:lnTo>
                    <a:pt x="16899" y="16548"/>
                  </a:lnTo>
                  <a:lnTo>
                    <a:pt x="18042" y="16548"/>
                  </a:lnTo>
                  <a:lnTo>
                    <a:pt x="16518" y="10452"/>
                  </a:lnTo>
                  <a:moveTo>
                    <a:pt x="15247" y="14981"/>
                  </a:moveTo>
                  <a:lnTo>
                    <a:pt x="15247" y="14981"/>
                  </a:lnTo>
                  <a:lnTo>
                    <a:pt x="16772" y="17942"/>
                  </a:lnTo>
                  <a:lnTo>
                    <a:pt x="4447" y="17942"/>
                  </a:lnTo>
                  <a:lnTo>
                    <a:pt x="5972" y="14981"/>
                  </a:lnTo>
                  <a:lnTo>
                    <a:pt x="5972" y="10452"/>
                  </a:lnTo>
                  <a:lnTo>
                    <a:pt x="4320" y="16548"/>
                  </a:lnTo>
                  <a:lnTo>
                    <a:pt x="3176" y="16548"/>
                  </a:lnTo>
                  <a:lnTo>
                    <a:pt x="4701" y="10452"/>
                  </a:lnTo>
                  <a:moveTo>
                    <a:pt x="20202" y="5574"/>
                  </a:moveTo>
                  <a:lnTo>
                    <a:pt x="20711" y="5574"/>
                  </a:lnTo>
                  <a:lnTo>
                    <a:pt x="20711" y="7839"/>
                  </a:lnTo>
                  <a:lnTo>
                    <a:pt x="20202" y="7839"/>
                  </a:lnTo>
                  <a:lnTo>
                    <a:pt x="20202" y="5574"/>
                  </a:lnTo>
                  <a:moveTo>
                    <a:pt x="5972" y="14981"/>
                  </a:moveTo>
                  <a:lnTo>
                    <a:pt x="7496" y="14981"/>
                  </a:lnTo>
                  <a:lnTo>
                    <a:pt x="13341" y="14981"/>
                  </a:lnTo>
                  <a:lnTo>
                    <a:pt x="15247" y="1498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4244975" y="49911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4445000" y="51054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991100" y="45974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9246" name="AutoShape 30"/>
            <p:cNvCxnSpPr>
              <a:cxnSpLocks noChangeShapeType="1"/>
            </p:cNvCxnSpPr>
            <p:nvPr/>
          </p:nvCxnSpPr>
          <p:spPr bwMode="auto">
            <a:xfrm flipH="1">
              <a:off x="4997450" y="54991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924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PCI bus with System Bus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372" y="548349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Peripheral component interchange (PCI) – an open standard for I/Os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Synchronous and asynchronous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62858" y="963614"/>
            <a:ext cx="7532913" cy="4435700"/>
            <a:chOff x="508000" y="1674813"/>
            <a:chExt cx="8505825" cy="5068887"/>
          </a:xfrm>
        </p:grpSpPr>
        <p:sp>
          <p:nvSpPr>
            <p:cNvPr id="10242" name="Line 2"/>
            <p:cNvSpPr>
              <a:spLocks noChangeShapeType="1"/>
            </p:cNvSpPr>
            <p:nvPr/>
          </p:nvSpPr>
          <p:spPr bwMode="auto">
            <a:xfrm>
              <a:off x="508000" y="3427413"/>
              <a:ext cx="4495800" cy="25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2262188" y="4672013"/>
              <a:ext cx="1117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2376488" y="4887913"/>
              <a:ext cx="9636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Shared</a:t>
              </a:r>
            </a:p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Memory  </a:t>
              </a: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2820988" y="3440113"/>
              <a:ext cx="12700" cy="123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4425950" y="6057900"/>
              <a:ext cx="914400" cy="6096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022475" y="3044825"/>
              <a:ext cx="12779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System bus  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565275" y="2009775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CPU 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1862138" y="2571750"/>
              <a:ext cx="0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959225" y="4800600"/>
              <a:ext cx="4978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6457950" y="4392613"/>
              <a:ext cx="8334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I/O bus 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137025" y="52197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4337050" y="53340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cxnSp>
          <p:nvCxnSpPr>
            <p:cNvPr id="10254" name="AutoShape 14"/>
            <p:cNvCxnSpPr>
              <a:cxnSpLocks noChangeShapeType="1"/>
              <a:stCxn id="10252" idx="2"/>
              <a:endCxn id="10246" idx="1"/>
            </p:cNvCxnSpPr>
            <p:nvPr/>
          </p:nvCxnSpPr>
          <p:spPr bwMode="auto">
            <a:xfrm flipH="1">
              <a:off x="4883150" y="57277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4883150" y="48260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5380038" y="2012950"/>
              <a:ext cx="142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I/O processor  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3678238" y="2622550"/>
              <a:ext cx="2401887" cy="774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5880100" y="52197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6080125" y="53340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cxnSp>
          <p:nvCxnSpPr>
            <p:cNvPr id="10260" name="AutoShape 20"/>
            <p:cNvCxnSpPr>
              <a:cxnSpLocks noChangeShapeType="1"/>
              <a:stCxn id="10258" idx="2"/>
            </p:cNvCxnSpPr>
            <p:nvPr/>
          </p:nvCxnSpPr>
          <p:spPr bwMode="auto">
            <a:xfrm flipH="1">
              <a:off x="6626225" y="57277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6626225" y="48260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cddrive"/>
            <p:cNvSpPr>
              <a:spLocks noChangeAspect="1" noEditPoints="1" noChangeArrowheads="1"/>
            </p:cNvSpPr>
            <p:nvPr/>
          </p:nvSpPr>
          <p:spPr bwMode="auto">
            <a:xfrm>
              <a:off x="6173788" y="6057900"/>
              <a:ext cx="914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86 w 21600"/>
                <a:gd name="T13" fmla="*/ 23059 h 21600"/>
                <a:gd name="T14" fmla="*/ 21005 w 21600"/>
                <a:gd name="T15" fmla="*/ 305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2563" y="12259"/>
                  </a:moveTo>
                  <a:lnTo>
                    <a:pt x="2563" y="12843"/>
                  </a:lnTo>
                  <a:lnTo>
                    <a:pt x="2746" y="13427"/>
                  </a:lnTo>
                  <a:lnTo>
                    <a:pt x="2929" y="14303"/>
                  </a:lnTo>
                  <a:lnTo>
                    <a:pt x="3112" y="14886"/>
                  </a:lnTo>
                  <a:lnTo>
                    <a:pt x="3478" y="15470"/>
                  </a:lnTo>
                  <a:lnTo>
                    <a:pt x="3844" y="16054"/>
                  </a:lnTo>
                  <a:lnTo>
                    <a:pt x="4393" y="16638"/>
                  </a:lnTo>
                  <a:lnTo>
                    <a:pt x="4942" y="17222"/>
                  </a:lnTo>
                  <a:lnTo>
                    <a:pt x="5492" y="17514"/>
                  </a:lnTo>
                  <a:lnTo>
                    <a:pt x="6224" y="18097"/>
                  </a:lnTo>
                  <a:lnTo>
                    <a:pt x="6773" y="18389"/>
                  </a:lnTo>
                  <a:lnTo>
                    <a:pt x="7505" y="18681"/>
                  </a:lnTo>
                  <a:lnTo>
                    <a:pt x="8237" y="18973"/>
                  </a:lnTo>
                  <a:lnTo>
                    <a:pt x="9153" y="18973"/>
                  </a:lnTo>
                  <a:lnTo>
                    <a:pt x="9885" y="19265"/>
                  </a:lnTo>
                  <a:lnTo>
                    <a:pt x="10800" y="19265"/>
                  </a:lnTo>
                  <a:lnTo>
                    <a:pt x="11532" y="19265"/>
                  </a:lnTo>
                  <a:lnTo>
                    <a:pt x="12447" y="18973"/>
                  </a:lnTo>
                  <a:lnTo>
                    <a:pt x="13180" y="18973"/>
                  </a:lnTo>
                  <a:lnTo>
                    <a:pt x="13912" y="18681"/>
                  </a:lnTo>
                  <a:lnTo>
                    <a:pt x="14644" y="18389"/>
                  </a:lnTo>
                  <a:lnTo>
                    <a:pt x="15376" y="18097"/>
                  </a:lnTo>
                  <a:lnTo>
                    <a:pt x="16108" y="17514"/>
                  </a:lnTo>
                  <a:lnTo>
                    <a:pt x="16658" y="17222"/>
                  </a:lnTo>
                  <a:lnTo>
                    <a:pt x="17207" y="16638"/>
                  </a:lnTo>
                  <a:lnTo>
                    <a:pt x="17573" y="16054"/>
                  </a:lnTo>
                  <a:lnTo>
                    <a:pt x="18122" y="15470"/>
                  </a:lnTo>
                  <a:lnTo>
                    <a:pt x="18305" y="14886"/>
                  </a:lnTo>
                  <a:lnTo>
                    <a:pt x="18671" y="14303"/>
                  </a:lnTo>
                  <a:lnTo>
                    <a:pt x="18854" y="13427"/>
                  </a:lnTo>
                  <a:lnTo>
                    <a:pt x="19037" y="12843"/>
                  </a:lnTo>
                  <a:lnTo>
                    <a:pt x="19037" y="12259"/>
                  </a:lnTo>
                  <a:lnTo>
                    <a:pt x="2563" y="12259"/>
                  </a:lnTo>
                  <a:close/>
                </a:path>
                <a:path w="21600" h="21600" extrusionOk="0">
                  <a:moveTo>
                    <a:pt x="2563" y="12259"/>
                  </a:moveTo>
                  <a:lnTo>
                    <a:pt x="9153" y="12259"/>
                  </a:lnTo>
                  <a:lnTo>
                    <a:pt x="9153" y="12551"/>
                  </a:lnTo>
                  <a:lnTo>
                    <a:pt x="9336" y="12843"/>
                  </a:lnTo>
                  <a:lnTo>
                    <a:pt x="9519" y="13135"/>
                  </a:lnTo>
                  <a:lnTo>
                    <a:pt x="9702" y="13135"/>
                  </a:lnTo>
                  <a:lnTo>
                    <a:pt x="9885" y="13427"/>
                  </a:lnTo>
                  <a:lnTo>
                    <a:pt x="10068" y="13719"/>
                  </a:lnTo>
                  <a:lnTo>
                    <a:pt x="10434" y="13719"/>
                  </a:lnTo>
                  <a:lnTo>
                    <a:pt x="10800" y="13719"/>
                  </a:lnTo>
                  <a:lnTo>
                    <a:pt x="10983" y="13719"/>
                  </a:lnTo>
                  <a:lnTo>
                    <a:pt x="11349" y="13719"/>
                  </a:lnTo>
                  <a:lnTo>
                    <a:pt x="11715" y="13427"/>
                  </a:lnTo>
                  <a:lnTo>
                    <a:pt x="11898" y="13135"/>
                  </a:lnTo>
                  <a:lnTo>
                    <a:pt x="12081" y="13135"/>
                  </a:lnTo>
                  <a:lnTo>
                    <a:pt x="12264" y="12843"/>
                  </a:lnTo>
                  <a:lnTo>
                    <a:pt x="12264" y="12551"/>
                  </a:lnTo>
                  <a:lnTo>
                    <a:pt x="12264" y="12259"/>
                  </a:lnTo>
                  <a:lnTo>
                    <a:pt x="9153" y="12259"/>
                  </a:lnTo>
                  <a:close/>
                </a:path>
                <a:path w="21600" h="21600" extrusionOk="0">
                  <a:moveTo>
                    <a:pt x="21600" y="7589"/>
                  </a:moveTo>
                  <a:lnTo>
                    <a:pt x="17756" y="0"/>
                  </a:lnTo>
                  <a:lnTo>
                    <a:pt x="10800" y="0"/>
                  </a:lnTo>
                  <a:lnTo>
                    <a:pt x="3844" y="0"/>
                  </a:lnTo>
                  <a:lnTo>
                    <a:pt x="0" y="7589"/>
                  </a:lnTo>
                  <a:lnTo>
                    <a:pt x="0" y="10800"/>
                  </a:lnTo>
                  <a:lnTo>
                    <a:pt x="0" y="18097"/>
                  </a:lnTo>
                  <a:lnTo>
                    <a:pt x="1464" y="18097"/>
                  </a:lnTo>
                  <a:lnTo>
                    <a:pt x="1464" y="21600"/>
                  </a:lnTo>
                  <a:lnTo>
                    <a:pt x="10800" y="21600"/>
                  </a:lnTo>
                  <a:lnTo>
                    <a:pt x="19953" y="21600"/>
                  </a:lnTo>
                  <a:lnTo>
                    <a:pt x="19953" y="18097"/>
                  </a:lnTo>
                  <a:lnTo>
                    <a:pt x="21600" y="18097"/>
                  </a:lnTo>
                  <a:lnTo>
                    <a:pt x="21600" y="11092"/>
                  </a:lnTo>
                  <a:lnTo>
                    <a:pt x="21600" y="7589"/>
                  </a:lnTo>
                </a:path>
                <a:path w="21600" h="21600" extrusionOk="0">
                  <a:moveTo>
                    <a:pt x="1647" y="18097"/>
                  </a:moveTo>
                  <a:lnTo>
                    <a:pt x="6407" y="18097"/>
                  </a:lnTo>
                  <a:moveTo>
                    <a:pt x="19953" y="18097"/>
                  </a:moveTo>
                  <a:lnTo>
                    <a:pt x="15010" y="18097"/>
                  </a:lnTo>
                  <a:moveTo>
                    <a:pt x="0" y="7589"/>
                  </a:moveTo>
                  <a:lnTo>
                    <a:pt x="21417" y="7589"/>
                  </a:lnTo>
                  <a:lnTo>
                    <a:pt x="21600" y="7589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printer2"/>
            <p:cNvSpPr>
              <a:spLocks noChangeAspect="1" noEditPoints="1" noChangeArrowheads="1"/>
            </p:cNvSpPr>
            <p:nvPr/>
          </p:nvSpPr>
          <p:spPr bwMode="auto">
            <a:xfrm>
              <a:off x="7569200" y="6057900"/>
              <a:ext cx="1371600" cy="6858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w 21600"/>
                <a:gd name="T21" fmla="*/ 2147483647 h 21600"/>
                <a:gd name="T22" fmla="*/ 2147483647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397 w 21600"/>
                <a:gd name="T37" fmla="*/ 23298 h 21600"/>
                <a:gd name="T38" fmla="*/ 20266 w 21600"/>
                <a:gd name="T39" fmla="*/ 31137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10673" y="0"/>
                  </a:moveTo>
                  <a:lnTo>
                    <a:pt x="19186" y="0"/>
                  </a:lnTo>
                  <a:lnTo>
                    <a:pt x="21600" y="4703"/>
                  </a:lnTo>
                  <a:lnTo>
                    <a:pt x="21600" y="10800"/>
                  </a:lnTo>
                  <a:lnTo>
                    <a:pt x="21600" y="16548"/>
                  </a:lnTo>
                  <a:lnTo>
                    <a:pt x="18042" y="16548"/>
                  </a:lnTo>
                  <a:lnTo>
                    <a:pt x="18042" y="21600"/>
                  </a:lnTo>
                  <a:lnTo>
                    <a:pt x="10673" y="21600"/>
                  </a:lnTo>
                  <a:lnTo>
                    <a:pt x="3176" y="21600"/>
                  </a:lnTo>
                  <a:lnTo>
                    <a:pt x="3176" y="16548"/>
                  </a:lnTo>
                  <a:lnTo>
                    <a:pt x="0" y="16548"/>
                  </a:lnTo>
                  <a:lnTo>
                    <a:pt x="0" y="10800"/>
                  </a:lnTo>
                  <a:lnTo>
                    <a:pt x="0" y="4703"/>
                  </a:lnTo>
                  <a:lnTo>
                    <a:pt x="2414" y="0"/>
                  </a:lnTo>
                  <a:lnTo>
                    <a:pt x="10673" y="0"/>
                  </a:lnTo>
                  <a:close/>
                </a:path>
                <a:path w="21600" h="21600" extrusionOk="0">
                  <a:moveTo>
                    <a:pt x="0" y="4703"/>
                  </a:moveTo>
                  <a:lnTo>
                    <a:pt x="3558" y="4703"/>
                  </a:lnTo>
                  <a:lnTo>
                    <a:pt x="17026" y="4703"/>
                  </a:lnTo>
                  <a:lnTo>
                    <a:pt x="21600" y="4703"/>
                  </a:lnTo>
                  <a:lnTo>
                    <a:pt x="0" y="4703"/>
                  </a:lnTo>
                  <a:moveTo>
                    <a:pt x="16518" y="4703"/>
                  </a:moveTo>
                  <a:lnTo>
                    <a:pt x="16518" y="10452"/>
                  </a:lnTo>
                  <a:lnTo>
                    <a:pt x="0" y="10452"/>
                  </a:lnTo>
                  <a:moveTo>
                    <a:pt x="4320" y="16548"/>
                  </a:moveTo>
                  <a:lnTo>
                    <a:pt x="4320" y="17419"/>
                  </a:lnTo>
                  <a:lnTo>
                    <a:pt x="4320" y="20555"/>
                  </a:lnTo>
                  <a:lnTo>
                    <a:pt x="4320" y="21600"/>
                  </a:lnTo>
                  <a:lnTo>
                    <a:pt x="4320" y="16548"/>
                  </a:lnTo>
                  <a:moveTo>
                    <a:pt x="16899" y="16548"/>
                  </a:moveTo>
                  <a:lnTo>
                    <a:pt x="16899" y="17419"/>
                  </a:lnTo>
                  <a:lnTo>
                    <a:pt x="16899" y="20555"/>
                  </a:lnTo>
                  <a:lnTo>
                    <a:pt x="16899" y="21600"/>
                  </a:lnTo>
                  <a:lnTo>
                    <a:pt x="16899" y="16548"/>
                  </a:lnTo>
                  <a:moveTo>
                    <a:pt x="15247" y="14981"/>
                  </a:moveTo>
                  <a:lnTo>
                    <a:pt x="15247" y="10452"/>
                  </a:lnTo>
                  <a:lnTo>
                    <a:pt x="16899" y="16548"/>
                  </a:lnTo>
                  <a:lnTo>
                    <a:pt x="18042" y="16548"/>
                  </a:lnTo>
                  <a:lnTo>
                    <a:pt x="16518" y="10452"/>
                  </a:lnTo>
                  <a:moveTo>
                    <a:pt x="15247" y="14981"/>
                  </a:moveTo>
                  <a:lnTo>
                    <a:pt x="15247" y="14981"/>
                  </a:lnTo>
                  <a:lnTo>
                    <a:pt x="16772" y="17942"/>
                  </a:lnTo>
                  <a:lnTo>
                    <a:pt x="4447" y="17942"/>
                  </a:lnTo>
                  <a:lnTo>
                    <a:pt x="5972" y="14981"/>
                  </a:lnTo>
                  <a:lnTo>
                    <a:pt x="5972" y="10452"/>
                  </a:lnTo>
                  <a:lnTo>
                    <a:pt x="4320" y="16548"/>
                  </a:lnTo>
                  <a:lnTo>
                    <a:pt x="3176" y="16548"/>
                  </a:lnTo>
                  <a:lnTo>
                    <a:pt x="4701" y="10452"/>
                  </a:lnTo>
                  <a:moveTo>
                    <a:pt x="20202" y="5574"/>
                  </a:moveTo>
                  <a:lnTo>
                    <a:pt x="20711" y="5574"/>
                  </a:lnTo>
                  <a:lnTo>
                    <a:pt x="20711" y="7839"/>
                  </a:lnTo>
                  <a:lnTo>
                    <a:pt x="20202" y="7839"/>
                  </a:lnTo>
                  <a:lnTo>
                    <a:pt x="20202" y="5574"/>
                  </a:lnTo>
                  <a:moveTo>
                    <a:pt x="5972" y="14981"/>
                  </a:moveTo>
                  <a:lnTo>
                    <a:pt x="7496" y="14981"/>
                  </a:lnTo>
                  <a:lnTo>
                    <a:pt x="13341" y="14981"/>
                  </a:lnTo>
                  <a:lnTo>
                    <a:pt x="15247" y="1498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7505700" y="5219700"/>
              <a:ext cx="15081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7705725" y="5334000"/>
              <a:ext cx="1130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Controller  </a:t>
              </a: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8251825" y="4826000"/>
              <a:ext cx="7938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267" name="AutoShape 27"/>
            <p:cNvCxnSpPr>
              <a:cxnSpLocks noChangeShapeType="1"/>
            </p:cNvCxnSpPr>
            <p:nvPr/>
          </p:nvCxnSpPr>
          <p:spPr bwMode="auto">
            <a:xfrm flipH="1">
              <a:off x="8258175" y="5727700"/>
              <a:ext cx="7938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5329238" y="1695450"/>
              <a:ext cx="1412875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>
              <a:off x="1143000" y="1674813"/>
              <a:ext cx="1412875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127500" y="3884613"/>
              <a:ext cx="1162050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4318000" y="3998913"/>
              <a:ext cx="844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Bridge  </a:t>
              </a: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6080125" y="2622550"/>
              <a:ext cx="0" cy="2178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4686300" y="345281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4686300" y="4392613"/>
              <a:ext cx="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I/O Processor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257" y="560251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very high-performance systems such as web servers, database servers, etc.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SRock_K7VT4A_Pro_Mainboard_Labeled_Englis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0863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01255" y="6396335"/>
            <a:ext cx="531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ASRock</a:t>
            </a:r>
            <a:r>
              <a:rPr lang="en-US" sz="2400" dirty="0"/>
              <a:t> k7VT4A Pro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171"/>
            <a:ext cx="8583613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Communication between the CPU and the I/O devices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598714" y="1637569"/>
            <a:ext cx="8056582" cy="3783517"/>
            <a:chOff x="2916" y="5615"/>
            <a:chExt cx="7200" cy="3382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916" y="5615"/>
              <a:ext cx="7200" cy="33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291" y="7036"/>
              <a:ext cx="2090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Device Controller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301" y="8151"/>
              <a:ext cx="2070" cy="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Input/Output Device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291" y="5761"/>
              <a:ext cx="2090" cy="7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Computer</a:t>
              </a: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auto">
            <a:xfrm>
              <a:off x="6336" y="6491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6336" y="7606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Motherboard_diagr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603250"/>
            <a:ext cx="360045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and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571" y="1045029"/>
            <a:ext cx="791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is a device driver controlling each device in the computer system.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Device driver is part of 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ject 1"/>
          <p:cNvPicPr>
            <a:picLocks noChangeAspect="1" noChangeArrowheads="1"/>
          </p:cNvPicPr>
          <p:nvPr/>
        </p:nvPicPr>
        <p:blipFill>
          <a:blip r:embed="rId3" cstate="print"/>
          <a:srcRect t="-1439" b="-206"/>
          <a:stretch>
            <a:fillRect/>
          </a:stretch>
        </p:blipFill>
        <p:spPr bwMode="auto">
          <a:xfrm>
            <a:off x="685800" y="989013"/>
            <a:ext cx="7718425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and OS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241143" y="3439886"/>
            <a:ext cx="885371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226628" y="3512457"/>
            <a:ext cx="259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 abstraction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driver: An example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3544"/>
            <a:ext cx="8596125" cy="40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72342" y="6110513"/>
            <a:ext cx="51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Pan-tilt-zoom (PTZ) Camera Controller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1210" y="2039"/>
            <a:ext cx="2472790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5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Device driver: 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1" y="1186544"/>
            <a:ext cx="8432800" cy="45901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device driver: camera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The device driver performs several functions: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		</a:t>
            </a:r>
            <a:r>
              <a:rPr lang="en-US" sz="2800" b="1" dirty="0" err="1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control_camera_position</a:t>
            </a:r>
            <a:r>
              <a:rPr lang="en-US" sz="2800" b="1" dirty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		</a:t>
            </a:r>
            <a:r>
              <a:rPr lang="en-US" sz="2800" b="1" dirty="0" err="1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convey_DMA_parameters</a:t>
            </a:r>
            <a:r>
              <a:rPr lang="en-US" sz="2800" b="1" dirty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		</a:t>
            </a:r>
            <a:r>
              <a:rPr lang="en-US" sz="2800" b="1" dirty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start/stop data transfer;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		</a:t>
            </a:r>
            <a:r>
              <a:rPr lang="en-US" sz="2800" b="1" dirty="0" err="1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interrupt_handler</a:t>
            </a:r>
            <a:r>
              <a:rPr lang="en-US" sz="2800" b="1" dirty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		</a:t>
            </a:r>
            <a:r>
              <a:rPr lang="en-US" sz="2800" b="1" dirty="0">
                <a:solidFill>
                  <a:srgbClr val="FF9966"/>
                </a:solidFill>
                <a:latin typeface="Courier New" pitchFamily="49" charset="0"/>
                <a:cs typeface="Courier New" pitchFamily="49" charset="0"/>
              </a:rPr>
              <a:t>error handling and reporting;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5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6544"/>
            <a:ext cx="8229600" cy="49396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Control camera position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camera_position_control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(angle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pan_angle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angle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tilt_angle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z)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pan(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pan_angle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tilt(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tilt_angle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zoom(z);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Set up DMA parameters for data transfer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camera_DMA_parameters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(address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mem_buffer;int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num_frames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memory_buffer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mem_buffer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capture_frames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num_frames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23257"/>
            <a:ext cx="8229600" cy="51029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Start transfer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camera_start_data_transfer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start_camera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start_DMA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Stop transfer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camera_stop_data_transfer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automatically aborts data transfer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if camera is stopped;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stop_camera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Enable interrupts from the device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camera_enable_interrupt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Disable interrupts from the device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camera_disable_interrupt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disable_interrupt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5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6544"/>
            <a:ext cx="8229600" cy="49396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Device interrupt handler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camera_interrupt_handler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This will be coded similar to any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interrupt handler we have seen in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chapter 4.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The upshot of interrupt handling may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to deliver “events” to the upper layers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of the system software (see Slide 21)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which may be one of the following: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	- normal I/O request completion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	- device errors for the I/O request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5" y="5820228"/>
            <a:ext cx="831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The message of the example: writing a device driver is straightforward, but needs taking care of corner cases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Peripheral Devices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2166" y="1417641"/>
          <a:ext cx="7939667" cy="5012690"/>
        </p:xfrm>
        <a:graphic>
          <a:graphicData uri="http://schemas.openxmlformats.org/drawingml/2006/table">
            <a:tbl>
              <a:tblPr/>
              <a:tblGrid>
                <a:gridCol w="22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Device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Human in the loop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Data rate (circa 2008)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PIO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DMA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Keyboard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5-10 bytes/sec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Mouse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80-200 bytes/sec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Graphics display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200-350 MB/sec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Disk (hard drive)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100-200 MB/sec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Network (LAN)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 Gbit/sec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Modem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1-8 Mbit/sec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Inkjet printer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20-40 KB/sec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Laser printer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200-400 KB/sec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Voice (microphone/speaker)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 bytes/sec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Audio (music)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4-500 KB/sec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Flash memory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10-50 MB/sec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CD-RW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Input/Output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10-20 MB/sec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DVD-R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10-20 MB/sec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172" y="986971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Q1. (30 sec)  A thread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Is the same as a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usually part of a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Has nothing to do with a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Usually refers to a set of processes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part of the memory hierarchy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 clue…</a:t>
            </a:r>
          </a:p>
          <a:p>
            <a:pPr marL="609600" indent="-609600" eaLnBrk="1" hangingPunct="1">
              <a:buFontTx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Device Controller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I/O is a keyboard.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a temporary space to hold the character that was typed.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to grab the attention of the processor to give it this character (device controller comes in here)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Device controller has two registers: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register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Status register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257" y="4644572"/>
            <a:ext cx="8403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Status register includes: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Ready bit- is the character in the data register new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Interrupt enable- is processor allowing the device to interrupt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Interrupt flag- is controller ready to interrupt the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171" y="972457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Q2. (30 sec)  A thread starts its execution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In main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At some top-level procedure that is part of the same program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At some top-level procedure that is part of a different program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All of the above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3657" y="1016000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Q3. (30 sec)  A thread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Lives forever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Terminates when the top-level procedure it started in terminates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Terminates when main terminates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Terminates when the top-level procedure or main terminates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 clue…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171" y="892628"/>
            <a:ext cx="8229600" cy="5668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Q4. (30 sec) A </a:t>
            </a:r>
            <a:r>
              <a:rPr lang="en-US" dirty="0" err="1"/>
              <a:t>mutex</a:t>
            </a:r>
            <a:r>
              <a:rPr lang="en-US" dirty="0"/>
              <a:t> lock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Allows exactly one thread to acquire it at a time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Allows any number of threads to acquire it at a time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Allows some user-defined number of threads to acquire it at a time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All of the above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43" y="1112837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Q5. (30 sec) A condition variable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Is just another name for </a:t>
            </a:r>
            <a:r>
              <a:rPr lang="en-US" dirty="0" err="1"/>
              <a:t>mutex</a:t>
            </a:r>
            <a:r>
              <a:rPr lang="en-US" dirty="0"/>
              <a:t> lock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Enables a thread to wait for a condition without consuming processor cycles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Enables a thread to enter a critical section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All of the above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657" y="1112837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Q6. (30 </a:t>
            </a:r>
            <a:r>
              <a:rPr lang="en-US" dirty="0" err="1"/>
              <a:t>secs</a:t>
            </a:r>
            <a:r>
              <a:rPr lang="en-US" dirty="0"/>
              <a:t>) Deadlock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lphaLcParenR"/>
            </a:pPr>
            <a:r>
              <a:rPr lang="en-US" dirty="0"/>
              <a:t>Is a condition where threads are not using </a:t>
            </a:r>
            <a:r>
              <a:rPr lang="en-US" dirty="0" err="1"/>
              <a:t>mutex</a:t>
            </a:r>
            <a:r>
              <a:rPr lang="en-US" dirty="0"/>
              <a:t> locks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Is a condition where all the locks variables are in use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A lock variable that is dead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Is a condition where one or more threads are waiting for an event that will never happen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None of the above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All of the above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4628" y="1951037"/>
            <a:ext cx="8135258" cy="3825649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Q7. (30 sec)  Replacing the “while” by “if” in the above construct for exclusive access to a resource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lphaLcParenR"/>
            </a:pPr>
            <a:r>
              <a:rPr lang="en-US" dirty="0"/>
              <a:t>Will always result in violating the intended synchronization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Will never result in violating the intended synchronization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May sometimes result in violating the intended synchronization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What is “</a:t>
            </a:r>
            <a:r>
              <a:rPr lang="en-US" dirty="0" err="1"/>
              <a:t>cond_wait</a:t>
            </a:r>
            <a:r>
              <a:rPr lang="en-US" dirty="0"/>
              <a:t>”?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What is synchronization?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1887" y="892629"/>
            <a:ext cx="33187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2000" dirty="0"/>
              <a:t> </a:t>
            </a:r>
            <a:r>
              <a:rPr lang="en-US" sz="2000" b="1" dirty="0"/>
              <a:t>while (state == BUSY) </a:t>
            </a:r>
          </a:p>
          <a:p>
            <a:pPr algn="just"/>
            <a:r>
              <a:rPr lang="en-US" sz="2000" b="1" dirty="0"/>
              <a:t>      </a:t>
            </a:r>
            <a:r>
              <a:rPr lang="en-US" sz="2000" b="1" dirty="0" err="1"/>
              <a:t>thread_cond_wait</a:t>
            </a:r>
            <a:r>
              <a:rPr lang="en-US" sz="2000" b="1" dirty="0"/>
              <a:t> (c, m);</a:t>
            </a:r>
          </a:p>
          <a:p>
            <a:pPr algn="just"/>
            <a:r>
              <a:rPr lang="en-US" sz="2000" b="1" dirty="0"/>
              <a:t> state = BUSY;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43429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Q8. (30 sec)  The contents of a TCB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Same as PCB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Subset of PCB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Superset of PCB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Contains the thread specific information not in the PCB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What is TCB?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172" y="914400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Q9. (30 sec)  User level threads with process level scheduling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Serves no purpose since the operating system does not schedule at the thread level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useful for overlapping computation with I/O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useful as a structuring mechanism at the user level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142" y="979715"/>
            <a:ext cx="8229600" cy="5668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Q10. (30 sec) User level threads with process level scheduling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Can take advantage of the hardware concurrency available in multiprocessor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impossible to implement on a true multiprocessor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Will have no performance advantage on a multiprocessor compared to a </a:t>
            </a:r>
            <a:r>
              <a:rPr lang="en-US" dirty="0" err="1"/>
              <a:t>uniprocessor</a:t>
            </a:r>
            <a:endParaRPr lang="en-US" dirty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686" y="986971"/>
            <a:ext cx="8229600" cy="55165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Q11. (30 sec) Ensuring that all the threads of a given process share an address space in an SMP is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Impossible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Trivially achieved since the page table is in shared memory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Achieved by careful replication of the page table by the operating system for each thread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Achieved by the hardware providing cache consistency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 clue…</a:t>
            </a:r>
          </a:p>
          <a:p>
            <a:pPr marL="609600" indent="-609600"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Device Controller</a:t>
            </a:r>
          </a:p>
        </p:txBody>
      </p:sp>
      <p:pic>
        <p:nvPicPr>
          <p:cNvPr id="3073" name="Object 1"/>
          <p:cNvPicPr>
            <a:picLocks noChangeAspect="1" noChangeArrowheads="1"/>
          </p:cNvPicPr>
          <p:nvPr/>
        </p:nvPicPr>
        <p:blipFill>
          <a:blip r:embed="rId2" cstate="print"/>
          <a:srcRect t="-174" b="-174"/>
          <a:stretch>
            <a:fillRect/>
          </a:stretch>
        </p:blipFill>
        <p:spPr bwMode="auto">
          <a:xfrm>
            <a:off x="1071336" y="1185409"/>
            <a:ext cx="7078435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229" y="1008743"/>
            <a:ext cx="8229600" cy="5668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Q12. (30 sec) Keeping the TLBs consistent in an SMP</a:t>
            </a: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dirty="0"/>
              <a:t>Is the responsibility of the user program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the responsibility of the hardware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the responsibility of the operating system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impossible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What is TLB?</a:t>
            </a:r>
          </a:p>
          <a:p>
            <a:pPr marL="609600" indent="-609600" eaLnBrk="1" hangingPunct="1">
              <a:buFontTx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hook up 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Mapped IO</a:t>
            </a:r>
          </a:p>
          <a:p>
            <a:pPr lvl="1"/>
            <a:r>
              <a:rPr lang="en-US" dirty="0"/>
              <a:t>Requires ISA support (in out on i7)</a:t>
            </a:r>
          </a:p>
          <a:p>
            <a:pPr lvl="1"/>
            <a:r>
              <a:rPr lang="en-US" dirty="0"/>
              <a:t>Requires separate address space</a:t>
            </a:r>
          </a:p>
          <a:p>
            <a:r>
              <a:rPr lang="en-US" dirty="0"/>
              <a:t>Memory Mapped IO</a:t>
            </a:r>
          </a:p>
          <a:p>
            <a:pPr lvl="1"/>
            <a:r>
              <a:rPr lang="en-US" dirty="0"/>
              <a:t>No special instructions (uses load/store)</a:t>
            </a:r>
          </a:p>
          <a:p>
            <a:pPr lvl="1"/>
            <a:r>
              <a:rPr lang="en-US" dirty="0"/>
              <a:t>Uses block of main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Memory Mapped I/O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memory-processor bus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the registers in the controller appear as memory locations to the CPU - referred to as memory mapped I/O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achieve this trick?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the device registers unique memory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spect="1" noChangeArrowheads="1"/>
          </p:cNvSpPr>
          <p:nvPr/>
        </p:nvSpPr>
        <p:spPr bwMode="auto">
          <a:xfrm>
            <a:off x="3292475" y="1028700"/>
            <a:ext cx="1371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659188" y="154622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CPU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851525" y="3976688"/>
            <a:ext cx="22860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51588" y="4160838"/>
            <a:ext cx="137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Main memory 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914400" y="2879725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914400" y="34290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649663" y="2338388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400800" y="2879725"/>
            <a:ext cx="0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315200" y="3429000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004888" y="2387600"/>
            <a:ext cx="1090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Address    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008063" y="3028950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Data      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479925" y="2176463"/>
            <a:ext cx="0" cy="1252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14400" y="3860800"/>
            <a:ext cx="4546600" cy="2806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687763" y="4495800"/>
            <a:ext cx="15763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Data register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(address = 5000)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273175" y="4343400"/>
            <a:ext cx="22860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273175" y="5422900"/>
            <a:ext cx="22860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284288" y="5499100"/>
            <a:ext cx="814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Ready  </a:t>
            </a: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106613" y="54229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340100" y="40624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0 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219200" y="40624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7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2132013" y="54991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IF  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122613" y="549910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IE  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122613" y="54229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2571750" y="54229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614613" y="54991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…  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340100" y="51292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0 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1219200" y="51292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7 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2355850" y="6184900"/>
            <a:ext cx="1966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Keyboard controller  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671888" y="5499100"/>
            <a:ext cx="16748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Status register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(address = 5002)  </a:t>
            </a: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2095500" y="2874963"/>
            <a:ext cx="0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3687763" y="34290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Memory Mapped I/O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LW r1,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[5000]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usual convention is to reserve high addresses for I/O device registers.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I/O addresses are marked as “uncacheable” in the cache, so that new value has to be read from the “memory”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Advantage: no special I/O instructions needed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Disadvantage: some parts of the memory are not usable by the kernel or user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this approach slow or fast?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6" y="174172"/>
            <a:ext cx="6560458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Programmed I/O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598714" y="1637569"/>
            <a:ext cx="8056582" cy="37835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348343" y="870858"/>
            <a:ext cx="818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How to program CPU-I/O  communication?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4"/>
          <p:cNvPicPr>
            <a:picLocks noChangeAspect="1" noChangeArrowheads="1"/>
          </p:cNvPicPr>
          <p:nvPr/>
        </p:nvPicPr>
        <p:blipFill>
          <a:blip r:embed="rId2" cstate="print"/>
          <a:srcRect b="-200"/>
          <a:stretch>
            <a:fillRect/>
          </a:stretch>
        </p:blipFill>
        <p:spPr bwMode="auto">
          <a:xfrm>
            <a:off x="939809" y="1460494"/>
            <a:ext cx="7014019" cy="539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354"/>
  <p:tag name="DEFAULTHEIGHT" val="250"/>
</p:tagLst>
</file>

<file path=ppt/theme/theme1.xml><?xml version="1.0" encoding="utf-8"?>
<a:theme xmlns:a="http://schemas.openxmlformats.org/drawingml/2006/main" name="pptemplate.new">
  <a:themeElements>
    <a:clrScheme name="pptemplate.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emplate.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ptemplate.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emplate.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33907</TotalTime>
  <Words>1614</Words>
  <Application>Microsoft Macintosh PowerPoint</Application>
  <PresentationFormat>On-screen Show (4:3)</PresentationFormat>
  <Paragraphs>423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PMingLiU-ExtB</vt:lpstr>
      <vt:lpstr>Arial</vt:lpstr>
      <vt:lpstr>Comic Sans MS</vt:lpstr>
      <vt:lpstr>Courier New</vt:lpstr>
      <vt:lpstr>Times</vt:lpstr>
      <vt:lpstr>Times New Roman</vt:lpstr>
      <vt:lpstr>Wingdings</vt:lpstr>
      <vt:lpstr>pptemplate.new</vt:lpstr>
      <vt:lpstr>CS 2200  Input / Output</vt:lpstr>
      <vt:lpstr>Communication between the CPU and the I/O devices</vt:lpstr>
      <vt:lpstr>Device Controller</vt:lpstr>
      <vt:lpstr>Device Controller</vt:lpstr>
      <vt:lpstr>How to hook up controller?</vt:lpstr>
      <vt:lpstr>Memory Mapped I/O</vt:lpstr>
      <vt:lpstr>Memory mapped I/O</vt:lpstr>
      <vt:lpstr>Memory Mapped I/O</vt:lpstr>
      <vt:lpstr>Programmed I/O</vt:lpstr>
      <vt:lpstr>Programmed I/O</vt:lpstr>
      <vt:lpstr>PowerPoint Presentation</vt:lpstr>
      <vt:lpstr>DMA</vt:lpstr>
      <vt:lpstr>Direct Memory Access</vt:lpstr>
      <vt:lpstr>DMA Transfer example</vt:lpstr>
      <vt:lpstr>Buses</vt:lpstr>
      <vt:lpstr>PowerPoint Presentation</vt:lpstr>
      <vt:lpstr>PCI bus with System Bus</vt:lpstr>
      <vt:lpstr>I/O Processor</vt:lpstr>
      <vt:lpstr>PowerPoint Presentation</vt:lpstr>
      <vt:lpstr>PowerPoint Presentation</vt:lpstr>
      <vt:lpstr>Device Drivers and OS</vt:lpstr>
      <vt:lpstr>Device Drivers and OS</vt:lpstr>
      <vt:lpstr>Device driver: An example</vt:lpstr>
      <vt:lpstr>Device driver: An Example</vt:lpstr>
      <vt:lpstr>An Example</vt:lpstr>
      <vt:lpstr>An Example</vt:lpstr>
      <vt:lpstr>An Example</vt:lpstr>
      <vt:lpstr>Peripheral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CERCS - Creating System Solutions for Future Technologies</dc:title>
  <dc:creator>College of Computing</dc:creator>
  <cp:lastModifiedBy>Microsoft Office User</cp:lastModifiedBy>
  <cp:revision>1430</cp:revision>
  <cp:lastPrinted>2002-02-05T19:29:06Z</cp:lastPrinted>
  <dcterms:created xsi:type="dcterms:W3CDTF">2001-04-01T14:43:37Z</dcterms:created>
  <dcterms:modified xsi:type="dcterms:W3CDTF">2018-11-19T18:10:49Z</dcterms:modified>
</cp:coreProperties>
</file>