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51"/>
  </p:notesMasterIdLst>
  <p:handoutMasterIdLst>
    <p:handoutMasterId r:id="rId52"/>
  </p:handoutMasterIdLst>
  <p:sldIdLst>
    <p:sldId id="512" r:id="rId2"/>
    <p:sldId id="1380" r:id="rId3"/>
    <p:sldId id="1408" r:id="rId4"/>
    <p:sldId id="1383" r:id="rId5"/>
    <p:sldId id="1333" r:id="rId6"/>
    <p:sldId id="1334" r:id="rId7"/>
    <p:sldId id="1384" r:id="rId8"/>
    <p:sldId id="1387" r:id="rId9"/>
    <p:sldId id="1385" r:id="rId10"/>
    <p:sldId id="1391" r:id="rId11"/>
    <p:sldId id="1386" r:id="rId12"/>
    <p:sldId id="1406" r:id="rId13"/>
    <p:sldId id="1335" r:id="rId14"/>
    <p:sldId id="1336" r:id="rId15"/>
    <p:sldId id="1407" r:id="rId16"/>
    <p:sldId id="1412" r:id="rId17"/>
    <p:sldId id="1409" r:id="rId18"/>
    <p:sldId id="1410" r:id="rId19"/>
    <p:sldId id="1411" r:id="rId20"/>
    <p:sldId id="1413" r:id="rId21"/>
    <p:sldId id="1342" r:id="rId22"/>
    <p:sldId id="1343" r:id="rId23"/>
    <p:sldId id="1344" r:id="rId24"/>
    <p:sldId id="1349" r:id="rId25"/>
    <p:sldId id="1353" r:id="rId26"/>
    <p:sldId id="1354" r:id="rId27"/>
    <p:sldId id="1355" r:id="rId28"/>
    <p:sldId id="1414" r:id="rId29"/>
    <p:sldId id="1415" r:id="rId30"/>
    <p:sldId id="1356" r:id="rId31"/>
    <p:sldId id="1357" r:id="rId32"/>
    <p:sldId id="1358" r:id="rId33"/>
    <p:sldId id="1359" r:id="rId34"/>
    <p:sldId id="1360" r:id="rId35"/>
    <p:sldId id="1361" r:id="rId36"/>
    <p:sldId id="1423" r:id="rId37"/>
    <p:sldId id="1363" r:id="rId38"/>
    <p:sldId id="1364" r:id="rId39"/>
    <p:sldId id="1365" r:id="rId40"/>
    <p:sldId id="1366" r:id="rId41"/>
    <p:sldId id="1367" r:id="rId42"/>
    <p:sldId id="1424" r:id="rId43"/>
    <p:sldId id="1416" r:id="rId44"/>
    <p:sldId id="1417" r:id="rId45"/>
    <p:sldId id="1418" r:id="rId46"/>
    <p:sldId id="1419" r:id="rId47"/>
    <p:sldId id="1420" r:id="rId48"/>
    <p:sldId id="1421" r:id="rId49"/>
    <p:sldId id="1422" r:id="rId50"/>
  </p:sldIdLst>
  <p:sldSz cx="9144000" cy="6858000" type="screen4x3"/>
  <p:notesSz cx="6858000" cy="9144000"/>
  <p:custDataLst>
    <p:tags r:id="rId53"/>
  </p:custDataLst>
  <p:defaultTextStyle>
    <a:defPPr>
      <a:defRPr lang="en-US"/>
    </a:defPPr>
    <a:lvl1pPr algn="ctr" rtl="0" eaLnBrk="0" fontAlgn="base" hangingPunct="0">
      <a:spcBef>
        <a:spcPct val="0"/>
      </a:spcBef>
      <a:spcAft>
        <a:spcPct val="0"/>
      </a:spcAft>
      <a:defRPr sz="4000" kern="1200">
        <a:solidFill>
          <a:schemeClr val="tx1"/>
        </a:solidFill>
        <a:latin typeface="Times" pitchFamily="18" charset="0"/>
        <a:ea typeface="+mn-ea"/>
        <a:cs typeface="+mn-cs"/>
      </a:defRPr>
    </a:lvl1pPr>
    <a:lvl2pPr marL="457200" algn="ctr" rtl="0" eaLnBrk="0" fontAlgn="base" hangingPunct="0">
      <a:spcBef>
        <a:spcPct val="0"/>
      </a:spcBef>
      <a:spcAft>
        <a:spcPct val="0"/>
      </a:spcAft>
      <a:defRPr sz="4000" kern="1200">
        <a:solidFill>
          <a:schemeClr val="tx1"/>
        </a:solidFill>
        <a:latin typeface="Times" pitchFamily="18" charset="0"/>
        <a:ea typeface="+mn-ea"/>
        <a:cs typeface="+mn-cs"/>
      </a:defRPr>
    </a:lvl2pPr>
    <a:lvl3pPr marL="914400" algn="ctr" rtl="0" eaLnBrk="0" fontAlgn="base" hangingPunct="0">
      <a:spcBef>
        <a:spcPct val="0"/>
      </a:spcBef>
      <a:spcAft>
        <a:spcPct val="0"/>
      </a:spcAft>
      <a:defRPr sz="4000" kern="1200">
        <a:solidFill>
          <a:schemeClr val="tx1"/>
        </a:solidFill>
        <a:latin typeface="Times" pitchFamily="18" charset="0"/>
        <a:ea typeface="+mn-ea"/>
        <a:cs typeface="+mn-cs"/>
      </a:defRPr>
    </a:lvl3pPr>
    <a:lvl4pPr marL="1371600" algn="ctr" rtl="0" eaLnBrk="0" fontAlgn="base" hangingPunct="0">
      <a:spcBef>
        <a:spcPct val="0"/>
      </a:spcBef>
      <a:spcAft>
        <a:spcPct val="0"/>
      </a:spcAft>
      <a:defRPr sz="4000" kern="1200">
        <a:solidFill>
          <a:schemeClr val="tx1"/>
        </a:solidFill>
        <a:latin typeface="Times" pitchFamily="18" charset="0"/>
        <a:ea typeface="+mn-ea"/>
        <a:cs typeface="+mn-cs"/>
      </a:defRPr>
    </a:lvl4pPr>
    <a:lvl5pPr marL="1828800" algn="ctr" rtl="0" eaLnBrk="0" fontAlgn="base" hangingPunct="0">
      <a:spcBef>
        <a:spcPct val="0"/>
      </a:spcBef>
      <a:spcAft>
        <a:spcPct val="0"/>
      </a:spcAft>
      <a:defRPr sz="4000" kern="1200">
        <a:solidFill>
          <a:schemeClr val="tx1"/>
        </a:solidFill>
        <a:latin typeface="Times" pitchFamily="18" charset="0"/>
        <a:ea typeface="+mn-ea"/>
        <a:cs typeface="+mn-cs"/>
      </a:defRPr>
    </a:lvl5pPr>
    <a:lvl6pPr marL="2286000" algn="l" defTabSz="914400" rtl="0" eaLnBrk="1" latinLnBrk="0" hangingPunct="1">
      <a:defRPr sz="4000" kern="1200">
        <a:solidFill>
          <a:schemeClr val="tx1"/>
        </a:solidFill>
        <a:latin typeface="Times" pitchFamily="18" charset="0"/>
        <a:ea typeface="+mn-ea"/>
        <a:cs typeface="+mn-cs"/>
      </a:defRPr>
    </a:lvl6pPr>
    <a:lvl7pPr marL="2743200" algn="l" defTabSz="914400" rtl="0" eaLnBrk="1" latinLnBrk="0" hangingPunct="1">
      <a:defRPr sz="4000" kern="1200">
        <a:solidFill>
          <a:schemeClr val="tx1"/>
        </a:solidFill>
        <a:latin typeface="Times" pitchFamily="18" charset="0"/>
        <a:ea typeface="+mn-ea"/>
        <a:cs typeface="+mn-cs"/>
      </a:defRPr>
    </a:lvl7pPr>
    <a:lvl8pPr marL="3200400" algn="l" defTabSz="914400" rtl="0" eaLnBrk="1" latinLnBrk="0" hangingPunct="1">
      <a:defRPr sz="4000" kern="1200">
        <a:solidFill>
          <a:schemeClr val="tx1"/>
        </a:solidFill>
        <a:latin typeface="Times" pitchFamily="18" charset="0"/>
        <a:ea typeface="+mn-ea"/>
        <a:cs typeface="+mn-cs"/>
      </a:defRPr>
    </a:lvl8pPr>
    <a:lvl9pPr marL="3657600" algn="l" defTabSz="914400" rtl="0" eaLnBrk="1" latinLnBrk="0" hangingPunct="1">
      <a:defRPr sz="4000" kern="1200">
        <a:solidFill>
          <a:schemeClr val="tx1"/>
        </a:solidFill>
        <a:latin typeface="Times"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enka"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66"/>
    <a:srgbClr val="666699"/>
    <a:srgbClr val="FF7C80"/>
    <a:srgbClr val="333399"/>
    <a:srgbClr val="FF9999"/>
    <a:srgbClr val="FFCCCC"/>
    <a:srgbClr val="336699"/>
    <a:srgbClr val="3366FF"/>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31" autoAdjust="0"/>
    <p:restoredTop sz="90331" autoAdjust="0"/>
  </p:normalViewPr>
  <p:slideViewPr>
    <p:cSldViewPr snapToGrid="0">
      <p:cViewPr>
        <p:scale>
          <a:sx n="114" d="100"/>
          <a:sy n="114" d="100"/>
        </p:scale>
        <p:origin x="912" y="1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26"/>
    </p:cViewPr>
  </p:sorterViewPr>
  <p:notesViewPr>
    <p:cSldViewPr snapToGrid="0">
      <p:cViewPr varScale="1">
        <p:scale>
          <a:sx n="101" d="100"/>
          <a:sy n="101" d="100"/>
        </p:scale>
        <p:origin x="-261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handoutMaster" Target="handoutMasters/handoutMaster1.xml"/><Relationship Id="rId53" Type="http://schemas.openxmlformats.org/officeDocument/2006/relationships/tags" Target="tags/tag1.xml"/><Relationship Id="rId54" Type="http://schemas.openxmlformats.org/officeDocument/2006/relationships/commentAuthors" Target="commentAuthors.xml"/><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F722ACD3-F11C-4040-AA78-415EAABFF5C7}" type="datetimeFigureOut">
              <a:rPr lang="en-US"/>
              <a:pPr>
                <a:defRPr/>
              </a:pPr>
              <a:t>7/12/17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D2A97AB3-40E2-4F62-8886-19577DDEE579}" type="slidenum">
              <a:rPr lang="en-US"/>
              <a:pPr>
                <a:defRPr/>
              </a:pPr>
              <a:t>‹#›</a:t>
            </a:fld>
            <a:endParaRPr lang="en-US" dirty="0"/>
          </a:p>
        </p:txBody>
      </p:sp>
    </p:spTree>
    <p:extLst>
      <p:ext uri="{BB962C8B-B14F-4D97-AF65-F5344CB8AC3E}">
        <p14:creationId xmlns:p14="http://schemas.microsoft.com/office/powerpoint/2010/main" val="6033495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dirty="0"/>
          </a:p>
        </p:txBody>
      </p:sp>
      <p:sp>
        <p:nvSpPr>
          <p:cNvPr id="1525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25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525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dirty="0"/>
          </a:p>
        </p:txBody>
      </p:sp>
      <p:sp>
        <p:nvSpPr>
          <p:cNvPr id="1525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CBCC5919-8E36-4007-88D4-0BA23B06AD5B}" type="slidenum">
              <a:rPr lang="en-US"/>
              <a:pPr>
                <a:defRPr/>
              </a:pPr>
              <a:t>‹#›</a:t>
            </a:fld>
            <a:endParaRPr lang="en-US" dirty="0"/>
          </a:p>
        </p:txBody>
      </p:sp>
    </p:spTree>
    <p:extLst>
      <p:ext uri="{BB962C8B-B14F-4D97-AF65-F5344CB8AC3E}">
        <p14:creationId xmlns:p14="http://schemas.microsoft.com/office/powerpoint/2010/main" val="14249938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p:spPr>
        <p:txBody>
          <a:bodyPr/>
          <a:lstStyle/>
          <a:p>
            <a:endParaRPr lang="en-US" smtClean="0"/>
          </a:p>
        </p:txBody>
      </p:sp>
      <p:sp>
        <p:nvSpPr>
          <p:cNvPr id="83972" name="Slide Number Placeholder 3"/>
          <p:cNvSpPr>
            <a:spLocks noGrp="1"/>
          </p:cNvSpPr>
          <p:nvPr>
            <p:ph type="sldNum" sz="quarter" idx="5"/>
          </p:nvPr>
        </p:nvSpPr>
        <p:spPr>
          <a:noFill/>
        </p:spPr>
        <p:txBody>
          <a:bodyPr/>
          <a:lstStyle/>
          <a:p>
            <a:fld id="{63496729-5B78-407F-9162-B5DE39C342B6}" type="slidenum">
              <a:rPr lang="en-US" smtClean="0"/>
              <a:pPr/>
              <a:t>3</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endParaRPr lang="en-US" smtClean="0"/>
          </a:p>
        </p:txBody>
      </p:sp>
      <p:sp>
        <p:nvSpPr>
          <p:cNvPr id="81924" name="Slide Number Placeholder 3"/>
          <p:cNvSpPr>
            <a:spLocks noGrp="1"/>
          </p:cNvSpPr>
          <p:nvPr>
            <p:ph type="sldNum" sz="quarter" idx="5"/>
          </p:nvPr>
        </p:nvSpPr>
        <p:spPr>
          <a:noFill/>
        </p:spPr>
        <p:txBody>
          <a:bodyPr/>
          <a:lstStyle/>
          <a:p>
            <a:fld id="{331BBD7D-599D-4984-836F-7B11CA2E83C0}" type="slidenum">
              <a:rPr lang="en-US" smtClean="0"/>
              <a:pPr/>
              <a:t>13</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p:spPr>
        <p:txBody>
          <a:bodyPr/>
          <a:lstStyle/>
          <a:p>
            <a:endParaRPr lang="en-US" smtClean="0"/>
          </a:p>
        </p:txBody>
      </p:sp>
      <p:sp>
        <p:nvSpPr>
          <p:cNvPr id="82948" name="Slide Number Placeholder 3"/>
          <p:cNvSpPr>
            <a:spLocks noGrp="1"/>
          </p:cNvSpPr>
          <p:nvPr>
            <p:ph type="sldNum" sz="quarter" idx="5"/>
          </p:nvPr>
        </p:nvSpPr>
        <p:spPr>
          <a:noFill/>
        </p:spPr>
        <p:txBody>
          <a:bodyPr/>
          <a:lstStyle/>
          <a:p>
            <a:fld id="{BDC16AFF-7E01-4260-9E8F-6A91956BB4A3}" type="slidenum">
              <a:rPr lang="en-US" smtClean="0"/>
              <a:pPr/>
              <a:t>14</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p:spPr>
        <p:txBody>
          <a:bodyPr/>
          <a:lstStyle/>
          <a:p>
            <a:endParaRPr lang="en-US" smtClean="0"/>
          </a:p>
        </p:txBody>
      </p:sp>
      <p:sp>
        <p:nvSpPr>
          <p:cNvPr id="82948" name="Slide Number Placeholder 3"/>
          <p:cNvSpPr>
            <a:spLocks noGrp="1"/>
          </p:cNvSpPr>
          <p:nvPr>
            <p:ph type="sldNum" sz="quarter" idx="5"/>
          </p:nvPr>
        </p:nvSpPr>
        <p:spPr>
          <a:noFill/>
        </p:spPr>
        <p:txBody>
          <a:bodyPr/>
          <a:lstStyle/>
          <a:p>
            <a:fld id="{BDC16AFF-7E01-4260-9E8F-6A91956BB4A3}" type="slidenum">
              <a:rPr lang="en-US" smtClean="0"/>
              <a:pPr/>
              <a:t>15</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p:spPr>
        <p:txBody>
          <a:bodyPr/>
          <a:lstStyle/>
          <a:p>
            <a:endParaRPr lang="en-US" smtClean="0"/>
          </a:p>
        </p:txBody>
      </p:sp>
      <p:sp>
        <p:nvSpPr>
          <p:cNvPr id="95236" name="Slide Number Placeholder 3"/>
          <p:cNvSpPr>
            <a:spLocks noGrp="1"/>
          </p:cNvSpPr>
          <p:nvPr>
            <p:ph type="sldNum" sz="quarter" idx="5"/>
          </p:nvPr>
        </p:nvSpPr>
        <p:spPr>
          <a:noFill/>
        </p:spPr>
        <p:txBody>
          <a:bodyPr/>
          <a:lstStyle/>
          <a:p>
            <a:fld id="{C1D15F2F-86B6-4536-971C-5D6FE065A83D}" type="slidenum">
              <a:rPr lang="en-US" smtClean="0"/>
              <a:pPr/>
              <a:t>16</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p:spPr>
        <p:txBody>
          <a:bodyPr/>
          <a:lstStyle/>
          <a:p>
            <a:endParaRPr lang="en-US" smtClean="0"/>
          </a:p>
        </p:txBody>
      </p:sp>
      <p:sp>
        <p:nvSpPr>
          <p:cNvPr id="97284" name="Slide Number Placeholder 3"/>
          <p:cNvSpPr>
            <a:spLocks noGrp="1"/>
          </p:cNvSpPr>
          <p:nvPr>
            <p:ph type="sldNum" sz="quarter" idx="5"/>
          </p:nvPr>
        </p:nvSpPr>
        <p:spPr>
          <a:noFill/>
        </p:spPr>
        <p:txBody>
          <a:bodyPr/>
          <a:lstStyle/>
          <a:p>
            <a:fld id="{EBC59E3F-C16A-41F0-A66E-849CEDA77362}" type="slidenum">
              <a:rPr lang="en-US" smtClean="0"/>
              <a:pPr/>
              <a:t>17</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p:spPr>
        <p:txBody>
          <a:bodyPr/>
          <a:lstStyle/>
          <a:p>
            <a:endParaRPr lang="en-US" smtClean="0"/>
          </a:p>
        </p:txBody>
      </p:sp>
      <p:sp>
        <p:nvSpPr>
          <p:cNvPr id="98308" name="Slide Number Placeholder 3"/>
          <p:cNvSpPr>
            <a:spLocks noGrp="1"/>
          </p:cNvSpPr>
          <p:nvPr>
            <p:ph type="sldNum" sz="quarter" idx="5"/>
          </p:nvPr>
        </p:nvSpPr>
        <p:spPr>
          <a:noFill/>
        </p:spPr>
        <p:txBody>
          <a:bodyPr/>
          <a:lstStyle/>
          <a:p>
            <a:fld id="{A9A697A3-0EFA-4952-9B62-86887A2C609A}" type="slidenum">
              <a:rPr lang="en-US" smtClean="0"/>
              <a:pPr/>
              <a:t>18</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p:spPr>
        <p:txBody>
          <a:bodyPr/>
          <a:lstStyle/>
          <a:p>
            <a:endParaRPr lang="en-US" smtClean="0"/>
          </a:p>
        </p:txBody>
      </p:sp>
      <p:sp>
        <p:nvSpPr>
          <p:cNvPr id="99332" name="Slide Number Placeholder 3"/>
          <p:cNvSpPr>
            <a:spLocks noGrp="1"/>
          </p:cNvSpPr>
          <p:nvPr>
            <p:ph type="sldNum" sz="quarter" idx="5"/>
          </p:nvPr>
        </p:nvSpPr>
        <p:spPr>
          <a:noFill/>
        </p:spPr>
        <p:txBody>
          <a:bodyPr/>
          <a:lstStyle/>
          <a:p>
            <a:fld id="{3152F68A-AF8E-4F19-91C3-C88D94CF1074}" type="slidenum">
              <a:rPr lang="en-US" smtClean="0"/>
              <a:pPr/>
              <a:t>19</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p:spPr>
        <p:txBody>
          <a:bodyPr/>
          <a:lstStyle/>
          <a:p>
            <a:endParaRPr lang="en-US" smtClean="0"/>
          </a:p>
        </p:txBody>
      </p:sp>
      <p:sp>
        <p:nvSpPr>
          <p:cNvPr id="99332" name="Slide Number Placeholder 3"/>
          <p:cNvSpPr>
            <a:spLocks noGrp="1"/>
          </p:cNvSpPr>
          <p:nvPr>
            <p:ph type="sldNum" sz="quarter" idx="5"/>
          </p:nvPr>
        </p:nvSpPr>
        <p:spPr>
          <a:noFill/>
        </p:spPr>
        <p:txBody>
          <a:bodyPr/>
          <a:lstStyle/>
          <a:p>
            <a:fld id="{3152F68A-AF8E-4F19-91C3-C88D94CF1074}" type="slidenum">
              <a:rPr lang="en-US" smtClean="0"/>
              <a:pPr/>
              <a:t>20</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p:spPr>
        <p:txBody>
          <a:bodyPr/>
          <a:lstStyle/>
          <a:p>
            <a:endParaRPr lang="en-US" smtClean="0"/>
          </a:p>
        </p:txBody>
      </p:sp>
      <p:sp>
        <p:nvSpPr>
          <p:cNvPr id="89092" name="Slide Number Placeholder 3"/>
          <p:cNvSpPr>
            <a:spLocks noGrp="1"/>
          </p:cNvSpPr>
          <p:nvPr>
            <p:ph type="sldNum" sz="quarter" idx="5"/>
          </p:nvPr>
        </p:nvSpPr>
        <p:spPr>
          <a:noFill/>
        </p:spPr>
        <p:txBody>
          <a:bodyPr/>
          <a:lstStyle/>
          <a:p>
            <a:fld id="{483B66EC-B20D-4956-A0EA-C6A14D6D2A88}" type="slidenum">
              <a:rPr lang="en-US" smtClean="0"/>
              <a:pPr/>
              <a:t>21</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p:spPr>
        <p:txBody>
          <a:bodyPr/>
          <a:lstStyle/>
          <a:p>
            <a:endParaRPr lang="en-US" smtClean="0"/>
          </a:p>
        </p:txBody>
      </p:sp>
      <p:sp>
        <p:nvSpPr>
          <p:cNvPr id="90116" name="Slide Number Placeholder 3"/>
          <p:cNvSpPr>
            <a:spLocks noGrp="1"/>
          </p:cNvSpPr>
          <p:nvPr>
            <p:ph type="sldNum" sz="quarter" idx="5"/>
          </p:nvPr>
        </p:nvSpPr>
        <p:spPr>
          <a:noFill/>
        </p:spPr>
        <p:txBody>
          <a:bodyPr/>
          <a:lstStyle/>
          <a:p>
            <a:fld id="{85878146-E941-42D9-BB4E-5621E9FBCF1A}" type="slidenum">
              <a:rPr lang="en-US" smtClean="0"/>
              <a:pPr/>
              <a:t>22</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smtClean="0"/>
          </a:p>
        </p:txBody>
      </p:sp>
      <p:sp>
        <p:nvSpPr>
          <p:cNvPr id="77828" name="Slide Number Placeholder 3"/>
          <p:cNvSpPr>
            <a:spLocks noGrp="1"/>
          </p:cNvSpPr>
          <p:nvPr>
            <p:ph type="sldNum" sz="quarter" idx="5"/>
          </p:nvPr>
        </p:nvSpPr>
        <p:spPr>
          <a:noFill/>
        </p:spPr>
        <p:txBody>
          <a:bodyPr/>
          <a:lstStyle/>
          <a:p>
            <a:fld id="{87DA8071-487D-499C-AB27-EB7D5DDC5BDE}" type="slidenum">
              <a:rPr lang="en-US" smtClean="0"/>
              <a:pPr/>
              <a:t>4</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p:spPr>
        <p:txBody>
          <a:bodyPr/>
          <a:lstStyle/>
          <a:p>
            <a:endParaRPr lang="en-US" smtClean="0"/>
          </a:p>
        </p:txBody>
      </p:sp>
      <p:sp>
        <p:nvSpPr>
          <p:cNvPr id="91140" name="Slide Number Placeholder 3"/>
          <p:cNvSpPr>
            <a:spLocks noGrp="1"/>
          </p:cNvSpPr>
          <p:nvPr>
            <p:ph type="sldNum" sz="quarter" idx="5"/>
          </p:nvPr>
        </p:nvSpPr>
        <p:spPr>
          <a:noFill/>
        </p:spPr>
        <p:txBody>
          <a:bodyPr/>
          <a:lstStyle/>
          <a:p>
            <a:fld id="{42AB1C97-4096-4775-B1CA-B1D313D9C93D}" type="slidenum">
              <a:rPr lang="en-US" smtClean="0"/>
              <a:pPr/>
              <a:t>23</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p:spPr>
        <p:txBody>
          <a:bodyPr/>
          <a:lstStyle/>
          <a:p>
            <a:endParaRPr lang="en-US" smtClean="0"/>
          </a:p>
        </p:txBody>
      </p:sp>
      <p:sp>
        <p:nvSpPr>
          <p:cNvPr id="96260" name="Slide Number Placeholder 3"/>
          <p:cNvSpPr>
            <a:spLocks noGrp="1"/>
          </p:cNvSpPr>
          <p:nvPr>
            <p:ph type="sldNum" sz="quarter" idx="5"/>
          </p:nvPr>
        </p:nvSpPr>
        <p:spPr>
          <a:noFill/>
        </p:spPr>
        <p:txBody>
          <a:bodyPr/>
          <a:lstStyle/>
          <a:p>
            <a:fld id="{8063449F-5F0A-4C74-B38B-21FB037C304E}" type="slidenum">
              <a:rPr lang="en-US" smtClean="0"/>
              <a:pPr/>
              <a:t>24</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25C9C5DA-0AE3-4B27-885F-C5A18752C896}" type="slidenum">
              <a:rPr lang="en-US" smtClean="0"/>
              <a:pPr/>
              <a:t>25</a:t>
            </a:fld>
            <a:endParaRPr 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p:spPr>
        <p:txBody>
          <a:bodyPr/>
          <a:lstStyle/>
          <a:p>
            <a:endParaRPr lang="en-US" smtClean="0"/>
          </a:p>
        </p:txBody>
      </p:sp>
      <p:sp>
        <p:nvSpPr>
          <p:cNvPr id="101380" name="Slide Number Placeholder 3"/>
          <p:cNvSpPr>
            <a:spLocks noGrp="1"/>
          </p:cNvSpPr>
          <p:nvPr>
            <p:ph type="sldNum" sz="quarter" idx="5"/>
          </p:nvPr>
        </p:nvSpPr>
        <p:spPr>
          <a:noFill/>
        </p:spPr>
        <p:txBody>
          <a:bodyPr/>
          <a:lstStyle/>
          <a:p>
            <a:fld id="{32080A7C-96C3-452F-9FE1-02823A434739}" type="slidenum">
              <a:rPr lang="en-US" smtClean="0"/>
              <a:pPr/>
              <a:t>26</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A826D806-B9CE-4B50-846E-0B88030924BC}" type="slidenum">
              <a:rPr lang="en-US" smtClean="0"/>
              <a:pPr/>
              <a:t>27</a:t>
            </a:fld>
            <a:endParaRPr lang="en-US"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25C9C5DA-0AE3-4B27-885F-C5A18752C896}" type="slidenum">
              <a:rPr lang="en-US" smtClean="0"/>
              <a:pPr/>
              <a:t>28</a:t>
            </a:fld>
            <a:endParaRPr 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25C9C5DA-0AE3-4B27-885F-C5A18752C896}" type="slidenum">
              <a:rPr lang="en-US" smtClean="0"/>
              <a:pPr/>
              <a:t>29</a:t>
            </a:fld>
            <a:endParaRPr 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63E0D2C6-3BAA-4EFE-ACD7-98579D024012}" type="slidenum">
              <a:rPr lang="en-US" smtClean="0"/>
              <a:pPr/>
              <a:t>30</a:t>
            </a:fld>
            <a:endParaRPr lang="en-US"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072B2E94-860D-45C4-A6C1-B596B22B0F08}" type="slidenum">
              <a:rPr lang="en-US" smtClean="0"/>
              <a:pPr/>
              <a:t>31</a:t>
            </a:fld>
            <a:endParaRPr lang="en-US"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411C3ED5-85A1-4B52-85F3-4CE089EDEC2C}" type="slidenum">
              <a:rPr lang="en-US" smtClean="0"/>
              <a:pPr/>
              <a:t>32</a:t>
            </a:fld>
            <a:endParaRPr lang="en-US"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endParaRPr lang="en-US" smtClean="0"/>
          </a:p>
        </p:txBody>
      </p:sp>
      <p:sp>
        <p:nvSpPr>
          <p:cNvPr id="79876" name="Slide Number Placeholder 3"/>
          <p:cNvSpPr>
            <a:spLocks noGrp="1"/>
          </p:cNvSpPr>
          <p:nvPr>
            <p:ph type="sldNum" sz="quarter" idx="5"/>
          </p:nvPr>
        </p:nvSpPr>
        <p:spPr>
          <a:noFill/>
        </p:spPr>
        <p:txBody>
          <a:bodyPr/>
          <a:lstStyle/>
          <a:p>
            <a:fld id="{E402BFC3-4932-4A88-A6AE-E1D8519AC59F}" type="slidenum">
              <a:rPr lang="en-US" smtClean="0"/>
              <a:pPr/>
              <a:t>5</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1181FA9C-2DB3-4013-B61B-7254E8D012CA}" type="slidenum">
              <a:rPr lang="en-US" smtClean="0"/>
              <a:pPr/>
              <a:t>33</a:t>
            </a:fld>
            <a:endParaRPr lang="en-US"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E1EB3818-0BE4-41CF-B213-A6791009E2B2}" type="slidenum">
              <a:rPr lang="en-US" smtClean="0"/>
              <a:pPr/>
              <a:t>34</a:t>
            </a:fld>
            <a:endParaRPr lang="en-US"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p:spPr>
        <p:txBody>
          <a:bodyPr/>
          <a:lstStyle/>
          <a:p>
            <a:endParaRPr lang="en-US" smtClean="0"/>
          </a:p>
        </p:txBody>
      </p:sp>
      <p:sp>
        <p:nvSpPr>
          <p:cNvPr id="108548" name="Slide Number Placeholder 3"/>
          <p:cNvSpPr>
            <a:spLocks noGrp="1"/>
          </p:cNvSpPr>
          <p:nvPr>
            <p:ph type="sldNum" sz="quarter" idx="5"/>
          </p:nvPr>
        </p:nvSpPr>
        <p:spPr>
          <a:noFill/>
        </p:spPr>
        <p:txBody>
          <a:bodyPr/>
          <a:lstStyle/>
          <a:p>
            <a:fld id="{912AAD05-AAF9-4165-8E61-4532BF66ECB1}" type="slidenum">
              <a:rPr lang="en-US" smtClean="0"/>
              <a:pPr/>
              <a:t>35</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p:spPr>
        <p:txBody>
          <a:bodyPr/>
          <a:lstStyle/>
          <a:p>
            <a:endParaRPr lang="en-US" smtClean="0"/>
          </a:p>
        </p:txBody>
      </p:sp>
      <p:sp>
        <p:nvSpPr>
          <p:cNvPr id="108548" name="Slide Number Placeholder 3"/>
          <p:cNvSpPr>
            <a:spLocks noGrp="1"/>
          </p:cNvSpPr>
          <p:nvPr>
            <p:ph type="sldNum" sz="quarter" idx="5"/>
          </p:nvPr>
        </p:nvSpPr>
        <p:spPr>
          <a:noFill/>
        </p:spPr>
        <p:txBody>
          <a:bodyPr/>
          <a:lstStyle/>
          <a:p>
            <a:fld id="{912AAD05-AAF9-4165-8E61-4532BF66ECB1}" type="slidenum">
              <a:rPr lang="en-US" smtClean="0"/>
              <a:pPr/>
              <a:t>36</a:t>
            </a:fld>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p:spPr>
        <p:txBody>
          <a:bodyPr/>
          <a:lstStyle/>
          <a:p>
            <a:endParaRPr lang="en-US" smtClean="0"/>
          </a:p>
        </p:txBody>
      </p:sp>
      <p:sp>
        <p:nvSpPr>
          <p:cNvPr id="110596" name="Slide Number Placeholder 3"/>
          <p:cNvSpPr>
            <a:spLocks noGrp="1"/>
          </p:cNvSpPr>
          <p:nvPr>
            <p:ph type="sldNum" sz="quarter" idx="5"/>
          </p:nvPr>
        </p:nvSpPr>
        <p:spPr>
          <a:noFill/>
        </p:spPr>
        <p:txBody>
          <a:bodyPr/>
          <a:lstStyle/>
          <a:p>
            <a:fld id="{D27AFB96-136F-42EA-A466-DEE5ECF03BBA}" type="slidenum">
              <a:rPr lang="en-US" smtClean="0"/>
              <a:pPr/>
              <a:t>37</a:t>
            </a:fld>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p:spPr>
        <p:txBody>
          <a:bodyPr/>
          <a:lstStyle/>
          <a:p>
            <a:endParaRPr lang="en-US" smtClean="0"/>
          </a:p>
        </p:txBody>
      </p:sp>
      <p:sp>
        <p:nvSpPr>
          <p:cNvPr id="111620" name="Slide Number Placeholder 3"/>
          <p:cNvSpPr>
            <a:spLocks noGrp="1"/>
          </p:cNvSpPr>
          <p:nvPr>
            <p:ph type="sldNum" sz="quarter" idx="5"/>
          </p:nvPr>
        </p:nvSpPr>
        <p:spPr>
          <a:noFill/>
        </p:spPr>
        <p:txBody>
          <a:bodyPr/>
          <a:lstStyle/>
          <a:p>
            <a:fld id="{447BF4FF-41AC-42DA-A852-6F226149045B}" type="slidenum">
              <a:rPr lang="en-US" smtClean="0"/>
              <a:pPr/>
              <a:t>38</a:t>
            </a:fld>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p:spPr>
        <p:txBody>
          <a:bodyPr/>
          <a:lstStyle/>
          <a:p>
            <a:endParaRPr lang="en-US" smtClean="0"/>
          </a:p>
        </p:txBody>
      </p:sp>
      <p:sp>
        <p:nvSpPr>
          <p:cNvPr id="112644" name="Slide Number Placeholder 3"/>
          <p:cNvSpPr>
            <a:spLocks noGrp="1"/>
          </p:cNvSpPr>
          <p:nvPr>
            <p:ph type="sldNum" sz="quarter" idx="5"/>
          </p:nvPr>
        </p:nvSpPr>
        <p:spPr>
          <a:noFill/>
        </p:spPr>
        <p:txBody>
          <a:bodyPr/>
          <a:lstStyle/>
          <a:p>
            <a:fld id="{691C0083-7DE7-4F50-8D9A-8A4E000E6049}" type="slidenum">
              <a:rPr lang="en-US" smtClean="0"/>
              <a:pPr/>
              <a:t>39</a:t>
            </a:fld>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p:spPr>
        <p:txBody>
          <a:bodyPr/>
          <a:lstStyle/>
          <a:p>
            <a:endParaRPr lang="en-US" smtClean="0"/>
          </a:p>
        </p:txBody>
      </p:sp>
      <p:sp>
        <p:nvSpPr>
          <p:cNvPr id="113668" name="Slide Number Placeholder 3"/>
          <p:cNvSpPr>
            <a:spLocks noGrp="1"/>
          </p:cNvSpPr>
          <p:nvPr>
            <p:ph type="sldNum" sz="quarter" idx="5"/>
          </p:nvPr>
        </p:nvSpPr>
        <p:spPr>
          <a:noFill/>
        </p:spPr>
        <p:txBody>
          <a:bodyPr/>
          <a:lstStyle/>
          <a:p>
            <a:fld id="{C261A10B-A383-4D4B-9AA6-3A0A32C16D7B}" type="slidenum">
              <a:rPr lang="en-US" smtClean="0"/>
              <a:pPr/>
              <a:t>40</a:t>
            </a:fld>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p:spPr>
        <p:txBody>
          <a:bodyPr/>
          <a:lstStyle/>
          <a:p>
            <a:endParaRPr lang="en-US" smtClean="0"/>
          </a:p>
        </p:txBody>
      </p:sp>
      <p:sp>
        <p:nvSpPr>
          <p:cNvPr id="114692" name="Slide Number Placeholder 3"/>
          <p:cNvSpPr>
            <a:spLocks noGrp="1"/>
          </p:cNvSpPr>
          <p:nvPr>
            <p:ph type="sldNum" sz="quarter" idx="5"/>
          </p:nvPr>
        </p:nvSpPr>
        <p:spPr>
          <a:noFill/>
        </p:spPr>
        <p:txBody>
          <a:bodyPr/>
          <a:lstStyle/>
          <a:p>
            <a:fld id="{98F5C9CE-2BDD-4967-AB4B-0F3AC53243EF}" type="slidenum">
              <a:rPr lang="en-US" smtClean="0"/>
              <a:pPr/>
              <a:t>41</a:t>
            </a:fld>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p:spPr>
        <p:txBody>
          <a:bodyPr/>
          <a:lstStyle/>
          <a:p>
            <a:endParaRPr lang="en-US" smtClean="0"/>
          </a:p>
        </p:txBody>
      </p:sp>
      <p:sp>
        <p:nvSpPr>
          <p:cNvPr id="109572" name="Slide Number Placeholder 3"/>
          <p:cNvSpPr>
            <a:spLocks noGrp="1"/>
          </p:cNvSpPr>
          <p:nvPr>
            <p:ph type="sldNum" sz="quarter" idx="5"/>
          </p:nvPr>
        </p:nvSpPr>
        <p:spPr>
          <a:noFill/>
        </p:spPr>
        <p:txBody>
          <a:bodyPr/>
          <a:lstStyle/>
          <a:p>
            <a:fld id="{5DD60416-1F5F-4914-B4E4-A450187AE875}" type="slidenum">
              <a:rPr lang="en-US" smtClean="0"/>
              <a:pPr/>
              <a:t>42</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p:spPr>
        <p:txBody>
          <a:bodyPr/>
          <a:lstStyle/>
          <a:p>
            <a:endParaRPr lang="en-US" smtClean="0"/>
          </a:p>
        </p:txBody>
      </p:sp>
      <p:sp>
        <p:nvSpPr>
          <p:cNvPr id="80900" name="Slide Number Placeholder 3"/>
          <p:cNvSpPr>
            <a:spLocks noGrp="1"/>
          </p:cNvSpPr>
          <p:nvPr>
            <p:ph type="sldNum" sz="quarter" idx="5"/>
          </p:nvPr>
        </p:nvSpPr>
        <p:spPr>
          <a:noFill/>
        </p:spPr>
        <p:txBody>
          <a:bodyPr/>
          <a:lstStyle/>
          <a:p>
            <a:fld id="{A207FAC6-BB68-4309-BA61-DE0DB02224E8}" type="slidenum">
              <a:rPr lang="en-US" smtClean="0"/>
              <a:pPr/>
              <a:t>6</a:t>
            </a:fld>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AB0EEEC-65F0-4B3C-98AB-F67CB6834891}" type="slidenum">
              <a:rPr lang="en-US" smtClean="0"/>
              <a:pPr/>
              <a:t>43</a:t>
            </a:fld>
            <a:endParaRPr lang="en-US"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5A63A5A7-EEAA-49E0-882B-9AE08B1FAEDF}" type="slidenum">
              <a:rPr lang="en-US" smtClean="0"/>
              <a:pPr/>
              <a:t>44</a:t>
            </a:fld>
            <a:endParaRPr lang="en-US"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0CA5BA1E-2F72-496F-A3B7-44B1F033F39B}" type="slidenum">
              <a:rPr lang="en-US" smtClean="0"/>
              <a:pPr/>
              <a:t>45</a:t>
            </a:fld>
            <a:endParaRPr lang="en-US"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0F1B1380-810A-4D5C-B199-D187A640A65B}" type="slidenum">
              <a:rPr lang="en-US" smtClean="0"/>
              <a:pPr/>
              <a:t>46</a:t>
            </a:fld>
            <a:endParaRPr lang="en-US"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C34D2F2B-10E0-4766-9BCA-44ACDBC557FD}" type="slidenum">
              <a:rPr lang="en-US" smtClean="0"/>
              <a:pPr/>
              <a:t>47</a:t>
            </a:fld>
            <a:endParaRPr lang="en-US"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pPr eaLnBrk="1" hangingPunct="1"/>
            <a:endParaRPr lang="en-US" smtClean="0"/>
          </a:p>
        </p:txBody>
      </p:sp>
      <p:sp>
        <p:nvSpPr>
          <p:cNvPr id="27652" name="Slide Number Placeholder 3"/>
          <p:cNvSpPr>
            <a:spLocks noGrp="1"/>
          </p:cNvSpPr>
          <p:nvPr>
            <p:ph type="sldNum" sz="quarter" idx="5"/>
          </p:nvPr>
        </p:nvSpPr>
        <p:spPr>
          <a:noFill/>
        </p:spPr>
        <p:txBody>
          <a:bodyPr/>
          <a:lstStyle/>
          <a:p>
            <a:fld id="{E1442B22-8F66-44BD-A8B8-3098B8AFFC1A}" type="slidenum">
              <a:rPr lang="en-US" smtClean="0"/>
              <a:pPr/>
              <a:t>48</a:t>
            </a:fld>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pPr eaLnBrk="1" hangingPunct="1"/>
            <a:endParaRPr lang="en-US" smtClean="0"/>
          </a:p>
        </p:txBody>
      </p:sp>
      <p:sp>
        <p:nvSpPr>
          <p:cNvPr id="28676" name="Slide Number Placeholder 3"/>
          <p:cNvSpPr>
            <a:spLocks noGrp="1"/>
          </p:cNvSpPr>
          <p:nvPr>
            <p:ph type="sldNum" sz="quarter" idx="5"/>
          </p:nvPr>
        </p:nvSpPr>
        <p:spPr>
          <a:noFill/>
        </p:spPr>
        <p:txBody>
          <a:bodyPr/>
          <a:lstStyle/>
          <a:p>
            <a:fld id="{30E7FE7C-20B8-4380-9722-D9B0D8B1B7B3}" type="slidenum">
              <a:rPr lang="en-US" smtClean="0"/>
              <a:pPr/>
              <a:t>49</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p:spPr>
        <p:txBody>
          <a:bodyPr/>
          <a:lstStyle/>
          <a:p>
            <a:endParaRPr lang="en-US" smtClean="0"/>
          </a:p>
        </p:txBody>
      </p:sp>
      <p:sp>
        <p:nvSpPr>
          <p:cNvPr id="93188" name="Slide Number Placeholder 3"/>
          <p:cNvSpPr>
            <a:spLocks noGrp="1"/>
          </p:cNvSpPr>
          <p:nvPr>
            <p:ph type="sldNum" sz="quarter" idx="5"/>
          </p:nvPr>
        </p:nvSpPr>
        <p:spPr>
          <a:noFill/>
        </p:spPr>
        <p:txBody>
          <a:bodyPr/>
          <a:lstStyle/>
          <a:p>
            <a:fld id="{03801F81-2E47-4F2D-A158-0EB91BD12B8A}" type="slidenum">
              <a:rPr lang="en-US" smtClean="0"/>
              <a:pPr/>
              <a:t>7</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endParaRPr lang="en-US" smtClean="0"/>
          </a:p>
        </p:txBody>
      </p:sp>
      <p:sp>
        <p:nvSpPr>
          <p:cNvPr id="94212" name="Slide Number Placeholder 3"/>
          <p:cNvSpPr>
            <a:spLocks noGrp="1"/>
          </p:cNvSpPr>
          <p:nvPr>
            <p:ph type="sldNum" sz="quarter" idx="5"/>
          </p:nvPr>
        </p:nvSpPr>
        <p:spPr>
          <a:noFill/>
        </p:spPr>
        <p:txBody>
          <a:bodyPr/>
          <a:lstStyle/>
          <a:p>
            <a:fld id="{261A5E4C-B598-4E59-88F8-072C4D62AC00}" type="slidenum">
              <a:rPr lang="en-US" smtClean="0"/>
              <a:pPr/>
              <a:t>9</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p:spPr>
        <p:txBody>
          <a:bodyPr/>
          <a:lstStyle/>
          <a:p>
            <a:endParaRPr lang="en-US" smtClean="0"/>
          </a:p>
        </p:txBody>
      </p:sp>
      <p:sp>
        <p:nvSpPr>
          <p:cNvPr id="95236" name="Slide Number Placeholder 3"/>
          <p:cNvSpPr>
            <a:spLocks noGrp="1"/>
          </p:cNvSpPr>
          <p:nvPr>
            <p:ph type="sldNum" sz="quarter" idx="5"/>
          </p:nvPr>
        </p:nvSpPr>
        <p:spPr>
          <a:noFill/>
        </p:spPr>
        <p:txBody>
          <a:bodyPr/>
          <a:lstStyle/>
          <a:p>
            <a:fld id="{C1D15F2F-86B6-4536-971C-5D6FE065A83D}" type="slidenum">
              <a:rPr lang="en-US" smtClean="0"/>
              <a:pPr/>
              <a:t>10</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p:spPr>
        <p:txBody>
          <a:bodyPr/>
          <a:lstStyle/>
          <a:p>
            <a:endParaRPr lang="en-US" smtClean="0"/>
          </a:p>
        </p:txBody>
      </p:sp>
      <p:sp>
        <p:nvSpPr>
          <p:cNvPr id="95236" name="Slide Number Placeholder 3"/>
          <p:cNvSpPr>
            <a:spLocks noGrp="1"/>
          </p:cNvSpPr>
          <p:nvPr>
            <p:ph type="sldNum" sz="quarter" idx="5"/>
          </p:nvPr>
        </p:nvSpPr>
        <p:spPr>
          <a:noFill/>
        </p:spPr>
        <p:txBody>
          <a:bodyPr/>
          <a:lstStyle/>
          <a:p>
            <a:fld id="{C1D15F2F-86B6-4536-971C-5D6FE065A83D}" type="slidenum">
              <a:rPr lang="en-US" smtClean="0"/>
              <a:pPr/>
              <a:t>11</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p:spPr>
        <p:txBody>
          <a:bodyPr/>
          <a:lstStyle/>
          <a:p>
            <a:endParaRPr lang="en-US" smtClean="0"/>
          </a:p>
        </p:txBody>
      </p:sp>
      <p:sp>
        <p:nvSpPr>
          <p:cNvPr id="95236" name="Slide Number Placeholder 3"/>
          <p:cNvSpPr>
            <a:spLocks noGrp="1"/>
          </p:cNvSpPr>
          <p:nvPr>
            <p:ph type="sldNum" sz="quarter" idx="5"/>
          </p:nvPr>
        </p:nvSpPr>
        <p:spPr>
          <a:noFill/>
        </p:spPr>
        <p:txBody>
          <a:bodyPr/>
          <a:lstStyle/>
          <a:p>
            <a:fld id="{C1D15F2F-86B6-4536-971C-5D6FE065A83D}" type="slidenum">
              <a:rPr lang="en-US" smtClean="0"/>
              <a:pPr/>
              <a:t>12</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Rectangle 4"/>
          <p:cNvSpPr>
            <a:spLocks noChangeArrowheads="1"/>
          </p:cNvSpPr>
          <p:nvPr/>
        </p:nvSpPr>
        <p:spPr bwMode="blackGray">
          <a:xfrm>
            <a:off x="1055688" y="2405063"/>
            <a:ext cx="6950075" cy="74612"/>
          </a:xfrm>
          <a:prstGeom prst="rect">
            <a:avLst/>
          </a:prstGeom>
          <a:gradFill rotWithShape="1">
            <a:gsLst>
              <a:gs pos="0">
                <a:srgbClr val="FFCC99"/>
              </a:gs>
              <a:gs pos="100000">
                <a:srgbClr val="99CCFF"/>
              </a:gs>
            </a:gsLst>
            <a:lin ang="5400000" scaled="1"/>
          </a:gradFill>
          <a:ln w="9525">
            <a:noFill/>
            <a:miter lim="800000"/>
            <a:headEnd/>
            <a:tailEnd/>
          </a:ln>
          <a:effectLst/>
        </p:spPr>
        <p:txBody>
          <a:bodyPr wrap="none" anchor="ctr"/>
          <a:lstStyle/>
          <a:p>
            <a:pPr>
              <a:defRPr/>
            </a:pPr>
            <a:endParaRPr lang="en-US" dirty="0"/>
          </a:p>
        </p:txBody>
      </p:sp>
      <p:sp>
        <p:nvSpPr>
          <p:cNvPr id="4" name="Rectangle 5"/>
          <p:cNvSpPr>
            <a:spLocks noChangeArrowheads="1"/>
          </p:cNvSpPr>
          <p:nvPr/>
        </p:nvSpPr>
        <p:spPr bwMode="auto">
          <a:xfrm rot="16200000">
            <a:off x="5457032" y="3174206"/>
            <a:ext cx="6858000" cy="509587"/>
          </a:xfrm>
          <a:prstGeom prst="rect">
            <a:avLst/>
          </a:prstGeom>
          <a:gradFill rotWithShape="1">
            <a:gsLst>
              <a:gs pos="0">
                <a:srgbClr val="FFCC99"/>
              </a:gs>
              <a:gs pos="100000">
                <a:srgbClr val="CCECFF"/>
              </a:gs>
            </a:gsLst>
            <a:lin ang="18900000" scaled="1"/>
          </a:gradFill>
          <a:ln w="9525">
            <a:noFill/>
            <a:miter lim="800000"/>
            <a:headEnd/>
            <a:tailEnd/>
          </a:ln>
          <a:effectLst/>
        </p:spPr>
        <p:txBody>
          <a:bodyPr wrap="none" anchor="ctr"/>
          <a:lstStyle/>
          <a:p>
            <a:pPr>
              <a:defRPr/>
            </a:pPr>
            <a:endParaRPr lang="en-US" dirty="0"/>
          </a:p>
        </p:txBody>
      </p:sp>
      <p:sp>
        <p:nvSpPr>
          <p:cNvPr id="5" name="Rectangle 4"/>
          <p:cNvSpPr>
            <a:spLocks noChangeArrowheads="1"/>
          </p:cNvSpPr>
          <p:nvPr/>
        </p:nvSpPr>
        <p:spPr bwMode="auto">
          <a:xfrm>
            <a:off x="2549525" y="5387975"/>
            <a:ext cx="3802063" cy="841375"/>
          </a:xfrm>
          <a:prstGeom prst="rect">
            <a:avLst/>
          </a:prstGeom>
          <a:noFill/>
          <a:ln w="12700">
            <a:noFill/>
            <a:miter lim="800000"/>
            <a:headEnd/>
            <a:tailEnd/>
          </a:ln>
          <a:effectLst/>
        </p:spPr>
        <p:txBody>
          <a:bodyPr lIns="90487" tIns="44450" rIns="90487" bIns="44450"/>
          <a:lstStyle/>
          <a:p>
            <a:pPr>
              <a:spcBef>
                <a:spcPct val="20000"/>
              </a:spcBef>
              <a:buSzPct val="100000"/>
              <a:defRPr/>
            </a:pPr>
            <a:endParaRPr lang="en-US" sz="2000" dirty="0">
              <a:latin typeface="Times New Roman" pitchFamily="18" charset="0"/>
            </a:endParaRPr>
          </a:p>
        </p:txBody>
      </p:sp>
      <p:sp>
        <p:nvSpPr>
          <p:cNvPr id="147458" name="Rectangle 2"/>
          <p:cNvSpPr>
            <a:spLocks noGrp="1" noChangeArrowheads="1"/>
          </p:cNvSpPr>
          <p:nvPr>
            <p:ph type="ctrTitle"/>
          </p:nvPr>
        </p:nvSpPr>
        <p:spPr>
          <a:xfrm>
            <a:off x="685800" y="495300"/>
            <a:ext cx="7772400" cy="1720850"/>
          </a:xfrm>
        </p:spPr>
        <p:txBody>
          <a:bodyPr/>
          <a:lstStyle>
            <a:lvl1pPr algn="ctr">
              <a:buFont typeface="Wingdings" pitchFamily="2" charset="2"/>
              <a:buNone/>
              <a:defRPr sz="3600">
                <a:cs typeface="Times New Roman" pitchFamily="18" charset="0"/>
              </a:defRPr>
            </a:lvl1p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43663" y="158750"/>
            <a:ext cx="2014537"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96875" y="158750"/>
            <a:ext cx="5894388" cy="5937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96875" y="1189038"/>
            <a:ext cx="3954463" cy="4906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03738" y="1189038"/>
            <a:ext cx="3954462" cy="4906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560388" y="158750"/>
            <a:ext cx="7772400" cy="762000"/>
          </a:xfrm>
          <a:prstGeom prst="rect">
            <a:avLst/>
          </a:prstGeom>
          <a:noFill/>
          <a:ln w="12700">
            <a:noFill/>
            <a:miter lim="800000"/>
            <a:headEnd/>
            <a:tailEnd/>
          </a:ln>
        </p:spPr>
        <p:txBody>
          <a:bodyPr vert="horz" wrap="square" lIns="90487" tIns="44450" rIns="90487" bIns="44450" numCol="1" anchor="ctr" anchorCtr="0" compatLnSpc="1">
            <a:prstTxWarp prst="textNoShape">
              <a:avLst/>
            </a:prstTxWarp>
          </a:bodyPr>
          <a:lstStyle/>
          <a:p>
            <a:pPr lvl="0"/>
            <a:r>
              <a:rPr lang="en-US" altLang="en-US" smtClean="0"/>
              <a:t> Click to edit Master title style</a:t>
            </a:r>
          </a:p>
        </p:txBody>
      </p:sp>
      <p:sp>
        <p:nvSpPr>
          <p:cNvPr id="14339" name="Rectangle 3"/>
          <p:cNvSpPr>
            <a:spLocks noGrp="1" noChangeArrowheads="1"/>
          </p:cNvSpPr>
          <p:nvPr>
            <p:ph type="body" idx="1"/>
          </p:nvPr>
        </p:nvSpPr>
        <p:spPr bwMode="auto">
          <a:xfrm>
            <a:off x="396875" y="1189038"/>
            <a:ext cx="8061325" cy="4906962"/>
          </a:xfrm>
          <a:prstGeom prst="rect">
            <a:avLst/>
          </a:prstGeom>
          <a:noFill/>
          <a:ln w="12700">
            <a:noFill/>
            <a:miter lim="800000"/>
            <a:headEnd/>
            <a:tailEnd/>
          </a:ln>
        </p:spPr>
        <p:txBody>
          <a:bodyPr vert="horz" wrap="square" lIns="90487" tIns="44450" rIns="90487" bIns="4445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3557" name="Rectangle 5"/>
          <p:cNvSpPr>
            <a:spLocks noChangeArrowheads="1"/>
          </p:cNvSpPr>
          <p:nvPr/>
        </p:nvSpPr>
        <p:spPr bwMode="blackGray">
          <a:xfrm>
            <a:off x="639763" y="838200"/>
            <a:ext cx="7756525" cy="66675"/>
          </a:xfrm>
          <a:prstGeom prst="rect">
            <a:avLst/>
          </a:prstGeom>
          <a:gradFill rotWithShape="1">
            <a:gsLst>
              <a:gs pos="0">
                <a:srgbClr val="FFCC99"/>
              </a:gs>
              <a:gs pos="100000">
                <a:srgbClr val="CCECFF"/>
              </a:gs>
            </a:gsLst>
            <a:lin ang="5400000" scaled="1"/>
          </a:gradFill>
          <a:ln w="9525">
            <a:noFill/>
            <a:miter lim="800000"/>
            <a:headEnd/>
            <a:tailEnd/>
          </a:ln>
          <a:effectLst/>
        </p:spPr>
        <p:txBody>
          <a:bodyPr wrap="none" anchor="ctr"/>
          <a:lstStyle/>
          <a:p>
            <a:pPr>
              <a:defRPr/>
            </a:pPr>
            <a:endParaRPr lang="en-US" dirty="0"/>
          </a:p>
        </p:txBody>
      </p:sp>
      <p:sp>
        <p:nvSpPr>
          <p:cNvPr id="23560" name="Text Box 8"/>
          <p:cNvSpPr txBox="1">
            <a:spLocks noChangeArrowheads="1"/>
          </p:cNvSpPr>
          <p:nvPr/>
        </p:nvSpPr>
        <p:spPr bwMode="auto">
          <a:xfrm>
            <a:off x="8602663" y="6276975"/>
            <a:ext cx="541337" cy="457200"/>
          </a:xfrm>
          <a:prstGeom prst="rect">
            <a:avLst/>
          </a:prstGeom>
          <a:noFill/>
          <a:ln w="12700" algn="ctr">
            <a:noFill/>
            <a:miter lim="800000"/>
            <a:headEnd/>
            <a:tailEnd/>
          </a:ln>
          <a:effectLst/>
        </p:spPr>
        <p:txBody>
          <a:bodyPr>
            <a:spAutoFit/>
          </a:bodyPr>
          <a:lstStyle/>
          <a:p>
            <a:pPr>
              <a:spcBef>
                <a:spcPct val="50000"/>
              </a:spcBef>
              <a:defRPr/>
            </a:pPr>
            <a:fld id="{BFABC0DE-D2E0-46C6-B72E-0356D23A53F0}" type="slidenum">
              <a:rPr lang="en-US" sz="2400"/>
              <a:pPr>
                <a:spcBef>
                  <a:spcPct val="50000"/>
                </a:spcBef>
                <a:defRPr/>
              </a:pPr>
              <a:t>‹#›</a:t>
            </a:fld>
            <a:endParaRPr lang="en-US" sz="2400" dirty="0"/>
          </a:p>
        </p:txBody>
      </p:sp>
      <p:sp>
        <p:nvSpPr>
          <p:cNvPr id="23558" name="Rectangle 6"/>
          <p:cNvSpPr>
            <a:spLocks noChangeArrowheads="1"/>
          </p:cNvSpPr>
          <p:nvPr/>
        </p:nvSpPr>
        <p:spPr bwMode="auto">
          <a:xfrm rot="-5400000">
            <a:off x="5457032" y="3174206"/>
            <a:ext cx="6858000" cy="509587"/>
          </a:xfrm>
          <a:prstGeom prst="rect">
            <a:avLst/>
          </a:prstGeom>
          <a:gradFill rotWithShape="1">
            <a:gsLst>
              <a:gs pos="0">
                <a:srgbClr val="FFCC99"/>
              </a:gs>
              <a:gs pos="100000">
                <a:srgbClr val="CCECFF"/>
              </a:gs>
            </a:gsLst>
            <a:lin ang="18900000" scaled="1"/>
          </a:gradFill>
          <a:ln w="9525">
            <a:noFill/>
            <a:miter lim="800000"/>
            <a:headEnd/>
            <a:tailEnd/>
          </a:ln>
          <a:effectLst/>
        </p:spPr>
        <p:txBody>
          <a:bodyPr wrap="none" anchor="ctr"/>
          <a:lstStyle/>
          <a:p>
            <a:pPr>
              <a:defRPr/>
            </a:pPr>
            <a:endParaRPr lang="en-US" dirty="0"/>
          </a:p>
        </p:txBody>
      </p:sp>
      <p:sp>
        <p:nvSpPr>
          <p:cNvPr id="23566" name="Text Box 14"/>
          <p:cNvSpPr txBox="1">
            <a:spLocks noChangeArrowheads="1"/>
          </p:cNvSpPr>
          <p:nvPr/>
        </p:nvSpPr>
        <p:spPr bwMode="auto">
          <a:xfrm>
            <a:off x="8485188" y="6502400"/>
            <a:ext cx="533400" cy="152400"/>
          </a:xfrm>
          <a:prstGeom prst="rect">
            <a:avLst/>
          </a:prstGeom>
          <a:noFill/>
          <a:ln w="9525">
            <a:noFill/>
            <a:miter lim="800000"/>
            <a:headEnd/>
            <a:tailEnd/>
          </a:ln>
          <a:effectLst/>
        </p:spPr>
        <p:txBody>
          <a:bodyPr lIns="82550" tIns="0" rIns="82550" bIns="0">
            <a:spAutoFit/>
          </a:bodyPr>
          <a:lstStyle/>
          <a:p>
            <a:pPr algn="r">
              <a:defRPr/>
            </a:pPr>
            <a:fld id="{7CF783E3-F570-43C0-8ACC-3ADE83BC98CD}" type="slidenum">
              <a:rPr lang="en-US" altLang="en-US" sz="1000" b="1">
                <a:solidFill>
                  <a:srgbClr val="003399"/>
                </a:solidFill>
                <a:latin typeface="Arial" charset="0"/>
              </a:rPr>
              <a:pPr algn="r">
                <a:defRPr/>
              </a:pPr>
              <a:t>‹#›</a:t>
            </a:fld>
            <a:endParaRPr lang="en-US" altLang="en-US" sz="1000" b="1" dirty="0">
              <a:solidFill>
                <a:srgbClr val="003399"/>
              </a:solidFill>
              <a:latin typeface="Arial" charset="0"/>
            </a:endParaRPr>
          </a:p>
        </p:txBody>
      </p:sp>
    </p:spTree>
  </p:cSld>
  <p:clrMap bg1="lt1" tx1="dk1" bg2="lt2" tx2="dk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0" fontAlgn="base" hangingPunct="0">
        <a:spcBef>
          <a:spcPct val="0"/>
        </a:spcBef>
        <a:spcAft>
          <a:spcPct val="0"/>
        </a:spcAft>
        <a:buFont typeface="Wingdings" pitchFamily="2" charset="2"/>
        <a:buChar char="v"/>
        <a:defRPr sz="3200">
          <a:solidFill>
            <a:srgbClr val="666699"/>
          </a:solidFill>
          <a:latin typeface="+mj-lt"/>
          <a:ea typeface="+mj-ea"/>
          <a:cs typeface="+mj-cs"/>
        </a:defRPr>
      </a:lvl1pPr>
      <a:lvl2pPr algn="l" rtl="0" eaLnBrk="0" fontAlgn="base" hangingPunct="0">
        <a:spcBef>
          <a:spcPct val="0"/>
        </a:spcBef>
        <a:spcAft>
          <a:spcPct val="0"/>
        </a:spcAft>
        <a:buFont typeface="Wingdings" pitchFamily="2" charset="2"/>
        <a:buChar char="v"/>
        <a:defRPr sz="3200">
          <a:solidFill>
            <a:srgbClr val="666699"/>
          </a:solidFill>
          <a:latin typeface="Times New Roman" pitchFamily="18" charset="0"/>
        </a:defRPr>
      </a:lvl2pPr>
      <a:lvl3pPr algn="l" rtl="0" eaLnBrk="0" fontAlgn="base" hangingPunct="0">
        <a:spcBef>
          <a:spcPct val="0"/>
        </a:spcBef>
        <a:spcAft>
          <a:spcPct val="0"/>
        </a:spcAft>
        <a:buFont typeface="Wingdings" pitchFamily="2" charset="2"/>
        <a:buChar char="v"/>
        <a:defRPr sz="3200">
          <a:solidFill>
            <a:srgbClr val="666699"/>
          </a:solidFill>
          <a:latin typeface="Times New Roman" pitchFamily="18" charset="0"/>
        </a:defRPr>
      </a:lvl3pPr>
      <a:lvl4pPr algn="l" rtl="0" eaLnBrk="0" fontAlgn="base" hangingPunct="0">
        <a:spcBef>
          <a:spcPct val="0"/>
        </a:spcBef>
        <a:spcAft>
          <a:spcPct val="0"/>
        </a:spcAft>
        <a:buFont typeface="Wingdings" pitchFamily="2" charset="2"/>
        <a:buChar char="v"/>
        <a:defRPr sz="3200">
          <a:solidFill>
            <a:srgbClr val="666699"/>
          </a:solidFill>
          <a:latin typeface="Times New Roman" pitchFamily="18" charset="0"/>
        </a:defRPr>
      </a:lvl4pPr>
      <a:lvl5pPr algn="l" rtl="0" eaLnBrk="0" fontAlgn="base" hangingPunct="0">
        <a:spcBef>
          <a:spcPct val="0"/>
        </a:spcBef>
        <a:spcAft>
          <a:spcPct val="0"/>
        </a:spcAft>
        <a:buFont typeface="Wingdings" pitchFamily="2" charset="2"/>
        <a:buChar char="v"/>
        <a:defRPr sz="3200">
          <a:solidFill>
            <a:srgbClr val="666699"/>
          </a:solidFill>
          <a:latin typeface="Times New Roman" pitchFamily="18" charset="0"/>
        </a:defRPr>
      </a:lvl5pPr>
      <a:lvl6pPr marL="457200" algn="l" rtl="0" eaLnBrk="0" fontAlgn="base" hangingPunct="0">
        <a:spcBef>
          <a:spcPct val="0"/>
        </a:spcBef>
        <a:spcAft>
          <a:spcPct val="0"/>
        </a:spcAft>
        <a:buFont typeface="Wingdings" pitchFamily="2" charset="2"/>
        <a:buChar char="v"/>
        <a:defRPr sz="3200">
          <a:solidFill>
            <a:srgbClr val="666699"/>
          </a:solidFill>
          <a:latin typeface="Times New Roman" pitchFamily="18" charset="0"/>
        </a:defRPr>
      </a:lvl6pPr>
      <a:lvl7pPr marL="914400" algn="l" rtl="0" eaLnBrk="0" fontAlgn="base" hangingPunct="0">
        <a:spcBef>
          <a:spcPct val="0"/>
        </a:spcBef>
        <a:spcAft>
          <a:spcPct val="0"/>
        </a:spcAft>
        <a:buFont typeface="Wingdings" pitchFamily="2" charset="2"/>
        <a:buChar char="v"/>
        <a:defRPr sz="3200">
          <a:solidFill>
            <a:srgbClr val="666699"/>
          </a:solidFill>
          <a:latin typeface="Times New Roman" pitchFamily="18" charset="0"/>
        </a:defRPr>
      </a:lvl7pPr>
      <a:lvl8pPr marL="1371600" algn="l" rtl="0" eaLnBrk="0" fontAlgn="base" hangingPunct="0">
        <a:spcBef>
          <a:spcPct val="0"/>
        </a:spcBef>
        <a:spcAft>
          <a:spcPct val="0"/>
        </a:spcAft>
        <a:buFont typeface="Wingdings" pitchFamily="2" charset="2"/>
        <a:buChar char="v"/>
        <a:defRPr sz="3200">
          <a:solidFill>
            <a:srgbClr val="666699"/>
          </a:solidFill>
          <a:latin typeface="Times New Roman" pitchFamily="18" charset="0"/>
        </a:defRPr>
      </a:lvl8pPr>
      <a:lvl9pPr marL="1828800" algn="l" rtl="0" eaLnBrk="0" fontAlgn="base" hangingPunct="0">
        <a:spcBef>
          <a:spcPct val="0"/>
        </a:spcBef>
        <a:spcAft>
          <a:spcPct val="0"/>
        </a:spcAft>
        <a:buFont typeface="Wingdings" pitchFamily="2" charset="2"/>
        <a:buChar char="v"/>
        <a:defRPr sz="3200">
          <a:solidFill>
            <a:srgbClr val="666699"/>
          </a:solidFill>
          <a:latin typeface="Times New Roman" pitchFamily="18" charset="0"/>
        </a:defRPr>
      </a:lvl9pPr>
    </p:titleStyle>
    <p:bodyStyle>
      <a:lvl1pPr marL="342900" indent="-342900" algn="l" rtl="0" eaLnBrk="0" fontAlgn="base" hangingPunct="0">
        <a:spcBef>
          <a:spcPct val="20000"/>
        </a:spcBef>
        <a:spcAft>
          <a:spcPct val="0"/>
        </a:spcAft>
        <a:buClr>
          <a:srgbClr val="336699"/>
        </a:buClr>
        <a:buSzPct val="100000"/>
        <a:buFont typeface="Wingdings" pitchFamily="2" charset="2"/>
        <a:buChar char="Ø"/>
        <a:defRPr sz="2400">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itchFamily="2" charset="2"/>
        <a:buChar char="Ø"/>
        <a:defRPr sz="2200">
          <a:solidFill>
            <a:schemeClr val="tx1"/>
          </a:solidFill>
          <a:latin typeface="+mn-lt"/>
        </a:defRPr>
      </a:lvl2pPr>
      <a:lvl3pPr marL="1143000" indent="-228600" algn="l" rtl="0" eaLnBrk="0" fontAlgn="base" hangingPunct="0">
        <a:spcBef>
          <a:spcPct val="20000"/>
        </a:spcBef>
        <a:spcAft>
          <a:spcPct val="0"/>
        </a:spcAft>
        <a:buSzPct val="100000"/>
        <a:buChar char="•"/>
        <a:defRPr>
          <a:solidFill>
            <a:srgbClr val="006600"/>
          </a:solidFill>
          <a:latin typeface="+mn-lt"/>
        </a:defRPr>
      </a:lvl3pPr>
      <a:lvl4pPr marL="1600200" indent="-228600" algn="l" rtl="0" eaLnBrk="0" fontAlgn="base" hangingPunct="0">
        <a:spcBef>
          <a:spcPct val="20000"/>
        </a:spcBef>
        <a:spcAft>
          <a:spcPct val="0"/>
        </a:spcAft>
        <a:buSzPct val="100000"/>
        <a:buChar char="–"/>
        <a:defRPr sz="1200">
          <a:solidFill>
            <a:schemeClr val="tx1"/>
          </a:solidFill>
          <a:latin typeface="+mn-lt"/>
        </a:defRPr>
      </a:lvl4pPr>
      <a:lvl5pPr marL="2057400" indent="-228600" algn="l" rtl="0" eaLnBrk="0" fontAlgn="base" hangingPunct="0">
        <a:spcBef>
          <a:spcPct val="20000"/>
        </a:spcBef>
        <a:spcAft>
          <a:spcPct val="0"/>
        </a:spcAft>
        <a:buSzPct val="100000"/>
        <a:buFont typeface="Wingdings" pitchFamily="2" charset="2"/>
        <a:buChar char="Ø"/>
        <a:defRPr sz="1200">
          <a:solidFill>
            <a:schemeClr val="tx1"/>
          </a:solidFill>
          <a:latin typeface="+mn-lt"/>
        </a:defRPr>
      </a:lvl5pPr>
      <a:lvl6pPr marL="2514600" indent="-228600" algn="l" rtl="0" eaLnBrk="0" fontAlgn="base" hangingPunct="0">
        <a:spcBef>
          <a:spcPct val="20000"/>
        </a:spcBef>
        <a:spcAft>
          <a:spcPct val="0"/>
        </a:spcAft>
        <a:buSzPct val="100000"/>
        <a:buChar char="»"/>
        <a:defRPr sz="1200">
          <a:solidFill>
            <a:schemeClr val="tx1"/>
          </a:solidFill>
          <a:latin typeface="+mn-lt"/>
        </a:defRPr>
      </a:lvl6pPr>
      <a:lvl7pPr marL="2971800" indent="-228600" algn="l" rtl="0" eaLnBrk="0" fontAlgn="base" hangingPunct="0">
        <a:spcBef>
          <a:spcPct val="20000"/>
        </a:spcBef>
        <a:spcAft>
          <a:spcPct val="0"/>
        </a:spcAft>
        <a:buSzPct val="100000"/>
        <a:buChar char="»"/>
        <a:defRPr sz="1200">
          <a:solidFill>
            <a:schemeClr val="tx1"/>
          </a:solidFill>
          <a:latin typeface="+mn-lt"/>
        </a:defRPr>
      </a:lvl7pPr>
      <a:lvl8pPr marL="3429000" indent="-228600" algn="l" rtl="0" eaLnBrk="0" fontAlgn="base" hangingPunct="0">
        <a:spcBef>
          <a:spcPct val="20000"/>
        </a:spcBef>
        <a:spcAft>
          <a:spcPct val="0"/>
        </a:spcAft>
        <a:buSzPct val="100000"/>
        <a:buChar char="»"/>
        <a:defRPr sz="1200">
          <a:solidFill>
            <a:schemeClr val="tx1"/>
          </a:solidFill>
          <a:latin typeface="+mn-lt"/>
        </a:defRPr>
      </a:lvl8pPr>
      <a:lvl9pPr marL="3886200" indent="-228600" algn="l" rtl="0" eaLnBrk="0" fontAlgn="base" hangingPunct="0">
        <a:spcBef>
          <a:spcPct val="20000"/>
        </a:spcBef>
        <a:spcAft>
          <a:spcPct val="0"/>
        </a:spcAft>
        <a:buSzPct val="100000"/>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6.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7.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8.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22313" y="928688"/>
            <a:ext cx="7753350" cy="1514475"/>
          </a:xfrm>
        </p:spPr>
        <p:txBody>
          <a:bodyPr/>
          <a:lstStyle/>
          <a:p>
            <a:r>
              <a:rPr lang="en-US" dirty="0" smtClean="0"/>
              <a:t>CS 2200</a:t>
            </a:r>
            <a:br>
              <a:rPr lang="en-US" dirty="0" smtClean="0"/>
            </a:br>
            <a:r>
              <a:rPr lang="en-US" dirty="0" smtClean="0"/>
              <a:t> Stable Storage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Box 1"/>
          <p:cNvSpPr txBox="1">
            <a:spLocks noChangeArrowheads="1"/>
          </p:cNvSpPr>
          <p:nvPr/>
        </p:nvSpPr>
        <p:spPr bwMode="auto">
          <a:xfrm>
            <a:off x="833114" y="855662"/>
            <a:ext cx="7614199" cy="4524315"/>
          </a:xfrm>
          <a:prstGeom prst="rect">
            <a:avLst/>
          </a:prstGeom>
          <a:noFill/>
          <a:ln w="9525">
            <a:noFill/>
            <a:miter lim="800000"/>
            <a:headEnd/>
            <a:tailEnd/>
          </a:ln>
        </p:spPr>
        <p:txBody>
          <a:bodyPr wrap="square">
            <a:spAutoFit/>
          </a:bodyPr>
          <a:lstStyle/>
          <a:p>
            <a:pPr algn="just"/>
            <a:r>
              <a:rPr lang="en-US" sz="2400" dirty="0" smtClean="0"/>
              <a:t>Given </a:t>
            </a:r>
            <a:r>
              <a:rPr lang="en-US" sz="2400" dirty="0"/>
              <a:t>the following specifications for a disk drive:</a:t>
            </a:r>
          </a:p>
          <a:p>
            <a:pPr algn="just"/>
            <a:r>
              <a:rPr lang="en-US" sz="2400" dirty="0"/>
              <a:t>	256 bytes per sector </a:t>
            </a:r>
          </a:p>
          <a:p>
            <a:pPr algn="just"/>
            <a:r>
              <a:rPr lang="en-US" sz="2400" dirty="0"/>
              <a:t>	</a:t>
            </a:r>
            <a:r>
              <a:rPr lang="en-US" sz="2400" dirty="0">
                <a:solidFill>
                  <a:srgbClr val="FF9966"/>
                </a:solidFill>
              </a:rPr>
              <a:t>12 sectors per track</a:t>
            </a:r>
          </a:p>
          <a:p>
            <a:pPr algn="just"/>
            <a:r>
              <a:rPr lang="en-US" sz="2400" dirty="0">
                <a:solidFill>
                  <a:srgbClr val="FF9966"/>
                </a:solidFill>
              </a:rPr>
              <a:t>	20 tracks per surface</a:t>
            </a:r>
          </a:p>
          <a:p>
            <a:pPr algn="just"/>
            <a:r>
              <a:rPr lang="en-US" sz="2400" dirty="0"/>
              <a:t> 	3 platters </a:t>
            </a:r>
          </a:p>
          <a:p>
            <a:pPr algn="just"/>
            <a:r>
              <a:rPr lang="en-US" sz="2400" dirty="0"/>
              <a:t>  </a:t>
            </a:r>
            <a:r>
              <a:rPr lang="en-US" sz="2400" dirty="0" smtClean="0"/>
              <a:t>Assume </a:t>
            </a:r>
            <a:r>
              <a:rPr lang="en-US" sz="2400" dirty="0"/>
              <a:t>a zoned bit recording with 3 zones</a:t>
            </a:r>
          </a:p>
          <a:p>
            <a:pPr algn="just"/>
            <a:r>
              <a:rPr lang="en-US" sz="2400" dirty="0"/>
              <a:t>	Zone 3 (outermost): 8 tracks, 18 sectors per track</a:t>
            </a:r>
          </a:p>
          <a:p>
            <a:pPr algn="just"/>
            <a:r>
              <a:rPr lang="en-US" sz="2400" dirty="0"/>
              <a:t>	Zone 2: 7 tracks, 14 sectors per track</a:t>
            </a:r>
          </a:p>
          <a:p>
            <a:pPr algn="just"/>
            <a:r>
              <a:rPr lang="en-US" sz="2400" dirty="0"/>
              <a:t>	Zone 1: 5 tracks, 12 sectors per track  </a:t>
            </a:r>
          </a:p>
          <a:p>
            <a:pPr algn="just"/>
            <a:r>
              <a:rPr lang="en-US" sz="2400" dirty="0"/>
              <a:t>     </a:t>
            </a:r>
            <a:endParaRPr lang="en-US" sz="2400" dirty="0" smtClean="0"/>
          </a:p>
          <a:p>
            <a:pPr algn="just"/>
            <a:r>
              <a:rPr lang="en-US" sz="2400" dirty="0" smtClean="0"/>
              <a:t>What </a:t>
            </a:r>
            <a:r>
              <a:rPr lang="en-US" sz="2400" dirty="0"/>
              <a:t>is the total capacity of this drive with the </a:t>
            </a:r>
            <a:r>
              <a:rPr lang="en-US" sz="2400" dirty="0" smtClean="0"/>
              <a:t>zoned-bit </a:t>
            </a:r>
            <a:r>
              <a:rPr lang="en-US" sz="2400" dirty="0"/>
              <a:t>recording?</a:t>
            </a:r>
          </a:p>
        </p:txBody>
      </p:sp>
      <p:sp>
        <p:nvSpPr>
          <p:cNvPr id="3" name="Rectangle 2"/>
          <p:cNvSpPr txBox="1">
            <a:spLocks noChangeArrowheads="1"/>
          </p:cNvSpPr>
          <p:nvPr/>
        </p:nvSpPr>
        <p:spPr>
          <a:xfrm>
            <a:off x="560388" y="158750"/>
            <a:ext cx="7772400" cy="762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Char char="v"/>
              <a:tabLst/>
              <a:defRPr/>
            </a:pPr>
            <a:r>
              <a:rPr kumimoji="0" lang="en-US" sz="3200" b="0" i="0" u="none" strike="noStrike" kern="0" cap="none" spc="0" normalizeH="0" baseline="0" noProof="0" smtClean="0">
                <a:ln>
                  <a:noFill/>
                </a:ln>
                <a:solidFill>
                  <a:srgbClr val="666699"/>
                </a:solidFill>
                <a:effectLst/>
                <a:uLnTx/>
                <a:uFillTx/>
                <a:latin typeface="+mj-lt"/>
                <a:ea typeface="+mj-ea"/>
                <a:cs typeface="+mj-cs"/>
              </a:rPr>
              <a:t>Example</a:t>
            </a:r>
            <a:endParaRPr kumimoji="0" lang="en-US" sz="3200" b="0" i="0" u="none" strike="noStrike" kern="0" cap="none" spc="0" normalizeH="0" baseline="0" noProof="0" dirty="0" smtClean="0">
              <a:ln>
                <a:noFill/>
              </a:ln>
              <a:solidFill>
                <a:srgbClr val="666699"/>
              </a:solidFill>
              <a:effectLst/>
              <a:uLnTx/>
              <a:uFillTx/>
              <a:latin typeface="+mj-lt"/>
              <a:ea typeface="+mj-ea"/>
              <a:cs typeface="+mj-cs"/>
            </a:endParaRPr>
          </a:p>
        </p:txBody>
      </p:sp>
      <p:cxnSp>
        <p:nvCxnSpPr>
          <p:cNvPr id="5" name="Straight Connector 4"/>
          <p:cNvCxnSpPr/>
          <p:nvPr/>
        </p:nvCxnSpPr>
        <p:spPr bwMode="auto">
          <a:xfrm flipV="1">
            <a:off x="1828800" y="1683657"/>
            <a:ext cx="2583543" cy="653143"/>
          </a:xfrm>
          <a:prstGeom prst="line">
            <a:avLst/>
          </a:prstGeom>
          <a:solidFill>
            <a:schemeClr val="accent1"/>
          </a:solidFill>
          <a:ln w="12700"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Box 1"/>
          <p:cNvSpPr txBox="1">
            <a:spLocks noChangeArrowheads="1"/>
          </p:cNvSpPr>
          <p:nvPr/>
        </p:nvSpPr>
        <p:spPr bwMode="auto">
          <a:xfrm>
            <a:off x="833114" y="855662"/>
            <a:ext cx="7614199" cy="1569660"/>
          </a:xfrm>
          <a:prstGeom prst="rect">
            <a:avLst/>
          </a:prstGeom>
          <a:noFill/>
          <a:ln w="9525">
            <a:noFill/>
            <a:miter lim="800000"/>
            <a:headEnd/>
            <a:tailEnd/>
          </a:ln>
        </p:spPr>
        <p:txBody>
          <a:bodyPr wrap="square">
            <a:spAutoFit/>
          </a:bodyPr>
          <a:lstStyle/>
          <a:p>
            <a:pPr algn="just"/>
            <a:endParaRPr lang="en-US" sz="2400" dirty="0" smtClean="0"/>
          </a:p>
          <a:p>
            <a:pPr algn="just"/>
            <a:r>
              <a:rPr lang="en-US" sz="2400" dirty="0" smtClean="0"/>
              <a:t>Capacity = (</a:t>
            </a:r>
            <a:r>
              <a:rPr lang="en-US" sz="2400" i="1" dirty="0" smtClean="0"/>
              <a:t>p * n</a:t>
            </a:r>
            <a:r>
              <a:rPr lang="en-US" sz="2400" dirty="0" smtClean="0"/>
              <a:t> * (∑ (</a:t>
            </a:r>
            <a:r>
              <a:rPr lang="en-US" sz="2400" i="1" dirty="0" err="1" smtClean="0"/>
              <a:t>t</a:t>
            </a:r>
            <a:r>
              <a:rPr lang="en-US" sz="2400" i="1" baseline="-25000" dirty="0" err="1" smtClean="0"/>
              <a:t>zi</a:t>
            </a:r>
            <a:r>
              <a:rPr lang="en-US" sz="2400" i="1" dirty="0" smtClean="0"/>
              <a:t> * </a:t>
            </a:r>
            <a:r>
              <a:rPr lang="en-US" sz="2400" i="1" dirty="0" err="1" smtClean="0"/>
              <a:t>s</a:t>
            </a:r>
            <a:r>
              <a:rPr lang="en-US" sz="2400" i="1" baseline="-25000" dirty="0" err="1" smtClean="0"/>
              <a:t>zi</a:t>
            </a:r>
            <a:r>
              <a:rPr lang="en-US" sz="2400" dirty="0" smtClean="0"/>
              <a:t>), for 1 ≤ </a:t>
            </a:r>
            <a:r>
              <a:rPr lang="en-US" sz="2400" i="1" dirty="0" err="1" smtClean="0"/>
              <a:t>i</a:t>
            </a:r>
            <a:r>
              <a:rPr lang="en-US" sz="2400" dirty="0" smtClean="0"/>
              <a:t> ≤ </a:t>
            </a:r>
            <a:r>
              <a:rPr lang="en-US" sz="2400" i="1" dirty="0" smtClean="0"/>
              <a:t>z</a:t>
            </a:r>
            <a:r>
              <a:rPr lang="en-US" sz="2400" dirty="0" smtClean="0"/>
              <a:t>) * </a:t>
            </a:r>
            <a:r>
              <a:rPr lang="en-US" sz="2400" i="1" dirty="0" smtClean="0"/>
              <a:t>b</a:t>
            </a:r>
            <a:r>
              <a:rPr lang="en-US" sz="2400" dirty="0" smtClean="0"/>
              <a:t>)  bytes</a:t>
            </a:r>
          </a:p>
          <a:p>
            <a:pPr algn="just"/>
            <a:endParaRPr lang="en-US" sz="2400" dirty="0" smtClean="0"/>
          </a:p>
          <a:p>
            <a:pPr algn="just"/>
            <a:r>
              <a:rPr lang="en-US" sz="2400" dirty="0" smtClean="0"/>
              <a:t>Capacity=256*2*3*(8*18+7*14+5*12)=453 KB</a:t>
            </a:r>
          </a:p>
        </p:txBody>
      </p:sp>
      <p:sp>
        <p:nvSpPr>
          <p:cNvPr id="3" name="Rectangle 2"/>
          <p:cNvSpPr txBox="1">
            <a:spLocks noChangeArrowheads="1"/>
          </p:cNvSpPr>
          <p:nvPr/>
        </p:nvSpPr>
        <p:spPr>
          <a:xfrm>
            <a:off x="560388" y="158750"/>
            <a:ext cx="7772400" cy="762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Char char="v"/>
              <a:tabLst/>
              <a:defRPr/>
            </a:pPr>
            <a:r>
              <a:rPr kumimoji="0" lang="en-US" sz="3200" b="0" i="0" u="none" strike="noStrike" kern="0" cap="none" spc="0" normalizeH="0" baseline="0" noProof="0" smtClean="0">
                <a:ln>
                  <a:noFill/>
                </a:ln>
                <a:solidFill>
                  <a:srgbClr val="666699"/>
                </a:solidFill>
                <a:effectLst/>
                <a:uLnTx/>
                <a:uFillTx/>
                <a:latin typeface="+mj-lt"/>
                <a:ea typeface="+mj-ea"/>
                <a:cs typeface="+mj-cs"/>
              </a:rPr>
              <a:t>Example</a:t>
            </a:r>
            <a:endParaRPr kumimoji="0" lang="en-US" sz="3200" b="0" i="0" u="none" strike="noStrike" kern="0" cap="none" spc="0" normalizeH="0" baseline="0" noProof="0" dirty="0" smtClean="0">
              <a:ln>
                <a:noFill/>
              </a:ln>
              <a:solidFill>
                <a:srgbClr val="666699"/>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Box 1"/>
          <p:cNvSpPr txBox="1">
            <a:spLocks noChangeArrowheads="1"/>
          </p:cNvSpPr>
          <p:nvPr/>
        </p:nvSpPr>
        <p:spPr bwMode="auto">
          <a:xfrm>
            <a:off x="833114" y="855662"/>
            <a:ext cx="7614199" cy="4154984"/>
          </a:xfrm>
          <a:prstGeom prst="rect">
            <a:avLst/>
          </a:prstGeom>
          <a:noFill/>
          <a:ln w="9525">
            <a:noFill/>
            <a:miter lim="800000"/>
            <a:headEnd/>
            <a:tailEnd/>
          </a:ln>
        </p:spPr>
        <p:txBody>
          <a:bodyPr wrap="square">
            <a:spAutoFit/>
          </a:bodyPr>
          <a:lstStyle/>
          <a:p>
            <a:pPr algn="just"/>
            <a:endParaRPr lang="en-US" sz="2400" dirty="0" smtClean="0"/>
          </a:p>
          <a:p>
            <a:pPr algn="just">
              <a:buFont typeface="Wingdings" pitchFamily="2" charset="2"/>
              <a:buChar char="Ø"/>
            </a:pPr>
            <a:r>
              <a:rPr lang="en-US" sz="2400" dirty="0" smtClean="0"/>
              <a:t>Disk head has to find the specific cylinder (i.e., track) – seek time (typical value 8ms)</a:t>
            </a:r>
          </a:p>
          <a:p>
            <a:pPr algn="just">
              <a:buFont typeface="Wingdings" pitchFamily="2" charset="2"/>
              <a:buChar char="Ø"/>
            </a:pPr>
            <a:endParaRPr lang="en-US" sz="2400" dirty="0" smtClean="0"/>
          </a:p>
          <a:p>
            <a:pPr algn="just">
              <a:buFont typeface="Wingdings" pitchFamily="2" charset="2"/>
              <a:buChar char="Ø"/>
            </a:pPr>
            <a:r>
              <a:rPr lang="en-US" sz="2400" dirty="0" smtClean="0"/>
              <a:t>Disk has to spin to bring required sector under the head – rotational latency (typical value 4ms)</a:t>
            </a:r>
          </a:p>
          <a:p>
            <a:pPr algn="just">
              <a:buFont typeface="Wingdings" pitchFamily="2" charset="2"/>
              <a:buChar char="Ø"/>
            </a:pPr>
            <a:endParaRPr lang="en-US" sz="2400" dirty="0" smtClean="0"/>
          </a:p>
          <a:p>
            <a:pPr algn="just">
              <a:buFont typeface="Wingdings" pitchFamily="2" charset="2"/>
              <a:buChar char="Ø"/>
            </a:pPr>
            <a:r>
              <a:rPr lang="en-US" sz="2400" dirty="0" smtClean="0"/>
              <a:t>Data are read and transferred to the controller – data transfer time  </a:t>
            </a:r>
          </a:p>
          <a:p>
            <a:pPr algn="just">
              <a:buFont typeface="Wingdings" pitchFamily="2" charset="2"/>
              <a:buChar char="Ø"/>
            </a:pPr>
            <a:endParaRPr lang="en-US" sz="2400" dirty="0" smtClean="0"/>
          </a:p>
          <a:p>
            <a:pPr algn="just">
              <a:buFont typeface="Wingdings" pitchFamily="2" charset="2"/>
              <a:buChar char="Ø"/>
            </a:pPr>
            <a:r>
              <a:rPr lang="en-US" sz="2400" dirty="0" smtClean="0"/>
              <a:t>How to compute data transfer time?</a:t>
            </a:r>
          </a:p>
        </p:txBody>
      </p:sp>
      <p:sp>
        <p:nvSpPr>
          <p:cNvPr id="3" name="Rectangle 2"/>
          <p:cNvSpPr txBox="1">
            <a:spLocks noChangeArrowheads="1"/>
          </p:cNvSpPr>
          <p:nvPr/>
        </p:nvSpPr>
        <p:spPr>
          <a:xfrm>
            <a:off x="560388" y="158750"/>
            <a:ext cx="7772400" cy="762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Char char="v"/>
              <a:tabLst/>
              <a:defRPr/>
            </a:pPr>
            <a:r>
              <a:rPr lang="en-US" sz="3200" kern="0" dirty="0" smtClean="0">
                <a:solidFill>
                  <a:srgbClr val="666699"/>
                </a:solidFill>
                <a:latin typeface="+mj-lt"/>
                <a:ea typeface="+mj-ea"/>
                <a:cs typeface="+mj-cs"/>
              </a:rPr>
              <a:t>Total time for reading/writing</a:t>
            </a:r>
            <a:endParaRPr kumimoji="0" lang="en-US" sz="3200" b="0" i="0" u="none" strike="noStrike" kern="0" cap="none" spc="0" normalizeH="0" baseline="0" noProof="0" dirty="0" smtClean="0">
              <a:ln>
                <a:noFill/>
              </a:ln>
              <a:solidFill>
                <a:srgbClr val="666699"/>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0">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0">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89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1"/>
          <p:cNvSpPr txBox="1">
            <a:spLocks noChangeArrowheads="1"/>
          </p:cNvSpPr>
          <p:nvPr/>
        </p:nvSpPr>
        <p:spPr bwMode="auto">
          <a:xfrm>
            <a:off x="623588" y="800100"/>
            <a:ext cx="8144474" cy="5262979"/>
          </a:xfrm>
          <a:prstGeom prst="rect">
            <a:avLst/>
          </a:prstGeom>
          <a:noFill/>
          <a:ln w="9525">
            <a:noFill/>
            <a:miter lim="800000"/>
            <a:headEnd/>
            <a:tailEnd/>
          </a:ln>
        </p:spPr>
        <p:txBody>
          <a:bodyPr wrap="none">
            <a:spAutoFit/>
          </a:bodyPr>
          <a:lstStyle/>
          <a:p>
            <a:pPr algn="just"/>
            <a:r>
              <a:rPr lang="en-US" sz="2400" b="1" dirty="0"/>
              <a:t>Let,</a:t>
            </a:r>
          </a:p>
          <a:p>
            <a:pPr algn="just"/>
            <a:r>
              <a:rPr lang="en-US" sz="2400" b="1" dirty="0"/>
              <a:t>	</a:t>
            </a:r>
            <a:r>
              <a:rPr lang="en-US" sz="2400" b="1" i="1" dirty="0"/>
              <a:t>r</a:t>
            </a:r>
            <a:r>
              <a:rPr lang="en-US" sz="2400" b="1" dirty="0"/>
              <a:t> – rotational speed of the disk in </a:t>
            </a:r>
            <a:r>
              <a:rPr lang="en-US" sz="2400" b="1" dirty="0" smtClean="0"/>
              <a:t>revolutions per min,</a:t>
            </a:r>
            <a:endParaRPr lang="en-US" sz="2400" b="1" dirty="0"/>
          </a:p>
          <a:p>
            <a:pPr algn="just"/>
            <a:r>
              <a:rPr lang="en-US" sz="2400" b="1" dirty="0"/>
              <a:t>	</a:t>
            </a:r>
            <a:r>
              <a:rPr lang="en-US" sz="2400" b="1" i="1" dirty="0"/>
              <a:t>s</a:t>
            </a:r>
            <a:r>
              <a:rPr lang="en-US" sz="2400" b="1" dirty="0"/>
              <a:t> – number of sectors per track,</a:t>
            </a:r>
          </a:p>
          <a:p>
            <a:pPr algn="just"/>
            <a:r>
              <a:rPr lang="en-US" sz="2400" b="1" dirty="0"/>
              <a:t>	</a:t>
            </a:r>
            <a:r>
              <a:rPr lang="en-US" sz="2400" b="1" i="1" dirty="0"/>
              <a:t>b</a:t>
            </a:r>
            <a:r>
              <a:rPr lang="en-US" sz="2400" b="1" dirty="0"/>
              <a:t> – number of bytes per sector,</a:t>
            </a:r>
          </a:p>
          <a:p>
            <a:pPr algn="just"/>
            <a:r>
              <a:rPr lang="en-US" sz="2400" b="1" dirty="0"/>
              <a:t> </a:t>
            </a:r>
          </a:p>
          <a:p>
            <a:pPr algn="just"/>
            <a:r>
              <a:rPr lang="en-US" sz="2400" b="1" dirty="0"/>
              <a:t>Time for one revolution = 60/</a:t>
            </a:r>
            <a:r>
              <a:rPr lang="en-US" sz="2400" b="1" i="1" dirty="0"/>
              <a:t>r</a:t>
            </a:r>
            <a:r>
              <a:rPr lang="en-US" sz="2400" b="1" dirty="0"/>
              <a:t> seconds</a:t>
            </a:r>
          </a:p>
          <a:p>
            <a:pPr algn="just"/>
            <a:r>
              <a:rPr lang="en-US" sz="2400" b="1" dirty="0"/>
              <a:t> </a:t>
            </a:r>
          </a:p>
          <a:p>
            <a:pPr algn="just"/>
            <a:r>
              <a:rPr lang="en-US" sz="2400" b="1" dirty="0"/>
              <a:t>Amount of data read in one revolution = </a:t>
            </a:r>
            <a:r>
              <a:rPr lang="en-US" sz="2400" b="1" i="1" dirty="0"/>
              <a:t>s *b</a:t>
            </a:r>
            <a:r>
              <a:rPr lang="en-US" sz="2400" b="1" dirty="0"/>
              <a:t> bytes</a:t>
            </a:r>
          </a:p>
          <a:p>
            <a:pPr algn="just"/>
            <a:r>
              <a:rPr lang="en-US" sz="2400" b="1" dirty="0"/>
              <a:t> </a:t>
            </a:r>
          </a:p>
          <a:p>
            <a:pPr algn="just"/>
            <a:r>
              <a:rPr lang="en-US" sz="2400" b="1" dirty="0"/>
              <a:t>The data transfer rate of the disk:</a:t>
            </a:r>
          </a:p>
          <a:p>
            <a:pPr algn="just"/>
            <a:r>
              <a:rPr lang="en-US" sz="2400" b="1" dirty="0"/>
              <a:t>	(Amount of data in track) / (time for one revolution) </a:t>
            </a:r>
          </a:p>
          <a:p>
            <a:pPr algn="just"/>
            <a:r>
              <a:rPr lang="en-US" sz="2400" b="1" dirty="0"/>
              <a:t>		= (</a:t>
            </a:r>
            <a:r>
              <a:rPr lang="en-US" sz="2400" b="1" i="1" dirty="0"/>
              <a:t>s * b</a:t>
            </a:r>
            <a:r>
              <a:rPr lang="en-US" sz="2400" b="1" dirty="0"/>
              <a:t>)/(60/</a:t>
            </a:r>
            <a:r>
              <a:rPr lang="en-US" sz="2400" b="1" i="1" dirty="0"/>
              <a:t>r</a:t>
            </a:r>
            <a:r>
              <a:rPr lang="en-US" sz="2400" b="1" dirty="0"/>
              <a:t>)</a:t>
            </a:r>
          </a:p>
          <a:p>
            <a:pPr algn="just"/>
            <a:r>
              <a:rPr lang="en-US" sz="2400" b="1" dirty="0"/>
              <a:t>	Data transfer rate </a:t>
            </a:r>
          </a:p>
          <a:p>
            <a:pPr algn="just"/>
            <a:r>
              <a:rPr lang="en-US" sz="2400" b="1" dirty="0"/>
              <a:t>		= (</a:t>
            </a:r>
            <a:r>
              <a:rPr lang="en-US" sz="2400" b="1" i="1" dirty="0"/>
              <a:t>s * b * r</a:t>
            </a:r>
            <a:r>
              <a:rPr lang="en-US" sz="2400" b="1" dirty="0"/>
              <a:t>) / 60 bytes/second	</a:t>
            </a:r>
          </a:p>
        </p:txBody>
      </p:sp>
      <p:sp>
        <p:nvSpPr>
          <p:cNvPr id="3" name="Rectangle 2"/>
          <p:cNvSpPr txBox="1">
            <a:spLocks noChangeArrowheads="1"/>
          </p:cNvSpPr>
          <p:nvPr/>
        </p:nvSpPr>
        <p:spPr>
          <a:xfrm>
            <a:off x="560388" y="158750"/>
            <a:ext cx="7772400" cy="762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Char char="v"/>
              <a:tabLst/>
              <a:defRPr/>
            </a:pPr>
            <a:r>
              <a:rPr lang="en-US" sz="3200" kern="0" dirty="0" smtClean="0">
                <a:solidFill>
                  <a:srgbClr val="666699"/>
                </a:solidFill>
                <a:latin typeface="+mj-lt"/>
                <a:ea typeface="+mj-ea"/>
                <a:cs typeface="+mj-cs"/>
              </a:rPr>
              <a:t>Data transfer rate</a:t>
            </a:r>
            <a:endParaRPr kumimoji="0" lang="en-US" sz="3200" b="0" i="0" u="none" strike="noStrike" kern="0" cap="none" spc="0" normalizeH="0" baseline="0" noProof="0" dirty="0" smtClean="0">
              <a:ln>
                <a:noFill/>
              </a:ln>
              <a:solidFill>
                <a:srgbClr val="666699"/>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Box 1"/>
          <p:cNvSpPr txBox="1">
            <a:spLocks noChangeArrowheads="1"/>
          </p:cNvSpPr>
          <p:nvPr/>
        </p:nvSpPr>
        <p:spPr bwMode="auto">
          <a:xfrm>
            <a:off x="598766" y="1516743"/>
            <a:ext cx="7507183" cy="3970318"/>
          </a:xfrm>
          <a:prstGeom prst="rect">
            <a:avLst/>
          </a:prstGeom>
          <a:noFill/>
          <a:ln w="9525">
            <a:noFill/>
            <a:miter lim="800000"/>
            <a:headEnd/>
            <a:tailEnd/>
          </a:ln>
        </p:spPr>
        <p:txBody>
          <a:bodyPr wrap="none">
            <a:spAutoFit/>
          </a:bodyPr>
          <a:lstStyle/>
          <a:p>
            <a:pPr algn="just"/>
            <a:r>
              <a:rPr lang="en-US" sz="2800" dirty="0" smtClean="0"/>
              <a:t>Given </a:t>
            </a:r>
            <a:r>
              <a:rPr lang="en-US" sz="2800" dirty="0"/>
              <a:t>the following specifications for a disk drive:</a:t>
            </a:r>
          </a:p>
          <a:p>
            <a:pPr algn="just"/>
            <a:r>
              <a:rPr lang="en-US" sz="2800" dirty="0"/>
              <a:t>	512 bytes per sector </a:t>
            </a:r>
          </a:p>
          <a:p>
            <a:pPr algn="just"/>
            <a:r>
              <a:rPr lang="en-US" sz="2800" dirty="0"/>
              <a:t>	400 sectors per track</a:t>
            </a:r>
          </a:p>
          <a:p>
            <a:pPr algn="just"/>
            <a:r>
              <a:rPr lang="en-US" sz="2800" dirty="0"/>
              <a:t>	6000 tracks per surface</a:t>
            </a:r>
          </a:p>
          <a:p>
            <a:pPr algn="just"/>
            <a:r>
              <a:rPr lang="en-US" sz="2800" dirty="0"/>
              <a:t>	3 platters</a:t>
            </a:r>
          </a:p>
          <a:p>
            <a:pPr algn="just"/>
            <a:r>
              <a:rPr lang="en-US" sz="2800" dirty="0"/>
              <a:t>	Rotational speed 15000 RPM</a:t>
            </a:r>
          </a:p>
          <a:p>
            <a:pPr algn="just"/>
            <a:endParaRPr lang="en-US" sz="2800" dirty="0"/>
          </a:p>
          <a:p>
            <a:pPr algn="just"/>
            <a:r>
              <a:rPr lang="en-US" sz="2800" dirty="0"/>
              <a:t>What is the transfer rate of the disk?</a:t>
            </a:r>
          </a:p>
          <a:p>
            <a:endParaRPr lang="en-US" sz="2800" dirty="0"/>
          </a:p>
        </p:txBody>
      </p:sp>
      <p:sp>
        <p:nvSpPr>
          <p:cNvPr id="3" name="Rectangle 2"/>
          <p:cNvSpPr txBox="1">
            <a:spLocks noChangeArrowheads="1"/>
          </p:cNvSpPr>
          <p:nvPr/>
        </p:nvSpPr>
        <p:spPr>
          <a:xfrm>
            <a:off x="560388" y="158750"/>
            <a:ext cx="7772400" cy="762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Char char="v"/>
              <a:tabLst/>
              <a:defRPr/>
            </a:pPr>
            <a:r>
              <a:rPr lang="en-US" sz="3200" kern="0" dirty="0" smtClean="0">
                <a:solidFill>
                  <a:srgbClr val="666699"/>
                </a:solidFill>
                <a:latin typeface="+mj-lt"/>
                <a:ea typeface="+mj-ea"/>
                <a:cs typeface="+mj-cs"/>
              </a:rPr>
              <a:t>Example</a:t>
            </a:r>
            <a:endParaRPr kumimoji="0" lang="en-US" sz="3200" b="0" i="0" u="none" strike="noStrike" kern="0" cap="none" spc="0" normalizeH="0" baseline="0" noProof="0" dirty="0" smtClean="0">
              <a:ln>
                <a:noFill/>
              </a:ln>
              <a:solidFill>
                <a:srgbClr val="666699"/>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Box 1"/>
          <p:cNvSpPr txBox="1">
            <a:spLocks noChangeArrowheads="1"/>
          </p:cNvSpPr>
          <p:nvPr/>
        </p:nvSpPr>
        <p:spPr bwMode="auto">
          <a:xfrm>
            <a:off x="260539" y="1516743"/>
            <a:ext cx="8183651" cy="2677656"/>
          </a:xfrm>
          <a:prstGeom prst="rect">
            <a:avLst/>
          </a:prstGeom>
          <a:noFill/>
          <a:ln w="9525">
            <a:noFill/>
            <a:miter lim="800000"/>
            <a:headEnd/>
            <a:tailEnd/>
          </a:ln>
        </p:spPr>
        <p:txBody>
          <a:bodyPr wrap="none">
            <a:spAutoFit/>
          </a:bodyPr>
          <a:lstStyle/>
          <a:p>
            <a:pPr algn="just"/>
            <a:r>
              <a:rPr lang="en-US" sz="2800" dirty="0" smtClean="0"/>
              <a:t>Time for one revolution=60/r=60/15000=4ms</a:t>
            </a:r>
          </a:p>
          <a:p>
            <a:pPr algn="just"/>
            <a:endParaRPr lang="en-US" sz="2800" dirty="0" smtClean="0"/>
          </a:p>
          <a:p>
            <a:pPr algn="just"/>
            <a:r>
              <a:rPr lang="en-US" sz="2800" dirty="0" smtClean="0"/>
              <a:t>Data read in one revolution=512*400=204,800 bytes</a:t>
            </a:r>
          </a:p>
          <a:p>
            <a:pPr algn="just"/>
            <a:endParaRPr lang="en-US" sz="2800" dirty="0" smtClean="0"/>
          </a:p>
          <a:p>
            <a:pPr algn="just"/>
            <a:r>
              <a:rPr lang="en-US" sz="2800" dirty="0" smtClean="0"/>
              <a:t>Data transfer rate= 204,800/(0.004)=51,200,000 bytes/s</a:t>
            </a:r>
            <a:endParaRPr lang="en-US" sz="2800" dirty="0"/>
          </a:p>
          <a:p>
            <a:endParaRPr lang="en-US" sz="2800" dirty="0"/>
          </a:p>
        </p:txBody>
      </p:sp>
      <p:sp>
        <p:nvSpPr>
          <p:cNvPr id="3" name="Rectangle 2"/>
          <p:cNvSpPr txBox="1">
            <a:spLocks noChangeArrowheads="1"/>
          </p:cNvSpPr>
          <p:nvPr/>
        </p:nvSpPr>
        <p:spPr>
          <a:xfrm>
            <a:off x="560388" y="158750"/>
            <a:ext cx="7772400" cy="762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Char char="v"/>
              <a:tabLst/>
              <a:defRPr/>
            </a:pPr>
            <a:r>
              <a:rPr lang="en-US" sz="3200" kern="0" dirty="0" smtClean="0">
                <a:solidFill>
                  <a:srgbClr val="666699"/>
                </a:solidFill>
                <a:latin typeface="+mj-lt"/>
                <a:ea typeface="+mj-ea"/>
                <a:cs typeface="+mj-cs"/>
              </a:rPr>
              <a:t>Example</a:t>
            </a:r>
            <a:endParaRPr kumimoji="0" lang="en-US" sz="3200" b="0" i="0" u="none" strike="noStrike" kern="0" cap="none" spc="0" normalizeH="0" baseline="0" noProof="0" dirty="0" smtClean="0">
              <a:ln>
                <a:noFill/>
              </a:ln>
              <a:solidFill>
                <a:srgbClr val="666699"/>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Box 1"/>
          <p:cNvSpPr txBox="1">
            <a:spLocks noChangeArrowheads="1"/>
          </p:cNvSpPr>
          <p:nvPr/>
        </p:nvSpPr>
        <p:spPr bwMode="auto">
          <a:xfrm>
            <a:off x="833114" y="855662"/>
            <a:ext cx="7614199" cy="3416320"/>
          </a:xfrm>
          <a:prstGeom prst="rect">
            <a:avLst/>
          </a:prstGeom>
          <a:noFill/>
          <a:ln w="9525">
            <a:noFill/>
            <a:miter lim="800000"/>
            <a:headEnd/>
            <a:tailEnd/>
          </a:ln>
        </p:spPr>
        <p:txBody>
          <a:bodyPr wrap="square">
            <a:spAutoFit/>
          </a:bodyPr>
          <a:lstStyle/>
          <a:p>
            <a:pPr algn="just"/>
            <a:endParaRPr lang="en-US" sz="2400" dirty="0" smtClean="0"/>
          </a:p>
          <a:p>
            <a:pPr algn="just">
              <a:buFont typeface="Wingdings" pitchFamily="2" charset="2"/>
              <a:buChar char="Ø"/>
            </a:pPr>
            <a:r>
              <a:rPr lang="en-US" sz="2400" dirty="0" smtClean="0"/>
              <a:t>Assuming uniform distribution of requests over all the tracks, the average seek time is the mean of the observed times to seek to the first track and to the last track of the disk.</a:t>
            </a:r>
          </a:p>
          <a:p>
            <a:pPr algn="just">
              <a:buFont typeface="Wingdings" pitchFamily="2" charset="2"/>
              <a:buChar char="Ø"/>
            </a:pPr>
            <a:endParaRPr lang="en-US" sz="2400" dirty="0" smtClean="0"/>
          </a:p>
          <a:p>
            <a:pPr algn="just">
              <a:buFont typeface="Wingdings" pitchFamily="2" charset="2"/>
              <a:buChar char="Ø"/>
            </a:pPr>
            <a:r>
              <a:rPr lang="en-US" sz="2400" dirty="0" smtClean="0"/>
              <a:t>The average rotational latency is the mean of the access times to each sector in the disk, i.e., it is the half of the rotational latency of the disk.</a:t>
            </a:r>
          </a:p>
        </p:txBody>
      </p:sp>
      <p:sp>
        <p:nvSpPr>
          <p:cNvPr id="3" name="Rectangle 2"/>
          <p:cNvSpPr txBox="1">
            <a:spLocks noChangeArrowheads="1"/>
          </p:cNvSpPr>
          <p:nvPr/>
        </p:nvSpPr>
        <p:spPr>
          <a:xfrm>
            <a:off x="560388" y="158750"/>
            <a:ext cx="7772400" cy="762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Char char="v"/>
              <a:tabLst/>
              <a:defRPr/>
            </a:pPr>
            <a:r>
              <a:rPr kumimoji="0" lang="en-US" sz="3200" b="0" i="0" u="none" strike="noStrike" kern="0" cap="none" spc="0" normalizeH="0" baseline="0" noProof="0" dirty="0" smtClean="0">
                <a:ln>
                  <a:noFill/>
                </a:ln>
                <a:solidFill>
                  <a:srgbClr val="666699"/>
                </a:solidFill>
                <a:effectLst/>
                <a:uLnTx/>
                <a:uFillTx/>
                <a:latin typeface="+mj-lt"/>
                <a:ea typeface="+mj-ea"/>
                <a:cs typeface="+mj-cs"/>
              </a:rPr>
              <a:t>Average seek time and rotational</a:t>
            </a:r>
            <a:r>
              <a:rPr kumimoji="0" lang="en-US" sz="3200" b="0" i="0" u="none" strike="noStrike" kern="0" cap="none" spc="0" normalizeH="0" noProof="0" dirty="0" smtClean="0">
                <a:ln>
                  <a:noFill/>
                </a:ln>
                <a:solidFill>
                  <a:srgbClr val="666699"/>
                </a:solidFill>
                <a:effectLst/>
                <a:uLnTx/>
                <a:uFillTx/>
                <a:latin typeface="+mj-lt"/>
                <a:ea typeface="+mj-ea"/>
                <a:cs typeface="+mj-cs"/>
              </a:rPr>
              <a:t> latency</a:t>
            </a:r>
            <a:endParaRPr kumimoji="0" lang="en-US" sz="3200" b="0" i="0" u="none" strike="noStrike" kern="0" cap="none" spc="0" normalizeH="0" baseline="0" noProof="0" dirty="0" smtClean="0">
              <a:ln>
                <a:noFill/>
              </a:ln>
              <a:solidFill>
                <a:srgbClr val="666699"/>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Box 1"/>
          <p:cNvSpPr txBox="1">
            <a:spLocks noChangeArrowheads="1"/>
          </p:cNvSpPr>
          <p:nvPr/>
        </p:nvSpPr>
        <p:spPr bwMode="auto">
          <a:xfrm>
            <a:off x="428511" y="1035958"/>
            <a:ext cx="8268610" cy="3785652"/>
          </a:xfrm>
          <a:prstGeom prst="rect">
            <a:avLst/>
          </a:prstGeom>
          <a:noFill/>
          <a:ln w="9525">
            <a:noFill/>
            <a:miter lim="800000"/>
            <a:headEnd/>
            <a:tailEnd/>
          </a:ln>
        </p:spPr>
        <p:txBody>
          <a:bodyPr wrap="none">
            <a:spAutoFit/>
          </a:bodyPr>
          <a:lstStyle/>
          <a:p>
            <a:pPr algn="just"/>
            <a:r>
              <a:rPr lang="en-US" sz="2400" dirty="0"/>
              <a:t>Let, </a:t>
            </a:r>
          </a:p>
          <a:p>
            <a:pPr algn="just"/>
            <a:r>
              <a:rPr lang="en-US" sz="2400" dirty="0"/>
              <a:t>	</a:t>
            </a:r>
            <a:r>
              <a:rPr lang="en-US" sz="2400" i="1" dirty="0"/>
              <a:t>a</a:t>
            </a:r>
            <a:r>
              <a:rPr lang="en-US" sz="2400" dirty="0"/>
              <a:t> – average seek time in seconds</a:t>
            </a:r>
          </a:p>
          <a:p>
            <a:pPr algn="just"/>
            <a:r>
              <a:rPr lang="en-US" sz="2400" i="1" dirty="0"/>
              <a:t>	r</a:t>
            </a:r>
            <a:r>
              <a:rPr lang="en-US" sz="2400" dirty="0"/>
              <a:t> – rotational speed of the disk in RPM</a:t>
            </a:r>
          </a:p>
          <a:p>
            <a:pPr algn="just"/>
            <a:r>
              <a:rPr lang="en-US" sz="2400" dirty="0"/>
              <a:t>	</a:t>
            </a:r>
            <a:r>
              <a:rPr lang="en-US" sz="2400" i="1" dirty="0"/>
              <a:t>s</a:t>
            </a:r>
            <a:r>
              <a:rPr lang="en-US" sz="2400" dirty="0"/>
              <a:t> – number of sectors per track</a:t>
            </a:r>
          </a:p>
          <a:p>
            <a:pPr algn="just"/>
            <a:endParaRPr lang="en-US" sz="2400" dirty="0" smtClean="0"/>
          </a:p>
          <a:p>
            <a:pPr algn="just"/>
            <a:r>
              <a:rPr lang="en-US" sz="2400" dirty="0" smtClean="0"/>
              <a:t>Rotational </a:t>
            </a:r>
            <a:r>
              <a:rPr lang="en-US" sz="2400" dirty="0"/>
              <a:t>latency </a:t>
            </a:r>
            <a:r>
              <a:rPr lang="en-US" sz="2400" dirty="0" smtClean="0"/>
              <a:t>= </a:t>
            </a:r>
            <a:r>
              <a:rPr lang="en-US" sz="2400" dirty="0"/>
              <a:t>60/</a:t>
            </a:r>
            <a:r>
              <a:rPr lang="en-US" sz="2400" i="1" dirty="0"/>
              <a:t>r</a:t>
            </a:r>
            <a:r>
              <a:rPr lang="en-US" sz="2400" dirty="0"/>
              <a:t> seconds	</a:t>
            </a:r>
          </a:p>
          <a:p>
            <a:pPr algn="just"/>
            <a:r>
              <a:rPr lang="en-US" sz="2400" dirty="0"/>
              <a:t>Average rotational latency </a:t>
            </a:r>
            <a:r>
              <a:rPr lang="en-US" sz="2400" dirty="0" smtClean="0"/>
              <a:t>= </a:t>
            </a:r>
            <a:r>
              <a:rPr lang="en-US" sz="2400" dirty="0"/>
              <a:t>(60 / (</a:t>
            </a:r>
            <a:r>
              <a:rPr lang="en-US" sz="2400" i="1" dirty="0"/>
              <a:t>r </a:t>
            </a:r>
            <a:r>
              <a:rPr lang="en-US" sz="2400" dirty="0"/>
              <a:t>* 2)) seconds</a:t>
            </a:r>
          </a:p>
          <a:p>
            <a:pPr algn="just"/>
            <a:endParaRPr lang="en-US" sz="2400" dirty="0"/>
          </a:p>
          <a:p>
            <a:pPr algn="just"/>
            <a:r>
              <a:rPr lang="en-US" sz="2400" dirty="0"/>
              <a:t>Sector read time = rotational latency / number of sectors per track</a:t>
            </a:r>
          </a:p>
          <a:p>
            <a:pPr algn="just"/>
            <a:r>
              <a:rPr lang="en-US" sz="2400" dirty="0"/>
              <a:t>Sector read time = ( 60 / (</a:t>
            </a:r>
            <a:r>
              <a:rPr lang="en-US" sz="2400" i="1" dirty="0"/>
              <a:t>r * s</a:t>
            </a:r>
            <a:r>
              <a:rPr lang="en-US" sz="2400" dirty="0"/>
              <a:t>) </a:t>
            </a:r>
            <a:r>
              <a:rPr lang="en-US" sz="2400" dirty="0" smtClean="0"/>
              <a:t>) seconds</a:t>
            </a:r>
            <a:r>
              <a:rPr lang="en-US" sz="2400" dirty="0"/>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Box 1"/>
          <p:cNvSpPr txBox="1">
            <a:spLocks noChangeArrowheads="1"/>
          </p:cNvSpPr>
          <p:nvPr/>
        </p:nvSpPr>
        <p:spPr bwMode="auto">
          <a:xfrm>
            <a:off x="474804" y="972457"/>
            <a:ext cx="7668702" cy="5632311"/>
          </a:xfrm>
          <a:prstGeom prst="rect">
            <a:avLst/>
          </a:prstGeom>
          <a:noFill/>
          <a:ln w="9525">
            <a:noFill/>
            <a:miter lim="800000"/>
            <a:headEnd/>
            <a:tailEnd/>
          </a:ln>
        </p:spPr>
        <p:txBody>
          <a:bodyPr wrap="none">
            <a:spAutoFit/>
          </a:bodyPr>
          <a:lstStyle/>
          <a:p>
            <a:pPr algn="just"/>
            <a:r>
              <a:rPr lang="en-US" sz="2400" dirty="0"/>
              <a:t>Time to get to the desired track 	</a:t>
            </a:r>
          </a:p>
          <a:p>
            <a:pPr algn="just"/>
            <a:r>
              <a:rPr lang="en-US" sz="2400" dirty="0"/>
              <a:t>			= Average seek time </a:t>
            </a:r>
            <a:r>
              <a:rPr lang="en-US" sz="2400" dirty="0" smtClean="0"/>
              <a:t>= </a:t>
            </a:r>
            <a:r>
              <a:rPr lang="en-US" sz="2400" i="1" dirty="0"/>
              <a:t>a </a:t>
            </a:r>
            <a:r>
              <a:rPr lang="en-US" sz="2400" dirty="0"/>
              <a:t>seconds</a:t>
            </a:r>
          </a:p>
          <a:p>
            <a:pPr algn="just"/>
            <a:endParaRPr lang="en-US" sz="2400" dirty="0" smtClean="0"/>
          </a:p>
          <a:p>
            <a:pPr algn="just"/>
            <a:r>
              <a:rPr lang="en-US" sz="2400" dirty="0" smtClean="0"/>
              <a:t>Time </a:t>
            </a:r>
            <a:r>
              <a:rPr lang="en-US" sz="2400" dirty="0"/>
              <a:t>to get the head over the desired sector </a:t>
            </a:r>
          </a:p>
          <a:p>
            <a:pPr algn="just"/>
            <a:r>
              <a:rPr lang="en-US" sz="2400" dirty="0"/>
              <a:t>			= Average rotational latency </a:t>
            </a:r>
          </a:p>
          <a:p>
            <a:pPr algn="just"/>
            <a:r>
              <a:rPr lang="en-US" sz="2400" dirty="0"/>
              <a:t>			= ( 60 / (</a:t>
            </a:r>
            <a:r>
              <a:rPr lang="en-US" sz="2400" i="1" dirty="0"/>
              <a:t>r</a:t>
            </a:r>
            <a:r>
              <a:rPr lang="en-US" sz="2400" dirty="0"/>
              <a:t> * 2) ) seconds</a:t>
            </a:r>
          </a:p>
          <a:p>
            <a:pPr algn="just"/>
            <a:r>
              <a:rPr lang="en-US" sz="2400" dirty="0"/>
              <a:t>Time to read a sector 				</a:t>
            </a:r>
          </a:p>
          <a:p>
            <a:pPr algn="just"/>
            <a:r>
              <a:rPr lang="en-US" sz="2400" dirty="0"/>
              <a:t>			= Sector read time</a:t>
            </a:r>
          </a:p>
          <a:p>
            <a:pPr algn="just"/>
            <a:r>
              <a:rPr lang="en-US" sz="2400" dirty="0"/>
              <a:t>			= ( 60 / (</a:t>
            </a:r>
            <a:r>
              <a:rPr lang="en-US" sz="2400" i="1" dirty="0"/>
              <a:t>r * s</a:t>
            </a:r>
            <a:r>
              <a:rPr lang="en-US" sz="2400" dirty="0"/>
              <a:t>) ) seconds</a:t>
            </a:r>
          </a:p>
          <a:p>
            <a:pPr algn="just"/>
            <a:r>
              <a:rPr lang="en-US" sz="2400" dirty="0"/>
              <a:t>Time to read a random sector on the disk </a:t>
            </a:r>
          </a:p>
          <a:p>
            <a:pPr algn="just"/>
            <a:r>
              <a:rPr lang="en-US" sz="2400" dirty="0"/>
              <a:t>			= Time to get to the desired track + </a:t>
            </a:r>
          </a:p>
          <a:p>
            <a:pPr algn="just"/>
            <a:r>
              <a:rPr lang="en-US" sz="2400" dirty="0"/>
              <a:t>			   Time to get the head over the </a:t>
            </a:r>
          </a:p>
          <a:p>
            <a:pPr algn="just"/>
            <a:r>
              <a:rPr lang="en-US" sz="2400" dirty="0"/>
              <a:t>			   desired track + Time to read a sector</a:t>
            </a:r>
          </a:p>
          <a:p>
            <a:pPr algn="just"/>
            <a:r>
              <a:rPr lang="en-US" sz="2400" dirty="0"/>
              <a:t>			= </a:t>
            </a:r>
            <a:r>
              <a:rPr lang="en-US" sz="2400" i="1" dirty="0"/>
              <a:t>a</a:t>
            </a:r>
            <a:r>
              <a:rPr lang="en-US" sz="2400" dirty="0"/>
              <a:t>  + ( 60 / (</a:t>
            </a:r>
            <a:r>
              <a:rPr lang="en-US" sz="2400" i="1" dirty="0"/>
              <a:t>r</a:t>
            </a:r>
            <a:r>
              <a:rPr lang="en-US" sz="2400" dirty="0"/>
              <a:t> * 2) ) + ( 60 / (</a:t>
            </a:r>
            <a:r>
              <a:rPr lang="en-US" sz="2400" i="1" dirty="0"/>
              <a:t>r * s</a:t>
            </a:r>
            <a:r>
              <a:rPr lang="en-US" sz="2400" dirty="0"/>
              <a:t>) )</a:t>
            </a:r>
          </a:p>
          <a:p>
            <a:pPr algn="just"/>
            <a:r>
              <a:rPr lang="en-US" sz="2400" dirty="0"/>
              <a:t>				seconds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6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6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96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962">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62">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962">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0962">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962">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962">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96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Box 1"/>
          <p:cNvSpPr txBox="1">
            <a:spLocks noChangeArrowheads="1"/>
          </p:cNvSpPr>
          <p:nvPr/>
        </p:nvSpPr>
        <p:spPr bwMode="auto">
          <a:xfrm>
            <a:off x="885463" y="883557"/>
            <a:ext cx="7677966" cy="5324535"/>
          </a:xfrm>
          <a:prstGeom prst="rect">
            <a:avLst/>
          </a:prstGeom>
          <a:noFill/>
          <a:ln w="9525">
            <a:noFill/>
            <a:miter lim="800000"/>
            <a:headEnd/>
            <a:tailEnd/>
          </a:ln>
        </p:spPr>
        <p:txBody>
          <a:bodyPr wrap="square">
            <a:spAutoFit/>
          </a:bodyPr>
          <a:lstStyle/>
          <a:p>
            <a:pPr algn="just"/>
            <a:r>
              <a:rPr lang="en-US" sz="2400" dirty="0" smtClean="0"/>
              <a:t>Given </a:t>
            </a:r>
            <a:r>
              <a:rPr lang="en-US" sz="2400" dirty="0"/>
              <a:t>the following specifications for a disk drive:</a:t>
            </a:r>
          </a:p>
          <a:p>
            <a:pPr algn="just"/>
            <a:r>
              <a:rPr lang="en-US" sz="2400" dirty="0"/>
              <a:t>	256 bytes per sector </a:t>
            </a:r>
          </a:p>
          <a:p>
            <a:pPr algn="just"/>
            <a:r>
              <a:rPr lang="en-US" sz="2400" dirty="0"/>
              <a:t>	12 sectors per track</a:t>
            </a:r>
          </a:p>
          <a:p>
            <a:pPr algn="just"/>
            <a:r>
              <a:rPr lang="en-US" sz="2400" dirty="0"/>
              <a:t>	20 tracks per surface</a:t>
            </a:r>
          </a:p>
          <a:p>
            <a:pPr algn="just"/>
            <a:r>
              <a:rPr lang="en-US" sz="2400" dirty="0"/>
              <a:t> 	3 platters</a:t>
            </a:r>
          </a:p>
          <a:p>
            <a:pPr algn="just"/>
            <a:r>
              <a:rPr lang="en-US" sz="2400" dirty="0"/>
              <a:t>	Average seek time of 20 ms</a:t>
            </a:r>
          </a:p>
          <a:p>
            <a:pPr algn="just"/>
            <a:r>
              <a:rPr lang="en-US" sz="2400" dirty="0"/>
              <a:t>	Rotational speed 3600 RPM</a:t>
            </a:r>
          </a:p>
          <a:p>
            <a:pPr algn="just"/>
            <a:r>
              <a:rPr lang="en-US" sz="2400" dirty="0"/>
              <a:t>	Normal recording</a:t>
            </a:r>
          </a:p>
          <a:p>
            <a:pPr algn="just"/>
            <a:r>
              <a:rPr lang="en-US" sz="2400" dirty="0"/>
              <a:t> </a:t>
            </a:r>
          </a:p>
          <a:p>
            <a:pPr algn="just"/>
            <a:r>
              <a:rPr lang="en-US" sz="2400" dirty="0"/>
              <a:t>What would be the time to read 6 contiguous sectors </a:t>
            </a:r>
            <a:r>
              <a:rPr lang="en-US" sz="2400" dirty="0" smtClean="0"/>
              <a:t>from </a:t>
            </a:r>
            <a:r>
              <a:rPr lang="en-US" sz="2400" dirty="0"/>
              <a:t>the same track?</a:t>
            </a:r>
          </a:p>
          <a:p>
            <a:pPr algn="just"/>
            <a:endParaRPr lang="en-US" sz="2400" dirty="0"/>
          </a:p>
          <a:p>
            <a:pPr algn="just"/>
            <a:r>
              <a:rPr lang="en-US" sz="2400" dirty="0"/>
              <a:t>What would be the time to read 6 sectors at random?</a:t>
            </a:r>
          </a:p>
          <a:p>
            <a:endParaRPr lang="en-US" sz="2800" dirty="0"/>
          </a:p>
        </p:txBody>
      </p:sp>
      <p:sp>
        <p:nvSpPr>
          <p:cNvPr id="3" name="Rectangle 2"/>
          <p:cNvSpPr txBox="1">
            <a:spLocks noChangeArrowheads="1"/>
          </p:cNvSpPr>
          <p:nvPr/>
        </p:nvSpPr>
        <p:spPr>
          <a:xfrm>
            <a:off x="560388" y="158750"/>
            <a:ext cx="7772400" cy="762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Char char="v"/>
              <a:tabLst/>
              <a:defRPr/>
            </a:pPr>
            <a:r>
              <a:rPr kumimoji="0" lang="en-US" sz="3200" b="0" i="0" u="none" strike="noStrike" kern="0" cap="none" spc="0" normalizeH="0" baseline="0" noProof="0" dirty="0" smtClean="0">
                <a:ln>
                  <a:noFill/>
                </a:ln>
                <a:solidFill>
                  <a:srgbClr val="666699"/>
                </a:solidFill>
                <a:effectLst/>
                <a:uLnTx/>
                <a:uFillTx/>
                <a:latin typeface="+mj-lt"/>
                <a:ea typeface="+mj-ea"/>
                <a:cs typeface="+mj-cs"/>
              </a:rPr>
              <a:t>Example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 Disk Storage</a:t>
            </a:r>
            <a:endParaRPr lang="en-US" dirty="0"/>
          </a:p>
        </p:txBody>
      </p:sp>
      <p:sp>
        <p:nvSpPr>
          <p:cNvPr id="12459" name="Rectangle 17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3" name="Group 1"/>
          <p:cNvGrpSpPr>
            <a:grpSpLocks noChangeAspect="1"/>
          </p:cNvGrpSpPr>
          <p:nvPr/>
        </p:nvGrpSpPr>
        <p:grpSpPr bwMode="auto">
          <a:xfrm>
            <a:off x="1334541" y="1446729"/>
            <a:ext cx="6553363" cy="5062928"/>
            <a:chOff x="2525" y="1690"/>
            <a:chExt cx="11379" cy="8792"/>
          </a:xfrm>
        </p:grpSpPr>
        <p:sp>
          <p:nvSpPr>
            <p:cNvPr id="12458" name="AutoShape 170"/>
            <p:cNvSpPr>
              <a:spLocks noChangeAspect="1" noChangeArrowheads="1" noTextEdit="1"/>
            </p:cNvSpPr>
            <p:nvPr/>
          </p:nvSpPr>
          <p:spPr bwMode="auto">
            <a:xfrm>
              <a:off x="2525" y="1690"/>
              <a:ext cx="11379" cy="8792"/>
            </a:xfrm>
            <a:prstGeom prst="rect">
              <a:avLst/>
            </a:prstGeom>
            <a:noFill/>
          </p:spPr>
          <p:txBody>
            <a:bodyPr vert="horz" wrap="square" lIns="91440" tIns="45720" rIns="91440" bIns="45720" numCol="1" anchor="t" anchorCtr="0" compatLnSpc="1">
              <a:prstTxWarp prst="textNoShape">
                <a:avLst/>
              </a:prstTxWarp>
            </a:bodyPr>
            <a:lstStyle/>
            <a:p>
              <a:endParaRPr lang="en-US" sz="2400"/>
            </a:p>
          </p:txBody>
        </p:sp>
        <p:grpSp>
          <p:nvGrpSpPr>
            <p:cNvPr id="4" name="Group 166"/>
            <p:cNvGrpSpPr>
              <a:grpSpLocks/>
            </p:cNvGrpSpPr>
            <p:nvPr/>
          </p:nvGrpSpPr>
          <p:grpSpPr bwMode="auto">
            <a:xfrm>
              <a:off x="8800" y="8911"/>
              <a:ext cx="662" cy="1388"/>
              <a:chOff x="0" y="1602"/>
              <a:chExt cx="318" cy="666"/>
            </a:xfrm>
          </p:grpSpPr>
          <p:sp>
            <p:nvSpPr>
              <p:cNvPr id="12457" name="Oval 169"/>
              <p:cNvSpPr>
                <a:spLocks noChangeArrowheads="1"/>
              </p:cNvSpPr>
              <p:nvPr/>
            </p:nvSpPr>
            <p:spPr bwMode="auto">
              <a:xfrm>
                <a:off x="3" y="1602"/>
                <a:ext cx="312" cy="84"/>
              </a:xfrm>
              <a:prstGeom prst="ellipse">
                <a:avLst/>
              </a:prstGeom>
              <a:solidFill>
                <a:srgbClr val="000000"/>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456" name="Oval 168"/>
              <p:cNvSpPr>
                <a:spLocks noChangeArrowheads="1"/>
              </p:cNvSpPr>
              <p:nvPr/>
            </p:nvSpPr>
            <p:spPr bwMode="auto">
              <a:xfrm>
                <a:off x="3" y="2184"/>
                <a:ext cx="312" cy="84"/>
              </a:xfrm>
              <a:prstGeom prst="ellipse">
                <a:avLst/>
              </a:prstGeom>
              <a:solidFill>
                <a:srgbClr val="000000"/>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455" name="Rectangle 167"/>
              <p:cNvSpPr>
                <a:spLocks noChangeArrowheads="1"/>
              </p:cNvSpPr>
              <p:nvPr/>
            </p:nvSpPr>
            <p:spPr bwMode="auto">
              <a:xfrm>
                <a:off x="0" y="1644"/>
                <a:ext cx="318" cy="576"/>
              </a:xfrm>
              <a:prstGeom prst="rect">
                <a:avLst/>
              </a:prstGeom>
              <a:solidFill>
                <a:srgbClr val="000000"/>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sz="2400"/>
              </a:p>
            </p:txBody>
          </p:sp>
        </p:grpSp>
        <p:sp>
          <p:nvSpPr>
            <p:cNvPr id="12453" name="Line 165"/>
            <p:cNvSpPr>
              <a:spLocks noChangeShapeType="1"/>
            </p:cNvSpPr>
            <p:nvPr/>
          </p:nvSpPr>
          <p:spPr bwMode="auto">
            <a:xfrm flipH="1" flipV="1">
              <a:off x="11425" y="9280"/>
              <a:ext cx="1200" cy="400"/>
            </a:xfrm>
            <a:prstGeom prst="line">
              <a:avLst/>
            </a:prstGeom>
            <a:noFill/>
            <a:ln w="9525">
              <a:solidFill>
                <a:srgbClr val="000000"/>
              </a:solidFill>
              <a:round/>
              <a:headEnd/>
              <a:tailEnd type="triangle" w="med" len="med"/>
            </a:ln>
          </p:spPr>
          <p:txBody>
            <a:bodyPr vert="horz" wrap="square" lIns="91440" tIns="45720" rIns="91440" bIns="45720" numCol="1" anchor="ctr" anchorCtr="0" compatLnSpc="1">
              <a:prstTxWarp prst="textNoShape">
                <a:avLst/>
              </a:prstTxWarp>
            </a:bodyPr>
            <a:lstStyle/>
            <a:p>
              <a:endParaRPr lang="en-US" sz="2400"/>
            </a:p>
          </p:txBody>
        </p:sp>
        <p:sp>
          <p:nvSpPr>
            <p:cNvPr id="12452" name="Freeform 164"/>
            <p:cNvSpPr>
              <a:spLocks/>
            </p:cNvSpPr>
            <p:nvPr/>
          </p:nvSpPr>
          <p:spPr bwMode="auto">
            <a:xfrm flipV="1">
              <a:off x="3487" y="3680"/>
              <a:ext cx="3100" cy="250"/>
            </a:xfrm>
            <a:custGeom>
              <a:avLst/>
              <a:gdLst/>
              <a:ahLst/>
              <a:cxnLst>
                <a:cxn ang="0">
                  <a:pos x="0" y="0"/>
                </a:cxn>
                <a:cxn ang="0">
                  <a:pos x="696" y="0"/>
                </a:cxn>
                <a:cxn ang="0">
                  <a:pos x="690" y="42"/>
                </a:cxn>
                <a:cxn ang="0">
                  <a:pos x="654" y="114"/>
                </a:cxn>
                <a:cxn ang="0">
                  <a:pos x="612" y="54"/>
                </a:cxn>
                <a:cxn ang="0">
                  <a:pos x="6" y="54"/>
                </a:cxn>
                <a:cxn ang="0">
                  <a:pos x="0" y="0"/>
                </a:cxn>
              </a:cxnLst>
              <a:rect l="0" t="0" r="r" b="b"/>
              <a:pathLst>
                <a:path w="696" h="114">
                  <a:moveTo>
                    <a:pt x="0" y="0"/>
                  </a:moveTo>
                  <a:lnTo>
                    <a:pt x="696" y="0"/>
                  </a:lnTo>
                  <a:lnTo>
                    <a:pt x="690" y="42"/>
                  </a:lnTo>
                  <a:lnTo>
                    <a:pt x="654" y="114"/>
                  </a:lnTo>
                  <a:lnTo>
                    <a:pt x="612" y="54"/>
                  </a:lnTo>
                  <a:lnTo>
                    <a:pt x="6" y="54"/>
                  </a:lnTo>
                  <a:lnTo>
                    <a:pt x="0" y="0"/>
                  </a:lnTo>
                  <a:close/>
                </a:path>
              </a:pathLst>
            </a:custGeom>
            <a:solidFill>
              <a:srgbClr val="FF0000"/>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451" name="Freeform 163"/>
            <p:cNvSpPr>
              <a:spLocks/>
            </p:cNvSpPr>
            <p:nvPr/>
          </p:nvSpPr>
          <p:spPr bwMode="auto">
            <a:xfrm flipV="1">
              <a:off x="3525" y="8330"/>
              <a:ext cx="3100" cy="250"/>
            </a:xfrm>
            <a:custGeom>
              <a:avLst/>
              <a:gdLst/>
              <a:ahLst/>
              <a:cxnLst>
                <a:cxn ang="0">
                  <a:pos x="0" y="0"/>
                </a:cxn>
                <a:cxn ang="0">
                  <a:pos x="696" y="0"/>
                </a:cxn>
                <a:cxn ang="0">
                  <a:pos x="690" y="42"/>
                </a:cxn>
                <a:cxn ang="0">
                  <a:pos x="654" y="114"/>
                </a:cxn>
                <a:cxn ang="0">
                  <a:pos x="612" y="54"/>
                </a:cxn>
                <a:cxn ang="0">
                  <a:pos x="6" y="54"/>
                </a:cxn>
                <a:cxn ang="0">
                  <a:pos x="0" y="0"/>
                </a:cxn>
              </a:cxnLst>
              <a:rect l="0" t="0" r="r" b="b"/>
              <a:pathLst>
                <a:path w="696" h="114">
                  <a:moveTo>
                    <a:pt x="0" y="0"/>
                  </a:moveTo>
                  <a:lnTo>
                    <a:pt x="696" y="0"/>
                  </a:lnTo>
                  <a:lnTo>
                    <a:pt x="690" y="42"/>
                  </a:lnTo>
                  <a:lnTo>
                    <a:pt x="654" y="114"/>
                  </a:lnTo>
                  <a:lnTo>
                    <a:pt x="612" y="54"/>
                  </a:lnTo>
                  <a:lnTo>
                    <a:pt x="6" y="54"/>
                  </a:lnTo>
                  <a:lnTo>
                    <a:pt x="0" y="0"/>
                  </a:lnTo>
                  <a:close/>
                </a:path>
              </a:pathLst>
            </a:custGeom>
            <a:solidFill>
              <a:srgbClr val="FF0000"/>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grpSp>
          <p:nvGrpSpPr>
            <p:cNvPr id="5" name="Group 142"/>
            <p:cNvGrpSpPr>
              <a:grpSpLocks/>
            </p:cNvGrpSpPr>
            <p:nvPr/>
          </p:nvGrpSpPr>
          <p:grpSpPr bwMode="auto">
            <a:xfrm>
              <a:off x="5150" y="6955"/>
              <a:ext cx="8194" cy="2627"/>
              <a:chOff x="1248" y="384"/>
              <a:chExt cx="3933" cy="1261"/>
            </a:xfrm>
          </p:grpSpPr>
          <p:sp>
            <p:nvSpPr>
              <p:cNvPr id="12450" name="Oval 162"/>
              <p:cNvSpPr>
                <a:spLocks noChangeAspect="1" noChangeArrowheads="1"/>
              </p:cNvSpPr>
              <p:nvPr/>
            </p:nvSpPr>
            <p:spPr bwMode="auto">
              <a:xfrm>
                <a:off x="1248" y="384"/>
                <a:ext cx="3933" cy="1261"/>
              </a:xfrm>
              <a:prstGeom prst="ellipse">
                <a:avLst/>
              </a:prstGeom>
              <a:solidFill>
                <a:srgbClr val="DDDDDD"/>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grpSp>
            <p:nvGrpSpPr>
              <p:cNvPr id="6" name="Group 154"/>
              <p:cNvGrpSpPr>
                <a:grpSpLocks/>
              </p:cNvGrpSpPr>
              <p:nvPr/>
            </p:nvGrpSpPr>
            <p:grpSpPr bwMode="auto">
              <a:xfrm>
                <a:off x="1476" y="420"/>
                <a:ext cx="3380" cy="1083"/>
                <a:chOff x="1152" y="1794"/>
                <a:chExt cx="3380" cy="1083"/>
              </a:xfrm>
            </p:grpSpPr>
            <p:sp>
              <p:nvSpPr>
                <p:cNvPr id="12449" name="Oval 161"/>
                <p:cNvSpPr>
                  <a:spLocks noChangeAspect="1" noChangeArrowheads="1"/>
                </p:cNvSpPr>
                <p:nvPr/>
              </p:nvSpPr>
              <p:spPr bwMode="auto">
                <a:xfrm>
                  <a:off x="1152" y="1794"/>
                  <a:ext cx="3380" cy="1083"/>
                </a:xfrm>
                <a:prstGeom prst="ellipse">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448" name="Oval 160"/>
                <p:cNvSpPr>
                  <a:spLocks noChangeAspect="1" noChangeArrowheads="1"/>
                </p:cNvSpPr>
                <p:nvPr/>
              </p:nvSpPr>
              <p:spPr bwMode="auto">
                <a:xfrm>
                  <a:off x="1342" y="1854"/>
                  <a:ext cx="3000" cy="962"/>
                </a:xfrm>
                <a:prstGeom prst="ellipse">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447" name="Oval 159"/>
                <p:cNvSpPr>
                  <a:spLocks noChangeAspect="1" noChangeArrowheads="1"/>
                </p:cNvSpPr>
                <p:nvPr/>
              </p:nvSpPr>
              <p:spPr bwMode="auto">
                <a:xfrm>
                  <a:off x="1529" y="1914"/>
                  <a:ext cx="2626" cy="842"/>
                </a:xfrm>
                <a:prstGeom prst="ellipse">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446" name="Oval 158"/>
                <p:cNvSpPr>
                  <a:spLocks noChangeAspect="1" noChangeArrowheads="1"/>
                </p:cNvSpPr>
                <p:nvPr/>
              </p:nvSpPr>
              <p:spPr bwMode="auto">
                <a:xfrm>
                  <a:off x="1719" y="1975"/>
                  <a:ext cx="2246" cy="720"/>
                </a:xfrm>
                <a:prstGeom prst="ellipse">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445" name="Oval 157"/>
                <p:cNvSpPr>
                  <a:spLocks noChangeAspect="1" noChangeArrowheads="1"/>
                </p:cNvSpPr>
                <p:nvPr/>
              </p:nvSpPr>
              <p:spPr bwMode="auto">
                <a:xfrm>
                  <a:off x="1907" y="2035"/>
                  <a:ext cx="1871" cy="600"/>
                </a:xfrm>
                <a:prstGeom prst="ellipse">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444" name="Oval 156"/>
                <p:cNvSpPr>
                  <a:spLocks noChangeAspect="1" noChangeArrowheads="1"/>
                </p:cNvSpPr>
                <p:nvPr/>
              </p:nvSpPr>
              <p:spPr bwMode="auto">
                <a:xfrm>
                  <a:off x="2097" y="2096"/>
                  <a:ext cx="1491" cy="478"/>
                </a:xfrm>
                <a:prstGeom prst="ellipse">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443" name="Oval 155"/>
                <p:cNvSpPr>
                  <a:spLocks noChangeAspect="1" noChangeArrowheads="1"/>
                </p:cNvSpPr>
                <p:nvPr/>
              </p:nvSpPr>
              <p:spPr bwMode="auto">
                <a:xfrm>
                  <a:off x="2275" y="2154"/>
                  <a:ext cx="1134" cy="363"/>
                </a:xfrm>
                <a:prstGeom prst="ellipse">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grpSp>
          <p:grpSp>
            <p:nvGrpSpPr>
              <p:cNvPr id="7" name="Group 143"/>
              <p:cNvGrpSpPr>
                <a:grpSpLocks/>
              </p:cNvGrpSpPr>
              <p:nvPr/>
            </p:nvGrpSpPr>
            <p:grpSpPr bwMode="auto">
              <a:xfrm>
                <a:off x="1314" y="402"/>
                <a:ext cx="3738" cy="1194"/>
                <a:chOff x="102" y="2538"/>
                <a:chExt cx="3738" cy="1194"/>
              </a:xfrm>
            </p:grpSpPr>
            <p:sp>
              <p:nvSpPr>
                <p:cNvPr id="12441" name="Freeform 153"/>
                <p:cNvSpPr>
                  <a:spLocks/>
                </p:cNvSpPr>
                <p:nvPr/>
              </p:nvSpPr>
              <p:spPr bwMode="auto">
                <a:xfrm>
                  <a:off x="1968" y="3048"/>
                  <a:ext cx="1872" cy="90"/>
                </a:xfrm>
                <a:custGeom>
                  <a:avLst/>
                  <a:gdLst/>
                  <a:ahLst/>
                  <a:cxnLst>
                    <a:cxn ang="0">
                      <a:pos x="1854" y="0"/>
                    </a:cxn>
                    <a:cxn ang="0">
                      <a:pos x="0" y="90"/>
                    </a:cxn>
                    <a:cxn ang="0">
                      <a:pos x="1872" y="72"/>
                    </a:cxn>
                    <a:cxn ang="0">
                      <a:pos x="1854" y="0"/>
                    </a:cxn>
                  </a:cxnLst>
                  <a:rect l="0" t="0" r="r" b="b"/>
                  <a:pathLst>
                    <a:path w="1872" h="90">
                      <a:moveTo>
                        <a:pt x="1854" y="0"/>
                      </a:moveTo>
                      <a:lnTo>
                        <a:pt x="0" y="90"/>
                      </a:lnTo>
                      <a:lnTo>
                        <a:pt x="1872" y="72"/>
                      </a:lnTo>
                      <a:lnTo>
                        <a:pt x="1854" y="0"/>
                      </a:lnTo>
                      <a:close/>
                    </a:path>
                  </a:pathLst>
                </a:custGeom>
                <a:solidFill>
                  <a:srgbClr val="DDDDDD"/>
                </a:solid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2440" name="Freeform 152"/>
                <p:cNvSpPr>
                  <a:spLocks/>
                </p:cNvSpPr>
                <p:nvPr/>
              </p:nvSpPr>
              <p:spPr bwMode="auto">
                <a:xfrm>
                  <a:off x="102" y="3138"/>
                  <a:ext cx="1884" cy="96"/>
                </a:xfrm>
                <a:custGeom>
                  <a:avLst/>
                  <a:gdLst/>
                  <a:ahLst/>
                  <a:cxnLst>
                    <a:cxn ang="0">
                      <a:pos x="0" y="0"/>
                    </a:cxn>
                    <a:cxn ang="0">
                      <a:pos x="1884" y="0"/>
                    </a:cxn>
                    <a:cxn ang="0">
                      <a:pos x="30" y="96"/>
                    </a:cxn>
                    <a:cxn ang="0">
                      <a:pos x="0" y="0"/>
                    </a:cxn>
                  </a:cxnLst>
                  <a:rect l="0" t="0" r="r" b="b"/>
                  <a:pathLst>
                    <a:path w="1884" h="96">
                      <a:moveTo>
                        <a:pt x="0" y="0"/>
                      </a:moveTo>
                      <a:lnTo>
                        <a:pt x="1884" y="0"/>
                      </a:lnTo>
                      <a:lnTo>
                        <a:pt x="30" y="96"/>
                      </a:lnTo>
                      <a:lnTo>
                        <a:pt x="0" y="0"/>
                      </a:lnTo>
                      <a:close/>
                    </a:path>
                  </a:pathLst>
                </a:custGeom>
                <a:solidFill>
                  <a:srgbClr val="DDDDDD"/>
                </a:solid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2439" name="Freeform 151"/>
                <p:cNvSpPr>
                  <a:spLocks/>
                </p:cNvSpPr>
                <p:nvPr/>
              </p:nvSpPr>
              <p:spPr bwMode="auto">
                <a:xfrm>
                  <a:off x="324" y="2802"/>
                  <a:ext cx="1656" cy="336"/>
                </a:xfrm>
                <a:custGeom>
                  <a:avLst/>
                  <a:gdLst/>
                  <a:ahLst/>
                  <a:cxnLst>
                    <a:cxn ang="0">
                      <a:pos x="0" y="54"/>
                    </a:cxn>
                    <a:cxn ang="0">
                      <a:pos x="1656" y="336"/>
                    </a:cxn>
                    <a:cxn ang="0">
                      <a:pos x="102" y="0"/>
                    </a:cxn>
                    <a:cxn ang="0">
                      <a:pos x="0" y="54"/>
                    </a:cxn>
                  </a:cxnLst>
                  <a:rect l="0" t="0" r="r" b="b"/>
                  <a:pathLst>
                    <a:path w="1656" h="336">
                      <a:moveTo>
                        <a:pt x="0" y="54"/>
                      </a:moveTo>
                      <a:lnTo>
                        <a:pt x="1656" y="336"/>
                      </a:lnTo>
                      <a:lnTo>
                        <a:pt x="102" y="0"/>
                      </a:lnTo>
                      <a:lnTo>
                        <a:pt x="0" y="54"/>
                      </a:lnTo>
                      <a:close/>
                    </a:path>
                  </a:pathLst>
                </a:custGeom>
                <a:solidFill>
                  <a:srgbClr val="DDDDDD"/>
                </a:solid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2438" name="Freeform 150"/>
                <p:cNvSpPr>
                  <a:spLocks/>
                </p:cNvSpPr>
                <p:nvPr/>
              </p:nvSpPr>
              <p:spPr bwMode="auto">
                <a:xfrm>
                  <a:off x="1122" y="2580"/>
                  <a:ext cx="852" cy="558"/>
                </a:xfrm>
                <a:custGeom>
                  <a:avLst/>
                  <a:gdLst/>
                  <a:ahLst/>
                  <a:cxnLst>
                    <a:cxn ang="0">
                      <a:pos x="0" y="18"/>
                    </a:cxn>
                    <a:cxn ang="0">
                      <a:pos x="852" y="558"/>
                    </a:cxn>
                    <a:cxn ang="0">
                      <a:pos x="186" y="0"/>
                    </a:cxn>
                    <a:cxn ang="0">
                      <a:pos x="0" y="18"/>
                    </a:cxn>
                  </a:cxnLst>
                  <a:rect l="0" t="0" r="r" b="b"/>
                  <a:pathLst>
                    <a:path w="852" h="558">
                      <a:moveTo>
                        <a:pt x="0" y="18"/>
                      </a:moveTo>
                      <a:lnTo>
                        <a:pt x="852" y="558"/>
                      </a:lnTo>
                      <a:lnTo>
                        <a:pt x="186" y="0"/>
                      </a:lnTo>
                      <a:lnTo>
                        <a:pt x="0" y="18"/>
                      </a:lnTo>
                      <a:close/>
                    </a:path>
                  </a:pathLst>
                </a:custGeom>
                <a:solidFill>
                  <a:srgbClr val="DDDDDD"/>
                </a:solid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2437" name="Freeform 149"/>
                <p:cNvSpPr>
                  <a:spLocks/>
                </p:cNvSpPr>
                <p:nvPr/>
              </p:nvSpPr>
              <p:spPr bwMode="auto">
                <a:xfrm>
                  <a:off x="1974" y="2538"/>
                  <a:ext cx="198" cy="606"/>
                </a:xfrm>
                <a:custGeom>
                  <a:avLst/>
                  <a:gdLst/>
                  <a:ahLst/>
                  <a:cxnLst>
                    <a:cxn ang="0">
                      <a:pos x="90" y="0"/>
                    </a:cxn>
                    <a:cxn ang="0">
                      <a:pos x="0" y="606"/>
                    </a:cxn>
                    <a:cxn ang="0">
                      <a:pos x="198" y="0"/>
                    </a:cxn>
                    <a:cxn ang="0">
                      <a:pos x="90" y="0"/>
                    </a:cxn>
                  </a:cxnLst>
                  <a:rect l="0" t="0" r="r" b="b"/>
                  <a:pathLst>
                    <a:path w="198" h="606">
                      <a:moveTo>
                        <a:pt x="90" y="0"/>
                      </a:moveTo>
                      <a:lnTo>
                        <a:pt x="0" y="606"/>
                      </a:lnTo>
                      <a:lnTo>
                        <a:pt x="198" y="0"/>
                      </a:lnTo>
                      <a:lnTo>
                        <a:pt x="90" y="0"/>
                      </a:lnTo>
                      <a:close/>
                    </a:path>
                  </a:pathLst>
                </a:custGeom>
                <a:solidFill>
                  <a:srgbClr val="DDDDDD"/>
                </a:solid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2436" name="Freeform 148"/>
                <p:cNvSpPr>
                  <a:spLocks/>
                </p:cNvSpPr>
                <p:nvPr/>
              </p:nvSpPr>
              <p:spPr bwMode="auto">
                <a:xfrm>
                  <a:off x="1980" y="2718"/>
                  <a:ext cx="1476" cy="426"/>
                </a:xfrm>
                <a:custGeom>
                  <a:avLst/>
                  <a:gdLst/>
                  <a:ahLst/>
                  <a:cxnLst>
                    <a:cxn ang="0">
                      <a:pos x="0" y="426"/>
                    </a:cxn>
                    <a:cxn ang="0">
                      <a:pos x="1320" y="0"/>
                    </a:cxn>
                    <a:cxn ang="0">
                      <a:pos x="1476" y="54"/>
                    </a:cxn>
                    <a:cxn ang="0">
                      <a:pos x="0" y="426"/>
                    </a:cxn>
                  </a:cxnLst>
                  <a:rect l="0" t="0" r="r" b="b"/>
                  <a:pathLst>
                    <a:path w="1476" h="426">
                      <a:moveTo>
                        <a:pt x="0" y="426"/>
                      </a:moveTo>
                      <a:lnTo>
                        <a:pt x="1320" y="0"/>
                      </a:lnTo>
                      <a:lnTo>
                        <a:pt x="1476" y="54"/>
                      </a:lnTo>
                      <a:lnTo>
                        <a:pt x="0" y="426"/>
                      </a:lnTo>
                      <a:close/>
                    </a:path>
                  </a:pathLst>
                </a:custGeom>
                <a:solidFill>
                  <a:srgbClr val="DDDDDD"/>
                </a:solid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2435" name="Freeform 147"/>
                <p:cNvSpPr>
                  <a:spLocks/>
                </p:cNvSpPr>
                <p:nvPr/>
              </p:nvSpPr>
              <p:spPr bwMode="auto">
                <a:xfrm>
                  <a:off x="510" y="3138"/>
                  <a:ext cx="1470" cy="426"/>
                </a:xfrm>
                <a:custGeom>
                  <a:avLst/>
                  <a:gdLst/>
                  <a:ahLst/>
                  <a:cxnLst>
                    <a:cxn ang="0">
                      <a:pos x="0" y="366"/>
                    </a:cxn>
                    <a:cxn ang="0">
                      <a:pos x="1470" y="0"/>
                    </a:cxn>
                    <a:cxn ang="0">
                      <a:pos x="174" y="426"/>
                    </a:cxn>
                    <a:cxn ang="0">
                      <a:pos x="0" y="366"/>
                    </a:cxn>
                  </a:cxnLst>
                  <a:rect l="0" t="0" r="r" b="b"/>
                  <a:pathLst>
                    <a:path w="1470" h="426">
                      <a:moveTo>
                        <a:pt x="0" y="366"/>
                      </a:moveTo>
                      <a:lnTo>
                        <a:pt x="1470" y="0"/>
                      </a:lnTo>
                      <a:lnTo>
                        <a:pt x="174" y="426"/>
                      </a:lnTo>
                      <a:lnTo>
                        <a:pt x="0" y="366"/>
                      </a:lnTo>
                      <a:close/>
                    </a:path>
                  </a:pathLst>
                </a:custGeom>
                <a:solidFill>
                  <a:srgbClr val="DDDDDD"/>
                </a:solidFill>
                <a:ln w="9525">
                  <a:no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434" name="Freeform 146"/>
                <p:cNvSpPr>
                  <a:spLocks/>
                </p:cNvSpPr>
                <p:nvPr/>
              </p:nvSpPr>
              <p:spPr bwMode="auto">
                <a:xfrm>
                  <a:off x="1752" y="3138"/>
                  <a:ext cx="228" cy="594"/>
                </a:xfrm>
                <a:custGeom>
                  <a:avLst/>
                  <a:gdLst/>
                  <a:ahLst/>
                  <a:cxnLst>
                    <a:cxn ang="0">
                      <a:pos x="144" y="594"/>
                    </a:cxn>
                    <a:cxn ang="0">
                      <a:pos x="228" y="0"/>
                    </a:cxn>
                    <a:cxn ang="0">
                      <a:pos x="0" y="582"/>
                    </a:cxn>
                    <a:cxn ang="0">
                      <a:pos x="144" y="594"/>
                    </a:cxn>
                  </a:cxnLst>
                  <a:rect l="0" t="0" r="r" b="b"/>
                  <a:pathLst>
                    <a:path w="228" h="594">
                      <a:moveTo>
                        <a:pt x="144" y="594"/>
                      </a:moveTo>
                      <a:lnTo>
                        <a:pt x="228" y="0"/>
                      </a:lnTo>
                      <a:lnTo>
                        <a:pt x="0" y="582"/>
                      </a:lnTo>
                      <a:lnTo>
                        <a:pt x="144" y="594"/>
                      </a:lnTo>
                      <a:close/>
                    </a:path>
                  </a:pathLst>
                </a:custGeom>
                <a:solidFill>
                  <a:srgbClr val="DDDDDD"/>
                </a:solidFill>
                <a:ln w="9525">
                  <a:no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433" name="Freeform 145"/>
                <p:cNvSpPr>
                  <a:spLocks/>
                </p:cNvSpPr>
                <p:nvPr/>
              </p:nvSpPr>
              <p:spPr bwMode="auto">
                <a:xfrm>
                  <a:off x="1974" y="3138"/>
                  <a:ext cx="894" cy="558"/>
                </a:xfrm>
                <a:custGeom>
                  <a:avLst/>
                  <a:gdLst/>
                  <a:ahLst/>
                  <a:cxnLst>
                    <a:cxn ang="0">
                      <a:pos x="672" y="558"/>
                    </a:cxn>
                    <a:cxn ang="0">
                      <a:pos x="0" y="0"/>
                    </a:cxn>
                    <a:cxn ang="0">
                      <a:pos x="894" y="522"/>
                    </a:cxn>
                    <a:cxn ang="0">
                      <a:pos x="672" y="558"/>
                    </a:cxn>
                  </a:cxnLst>
                  <a:rect l="0" t="0" r="r" b="b"/>
                  <a:pathLst>
                    <a:path w="894" h="558">
                      <a:moveTo>
                        <a:pt x="672" y="558"/>
                      </a:moveTo>
                      <a:lnTo>
                        <a:pt x="0" y="0"/>
                      </a:lnTo>
                      <a:lnTo>
                        <a:pt x="894" y="522"/>
                      </a:lnTo>
                      <a:lnTo>
                        <a:pt x="672" y="558"/>
                      </a:lnTo>
                      <a:close/>
                    </a:path>
                  </a:pathLst>
                </a:custGeom>
                <a:solidFill>
                  <a:srgbClr val="DDDDDD"/>
                </a:solidFill>
                <a:ln w="9525">
                  <a:no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432" name="Freeform 144"/>
                <p:cNvSpPr>
                  <a:spLocks/>
                </p:cNvSpPr>
                <p:nvPr/>
              </p:nvSpPr>
              <p:spPr bwMode="auto">
                <a:xfrm>
                  <a:off x="1974" y="3138"/>
                  <a:ext cx="1674" cy="330"/>
                </a:xfrm>
                <a:custGeom>
                  <a:avLst/>
                  <a:gdLst/>
                  <a:ahLst/>
                  <a:cxnLst>
                    <a:cxn ang="0">
                      <a:pos x="1554" y="330"/>
                    </a:cxn>
                    <a:cxn ang="0">
                      <a:pos x="0" y="0"/>
                    </a:cxn>
                    <a:cxn ang="0">
                      <a:pos x="1674" y="252"/>
                    </a:cxn>
                    <a:cxn ang="0">
                      <a:pos x="1554" y="330"/>
                    </a:cxn>
                  </a:cxnLst>
                  <a:rect l="0" t="0" r="r" b="b"/>
                  <a:pathLst>
                    <a:path w="1674" h="330">
                      <a:moveTo>
                        <a:pt x="1554" y="330"/>
                      </a:moveTo>
                      <a:lnTo>
                        <a:pt x="0" y="0"/>
                      </a:lnTo>
                      <a:lnTo>
                        <a:pt x="1674" y="252"/>
                      </a:lnTo>
                      <a:lnTo>
                        <a:pt x="1554" y="330"/>
                      </a:lnTo>
                      <a:close/>
                    </a:path>
                  </a:pathLst>
                </a:custGeom>
                <a:solidFill>
                  <a:srgbClr val="DDDDDD"/>
                </a:solidFill>
                <a:ln w="9525">
                  <a:noFill/>
                  <a:round/>
                  <a:headEnd/>
                  <a:tailEnd/>
                </a:ln>
              </p:spPr>
              <p:txBody>
                <a:bodyPr vert="horz" wrap="square" lIns="91440" tIns="45720" rIns="91440" bIns="45720" numCol="1" anchor="ctr" anchorCtr="0" compatLnSpc="1">
                  <a:prstTxWarp prst="textNoShape">
                    <a:avLst/>
                  </a:prstTxWarp>
                </a:bodyPr>
                <a:lstStyle/>
                <a:p>
                  <a:endParaRPr lang="en-US" sz="2400"/>
                </a:p>
              </p:txBody>
            </p:sp>
          </p:grpSp>
        </p:grpSp>
        <p:sp>
          <p:nvSpPr>
            <p:cNvPr id="12429" name="Freeform 141"/>
            <p:cNvSpPr>
              <a:spLocks/>
            </p:cNvSpPr>
            <p:nvPr/>
          </p:nvSpPr>
          <p:spPr bwMode="auto">
            <a:xfrm flipV="1">
              <a:off x="3525" y="7430"/>
              <a:ext cx="3100" cy="250"/>
            </a:xfrm>
            <a:custGeom>
              <a:avLst/>
              <a:gdLst/>
              <a:ahLst/>
              <a:cxnLst>
                <a:cxn ang="0">
                  <a:pos x="0" y="0"/>
                </a:cxn>
                <a:cxn ang="0">
                  <a:pos x="696" y="0"/>
                </a:cxn>
                <a:cxn ang="0">
                  <a:pos x="690" y="42"/>
                </a:cxn>
                <a:cxn ang="0">
                  <a:pos x="654" y="114"/>
                </a:cxn>
                <a:cxn ang="0">
                  <a:pos x="612" y="54"/>
                </a:cxn>
                <a:cxn ang="0">
                  <a:pos x="6" y="54"/>
                </a:cxn>
                <a:cxn ang="0">
                  <a:pos x="0" y="0"/>
                </a:cxn>
              </a:cxnLst>
              <a:rect l="0" t="0" r="r" b="b"/>
              <a:pathLst>
                <a:path w="696" h="114">
                  <a:moveTo>
                    <a:pt x="0" y="0"/>
                  </a:moveTo>
                  <a:lnTo>
                    <a:pt x="696" y="0"/>
                  </a:lnTo>
                  <a:lnTo>
                    <a:pt x="690" y="42"/>
                  </a:lnTo>
                  <a:lnTo>
                    <a:pt x="654" y="114"/>
                  </a:lnTo>
                  <a:lnTo>
                    <a:pt x="612" y="54"/>
                  </a:lnTo>
                  <a:lnTo>
                    <a:pt x="6" y="54"/>
                  </a:lnTo>
                  <a:lnTo>
                    <a:pt x="0" y="0"/>
                  </a:lnTo>
                  <a:close/>
                </a:path>
              </a:pathLst>
            </a:custGeom>
            <a:solidFill>
              <a:srgbClr val="FF0000"/>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428" name="Freeform 140"/>
            <p:cNvSpPr>
              <a:spLocks/>
            </p:cNvSpPr>
            <p:nvPr/>
          </p:nvSpPr>
          <p:spPr bwMode="auto">
            <a:xfrm>
              <a:off x="3512" y="8018"/>
              <a:ext cx="3100" cy="250"/>
            </a:xfrm>
            <a:custGeom>
              <a:avLst/>
              <a:gdLst/>
              <a:ahLst/>
              <a:cxnLst>
                <a:cxn ang="0">
                  <a:pos x="0" y="0"/>
                </a:cxn>
                <a:cxn ang="0">
                  <a:pos x="696" y="0"/>
                </a:cxn>
                <a:cxn ang="0">
                  <a:pos x="690" y="42"/>
                </a:cxn>
                <a:cxn ang="0">
                  <a:pos x="654" y="114"/>
                </a:cxn>
                <a:cxn ang="0">
                  <a:pos x="612" y="54"/>
                </a:cxn>
                <a:cxn ang="0">
                  <a:pos x="6" y="54"/>
                </a:cxn>
                <a:cxn ang="0">
                  <a:pos x="0" y="0"/>
                </a:cxn>
              </a:cxnLst>
              <a:rect l="0" t="0" r="r" b="b"/>
              <a:pathLst>
                <a:path w="696" h="114">
                  <a:moveTo>
                    <a:pt x="0" y="0"/>
                  </a:moveTo>
                  <a:lnTo>
                    <a:pt x="696" y="0"/>
                  </a:lnTo>
                  <a:lnTo>
                    <a:pt x="690" y="42"/>
                  </a:lnTo>
                  <a:lnTo>
                    <a:pt x="654" y="114"/>
                  </a:lnTo>
                  <a:lnTo>
                    <a:pt x="612" y="54"/>
                  </a:lnTo>
                  <a:lnTo>
                    <a:pt x="6" y="54"/>
                  </a:lnTo>
                  <a:lnTo>
                    <a:pt x="0" y="0"/>
                  </a:lnTo>
                  <a:close/>
                </a:path>
              </a:pathLst>
            </a:custGeom>
            <a:solidFill>
              <a:srgbClr val="333399"/>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grpSp>
          <p:nvGrpSpPr>
            <p:cNvPr id="8" name="Group 119"/>
            <p:cNvGrpSpPr>
              <a:grpSpLocks/>
            </p:cNvGrpSpPr>
            <p:nvPr/>
          </p:nvGrpSpPr>
          <p:grpSpPr bwMode="auto">
            <a:xfrm>
              <a:off x="5150" y="6047"/>
              <a:ext cx="8194" cy="2627"/>
              <a:chOff x="1248" y="384"/>
              <a:chExt cx="3933" cy="1261"/>
            </a:xfrm>
          </p:grpSpPr>
          <p:sp>
            <p:nvSpPr>
              <p:cNvPr id="12427" name="Oval 139"/>
              <p:cNvSpPr>
                <a:spLocks noChangeAspect="1" noChangeArrowheads="1"/>
              </p:cNvSpPr>
              <p:nvPr/>
            </p:nvSpPr>
            <p:spPr bwMode="auto">
              <a:xfrm>
                <a:off x="1248" y="384"/>
                <a:ext cx="3933" cy="1261"/>
              </a:xfrm>
              <a:prstGeom prst="ellipse">
                <a:avLst/>
              </a:prstGeom>
              <a:solidFill>
                <a:srgbClr val="DDDDDD"/>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grpSp>
            <p:nvGrpSpPr>
              <p:cNvPr id="9" name="Group 131"/>
              <p:cNvGrpSpPr>
                <a:grpSpLocks/>
              </p:cNvGrpSpPr>
              <p:nvPr/>
            </p:nvGrpSpPr>
            <p:grpSpPr bwMode="auto">
              <a:xfrm>
                <a:off x="1476" y="420"/>
                <a:ext cx="3380" cy="1083"/>
                <a:chOff x="1152" y="1794"/>
                <a:chExt cx="3380" cy="1083"/>
              </a:xfrm>
            </p:grpSpPr>
            <p:sp>
              <p:nvSpPr>
                <p:cNvPr id="12426" name="Oval 138"/>
                <p:cNvSpPr>
                  <a:spLocks noChangeAspect="1" noChangeArrowheads="1"/>
                </p:cNvSpPr>
                <p:nvPr/>
              </p:nvSpPr>
              <p:spPr bwMode="auto">
                <a:xfrm>
                  <a:off x="1152" y="1794"/>
                  <a:ext cx="3380" cy="1083"/>
                </a:xfrm>
                <a:prstGeom prst="ellipse">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425" name="Oval 137"/>
                <p:cNvSpPr>
                  <a:spLocks noChangeAspect="1" noChangeArrowheads="1"/>
                </p:cNvSpPr>
                <p:nvPr/>
              </p:nvSpPr>
              <p:spPr bwMode="auto">
                <a:xfrm>
                  <a:off x="1342" y="1854"/>
                  <a:ext cx="3000" cy="962"/>
                </a:xfrm>
                <a:prstGeom prst="ellipse">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424" name="Oval 136"/>
                <p:cNvSpPr>
                  <a:spLocks noChangeAspect="1" noChangeArrowheads="1"/>
                </p:cNvSpPr>
                <p:nvPr/>
              </p:nvSpPr>
              <p:spPr bwMode="auto">
                <a:xfrm>
                  <a:off x="1529" y="1914"/>
                  <a:ext cx="2626" cy="842"/>
                </a:xfrm>
                <a:prstGeom prst="ellipse">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423" name="Oval 135"/>
                <p:cNvSpPr>
                  <a:spLocks noChangeAspect="1" noChangeArrowheads="1"/>
                </p:cNvSpPr>
                <p:nvPr/>
              </p:nvSpPr>
              <p:spPr bwMode="auto">
                <a:xfrm>
                  <a:off x="1719" y="1975"/>
                  <a:ext cx="2246" cy="720"/>
                </a:xfrm>
                <a:prstGeom prst="ellipse">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422" name="Oval 134"/>
                <p:cNvSpPr>
                  <a:spLocks noChangeAspect="1" noChangeArrowheads="1"/>
                </p:cNvSpPr>
                <p:nvPr/>
              </p:nvSpPr>
              <p:spPr bwMode="auto">
                <a:xfrm>
                  <a:off x="1907" y="2035"/>
                  <a:ext cx="1871" cy="600"/>
                </a:xfrm>
                <a:prstGeom prst="ellipse">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421" name="Oval 133"/>
                <p:cNvSpPr>
                  <a:spLocks noChangeAspect="1" noChangeArrowheads="1"/>
                </p:cNvSpPr>
                <p:nvPr/>
              </p:nvSpPr>
              <p:spPr bwMode="auto">
                <a:xfrm>
                  <a:off x="2097" y="2096"/>
                  <a:ext cx="1491" cy="478"/>
                </a:xfrm>
                <a:prstGeom prst="ellipse">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420" name="Oval 132"/>
                <p:cNvSpPr>
                  <a:spLocks noChangeAspect="1" noChangeArrowheads="1"/>
                </p:cNvSpPr>
                <p:nvPr/>
              </p:nvSpPr>
              <p:spPr bwMode="auto">
                <a:xfrm>
                  <a:off x="2275" y="2154"/>
                  <a:ext cx="1134" cy="363"/>
                </a:xfrm>
                <a:prstGeom prst="ellipse">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grpSp>
          <p:grpSp>
            <p:nvGrpSpPr>
              <p:cNvPr id="10" name="Group 120"/>
              <p:cNvGrpSpPr>
                <a:grpSpLocks/>
              </p:cNvGrpSpPr>
              <p:nvPr/>
            </p:nvGrpSpPr>
            <p:grpSpPr bwMode="auto">
              <a:xfrm>
                <a:off x="1314" y="402"/>
                <a:ext cx="3738" cy="1194"/>
                <a:chOff x="102" y="2538"/>
                <a:chExt cx="3738" cy="1194"/>
              </a:xfrm>
            </p:grpSpPr>
            <p:sp>
              <p:nvSpPr>
                <p:cNvPr id="12418" name="Freeform 130"/>
                <p:cNvSpPr>
                  <a:spLocks/>
                </p:cNvSpPr>
                <p:nvPr/>
              </p:nvSpPr>
              <p:spPr bwMode="auto">
                <a:xfrm>
                  <a:off x="1968" y="3048"/>
                  <a:ext cx="1872" cy="90"/>
                </a:xfrm>
                <a:custGeom>
                  <a:avLst/>
                  <a:gdLst/>
                  <a:ahLst/>
                  <a:cxnLst>
                    <a:cxn ang="0">
                      <a:pos x="1854" y="0"/>
                    </a:cxn>
                    <a:cxn ang="0">
                      <a:pos x="0" y="90"/>
                    </a:cxn>
                    <a:cxn ang="0">
                      <a:pos x="1872" y="72"/>
                    </a:cxn>
                    <a:cxn ang="0">
                      <a:pos x="1854" y="0"/>
                    </a:cxn>
                  </a:cxnLst>
                  <a:rect l="0" t="0" r="r" b="b"/>
                  <a:pathLst>
                    <a:path w="1872" h="90">
                      <a:moveTo>
                        <a:pt x="1854" y="0"/>
                      </a:moveTo>
                      <a:lnTo>
                        <a:pt x="0" y="90"/>
                      </a:lnTo>
                      <a:lnTo>
                        <a:pt x="1872" y="72"/>
                      </a:lnTo>
                      <a:lnTo>
                        <a:pt x="1854" y="0"/>
                      </a:lnTo>
                      <a:close/>
                    </a:path>
                  </a:pathLst>
                </a:custGeom>
                <a:solidFill>
                  <a:srgbClr val="DDDDDD"/>
                </a:solid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2417" name="Freeform 129"/>
                <p:cNvSpPr>
                  <a:spLocks/>
                </p:cNvSpPr>
                <p:nvPr/>
              </p:nvSpPr>
              <p:spPr bwMode="auto">
                <a:xfrm>
                  <a:off x="102" y="3138"/>
                  <a:ext cx="1884" cy="96"/>
                </a:xfrm>
                <a:custGeom>
                  <a:avLst/>
                  <a:gdLst/>
                  <a:ahLst/>
                  <a:cxnLst>
                    <a:cxn ang="0">
                      <a:pos x="0" y="0"/>
                    </a:cxn>
                    <a:cxn ang="0">
                      <a:pos x="1884" y="0"/>
                    </a:cxn>
                    <a:cxn ang="0">
                      <a:pos x="30" y="96"/>
                    </a:cxn>
                    <a:cxn ang="0">
                      <a:pos x="0" y="0"/>
                    </a:cxn>
                  </a:cxnLst>
                  <a:rect l="0" t="0" r="r" b="b"/>
                  <a:pathLst>
                    <a:path w="1884" h="96">
                      <a:moveTo>
                        <a:pt x="0" y="0"/>
                      </a:moveTo>
                      <a:lnTo>
                        <a:pt x="1884" y="0"/>
                      </a:lnTo>
                      <a:lnTo>
                        <a:pt x="30" y="96"/>
                      </a:lnTo>
                      <a:lnTo>
                        <a:pt x="0" y="0"/>
                      </a:lnTo>
                      <a:close/>
                    </a:path>
                  </a:pathLst>
                </a:custGeom>
                <a:solidFill>
                  <a:srgbClr val="DDDDDD"/>
                </a:solid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2416" name="Freeform 128"/>
                <p:cNvSpPr>
                  <a:spLocks/>
                </p:cNvSpPr>
                <p:nvPr/>
              </p:nvSpPr>
              <p:spPr bwMode="auto">
                <a:xfrm>
                  <a:off x="324" y="2802"/>
                  <a:ext cx="1656" cy="336"/>
                </a:xfrm>
                <a:custGeom>
                  <a:avLst/>
                  <a:gdLst/>
                  <a:ahLst/>
                  <a:cxnLst>
                    <a:cxn ang="0">
                      <a:pos x="0" y="54"/>
                    </a:cxn>
                    <a:cxn ang="0">
                      <a:pos x="1656" y="336"/>
                    </a:cxn>
                    <a:cxn ang="0">
                      <a:pos x="102" y="0"/>
                    </a:cxn>
                    <a:cxn ang="0">
                      <a:pos x="0" y="54"/>
                    </a:cxn>
                  </a:cxnLst>
                  <a:rect l="0" t="0" r="r" b="b"/>
                  <a:pathLst>
                    <a:path w="1656" h="336">
                      <a:moveTo>
                        <a:pt x="0" y="54"/>
                      </a:moveTo>
                      <a:lnTo>
                        <a:pt x="1656" y="336"/>
                      </a:lnTo>
                      <a:lnTo>
                        <a:pt x="102" y="0"/>
                      </a:lnTo>
                      <a:lnTo>
                        <a:pt x="0" y="54"/>
                      </a:lnTo>
                      <a:close/>
                    </a:path>
                  </a:pathLst>
                </a:custGeom>
                <a:solidFill>
                  <a:srgbClr val="DDDDDD"/>
                </a:solid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2415" name="Freeform 127"/>
                <p:cNvSpPr>
                  <a:spLocks/>
                </p:cNvSpPr>
                <p:nvPr/>
              </p:nvSpPr>
              <p:spPr bwMode="auto">
                <a:xfrm>
                  <a:off x="1122" y="2580"/>
                  <a:ext cx="852" cy="558"/>
                </a:xfrm>
                <a:custGeom>
                  <a:avLst/>
                  <a:gdLst/>
                  <a:ahLst/>
                  <a:cxnLst>
                    <a:cxn ang="0">
                      <a:pos x="0" y="18"/>
                    </a:cxn>
                    <a:cxn ang="0">
                      <a:pos x="852" y="558"/>
                    </a:cxn>
                    <a:cxn ang="0">
                      <a:pos x="186" y="0"/>
                    </a:cxn>
                    <a:cxn ang="0">
                      <a:pos x="0" y="18"/>
                    </a:cxn>
                  </a:cxnLst>
                  <a:rect l="0" t="0" r="r" b="b"/>
                  <a:pathLst>
                    <a:path w="852" h="558">
                      <a:moveTo>
                        <a:pt x="0" y="18"/>
                      </a:moveTo>
                      <a:lnTo>
                        <a:pt x="852" y="558"/>
                      </a:lnTo>
                      <a:lnTo>
                        <a:pt x="186" y="0"/>
                      </a:lnTo>
                      <a:lnTo>
                        <a:pt x="0" y="18"/>
                      </a:lnTo>
                      <a:close/>
                    </a:path>
                  </a:pathLst>
                </a:custGeom>
                <a:solidFill>
                  <a:srgbClr val="DDDDDD"/>
                </a:solid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2414" name="Freeform 126"/>
                <p:cNvSpPr>
                  <a:spLocks/>
                </p:cNvSpPr>
                <p:nvPr/>
              </p:nvSpPr>
              <p:spPr bwMode="auto">
                <a:xfrm>
                  <a:off x="1974" y="2538"/>
                  <a:ext cx="198" cy="606"/>
                </a:xfrm>
                <a:custGeom>
                  <a:avLst/>
                  <a:gdLst/>
                  <a:ahLst/>
                  <a:cxnLst>
                    <a:cxn ang="0">
                      <a:pos x="90" y="0"/>
                    </a:cxn>
                    <a:cxn ang="0">
                      <a:pos x="0" y="606"/>
                    </a:cxn>
                    <a:cxn ang="0">
                      <a:pos x="198" y="0"/>
                    </a:cxn>
                    <a:cxn ang="0">
                      <a:pos x="90" y="0"/>
                    </a:cxn>
                  </a:cxnLst>
                  <a:rect l="0" t="0" r="r" b="b"/>
                  <a:pathLst>
                    <a:path w="198" h="606">
                      <a:moveTo>
                        <a:pt x="90" y="0"/>
                      </a:moveTo>
                      <a:lnTo>
                        <a:pt x="0" y="606"/>
                      </a:lnTo>
                      <a:lnTo>
                        <a:pt x="198" y="0"/>
                      </a:lnTo>
                      <a:lnTo>
                        <a:pt x="90" y="0"/>
                      </a:lnTo>
                      <a:close/>
                    </a:path>
                  </a:pathLst>
                </a:custGeom>
                <a:solidFill>
                  <a:srgbClr val="DDDDDD"/>
                </a:solid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2413" name="Freeform 125"/>
                <p:cNvSpPr>
                  <a:spLocks/>
                </p:cNvSpPr>
                <p:nvPr/>
              </p:nvSpPr>
              <p:spPr bwMode="auto">
                <a:xfrm>
                  <a:off x="1980" y="2718"/>
                  <a:ext cx="1476" cy="426"/>
                </a:xfrm>
                <a:custGeom>
                  <a:avLst/>
                  <a:gdLst/>
                  <a:ahLst/>
                  <a:cxnLst>
                    <a:cxn ang="0">
                      <a:pos x="0" y="426"/>
                    </a:cxn>
                    <a:cxn ang="0">
                      <a:pos x="1320" y="0"/>
                    </a:cxn>
                    <a:cxn ang="0">
                      <a:pos x="1476" y="54"/>
                    </a:cxn>
                    <a:cxn ang="0">
                      <a:pos x="0" y="426"/>
                    </a:cxn>
                  </a:cxnLst>
                  <a:rect l="0" t="0" r="r" b="b"/>
                  <a:pathLst>
                    <a:path w="1476" h="426">
                      <a:moveTo>
                        <a:pt x="0" y="426"/>
                      </a:moveTo>
                      <a:lnTo>
                        <a:pt x="1320" y="0"/>
                      </a:lnTo>
                      <a:lnTo>
                        <a:pt x="1476" y="54"/>
                      </a:lnTo>
                      <a:lnTo>
                        <a:pt x="0" y="426"/>
                      </a:lnTo>
                      <a:close/>
                    </a:path>
                  </a:pathLst>
                </a:custGeom>
                <a:solidFill>
                  <a:srgbClr val="DDDDDD"/>
                </a:solid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2412" name="Freeform 124"/>
                <p:cNvSpPr>
                  <a:spLocks/>
                </p:cNvSpPr>
                <p:nvPr/>
              </p:nvSpPr>
              <p:spPr bwMode="auto">
                <a:xfrm>
                  <a:off x="510" y="3138"/>
                  <a:ext cx="1470" cy="426"/>
                </a:xfrm>
                <a:custGeom>
                  <a:avLst/>
                  <a:gdLst/>
                  <a:ahLst/>
                  <a:cxnLst>
                    <a:cxn ang="0">
                      <a:pos x="0" y="366"/>
                    </a:cxn>
                    <a:cxn ang="0">
                      <a:pos x="1470" y="0"/>
                    </a:cxn>
                    <a:cxn ang="0">
                      <a:pos x="174" y="426"/>
                    </a:cxn>
                    <a:cxn ang="0">
                      <a:pos x="0" y="366"/>
                    </a:cxn>
                  </a:cxnLst>
                  <a:rect l="0" t="0" r="r" b="b"/>
                  <a:pathLst>
                    <a:path w="1470" h="426">
                      <a:moveTo>
                        <a:pt x="0" y="366"/>
                      </a:moveTo>
                      <a:lnTo>
                        <a:pt x="1470" y="0"/>
                      </a:lnTo>
                      <a:lnTo>
                        <a:pt x="174" y="426"/>
                      </a:lnTo>
                      <a:lnTo>
                        <a:pt x="0" y="366"/>
                      </a:lnTo>
                      <a:close/>
                    </a:path>
                  </a:pathLst>
                </a:custGeom>
                <a:solidFill>
                  <a:srgbClr val="DDDDDD"/>
                </a:solidFill>
                <a:ln w="9525">
                  <a:no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411" name="Freeform 123"/>
                <p:cNvSpPr>
                  <a:spLocks/>
                </p:cNvSpPr>
                <p:nvPr/>
              </p:nvSpPr>
              <p:spPr bwMode="auto">
                <a:xfrm>
                  <a:off x="1752" y="3138"/>
                  <a:ext cx="228" cy="594"/>
                </a:xfrm>
                <a:custGeom>
                  <a:avLst/>
                  <a:gdLst/>
                  <a:ahLst/>
                  <a:cxnLst>
                    <a:cxn ang="0">
                      <a:pos x="144" y="594"/>
                    </a:cxn>
                    <a:cxn ang="0">
                      <a:pos x="228" y="0"/>
                    </a:cxn>
                    <a:cxn ang="0">
                      <a:pos x="0" y="582"/>
                    </a:cxn>
                    <a:cxn ang="0">
                      <a:pos x="144" y="594"/>
                    </a:cxn>
                  </a:cxnLst>
                  <a:rect l="0" t="0" r="r" b="b"/>
                  <a:pathLst>
                    <a:path w="228" h="594">
                      <a:moveTo>
                        <a:pt x="144" y="594"/>
                      </a:moveTo>
                      <a:lnTo>
                        <a:pt x="228" y="0"/>
                      </a:lnTo>
                      <a:lnTo>
                        <a:pt x="0" y="582"/>
                      </a:lnTo>
                      <a:lnTo>
                        <a:pt x="144" y="594"/>
                      </a:lnTo>
                      <a:close/>
                    </a:path>
                  </a:pathLst>
                </a:custGeom>
                <a:solidFill>
                  <a:srgbClr val="DDDDDD"/>
                </a:solidFill>
                <a:ln w="9525">
                  <a:no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410" name="Freeform 122"/>
                <p:cNvSpPr>
                  <a:spLocks/>
                </p:cNvSpPr>
                <p:nvPr/>
              </p:nvSpPr>
              <p:spPr bwMode="auto">
                <a:xfrm>
                  <a:off x="1974" y="3138"/>
                  <a:ext cx="894" cy="558"/>
                </a:xfrm>
                <a:custGeom>
                  <a:avLst/>
                  <a:gdLst/>
                  <a:ahLst/>
                  <a:cxnLst>
                    <a:cxn ang="0">
                      <a:pos x="672" y="558"/>
                    </a:cxn>
                    <a:cxn ang="0">
                      <a:pos x="0" y="0"/>
                    </a:cxn>
                    <a:cxn ang="0">
                      <a:pos x="894" y="522"/>
                    </a:cxn>
                    <a:cxn ang="0">
                      <a:pos x="672" y="558"/>
                    </a:cxn>
                  </a:cxnLst>
                  <a:rect l="0" t="0" r="r" b="b"/>
                  <a:pathLst>
                    <a:path w="894" h="558">
                      <a:moveTo>
                        <a:pt x="672" y="558"/>
                      </a:moveTo>
                      <a:lnTo>
                        <a:pt x="0" y="0"/>
                      </a:lnTo>
                      <a:lnTo>
                        <a:pt x="894" y="522"/>
                      </a:lnTo>
                      <a:lnTo>
                        <a:pt x="672" y="558"/>
                      </a:lnTo>
                      <a:close/>
                    </a:path>
                  </a:pathLst>
                </a:custGeom>
                <a:solidFill>
                  <a:srgbClr val="DDDDDD"/>
                </a:solidFill>
                <a:ln w="9525">
                  <a:no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409" name="Freeform 121"/>
                <p:cNvSpPr>
                  <a:spLocks/>
                </p:cNvSpPr>
                <p:nvPr/>
              </p:nvSpPr>
              <p:spPr bwMode="auto">
                <a:xfrm>
                  <a:off x="1974" y="3138"/>
                  <a:ext cx="1674" cy="330"/>
                </a:xfrm>
                <a:custGeom>
                  <a:avLst/>
                  <a:gdLst/>
                  <a:ahLst/>
                  <a:cxnLst>
                    <a:cxn ang="0">
                      <a:pos x="1554" y="330"/>
                    </a:cxn>
                    <a:cxn ang="0">
                      <a:pos x="0" y="0"/>
                    </a:cxn>
                    <a:cxn ang="0">
                      <a:pos x="1674" y="252"/>
                    </a:cxn>
                    <a:cxn ang="0">
                      <a:pos x="1554" y="330"/>
                    </a:cxn>
                  </a:cxnLst>
                  <a:rect l="0" t="0" r="r" b="b"/>
                  <a:pathLst>
                    <a:path w="1674" h="330">
                      <a:moveTo>
                        <a:pt x="1554" y="330"/>
                      </a:moveTo>
                      <a:lnTo>
                        <a:pt x="0" y="0"/>
                      </a:lnTo>
                      <a:lnTo>
                        <a:pt x="1674" y="252"/>
                      </a:lnTo>
                      <a:lnTo>
                        <a:pt x="1554" y="330"/>
                      </a:lnTo>
                      <a:close/>
                    </a:path>
                  </a:pathLst>
                </a:custGeom>
                <a:solidFill>
                  <a:srgbClr val="DDDDDD"/>
                </a:solidFill>
                <a:ln w="9525">
                  <a:noFill/>
                  <a:round/>
                  <a:headEnd/>
                  <a:tailEnd/>
                </a:ln>
              </p:spPr>
              <p:txBody>
                <a:bodyPr vert="horz" wrap="square" lIns="91440" tIns="45720" rIns="91440" bIns="45720" numCol="1" anchor="ctr" anchorCtr="0" compatLnSpc="1">
                  <a:prstTxWarp prst="textNoShape">
                    <a:avLst/>
                  </a:prstTxWarp>
                </a:bodyPr>
                <a:lstStyle/>
                <a:p>
                  <a:endParaRPr lang="en-US" sz="2400"/>
                </a:p>
              </p:txBody>
            </p:sp>
          </p:grpSp>
        </p:grpSp>
        <p:sp>
          <p:nvSpPr>
            <p:cNvPr id="12406" name="Freeform 118"/>
            <p:cNvSpPr>
              <a:spLocks/>
            </p:cNvSpPr>
            <p:nvPr/>
          </p:nvSpPr>
          <p:spPr bwMode="auto">
            <a:xfrm flipV="1">
              <a:off x="3512" y="6505"/>
              <a:ext cx="3100" cy="250"/>
            </a:xfrm>
            <a:custGeom>
              <a:avLst/>
              <a:gdLst/>
              <a:ahLst/>
              <a:cxnLst>
                <a:cxn ang="0">
                  <a:pos x="0" y="0"/>
                </a:cxn>
                <a:cxn ang="0">
                  <a:pos x="696" y="0"/>
                </a:cxn>
                <a:cxn ang="0">
                  <a:pos x="690" y="42"/>
                </a:cxn>
                <a:cxn ang="0">
                  <a:pos x="654" y="114"/>
                </a:cxn>
                <a:cxn ang="0">
                  <a:pos x="612" y="54"/>
                </a:cxn>
                <a:cxn ang="0">
                  <a:pos x="6" y="54"/>
                </a:cxn>
                <a:cxn ang="0">
                  <a:pos x="0" y="0"/>
                </a:cxn>
              </a:cxnLst>
              <a:rect l="0" t="0" r="r" b="b"/>
              <a:pathLst>
                <a:path w="696" h="114">
                  <a:moveTo>
                    <a:pt x="0" y="0"/>
                  </a:moveTo>
                  <a:lnTo>
                    <a:pt x="696" y="0"/>
                  </a:lnTo>
                  <a:lnTo>
                    <a:pt x="690" y="42"/>
                  </a:lnTo>
                  <a:lnTo>
                    <a:pt x="654" y="114"/>
                  </a:lnTo>
                  <a:lnTo>
                    <a:pt x="612" y="54"/>
                  </a:lnTo>
                  <a:lnTo>
                    <a:pt x="6" y="54"/>
                  </a:lnTo>
                  <a:lnTo>
                    <a:pt x="0" y="0"/>
                  </a:lnTo>
                  <a:close/>
                </a:path>
              </a:pathLst>
            </a:custGeom>
            <a:solidFill>
              <a:srgbClr val="FF0000"/>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405" name="Freeform 117"/>
            <p:cNvSpPr>
              <a:spLocks/>
            </p:cNvSpPr>
            <p:nvPr/>
          </p:nvSpPr>
          <p:spPr bwMode="auto">
            <a:xfrm>
              <a:off x="3512" y="7118"/>
              <a:ext cx="3100" cy="250"/>
            </a:xfrm>
            <a:custGeom>
              <a:avLst/>
              <a:gdLst/>
              <a:ahLst/>
              <a:cxnLst>
                <a:cxn ang="0">
                  <a:pos x="0" y="0"/>
                </a:cxn>
                <a:cxn ang="0">
                  <a:pos x="696" y="0"/>
                </a:cxn>
                <a:cxn ang="0">
                  <a:pos x="690" y="42"/>
                </a:cxn>
                <a:cxn ang="0">
                  <a:pos x="654" y="114"/>
                </a:cxn>
                <a:cxn ang="0">
                  <a:pos x="612" y="54"/>
                </a:cxn>
                <a:cxn ang="0">
                  <a:pos x="6" y="54"/>
                </a:cxn>
                <a:cxn ang="0">
                  <a:pos x="0" y="0"/>
                </a:cxn>
              </a:cxnLst>
              <a:rect l="0" t="0" r="r" b="b"/>
              <a:pathLst>
                <a:path w="696" h="114">
                  <a:moveTo>
                    <a:pt x="0" y="0"/>
                  </a:moveTo>
                  <a:lnTo>
                    <a:pt x="696" y="0"/>
                  </a:lnTo>
                  <a:lnTo>
                    <a:pt x="690" y="42"/>
                  </a:lnTo>
                  <a:lnTo>
                    <a:pt x="654" y="114"/>
                  </a:lnTo>
                  <a:lnTo>
                    <a:pt x="612" y="54"/>
                  </a:lnTo>
                  <a:lnTo>
                    <a:pt x="6" y="54"/>
                  </a:lnTo>
                  <a:lnTo>
                    <a:pt x="0" y="0"/>
                  </a:lnTo>
                  <a:close/>
                </a:path>
              </a:pathLst>
            </a:custGeom>
            <a:solidFill>
              <a:srgbClr val="333399"/>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grpSp>
          <p:nvGrpSpPr>
            <p:cNvPr id="11" name="Group 96"/>
            <p:cNvGrpSpPr>
              <a:grpSpLocks/>
            </p:cNvGrpSpPr>
            <p:nvPr/>
          </p:nvGrpSpPr>
          <p:grpSpPr bwMode="auto">
            <a:xfrm>
              <a:off x="5150" y="5136"/>
              <a:ext cx="8194" cy="2628"/>
              <a:chOff x="1248" y="384"/>
              <a:chExt cx="3933" cy="1261"/>
            </a:xfrm>
          </p:grpSpPr>
          <p:sp>
            <p:nvSpPr>
              <p:cNvPr id="12404" name="Oval 116"/>
              <p:cNvSpPr>
                <a:spLocks noChangeAspect="1" noChangeArrowheads="1"/>
              </p:cNvSpPr>
              <p:nvPr/>
            </p:nvSpPr>
            <p:spPr bwMode="auto">
              <a:xfrm>
                <a:off x="1248" y="384"/>
                <a:ext cx="3933" cy="1261"/>
              </a:xfrm>
              <a:prstGeom prst="ellipse">
                <a:avLst/>
              </a:prstGeom>
              <a:solidFill>
                <a:srgbClr val="DDDDDD"/>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grpSp>
            <p:nvGrpSpPr>
              <p:cNvPr id="12" name="Group 108"/>
              <p:cNvGrpSpPr>
                <a:grpSpLocks/>
              </p:cNvGrpSpPr>
              <p:nvPr/>
            </p:nvGrpSpPr>
            <p:grpSpPr bwMode="auto">
              <a:xfrm>
                <a:off x="1476" y="420"/>
                <a:ext cx="3380" cy="1083"/>
                <a:chOff x="1152" y="1794"/>
                <a:chExt cx="3380" cy="1083"/>
              </a:xfrm>
            </p:grpSpPr>
            <p:sp>
              <p:nvSpPr>
                <p:cNvPr id="12403" name="Oval 115"/>
                <p:cNvSpPr>
                  <a:spLocks noChangeAspect="1" noChangeArrowheads="1"/>
                </p:cNvSpPr>
                <p:nvPr/>
              </p:nvSpPr>
              <p:spPr bwMode="auto">
                <a:xfrm>
                  <a:off x="1152" y="1794"/>
                  <a:ext cx="3380" cy="1083"/>
                </a:xfrm>
                <a:prstGeom prst="ellipse">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402" name="Oval 114"/>
                <p:cNvSpPr>
                  <a:spLocks noChangeAspect="1" noChangeArrowheads="1"/>
                </p:cNvSpPr>
                <p:nvPr/>
              </p:nvSpPr>
              <p:spPr bwMode="auto">
                <a:xfrm>
                  <a:off x="1342" y="1854"/>
                  <a:ext cx="3000" cy="962"/>
                </a:xfrm>
                <a:prstGeom prst="ellipse">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401" name="Oval 113"/>
                <p:cNvSpPr>
                  <a:spLocks noChangeAspect="1" noChangeArrowheads="1"/>
                </p:cNvSpPr>
                <p:nvPr/>
              </p:nvSpPr>
              <p:spPr bwMode="auto">
                <a:xfrm>
                  <a:off x="1529" y="1914"/>
                  <a:ext cx="2626" cy="842"/>
                </a:xfrm>
                <a:prstGeom prst="ellipse">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400" name="Oval 112"/>
                <p:cNvSpPr>
                  <a:spLocks noChangeAspect="1" noChangeArrowheads="1"/>
                </p:cNvSpPr>
                <p:nvPr/>
              </p:nvSpPr>
              <p:spPr bwMode="auto">
                <a:xfrm>
                  <a:off x="1719" y="1975"/>
                  <a:ext cx="2246" cy="720"/>
                </a:xfrm>
                <a:prstGeom prst="ellipse">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399" name="Oval 111"/>
                <p:cNvSpPr>
                  <a:spLocks noChangeAspect="1" noChangeArrowheads="1"/>
                </p:cNvSpPr>
                <p:nvPr/>
              </p:nvSpPr>
              <p:spPr bwMode="auto">
                <a:xfrm>
                  <a:off x="1907" y="2035"/>
                  <a:ext cx="1871" cy="600"/>
                </a:xfrm>
                <a:prstGeom prst="ellipse">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398" name="Oval 110"/>
                <p:cNvSpPr>
                  <a:spLocks noChangeAspect="1" noChangeArrowheads="1"/>
                </p:cNvSpPr>
                <p:nvPr/>
              </p:nvSpPr>
              <p:spPr bwMode="auto">
                <a:xfrm>
                  <a:off x="2097" y="2096"/>
                  <a:ext cx="1491" cy="478"/>
                </a:xfrm>
                <a:prstGeom prst="ellipse">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397" name="Oval 109"/>
                <p:cNvSpPr>
                  <a:spLocks noChangeAspect="1" noChangeArrowheads="1"/>
                </p:cNvSpPr>
                <p:nvPr/>
              </p:nvSpPr>
              <p:spPr bwMode="auto">
                <a:xfrm>
                  <a:off x="2275" y="2154"/>
                  <a:ext cx="1134" cy="363"/>
                </a:xfrm>
                <a:prstGeom prst="ellipse">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grpSp>
          <p:grpSp>
            <p:nvGrpSpPr>
              <p:cNvPr id="13" name="Group 97"/>
              <p:cNvGrpSpPr>
                <a:grpSpLocks/>
              </p:cNvGrpSpPr>
              <p:nvPr/>
            </p:nvGrpSpPr>
            <p:grpSpPr bwMode="auto">
              <a:xfrm>
                <a:off x="1314" y="402"/>
                <a:ext cx="3738" cy="1194"/>
                <a:chOff x="102" y="2538"/>
                <a:chExt cx="3738" cy="1194"/>
              </a:xfrm>
            </p:grpSpPr>
            <p:sp>
              <p:nvSpPr>
                <p:cNvPr id="12395" name="Freeform 107"/>
                <p:cNvSpPr>
                  <a:spLocks/>
                </p:cNvSpPr>
                <p:nvPr/>
              </p:nvSpPr>
              <p:spPr bwMode="auto">
                <a:xfrm>
                  <a:off x="1968" y="3048"/>
                  <a:ext cx="1872" cy="90"/>
                </a:xfrm>
                <a:custGeom>
                  <a:avLst/>
                  <a:gdLst/>
                  <a:ahLst/>
                  <a:cxnLst>
                    <a:cxn ang="0">
                      <a:pos x="1854" y="0"/>
                    </a:cxn>
                    <a:cxn ang="0">
                      <a:pos x="0" y="90"/>
                    </a:cxn>
                    <a:cxn ang="0">
                      <a:pos x="1872" y="72"/>
                    </a:cxn>
                    <a:cxn ang="0">
                      <a:pos x="1854" y="0"/>
                    </a:cxn>
                  </a:cxnLst>
                  <a:rect l="0" t="0" r="r" b="b"/>
                  <a:pathLst>
                    <a:path w="1872" h="90">
                      <a:moveTo>
                        <a:pt x="1854" y="0"/>
                      </a:moveTo>
                      <a:lnTo>
                        <a:pt x="0" y="90"/>
                      </a:lnTo>
                      <a:lnTo>
                        <a:pt x="1872" y="72"/>
                      </a:lnTo>
                      <a:lnTo>
                        <a:pt x="1854" y="0"/>
                      </a:lnTo>
                      <a:close/>
                    </a:path>
                  </a:pathLst>
                </a:custGeom>
                <a:solidFill>
                  <a:srgbClr val="DDDDDD"/>
                </a:solid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2394" name="Freeform 106"/>
                <p:cNvSpPr>
                  <a:spLocks/>
                </p:cNvSpPr>
                <p:nvPr/>
              </p:nvSpPr>
              <p:spPr bwMode="auto">
                <a:xfrm>
                  <a:off x="102" y="3138"/>
                  <a:ext cx="1884" cy="96"/>
                </a:xfrm>
                <a:custGeom>
                  <a:avLst/>
                  <a:gdLst/>
                  <a:ahLst/>
                  <a:cxnLst>
                    <a:cxn ang="0">
                      <a:pos x="0" y="0"/>
                    </a:cxn>
                    <a:cxn ang="0">
                      <a:pos x="1884" y="0"/>
                    </a:cxn>
                    <a:cxn ang="0">
                      <a:pos x="30" y="96"/>
                    </a:cxn>
                    <a:cxn ang="0">
                      <a:pos x="0" y="0"/>
                    </a:cxn>
                  </a:cxnLst>
                  <a:rect l="0" t="0" r="r" b="b"/>
                  <a:pathLst>
                    <a:path w="1884" h="96">
                      <a:moveTo>
                        <a:pt x="0" y="0"/>
                      </a:moveTo>
                      <a:lnTo>
                        <a:pt x="1884" y="0"/>
                      </a:lnTo>
                      <a:lnTo>
                        <a:pt x="30" y="96"/>
                      </a:lnTo>
                      <a:lnTo>
                        <a:pt x="0" y="0"/>
                      </a:lnTo>
                      <a:close/>
                    </a:path>
                  </a:pathLst>
                </a:custGeom>
                <a:solidFill>
                  <a:srgbClr val="DDDDDD"/>
                </a:solid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2393" name="Freeform 105"/>
                <p:cNvSpPr>
                  <a:spLocks/>
                </p:cNvSpPr>
                <p:nvPr/>
              </p:nvSpPr>
              <p:spPr bwMode="auto">
                <a:xfrm>
                  <a:off x="324" y="2802"/>
                  <a:ext cx="1656" cy="336"/>
                </a:xfrm>
                <a:custGeom>
                  <a:avLst/>
                  <a:gdLst/>
                  <a:ahLst/>
                  <a:cxnLst>
                    <a:cxn ang="0">
                      <a:pos x="0" y="54"/>
                    </a:cxn>
                    <a:cxn ang="0">
                      <a:pos x="1656" y="336"/>
                    </a:cxn>
                    <a:cxn ang="0">
                      <a:pos x="102" y="0"/>
                    </a:cxn>
                    <a:cxn ang="0">
                      <a:pos x="0" y="54"/>
                    </a:cxn>
                  </a:cxnLst>
                  <a:rect l="0" t="0" r="r" b="b"/>
                  <a:pathLst>
                    <a:path w="1656" h="336">
                      <a:moveTo>
                        <a:pt x="0" y="54"/>
                      </a:moveTo>
                      <a:lnTo>
                        <a:pt x="1656" y="336"/>
                      </a:lnTo>
                      <a:lnTo>
                        <a:pt x="102" y="0"/>
                      </a:lnTo>
                      <a:lnTo>
                        <a:pt x="0" y="54"/>
                      </a:lnTo>
                      <a:close/>
                    </a:path>
                  </a:pathLst>
                </a:custGeom>
                <a:solidFill>
                  <a:srgbClr val="DDDDDD"/>
                </a:solid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2392" name="Freeform 104"/>
                <p:cNvSpPr>
                  <a:spLocks/>
                </p:cNvSpPr>
                <p:nvPr/>
              </p:nvSpPr>
              <p:spPr bwMode="auto">
                <a:xfrm>
                  <a:off x="1122" y="2580"/>
                  <a:ext cx="852" cy="558"/>
                </a:xfrm>
                <a:custGeom>
                  <a:avLst/>
                  <a:gdLst/>
                  <a:ahLst/>
                  <a:cxnLst>
                    <a:cxn ang="0">
                      <a:pos x="0" y="18"/>
                    </a:cxn>
                    <a:cxn ang="0">
                      <a:pos x="852" y="558"/>
                    </a:cxn>
                    <a:cxn ang="0">
                      <a:pos x="186" y="0"/>
                    </a:cxn>
                    <a:cxn ang="0">
                      <a:pos x="0" y="18"/>
                    </a:cxn>
                  </a:cxnLst>
                  <a:rect l="0" t="0" r="r" b="b"/>
                  <a:pathLst>
                    <a:path w="852" h="558">
                      <a:moveTo>
                        <a:pt x="0" y="18"/>
                      </a:moveTo>
                      <a:lnTo>
                        <a:pt x="852" y="558"/>
                      </a:lnTo>
                      <a:lnTo>
                        <a:pt x="186" y="0"/>
                      </a:lnTo>
                      <a:lnTo>
                        <a:pt x="0" y="18"/>
                      </a:lnTo>
                      <a:close/>
                    </a:path>
                  </a:pathLst>
                </a:custGeom>
                <a:solidFill>
                  <a:srgbClr val="DDDDDD"/>
                </a:solid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2391" name="Freeform 103"/>
                <p:cNvSpPr>
                  <a:spLocks/>
                </p:cNvSpPr>
                <p:nvPr/>
              </p:nvSpPr>
              <p:spPr bwMode="auto">
                <a:xfrm>
                  <a:off x="1974" y="2538"/>
                  <a:ext cx="198" cy="606"/>
                </a:xfrm>
                <a:custGeom>
                  <a:avLst/>
                  <a:gdLst/>
                  <a:ahLst/>
                  <a:cxnLst>
                    <a:cxn ang="0">
                      <a:pos x="90" y="0"/>
                    </a:cxn>
                    <a:cxn ang="0">
                      <a:pos x="0" y="606"/>
                    </a:cxn>
                    <a:cxn ang="0">
                      <a:pos x="198" y="0"/>
                    </a:cxn>
                    <a:cxn ang="0">
                      <a:pos x="90" y="0"/>
                    </a:cxn>
                  </a:cxnLst>
                  <a:rect l="0" t="0" r="r" b="b"/>
                  <a:pathLst>
                    <a:path w="198" h="606">
                      <a:moveTo>
                        <a:pt x="90" y="0"/>
                      </a:moveTo>
                      <a:lnTo>
                        <a:pt x="0" y="606"/>
                      </a:lnTo>
                      <a:lnTo>
                        <a:pt x="198" y="0"/>
                      </a:lnTo>
                      <a:lnTo>
                        <a:pt x="90" y="0"/>
                      </a:lnTo>
                      <a:close/>
                    </a:path>
                  </a:pathLst>
                </a:custGeom>
                <a:solidFill>
                  <a:srgbClr val="DDDDDD"/>
                </a:solid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2390" name="Freeform 102"/>
                <p:cNvSpPr>
                  <a:spLocks/>
                </p:cNvSpPr>
                <p:nvPr/>
              </p:nvSpPr>
              <p:spPr bwMode="auto">
                <a:xfrm>
                  <a:off x="1980" y="2718"/>
                  <a:ext cx="1476" cy="426"/>
                </a:xfrm>
                <a:custGeom>
                  <a:avLst/>
                  <a:gdLst/>
                  <a:ahLst/>
                  <a:cxnLst>
                    <a:cxn ang="0">
                      <a:pos x="0" y="426"/>
                    </a:cxn>
                    <a:cxn ang="0">
                      <a:pos x="1320" y="0"/>
                    </a:cxn>
                    <a:cxn ang="0">
                      <a:pos x="1476" y="54"/>
                    </a:cxn>
                    <a:cxn ang="0">
                      <a:pos x="0" y="426"/>
                    </a:cxn>
                  </a:cxnLst>
                  <a:rect l="0" t="0" r="r" b="b"/>
                  <a:pathLst>
                    <a:path w="1476" h="426">
                      <a:moveTo>
                        <a:pt x="0" y="426"/>
                      </a:moveTo>
                      <a:lnTo>
                        <a:pt x="1320" y="0"/>
                      </a:lnTo>
                      <a:lnTo>
                        <a:pt x="1476" y="54"/>
                      </a:lnTo>
                      <a:lnTo>
                        <a:pt x="0" y="426"/>
                      </a:lnTo>
                      <a:close/>
                    </a:path>
                  </a:pathLst>
                </a:custGeom>
                <a:solidFill>
                  <a:srgbClr val="DDDDDD"/>
                </a:solid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2389" name="Freeform 101"/>
                <p:cNvSpPr>
                  <a:spLocks/>
                </p:cNvSpPr>
                <p:nvPr/>
              </p:nvSpPr>
              <p:spPr bwMode="auto">
                <a:xfrm>
                  <a:off x="510" y="3138"/>
                  <a:ext cx="1470" cy="426"/>
                </a:xfrm>
                <a:custGeom>
                  <a:avLst/>
                  <a:gdLst/>
                  <a:ahLst/>
                  <a:cxnLst>
                    <a:cxn ang="0">
                      <a:pos x="0" y="366"/>
                    </a:cxn>
                    <a:cxn ang="0">
                      <a:pos x="1470" y="0"/>
                    </a:cxn>
                    <a:cxn ang="0">
                      <a:pos x="174" y="426"/>
                    </a:cxn>
                    <a:cxn ang="0">
                      <a:pos x="0" y="366"/>
                    </a:cxn>
                  </a:cxnLst>
                  <a:rect l="0" t="0" r="r" b="b"/>
                  <a:pathLst>
                    <a:path w="1470" h="426">
                      <a:moveTo>
                        <a:pt x="0" y="366"/>
                      </a:moveTo>
                      <a:lnTo>
                        <a:pt x="1470" y="0"/>
                      </a:lnTo>
                      <a:lnTo>
                        <a:pt x="174" y="426"/>
                      </a:lnTo>
                      <a:lnTo>
                        <a:pt x="0" y="366"/>
                      </a:lnTo>
                      <a:close/>
                    </a:path>
                  </a:pathLst>
                </a:custGeom>
                <a:solidFill>
                  <a:srgbClr val="DDDDDD"/>
                </a:solidFill>
                <a:ln w="9525">
                  <a:no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388" name="Freeform 100"/>
                <p:cNvSpPr>
                  <a:spLocks/>
                </p:cNvSpPr>
                <p:nvPr/>
              </p:nvSpPr>
              <p:spPr bwMode="auto">
                <a:xfrm>
                  <a:off x="1752" y="3138"/>
                  <a:ext cx="228" cy="594"/>
                </a:xfrm>
                <a:custGeom>
                  <a:avLst/>
                  <a:gdLst/>
                  <a:ahLst/>
                  <a:cxnLst>
                    <a:cxn ang="0">
                      <a:pos x="144" y="594"/>
                    </a:cxn>
                    <a:cxn ang="0">
                      <a:pos x="228" y="0"/>
                    </a:cxn>
                    <a:cxn ang="0">
                      <a:pos x="0" y="582"/>
                    </a:cxn>
                    <a:cxn ang="0">
                      <a:pos x="144" y="594"/>
                    </a:cxn>
                  </a:cxnLst>
                  <a:rect l="0" t="0" r="r" b="b"/>
                  <a:pathLst>
                    <a:path w="228" h="594">
                      <a:moveTo>
                        <a:pt x="144" y="594"/>
                      </a:moveTo>
                      <a:lnTo>
                        <a:pt x="228" y="0"/>
                      </a:lnTo>
                      <a:lnTo>
                        <a:pt x="0" y="582"/>
                      </a:lnTo>
                      <a:lnTo>
                        <a:pt x="144" y="594"/>
                      </a:lnTo>
                      <a:close/>
                    </a:path>
                  </a:pathLst>
                </a:custGeom>
                <a:solidFill>
                  <a:srgbClr val="DDDDDD"/>
                </a:solidFill>
                <a:ln w="9525">
                  <a:no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387" name="Freeform 99"/>
                <p:cNvSpPr>
                  <a:spLocks/>
                </p:cNvSpPr>
                <p:nvPr/>
              </p:nvSpPr>
              <p:spPr bwMode="auto">
                <a:xfrm>
                  <a:off x="1974" y="3138"/>
                  <a:ext cx="894" cy="558"/>
                </a:xfrm>
                <a:custGeom>
                  <a:avLst/>
                  <a:gdLst/>
                  <a:ahLst/>
                  <a:cxnLst>
                    <a:cxn ang="0">
                      <a:pos x="672" y="558"/>
                    </a:cxn>
                    <a:cxn ang="0">
                      <a:pos x="0" y="0"/>
                    </a:cxn>
                    <a:cxn ang="0">
                      <a:pos x="894" y="522"/>
                    </a:cxn>
                    <a:cxn ang="0">
                      <a:pos x="672" y="558"/>
                    </a:cxn>
                  </a:cxnLst>
                  <a:rect l="0" t="0" r="r" b="b"/>
                  <a:pathLst>
                    <a:path w="894" h="558">
                      <a:moveTo>
                        <a:pt x="672" y="558"/>
                      </a:moveTo>
                      <a:lnTo>
                        <a:pt x="0" y="0"/>
                      </a:lnTo>
                      <a:lnTo>
                        <a:pt x="894" y="522"/>
                      </a:lnTo>
                      <a:lnTo>
                        <a:pt x="672" y="558"/>
                      </a:lnTo>
                      <a:close/>
                    </a:path>
                  </a:pathLst>
                </a:custGeom>
                <a:solidFill>
                  <a:srgbClr val="DDDDDD"/>
                </a:solidFill>
                <a:ln w="9525">
                  <a:no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386" name="Freeform 98"/>
                <p:cNvSpPr>
                  <a:spLocks/>
                </p:cNvSpPr>
                <p:nvPr/>
              </p:nvSpPr>
              <p:spPr bwMode="auto">
                <a:xfrm>
                  <a:off x="1974" y="3138"/>
                  <a:ext cx="1674" cy="330"/>
                </a:xfrm>
                <a:custGeom>
                  <a:avLst/>
                  <a:gdLst/>
                  <a:ahLst/>
                  <a:cxnLst>
                    <a:cxn ang="0">
                      <a:pos x="1554" y="330"/>
                    </a:cxn>
                    <a:cxn ang="0">
                      <a:pos x="0" y="0"/>
                    </a:cxn>
                    <a:cxn ang="0">
                      <a:pos x="1674" y="252"/>
                    </a:cxn>
                    <a:cxn ang="0">
                      <a:pos x="1554" y="330"/>
                    </a:cxn>
                  </a:cxnLst>
                  <a:rect l="0" t="0" r="r" b="b"/>
                  <a:pathLst>
                    <a:path w="1674" h="330">
                      <a:moveTo>
                        <a:pt x="1554" y="330"/>
                      </a:moveTo>
                      <a:lnTo>
                        <a:pt x="0" y="0"/>
                      </a:lnTo>
                      <a:lnTo>
                        <a:pt x="1674" y="252"/>
                      </a:lnTo>
                      <a:lnTo>
                        <a:pt x="1554" y="330"/>
                      </a:lnTo>
                      <a:close/>
                    </a:path>
                  </a:pathLst>
                </a:custGeom>
                <a:solidFill>
                  <a:srgbClr val="DDDDDD"/>
                </a:solidFill>
                <a:ln w="9525">
                  <a:noFill/>
                  <a:round/>
                  <a:headEnd/>
                  <a:tailEnd/>
                </a:ln>
              </p:spPr>
              <p:txBody>
                <a:bodyPr vert="horz" wrap="square" lIns="91440" tIns="45720" rIns="91440" bIns="45720" numCol="1" anchor="ctr" anchorCtr="0" compatLnSpc="1">
                  <a:prstTxWarp prst="textNoShape">
                    <a:avLst/>
                  </a:prstTxWarp>
                </a:bodyPr>
                <a:lstStyle/>
                <a:p>
                  <a:endParaRPr lang="en-US" sz="2400"/>
                </a:p>
              </p:txBody>
            </p:sp>
          </p:grpSp>
        </p:grpSp>
        <p:sp>
          <p:nvSpPr>
            <p:cNvPr id="12383" name="Freeform 95"/>
            <p:cNvSpPr>
              <a:spLocks/>
            </p:cNvSpPr>
            <p:nvPr/>
          </p:nvSpPr>
          <p:spPr bwMode="auto">
            <a:xfrm flipV="1">
              <a:off x="3512" y="5518"/>
              <a:ext cx="3100" cy="250"/>
            </a:xfrm>
            <a:custGeom>
              <a:avLst/>
              <a:gdLst/>
              <a:ahLst/>
              <a:cxnLst>
                <a:cxn ang="0">
                  <a:pos x="0" y="0"/>
                </a:cxn>
                <a:cxn ang="0">
                  <a:pos x="696" y="0"/>
                </a:cxn>
                <a:cxn ang="0">
                  <a:pos x="690" y="42"/>
                </a:cxn>
                <a:cxn ang="0">
                  <a:pos x="654" y="114"/>
                </a:cxn>
                <a:cxn ang="0">
                  <a:pos x="612" y="54"/>
                </a:cxn>
                <a:cxn ang="0">
                  <a:pos x="6" y="54"/>
                </a:cxn>
                <a:cxn ang="0">
                  <a:pos x="0" y="0"/>
                </a:cxn>
              </a:cxnLst>
              <a:rect l="0" t="0" r="r" b="b"/>
              <a:pathLst>
                <a:path w="696" h="114">
                  <a:moveTo>
                    <a:pt x="0" y="0"/>
                  </a:moveTo>
                  <a:lnTo>
                    <a:pt x="696" y="0"/>
                  </a:lnTo>
                  <a:lnTo>
                    <a:pt x="690" y="42"/>
                  </a:lnTo>
                  <a:lnTo>
                    <a:pt x="654" y="114"/>
                  </a:lnTo>
                  <a:lnTo>
                    <a:pt x="612" y="54"/>
                  </a:lnTo>
                  <a:lnTo>
                    <a:pt x="6" y="54"/>
                  </a:lnTo>
                  <a:lnTo>
                    <a:pt x="0" y="0"/>
                  </a:lnTo>
                  <a:close/>
                </a:path>
              </a:pathLst>
            </a:custGeom>
            <a:solidFill>
              <a:srgbClr val="FF0000"/>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382" name="Freeform 94"/>
            <p:cNvSpPr>
              <a:spLocks/>
            </p:cNvSpPr>
            <p:nvPr/>
          </p:nvSpPr>
          <p:spPr bwMode="auto">
            <a:xfrm>
              <a:off x="3500" y="6193"/>
              <a:ext cx="3100" cy="250"/>
            </a:xfrm>
            <a:custGeom>
              <a:avLst/>
              <a:gdLst/>
              <a:ahLst/>
              <a:cxnLst>
                <a:cxn ang="0">
                  <a:pos x="0" y="0"/>
                </a:cxn>
                <a:cxn ang="0">
                  <a:pos x="696" y="0"/>
                </a:cxn>
                <a:cxn ang="0">
                  <a:pos x="690" y="42"/>
                </a:cxn>
                <a:cxn ang="0">
                  <a:pos x="654" y="114"/>
                </a:cxn>
                <a:cxn ang="0">
                  <a:pos x="612" y="54"/>
                </a:cxn>
                <a:cxn ang="0">
                  <a:pos x="6" y="54"/>
                </a:cxn>
                <a:cxn ang="0">
                  <a:pos x="0" y="0"/>
                </a:cxn>
              </a:cxnLst>
              <a:rect l="0" t="0" r="r" b="b"/>
              <a:pathLst>
                <a:path w="696" h="114">
                  <a:moveTo>
                    <a:pt x="0" y="0"/>
                  </a:moveTo>
                  <a:lnTo>
                    <a:pt x="696" y="0"/>
                  </a:lnTo>
                  <a:lnTo>
                    <a:pt x="690" y="42"/>
                  </a:lnTo>
                  <a:lnTo>
                    <a:pt x="654" y="114"/>
                  </a:lnTo>
                  <a:lnTo>
                    <a:pt x="612" y="54"/>
                  </a:lnTo>
                  <a:lnTo>
                    <a:pt x="6" y="54"/>
                  </a:lnTo>
                  <a:lnTo>
                    <a:pt x="0" y="0"/>
                  </a:lnTo>
                  <a:close/>
                </a:path>
              </a:pathLst>
            </a:custGeom>
            <a:solidFill>
              <a:srgbClr val="333399"/>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grpSp>
          <p:nvGrpSpPr>
            <p:cNvPr id="14" name="Group 73"/>
            <p:cNvGrpSpPr>
              <a:grpSpLocks/>
            </p:cNvGrpSpPr>
            <p:nvPr/>
          </p:nvGrpSpPr>
          <p:grpSpPr bwMode="auto">
            <a:xfrm>
              <a:off x="5150" y="4226"/>
              <a:ext cx="8194" cy="2627"/>
              <a:chOff x="1248" y="384"/>
              <a:chExt cx="3933" cy="1261"/>
            </a:xfrm>
          </p:grpSpPr>
          <p:sp>
            <p:nvSpPr>
              <p:cNvPr id="12381" name="Oval 93"/>
              <p:cNvSpPr>
                <a:spLocks noChangeAspect="1" noChangeArrowheads="1"/>
              </p:cNvSpPr>
              <p:nvPr/>
            </p:nvSpPr>
            <p:spPr bwMode="auto">
              <a:xfrm>
                <a:off x="1248" y="384"/>
                <a:ext cx="3933" cy="1261"/>
              </a:xfrm>
              <a:prstGeom prst="ellipse">
                <a:avLst/>
              </a:prstGeom>
              <a:solidFill>
                <a:srgbClr val="DDDDDD"/>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grpSp>
            <p:nvGrpSpPr>
              <p:cNvPr id="15" name="Group 85"/>
              <p:cNvGrpSpPr>
                <a:grpSpLocks/>
              </p:cNvGrpSpPr>
              <p:nvPr/>
            </p:nvGrpSpPr>
            <p:grpSpPr bwMode="auto">
              <a:xfrm>
                <a:off x="1476" y="420"/>
                <a:ext cx="3380" cy="1083"/>
                <a:chOff x="1152" y="1794"/>
                <a:chExt cx="3380" cy="1083"/>
              </a:xfrm>
            </p:grpSpPr>
            <p:sp>
              <p:nvSpPr>
                <p:cNvPr id="12380" name="Oval 92"/>
                <p:cNvSpPr>
                  <a:spLocks noChangeAspect="1" noChangeArrowheads="1"/>
                </p:cNvSpPr>
                <p:nvPr/>
              </p:nvSpPr>
              <p:spPr bwMode="auto">
                <a:xfrm>
                  <a:off x="1152" y="1794"/>
                  <a:ext cx="3380" cy="1083"/>
                </a:xfrm>
                <a:prstGeom prst="ellipse">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379" name="Oval 91"/>
                <p:cNvSpPr>
                  <a:spLocks noChangeAspect="1" noChangeArrowheads="1"/>
                </p:cNvSpPr>
                <p:nvPr/>
              </p:nvSpPr>
              <p:spPr bwMode="auto">
                <a:xfrm>
                  <a:off x="1342" y="1854"/>
                  <a:ext cx="3000" cy="962"/>
                </a:xfrm>
                <a:prstGeom prst="ellipse">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378" name="Oval 90"/>
                <p:cNvSpPr>
                  <a:spLocks noChangeAspect="1" noChangeArrowheads="1"/>
                </p:cNvSpPr>
                <p:nvPr/>
              </p:nvSpPr>
              <p:spPr bwMode="auto">
                <a:xfrm>
                  <a:off x="1529" y="1914"/>
                  <a:ext cx="2626" cy="842"/>
                </a:xfrm>
                <a:prstGeom prst="ellipse">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377" name="Oval 89"/>
                <p:cNvSpPr>
                  <a:spLocks noChangeAspect="1" noChangeArrowheads="1"/>
                </p:cNvSpPr>
                <p:nvPr/>
              </p:nvSpPr>
              <p:spPr bwMode="auto">
                <a:xfrm>
                  <a:off x="1719" y="1975"/>
                  <a:ext cx="2246" cy="720"/>
                </a:xfrm>
                <a:prstGeom prst="ellipse">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376" name="Oval 88"/>
                <p:cNvSpPr>
                  <a:spLocks noChangeAspect="1" noChangeArrowheads="1"/>
                </p:cNvSpPr>
                <p:nvPr/>
              </p:nvSpPr>
              <p:spPr bwMode="auto">
                <a:xfrm>
                  <a:off x="1907" y="2035"/>
                  <a:ext cx="1871" cy="600"/>
                </a:xfrm>
                <a:prstGeom prst="ellipse">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375" name="Oval 87"/>
                <p:cNvSpPr>
                  <a:spLocks noChangeAspect="1" noChangeArrowheads="1"/>
                </p:cNvSpPr>
                <p:nvPr/>
              </p:nvSpPr>
              <p:spPr bwMode="auto">
                <a:xfrm>
                  <a:off x="2097" y="2096"/>
                  <a:ext cx="1491" cy="478"/>
                </a:xfrm>
                <a:prstGeom prst="ellipse">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374" name="Oval 86"/>
                <p:cNvSpPr>
                  <a:spLocks noChangeAspect="1" noChangeArrowheads="1"/>
                </p:cNvSpPr>
                <p:nvPr/>
              </p:nvSpPr>
              <p:spPr bwMode="auto">
                <a:xfrm>
                  <a:off x="2275" y="2154"/>
                  <a:ext cx="1134" cy="363"/>
                </a:xfrm>
                <a:prstGeom prst="ellipse">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grpSp>
          <p:grpSp>
            <p:nvGrpSpPr>
              <p:cNvPr id="16" name="Group 74"/>
              <p:cNvGrpSpPr>
                <a:grpSpLocks/>
              </p:cNvGrpSpPr>
              <p:nvPr/>
            </p:nvGrpSpPr>
            <p:grpSpPr bwMode="auto">
              <a:xfrm>
                <a:off x="1314" y="402"/>
                <a:ext cx="3738" cy="1194"/>
                <a:chOff x="102" y="2538"/>
                <a:chExt cx="3738" cy="1194"/>
              </a:xfrm>
            </p:grpSpPr>
            <p:sp>
              <p:nvSpPr>
                <p:cNvPr id="12372" name="Freeform 84"/>
                <p:cNvSpPr>
                  <a:spLocks/>
                </p:cNvSpPr>
                <p:nvPr/>
              </p:nvSpPr>
              <p:spPr bwMode="auto">
                <a:xfrm>
                  <a:off x="1968" y="3048"/>
                  <a:ext cx="1872" cy="90"/>
                </a:xfrm>
                <a:custGeom>
                  <a:avLst/>
                  <a:gdLst/>
                  <a:ahLst/>
                  <a:cxnLst>
                    <a:cxn ang="0">
                      <a:pos x="1854" y="0"/>
                    </a:cxn>
                    <a:cxn ang="0">
                      <a:pos x="0" y="90"/>
                    </a:cxn>
                    <a:cxn ang="0">
                      <a:pos x="1872" y="72"/>
                    </a:cxn>
                    <a:cxn ang="0">
                      <a:pos x="1854" y="0"/>
                    </a:cxn>
                  </a:cxnLst>
                  <a:rect l="0" t="0" r="r" b="b"/>
                  <a:pathLst>
                    <a:path w="1872" h="90">
                      <a:moveTo>
                        <a:pt x="1854" y="0"/>
                      </a:moveTo>
                      <a:lnTo>
                        <a:pt x="0" y="90"/>
                      </a:lnTo>
                      <a:lnTo>
                        <a:pt x="1872" y="72"/>
                      </a:lnTo>
                      <a:lnTo>
                        <a:pt x="1854" y="0"/>
                      </a:lnTo>
                      <a:close/>
                    </a:path>
                  </a:pathLst>
                </a:custGeom>
                <a:solidFill>
                  <a:srgbClr val="DDDDDD"/>
                </a:solid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2371" name="Freeform 83"/>
                <p:cNvSpPr>
                  <a:spLocks/>
                </p:cNvSpPr>
                <p:nvPr/>
              </p:nvSpPr>
              <p:spPr bwMode="auto">
                <a:xfrm>
                  <a:off x="102" y="3138"/>
                  <a:ext cx="1884" cy="96"/>
                </a:xfrm>
                <a:custGeom>
                  <a:avLst/>
                  <a:gdLst/>
                  <a:ahLst/>
                  <a:cxnLst>
                    <a:cxn ang="0">
                      <a:pos x="0" y="0"/>
                    </a:cxn>
                    <a:cxn ang="0">
                      <a:pos x="1884" y="0"/>
                    </a:cxn>
                    <a:cxn ang="0">
                      <a:pos x="30" y="96"/>
                    </a:cxn>
                    <a:cxn ang="0">
                      <a:pos x="0" y="0"/>
                    </a:cxn>
                  </a:cxnLst>
                  <a:rect l="0" t="0" r="r" b="b"/>
                  <a:pathLst>
                    <a:path w="1884" h="96">
                      <a:moveTo>
                        <a:pt x="0" y="0"/>
                      </a:moveTo>
                      <a:lnTo>
                        <a:pt x="1884" y="0"/>
                      </a:lnTo>
                      <a:lnTo>
                        <a:pt x="30" y="96"/>
                      </a:lnTo>
                      <a:lnTo>
                        <a:pt x="0" y="0"/>
                      </a:lnTo>
                      <a:close/>
                    </a:path>
                  </a:pathLst>
                </a:custGeom>
                <a:solidFill>
                  <a:srgbClr val="DDDDDD"/>
                </a:solid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2370" name="Freeform 82"/>
                <p:cNvSpPr>
                  <a:spLocks/>
                </p:cNvSpPr>
                <p:nvPr/>
              </p:nvSpPr>
              <p:spPr bwMode="auto">
                <a:xfrm>
                  <a:off x="324" y="2802"/>
                  <a:ext cx="1656" cy="336"/>
                </a:xfrm>
                <a:custGeom>
                  <a:avLst/>
                  <a:gdLst/>
                  <a:ahLst/>
                  <a:cxnLst>
                    <a:cxn ang="0">
                      <a:pos x="0" y="54"/>
                    </a:cxn>
                    <a:cxn ang="0">
                      <a:pos x="1656" y="336"/>
                    </a:cxn>
                    <a:cxn ang="0">
                      <a:pos x="102" y="0"/>
                    </a:cxn>
                    <a:cxn ang="0">
                      <a:pos x="0" y="54"/>
                    </a:cxn>
                  </a:cxnLst>
                  <a:rect l="0" t="0" r="r" b="b"/>
                  <a:pathLst>
                    <a:path w="1656" h="336">
                      <a:moveTo>
                        <a:pt x="0" y="54"/>
                      </a:moveTo>
                      <a:lnTo>
                        <a:pt x="1656" y="336"/>
                      </a:lnTo>
                      <a:lnTo>
                        <a:pt x="102" y="0"/>
                      </a:lnTo>
                      <a:lnTo>
                        <a:pt x="0" y="54"/>
                      </a:lnTo>
                      <a:close/>
                    </a:path>
                  </a:pathLst>
                </a:custGeom>
                <a:solidFill>
                  <a:srgbClr val="DDDDDD"/>
                </a:solid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2369" name="Freeform 81"/>
                <p:cNvSpPr>
                  <a:spLocks/>
                </p:cNvSpPr>
                <p:nvPr/>
              </p:nvSpPr>
              <p:spPr bwMode="auto">
                <a:xfrm>
                  <a:off x="1122" y="2580"/>
                  <a:ext cx="852" cy="558"/>
                </a:xfrm>
                <a:custGeom>
                  <a:avLst/>
                  <a:gdLst/>
                  <a:ahLst/>
                  <a:cxnLst>
                    <a:cxn ang="0">
                      <a:pos x="0" y="18"/>
                    </a:cxn>
                    <a:cxn ang="0">
                      <a:pos x="852" y="558"/>
                    </a:cxn>
                    <a:cxn ang="0">
                      <a:pos x="186" y="0"/>
                    </a:cxn>
                    <a:cxn ang="0">
                      <a:pos x="0" y="18"/>
                    </a:cxn>
                  </a:cxnLst>
                  <a:rect l="0" t="0" r="r" b="b"/>
                  <a:pathLst>
                    <a:path w="852" h="558">
                      <a:moveTo>
                        <a:pt x="0" y="18"/>
                      </a:moveTo>
                      <a:lnTo>
                        <a:pt x="852" y="558"/>
                      </a:lnTo>
                      <a:lnTo>
                        <a:pt x="186" y="0"/>
                      </a:lnTo>
                      <a:lnTo>
                        <a:pt x="0" y="18"/>
                      </a:lnTo>
                      <a:close/>
                    </a:path>
                  </a:pathLst>
                </a:custGeom>
                <a:solidFill>
                  <a:srgbClr val="DDDDDD"/>
                </a:solid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2368" name="Freeform 80"/>
                <p:cNvSpPr>
                  <a:spLocks/>
                </p:cNvSpPr>
                <p:nvPr/>
              </p:nvSpPr>
              <p:spPr bwMode="auto">
                <a:xfrm>
                  <a:off x="1974" y="2538"/>
                  <a:ext cx="198" cy="606"/>
                </a:xfrm>
                <a:custGeom>
                  <a:avLst/>
                  <a:gdLst/>
                  <a:ahLst/>
                  <a:cxnLst>
                    <a:cxn ang="0">
                      <a:pos x="90" y="0"/>
                    </a:cxn>
                    <a:cxn ang="0">
                      <a:pos x="0" y="606"/>
                    </a:cxn>
                    <a:cxn ang="0">
                      <a:pos x="198" y="0"/>
                    </a:cxn>
                    <a:cxn ang="0">
                      <a:pos x="90" y="0"/>
                    </a:cxn>
                  </a:cxnLst>
                  <a:rect l="0" t="0" r="r" b="b"/>
                  <a:pathLst>
                    <a:path w="198" h="606">
                      <a:moveTo>
                        <a:pt x="90" y="0"/>
                      </a:moveTo>
                      <a:lnTo>
                        <a:pt x="0" y="606"/>
                      </a:lnTo>
                      <a:lnTo>
                        <a:pt x="198" y="0"/>
                      </a:lnTo>
                      <a:lnTo>
                        <a:pt x="90" y="0"/>
                      </a:lnTo>
                      <a:close/>
                    </a:path>
                  </a:pathLst>
                </a:custGeom>
                <a:solidFill>
                  <a:srgbClr val="DDDDDD"/>
                </a:solid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2367" name="Freeform 79"/>
                <p:cNvSpPr>
                  <a:spLocks/>
                </p:cNvSpPr>
                <p:nvPr/>
              </p:nvSpPr>
              <p:spPr bwMode="auto">
                <a:xfrm>
                  <a:off x="1980" y="2718"/>
                  <a:ext cx="1476" cy="426"/>
                </a:xfrm>
                <a:custGeom>
                  <a:avLst/>
                  <a:gdLst/>
                  <a:ahLst/>
                  <a:cxnLst>
                    <a:cxn ang="0">
                      <a:pos x="0" y="426"/>
                    </a:cxn>
                    <a:cxn ang="0">
                      <a:pos x="1320" y="0"/>
                    </a:cxn>
                    <a:cxn ang="0">
                      <a:pos x="1476" y="54"/>
                    </a:cxn>
                    <a:cxn ang="0">
                      <a:pos x="0" y="426"/>
                    </a:cxn>
                  </a:cxnLst>
                  <a:rect l="0" t="0" r="r" b="b"/>
                  <a:pathLst>
                    <a:path w="1476" h="426">
                      <a:moveTo>
                        <a:pt x="0" y="426"/>
                      </a:moveTo>
                      <a:lnTo>
                        <a:pt x="1320" y="0"/>
                      </a:lnTo>
                      <a:lnTo>
                        <a:pt x="1476" y="54"/>
                      </a:lnTo>
                      <a:lnTo>
                        <a:pt x="0" y="426"/>
                      </a:lnTo>
                      <a:close/>
                    </a:path>
                  </a:pathLst>
                </a:custGeom>
                <a:solidFill>
                  <a:srgbClr val="DDDDDD"/>
                </a:solid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2366" name="Freeform 78"/>
                <p:cNvSpPr>
                  <a:spLocks/>
                </p:cNvSpPr>
                <p:nvPr/>
              </p:nvSpPr>
              <p:spPr bwMode="auto">
                <a:xfrm>
                  <a:off x="510" y="3138"/>
                  <a:ext cx="1470" cy="426"/>
                </a:xfrm>
                <a:custGeom>
                  <a:avLst/>
                  <a:gdLst/>
                  <a:ahLst/>
                  <a:cxnLst>
                    <a:cxn ang="0">
                      <a:pos x="0" y="366"/>
                    </a:cxn>
                    <a:cxn ang="0">
                      <a:pos x="1470" y="0"/>
                    </a:cxn>
                    <a:cxn ang="0">
                      <a:pos x="174" y="426"/>
                    </a:cxn>
                    <a:cxn ang="0">
                      <a:pos x="0" y="366"/>
                    </a:cxn>
                  </a:cxnLst>
                  <a:rect l="0" t="0" r="r" b="b"/>
                  <a:pathLst>
                    <a:path w="1470" h="426">
                      <a:moveTo>
                        <a:pt x="0" y="366"/>
                      </a:moveTo>
                      <a:lnTo>
                        <a:pt x="1470" y="0"/>
                      </a:lnTo>
                      <a:lnTo>
                        <a:pt x="174" y="426"/>
                      </a:lnTo>
                      <a:lnTo>
                        <a:pt x="0" y="366"/>
                      </a:lnTo>
                      <a:close/>
                    </a:path>
                  </a:pathLst>
                </a:custGeom>
                <a:solidFill>
                  <a:srgbClr val="DDDDDD"/>
                </a:solidFill>
                <a:ln w="9525">
                  <a:no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365" name="Freeform 77"/>
                <p:cNvSpPr>
                  <a:spLocks/>
                </p:cNvSpPr>
                <p:nvPr/>
              </p:nvSpPr>
              <p:spPr bwMode="auto">
                <a:xfrm>
                  <a:off x="1752" y="3138"/>
                  <a:ext cx="228" cy="594"/>
                </a:xfrm>
                <a:custGeom>
                  <a:avLst/>
                  <a:gdLst/>
                  <a:ahLst/>
                  <a:cxnLst>
                    <a:cxn ang="0">
                      <a:pos x="144" y="594"/>
                    </a:cxn>
                    <a:cxn ang="0">
                      <a:pos x="228" y="0"/>
                    </a:cxn>
                    <a:cxn ang="0">
                      <a:pos x="0" y="582"/>
                    </a:cxn>
                    <a:cxn ang="0">
                      <a:pos x="144" y="594"/>
                    </a:cxn>
                  </a:cxnLst>
                  <a:rect l="0" t="0" r="r" b="b"/>
                  <a:pathLst>
                    <a:path w="228" h="594">
                      <a:moveTo>
                        <a:pt x="144" y="594"/>
                      </a:moveTo>
                      <a:lnTo>
                        <a:pt x="228" y="0"/>
                      </a:lnTo>
                      <a:lnTo>
                        <a:pt x="0" y="582"/>
                      </a:lnTo>
                      <a:lnTo>
                        <a:pt x="144" y="594"/>
                      </a:lnTo>
                      <a:close/>
                    </a:path>
                  </a:pathLst>
                </a:custGeom>
                <a:solidFill>
                  <a:srgbClr val="DDDDDD"/>
                </a:solidFill>
                <a:ln w="9525">
                  <a:no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364" name="Freeform 76"/>
                <p:cNvSpPr>
                  <a:spLocks/>
                </p:cNvSpPr>
                <p:nvPr/>
              </p:nvSpPr>
              <p:spPr bwMode="auto">
                <a:xfrm>
                  <a:off x="1974" y="3138"/>
                  <a:ext cx="894" cy="558"/>
                </a:xfrm>
                <a:custGeom>
                  <a:avLst/>
                  <a:gdLst/>
                  <a:ahLst/>
                  <a:cxnLst>
                    <a:cxn ang="0">
                      <a:pos x="672" y="558"/>
                    </a:cxn>
                    <a:cxn ang="0">
                      <a:pos x="0" y="0"/>
                    </a:cxn>
                    <a:cxn ang="0">
                      <a:pos x="894" y="522"/>
                    </a:cxn>
                    <a:cxn ang="0">
                      <a:pos x="672" y="558"/>
                    </a:cxn>
                  </a:cxnLst>
                  <a:rect l="0" t="0" r="r" b="b"/>
                  <a:pathLst>
                    <a:path w="894" h="558">
                      <a:moveTo>
                        <a:pt x="672" y="558"/>
                      </a:moveTo>
                      <a:lnTo>
                        <a:pt x="0" y="0"/>
                      </a:lnTo>
                      <a:lnTo>
                        <a:pt x="894" y="522"/>
                      </a:lnTo>
                      <a:lnTo>
                        <a:pt x="672" y="558"/>
                      </a:lnTo>
                      <a:close/>
                    </a:path>
                  </a:pathLst>
                </a:custGeom>
                <a:solidFill>
                  <a:srgbClr val="DDDDDD"/>
                </a:solidFill>
                <a:ln w="9525">
                  <a:no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363" name="Freeform 75"/>
                <p:cNvSpPr>
                  <a:spLocks/>
                </p:cNvSpPr>
                <p:nvPr/>
              </p:nvSpPr>
              <p:spPr bwMode="auto">
                <a:xfrm>
                  <a:off x="1974" y="3138"/>
                  <a:ext cx="1674" cy="330"/>
                </a:xfrm>
                <a:custGeom>
                  <a:avLst/>
                  <a:gdLst/>
                  <a:ahLst/>
                  <a:cxnLst>
                    <a:cxn ang="0">
                      <a:pos x="1554" y="330"/>
                    </a:cxn>
                    <a:cxn ang="0">
                      <a:pos x="0" y="0"/>
                    </a:cxn>
                    <a:cxn ang="0">
                      <a:pos x="1674" y="252"/>
                    </a:cxn>
                    <a:cxn ang="0">
                      <a:pos x="1554" y="330"/>
                    </a:cxn>
                  </a:cxnLst>
                  <a:rect l="0" t="0" r="r" b="b"/>
                  <a:pathLst>
                    <a:path w="1674" h="330">
                      <a:moveTo>
                        <a:pt x="1554" y="330"/>
                      </a:moveTo>
                      <a:lnTo>
                        <a:pt x="0" y="0"/>
                      </a:lnTo>
                      <a:lnTo>
                        <a:pt x="1674" y="252"/>
                      </a:lnTo>
                      <a:lnTo>
                        <a:pt x="1554" y="330"/>
                      </a:lnTo>
                      <a:close/>
                    </a:path>
                  </a:pathLst>
                </a:custGeom>
                <a:solidFill>
                  <a:srgbClr val="DDDDDD"/>
                </a:solidFill>
                <a:ln w="9525">
                  <a:noFill/>
                  <a:round/>
                  <a:headEnd/>
                  <a:tailEnd/>
                </a:ln>
              </p:spPr>
              <p:txBody>
                <a:bodyPr vert="horz" wrap="square" lIns="91440" tIns="45720" rIns="91440" bIns="45720" numCol="1" anchor="ctr" anchorCtr="0" compatLnSpc="1">
                  <a:prstTxWarp prst="textNoShape">
                    <a:avLst/>
                  </a:prstTxWarp>
                </a:bodyPr>
                <a:lstStyle/>
                <a:p>
                  <a:endParaRPr lang="en-US" sz="2400"/>
                </a:p>
              </p:txBody>
            </p:sp>
          </p:grpSp>
        </p:grpSp>
        <p:sp>
          <p:nvSpPr>
            <p:cNvPr id="12360" name="Freeform 72"/>
            <p:cNvSpPr>
              <a:spLocks/>
            </p:cNvSpPr>
            <p:nvPr/>
          </p:nvSpPr>
          <p:spPr bwMode="auto">
            <a:xfrm flipV="1">
              <a:off x="3487" y="4568"/>
              <a:ext cx="3100" cy="250"/>
            </a:xfrm>
            <a:custGeom>
              <a:avLst/>
              <a:gdLst/>
              <a:ahLst/>
              <a:cxnLst>
                <a:cxn ang="0">
                  <a:pos x="0" y="0"/>
                </a:cxn>
                <a:cxn ang="0">
                  <a:pos x="696" y="0"/>
                </a:cxn>
                <a:cxn ang="0">
                  <a:pos x="690" y="42"/>
                </a:cxn>
                <a:cxn ang="0">
                  <a:pos x="654" y="114"/>
                </a:cxn>
                <a:cxn ang="0">
                  <a:pos x="612" y="54"/>
                </a:cxn>
                <a:cxn ang="0">
                  <a:pos x="6" y="54"/>
                </a:cxn>
                <a:cxn ang="0">
                  <a:pos x="0" y="0"/>
                </a:cxn>
              </a:cxnLst>
              <a:rect l="0" t="0" r="r" b="b"/>
              <a:pathLst>
                <a:path w="696" h="114">
                  <a:moveTo>
                    <a:pt x="0" y="0"/>
                  </a:moveTo>
                  <a:lnTo>
                    <a:pt x="696" y="0"/>
                  </a:lnTo>
                  <a:lnTo>
                    <a:pt x="690" y="42"/>
                  </a:lnTo>
                  <a:lnTo>
                    <a:pt x="654" y="114"/>
                  </a:lnTo>
                  <a:lnTo>
                    <a:pt x="612" y="54"/>
                  </a:lnTo>
                  <a:lnTo>
                    <a:pt x="6" y="54"/>
                  </a:lnTo>
                  <a:lnTo>
                    <a:pt x="0" y="0"/>
                  </a:lnTo>
                  <a:close/>
                </a:path>
              </a:pathLst>
            </a:custGeom>
            <a:solidFill>
              <a:srgbClr val="FF0000"/>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359" name="Freeform 71"/>
            <p:cNvSpPr>
              <a:spLocks/>
            </p:cNvSpPr>
            <p:nvPr/>
          </p:nvSpPr>
          <p:spPr bwMode="auto">
            <a:xfrm>
              <a:off x="3500" y="5205"/>
              <a:ext cx="3100" cy="250"/>
            </a:xfrm>
            <a:custGeom>
              <a:avLst/>
              <a:gdLst/>
              <a:ahLst/>
              <a:cxnLst>
                <a:cxn ang="0">
                  <a:pos x="0" y="0"/>
                </a:cxn>
                <a:cxn ang="0">
                  <a:pos x="696" y="0"/>
                </a:cxn>
                <a:cxn ang="0">
                  <a:pos x="690" y="42"/>
                </a:cxn>
                <a:cxn ang="0">
                  <a:pos x="654" y="114"/>
                </a:cxn>
                <a:cxn ang="0">
                  <a:pos x="612" y="54"/>
                </a:cxn>
                <a:cxn ang="0">
                  <a:pos x="6" y="54"/>
                </a:cxn>
                <a:cxn ang="0">
                  <a:pos x="0" y="0"/>
                </a:cxn>
              </a:cxnLst>
              <a:rect l="0" t="0" r="r" b="b"/>
              <a:pathLst>
                <a:path w="696" h="114">
                  <a:moveTo>
                    <a:pt x="0" y="0"/>
                  </a:moveTo>
                  <a:lnTo>
                    <a:pt x="696" y="0"/>
                  </a:lnTo>
                  <a:lnTo>
                    <a:pt x="690" y="42"/>
                  </a:lnTo>
                  <a:lnTo>
                    <a:pt x="654" y="114"/>
                  </a:lnTo>
                  <a:lnTo>
                    <a:pt x="612" y="54"/>
                  </a:lnTo>
                  <a:lnTo>
                    <a:pt x="6" y="54"/>
                  </a:lnTo>
                  <a:lnTo>
                    <a:pt x="0" y="0"/>
                  </a:lnTo>
                  <a:close/>
                </a:path>
              </a:pathLst>
            </a:custGeom>
            <a:solidFill>
              <a:srgbClr val="333399"/>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grpSp>
          <p:nvGrpSpPr>
            <p:cNvPr id="17" name="Group 50"/>
            <p:cNvGrpSpPr>
              <a:grpSpLocks/>
            </p:cNvGrpSpPr>
            <p:nvPr/>
          </p:nvGrpSpPr>
          <p:grpSpPr bwMode="auto">
            <a:xfrm>
              <a:off x="5150" y="3315"/>
              <a:ext cx="8194" cy="2628"/>
              <a:chOff x="1248" y="384"/>
              <a:chExt cx="3933" cy="1261"/>
            </a:xfrm>
          </p:grpSpPr>
          <p:sp>
            <p:nvSpPr>
              <p:cNvPr id="12358" name="Oval 70"/>
              <p:cNvSpPr>
                <a:spLocks noChangeAspect="1" noChangeArrowheads="1"/>
              </p:cNvSpPr>
              <p:nvPr/>
            </p:nvSpPr>
            <p:spPr bwMode="auto">
              <a:xfrm>
                <a:off x="1248" y="384"/>
                <a:ext cx="3933" cy="1261"/>
              </a:xfrm>
              <a:prstGeom prst="ellipse">
                <a:avLst/>
              </a:prstGeom>
              <a:solidFill>
                <a:srgbClr val="DDDDDD"/>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grpSp>
            <p:nvGrpSpPr>
              <p:cNvPr id="18" name="Group 62"/>
              <p:cNvGrpSpPr>
                <a:grpSpLocks/>
              </p:cNvGrpSpPr>
              <p:nvPr/>
            </p:nvGrpSpPr>
            <p:grpSpPr bwMode="auto">
              <a:xfrm>
                <a:off x="1476" y="420"/>
                <a:ext cx="3380" cy="1083"/>
                <a:chOff x="1152" y="1794"/>
                <a:chExt cx="3380" cy="1083"/>
              </a:xfrm>
            </p:grpSpPr>
            <p:sp>
              <p:nvSpPr>
                <p:cNvPr id="12357" name="Oval 69"/>
                <p:cNvSpPr>
                  <a:spLocks noChangeAspect="1" noChangeArrowheads="1"/>
                </p:cNvSpPr>
                <p:nvPr/>
              </p:nvSpPr>
              <p:spPr bwMode="auto">
                <a:xfrm>
                  <a:off x="1152" y="1794"/>
                  <a:ext cx="3380" cy="1083"/>
                </a:xfrm>
                <a:prstGeom prst="ellipse">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356" name="Oval 68"/>
                <p:cNvSpPr>
                  <a:spLocks noChangeAspect="1" noChangeArrowheads="1"/>
                </p:cNvSpPr>
                <p:nvPr/>
              </p:nvSpPr>
              <p:spPr bwMode="auto">
                <a:xfrm>
                  <a:off x="1342" y="1854"/>
                  <a:ext cx="3000" cy="962"/>
                </a:xfrm>
                <a:prstGeom prst="ellipse">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355" name="Oval 67"/>
                <p:cNvSpPr>
                  <a:spLocks noChangeAspect="1" noChangeArrowheads="1"/>
                </p:cNvSpPr>
                <p:nvPr/>
              </p:nvSpPr>
              <p:spPr bwMode="auto">
                <a:xfrm>
                  <a:off x="1529" y="1914"/>
                  <a:ext cx="2626" cy="842"/>
                </a:xfrm>
                <a:prstGeom prst="ellipse">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354" name="Oval 66"/>
                <p:cNvSpPr>
                  <a:spLocks noChangeAspect="1" noChangeArrowheads="1"/>
                </p:cNvSpPr>
                <p:nvPr/>
              </p:nvSpPr>
              <p:spPr bwMode="auto">
                <a:xfrm>
                  <a:off x="1719" y="1975"/>
                  <a:ext cx="2246" cy="720"/>
                </a:xfrm>
                <a:prstGeom prst="ellipse">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353" name="Oval 65"/>
                <p:cNvSpPr>
                  <a:spLocks noChangeAspect="1" noChangeArrowheads="1"/>
                </p:cNvSpPr>
                <p:nvPr/>
              </p:nvSpPr>
              <p:spPr bwMode="auto">
                <a:xfrm>
                  <a:off x="1907" y="2035"/>
                  <a:ext cx="1871" cy="600"/>
                </a:xfrm>
                <a:prstGeom prst="ellipse">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352" name="Oval 64"/>
                <p:cNvSpPr>
                  <a:spLocks noChangeAspect="1" noChangeArrowheads="1"/>
                </p:cNvSpPr>
                <p:nvPr/>
              </p:nvSpPr>
              <p:spPr bwMode="auto">
                <a:xfrm>
                  <a:off x="2097" y="2096"/>
                  <a:ext cx="1491" cy="478"/>
                </a:xfrm>
                <a:prstGeom prst="ellipse">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351" name="Oval 63"/>
                <p:cNvSpPr>
                  <a:spLocks noChangeAspect="1" noChangeArrowheads="1"/>
                </p:cNvSpPr>
                <p:nvPr/>
              </p:nvSpPr>
              <p:spPr bwMode="auto">
                <a:xfrm>
                  <a:off x="2275" y="2154"/>
                  <a:ext cx="1134" cy="363"/>
                </a:xfrm>
                <a:prstGeom prst="ellipse">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grpSp>
          <p:grpSp>
            <p:nvGrpSpPr>
              <p:cNvPr id="19" name="Group 51"/>
              <p:cNvGrpSpPr>
                <a:grpSpLocks/>
              </p:cNvGrpSpPr>
              <p:nvPr/>
            </p:nvGrpSpPr>
            <p:grpSpPr bwMode="auto">
              <a:xfrm>
                <a:off x="1314" y="402"/>
                <a:ext cx="3738" cy="1194"/>
                <a:chOff x="102" y="2538"/>
                <a:chExt cx="3738" cy="1194"/>
              </a:xfrm>
            </p:grpSpPr>
            <p:sp>
              <p:nvSpPr>
                <p:cNvPr id="12349" name="Freeform 61"/>
                <p:cNvSpPr>
                  <a:spLocks/>
                </p:cNvSpPr>
                <p:nvPr/>
              </p:nvSpPr>
              <p:spPr bwMode="auto">
                <a:xfrm>
                  <a:off x="1968" y="3048"/>
                  <a:ext cx="1872" cy="90"/>
                </a:xfrm>
                <a:custGeom>
                  <a:avLst/>
                  <a:gdLst/>
                  <a:ahLst/>
                  <a:cxnLst>
                    <a:cxn ang="0">
                      <a:pos x="1854" y="0"/>
                    </a:cxn>
                    <a:cxn ang="0">
                      <a:pos x="0" y="90"/>
                    </a:cxn>
                    <a:cxn ang="0">
                      <a:pos x="1872" y="72"/>
                    </a:cxn>
                    <a:cxn ang="0">
                      <a:pos x="1854" y="0"/>
                    </a:cxn>
                  </a:cxnLst>
                  <a:rect l="0" t="0" r="r" b="b"/>
                  <a:pathLst>
                    <a:path w="1872" h="90">
                      <a:moveTo>
                        <a:pt x="1854" y="0"/>
                      </a:moveTo>
                      <a:lnTo>
                        <a:pt x="0" y="90"/>
                      </a:lnTo>
                      <a:lnTo>
                        <a:pt x="1872" y="72"/>
                      </a:lnTo>
                      <a:lnTo>
                        <a:pt x="1854" y="0"/>
                      </a:lnTo>
                      <a:close/>
                    </a:path>
                  </a:pathLst>
                </a:custGeom>
                <a:solidFill>
                  <a:srgbClr val="DDDDDD"/>
                </a:solid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2348" name="Freeform 60"/>
                <p:cNvSpPr>
                  <a:spLocks/>
                </p:cNvSpPr>
                <p:nvPr/>
              </p:nvSpPr>
              <p:spPr bwMode="auto">
                <a:xfrm>
                  <a:off x="102" y="3138"/>
                  <a:ext cx="1884" cy="96"/>
                </a:xfrm>
                <a:custGeom>
                  <a:avLst/>
                  <a:gdLst/>
                  <a:ahLst/>
                  <a:cxnLst>
                    <a:cxn ang="0">
                      <a:pos x="0" y="0"/>
                    </a:cxn>
                    <a:cxn ang="0">
                      <a:pos x="1884" y="0"/>
                    </a:cxn>
                    <a:cxn ang="0">
                      <a:pos x="30" y="96"/>
                    </a:cxn>
                    <a:cxn ang="0">
                      <a:pos x="0" y="0"/>
                    </a:cxn>
                  </a:cxnLst>
                  <a:rect l="0" t="0" r="r" b="b"/>
                  <a:pathLst>
                    <a:path w="1884" h="96">
                      <a:moveTo>
                        <a:pt x="0" y="0"/>
                      </a:moveTo>
                      <a:lnTo>
                        <a:pt x="1884" y="0"/>
                      </a:lnTo>
                      <a:lnTo>
                        <a:pt x="30" y="96"/>
                      </a:lnTo>
                      <a:lnTo>
                        <a:pt x="0" y="0"/>
                      </a:lnTo>
                      <a:close/>
                    </a:path>
                  </a:pathLst>
                </a:custGeom>
                <a:solidFill>
                  <a:srgbClr val="DDDDDD"/>
                </a:solid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2347" name="Freeform 59"/>
                <p:cNvSpPr>
                  <a:spLocks/>
                </p:cNvSpPr>
                <p:nvPr/>
              </p:nvSpPr>
              <p:spPr bwMode="auto">
                <a:xfrm>
                  <a:off x="324" y="2802"/>
                  <a:ext cx="1656" cy="336"/>
                </a:xfrm>
                <a:custGeom>
                  <a:avLst/>
                  <a:gdLst/>
                  <a:ahLst/>
                  <a:cxnLst>
                    <a:cxn ang="0">
                      <a:pos x="0" y="54"/>
                    </a:cxn>
                    <a:cxn ang="0">
                      <a:pos x="1656" y="336"/>
                    </a:cxn>
                    <a:cxn ang="0">
                      <a:pos x="102" y="0"/>
                    </a:cxn>
                    <a:cxn ang="0">
                      <a:pos x="0" y="54"/>
                    </a:cxn>
                  </a:cxnLst>
                  <a:rect l="0" t="0" r="r" b="b"/>
                  <a:pathLst>
                    <a:path w="1656" h="336">
                      <a:moveTo>
                        <a:pt x="0" y="54"/>
                      </a:moveTo>
                      <a:lnTo>
                        <a:pt x="1656" y="336"/>
                      </a:lnTo>
                      <a:lnTo>
                        <a:pt x="102" y="0"/>
                      </a:lnTo>
                      <a:lnTo>
                        <a:pt x="0" y="54"/>
                      </a:lnTo>
                      <a:close/>
                    </a:path>
                  </a:pathLst>
                </a:custGeom>
                <a:solidFill>
                  <a:srgbClr val="DDDDDD"/>
                </a:solid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2346" name="Freeform 58"/>
                <p:cNvSpPr>
                  <a:spLocks/>
                </p:cNvSpPr>
                <p:nvPr/>
              </p:nvSpPr>
              <p:spPr bwMode="auto">
                <a:xfrm>
                  <a:off x="1122" y="2580"/>
                  <a:ext cx="852" cy="558"/>
                </a:xfrm>
                <a:custGeom>
                  <a:avLst/>
                  <a:gdLst/>
                  <a:ahLst/>
                  <a:cxnLst>
                    <a:cxn ang="0">
                      <a:pos x="0" y="18"/>
                    </a:cxn>
                    <a:cxn ang="0">
                      <a:pos x="852" y="558"/>
                    </a:cxn>
                    <a:cxn ang="0">
                      <a:pos x="186" y="0"/>
                    </a:cxn>
                    <a:cxn ang="0">
                      <a:pos x="0" y="18"/>
                    </a:cxn>
                  </a:cxnLst>
                  <a:rect l="0" t="0" r="r" b="b"/>
                  <a:pathLst>
                    <a:path w="852" h="558">
                      <a:moveTo>
                        <a:pt x="0" y="18"/>
                      </a:moveTo>
                      <a:lnTo>
                        <a:pt x="852" y="558"/>
                      </a:lnTo>
                      <a:lnTo>
                        <a:pt x="186" y="0"/>
                      </a:lnTo>
                      <a:lnTo>
                        <a:pt x="0" y="18"/>
                      </a:lnTo>
                      <a:close/>
                    </a:path>
                  </a:pathLst>
                </a:custGeom>
                <a:solidFill>
                  <a:srgbClr val="DDDDDD"/>
                </a:solid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2345" name="Freeform 57"/>
                <p:cNvSpPr>
                  <a:spLocks/>
                </p:cNvSpPr>
                <p:nvPr/>
              </p:nvSpPr>
              <p:spPr bwMode="auto">
                <a:xfrm>
                  <a:off x="1974" y="2538"/>
                  <a:ext cx="198" cy="606"/>
                </a:xfrm>
                <a:custGeom>
                  <a:avLst/>
                  <a:gdLst/>
                  <a:ahLst/>
                  <a:cxnLst>
                    <a:cxn ang="0">
                      <a:pos x="90" y="0"/>
                    </a:cxn>
                    <a:cxn ang="0">
                      <a:pos x="0" y="606"/>
                    </a:cxn>
                    <a:cxn ang="0">
                      <a:pos x="198" y="0"/>
                    </a:cxn>
                    <a:cxn ang="0">
                      <a:pos x="90" y="0"/>
                    </a:cxn>
                  </a:cxnLst>
                  <a:rect l="0" t="0" r="r" b="b"/>
                  <a:pathLst>
                    <a:path w="198" h="606">
                      <a:moveTo>
                        <a:pt x="90" y="0"/>
                      </a:moveTo>
                      <a:lnTo>
                        <a:pt x="0" y="606"/>
                      </a:lnTo>
                      <a:lnTo>
                        <a:pt x="198" y="0"/>
                      </a:lnTo>
                      <a:lnTo>
                        <a:pt x="90" y="0"/>
                      </a:lnTo>
                      <a:close/>
                    </a:path>
                  </a:pathLst>
                </a:custGeom>
                <a:solidFill>
                  <a:srgbClr val="DDDDDD"/>
                </a:solid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2344" name="Freeform 56"/>
                <p:cNvSpPr>
                  <a:spLocks/>
                </p:cNvSpPr>
                <p:nvPr/>
              </p:nvSpPr>
              <p:spPr bwMode="auto">
                <a:xfrm>
                  <a:off x="1980" y="2718"/>
                  <a:ext cx="1476" cy="426"/>
                </a:xfrm>
                <a:custGeom>
                  <a:avLst/>
                  <a:gdLst/>
                  <a:ahLst/>
                  <a:cxnLst>
                    <a:cxn ang="0">
                      <a:pos x="0" y="426"/>
                    </a:cxn>
                    <a:cxn ang="0">
                      <a:pos x="1320" y="0"/>
                    </a:cxn>
                    <a:cxn ang="0">
                      <a:pos x="1476" y="54"/>
                    </a:cxn>
                    <a:cxn ang="0">
                      <a:pos x="0" y="426"/>
                    </a:cxn>
                  </a:cxnLst>
                  <a:rect l="0" t="0" r="r" b="b"/>
                  <a:pathLst>
                    <a:path w="1476" h="426">
                      <a:moveTo>
                        <a:pt x="0" y="426"/>
                      </a:moveTo>
                      <a:lnTo>
                        <a:pt x="1320" y="0"/>
                      </a:lnTo>
                      <a:lnTo>
                        <a:pt x="1476" y="54"/>
                      </a:lnTo>
                      <a:lnTo>
                        <a:pt x="0" y="426"/>
                      </a:lnTo>
                      <a:close/>
                    </a:path>
                  </a:pathLst>
                </a:custGeom>
                <a:solidFill>
                  <a:srgbClr val="DDDDDD"/>
                </a:solid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2343" name="Freeform 55"/>
                <p:cNvSpPr>
                  <a:spLocks/>
                </p:cNvSpPr>
                <p:nvPr/>
              </p:nvSpPr>
              <p:spPr bwMode="auto">
                <a:xfrm>
                  <a:off x="510" y="3138"/>
                  <a:ext cx="1470" cy="426"/>
                </a:xfrm>
                <a:custGeom>
                  <a:avLst/>
                  <a:gdLst/>
                  <a:ahLst/>
                  <a:cxnLst>
                    <a:cxn ang="0">
                      <a:pos x="0" y="366"/>
                    </a:cxn>
                    <a:cxn ang="0">
                      <a:pos x="1470" y="0"/>
                    </a:cxn>
                    <a:cxn ang="0">
                      <a:pos x="174" y="426"/>
                    </a:cxn>
                    <a:cxn ang="0">
                      <a:pos x="0" y="366"/>
                    </a:cxn>
                  </a:cxnLst>
                  <a:rect l="0" t="0" r="r" b="b"/>
                  <a:pathLst>
                    <a:path w="1470" h="426">
                      <a:moveTo>
                        <a:pt x="0" y="366"/>
                      </a:moveTo>
                      <a:lnTo>
                        <a:pt x="1470" y="0"/>
                      </a:lnTo>
                      <a:lnTo>
                        <a:pt x="174" y="426"/>
                      </a:lnTo>
                      <a:lnTo>
                        <a:pt x="0" y="366"/>
                      </a:lnTo>
                      <a:close/>
                    </a:path>
                  </a:pathLst>
                </a:custGeom>
                <a:solidFill>
                  <a:srgbClr val="DDDDDD"/>
                </a:solidFill>
                <a:ln w="9525">
                  <a:no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342" name="Freeform 54"/>
                <p:cNvSpPr>
                  <a:spLocks/>
                </p:cNvSpPr>
                <p:nvPr/>
              </p:nvSpPr>
              <p:spPr bwMode="auto">
                <a:xfrm>
                  <a:off x="1752" y="3138"/>
                  <a:ext cx="228" cy="594"/>
                </a:xfrm>
                <a:custGeom>
                  <a:avLst/>
                  <a:gdLst/>
                  <a:ahLst/>
                  <a:cxnLst>
                    <a:cxn ang="0">
                      <a:pos x="144" y="594"/>
                    </a:cxn>
                    <a:cxn ang="0">
                      <a:pos x="228" y="0"/>
                    </a:cxn>
                    <a:cxn ang="0">
                      <a:pos x="0" y="582"/>
                    </a:cxn>
                    <a:cxn ang="0">
                      <a:pos x="144" y="594"/>
                    </a:cxn>
                  </a:cxnLst>
                  <a:rect l="0" t="0" r="r" b="b"/>
                  <a:pathLst>
                    <a:path w="228" h="594">
                      <a:moveTo>
                        <a:pt x="144" y="594"/>
                      </a:moveTo>
                      <a:lnTo>
                        <a:pt x="228" y="0"/>
                      </a:lnTo>
                      <a:lnTo>
                        <a:pt x="0" y="582"/>
                      </a:lnTo>
                      <a:lnTo>
                        <a:pt x="144" y="594"/>
                      </a:lnTo>
                      <a:close/>
                    </a:path>
                  </a:pathLst>
                </a:custGeom>
                <a:solidFill>
                  <a:srgbClr val="DDDDDD"/>
                </a:solidFill>
                <a:ln w="9525">
                  <a:no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341" name="Freeform 53"/>
                <p:cNvSpPr>
                  <a:spLocks/>
                </p:cNvSpPr>
                <p:nvPr/>
              </p:nvSpPr>
              <p:spPr bwMode="auto">
                <a:xfrm>
                  <a:off x="1974" y="3138"/>
                  <a:ext cx="894" cy="558"/>
                </a:xfrm>
                <a:custGeom>
                  <a:avLst/>
                  <a:gdLst/>
                  <a:ahLst/>
                  <a:cxnLst>
                    <a:cxn ang="0">
                      <a:pos x="672" y="558"/>
                    </a:cxn>
                    <a:cxn ang="0">
                      <a:pos x="0" y="0"/>
                    </a:cxn>
                    <a:cxn ang="0">
                      <a:pos x="894" y="522"/>
                    </a:cxn>
                    <a:cxn ang="0">
                      <a:pos x="672" y="558"/>
                    </a:cxn>
                  </a:cxnLst>
                  <a:rect l="0" t="0" r="r" b="b"/>
                  <a:pathLst>
                    <a:path w="894" h="558">
                      <a:moveTo>
                        <a:pt x="672" y="558"/>
                      </a:moveTo>
                      <a:lnTo>
                        <a:pt x="0" y="0"/>
                      </a:lnTo>
                      <a:lnTo>
                        <a:pt x="894" y="522"/>
                      </a:lnTo>
                      <a:lnTo>
                        <a:pt x="672" y="558"/>
                      </a:lnTo>
                      <a:close/>
                    </a:path>
                  </a:pathLst>
                </a:custGeom>
                <a:solidFill>
                  <a:srgbClr val="DDDDDD"/>
                </a:solidFill>
                <a:ln w="9525">
                  <a:no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340" name="Freeform 52"/>
                <p:cNvSpPr>
                  <a:spLocks/>
                </p:cNvSpPr>
                <p:nvPr/>
              </p:nvSpPr>
              <p:spPr bwMode="auto">
                <a:xfrm>
                  <a:off x="1974" y="3138"/>
                  <a:ext cx="1674" cy="330"/>
                </a:xfrm>
                <a:custGeom>
                  <a:avLst/>
                  <a:gdLst/>
                  <a:ahLst/>
                  <a:cxnLst>
                    <a:cxn ang="0">
                      <a:pos x="1554" y="330"/>
                    </a:cxn>
                    <a:cxn ang="0">
                      <a:pos x="0" y="0"/>
                    </a:cxn>
                    <a:cxn ang="0">
                      <a:pos x="1674" y="252"/>
                    </a:cxn>
                    <a:cxn ang="0">
                      <a:pos x="1554" y="330"/>
                    </a:cxn>
                  </a:cxnLst>
                  <a:rect l="0" t="0" r="r" b="b"/>
                  <a:pathLst>
                    <a:path w="1674" h="330">
                      <a:moveTo>
                        <a:pt x="1554" y="330"/>
                      </a:moveTo>
                      <a:lnTo>
                        <a:pt x="0" y="0"/>
                      </a:lnTo>
                      <a:lnTo>
                        <a:pt x="1674" y="252"/>
                      </a:lnTo>
                      <a:lnTo>
                        <a:pt x="1554" y="330"/>
                      </a:lnTo>
                      <a:close/>
                    </a:path>
                  </a:pathLst>
                </a:custGeom>
                <a:solidFill>
                  <a:srgbClr val="DDDDDD"/>
                </a:solidFill>
                <a:ln w="9525">
                  <a:noFill/>
                  <a:round/>
                  <a:headEnd/>
                  <a:tailEnd/>
                </a:ln>
              </p:spPr>
              <p:txBody>
                <a:bodyPr vert="horz" wrap="square" lIns="91440" tIns="45720" rIns="91440" bIns="45720" numCol="1" anchor="ctr" anchorCtr="0" compatLnSpc="1">
                  <a:prstTxWarp prst="textNoShape">
                    <a:avLst/>
                  </a:prstTxWarp>
                </a:bodyPr>
                <a:lstStyle/>
                <a:p>
                  <a:endParaRPr lang="en-US" sz="2400"/>
                </a:p>
              </p:txBody>
            </p:sp>
          </p:grpSp>
        </p:grpSp>
        <p:sp>
          <p:nvSpPr>
            <p:cNvPr id="12337" name="Freeform 49"/>
            <p:cNvSpPr>
              <a:spLocks/>
            </p:cNvSpPr>
            <p:nvPr/>
          </p:nvSpPr>
          <p:spPr bwMode="auto">
            <a:xfrm>
              <a:off x="3475" y="4255"/>
              <a:ext cx="3100" cy="250"/>
            </a:xfrm>
            <a:custGeom>
              <a:avLst/>
              <a:gdLst/>
              <a:ahLst/>
              <a:cxnLst>
                <a:cxn ang="0">
                  <a:pos x="0" y="0"/>
                </a:cxn>
                <a:cxn ang="0">
                  <a:pos x="696" y="0"/>
                </a:cxn>
                <a:cxn ang="0">
                  <a:pos x="690" y="42"/>
                </a:cxn>
                <a:cxn ang="0">
                  <a:pos x="654" y="114"/>
                </a:cxn>
                <a:cxn ang="0">
                  <a:pos x="612" y="54"/>
                </a:cxn>
                <a:cxn ang="0">
                  <a:pos x="6" y="54"/>
                </a:cxn>
                <a:cxn ang="0">
                  <a:pos x="0" y="0"/>
                </a:cxn>
              </a:cxnLst>
              <a:rect l="0" t="0" r="r" b="b"/>
              <a:pathLst>
                <a:path w="696" h="114">
                  <a:moveTo>
                    <a:pt x="0" y="0"/>
                  </a:moveTo>
                  <a:lnTo>
                    <a:pt x="696" y="0"/>
                  </a:lnTo>
                  <a:lnTo>
                    <a:pt x="690" y="42"/>
                  </a:lnTo>
                  <a:lnTo>
                    <a:pt x="654" y="114"/>
                  </a:lnTo>
                  <a:lnTo>
                    <a:pt x="612" y="54"/>
                  </a:lnTo>
                  <a:lnTo>
                    <a:pt x="6" y="54"/>
                  </a:lnTo>
                  <a:lnTo>
                    <a:pt x="0" y="0"/>
                  </a:lnTo>
                  <a:close/>
                </a:path>
              </a:pathLst>
            </a:custGeom>
            <a:solidFill>
              <a:srgbClr val="333399"/>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grpSp>
          <p:nvGrpSpPr>
            <p:cNvPr id="20" name="Group 28"/>
            <p:cNvGrpSpPr>
              <a:grpSpLocks/>
            </p:cNvGrpSpPr>
            <p:nvPr/>
          </p:nvGrpSpPr>
          <p:grpSpPr bwMode="auto">
            <a:xfrm>
              <a:off x="5150" y="2405"/>
              <a:ext cx="8194" cy="2627"/>
              <a:chOff x="1248" y="384"/>
              <a:chExt cx="3933" cy="1261"/>
            </a:xfrm>
          </p:grpSpPr>
          <p:sp>
            <p:nvSpPr>
              <p:cNvPr id="12336" name="Oval 48"/>
              <p:cNvSpPr>
                <a:spLocks noChangeAspect="1" noChangeArrowheads="1"/>
              </p:cNvSpPr>
              <p:nvPr/>
            </p:nvSpPr>
            <p:spPr bwMode="auto">
              <a:xfrm>
                <a:off x="1248" y="384"/>
                <a:ext cx="3933" cy="1261"/>
              </a:xfrm>
              <a:prstGeom prst="ellipse">
                <a:avLst/>
              </a:prstGeom>
              <a:solidFill>
                <a:srgbClr val="DDDDDD"/>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grpSp>
            <p:nvGrpSpPr>
              <p:cNvPr id="21" name="Group 40"/>
              <p:cNvGrpSpPr>
                <a:grpSpLocks/>
              </p:cNvGrpSpPr>
              <p:nvPr/>
            </p:nvGrpSpPr>
            <p:grpSpPr bwMode="auto">
              <a:xfrm>
                <a:off x="1476" y="420"/>
                <a:ext cx="3380" cy="1083"/>
                <a:chOff x="1152" y="1794"/>
                <a:chExt cx="3380" cy="1083"/>
              </a:xfrm>
            </p:grpSpPr>
            <p:sp>
              <p:nvSpPr>
                <p:cNvPr id="12335" name="Oval 47"/>
                <p:cNvSpPr>
                  <a:spLocks noChangeAspect="1" noChangeArrowheads="1"/>
                </p:cNvSpPr>
                <p:nvPr/>
              </p:nvSpPr>
              <p:spPr bwMode="auto">
                <a:xfrm>
                  <a:off x="1152" y="1794"/>
                  <a:ext cx="3380" cy="1083"/>
                </a:xfrm>
                <a:prstGeom prst="ellipse">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334" name="Oval 46"/>
                <p:cNvSpPr>
                  <a:spLocks noChangeAspect="1" noChangeArrowheads="1"/>
                </p:cNvSpPr>
                <p:nvPr/>
              </p:nvSpPr>
              <p:spPr bwMode="auto">
                <a:xfrm>
                  <a:off x="1342" y="1854"/>
                  <a:ext cx="3000" cy="962"/>
                </a:xfrm>
                <a:prstGeom prst="ellipse">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333" name="Oval 45"/>
                <p:cNvSpPr>
                  <a:spLocks noChangeAspect="1" noChangeArrowheads="1"/>
                </p:cNvSpPr>
                <p:nvPr/>
              </p:nvSpPr>
              <p:spPr bwMode="auto">
                <a:xfrm>
                  <a:off x="1529" y="1914"/>
                  <a:ext cx="2626" cy="842"/>
                </a:xfrm>
                <a:prstGeom prst="ellipse">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332" name="Oval 44"/>
                <p:cNvSpPr>
                  <a:spLocks noChangeAspect="1" noChangeArrowheads="1"/>
                </p:cNvSpPr>
                <p:nvPr/>
              </p:nvSpPr>
              <p:spPr bwMode="auto">
                <a:xfrm>
                  <a:off x="1719" y="1975"/>
                  <a:ext cx="2246" cy="720"/>
                </a:xfrm>
                <a:prstGeom prst="ellipse">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331" name="Oval 43"/>
                <p:cNvSpPr>
                  <a:spLocks noChangeAspect="1" noChangeArrowheads="1"/>
                </p:cNvSpPr>
                <p:nvPr/>
              </p:nvSpPr>
              <p:spPr bwMode="auto">
                <a:xfrm>
                  <a:off x="1907" y="2035"/>
                  <a:ext cx="1871" cy="600"/>
                </a:xfrm>
                <a:prstGeom prst="ellipse">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330" name="Oval 42"/>
                <p:cNvSpPr>
                  <a:spLocks noChangeAspect="1" noChangeArrowheads="1"/>
                </p:cNvSpPr>
                <p:nvPr/>
              </p:nvSpPr>
              <p:spPr bwMode="auto">
                <a:xfrm>
                  <a:off x="2097" y="2096"/>
                  <a:ext cx="1491" cy="478"/>
                </a:xfrm>
                <a:prstGeom prst="ellipse">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329" name="Oval 41"/>
                <p:cNvSpPr>
                  <a:spLocks noChangeAspect="1" noChangeArrowheads="1"/>
                </p:cNvSpPr>
                <p:nvPr/>
              </p:nvSpPr>
              <p:spPr bwMode="auto">
                <a:xfrm>
                  <a:off x="2275" y="2154"/>
                  <a:ext cx="1134" cy="363"/>
                </a:xfrm>
                <a:prstGeom prst="ellipse">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grpSp>
          <p:grpSp>
            <p:nvGrpSpPr>
              <p:cNvPr id="22" name="Group 29"/>
              <p:cNvGrpSpPr>
                <a:grpSpLocks/>
              </p:cNvGrpSpPr>
              <p:nvPr/>
            </p:nvGrpSpPr>
            <p:grpSpPr bwMode="auto">
              <a:xfrm>
                <a:off x="1314" y="402"/>
                <a:ext cx="3738" cy="1194"/>
                <a:chOff x="102" y="2538"/>
                <a:chExt cx="3738" cy="1194"/>
              </a:xfrm>
            </p:grpSpPr>
            <p:sp>
              <p:nvSpPr>
                <p:cNvPr id="12327" name="Freeform 39"/>
                <p:cNvSpPr>
                  <a:spLocks/>
                </p:cNvSpPr>
                <p:nvPr/>
              </p:nvSpPr>
              <p:spPr bwMode="auto">
                <a:xfrm>
                  <a:off x="1968" y="3048"/>
                  <a:ext cx="1872" cy="90"/>
                </a:xfrm>
                <a:custGeom>
                  <a:avLst/>
                  <a:gdLst/>
                  <a:ahLst/>
                  <a:cxnLst>
                    <a:cxn ang="0">
                      <a:pos x="1854" y="0"/>
                    </a:cxn>
                    <a:cxn ang="0">
                      <a:pos x="0" y="90"/>
                    </a:cxn>
                    <a:cxn ang="0">
                      <a:pos x="1872" y="72"/>
                    </a:cxn>
                    <a:cxn ang="0">
                      <a:pos x="1854" y="0"/>
                    </a:cxn>
                  </a:cxnLst>
                  <a:rect l="0" t="0" r="r" b="b"/>
                  <a:pathLst>
                    <a:path w="1872" h="90">
                      <a:moveTo>
                        <a:pt x="1854" y="0"/>
                      </a:moveTo>
                      <a:lnTo>
                        <a:pt x="0" y="90"/>
                      </a:lnTo>
                      <a:lnTo>
                        <a:pt x="1872" y="72"/>
                      </a:lnTo>
                      <a:lnTo>
                        <a:pt x="1854" y="0"/>
                      </a:lnTo>
                      <a:close/>
                    </a:path>
                  </a:pathLst>
                </a:custGeom>
                <a:solidFill>
                  <a:srgbClr val="DDDDDD"/>
                </a:solid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2326" name="Freeform 38"/>
                <p:cNvSpPr>
                  <a:spLocks/>
                </p:cNvSpPr>
                <p:nvPr/>
              </p:nvSpPr>
              <p:spPr bwMode="auto">
                <a:xfrm>
                  <a:off x="102" y="3138"/>
                  <a:ext cx="1884" cy="96"/>
                </a:xfrm>
                <a:custGeom>
                  <a:avLst/>
                  <a:gdLst/>
                  <a:ahLst/>
                  <a:cxnLst>
                    <a:cxn ang="0">
                      <a:pos x="0" y="0"/>
                    </a:cxn>
                    <a:cxn ang="0">
                      <a:pos x="1884" y="0"/>
                    </a:cxn>
                    <a:cxn ang="0">
                      <a:pos x="30" y="96"/>
                    </a:cxn>
                    <a:cxn ang="0">
                      <a:pos x="0" y="0"/>
                    </a:cxn>
                  </a:cxnLst>
                  <a:rect l="0" t="0" r="r" b="b"/>
                  <a:pathLst>
                    <a:path w="1884" h="96">
                      <a:moveTo>
                        <a:pt x="0" y="0"/>
                      </a:moveTo>
                      <a:lnTo>
                        <a:pt x="1884" y="0"/>
                      </a:lnTo>
                      <a:lnTo>
                        <a:pt x="30" y="96"/>
                      </a:lnTo>
                      <a:lnTo>
                        <a:pt x="0" y="0"/>
                      </a:lnTo>
                      <a:close/>
                    </a:path>
                  </a:pathLst>
                </a:custGeom>
                <a:solidFill>
                  <a:srgbClr val="DDDDDD"/>
                </a:solid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2325" name="Freeform 37"/>
                <p:cNvSpPr>
                  <a:spLocks/>
                </p:cNvSpPr>
                <p:nvPr/>
              </p:nvSpPr>
              <p:spPr bwMode="auto">
                <a:xfrm>
                  <a:off x="324" y="2802"/>
                  <a:ext cx="1656" cy="336"/>
                </a:xfrm>
                <a:custGeom>
                  <a:avLst/>
                  <a:gdLst/>
                  <a:ahLst/>
                  <a:cxnLst>
                    <a:cxn ang="0">
                      <a:pos x="0" y="54"/>
                    </a:cxn>
                    <a:cxn ang="0">
                      <a:pos x="1656" y="336"/>
                    </a:cxn>
                    <a:cxn ang="0">
                      <a:pos x="102" y="0"/>
                    </a:cxn>
                    <a:cxn ang="0">
                      <a:pos x="0" y="54"/>
                    </a:cxn>
                  </a:cxnLst>
                  <a:rect l="0" t="0" r="r" b="b"/>
                  <a:pathLst>
                    <a:path w="1656" h="336">
                      <a:moveTo>
                        <a:pt x="0" y="54"/>
                      </a:moveTo>
                      <a:lnTo>
                        <a:pt x="1656" y="336"/>
                      </a:lnTo>
                      <a:lnTo>
                        <a:pt x="102" y="0"/>
                      </a:lnTo>
                      <a:lnTo>
                        <a:pt x="0" y="54"/>
                      </a:lnTo>
                      <a:close/>
                    </a:path>
                  </a:pathLst>
                </a:custGeom>
                <a:solidFill>
                  <a:srgbClr val="DDDDDD"/>
                </a:solid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2324" name="Freeform 36"/>
                <p:cNvSpPr>
                  <a:spLocks/>
                </p:cNvSpPr>
                <p:nvPr/>
              </p:nvSpPr>
              <p:spPr bwMode="auto">
                <a:xfrm>
                  <a:off x="1122" y="2580"/>
                  <a:ext cx="852" cy="558"/>
                </a:xfrm>
                <a:custGeom>
                  <a:avLst/>
                  <a:gdLst/>
                  <a:ahLst/>
                  <a:cxnLst>
                    <a:cxn ang="0">
                      <a:pos x="0" y="18"/>
                    </a:cxn>
                    <a:cxn ang="0">
                      <a:pos x="852" y="558"/>
                    </a:cxn>
                    <a:cxn ang="0">
                      <a:pos x="186" y="0"/>
                    </a:cxn>
                    <a:cxn ang="0">
                      <a:pos x="0" y="18"/>
                    </a:cxn>
                  </a:cxnLst>
                  <a:rect l="0" t="0" r="r" b="b"/>
                  <a:pathLst>
                    <a:path w="852" h="558">
                      <a:moveTo>
                        <a:pt x="0" y="18"/>
                      </a:moveTo>
                      <a:lnTo>
                        <a:pt x="852" y="558"/>
                      </a:lnTo>
                      <a:lnTo>
                        <a:pt x="186" y="0"/>
                      </a:lnTo>
                      <a:lnTo>
                        <a:pt x="0" y="18"/>
                      </a:lnTo>
                      <a:close/>
                    </a:path>
                  </a:pathLst>
                </a:custGeom>
                <a:solidFill>
                  <a:srgbClr val="DDDDDD"/>
                </a:solid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2323" name="Freeform 35"/>
                <p:cNvSpPr>
                  <a:spLocks/>
                </p:cNvSpPr>
                <p:nvPr/>
              </p:nvSpPr>
              <p:spPr bwMode="auto">
                <a:xfrm>
                  <a:off x="1974" y="2538"/>
                  <a:ext cx="198" cy="606"/>
                </a:xfrm>
                <a:custGeom>
                  <a:avLst/>
                  <a:gdLst/>
                  <a:ahLst/>
                  <a:cxnLst>
                    <a:cxn ang="0">
                      <a:pos x="90" y="0"/>
                    </a:cxn>
                    <a:cxn ang="0">
                      <a:pos x="0" y="606"/>
                    </a:cxn>
                    <a:cxn ang="0">
                      <a:pos x="198" y="0"/>
                    </a:cxn>
                    <a:cxn ang="0">
                      <a:pos x="90" y="0"/>
                    </a:cxn>
                  </a:cxnLst>
                  <a:rect l="0" t="0" r="r" b="b"/>
                  <a:pathLst>
                    <a:path w="198" h="606">
                      <a:moveTo>
                        <a:pt x="90" y="0"/>
                      </a:moveTo>
                      <a:lnTo>
                        <a:pt x="0" y="606"/>
                      </a:lnTo>
                      <a:lnTo>
                        <a:pt x="198" y="0"/>
                      </a:lnTo>
                      <a:lnTo>
                        <a:pt x="90" y="0"/>
                      </a:lnTo>
                      <a:close/>
                    </a:path>
                  </a:pathLst>
                </a:custGeom>
                <a:solidFill>
                  <a:srgbClr val="DDDDDD"/>
                </a:solid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2322" name="Freeform 34"/>
                <p:cNvSpPr>
                  <a:spLocks/>
                </p:cNvSpPr>
                <p:nvPr/>
              </p:nvSpPr>
              <p:spPr bwMode="auto">
                <a:xfrm>
                  <a:off x="1980" y="2718"/>
                  <a:ext cx="1476" cy="426"/>
                </a:xfrm>
                <a:custGeom>
                  <a:avLst/>
                  <a:gdLst/>
                  <a:ahLst/>
                  <a:cxnLst>
                    <a:cxn ang="0">
                      <a:pos x="0" y="426"/>
                    </a:cxn>
                    <a:cxn ang="0">
                      <a:pos x="1320" y="0"/>
                    </a:cxn>
                    <a:cxn ang="0">
                      <a:pos x="1476" y="54"/>
                    </a:cxn>
                    <a:cxn ang="0">
                      <a:pos x="0" y="426"/>
                    </a:cxn>
                  </a:cxnLst>
                  <a:rect l="0" t="0" r="r" b="b"/>
                  <a:pathLst>
                    <a:path w="1476" h="426">
                      <a:moveTo>
                        <a:pt x="0" y="426"/>
                      </a:moveTo>
                      <a:lnTo>
                        <a:pt x="1320" y="0"/>
                      </a:lnTo>
                      <a:lnTo>
                        <a:pt x="1476" y="54"/>
                      </a:lnTo>
                      <a:lnTo>
                        <a:pt x="0" y="426"/>
                      </a:lnTo>
                      <a:close/>
                    </a:path>
                  </a:pathLst>
                </a:custGeom>
                <a:solidFill>
                  <a:srgbClr val="DDDDDD"/>
                </a:solid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2321" name="Freeform 33"/>
                <p:cNvSpPr>
                  <a:spLocks/>
                </p:cNvSpPr>
                <p:nvPr/>
              </p:nvSpPr>
              <p:spPr bwMode="auto">
                <a:xfrm>
                  <a:off x="510" y="3138"/>
                  <a:ext cx="1470" cy="426"/>
                </a:xfrm>
                <a:custGeom>
                  <a:avLst/>
                  <a:gdLst/>
                  <a:ahLst/>
                  <a:cxnLst>
                    <a:cxn ang="0">
                      <a:pos x="0" y="366"/>
                    </a:cxn>
                    <a:cxn ang="0">
                      <a:pos x="1470" y="0"/>
                    </a:cxn>
                    <a:cxn ang="0">
                      <a:pos x="174" y="426"/>
                    </a:cxn>
                    <a:cxn ang="0">
                      <a:pos x="0" y="366"/>
                    </a:cxn>
                  </a:cxnLst>
                  <a:rect l="0" t="0" r="r" b="b"/>
                  <a:pathLst>
                    <a:path w="1470" h="426">
                      <a:moveTo>
                        <a:pt x="0" y="366"/>
                      </a:moveTo>
                      <a:lnTo>
                        <a:pt x="1470" y="0"/>
                      </a:lnTo>
                      <a:lnTo>
                        <a:pt x="174" y="426"/>
                      </a:lnTo>
                      <a:lnTo>
                        <a:pt x="0" y="366"/>
                      </a:lnTo>
                      <a:close/>
                    </a:path>
                  </a:pathLst>
                </a:custGeom>
                <a:solidFill>
                  <a:srgbClr val="DDDDDD"/>
                </a:solidFill>
                <a:ln w="9525">
                  <a:no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320" name="Freeform 32"/>
                <p:cNvSpPr>
                  <a:spLocks/>
                </p:cNvSpPr>
                <p:nvPr/>
              </p:nvSpPr>
              <p:spPr bwMode="auto">
                <a:xfrm>
                  <a:off x="1752" y="3138"/>
                  <a:ext cx="228" cy="594"/>
                </a:xfrm>
                <a:custGeom>
                  <a:avLst/>
                  <a:gdLst/>
                  <a:ahLst/>
                  <a:cxnLst>
                    <a:cxn ang="0">
                      <a:pos x="144" y="594"/>
                    </a:cxn>
                    <a:cxn ang="0">
                      <a:pos x="228" y="0"/>
                    </a:cxn>
                    <a:cxn ang="0">
                      <a:pos x="0" y="582"/>
                    </a:cxn>
                    <a:cxn ang="0">
                      <a:pos x="144" y="594"/>
                    </a:cxn>
                  </a:cxnLst>
                  <a:rect l="0" t="0" r="r" b="b"/>
                  <a:pathLst>
                    <a:path w="228" h="594">
                      <a:moveTo>
                        <a:pt x="144" y="594"/>
                      </a:moveTo>
                      <a:lnTo>
                        <a:pt x="228" y="0"/>
                      </a:lnTo>
                      <a:lnTo>
                        <a:pt x="0" y="582"/>
                      </a:lnTo>
                      <a:lnTo>
                        <a:pt x="144" y="594"/>
                      </a:lnTo>
                      <a:close/>
                    </a:path>
                  </a:pathLst>
                </a:custGeom>
                <a:solidFill>
                  <a:srgbClr val="DDDDDD"/>
                </a:solidFill>
                <a:ln w="9525">
                  <a:no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319" name="Freeform 31"/>
                <p:cNvSpPr>
                  <a:spLocks/>
                </p:cNvSpPr>
                <p:nvPr/>
              </p:nvSpPr>
              <p:spPr bwMode="auto">
                <a:xfrm>
                  <a:off x="1974" y="3138"/>
                  <a:ext cx="894" cy="558"/>
                </a:xfrm>
                <a:custGeom>
                  <a:avLst/>
                  <a:gdLst/>
                  <a:ahLst/>
                  <a:cxnLst>
                    <a:cxn ang="0">
                      <a:pos x="672" y="558"/>
                    </a:cxn>
                    <a:cxn ang="0">
                      <a:pos x="0" y="0"/>
                    </a:cxn>
                    <a:cxn ang="0">
                      <a:pos x="894" y="522"/>
                    </a:cxn>
                    <a:cxn ang="0">
                      <a:pos x="672" y="558"/>
                    </a:cxn>
                  </a:cxnLst>
                  <a:rect l="0" t="0" r="r" b="b"/>
                  <a:pathLst>
                    <a:path w="894" h="558">
                      <a:moveTo>
                        <a:pt x="672" y="558"/>
                      </a:moveTo>
                      <a:lnTo>
                        <a:pt x="0" y="0"/>
                      </a:lnTo>
                      <a:lnTo>
                        <a:pt x="894" y="522"/>
                      </a:lnTo>
                      <a:lnTo>
                        <a:pt x="672" y="558"/>
                      </a:lnTo>
                      <a:close/>
                    </a:path>
                  </a:pathLst>
                </a:custGeom>
                <a:solidFill>
                  <a:srgbClr val="DDDDDD"/>
                </a:solidFill>
                <a:ln w="9525">
                  <a:no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318" name="Freeform 30"/>
                <p:cNvSpPr>
                  <a:spLocks/>
                </p:cNvSpPr>
                <p:nvPr/>
              </p:nvSpPr>
              <p:spPr bwMode="auto">
                <a:xfrm>
                  <a:off x="1974" y="3138"/>
                  <a:ext cx="1674" cy="330"/>
                </a:xfrm>
                <a:custGeom>
                  <a:avLst/>
                  <a:gdLst/>
                  <a:ahLst/>
                  <a:cxnLst>
                    <a:cxn ang="0">
                      <a:pos x="1554" y="330"/>
                    </a:cxn>
                    <a:cxn ang="0">
                      <a:pos x="0" y="0"/>
                    </a:cxn>
                    <a:cxn ang="0">
                      <a:pos x="1674" y="252"/>
                    </a:cxn>
                    <a:cxn ang="0">
                      <a:pos x="1554" y="330"/>
                    </a:cxn>
                  </a:cxnLst>
                  <a:rect l="0" t="0" r="r" b="b"/>
                  <a:pathLst>
                    <a:path w="1674" h="330">
                      <a:moveTo>
                        <a:pt x="1554" y="330"/>
                      </a:moveTo>
                      <a:lnTo>
                        <a:pt x="0" y="0"/>
                      </a:lnTo>
                      <a:lnTo>
                        <a:pt x="1674" y="252"/>
                      </a:lnTo>
                      <a:lnTo>
                        <a:pt x="1554" y="330"/>
                      </a:lnTo>
                      <a:close/>
                    </a:path>
                  </a:pathLst>
                </a:custGeom>
                <a:solidFill>
                  <a:srgbClr val="DDDDDD"/>
                </a:solidFill>
                <a:ln w="9525">
                  <a:noFill/>
                  <a:round/>
                  <a:headEnd/>
                  <a:tailEnd/>
                </a:ln>
              </p:spPr>
              <p:txBody>
                <a:bodyPr vert="horz" wrap="square" lIns="91440" tIns="45720" rIns="91440" bIns="45720" numCol="1" anchor="ctr" anchorCtr="0" compatLnSpc="1">
                  <a:prstTxWarp prst="textNoShape">
                    <a:avLst/>
                  </a:prstTxWarp>
                </a:bodyPr>
                <a:lstStyle/>
                <a:p>
                  <a:endParaRPr lang="en-US" sz="2400"/>
                </a:p>
              </p:txBody>
            </p:sp>
          </p:grpSp>
        </p:grpSp>
        <p:sp>
          <p:nvSpPr>
            <p:cNvPr id="12315" name="Oval 27"/>
            <p:cNvSpPr>
              <a:spLocks noChangeAspect="1" noChangeArrowheads="1"/>
            </p:cNvSpPr>
            <p:nvPr/>
          </p:nvSpPr>
          <p:spPr bwMode="auto">
            <a:xfrm>
              <a:off x="6046" y="2593"/>
              <a:ext cx="6250" cy="2004"/>
            </a:xfrm>
            <a:prstGeom prst="ellipse">
              <a:avLst/>
            </a:prstGeom>
            <a:noFill/>
            <a:ln w="38100">
              <a:solidFill>
                <a:srgbClr val="FF9900"/>
              </a:solid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314" name="Freeform 26"/>
            <p:cNvSpPr>
              <a:spLocks/>
            </p:cNvSpPr>
            <p:nvPr/>
          </p:nvSpPr>
          <p:spPr bwMode="auto">
            <a:xfrm>
              <a:off x="3475" y="3368"/>
              <a:ext cx="3100" cy="250"/>
            </a:xfrm>
            <a:custGeom>
              <a:avLst/>
              <a:gdLst/>
              <a:ahLst/>
              <a:cxnLst>
                <a:cxn ang="0">
                  <a:pos x="0" y="0"/>
                </a:cxn>
                <a:cxn ang="0">
                  <a:pos x="696" y="0"/>
                </a:cxn>
                <a:cxn ang="0">
                  <a:pos x="690" y="42"/>
                </a:cxn>
                <a:cxn ang="0">
                  <a:pos x="654" y="114"/>
                </a:cxn>
                <a:cxn ang="0">
                  <a:pos x="612" y="54"/>
                </a:cxn>
                <a:cxn ang="0">
                  <a:pos x="6" y="54"/>
                </a:cxn>
                <a:cxn ang="0">
                  <a:pos x="0" y="0"/>
                </a:cxn>
              </a:cxnLst>
              <a:rect l="0" t="0" r="r" b="b"/>
              <a:pathLst>
                <a:path w="696" h="114">
                  <a:moveTo>
                    <a:pt x="0" y="0"/>
                  </a:moveTo>
                  <a:lnTo>
                    <a:pt x="696" y="0"/>
                  </a:lnTo>
                  <a:lnTo>
                    <a:pt x="690" y="42"/>
                  </a:lnTo>
                  <a:lnTo>
                    <a:pt x="654" y="114"/>
                  </a:lnTo>
                  <a:lnTo>
                    <a:pt x="612" y="54"/>
                  </a:lnTo>
                  <a:lnTo>
                    <a:pt x="6" y="54"/>
                  </a:lnTo>
                  <a:lnTo>
                    <a:pt x="0" y="0"/>
                  </a:lnTo>
                  <a:close/>
                </a:path>
              </a:pathLst>
            </a:custGeom>
            <a:solidFill>
              <a:srgbClr val="333399"/>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313" name="Rectangle 25"/>
            <p:cNvSpPr>
              <a:spLocks noChangeArrowheads="1"/>
            </p:cNvSpPr>
            <p:nvPr/>
          </p:nvSpPr>
          <p:spPr bwMode="auto">
            <a:xfrm>
              <a:off x="3137" y="3255"/>
              <a:ext cx="488" cy="5475"/>
            </a:xfrm>
            <a:prstGeom prst="rect">
              <a:avLst/>
            </a:prstGeom>
            <a:solidFill>
              <a:srgbClr val="000000"/>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312" name="Line 24"/>
            <p:cNvSpPr>
              <a:spLocks noChangeShapeType="1"/>
            </p:cNvSpPr>
            <p:nvPr/>
          </p:nvSpPr>
          <p:spPr bwMode="auto">
            <a:xfrm>
              <a:off x="2775" y="8880"/>
              <a:ext cx="1712" cy="0"/>
            </a:xfrm>
            <a:prstGeom prst="line">
              <a:avLst/>
            </a:prstGeom>
            <a:noFill/>
            <a:ln w="57150">
              <a:solidFill>
                <a:srgbClr val="000000"/>
              </a:solidFill>
              <a:round/>
              <a:headEnd type="triangle" w="med" len="med"/>
              <a:tailEnd type="triangle" w="med" len="med"/>
            </a:ln>
          </p:spPr>
          <p:txBody>
            <a:bodyPr vert="horz" wrap="square" lIns="91440" tIns="45720" rIns="91440" bIns="45720" numCol="1" anchor="ctr" anchorCtr="0" compatLnSpc="1">
              <a:prstTxWarp prst="textNoShape">
                <a:avLst/>
              </a:prstTxWarp>
            </a:bodyPr>
            <a:lstStyle/>
            <a:p>
              <a:endParaRPr lang="en-US" sz="2400"/>
            </a:p>
          </p:txBody>
        </p:sp>
        <p:sp>
          <p:nvSpPr>
            <p:cNvPr id="12311" name="Text Box 23"/>
            <p:cNvSpPr txBox="1">
              <a:spLocks noChangeArrowheads="1"/>
            </p:cNvSpPr>
            <p:nvPr/>
          </p:nvSpPr>
          <p:spPr bwMode="auto">
            <a:xfrm>
              <a:off x="2825" y="8978"/>
              <a:ext cx="2475" cy="1383"/>
            </a:xfrm>
            <a:prstGeom prst="rect">
              <a:avLst/>
            </a:prstGeom>
            <a:noFill/>
            <a:ln w="9525">
              <a:noFill/>
              <a:miter lim="800000"/>
              <a:headEnd/>
              <a:tailEnd/>
            </a:ln>
          </p:spPr>
          <p:txBody>
            <a:bodyPr vert="horz" wrap="square" lIns="57607" tIns="28804" rIns="57607" bIns="28804"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Head Assembly</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All heads move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together</a:t>
              </a:r>
              <a:endParaRPr kumimoji="0" lang="en-US" sz="2400" b="0" i="0" u="none" strike="noStrike" cap="none" normalizeH="0" baseline="0" smtClean="0">
                <a:ln>
                  <a:noFill/>
                </a:ln>
                <a:solidFill>
                  <a:schemeClr val="tx1"/>
                </a:solidFill>
                <a:effectLst/>
                <a:latin typeface="Arial" pitchFamily="34" charset="0"/>
                <a:cs typeface="Arial" pitchFamily="34" charset="0"/>
              </a:endParaRPr>
            </a:p>
          </p:txBody>
        </p:sp>
        <p:sp>
          <p:nvSpPr>
            <p:cNvPr id="12310" name="Text Box 22"/>
            <p:cNvSpPr txBox="1">
              <a:spLocks noChangeArrowheads="1"/>
            </p:cNvSpPr>
            <p:nvPr/>
          </p:nvSpPr>
          <p:spPr bwMode="auto">
            <a:xfrm>
              <a:off x="5029" y="9778"/>
              <a:ext cx="1192" cy="481"/>
            </a:xfrm>
            <a:prstGeom prst="rect">
              <a:avLst/>
            </a:prstGeom>
            <a:noFill/>
            <a:ln w="9525">
              <a:noFill/>
              <a:miter lim="800000"/>
              <a:headEnd/>
              <a:tailEnd/>
            </a:ln>
          </p:spPr>
          <p:txBody>
            <a:bodyPr vert="horz" wrap="square" lIns="57607" tIns="28804" rIns="57607" bIns="28804"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Platter </a:t>
              </a:r>
              <a:endParaRPr kumimoji="0" lang="en-US" sz="2400" b="0" i="0" u="none" strike="noStrike" cap="none" normalizeH="0" baseline="0" smtClean="0">
                <a:ln>
                  <a:noFill/>
                </a:ln>
                <a:solidFill>
                  <a:schemeClr val="tx1"/>
                </a:solidFill>
                <a:effectLst/>
                <a:latin typeface="Arial" pitchFamily="34" charset="0"/>
                <a:cs typeface="Arial" pitchFamily="34" charset="0"/>
              </a:endParaRPr>
            </a:p>
          </p:txBody>
        </p:sp>
        <p:sp>
          <p:nvSpPr>
            <p:cNvPr id="12309" name="Text Box 21"/>
            <p:cNvSpPr txBox="1">
              <a:spLocks noChangeArrowheads="1"/>
            </p:cNvSpPr>
            <p:nvPr/>
          </p:nvSpPr>
          <p:spPr bwMode="auto">
            <a:xfrm>
              <a:off x="12704" y="2079"/>
              <a:ext cx="1200" cy="480"/>
            </a:xfrm>
            <a:prstGeom prst="rect">
              <a:avLst/>
            </a:prstGeom>
            <a:noFill/>
            <a:ln w="9525">
              <a:noFill/>
              <a:miter lim="800000"/>
              <a:headEnd/>
              <a:tailEnd/>
            </a:ln>
          </p:spPr>
          <p:txBody>
            <a:bodyPr vert="horz" wrap="square" lIns="57607" tIns="28804" rIns="57607" bIns="28804"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Sector</a:t>
              </a:r>
              <a:endParaRPr kumimoji="0" lang="en-US" sz="2400" b="0" i="0" u="none" strike="noStrike" cap="none" normalizeH="0" baseline="0" smtClean="0">
                <a:ln>
                  <a:noFill/>
                </a:ln>
                <a:solidFill>
                  <a:schemeClr val="tx1"/>
                </a:solidFill>
                <a:effectLst/>
                <a:latin typeface="Arial" pitchFamily="34" charset="0"/>
                <a:cs typeface="Arial" pitchFamily="34" charset="0"/>
              </a:endParaRPr>
            </a:p>
          </p:txBody>
        </p:sp>
        <p:sp>
          <p:nvSpPr>
            <p:cNvPr id="12308" name="Freeform 20"/>
            <p:cNvSpPr>
              <a:spLocks/>
            </p:cNvSpPr>
            <p:nvPr/>
          </p:nvSpPr>
          <p:spPr bwMode="auto">
            <a:xfrm>
              <a:off x="11154" y="3672"/>
              <a:ext cx="321" cy="314"/>
            </a:xfrm>
            <a:custGeom>
              <a:avLst/>
              <a:gdLst/>
              <a:ahLst/>
              <a:cxnLst>
                <a:cxn ang="0">
                  <a:pos x="0" y="151"/>
                </a:cxn>
                <a:cxn ang="0">
                  <a:pos x="64" y="114"/>
                </a:cxn>
                <a:cxn ang="0">
                  <a:pos x="102" y="81"/>
                </a:cxn>
                <a:cxn ang="0">
                  <a:pos x="130" y="49"/>
                </a:cxn>
                <a:cxn ang="0">
                  <a:pos x="148" y="24"/>
                </a:cxn>
                <a:cxn ang="0">
                  <a:pos x="154" y="0"/>
                </a:cxn>
              </a:cxnLst>
              <a:rect l="0" t="0" r="r" b="b"/>
              <a:pathLst>
                <a:path w="154" h="151">
                  <a:moveTo>
                    <a:pt x="0" y="151"/>
                  </a:moveTo>
                  <a:cubicBezTo>
                    <a:pt x="23" y="138"/>
                    <a:pt x="47" y="126"/>
                    <a:pt x="64" y="114"/>
                  </a:cubicBezTo>
                  <a:cubicBezTo>
                    <a:pt x="81" y="102"/>
                    <a:pt x="91" y="92"/>
                    <a:pt x="102" y="81"/>
                  </a:cubicBezTo>
                  <a:cubicBezTo>
                    <a:pt x="113" y="70"/>
                    <a:pt x="122" y="58"/>
                    <a:pt x="130" y="49"/>
                  </a:cubicBezTo>
                  <a:cubicBezTo>
                    <a:pt x="138" y="40"/>
                    <a:pt x="144" y="32"/>
                    <a:pt x="148" y="24"/>
                  </a:cubicBezTo>
                  <a:cubicBezTo>
                    <a:pt x="152" y="16"/>
                    <a:pt x="153" y="4"/>
                    <a:pt x="154" y="0"/>
                  </a:cubicBezTo>
                </a:path>
              </a:pathLst>
            </a:custGeom>
            <a:noFill/>
            <a:ln w="57150">
              <a:solidFill>
                <a:srgbClr val="99CC00"/>
              </a:solid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307" name="Line 19"/>
            <p:cNvSpPr>
              <a:spLocks noChangeShapeType="1"/>
            </p:cNvSpPr>
            <p:nvPr/>
          </p:nvSpPr>
          <p:spPr bwMode="auto">
            <a:xfrm flipH="1">
              <a:off x="11412" y="2318"/>
              <a:ext cx="1338" cy="1450"/>
            </a:xfrm>
            <a:prstGeom prst="line">
              <a:avLst/>
            </a:prstGeom>
            <a:noFill/>
            <a:ln w="9525">
              <a:solidFill>
                <a:srgbClr val="000000"/>
              </a:solidFill>
              <a:round/>
              <a:headEnd/>
              <a:tailEnd type="triangle" w="med" len="med"/>
            </a:ln>
          </p:spPr>
          <p:txBody>
            <a:bodyPr vert="horz" wrap="square" lIns="91440" tIns="45720" rIns="91440" bIns="45720" numCol="1" anchor="ctr" anchorCtr="0" compatLnSpc="1">
              <a:prstTxWarp prst="textNoShape">
                <a:avLst/>
              </a:prstTxWarp>
            </a:bodyPr>
            <a:lstStyle/>
            <a:p>
              <a:endParaRPr lang="en-US" sz="2400"/>
            </a:p>
          </p:txBody>
        </p:sp>
        <p:sp>
          <p:nvSpPr>
            <p:cNvPr id="12306" name="Line 18"/>
            <p:cNvSpPr>
              <a:spLocks noChangeShapeType="1"/>
            </p:cNvSpPr>
            <p:nvPr/>
          </p:nvSpPr>
          <p:spPr bwMode="auto">
            <a:xfrm flipV="1">
              <a:off x="5950" y="9393"/>
              <a:ext cx="1100" cy="475"/>
            </a:xfrm>
            <a:prstGeom prst="line">
              <a:avLst/>
            </a:prstGeom>
            <a:noFill/>
            <a:ln w="9525">
              <a:solidFill>
                <a:srgbClr val="000000"/>
              </a:solidFill>
              <a:round/>
              <a:headEnd/>
              <a:tailEnd type="triangle" w="med" len="med"/>
            </a:ln>
          </p:spPr>
          <p:txBody>
            <a:bodyPr vert="horz" wrap="square" lIns="91440" tIns="45720" rIns="91440" bIns="45720" numCol="1" anchor="ctr" anchorCtr="0" compatLnSpc="1">
              <a:prstTxWarp prst="textNoShape">
                <a:avLst/>
              </a:prstTxWarp>
            </a:bodyPr>
            <a:lstStyle/>
            <a:p>
              <a:endParaRPr lang="en-US" sz="2400"/>
            </a:p>
          </p:txBody>
        </p:sp>
        <p:sp>
          <p:nvSpPr>
            <p:cNvPr id="12305" name="Line 17"/>
            <p:cNvSpPr>
              <a:spLocks noChangeShapeType="1"/>
            </p:cNvSpPr>
            <p:nvPr/>
          </p:nvSpPr>
          <p:spPr bwMode="auto">
            <a:xfrm>
              <a:off x="5675" y="2155"/>
              <a:ext cx="1137" cy="775"/>
            </a:xfrm>
            <a:prstGeom prst="line">
              <a:avLst/>
            </a:prstGeom>
            <a:noFill/>
            <a:ln w="9525">
              <a:solidFill>
                <a:srgbClr val="000000"/>
              </a:solidFill>
              <a:round/>
              <a:headEnd/>
              <a:tailEnd type="triangle" w="med" len="med"/>
            </a:ln>
          </p:spPr>
          <p:txBody>
            <a:bodyPr vert="horz" wrap="square" lIns="91440" tIns="45720" rIns="91440" bIns="45720" numCol="1" anchor="ctr" anchorCtr="0" compatLnSpc="1">
              <a:prstTxWarp prst="textNoShape">
                <a:avLst/>
              </a:prstTxWarp>
            </a:bodyPr>
            <a:lstStyle/>
            <a:p>
              <a:endParaRPr lang="en-US" sz="2400"/>
            </a:p>
          </p:txBody>
        </p:sp>
        <p:sp>
          <p:nvSpPr>
            <p:cNvPr id="12304" name="Text Box 16"/>
            <p:cNvSpPr txBox="1">
              <a:spLocks noChangeArrowheads="1"/>
            </p:cNvSpPr>
            <p:nvPr/>
          </p:nvSpPr>
          <p:spPr bwMode="auto">
            <a:xfrm>
              <a:off x="11012" y="9640"/>
              <a:ext cx="2425" cy="842"/>
            </a:xfrm>
            <a:prstGeom prst="rect">
              <a:avLst/>
            </a:prstGeom>
            <a:noFill/>
            <a:ln w="9525">
              <a:noFill/>
              <a:miter lim="800000"/>
              <a:headEnd/>
              <a:tailEnd/>
            </a:ln>
          </p:spPr>
          <p:txBody>
            <a:bodyPr vert="horz" wrap="square" lIns="57607" tIns="28804" rIns="57607" bIns="28804"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Top and bottom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Surfaces</a:t>
              </a:r>
              <a:endParaRPr kumimoji="0" lang="en-US" sz="2400" b="0" i="0" u="none" strike="noStrike" cap="none" normalizeH="0" baseline="0" smtClean="0">
                <a:ln>
                  <a:noFill/>
                </a:ln>
                <a:solidFill>
                  <a:schemeClr val="tx1"/>
                </a:solidFill>
                <a:effectLst/>
                <a:latin typeface="Arial" pitchFamily="34" charset="0"/>
                <a:cs typeface="Arial" pitchFamily="34" charset="0"/>
              </a:endParaRPr>
            </a:p>
          </p:txBody>
        </p:sp>
        <p:sp>
          <p:nvSpPr>
            <p:cNvPr id="12303" name="Line 15"/>
            <p:cNvSpPr>
              <a:spLocks noChangeShapeType="1"/>
            </p:cNvSpPr>
            <p:nvPr/>
          </p:nvSpPr>
          <p:spPr bwMode="auto">
            <a:xfrm flipH="1" flipV="1">
              <a:off x="10887" y="9318"/>
              <a:ext cx="413" cy="400"/>
            </a:xfrm>
            <a:prstGeom prst="line">
              <a:avLst/>
            </a:prstGeom>
            <a:noFill/>
            <a:ln w="9525">
              <a:solidFill>
                <a:srgbClr val="000000"/>
              </a:solidFill>
              <a:round/>
              <a:headEnd/>
              <a:tailEnd type="triangle" w="med" len="med"/>
            </a:ln>
          </p:spPr>
          <p:txBody>
            <a:bodyPr vert="horz" wrap="square" lIns="91440" tIns="45720" rIns="91440" bIns="45720" numCol="1" anchor="ctr" anchorCtr="0" compatLnSpc="1">
              <a:prstTxWarp prst="textNoShape">
                <a:avLst/>
              </a:prstTxWarp>
            </a:bodyPr>
            <a:lstStyle/>
            <a:p>
              <a:endParaRPr lang="en-US" sz="2400"/>
            </a:p>
          </p:txBody>
        </p:sp>
        <p:sp>
          <p:nvSpPr>
            <p:cNvPr id="12302" name="Text Box 14"/>
            <p:cNvSpPr txBox="1">
              <a:spLocks noChangeArrowheads="1"/>
            </p:cNvSpPr>
            <p:nvPr/>
          </p:nvSpPr>
          <p:spPr bwMode="auto">
            <a:xfrm>
              <a:off x="3729" y="1915"/>
              <a:ext cx="1042" cy="482"/>
            </a:xfrm>
            <a:prstGeom prst="rect">
              <a:avLst/>
            </a:prstGeom>
            <a:noFill/>
            <a:ln w="9525">
              <a:noFill/>
              <a:miter lim="800000"/>
              <a:headEnd/>
              <a:tailEnd/>
            </a:ln>
          </p:spPr>
          <p:txBody>
            <a:bodyPr vert="horz" wrap="square" lIns="57607" tIns="28804" rIns="57607" bIns="28804"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Head </a:t>
              </a:r>
              <a:endParaRPr kumimoji="0" lang="en-US" sz="2400" b="0" i="0" u="none" strike="noStrike" cap="none" normalizeH="0" baseline="0" smtClean="0">
                <a:ln>
                  <a:noFill/>
                </a:ln>
                <a:solidFill>
                  <a:schemeClr val="tx1"/>
                </a:solidFill>
                <a:effectLst/>
                <a:latin typeface="Arial" pitchFamily="34" charset="0"/>
                <a:cs typeface="Arial" pitchFamily="34" charset="0"/>
              </a:endParaRPr>
            </a:p>
          </p:txBody>
        </p:sp>
        <p:sp>
          <p:nvSpPr>
            <p:cNvPr id="12301" name="Line 13"/>
            <p:cNvSpPr>
              <a:spLocks noChangeShapeType="1"/>
            </p:cNvSpPr>
            <p:nvPr/>
          </p:nvSpPr>
          <p:spPr bwMode="auto">
            <a:xfrm>
              <a:off x="4575" y="2418"/>
              <a:ext cx="1775" cy="937"/>
            </a:xfrm>
            <a:prstGeom prst="line">
              <a:avLst/>
            </a:prstGeom>
            <a:noFill/>
            <a:ln w="9525">
              <a:solidFill>
                <a:srgbClr val="000000"/>
              </a:solidFill>
              <a:round/>
              <a:headEnd/>
              <a:tailEnd type="triangle" w="med" len="med"/>
            </a:ln>
          </p:spPr>
          <p:txBody>
            <a:bodyPr vert="horz" wrap="square" lIns="91440" tIns="45720" rIns="91440" bIns="45720" numCol="1" anchor="ctr" anchorCtr="0" compatLnSpc="1">
              <a:prstTxWarp prst="textNoShape">
                <a:avLst/>
              </a:prstTxWarp>
            </a:bodyPr>
            <a:lstStyle/>
            <a:p>
              <a:endParaRPr lang="en-US" sz="2400"/>
            </a:p>
          </p:txBody>
        </p:sp>
        <p:sp>
          <p:nvSpPr>
            <p:cNvPr id="12300" name="Text Box 12"/>
            <p:cNvSpPr txBox="1">
              <a:spLocks noChangeArrowheads="1"/>
            </p:cNvSpPr>
            <p:nvPr/>
          </p:nvSpPr>
          <p:spPr bwMode="auto">
            <a:xfrm>
              <a:off x="10650" y="1690"/>
              <a:ext cx="1325" cy="482"/>
            </a:xfrm>
            <a:prstGeom prst="rect">
              <a:avLst/>
            </a:prstGeom>
            <a:noFill/>
            <a:ln w="9525">
              <a:noFill/>
              <a:miter lim="800000"/>
              <a:headEnd/>
              <a:tailEnd/>
            </a:ln>
          </p:spPr>
          <p:txBody>
            <a:bodyPr vert="horz" wrap="square" lIns="57607" tIns="28804" rIns="57607" bIns="28804"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Spindle </a:t>
              </a:r>
              <a:endParaRPr kumimoji="0" lang="en-US" sz="2400" b="0" i="0" u="none" strike="noStrike" cap="none" normalizeH="0" baseline="0" smtClean="0">
                <a:ln>
                  <a:noFill/>
                </a:ln>
                <a:solidFill>
                  <a:schemeClr val="tx1"/>
                </a:solidFill>
                <a:effectLst/>
                <a:latin typeface="Arial" pitchFamily="34" charset="0"/>
                <a:cs typeface="Arial" pitchFamily="34" charset="0"/>
              </a:endParaRPr>
            </a:p>
          </p:txBody>
        </p:sp>
        <p:sp>
          <p:nvSpPr>
            <p:cNvPr id="12299" name="Line 11"/>
            <p:cNvSpPr>
              <a:spLocks noChangeShapeType="1"/>
            </p:cNvSpPr>
            <p:nvPr/>
          </p:nvSpPr>
          <p:spPr bwMode="auto">
            <a:xfrm flipH="1">
              <a:off x="9562" y="1930"/>
              <a:ext cx="1063" cy="250"/>
            </a:xfrm>
            <a:prstGeom prst="line">
              <a:avLst/>
            </a:prstGeom>
            <a:noFill/>
            <a:ln w="9525">
              <a:solidFill>
                <a:srgbClr val="000000"/>
              </a:solidFill>
              <a:round/>
              <a:headEnd/>
              <a:tailEnd type="triangle" w="med" len="med"/>
            </a:ln>
          </p:spPr>
          <p:txBody>
            <a:bodyPr vert="horz" wrap="square" lIns="91440" tIns="45720" rIns="91440" bIns="45720" numCol="1" anchor="ctr" anchorCtr="0" compatLnSpc="1">
              <a:prstTxWarp prst="textNoShape">
                <a:avLst/>
              </a:prstTxWarp>
            </a:bodyPr>
            <a:lstStyle/>
            <a:p>
              <a:endParaRPr lang="en-US" sz="2400"/>
            </a:p>
          </p:txBody>
        </p:sp>
        <p:sp>
          <p:nvSpPr>
            <p:cNvPr id="12298" name="Text Box 10"/>
            <p:cNvSpPr txBox="1">
              <a:spLocks noChangeArrowheads="1"/>
            </p:cNvSpPr>
            <p:nvPr/>
          </p:nvSpPr>
          <p:spPr bwMode="auto">
            <a:xfrm>
              <a:off x="4887" y="1715"/>
              <a:ext cx="1075" cy="482"/>
            </a:xfrm>
            <a:prstGeom prst="rect">
              <a:avLst/>
            </a:prstGeom>
            <a:noFill/>
            <a:ln w="9525">
              <a:noFill/>
              <a:miter lim="800000"/>
              <a:headEnd/>
              <a:tailEnd/>
            </a:ln>
          </p:spPr>
          <p:txBody>
            <a:bodyPr vert="horz" wrap="square" lIns="57607" tIns="28804" rIns="57607" bIns="28804"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Track </a:t>
              </a:r>
              <a:endParaRPr kumimoji="0" lang="en-US" sz="2400" b="0" i="0" u="none" strike="noStrike" cap="none" normalizeH="0" baseline="0" smtClean="0">
                <a:ln>
                  <a:noFill/>
                </a:ln>
                <a:solidFill>
                  <a:schemeClr val="tx1"/>
                </a:solidFill>
                <a:effectLst/>
                <a:latin typeface="Arial" pitchFamily="34" charset="0"/>
                <a:cs typeface="Arial" pitchFamily="34" charset="0"/>
              </a:endParaRPr>
            </a:p>
          </p:txBody>
        </p:sp>
        <p:sp>
          <p:nvSpPr>
            <p:cNvPr id="12297" name="Text Box 9"/>
            <p:cNvSpPr txBox="1">
              <a:spLocks noChangeArrowheads="1"/>
            </p:cNvSpPr>
            <p:nvPr/>
          </p:nvSpPr>
          <p:spPr bwMode="auto">
            <a:xfrm>
              <a:off x="2525" y="2140"/>
              <a:ext cx="1025" cy="482"/>
            </a:xfrm>
            <a:prstGeom prst="rect">
              <a:avLst/>
            </a:prstGeom>
            <a:noFill/>
            <a:ln w="9525">
              <a:noFill/>
              <a:miter lim="800000"/>
              <a:headEnd/>
              <a:tailEnd/>
            </a:ln>
          </p:spPr>
          <p:txBody>
            <a:bodyPr vert="horz" wrap="square" lIns="57607" tIns="28804" rIns="57607" bIns="28804"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Shaft </a:t>
              </a:r>
              <a:endParaRPr kumimoji="0" lang="en-US" sz="2400" b="0" i="0" u="none" strike="noStrike" cap="none" normalizeH="0" baseline="0" smtClean="0">
                <a:ln>
                  <a:noFill/>
                </a:ln>
                <a:solidFill>
                  <a:schemeClr val="tx1"/>
                </a:solidFill>
                <a:effectLst/>
                <a:latin typeface="Arial" pitchFamily="34" charset="0"/>
                <a:cs typeface="Arial" pitchFamily="34" charset="0"/>
              </a:endParaRPr>
            </a:p>
          </p:txBody>
        </p:sp>
        <p:sp>
          <p:nvSpPr>
            <p:cNvPr id="12296" name="Line 8"/>
            <p:cNvSpPr>
              <a:spLocks noChangeShapeType="1"/>
            </p:cNvSpPr>
            <p:nvPr/>
          </p:nvSpPr>
          <p:spPr bwMode="auto">
            <a:xfrm>
              <a:off x="3050" y="2668"/>
              <a:ext cx="262" cy="487"/>
            </a:xfrm>
            <a:prstGeom prst="line">
              <a:avLst/>
            </a:prstGeom>
            <a:noFill/>
            <a:ln w="9525">
              <a:solidFill>
                <a:srgbClr val="000000"/>
              </a:solidFill>
              <a:round/>
              <a:headEnd/>
              <a:tailEnd type="triangle" w="med" len="med"/>
            </a:ln>
          </p:spPr>
          <p:txBody>
            <a:bodyPr vert="horz" wrap="square" lIns="91440" tIns="45720" rIns="91440" bIns="45720" numCol="1" anchor="ctr" anchorCtr="0" compatLnSpc="1">
              <a:prstTxWarp prst="textNoShape">
                <a:avLst/>
              </a:prstTxWarp>
            </a:bodyPr>
            <a:lstStyle/>
            <a:p>
              <a:endParaRPr lang="en-US" sz="2400"/>
            </a:p>
          </p:txBody>
        </p:sp>
        <p:sp>
          <p:nvSpPr>
            <p:cNvPr id="12295" name="Text Box 7"/>
            <p:cNvSpPr txBox="1">
              <a:spLocks noChangeArrowheads="1"/>
            </p:cNvSpPr>
            <p:nvPr/>
          </p:nvSpPr>
          <p:spPr bwMode="auto">
            <a:xfrm>
              <a:off x="3450" y="2515"/>
              <a:ext cx="875" cy="482"/>
            </a:xfrm>
            <a:prstGeom prst="rect">
              <a:avLst/>
            </a:prstGeom>
            <a:noFill/>
            <a:ln w="9525">
              <a:noFill/>
              <a:miter lim="800000"/>
              <a:headEnd/>
              <a:tailEnd/>
            </a:ln>
          </p:spPr>
          <p:txBody>
            <a:bodyPr vert="horz" wrap="square" lIns="57607" tIns="28804" rIns="57607" bIns="28804"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Arm </a:t>
              </a:r>
              <a:endParaRPr kumimoji="0" lang="en-US" sz="2400" b="0" i="0" u="none" strike="noStrike" cap="none" normalizeH="0" baseline="0" smtClean="0">
                <a:ln>
                  <a:noFill/>
                </a:ln>
                <a:solidFill>
                  <a:schemeClr val="tx1"/>
                </a:solidFill>
                <a:effectLst/>
                <a:latin typeface="Arial" pitchFamily="34" charset="0"/>
                <a:cs typeface="Arial" pitchFamily="34" charset="0"/>
              </a:endParaRPr>
            </a:p>
          </p:txBody>
        </p:sp>
        <p:sp>
          <p:nvSpPr>
            <p:cNvPr id="12294" name="Line 6"/>
            <p:cNvSpPr>
              <a:spLocks noChangeShapeType="1"/>
            </p:cNvSpPr>
            <p:nvPr/>
          </p:nvSpPr>
          <p:spPr bwMode="auto">
            <a:xfrm>
              <a:off x="3737" y="2955"/>
              <a:ext cx="263" cy="313"/>
            </a:xfrm>
            <a:prstGeom prst="line">
              <a:avLst/>
            </a:prstGeom>
            <a:noFill/>
            <a:ln w="9525">
              <a:solidFill>
                <a:srgbClr val="000000"/>
              </a:solidFill>
              <a:round/>
              <a:headEnd/>
              <a:tailEnd type="triangle" w="med" len="med"/>
            </a:ln>
          </p:spPr>
          <p:txBody>
            <a:bodyPr vert="horz" wrap="square" lIns="91440" tIns="45720" rIns="91440" bIns="45720" numCol="1" anchor="ctr" anchorCtr="0" compatLnSpc="1">
              <a:prstTxWarp prst="textNoShape">
                <a:avLst/>
              </a:prstTxWarp>
            </a:bodyPr>
            <a:lstStyle/>
            <a:p>
              <a:endParaRPr lang="en-US" sz="2400"/>
            </a:p>
          </p:txBody>
        </p:sp>
        <p:grpSp>
          <p:nvGrpSpPr>
            <p:cNvPr id="23" name="Group 2"/>
            <p:cNvGrpSpPr>
              <a:grpSpLocks/>
            </p:cNvGrpSpPr>
            <p:nvPr/>
          </p:nvGrpSpPr>
          <p:grpSpPr bwMode="auto">
            <a:xfrm>
              <a:off x="8800" y="2293"/>
              <a:ext cx="662" cy="1387"/>
              <a:chOff x="0" y="1602"/>
              <a:chExt cx="318" cy="666"/>
            </a:xfrm>
          </p:grpSpPr>
          <p:sp>
            <p:nvSpPr>
              <p:cNvPr id="12293" name="Oval 5"/>
              <p:cNvSpPr>
                <a:spLocks noChangeArrowheads="1"/>
              </p:cNvSpPr>
              <p:nvPr/>
            </p:nvSpPr>
            <p:spPr bwMode="auto">
              <a:xfrm>
                <a:off x="3" y="1602"/>
                <a:ext cx="312" cy="84"/>
              </a:xfrm>
              <a:prstGeom prst="ellipse">
                <a:avLst/>
              </a:prstGeom>
              <a:solidFill>
                <a:srgbClr val="000000"/>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292" name="Oval 4"/>
              <p:cNvSpPr>
                <a:spLocks noChangeArrowheads="1"/>
              </p:cNvSpPr>
              <p:nvPr/>
            </p:nvSpPr>
            <p:spPr bwMode="auto">
              <a:xfrm>
                <a:off x="3" y="2184"/>
                <a:ext cx="312" cy="84"/>
              </a:xfrm>
              <a:prstGeom prst="ellipse">
                <a:avLst/>
              </a:prstGeom>
              <a:solidFill>
                <a:srgbClr val="000000"/>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2400"/>
              </a:p>
            </p:txBody>
          </p:sp>
          <p:sp>
            <p:nvSpPr>
              <p:cNvPr id="12291" name="Rectangle 3"/>
              <p:cNvSpPr>
                <a:spLocks noChangeArrowheads="1"/>
              </p:cNvSpPr>
              <p:nvPr/>
            </p:nvSpPr>
            <p:spPr bwMode="auto">
              <a:xfrm>
                <a:off x="0" y="1644"/>
                <a:ext cx="318" cy="576"/>
              </a:xfrm>
              <a:prstGeom prst="rect">
                <a:avLst/>
              </a:prstGeom>
              <a:solidFill>
                <a:srgbClr val="000000"/>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sz="2400"/>
              </a:p>
            </p:txBody>
          </p:sp>
        </p:gr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Box 1"/>
          <p:cNvSpPr txBox="1">
            <a:spLocks noChangeArrowheads="1"/>
          </p:cNvSpPr>
          <p:nvPr/>
        </p:nvSpPr>
        <p:spPr bwMode="auto">
          <a:xfrm>
            <a:off x="885463" y="883557"/>
            <a:ext cx="7895680" cy="5693866"/>
          </a:xfrm>
          <a:prstGeom prst="rect">
            <a:avLst/>
          </a:prstGeom>
          <a:noFill/>
          <a:ln w="9525">
            <a:noFill/>
            <a:miter lim="800000"/>
            <a:headEnd/>
            <a:tailEnd/>
          </a:ln>
        </p:spPr>
        <p:txBody>
          <a:bodyPr wrap="square">
            <a:spAutoFit/>
          </a:bodyPr>
          <a:lstStyle/>
          <a:p>
            <a:pPr algn="just"/>
            <a:r>
              <a:rPr lang="en-US" sz="2800" dirty="0" smtClean="0"/>
              <a:t>Average seek time= 20 ms</a:t>
            </a:r>
          </a:p>
          <a:p>
            <a:pPr algn="just"/>
            <a:endParaRPr lang="en-US" sz="2800" dirty="0" smtClean="0"/>
          </a:p>
          <a:p>
            <a:pPr algn="just"/>
            <a:r>
              <a:rPr lang="en-US" sz="2800" dirty="0" smtClean="0"/>
              <a:t>Rotational latency=60/r=60/3600=16.16 ms</a:t>
            </a:r>
          </a:p>
          <a:p>
            <a:pPr algn="just"/>
            <a:endParaRPr lang="en-US" sz="2800" dirty="0" smtClean="0"/>
          </a:p>
          <a:p>
            <a:pPr algn="just"/>
            <a:r>
              <a:rPr lang="en-US" sz="2800" dirty="0" smtClean="0"/>
              <a:t>Average rotational </a:t>
            </a:r>
            <a:r>
              <a:rPr lang="en-US" sz="2800" dirty="0" smtClean="0"/>
              <a:t>latency=16.66/2=8.33</a:t>
            </a:r>
            <a:endParaRPr lang="en-US" sz="2800" dirty="0" smtClean="0"/>
          </a:p>
          <a:p>
            <a:pPr algn="just"/>
            <a:endParaRPr lang="en-US" sz="2800" dirty="0" smtClean="0"/>
          </a:p>
          <a:p>
            <a:pPr algn="just"/>
            <a:r>
              <a:rPr lang="en-US" sz="2800" dirty="0" smtClean="0"/>
              <a:t>Time to read 1 sector = 60/(12*3600)=16.66/12</a:t>
            </a:r>
          </a:p>
          <a:p>
            <a:pPr algn="just"/>
            <a:r>
              <a:rPr lang="en-US" sz="2800" dirty="0" smtClean="0"/>
              <a:t>Time to read 6 sectors = 6*(16.66/12)=16.66/2</a:t>
            </a:r>
            <a:endParaRPr lang="en-US" sz="2800" dirty="0" smtClean="0"/>
          </a:p>
          <a:p>
            <a:pPr algn="just"/>
            <a:r>
              <a:rPr lang="en-US" sz="2800" dirty="0" smtClean="0"/>
              <a:t>Time to read 6 contiguous sectors:</a:t>
            </a:r>
          </a:p>
          <a:p>
            <a:pPr algn="just"/>
            <a:r>
              <a:rPr lang="en-US" sz="2800" dirty="0" smtClean="0"/>
              <a:t>20ms + </a:t>
            </a:r>
            <a:r>
              <a:rPr lang="en-US" sz="2800" dirty="0" smtClean="0"/>
              <a:t>8.33 + 16.66/2 = 36.66ms</a:t>
            </a:r>
            <a:endParaRPr lang="en-US" sz="2800" dirty="0" smtClean="0"/>
          </a:p>
          <a:p>
            <a:pPr algn="just"/>
            <a:endParaRPr lang="en-US" sz="2800" dirty="0" smtClean="0"/>
          </a:p>
          <a:p>
            <a:pPr algn="just"/>
            <a:r>
              <a:rPr lang="en-US" sz="2800" dirty="0" smtClean="0"/>
              <a:t>Time to read 6 random sectors:</a:t>
            </a:r>
          </a:p>
          <a:p>
            <a:pPr algn="just"/>
            <a:r>
              <a:rPr lang="en-US" sz="2800" dirty="0" smtClean="0"/>
              <a:t>6*(20ms + </a:t>
            </a:r>
            <a:r>
              <a:rPr lang="en-US" sz="2800" dirty="0" smtClean="0"/>
              <a:t>8.33 + 16.66/12</a:t>
            </a:r>
            <a:r>
              <a:rPr lang="en-US" sz="2800" dirty="0" smtClean="0"/>
              <a:t>)=178.31ms</a:t>
            </a:r>
          </a:p>
        </p:txBody>
      </p:sp>
      <p:sp>
        <p:nvSpPr>
          <p:cNvPr id="3" name="Rectangle 2"/>
          <p:cNvSpPr txBox="1">
            <a:spLocks noChangeArrowheads="1"/>
          </p:cNvSpPr>
          <p:nvPr/>
        </p:nvSpPr>
        <p:spPr>
          <a:xfrm>
            <a:off x="560388" y="158750"/>
            <a:ext cx="7772400" cy="762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Char char="v"/>
              <a:tabLst/>
              <a:defRPr/>
            </a:pPr>
            <a:r>
              <a:rPr kumimoji="0" lang="en-US" sz="3200" b="0" i="0" u="none" strike="noStrike" kern="0" cap="none" spc="0" normalizeH="0" baseline="0" noProof="0" dirty="0" smtClean="0">
                <a:ln>
                  <a:noFill/>
                </a:ln>
                <a:solidFill>
                  <a:srgbClr val="666699"/>
                </a:solidFill>
                <a:effectLst/>
                <a:uLnTx/>
                <a:uFillTx/>
                <a:latin typeface="+mj-lt"/>
                <a:ea typeface="+mj-ea"/>
                <a:cs typeface="+mj-cs"/>
              </a:rPr>
              <a:t>Example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98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98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986">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1986">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198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5" descr="Photo"/>
          <p:cNvPicPr>
            <a:picLocks noChangeAspect="1" noChangeArrowheads="1"/>
          </p:cNvPicPr>
          <p:nvPr/>
        </p:nvPicPr>
        <p:blipFill>
          <a:blip r:embed="rId3" cstate="print"/>
          <a:srcRect/>
          <a:stretch>
            <a:fillRect/>
          </a:stretch>
        </p:blipFill>
        <p:spPr bwMode="auto">
          <a:xfrm>
            <a:off x="1070429" y="1044121"/>
            <a:ext cx="6858000" cy="5524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5" descr="harddrv"/>
          <p:cNvPicPr>
            <a:picLocks noChangeAspect="1" noChangeArrowheads="1"/>
          </p:cNvPicPr>
          <p:nvPr/>
        </p:nvPicPr>
        <p:blipFill>
          <a:blip r:embed="rId3" cstate="print"/>
          <a:srcRect/>
          <a:stretch>
            <a:fillRect/>
          </a:stretch>
        </p:blipFill>
        <p:spPr bwMode="auto">
          <a:xfrm>
            <a:off x="2905125" y="2181225"/>
            <a:ext cx="3333750" cy="2495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4" descr="story"/>
          <p:cNvPicPr>
            <a:picLocks noChangeAspect="1" noChangeArrowheads="1"/>
          </p:cNvPicPr>
          <p:nvPr/>
        </p:nvPicPr>
        <p:blipFill>
          <a:blip r:embed="rId3" cstate="print"/>
          <a:srcRect/>
          <a:stretch>
            <a:fillRect/>
          </a:stretch>
        </p:blipFill>
        <p:spPr bwMode="auto">
          <a:xfrm>
            <a:off x="1485900" y="1143000"/>
            <a:ext cx="5988050" cy="4573588"/>
          </a:xfrm>
          <a:prstGeom prst="rect">
            <a:avLst/>
          </a:prstGeom>
          <a:noFill/>
          <a:ln w="9525">
            <a:noFill/>
            <a:miter lim="800000"/>
            <a:headEnd/>
            <a:tailEnd/>
          </a:ln>
        </p:spPr>
      </p:pic>
      <p:sp>
        <p:nvSpPr>
          <p:cNvPr id="33795" name="Text Box 5"/>
          <p:cNvSpPr txBox="1">
            <a:spLocks noChangeArrowheads="1"/>
          </p:cNvSpPr>
          <p:nvPr/>
        </p:nvSpPr>
        <p:spPr bwMode="auto">
          <a:xfrm>
            <a:off x="2536825" y="5832475"/>
            <a:ext cx="1604963" cy="457200"/>
          </a:xfrm>
          <a:prstGeom prst="rect">
            <a:avLst/>
          </a:prstGeom>
          <a:noFill/>
          <a:ln w="9525">
            <a:noFill/>
            <a:miter lim="800000"/>
            <a:headEnd/>
            <a:tailEnd/>
          </a:ln>
        </p:spPr>
        <p:txBody>
          <a:bodyPr wrap="none">
            <a:spAutoFit/>
          </a:bodyPr>
          <a:lstStyle/>
          <a:p>
            <a:r>
              <a:rPr lang="en-US" b="1"/>
              <a:t>4 GB drive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4" descr="storage-evolution-chart"/>
          <p:cNvPicPr>
            <a:picLocks noChangeAspect="1" noChangeArrowheads="1"/>
          </p:cNvPicPr>
          <p:nvPr/>
        </p:nvPicPr>
        <p:blipFill>
          <a:blip r:embed="rId3" cstate="print"/>
          <a:srcRect/>
          <a:stretch>
            <a:fillRect/>
          </a:stretch>
        </p:blipFill>
        <p:spPr bwMode="auto">
          <a:xfrm>
            <a:off x="571500" y="114300"/>
            <a:ext cx="8115300" cy="63833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27050" y="1604963"/>
            <a:ext cx="8289925" cy="1003300"/>
            <a:chOff x="332" y="1011"/>
            <a:chExt cx="5222" cy="632"/>
          </a:xfrm>
        </p:grpSpPr>
        <p:sp>
          <p:nvSpPr>
            <p:cNvPr id="43011" name="Text Box 3"/>
            <p:cNvSpPr txBox="1">
              <a:spLocks noChangeArrowheads="1"/>
            </p:cNvSpPr>
            <p:nvPr/>
          </p:nvSpPr>
          <p:spPr bwMode="auto">
            <a:xfrm>
              <a:off x="1040" y="1344"/>
              <a:ext cx="832" cy="237"/>
            </a:xfrm>
            <a:prstGeom prst="rect">
              <a:avLst/>
            </a:prstGeom>
            <a:noFill/>
            <a:ln w="9525">
              <a:solidFill>
                <a:schemeClr val="tx1"/>
              </a:solidFill>
              <a:miter lim="800000"/>
              <a:headEnd/>
              <a:tailEnd/>
            </a:ln>
          </p:spPr>
          <p:txBody>
            <a:bodyPr>
              <a:spAutoFit/>
            </a:bodyPr>
            <a:lstStyle/>
            <a:p>
              <a:pPr eaLnBrk="1" hangingPunct="1"/>
              <a:r>
                <a:rPr lang="en-US" sz="1800" b="1">
                  <a:latin typeface="Arial" charset="0"/>
                  <a:cs typeface="Arial" charset="0"/>
                </a:rPr>
                <a:t>Track = t1 </a:t>
              </a:r>
              <a:endParaRPr lang="en-US" sz="1800" b="1" baseline="-25000">
                <a:latin typeface="Arial" charset="0"/>
                <a:cs typeface="Arial" charset="0"/>
              </a:endParaRPr>
            </a:p>
          </p:txBody>
        </p:sp>
        <p:sp>
          <p:nvSpPr>
            <p:cNvPr id="43012" name="Line 4"/>
            <p:cNvSpPr>
              <a:spLocks noChangeShapeType="1"/>
            </p:cNvSpPr>
            <p:nvPr/>
          </p:nvSpPr>
          <p:spPr bwMode="auto">
            <a:xfrm>
              <a:off x="848" y="1440"/>
              <a:ext cx="192" cy="0"/>
            </a:xfrm>
            <a:prstGeom prst="line">
              <a:avLst/>
            </a:prstGeom>
            <a:noFill/>
            <a:ln w="9525">
              <a:solidFill>
                <a:schemeClr val="tx1"/>
              </a:solidFill>
              <a:round/>
              <a:headEnd/>
              <a:tailEnd type="triangle" w="med" len="med"/>
            </a:ln>
          </p:spPr>
          <p:txBody>
            <a:bodyPr/>
            <a:lstStyle/>
            <a:p>
              <a:endParaRPr lang="en-US"/>
            </a:p>
          </p:txBody>
        </p:sp>
        <p:sp>
          <p:nvSpPr>
            <p:cNvPr id="43013" name="Text Box 5"/>
            <p:cNvSpPr txBox="1">
              <a:spLocks noChangeArrowheads="1"/>
            </p:cNvSpPr>
            <p:nvPr/>
          </p:nvSpPr>
          <p:spPr bwMode="auto">
            <a:xfrm>
              <a:off x="332" y="1011"/>
              <a:ext cx="1031" cy="231"/>
            </a:xfrm>
            <a:prstGeom prst="rect">
              <a:avLst/>
            </a:prstGeom>
            <a:noFill/>
            <a:ln w="9525">
              <a:noFill/>
              <a:miter lim="800000"/>
              <a:headEnd/>
              <a:tailEnd/>
            </a:ln>
          </p:spPr>
          <p:txBody>
            <a:bodyPr>
              <a:spAutoFit/>
            </a:bodyPr>
            <a:lstStyle/>
            <a:p>
              <a:pPr eaLnBrk="1" hangingPunct="1"/>
              <a:r>
                <a:rPr lang="en-US" sz="1800" b="1">
                  <a:latin typeface="Arial" charset="0"/>
                  <a:cs typeface="Arial" charset="0"/>
                </a:rPr>
                <a:t>request_q</a:t>
              </a:r>
            </a:p>
          </p:txBody>
        </p:sp>
        <p:sp>
          <p:nvSpPr>
            <p:cNvPr id="43014" name="Text Box 6"/>
            <p:cNvSpPr txBox="1">
              <a:spLocks noChangeArrowheads="1"/>
            </p:cNvSpPr>
            <p:nvPr/>
          </p:nvSpPr>
          <p:spPr bwMode="auto">
            <a:xfrm>
              <a:off x="2040" y="1344"/>
              <a:ext cx="872" cy="237"/>
            </a:xfrm>
            <a:prstGeom prst="rect">
              <a:avLst/>
            </a:prstGeom>
            <a:noFill/>
            <a:ln w="9525">
              <a:solidFill>
                <a:schemeClr val="tx1"/>
              </a:solidFill>
              <a:miter lim="800000"/>
              <a:headEnd/>
              <a:tailEnd/>
            </a:ln>
          </p:spPr>
          <p:txBody>
            <a:bodyPr>
              <a:spAutoFit/>
            </a:bodyPr>
            <a:lstStyle/>
            <a:p>
              <a:pPr eaLnBrk="1" hangingPunct="1"/>
              <a:r>
                <a:rPr lang="en-US" sz="1800" b="1">
                  <a:latin typeface="Arial" charset="0"/>
                  <a:cs typeface="Arial" charset="0"/>
                </a:rPr>
                <a:t>Track = t2</a:t>
              </a:r>
              <a:endParaRPr lang="en-US" sz="1800" b="1" baseline="-25000">
                <a:latin typeface="Arial" charset="0"/>
                <a:cs typeface="Arial" charset="0"/>
              </a:endParaRPr>
            </a:p>
          </p:txBody>
        </p:sp>
        <p:cxnSp>
          <p:nvCxnSpPr>
            <p:cNvPr id="43015" name="AutoShape 7"/>
            <p:cNvCxnSpPr>
              <a:cxnSpLocks noChangeShapeType="1"/>
              <a:stCxn id="43011" idx="3"/>
              <a:endCxn id="43014" idx="1"/>
            </p:cNvCxnSpPr>
            <p:nvPr/>
          </p:nvCxnSpPr>
          <p:spPr bwMode="auto">
            <a:xfrm>
              <a:off x="1872" y="1463"/>
              <a:ext cx="168" cy="0"/>
            </a:xfrm>
            <a:prstGeom prst="straightConnector1">
              <a:avLst/>
            </a:prstGeom>
            <a:noFill/>
            <a:ln w="9525">
              <a:solidFill>
                <a:schemeClr val="tx1"/>
              </a:solidFill>
              <a:round/>
              <a:headEnd/>
              <a:tailEnd type="triangle" w="med" len="med"/>
            </a:ln>
          </p:spPr>
        </p:cxnSp>
        <p:sp>
          <p:nvSpPr>
            <p:cNvPr id="43016" name="Text Box 8"/>
            <p:cNvSpPr txBox="1">
              <a:spLocks noChangeArrowheads="1"/>
            </p:cNvSpPr>
            <p:nvPr/>
          </p:nvSpPr>
          <p:spPr bwMode="auto">
            <a:xfrm>
              <a:off x="3056" y="1329"/>
              <a:ext cx="832" cy="237"/>
            </a:xfrm>
            <a:prstGeom prst="rect">
              <a:avLst/>
            </a:prstGeom>
            <a:noFill/>
            <a:ln w="9525">
              <a:solidFill>
                <a:schemeClr val="tx1"/>
              </a:solidFill>
              <a:miter lim="800000"/>
              <a:headEnd/>
              <a:tailEnd/>
            </a:ln>
          </p:spPr>
          <p:txBody>
            <a:bodyPr>
              <a:spAutoFit/>
            </a:bodyPr>
            <a:lstStyle/>
            <a:p>
              <a:pPr eaLnBrk="1" hangingPunct="1"/>
              <a:r>
                <a:rPr lang="en-US" sz="1800" b="1">
                  <a:latin typeface="Arial" charset="0"/>
                  <a:cs typeface="Arial" charset="0"/>
                </a:rPr>
                <a:t>Track = t3 </a:t>
              </a:r>
              <a:endParaRPr lang="en-US" sz="1800" b="1" baseline="-25000">
                <a:latin typeface="Arial" charset="0"/>
                <a:cs typeface="Arial" charset="0"/>
              </a:endParaRPr>
            </a:p>
          </p:txBody>
        </p:sp>
        <p:sp>
          <p:nvSpPr>
            <p:cNvPr id="43017" name="Text Box 9"/>
            <p:cNvSpPr txBox="1">
              <a:spLocks noChangeArrowheads="1"/>
            </p:cNvSpPr>
            <p:nvPr/>
          </p:nvSpPr>
          <p:spPr bwMode="auto">
            <a:xfrm>
              <a:off x="4056" y="1329"/>
              <a:ext cx="872" cy="237"/>
            </a:xfrm>
            <a:prstGeom prst="rect">
              <a:avLst/>
            </a:prstGeom>
            <a:noFill/>
            <a:ln w="9525">
              <a:solidFill>
                <a:schemeClr val="tx1"/>
              </a:solidFill>
              <a:miter lim="800000"/>
              <a:headEnd/>
              <a:tailEnd/>
            </a:ln>
          </p:spPr>
          <p:txBody>
            <a:bodyPr>
              <a:spAutoFit/>
            </a:bodyPr>
            <a:lstStyle/>
            <a:p>
              <a:pPr eaLnBrk="1" hangingPunct="1"/>
              <a:r>
                <a:rPr lang="en-US" sz="1800" b="1">
                  <a:latin typeface="Arial" charset="0"/>
                  <a:cs typeface="Arial" charset="0"/>
                </a:rPr>
                <a:t>Track = t4</a:t>
              </a:r>
              <a:endParaRPr lang="en-US" sz="1800" b="1" baseline="-25000">
                <a:latin typeface="Arial" charset="0"/>
                <a:cs typeface="Arial" charset="0"/>
              </a:endParaRPr>
            </a:p>
          </p:txBody>
        </p:sp>
        <p:cxnSp>
          <p:nvCxnSpPr>
            <p:cNvPr id="43018" name="AutoShape 10"/>
            <p:cNvCxnSpPr>
              <a:cxnSpLocks noChangeShapeType="1"/>
              <a:stCxn id="43016" idx="3"/>
              <a:endCxn id="43017" idx="1"/>
            </p:cNvCxnSpPr>
            <p:nvPr/>
          </p:nvCxnSpPr>
          <p:spPr bwMode="auto">
            <a:xfrm>
              <a:off x="3888" y="1448"/>
              <a:ext cx="168" cy="0"/>
            </a:xfrm>
            <a:prstGeom prst="straightConnector1">
              <a:avLst/>
            </a:prstGeom>
            <a:noFill/>
            <a:ln w="9525">
              <a:solidFill>
                <a:schemeClr val="tx1"/>
              </a:solidFill>
              <a:round/>
              <a:headEnd/>
              <a:tailEnd type="triangle" w="med" len="med"/>
            </a:ln>
          </p:spPr>
        </p:cxnSp>
        <p:cxnSp>
          <p:nvCxnSpPr>
            <p:cNvPr id="43019" name="AutoShape 11"/>
            <p:cNvCxnSpPr>
              <a:cxnSpLocks noChangeShapeType="1"/>
              <a:stCxn id="43014" idx="3"/>
            </p:cNvCxnSpPr>
            <p:nvPr/>
          </p:nvCxnSpPr>
          <p:spPr bwMode="auto">
            <a:xfrm>
              <a:off x="2912" y="1463"/>
              <a:ext cx="144" cy="0"/>
            </a:xfrm>
            <a:prstGeom prst="straightConnector1">
              <a:avLst/>
            </a:prstGeom>
            <a:noFill/>
            <a:ln w="9525">
              <a:solidFill>
                <a:schemeClr val="tx1"/>
              </a:solidFill>
              <a:round/>
              <a:headEnd/>
              <a:tailEnd type="triangle" w="med" len="med"/>
            </a:ln>
          </p:spPr>
        </p:cxnSp>
        <p:sp>
          <p:nvSpPr>
            <p:cNvPr id="43020" name="Line 12"/>
            <p:cNvSpPr>
              <a:spLocks noChangeShapeType="1"/>
            </p:cNvSpPr>
            <p:nvPr/>
          </p:nvSpPr>
          <p:spPr bwMode="auto">
            <a:xfrm>
              <a:off x="4928" y="1463"/>
              <a:ext cx="344" cy="0"/>
            </a:xfrm>
            <a:prstGeom prst="line">
              <a:avLst/>
            </a:prstGeom>
            <a:noFill/>
            <a:ln w="9525">
              <a:solidFill>
                <a:schemeClr val="tx1"/>
              </a:solidFill>
              <a:round/>
              <a:headEnd/>
              <a:tailEnd type="triangle" w="med" len="med"/>
            </a:ln>
          </p:spPr>
          <p:txBody>
            <a:bodyPr/>
            <a:lstStyle/>
            <a:p>
              <a:endParaRPr lang="en-US"/>
            </a:p>
          </p:txBody>
        </p:sp>
        <p:sp>
          <p:nvSpPr>
            <p:cNvPr id="43021" name="Text Box 13"/>
            <p:cNvSpPr txBox="1">
              <a:spLocks noChangeArrowheads="1"/>
            </p:cNvSpPr>
            <p:nvPr/>
          </p:nvSpPr>
          <p:spPr bwMode="auto">
            <a:xfrm>
              <a:off x="5214" y="1412"/>
              <a:ext cx="340" cy="231"/>
            </a:xfrm>
            <a:prstGeom prst="rect">
              <a:avLst/>
            </a:prstGeom>
            <a:noFill/>
            <a:ln w="9525">
              <a:noFill/>
              <a:miter lim="800000"/>
              <a:headEnd/>
              <a:tailEnd/>
            </a:ln>
          </p:spPr>
          <p:txBody>
            <a:bodyPr wrap="none">
              <a:spAutoFit/>
            </a:bodyPr>
            <a:lstStyle/>
            <a:p>
              <a:pPr eaLnBrk="1" hangingPunct="1"/>
              <a:r>
                <a:rPr lang="en-US" sz="1800" b="1">
                  <a:latin typeface="Arial" charset="0"/>
                  <a:cs typeface="Arial" charset="0"/>
                </a:rPr>
                <a:t>…..</a:t>
              </a:r>
            </a:p>
          </p:txBody>
        </p:sp>
      </p:grpSp>
      <p:sp>
        <p:nvSpPr>
          <p:cNvPr id="14" name="Rectangle 2"/>
          <p:cNvSpPr txBox="1">
            <a:spLocks noChangeArrowheads="1"/>
          </p:cNvSpPr>
          <p:nvPr/>
        </p:nvSpPr>
        <p:spPr>
          <a:xfrm>
            <a:off x="560388" y="158750"/>
            <a:ext cx="7772400" cy="762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Char char="v"/>
              <a:tabLst/>
              <a:defRPr/>
            </a:pPr>
            <a:r>
              <a:rPr lang="en-US" sz="3200" kern="0" dirty="0" smtClean="0">
                <a:solidFill>
                  <a:srgbClr val="666699"/>
                </a:solidFill>
                <a:latin typeface="+mj-lt"/>
                <a:ea typeface="+mj-ea"/>
                <a:cs typeface="+mj-cs"/>
              </a:rPr>
              <a:t>Disk scheduling algorithms</a:t>
            </a:r>
            <a:endParaRPr kumimoji="0" lang="en-US" sz="3200" b="0" i="0" u="none" strike="noStrike" kern="0" cap="none" spc="0" normalizeH="0" baseline="0" noProof="0" dirty="0" smtClean="0">
              <a:ln>
                <a:noFill/>
              </a:ln>
              <a:solidFill>
                <a:srgbClr val="666699"/>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0" y="-42863"/>
          <a:ext cx="8915398" cy="6900528"/>
        </p:xfrm>
        <a:graphic>
          <a:graphicData uri="http://schemas.openxmlformats.org/drawingml/2006/table">
            <a:tbl>
              <a:tblPr/>
              <a:tblGrid>
                <a:gridCol w="1936612"/>
                <a:gridCol w="3402158"/>
                <a:gridCol w="1134054"/>
                <a:gridCol w="2442574"/>
              </a:tblGrid>
              <a:tr h="154172">
                <a:tc>
                  <a:txBody>
                    <a:bodyPr/>
                    <a:lstStyle/>
                    <a:p>
                      <a:pPr marL="0" marR="0">
                        <a:spcBef>
                          <a:spcPts val="0"/>
                        </a:spcBef>
                        <a:spcAft>
                          <a:spcPts val="0"/>
                        </a:spcAft>
                        <a:tabLst>
                          <a:tab pos="1295400" algn="l"/>
                        </a:tabLst>
                      </a:pPr>
                      <a:r>
                        <a:rPr lang="en-US" sz="1400" b="1">
                          <a:solidFill>
                            <a:srgbClr val="FFFFFF"/>
                          </a:solidFill>
                          <a:latin typeface="Times New Roman"/>
                          <a:ea typeface="Times New Roman"/>
                        </a:rPr>
                        <a:t>Name</a:t>
                      </a:r>
                      <a:endParaRPr lang="en-US" sz="1400">
                        <a:latin typeface="Times New Roman"/>
                        <a:ea typeface="Times New Roman"/>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c>
                  <a:txBody>
                    <a:bodyPr/>
                    <a:lstStyle/>
                    <a:p>
                      <a:pPr marL="0" marR="0">
                        <a:spcBef>
                          <a:spcPts val="0"/>
                        </a:spcBef>
                        <a:spcAft>
                          <a:spcPts val="0"/>
                        </a:spcAft>
                        <a:tabLst>
                          <a:tab pos="1295400" algn="l"/>
                        </a:tabLst>
                      </a:pPr>
                      <a:r>
                        <a:rPr lang="en-US" sz="1400">
                          <a:solidFill>
                            <a:srgbClr val="FFFFFF"/>
                          </a:solidFill>
                          <a:latin typeface="Times New Roman"/>
                          <a:ea typeface="Times New Roman"/>
                        </a:rPr>
                        <a:t>Notation</a:t>
                      </a:r>
                      <a:endParaRPr lang="en-US" sz="1400">
                        <a:latin typeface="Times New Roman"/>
                        <a:ea typeface="Times New Roman"/>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c>
                  <a:txBody>
                    <a:bodyPr/>
                    <a:lstStyle/>
                    <a:p>
                      <a:pPr marL="0" marR="0">
                        <a:spcBef>
                          <a:spcPts val="0"/>
                        </a:spcBef>
                        <a:spcAft>
                          <a:spcPts val="0"/>
                        </a:spcAft>
                        <a:tabLst>
                          <a:tab pos="1295400" algn="l"/>
                        </a:tabLst>
                      </a:pPr>
                      <a:r>
                        <a:rPr lang="en-US" sz="1400">
                          <a:solidFill>
                            <a:srgbClr val="FFFFFF"/>
                          </a:solidFill>
                          <a:latin typeface="Times New Roman"/>
                          <a:ea typeface="Times New Roman"/>
                        </a:rPr>
                        <a:t>Units</a:t>
                      </a:r>
                      <a:endParaRPr lang="en-US" sz="1400">
                        <a:latin typeface="Times New Roman"/>
                        <a:ea typeface="Times New Roman"/>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c>
                  <a:txBody>
                    <a:bodyPr/>
                    <a:lstStyle/>
                    <a:p>
                      <a:pPr marL="0" marR="0">
                        <a:spcBef>
                          <a:spcPts val="0"/>
                        </a:spcBef>
                        <a:spcAft>
                          <a:spcPts val="0"/>
                        </a:spcAft>
                        <a:tabLst>
                          <a:tab pos="1295400" algn="l"/>
                        </a:tabLst>
                      </a:pPr>
                      <a:r>
                        <a:rPr lang="en-US" sz="1400">
                          <a:solidFill>
                            <a:srgbClr val="FFFFFF"/>
                          </a:solidFill>
                          <a:latin typeface="Times New Roman"/>
                          <a:ea typeface="Times New Roman"/>
                        </a:rPr>
                        <a:t>Description</a:t>
                      </a:r>
                      <a:endParaRPr lang="en-US" sz="1400">
                        <a:latin typeface="Times New Roman"/>
                        <a:ea typeface="Times New Roman"/>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r>
              <a:tr h="770860">
                <a:tc>
                  <a:txBody>
                    <a:bodyPr/>
                    <a:lstStyle/>
                    <a:p>
                      <a:pPr marL="0" marR="0">
                        <a:spcBef>
                          <a:spcPts val="0"/>
                        </a:spcBef>
                        <a:spcAft>
                          <a:spcPts val="0"/>
                        </a:spcAft>
                        <a:tabLst>
                          <a:tab pos="1295400" algn="l"/>
                        </a:tabLst>
                      </a:pPr>
                      <a:r>
                        <a:rPr lang="en-US" sz="1400" b="1">
                          <a:latin typeface="Times New Roman"/>
                          <a:ea typeface="Times New Roman"/>
                        </a:rPr>
                        <a:t>Throughput</a:t>
                      </a:r>
                      <a:endParaRPr lang="en-US" sz="1400">
                        <a:latin typeface="Times New Roman"/>
                        <a:ea typeface="Times New Roman"/>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1400">
                          <a:latin typeface="Times New Roman"/>
                          <a:ea typeface="Times New Roman"/>
                        </a:rPr>
                        <a:t>n/T</a:t>
                      </a: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400">
                          <a:latin typeface="Times New Roman"/>
                          <a:ea typeface="Times New Roman"/>
                        </a:rPr>
                        <a:t>Jobs/sec</a:t>
                      </a: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400">
                          <a:latin typeface="Times New Roman"/>
                          <a:ea typeface="Times New Roman"/>
                        </a:rPr>
                        <a:t>System-centric metric quantifying the number of I/O requests </a:t>
                      </a:r>
                      <a:r>
                        <a:rPr lang="en-US" sz="1400" i="1">
                          <a:latin typeface="Times New Roman"/>
                          <a:ea typeface="Times New Roman"/>
                        </a:rPr>
                        <a:t>n</a:t>
                      </a:r>
                      <a:r>
                        <a:rPr lang="en-US" sz="1400">
                          <a:latin typeface="Times New Roman"/>
                          <a:ea typeface="Times New Roman"/>
                        </a:rPr>
                        <a:t>  executed in time interval </a:t>
                      </a:r>
                      <a:r>
                        <a:rPr lang="en-US" sz="1400" i="1">
                          <a:latin typeface="Times New Roman"/>
                          <a:ea typeface="Times New Roman"/>
                        </a:rPr>
                        <a:t>T</a:t>
                      </a:r>
                      <a:endParaRPr lang="en-US" sz="1400">
                        <a:latin typeface="Times New Roman"/>
                        <a:ea typeface="Times New Roman"/>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6688">
                <a:tc>
                  <a:txBody>
                    <a:bodyPr/>
                    <a:lstStyle/>
                    <a:p>
                      <a:pPr marL="0" marR="0">
                        <a:spcBef>
                          <a:spcPts val="0"/>
                        </a:spcBef>
                        <a:spcAft>
                          <a:spcPts val="0"/>
                        </a:spcAft>
                        <a:tabLst>
                          <a:tab pos="1295400" algn="l"/>
                        </a:tabLst>
                      </a:pPr>
                      <a:r>
                        <a:rPr lang="en-US" sz="1400" b="1">
                          <a:latin typeface="Times New Roman"/>
                          <a:ea typeface="Times New Roman"/>
                        </a:rPr>
                        <a:t>Avg. Turnaround time (t</a:t>
                      </a:r>
                      <a:r>
                        <a:rPr lang="en-US" sz="1400" b="1" baseline="-25000">
                          <a:latin typeface="Times New Roman"/>
                          <a:ea typeface="Times New Roman"/>
                        </a:rPr>
                        <a:t>avg</a:t>
                      </a:r>
                      <a:r>
                        <a:rPr lang="en-US" sz="1400" b="1">
                          <a:latin typeface="Times New Roman"/>
                          <a:ea typeface="Times New Roman"/>
                        </a:rPr>
                        <a:t>)</a:t>
                      </a:r>
                      <a:endParaRPr lang="en-US" sz="1400">
                        <a:latin typeface="Times New Roman"/>
                        <a:ea typeface="Times New Roman"/>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1400">
                          <a:latin typeface="Times New Roman"/>
                          <a:ea typeface="Times New Roman"/>
                        </a:rPr>
                        <a:t>(t</a:t>
                      </a:r>
                      <a:r>
                        <a:rPr lang="en-US" sz="1400" baseline="-25000">
                          <a:latin typeface="Times New Roman"/>
                          <a:ea typeface="Times New Roman"/>
                        </a:rPr>
                        <a:t>1</a:t>
                      </a:r>
                      <a:r>
                        <a:rPr lang="en-US" sz="1400">
                          <a:latin typeface="Times New Roman"/>
                          <a:ea typeface="Times New Roman"/>
                        </a:rPr>
                        <a:t>+t</a:t>
                      </a:r>
                      <a:r>
                        <a:rPr lang="en-US" sz="1400" baseline="-25000">
                          <a:latin typeface="Times New Roman"/>
                          <a:ea typeface="Times New Roman"/>
                        </a:rPr>
                        <a:t>2</a:t>
                      </a:r>
                      <a:r>
                        <a:rPr lang="en-US" sz="1400">
                          <a:latin typeface="Times New Roman"/>
                          <a:ea typeface="Times New Roman"/>
                        </a:rPr>
                        <a:t>+…+t</a:t>
                      </a:r>
                      <a:r>
                        <a:rPr lang="en-US" sz="1400" baseline="-25000">
                          <a:latin typeface="Times New Roman"/>
                          <a:ea typeface="Times New Roman"/>
                        </a:rPr>
                        <a:t>n</a:t>
                      </a:r>
                      <a:r>
                        <a:rPr lang="en-US" sz="1400">
                          <a:latin typeface="Times New Roman"/>
                          <a:ea typeface="Times New Roman"/>
                        </a:rPr>
                        <a:t>)/n</a:t>
                      </a: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400">
                          <a:latin typeface="Times New Roman"/>
                          <a:ea typeface="Times New Roman"/>
                        </a:rPr>
                        <a:t>Seconds</a:t>
                      </a: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400">
                          <a:latin typeface="Times New Roman"/>
                          <a:ea typeface="Times New Roman"/>
                        </a:rPr>
                        <a:t>System-centric metric quantifying the average time it takes for a job to complete</a:t>
                      </a: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0860">
                <a:tc>
                  <a:txBody>
                    <a:bodyPr/>
                    <a:lstStyle/>
                    <a:p>
                      <a:pPr marL="0" marR="0">
                        <a:spcBef>
                          <a:spcPts val="0"/>
                        </a:spcBef>
                        <a:spcAft>
                          <a:spcPts val="0"/>
                        </a:spcAft>
                        <a:tabLst>
                          <a:tab pos="1295400" algn="l"/>
                        </a:tabLst>
                      </a:pPr>
                      <a:r>
                        <a:rPr lang="en-US" sz="1400" b="1">
                          <a:latin typeface="Times New Roman"/>
                          <a:ea typeface="Times New Roman"/>
                        </a:rPr>
                        <a:t>Avg. Waiting time (w</a:t>
                      </a:r>
                      <a:r>
                        <a:rPr lang="en-US" sz="1400" b="1" baseline="-25000">
                          <a:latin typeface="Times New Roman"/>
                          <a:ea typeface="Times New Roman"/>
                        </a:rPr>
                        <a:t>avg</a:t>
                      </a:r>
                      <a:r>
                        <a:rPr lang="en-US" sz="1400" b="1">
                          <a:latin typeface="Times New Roman"/>
                          <a:ea typeface="Times New Roman"/>
                        </a:rPr>
                        <a:t>)</a:t>
                      </a:r>
                      <a:endParaRPr lang="en-US" sz="1400">
                        <a:latin typeface="Times New Roman"/>
                        <a:ea typeface="Times New Roman"/>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fr-FR" sz="1400">
                          <a:latin typeface="Times New Roman"/>
                          <a:ea typeface="Times New Roman"/>
                        </a:rPr>
                        <a:t>((t</a:t>
                      </a:r>
                      <a:r>
                        <a:rPr lang="fr-FR" sz="1400" baseline="-25000">
                          <a:latin typeface="Times New Roman"/>
                          <a:ea typeface="Times New Roman"/>
                        </a:rPr>
                        <a:t>1</a:t>
                      </a:r>
                      <a:r>
                        <a:rPr lang="fr-FR" sz="1400">
                          <a:latin typeface="Times New Roman"/>
                          <a:ea typeface="Times New Roman"/>
                        </a:rPr>
                        <a:t>-e</a:t>
                      </a:r>
                      <a:r>
                        <a:rPr lang="fr-FR" sz="1400" baseline="-25000">
                          <a:latin typeface="Times New Roman"/>
                          <a:ea typeface="Times New Roman"/>
                        </a:rPr>
                        <a:t>1</a:t>
                      </a:r>
                      <a:r>
                        <a:rPr lang="fr-FR" sz="1400">
                          <a:latin typeface="Times New Roman"/>
                          <a:ea typeface="Times New Roman"/>
                        </a:rPr>
                        <a:t>) + (t</a:t>
                      </a:r>
                      <a:r>
                        <a:rPr lang="fr-FR" sz="1400" baseline="-25000">
                          <a:latin typeface="Times New Roman"/>
                          <a:ea typeface="Times New Roman"/>
                        </a:rPr>
                        <a:t>2</a:t>
                      </a:r>
                      <a:r>
                        <a:rPr lang="fr-FR" sz="1400">
                          <a:latin typeface="Times New Roman"/>
                          <a:ea typeface="Times New Roman"/>
                        </a:rPr>
                        <a:t>-e</a:t>
                      </a:r>
                      <a:r>
                        <a:rPr lang="fr-FR" sz="1400" baseline="-25000">
                          <a:latin typeface="Times New Roman"/>
                          <a:ea typeface="Times New Roman"/>
                        </a:rPr>
                        <a:t>2</a:t>
                      </a:r>
                      <a:r>
                        <a:rPr lang="fr-FR" sz="1400">
                          <a:latin typeface="Times New Roman"/>
                          <a:ea typeface="Times New Roman"/>
                        </a:rPr>
                        <a:t>)+ … + (t</a:t>
                      </a:r>
                      <a:r>
                        <a:rPr lang="fr-FR" sz="1400" baseline="-25000">
                          <a:latin typeface="Times New Roman"/>
                          <a:ea typeface="Times New Roman"/>
                        </a:rPr>
                        <a:t>n</a:t>
                      </a:r>
                      <a:r>
                        <a:rPr lang="fr-FR" sz="1400">
                          <a:latin typeface="Times New Roman"/>
                          <a:ea typeface="Times New Roman"/>
                        </a:rPr>
                        <a:t>-e</a:t>
                      </a:r>
                      <a:r>
                        <a:rPr lang="fr-FR" sz="1400" baseline="-25000">
                          <a:latin typeface="Times New Roman"/>
                          <a:ea typeface="Times New Roman"/>
                        </a:rPr>
                        <a:t>n</a:t>
                      </a:r>
                      <a:r>
                        <a:rPr lang="fr-FR" sz="1400">
                          <a:latin typeface="Times New Roman"/>
                          <a:ea typeface="Times New Roman"/>
                        </a:rPr>
                        <a:t>))/n  </a:t>
                      </a:r>
                      <a:endParaRPr lang="en-US" sz="1400">
                        <a:latin typeface="Times New Roman"/>
                        <a:ea typeface="Times New Roman"/>
                      </a:endParaRPr>
                    </a:p>
                    <a:p>
                      <a:pPr marL="0" marR="0">
                        <a:spcBef>
                          <a:spcPts val="0"/>
                        </a:spcBef>
                        <a:spcAft>
                          <a:spcPts val="0"/>
                        </a:spcAft>
                        <a:tabLst>
                          <a:tab pos="1295400" algn="l"/>
                        </a:tabLst>
                      </a:pPr>
                      <a:r>
                        <a:rPr lang="fr-FR" sz="1400">
                          <a:latin typeface="Times New Roman"/>
                          <a:ea typeface="Times New Roman"/>
                        </a:rPr>
                        <a:t>                  or</a:t>
                      </a:r>
                      <a:endParaRPr lang="en-US" sz="1400">
                        <a:latin typeface="Times New Roman"/>
                        <a:ea typeface="Times New Roman"/>
                      </a:endParaRPr>
                    </a:p>
                    <a:p>
                      <a:pPr marL="0" marR="0">
                        <a:spcBef>
                          <a:spcPts val="0"/>
                        </a:spcBef>
                        <a:spcAft>
                          <a:spcPts val="0"/>
                        </a:spcAft>
                        <a:tabLst>
                          <a:tab pos="1295400" algn="l"/>
                        </a:tabLst>
                      </a:pPr>
                      <a:r>
                        <a:rPr lang="en-US" sz="1400">
                          <a:latin typeface="Times New Roman"/>
                          <a:ea typeface="Times New Roman"/>
                        </a:rPr>
                        <a:t>(w</a:t>
                      </a:r>
                      <a:r>
                        <a:rPr lang="en-US" sz="1400" baseline="-25000">
                          <a:latin typeface="Times New Roman"/>
                          <a:ea typeface="Times New Roman"/>
                        </a:rPr>
                        <a:t>1</a:t>
                      </a:r>
                      <a:r>
                        <a:rPr lang="en-US" sz="1400">
                          <a:latin typeface="Times New Roman"/>
                          <a:ea typeface="Times New Roman"/>
                        </a:rPr>
                        <a:t>+w</a:t>
                      </a:r>
                      <a:r>
                        <a:rPr lang="en-US" sz="1400" baseline="-25000">
                          <a:latin typeface="Times New Roman"/>
                          <a:ea typeface="Times New Roman"/>
                        </a:rPr>
                        <a:t>2</a:t>
                      </a:r>
                      <a:r>
                        <a:rPr lang="en-US" sz="1400">
                          <a:latin typeface="Times New Roman"/>
                          <a:ea typeface="Times New Roman"/>
                        </a:rPr>
                        <a:t>+ … +w</a:t>
                      </a:r>
                      <a:r>
                        <a:rPr lang="en-US" sz="1400" baseline="-25000">
                          <a:latin typeface="Times New Roman"/>
                          <a:ea typeface="Times New Roman"/>
                        </a:rPr>
                        <a:t>n</a:t>
                      </a:r>
                      <a:r>
                        <a:rPr lang="en-US" sz="1400">
                          <a:latin typeface="Times New Roman"/>
                          <a:ea typeface="Times New Roman"/>
                        </a:rPr>
                        <a:t>)/n</a:t>
                      </a: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400">
                          <a:latin typeface="Times New Roman"/>
                          <a:ea typeface="Times New Roman"/>
                        </a:rPr>
                        <a:t>Seconds</a:t>
                      </a: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400">
                          <a:latin typeface="Times New Roman"/>
                          <a:ea typeface="Times New Roman"/>
                        </a:rPr>
                        <a:t>System-centric metric quantifying the average waiting time that an I/O request experiences</a:t>
                      </a: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6688">
                <a:tc>
                  <a:txBody>
                    <a:bodyPr/>
                    <a:lstStyle/>
                    <a:p>
                      <a:pPr marL="0" marR="0">
                        <a:spcBef>
                          <a:spcPts val="0"/>
                        </a:spcBef>
                        <a:spcAft>
                          <a:spcPts val="0"/>
                        </a:spcAft>
                        <a:tabLst>
                          <a:tab pos="1295400" algn="l"/>
                        </a:tabLst>
                      </a:pPr>
                      <a:r>
                        <a:rPr lang="en-US" sz="1400" b="1">
                          <a:latin typeface="Times New Roman"/>
                          <a:ea typeface="Times New Roman"/>
                        </a:rPr>
                        <a:t>Response time/ turnaround time</a:t>
                      </a:r>
                      <a:endParaRPr lang="en-US" sz="1400">
                        <a:latin typeface="Times New Roman"/>
                        <a:ea typeface="Times New Roman"/>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1400">
                          <a:latin typeface="Times New Roman"/>
                          <a:ea typeface="Times New Roman"/>
                        </a:rPr>
                        <a:t>t</a:t>
                      </a:r>
                      <a:r>
                        <a:rPr lang="en-US" sz="1400" i="1" baseline="-25000">
                          <a:latin typeface="Times New Roman"/>
                          <a:ea typeface="Times New Roman"/>
                        </a:rPr>
                        <a:t>i</a:t>
                      </a:r>
                      <a:endParaRPr lang="en-US" sz="1400">
                        <a:latin typeface="Times New Roman"/>
                        <a:ea typeface="Times New Roman"/>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400">
                          <a:latin typeface="Times New Roman"/>
                          <a:ea typeface="Times New Roman"/>
                        </a:rPr>
                        <a:t>Seconds</a:t>
                      </a: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400">
                          <a:latin typeface="Times New Roman"/>
                          <a:ea typeface="Times New Roman"/>
                        </a:rPr>
                        <a:t>User-centric metric quantifying the turnaround time for a specific I/O request </a:t>
                      </a:r>
                      <a:r>
                        <a:rPr lang="en-US" sz="1400" i="1">
                          <a:latin typeface="Times New Roman"/>
                          <a:ea typeface="Times New Roman"/>
                        </a:rPr>
                        <a:t>i</a:t>
                      </a:r>
                      <a:endParaRPr lang="en-US" sz="1400">
                        <a:latin typeface="Times New Roman"/>
                        <a:ea typeface="Times New Roman"/>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33376">
                <a:tc>
                  <a:txBody>
                    <a:bodyPr/>
                    <a:lstStyle/>
                    <a:p>
                      <a:pPr marL="0" marR="0">
                        <a:spcBef>
                          <a:spcPts val="0"/>
                        </a:spcBef>
                        <a:spcAft>
                          <a:spcPts val="0"/>
                        </a:spcAft>
                        <a:tabLst>
                          <a:tab pos="1295400" algn="l"/>
                        </a:tabLst>
                      </a:pPr>
                      <a:r>
                        <a:rPr lang="en-US" sz="1400" b="1">
                          <a:latin typeface="Times New Roman"/>
                          <a:ea typeface="Times New Roman"/>
                        </a:rPr>
                        <a:t>Variance in Response time</a:t>
                      </a:r>
                      <a:endParaRPr lang="en-US" sz="1400">
                        <a:latin typeface="Times New Roman"/>
                        <a:ea typeface="Times New Roman"/>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1400">
                          <a:latin typeface="Times New Roman"/>
                          <a:ea typeface="Times New Roman"/>
                        </a:rPr>
                        <a:t>E[(t</a:t>
                      </a:r>
                      <a:r>
                        <a:rPr lang="en-US" sz="1400" i="1" baseline="-25000">
                          <a:latin typeface="Times New Roman"/>
                          <a:ea typeface="Times New Roman"/>
                        </a:rPr>
                        <a:t>i</a:t>
                      </a:r>
                      <a:r>
                        <a:rPr lang="en-US" sz="1400">
                          <a:latin typeface="Times New Roman"/>
                          <a:ea typeface="Times New Roman"/>
                        </a:rPr>
                        <a:t> – t</a:t>
                      </a:r>
                      <a:r>
                        <a:rPr lang="en-US" sz="1400" baseline="-25000">
                          <a:latin typeface="Times New Roman"/>
                          <a:ea typeface="Times New Roman"/>
                        </a:rPr>
                        <a:t>avg</a:t>
                      </a:r>
                      <a:r>
                        <a:rPr lang="en-US" sz="1400">
                          <a:latin typeface="Times New Roman"/>
                          <a:ea typeface="Times New Roman"/>
                        </a:rPr>
                        <a:t>)</a:t>
                      </a:r>
                      <a:r>
                        <a:rPr lang="en-US" sz="1400" baseline="30000">
                          <a:latin typeface="Times New Roman"/>
                          <a:ea typeface="Times New Roman"/>
                        </a:rPr>
                        <a:t>2</a:t>
                      </a:r>
                      <a:r>
                        <a:rPr lang="en-US" sz="1400">
                          <a:latin typeface="Times New Roman"/>
                          <a:ea typeface="Times New Roman"/>
                        </a:rPr>
                        <a:t>]</a:t>
                      </a: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400">
                          <a:latin typeface="Times New Roman"/>
                          <a:ea typeface="Times New Roman"/>
                        </a:rPr>
                        <a:t>Seconds</a:t>
                      </a:r>
                      <a:r>
                        <a:rPr lang="en-US" sz="1400" baseline="30000">
                          <a:latin typeface="Times New Roman"/>
                          <a:ea typeface="Times New Roman"/>
                        </a:rPr>
                        <a:t>2</a:t>
                      </a:r>
                      <a:endParaRPr lang="en-US" sz="1400">
                        <a:latin typeface="Times New Roman"/>
                        <a:ea typeface="Times New Roman"/>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400">
                          <a:latin typeface="Times New Roman"/>
                          <a:ea typeface="Times New Roman"/>
                        </a:rPr>
                        <a:t>User-centric metric that quantifies the statistical variance of the actual response time (t</a:t>
                      </a:r>
                      <a:r>
                        <a:rPr lang="en-US" sz="1400" i="1" baseline="-25000">
                          <a:latin typeface="Times New Roman"/>
                          <a:ea typeface="Times New Roman"/>
                        </a:rPr>
                        <a:t>i</a:t>
                      </a:r>
                      <a:r>
                        <a:rPr lang="en-US" sz="1400">
                          <a:latin typeface="Times New Roman"/>
                          <a:ea typeface="Times New Roman"/>
                        </a:rPr>
                        <a:t>) experienced by an I/O request </a:t>
                      </a:r>
                      <a:r>
                        <a:rPr lang="en-US" sz="1400" i="1">
                          <a:latin typeface="Times New Roman"/>
                          <a:ea typeface="Times New Roman"/>
                        </a:rPr>
                        <a:t>i</a:t>
                      </a:r>
                      <a:r>
                        <a:rPr lang="en-US" sz="1400">
                          <a:latin typeface="Times New Roman"/>
                          <a:ea typeface="Times New Roman"/>
                        </a:rPr>
                        <a:t> from the expected value (t</a:t>
                      </a:r>
                      <a:r>
                        <a:rPr lang="en-US" sz="1400" baseline="-25000">
                          <a:latin typeface="Times New Roman"/>
                          <a:ea typeface="Times New Roman"/>
                        </a:rPr>
                        <a:t>avg</a:t>
                      </a:r>
                      <a:r>
                        <a:rPr lang="en-US" sz="1400">
                          <a:latin typeface="Times New Roman"/>
                          <a:ea typeface="Times New Roman"/>
                        </a:rPr>
                        <a:t>)</a:t>
                      </a: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79204">
                <a:tc>
                  <a:txBody>
                    <a:bodyPr/>
                    <a:lstStyle/>
                    <a:p>
                      <a:pPr marL="0" marR="0">
                        <a:spcBef>
                          <a:spcPts val="0"/>
                        </a:spcBef>
                        <a:spcAft>
                          <a:spcPts val="0"/>
                        </a:spcAft>
                        <a:tabLst>
                          <a:tab pos="1295400" algn="l"/>
                        </a:tabLst>
                      </a:pPr>
                      <a:r>
                        <a:rPr lang="en-US" sz="1400" b="1">
                          <a:latin typeface="Times New Roman"/>
                          <a:ea typeface="Times New Roman"/>
                        </a:rPr>
                        <a:t>Variance in Wait time</a:t>
                      </a:r>
                      <a:endParaRPr lang="en-US" sz="1400">
                        <a:latin typeface="Times New Roman"/>
                        <a:ea typeface="Times New Roman"/>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1400">
                          <a:latin typeface="Times New Roman"/>
                          <a:ea typeface="Times New Roman"/>
                        </a:rPr>
                        <a:t>E[(w</a:t>
                      </a:r>
                      <a:r>
                        <a:rPr lang="en-US" sz="1400" i="1" baseline="-25000">
                          <a:latin typeface="Times New Roman"/>
                          <a:ea typeface="Times New Roman"/>
                        </a:rPr>
                        <a:t>i</a:t>
                      </a:r>
                      <a:r>
                        <a:rPr lang="en-US" sz="1400">
                          <a:latin typeface="Times New Roman"/>
                          <a:ea typeface="Times New Roman"/>
                        </a:rPr>
                        <a:t> – w</a:t>
                      </a:r>
                      <a:r>
                        <a:rPr lang="en-US" sz="1400" baseline="-25000">
                          <a:latin typeface="Times New Roman"/>
                          <a:ea typeface="Times New Roman"/>
                        </a:rPr>
                        <a:t>avg</a:t>
                      </a:r>
                      <a:r>
                        <a:rPr lang="en-US" sz="1400">
                          <a:latin typeface="Times New Roman"/>
                          <a:ea typeface="Times New Roman"/>
                        </a:rPr>
                        <a:t>)</a:t>
                      </a:r>
                      <a:r>
                        <a:rPr lang="en-US" sz="1400" baseline="30000">
                          <a:latin typeface="Times New Roman"/>
                          <a:ea typeface="Times New Roman"/>
                        </a:rPr>
                        <a:t>2</a:t>
                      </a:r>
                      <a:r>
                        <a:rPr lang="en-US" sz="1400">
                          <a:latin typeface="Times New Roman"/>
                          <a:ea typeface="Times New Roman"/>
                        </a:rPr>
                        <a:t>]</a:t>
                      </a: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400">
                          <a:latin typeface="Times New Roman"/>
                          <a:ea typeface="Times New Roman"/>
                        </a:rPr>
                        <a:t>Seconds</a:t>
                      </a:r>
                      <a:r>
                        <a:rPr lang="en-US" sz="1400" baseline="30000">
                          <a:latin typeface="Times New Roman"/>
                          <a:ea typeface="Times New Roman"/>
                        </a:rPr>
                        <a:t>2</a:t>
                      </a:r>
                      <a:endParaRPr lang="en-US" sz="1400">
                        <a:latin typeface="Times New Roman"/>
                        <a:ea typeface="Times New Roman"/>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400">
                          <a:latin typeface="Times New Roman"/>
                          <a:ea typeface="Times New Roman"/>
                        </a:rPr>
                        <a:t>User-centric metric that quantifies the statistical variance of the actual wait time (w</a:t>
                      </a:r>
                      <a:r>
                        <a:rPr lang="en-US" sz="1400" i="1" baseline="-25000">
                          <a:latin typeface="Times New Roman"/>
                          <a:ea typeface="Times New Roman"/>
                        </a:rPr>
                        <a:t>i</a:t>
                      </a:r>
                      <a:r>
                        <a:rPr lang="en-US" sz="1400">
                          <a:latin typeface="Times New Roman"/>
                          <a:ea typeface="Times New Roman"/>
                        </a:rPr>
                        <a:t>) experienced by an I/O request </a:t>
                      </a:r>
                      <a:r>
                        <a:rPr lang="en-US" sz="1400" i="1">
                          <a:latin typeface="Times New Roman"/>
                          <a:ea typeface="Times New Roman"/>
                        </a:rPr>
                        <a:t>i</a:t>
                      </a:r>
                      <a:r>
                        <a:rPr lang="en-US" sz="1400">
                          <a:latin typeface="Times New Roman"/>
                          <a:ea typeface="Times New Roman"/>
                        </a:rPr>
                        <a:t> from the expected value (w</a:t>
                      </a:r>
                      <a:r>
                        <a:rPr lang="en-US" sz="1400" baseline="-25000">
                          <a:latin typeface="Times New Roman"/>
                          <a:ea typeface="Times New Roman"/>
                        </a:rPr>
                        <a:t>avg</a:t>
                      </a:r>
                      <a:r>
                        <a:rPr lang="en-US" sz="1400">
                          <a:latin typeface="Times New Roman"/>
                          <a:ea typeface="Times New Roman"/>
                        </a:rPr>
                        <a:t>)</a:t>
                      </a: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87548">
                <a:tc>
                  <a:txBody>
                    <a:bodyPr/>
                    <a:lstStyle/>
                    <a:p>
                      <a:pPr marL="0" marR="0">
                        <a:spcBef>
                          <a:spcPts val="0"/>
                        </a:spcBef>
                        <a:spcAft>
                          <a:spcPts val="0"/>
                        </a:spcAft>
                        <a:tabLst>
                          <a:tab pos="1295400" algn="l"/>
                        </a:tabLst>
                      </a:pPr>
                      <a:r>
                        <a:rPr lang="en-US" sz="1400" b="1">
                          <a:latin typeface="Times New Roman"/>
                          <a:ea typeface="Times New Roman"/>
                        </a:rPr>
                        <a:t>Starvation</a:t>
                      </a:r>
                      <a:endParaRPr lang="en-US" sz="1400">
                        <a:latin typeface="Times New Roman"/>
                        <a:ea typeface="Times New Roman"/>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1400">
                          <a:latin typeface="Times New Roman"/>
                          <a:ea typeface="Times New Roman"/>
                        </a:rPr>
                        <a:t>-</a:t>
                      </a: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400">
                          <a:latin typeface="Times New Roman"/>
                          <a:ea typeface="Times New Roman"/>
                        </a:rPr>
                        <a:t>-</a:t>
                      </a: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400" dirty="0">
                          <a:latin typeface="Times New Roman"/>
                          <a:ea typeface="Times New Roman"/>
                        </a:rPr>
                        <a:t>User-centric qualitative metric that signifies denial of service to a particular I/O request or a set of I/O request due to some intrinsic property of the I/O scheduler </a:t>
                      </a: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800100" y="1371600"/>
            <a:ext cx="979488" cy="457200"/>
          </a:xfrm>
          <a:prstGeom prst="rect">
            <a:avLst/>
          </a:prstGeom>
          <a:noFill/>
          <a:ln w="9525">
            <a:noFill/>
            <a:miter lim="800000"/>
            <a:headEnd/>
            <a:tailEnd/>
          </a:ln>
        </p:spPr>
        <p:txBody>
          <a:bodyPr wrap="none">
            <a:spAutoFit/>
          </a:bodyPr>
          <a:lstStyle/>
          <a:p>
            <a:pPr eaLnBrk="1" hangingPunct="1"/>
            <a:r>
              <a:rPr lang="en-US" b="1">
                <a:latin typeface="Arial" charset="0"/>
                <a:cs typeface="Arial" charset="0"/>
              </a:rPr>
              <a:t>FCFS</a:t>
            </a:r>
          </a:p>
        </p:txBody>
      </p:sp>
      <p:grpSp>
        <p:nvGrpSpPr>
          <p:cNvPr id="2" name="Group 3"/>
          <p:cNvGrpSpPr>
            <a:grpSpLocks/>
          </p:cNvGrpSpPr>
          <p:nvPr/>
        </p:nvGrpSpPr>
        <p:grpSpPr bwMode="auto">
          <a:xfrm>
            <a:off x="1635125" y="1054100"/>
            <a:ext cx="5627688" cy="5484813"/>
            <a:chOff x="1030" y="664"/>
            <a:chExt cx="3545" cy="3455"/>
          </a:xfrm>
        </p:grpSpPr>
        <p:sp>
          <p:nvSpPr>
            <p:cNvPr id="45072" name="Oval 4"/>
            <p:cNvSpPr>
              <a:spLocks noChangeArrowheads="1"/>
            </p:cNvSpPr>
            <p:nvPr/>
          </p:nvSpPr>
          <p:spPr bwMode="auto">
            <a:xfrm>
              <a:off x="2584" y="2016"/>
              <a:ext cx="576" cy="576"/>
            </a:xfrm>
            <a:prstGeom prst="ellipse">
              <a:avLst/>
            </a:prstGeom>
            <a:noFill/>
            <a:ln w="9525">
              <a:solidFill>
                <a:schemeClr val="tx1"/>
              </a:solidFill>
              <a:round/>
              <a:headEnd/>
              <a:tailEnd/>
            </a:ln>
          </p:spPr>
          <p:txBody>
            <a:bodyPr wrap="none" anchor="ctr"/>
            <a:lstStyle/>
            <a:p>
              <a:endParaRPr lang="en-US"/>
            </a:p>
          </p:txBody>
        </p:sp>
        <p:sp>
          <p:nvSpPr>
            <p:cNvPr id="45073" name="Oval 5"/>
            <p:cNvSpPr>
              <a:spLocks noChangeAspect="1" noChangeArrowheads="1"/>
            </p:cNvSpPr>
            <p:nvPr/>
          </p:nvSpPr>
          <p:spPr bwMode="auto">
            <a:xfrm>
              <a:off x="1432" y="968"/>
              <a:ext cx="2879" cy="2879"/>
            </a:xfrm>
            <a:prstGeom prst="ellipse">
              <a:avLst/>
            </a:prstGeom>
            <a:noFill/>
            <a:ln w="9525">
              <a:solidFill>
                <a:schemeClr val="tx1"/>
              </a:solidFill>
              <a:round/>
              <a:headEnd/>
              <a:tailEnd/>
            </a:ln>
          </p:spPr>
          <p:txBody>
            <a:bodyPr wrap="none" anchor="ctr"/>
            <a:lstStyle/>
            <a:p>
              <a:endParaRPr lang="en-US"/>
            </a:p>
          </p:txBody>
        </p:sp>
        <p:sp>
          <p:nvSpPr>
            <p:cNvPr id="45074" name="Oval 6"/>
            <p:cNvSpPr>
              <a:spLocks noChangeAspect="1" noChangeArrowheads="1"/>
            </p:cNvSpPr>
            <p:nvPr/>
          </p:nvSpPr>
          <p:spPr bwMode="auto">
            <a:xfrm>
              <a:off x="1120" y="664"/>
              <a:ext cx="3455" cy="3455"/>
            </a:xfrm>
            <a:prstGeom prst="ellipse">
              <a:avLst/>
            </a:prstGeom>
            <a:noFill/>
            <a:ln w="9525">
              <a:solidFill>
                <a:schemeClr val="tx1"/>
              </a:solidFill>
              <a:round/>
              <a:headEnd/>
              <a:tailEnd/>
            </a:ln>
          </p:spPr>
          <p:txBody>
            <a:bodyPr wrap="none" anchor="ctr"/>
            <a:lstStyle/>
            <a:p>
              <a:endParaRPr lang="en-US"/>
            </a:p>
          </p:txBody>
        </p:sp>
        <p:sp>
          <p:nvSpPr>
            <p:cNvPr id="45075" name="Oval 7"/>
            <p:cNvSpPr>
              <a:spLocks noChangeAspect="1" noChangeArrowheads="1"/>
            </p:cNvSpPr>
            <p:nvPr/>
          </p:nvSpPr>
          <p:spPr bwMode="auto">
            <a:xfrm>
              <a:off x="2168" y="1592"/>
              <a:ext cx="1440" cy="1440"/>
            </a:xfrm>
            <a:prstGeom prst="ellipse">
              <a:avLst/>
            </a:prstGeom>
            <a:noFill/>
            <a:ln w="9525">
              <a:solidFill>
                <a:schemeClr val="tx1"/>
              </a:solidFill>
              <a:round/>
              <a:headEnd/>
              <a:tailEnd/>
            </a:ln>
          </p:spPr>
          <p:txBody>
            <a:bodyPr wrap="none" anchor="ctr"/>
            <a:lstStyle/>
            <a:p>
              <a:endParaRPr lang="en-US"/>
            </a:p>
          </p:txBody>
        </p:sp>
        <p:sp>
          <p:nvSpPr>
            <p:cNvPr id="45076" name="Text Box 8"/>
            <p:cNvSpPr txBox="1">
              <a:spLocks noChangeArrowheads="1"/>
            </p:cNvSpPr>
            <p:nvPr/>
          </p:nvSpPr>
          <p:spPr bwMode="auto">
            <a:xfrm>
              <a:off x="1030" y="1775"/>
              <a:ext cx="246" cy="192"/>
            </a:xfrm>
            <a:prstGeom prst="rect">
              <a:avLst/>
            </a:prstGeom>
            <a:noFill/>
            <a:ln w="9525">
              <a:noFill/>
              <a:miter lim="800000"/>
              <a:headEnd/>
              <a:tailEnd/>
            </a:ln>
          </p:spPr>
          <p:txBody>
            <a:bodyPr wrap="none">
              <a:spAutoFit/>
            </a:bodyPr>
            <a:lstStyle/>
            <a:p>
              <a:pPr eaLnBrk="1" hangingPunct="1"/>
              <a:r>
                <a:rPr lang="en-US" sz="1400" b="1">
                  <a:latin typeface="Arial" charset="0"/>
                  <a:cs typeface="Arial" charset="0"/>
                </a:rPr>
                <a:t>t3 </a:t>
              </a:r>
            </a:p>
          </p:txBody>
        </p:sp>
        <p:sp>
          <p:nvSpPr>
            <p:cNvPr id="45077" name="Text Box 9"/>
            <p:cNvSpPr txBox="1">
              <a:spLocks noChangeArrowheads="1"/>
            </p:cNvSpPr>
            <p:nvPr/>
          </p:nvSpPr>
          <p:spPr bwMode="auto">
            <a:xfrm>
              <a:off x="1586" y="1799"/>
              <a:ext cx="246" cy="192"/>
            </a:xfrm>
            <a:prstGeom prst="rect">
              <a:avLst/>
            </a:prstGeom>
            <a:noFill/>
            <a:ln w="9525">
              <a:noFill/>
              <a:miter lim="800000"/>
              <a:headEnd/>
              <a:tailEnd/>
            </a:ln>
          </p:spPr>
          <p:txBody>
            <a:bodyPr wrap="none">
              <a:spAutoFit/>
            </a:bodyPr>
            <a:lstStyle/>
            <a:p>
              <a:pPr eaLnBrk="1" hangingPunct="1"/>
              <a:r>
                <a:rPr lang="en-US" sz="1400" b="1">
                  <a:latin typeface="Arial" charset="0"/>
                  <a:cs typeface="Arial" charset="0"/>
                </a:rPr>
                <a:t>t1 </a:t>
              </a:r>
            </a:p>
          </p:txBody>
        </p:sp>
        <p:sp>
          <p:nvSpPr>
            <p:cNvPr id="45078" name="Text Box 10"/>
            <p:cNvSpPr txBox="1">
              <a:spLocks noChangeArrowheads="1"/>
            </p:cNvSpPr>
            <p:nvPr/>
          </p:nvSpPr>
          <p:spPr bwMode="auto">
            <a:xfrm>
              <a:off x="2082" y="1807"/>
              <a:ext cx="246" cy="192"/>
            </a:xfrm>
            <a:prstGeom prst="rect">
              <a:avLst/>
            </a:prstGeom>
            <a:noFill/>
            <a:ln w="9525">
              <a:noFill/>
              <a:miter lim="800000"/>
              <a:headEnd/>
              <a:tailEnd/>
            </a:ln>
          </p:spPr>
          <p:txBody>
            <a:bodyPr wrap="none">
              <a:spAutoFit/>
            </a:bodyPr>
            <a:lstStyle/>
            <a:p>
              <a:pPr eaLnBrk="1" hangingPunct="1"/>
              <a:r>
                <a:rPr lang="en-US" sz="1400" b="1">
                  <a:latin typeface="Arial" charset="0"/>
                  <a:cs typeface="Arial" charset="0"/>
                </a:rPr>
                <a:t>t4 </a:t>
              </a:r>
            </a:p>
          </p:txBody>
        </p:sp>
        <p:sp>
          <p:nvSpPr>
            <p:cNvPr id="45079" name="Text Box 11"/>
            <p:cNvSpPr txBox="1">
              <a:spLocks noChangeArrowheads="1"/>
            </p:cNvSpPr>
            <p:nvPr/>
          </p:nvSpPr>
          <p:spPr bwMode="auto">
            <a:xfrm>
              <a:off x="2506" y="1815"/>
              <a:ext cx="246" cy="192"/>
            </a:xfrm>
            <a:prstGeom prst="rect">
              <a:avLst/>
            </a:prstGeom>
            <a:noFill/>
            <a:ln w="9525">
              <a:noFill/>
              <a:miter lim="800000"/>
              <a:headEnd/>
              <a:tailEnd/>
            </a:ln>
          </p:spPr>
          <p:txBody>
            <a:bodyPr wrap="none">
              <a:spAutoFit/>
            </a:bodyPr>
            <a:lstStyle/>
            <a:p>
              <a:pPr eaLnBrk="1" hangingPunct="1"/>
              <a:r>
                <a:rPr lang="en-US" sz="1400" b="1">
                  <a:latin typeface="Arial" charset="0"/>
                  <a:cs typeface="Arial" charset="0"/>
                </a:rPr>
                <a:t>t2 </a:t>
              </a:r>
            </a:p>
          </p:txBody>
        </p:sp>
        <p:sp>
          <p:nvSpPr>
            <p:cNvPr id="45080" name="Rectangle 12"/>
            <p:cNvSpPr>
              <a:spLocks noChangeArrowheads="1"/>
            </p:cNvSpPr>
            <p:nvPr/>
          </p:nvSpPr>
          <p:spPr bwMode="auto">
            <a:xfrm>
              <a:off x="1322" y="2304"/>
              <a:ext cx="246" cy="11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5081" name="Line 13"/>
            <p:cNvSpPr>
              <a:spLocks noChangeShapeType="1"/>
            </p:cNvSpPr>
            <p:nvPr/>
          </p:nvSpPr>
          <p:spPr bwMode="auto">
            <a:xfrm>
              <a:off x="1170" y="2648"/>
              <a:ext cx="1158" cy="96"/>
            </a:xfrm>
            <a:prstGeom prst="line">
              <a:avLst/>
            </a:prstGeom>
            <a:noFill/>
            <a:ln w="9525">
              <a:solidFill>
                <a:schemeClr val="tx1"/>
              </a:solidFill>
              <a:round/>
              <a:headEnd/>
              <a:tailEnd type="triangle" w="med" len="med"/>
            </a:ln>
          </p:spPr>
          <p:txBody>
            <a:bodyPr/>
            <a:lstStyle/>
            <a:p>
              <a:endParaRPr lang="en-US"/>
            </a:p>
          </p:txBody>
        </p:sp>
        <p:sp>
          <p:nvSpPr>
            <p:cNvPr id="45082" name="Line 14"/>
            <p:cNvSpPr>
              <a:spLocks noChangeShapeType="1"/>
            </p:cNvSpPr>
            <p:nvPr/>
          </p:nvSpPr>
          <p:spPr bwMode="auto">
            <a:xfrm flipH="1">
              <a:off x="1120" y="2448"/>
              <a:ext cx="1464" cy="176"/>
            </a:xfrm>
            <a:prstGeom prst="line">
              <a:avLst/>
            </a:prstGeom>
            <a:noFill/>
            <a:ln w="9525">
              <a:solidFill>
                <a:schemeClr val="tx1"/>
              </a:solidFill>
              <a:round/>
              <a:headEnd/>
              <a:tailEnd type="triangle" w="med" len="med"/>
            </a:ln>
          </p:spPr>
          <p:txBody>
            <a:bodyPr/>
            <a:lstStyle/>
            <a:p>
              <a:endParaRPr lang="en-US"/>
            </a:p>
          </p:txBody>
        </p:sp>
        <p:sp>
          <p:nvSpPr>
            <p:cNvPr id="45083" name="Line 15"/>
            <p:cNvSpPr>
              <a:spLocks noChangeShapeType="1"/>
            </p:cNvSpPr>
            <p:nvPr/>
          </p:nvSpPr>
          <p:spPr bwMode="auto">
            <a:xfrm flipV="1">
              <a:off x="1586" y="2416"/>
              <a:ext cx="998" cy="0"/>
            </a:xfrm>
            <a:prstGeom prst="line">
              <a:avLst/>
            </a:prstGeom>
            <a:noFill/>
            <a:ln w="9525">
              <a:solidFill>
                <a:schemeClr val="tx1"/>
              </a:solidFill>
              <a:round/>
              <a:headEnd/>
              <a:tailEnd type="triangle" w="med" len="med"/>
            </a:ln>
          </p:spPr>
          <p:txBody>
            <a:bodyPr/>
            <a:lstStyle/>
            <a:p>
              <a:endParaRPr lang="en-US"/>
            </a:p>
          </p:txBody>
        </p:sp>
        <p:sp>
          <p:nvSpPr>
            <p:cNvPr id="45084" name="Text Box 16"/>
            <p:cNvSpPr txBox="1">
              <a:spLocks noChangeArrowheads="1"/>
            </p:cNvSpPr>
            <p:nvPr/>
          </p:nvSpPr>
          <p:spPr bwMode="auto">
            <a:xfrm>
              <a:off x="1448" y="2127"/>
              <a:ext cx="407" cy="192"/>
            </a:xfrm>
            <a:prstGeom prst="rect">
              <a:avLst/>
            </a:prstGeom>
            <a:noFill/>
            <a:ln w="9525">
              <a:noFill/>
              <a:miter lim="800000"/>
              <a:headEnd/>
              <a:tailEnd/>
            </a:ln>
          </p:spPr>
          <p:txBody>
            <a:bodyPr wrap="none">
              <a:spAutoFit/>
            </a:bodyPr>
            <a:lstStyle/>
            <a:p>
              <a:pPr eaLnBrk="1" hangingPunct="1"/>
              <a:r>
                <a:rPr lang="en-US" sz="1400" b="1">
                  <a:latin typeface="Arial" charset="0"/>
                  <a:cs typeface="Arial" charset="0"/>
                </a:rPr>
                <a:t>head </a:t>
              </a:r>
            </a:p>
          </p:txBody>
        </p:sp>
      </p:grpSp>
      <p:grpSp>
        <p:nvGrpSpPr>
          <p:cNvPr id="3" name="Group 2"/>
          <p:cNvGrpSpPr>
            <a:grpSpLocks/>
          </p:cNvGrpSpPr>
          <p:nvPr/>
        </p:nvGrpSpPr>
        <p:grpSpPr bwMode="auto">
          <a:xfrm>
            <a:off x="1943100" y="114300"/>
            <a:ext cx="5062538" cy="820738"/>
            <a:chOff x="332" y="1011"/>
            <a:chExt cx="5330" cy="761"/>
          </a:xfrm>
        </p:grpSpPr>
        <p:sp>
          <p:nvSpPr>
            <p:cNvPr id="45061" name="Text Box 3"/>
            <p:cNvSpPr txBox="1">
              <a:spLocks noChangeArrowheads="1"/>
            </p:cNvSpPr>
            <p:nvPr/>
          </p:nvSpPr>
          <p:spPr bwMode="auto">
            <a:xfrm>
              <a:off x="1040" y="1344"/>
              <a:ext cx="832" cy="428"/>
            </a:xfrm>
            <a:prstGeom prst="rect">
              <a:avLst/>
            </a:prstGeom>
            <a:noFill/>
            <a:ln w="9525">
              <a:solidFill>
                <a:schemeClr val="tx1"/>
              </a:solidFill>
              <a:miter lim="800000"/>
              <a:headEnd/>
              <a:tailEnd/>
            </a:ln>
          </p:spPr>
          <p:txBody>
            <a:bodyPr>
              <a:spAutoFit/>
            </a:bodyPr>
            <a:lstStyle/>
            <a:p>
              <a:pPr eaLnBrk="1" hangingPunct="1"/>
              <a:r>
                <a:rPr lang="en-US" sz="1200" b="1">
                  <a:latin typeface="Arial" charset="0"/>
                  <a:cs typeface="Arial" charset="0"/>
                </a:rPr>
                <a:t>Track = t1 </a:t>
              </a:r>
              <a:endParaRPr lang="en-US" sz="1200" b="1" baseline="-25000">
                <a:latin typeface="Arial" charset="0"/>
                <a:cs typeface="Arial" charset="0"/>
              </a:endParaRPr>
            </a:p>
          </p:txBody>
        </p:sp>
        <p:sp>
          <p:nvSpPr>
            <p:cNvPr id="45062" name="Line 4"/>
            <p:cNvSpPr>
              <a:spLocks noChangeShapeType="1"/>
            </p:cNvSpPr>
            <p:nvPr/>
          </p:nvSpPr>
          <p:spPr bwMode="auto">
            <a:xfrm>
              <a:off x="848" y="1440"/>
              <a:ext cx="192" cy="0"/>
            </a:xfrm>
            <a:prstGeom prst="line">
              <a:avLst/>
            </a:prstGeom>
            <a:noFill/>
            <a:ln w="9525">
              <a:solidFill>
                <a:schemeClr val="tx1"/>
              </a:solidFill>
              <a:round/>
              <a:headEnd/>
              <a:tailEnd type="triangle" w="med" len="med"/>
            </a:ln>
          </p:spPr>
          <p:txBody>
            <a:bodyPr/>
            <a:lstStyle/>
            <a:p>
              <a:endParaRPr lang="en-US"/>
            </a:p>
          </p:txBody>
        </p:sp>
        <p:sp>
          <p:nvSpPr>
            <p:cNvPr id="45063" name="Text Box 5"/>
            <p:cNvSpPr txBox="1">
              <a:spLocks noChangeArrowheads="1"/>
            </p:cNvSpPr>
            <p:nvPr/>
          </p:nvSpPr>
          <p:spPr bwMode="auto">
            <a:xfrm>
              <a:off x="332" y="1011"/>
              <a:ext cx="1031" cy="257"/>
            </a:xfrm>
            <a:prstGeom prst="rect">
              <a:avLst/>
            </a:prstGeom>
            <a:noFill/>
            <a:ln w="9525">
              <a:noFill/>
              <a:miter lim="800000"/>
              <a:headEnd/>
              <a:tailEnd/>
            </a:ln>
          </p:spPr>
          <p:txBody>
            <a:bodyPr>
              <a:spAutoFit/>
            </a:bodyPr>
            <a:lstStyle/>
            <a:p>
              <a:pPr eaLnBrk="1" hangingPunct="1"/>
              <a:r>
                <a:rPr lang="en-US" sz="1200" b="1">
                  <a:latin typeface="Arial" charset="0"/>
                  <a:cs typeface="Arial" charset="0"/>
                </a:rPr>
                <a:t>request_q</a:t>
              </a:r>
            </a:p>
          </p:txBody>
        </p:sp>
        <p:sp>
          <p:nvSpPr>
            <p:cNvPr id="45064" name="Text Box 6"/>
            <p:cNvSpPr txBox="1">
              <a:spLocks noChangeArrowheads="1"/>
            </p:cNvSpPr>
            <p:nvPr/>
          </p:nvSpPr>
          <p:spPr bwMode="auto">
            <a:xfrm>
              <a:off x="2040" y="1344"/>
              <a:ext cx="872" cy="428"/>
            </a:xfrm>
            <a:prstGeom prst="rect">
              <a:avLst/>
            </a:prstGeom>
            <a:noFill/>
            <a:ln w="9525">
              <a:solidFill>
                <a:schemeClr val="tx1"/>
              </a:solidFill>
              <a:miter lim="800000"/>
              <a:headEnd/>
              <a:tailEnd/>
            </a:ln>
          </p:spPr>
          <p:txBody>
            <a:bodyPr>
              <a:spAutoFit/>
            </a:bodyPr>
            <a:lstStyle/>
            <a:p>
              <a:pPr eaLnBrk="1" hangingPunct="1"/>
              <a:r>
                <a:rPr lang="en-US" sz="1200" b="1">
                  <a:latin typeface="Arial" charset="0"/>
                  <a:cs typeface="Arial" charset="0"/>
                </a:rPr>
                <a:t>Track = t2</a:t>
              </a:r>
              <a:endParaRPr lang="en-US" sz="1200" b="1" baseline="-25000">
                <a:latin typeface="Arial" charset="0"/>
                <a:cs typeface="Arial" charset="0"/>
              </a:endParaRPr>
            </a:p>
          </p:txBody>
        </p:sp>
        <p:cxnSp>
          <p:nvCxnSpPr>
            <p:cNvPr id="45065" name="AutoShape 7"/>
            <p:cNvCxnSpPr>
              <a:cxnSpLocks noChangeShapeType="1"/>
              <a:stCxn id="45061" idx="3"/>
              <a:endCxn id="45064" idx="1"/>
            </p:cNvCxnSpPr>
            <p:nvPr/>
          </p:nvCxnSpPr>
          <p:spPr bwMode="auto">
            <a:xfrm>
              <a:off x="1872" y="1558"/>
              <a:ext cx="168" cy="1"/>
            </a:xfrm>
            <a:prstGeom prst="straightConnector1">
              <a:avLst/>
            </a:prstGeom>
            <a:noFill/>
            <a:ln w="9525">
              <a:solidFill>
                <a:schemeClr val="tx1"/>
              </a:solidFill>
              <a:round/>
              <a:headEnd/>
              <a:tailEnd type="triangle" w="med" len="med"/>
            </a:ln>
          </p:spPr>
        </p:cxnSp>
        <p:sp>
          <p:nvSpPr>
            <p:cNvPr id="45066" name="Text Box 8"/>
            <p:cNvSpPr txBox="1">
              <a:spLocks noChangeArrowheads="1"/>
            </p:cNvSpPr>
            <p:nvPr/>
          </p:nvSpPr>
          <p:spPr bwMode="auto">
            <a:xfrm>
              <a:off x="3056" y="1329"/>
              <a:ext cx="832" cy="428"/>
            </a:xfrm>
            <a:prstGeom prst="rect">
              <a:avLst/>
            </a:prstGeom>
            <a:noFill/>
            <a:ln w="9525">
              <a:solidFill>
                <a:schemeClr val="tx1"/>
              </a:solidFill>
              <a:miter lim="800000"/>
              <a:headEnd/>
              <a:tailEnd/>
            </a:ln>
          </p:spPr>
          <p:txBody>
            <a:bodyPr>
              <a:spAutoFit/>
            </a:bodyPr>
            <a:lstStyle/>
            <a:p>
              <a:pPr eaLnBrk="1" hangingPunct="1"/>
              <a:r>
                <a:rPr lang="en-US" sz="1200" b="1">
                  <a:latin typeface="Arial" charset="0"/>
                  <a:cs typeface="Arial" charset="0"/>
                </a:rPr>
                <a:t>Track = t3 </a:t>
              </a:r>
              <a:endParaRPr lang="en-US" sz="1200" b="1" baseline="-25000">
                <a:latin typeface="Arial" charset="0"/>
                <a:cs typeface="Arial" charset="0"/>
              </a:endParaRPr>
            </a:p>
          </p:txBody>
        </p:sp>
        <p:sp>
          <p:nvSpPr>
            <p:cNvPr id="45067" name="Text Box 9"/>
            <p:cNvSpPr txBox="1">
              <a:spLocks noChangeArrowheads="1"/>
            </p:cNvSpPr>
            <p:nvPr/>
          </p:nvSpPr>
          <p:spPr bwMode="auto">
            <a:xfrm>
              <a:off x="4056" y="1329"/>
              <a:ext cx="872" cy="428"/>
            </a:xfrm>
            <a:prstGeom prst="rect">
              <a:avLst/>
            </a:prstGeom>
            <a:noFill/>
            <a:ln w="9525">
              <a:solidFill>
                <a:schemeClr val="tx1"/>
              </a:solidFill>
              <a:miter lim="800000"/>
              <a:headEnd/>
              <a:tailEnd/>
            </a:ln>
          </p:spPr>
          <p:txBody>
            <a:bodyPr>
              <a:spAutoFit/>
            </a:bodyPr>
            <a:lstStyle/>
            <a:p>
              <a:pPr eaLnBrk="1" hangingPunct="1"/>
              <a:r>
                <a:rPr lang="en-US" sz="1200" b="1">
                  <a:latin typeface="Arial" charset="0"/>
                  <a:cs typeface="Arial" charset="0"/>
                </a:rPr>
                <a:t>Track = t4</a:t>
              </a:r>
              <a:endParaRPr lang="en-US" sz="1200" b="1" baseline="-25000">
                <a:latin typeface="Arial" charset="0"/>
                <a:cs typeface="Arial" charset="0"/>
              </a:endParaRPr>
            </a:p>
          </p:txBody>
        </p:sp>
        <p:cxnSp>
          <p:nvCxnSpPr>
            <p:cNvPr id="45068" name="AutoShape 10"/>
            <p:cNvCxnSpPr>
              <a:cxnSpLocks noChangeShapeType="1"/>
              <a:stCxn id="45066" idx="3"/>
              <a:endCxn id="45067" idx="1"/>
            </p:cNvCxnSpPr>
            <p:nvPr/>
          </p:nvCxnSpPr>
          <p:spPr bwMode="auto">
            <a:xfrm>
              <a:off x="3888" y="1543"/>
              <a:ext cx="168" cy="1"/>
            </a:xfrm>
            <a:prstGeom prst="straightConnector1">
              <a:avLst/>
            </a:prstGeom>
            <a:noFill/>
            <a:ln w="9525">
              <a:solidFill>
                <a:schemeClr val="tx1"/>
              </a:solidFill>
              <a:round/>
              <a:headEnd/>
              <a:tailEnd type="triangle" w="med" len="med"/>
            </a:ln>
          </p:spPr>
        </p:cxnSp>
        <p:cxnSp>
          <p:nvCxnSpPr>
            <p:cNvPr id="45069" name="AutoShape 11"/>
            <p:cNvCxnSpPr>
              <a:cxnSpLocks noChangeShapeType="1"/>
              <a:stCxn id="45064" idx="3"/>
            </p:cNvCxnSpPr>
            <p:nvPr/>
          </p:nvCxnSpPr>
          <p:spPr bwMode="auto">
            <a:xfrm flipV="1">
              <a:off x="2912" y="1463"/>
              <a:ext cx="144" cy="95"/>
            </a:xfrm>
            <a:prstGeom prst="straightConnector1">
              <a:avLst/>
            </a:prstGeom>
            <a:noFill/>
            <a:ln w="9525">
              <a:solidFill>
                <a:schemeClr val="tx1"/>
              </a:solidFill>
              <a:round/>
              <a:headEnd/>
              <a:tailEnd type="triangle" w="med" len="med"/>
            </a:ln>
          </p:spPr>
        </p:cxnSp>
        <p:sp>
          <p:nvSpPr>
            <p:cNvPr id="45070" name="Line 12"/>
            <p:cNvSpPr>
              <a:spLocks noChangeShapeType="1"/>
            </p:cNvSpPr>
            <p:nvPr/>
          </p:nvSpPr>
          <p:spPr bwMode="auto">
            <a:xfrm>
              <a:off x="4928" y="1463"/>
              <a:ext cx="344" cy="0"/>
            </a:xfrm>
            <a:prstGeom prst="line">
              <a:avLst/>
            </a:prstGeom>
            <a:noFill/>
            <a:ln w="9525">
              <a:solidFill>
                <a:schemeClr val="tx1"/>
              </a:solidFill>
              <a:round/>
              <a:headEnd/>
              <a:tailEnd type="triangle" w="med" len="med"/>
            </a:ln>
          </p:spPr>
          <p:txBody>
            <a:bodyPr/>
            <a:lstStyle/>
            <a:p>
              <a:endParaRPr lang="en-US"/>
            </a:p>
          </p:txBody>
        </p:sp>
        <p:sp>
          <p:nvSpPr>
            <p:cNvPr id="45071" name="Text Box 13"/>
            <p:cNvSpPr txBox="1">
              <a:spLocks noChangeArrowheads="1"/>
            </p:cNvSpPr>
            <p:nvPr/>
          </p:nvSpPr>
          <p:spPr bwMode="auto">
            <a:xfrm>
              <a:off x="5214" y="1412"/>
              <a:ext cx="448" cy="257"/>
            </a:xfrm>
            <a:prstGeom prst="rect">
              <a:avLst/>
            </a:prstGeom>
            <a:noFill/>
            <a:ln w="9525">
              <a:noFill/>
              <a:miter lim="800000"/>
              <a:headEnd/>
              <a:tailEnd/>
            </a:ln>
          </p:spPr>
          <p:txBody>
            <a:bodyPr wrap="none">
              <a:spAutoFit/>
            </a:bodyPr>
            <a:lstStyle/>
            <a:p>
              <a:pPr eaLnBrk="1" hangingPunct="1"/>
              <a:r>
                <a:rPr lang="en-US" sz="1200" b="1">
                  <a:latin typeface="Arial" charset="0"/>
                  <a:cs typeface="Arial" charset="0"/>
                </a:rPr>
                <a:t>…..</a:t>
              </a: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txBox="1">
            <a:spLocks noChangeArrowheads="1"/>
          </p:cNvSpPr>
          <p:nvPr/>
        </p:nvSpPr>
        <p:spPr>
          <a:xfrm>
            <a:off x="560388" y="158750"/>
            <a:ext cx="7772400" cy="762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Char char="v"/>
              <a:tabLst/>
              <a:defRPr/>
            </a:pPr>
            <a:r>
              <a:rPr lang="en-US" sz="3200" kern="0" noProof="0" dirty="0" smtClean="0">
                <a:solidFill>
                  <a:srgbClr val="666699"/>
                </a:solidFill>
                <a:latin typeface="+mj-lt"/>
                <a:ea typeface="+mj-ea"/>
                <a:cs typeface="+mj-cs"/>
              </a:rPr>
              <a:t>FCFS</a:t>
            </a:r>
            <a:endParaRPr kumimoji="0" lang="en-US" sz="3200" b="0" i="0" u="none" strike="noStrike" kern="0" cap="none" spc="0" normalizeH="0" baseline="0" noProof="0" dirty="0" smtClean="0">
              <a:ln>
                <a:noFill/>
              </a:ln>
              <a:solidFill>
                <a:srgbClr val="666699"/>
              </a:solidFill>
              <a:effectLst/>
              <a:uLnTx/>
              <a:uFillTx/>
              <a:latin typeface="+mj-lt"/>
              <a:ea typeface="+mj-ea"/>
              <a:cs typeface="+mj-cs"/>
            </a:endParaRPr>
          </a:p>
        </p:txBody>
      </p:sp>
      <p:sp>
        <p:nvSpPr>
          <p:cNvPr id="15" name="TextBox 14"/>
          <p:cNvSpPr txBox="1"/>
          <p:nvPr/>
        </p:nvSpPr>
        <p:spPr>
          <a:xfrm>
            <a:off x="740229" y="1378857"/>
            <a:ext cx="7808685" cy="1938992"/>
          </a:xfrm>
          <a:prstGeom prst="rect">
            <a:avLst/>
          </a:prstGeom>
          <a:noFill/>
        </p:spPr>
        <p:txBody>
          <a:bodyPr wrap="square" rtlCol="0">
            <a:spAutoFit/>
          </a:bodyPr>
          <a:lstStyle/>
          <a:p>
            <a:pPr algn="just">
              <a:buFont typeface="Wingdings" pitchFamily="2" charset="2"/>
              <a:buChar char="Ø"/>
            </a:pPr>
            <a:r>
              <a:rPr lang="en-US" sz="2400" dirty="0" smtClean="0"/>
              <a:t> This method has the smallest variance in waiting time</a:t>
            </a:r>
          </a:p>
          <a:p>
            <a:pPr algn="just">
              <a:buFont typeface="Wingdings" pitchFamily="2" charset="2"/>
              <a:buChar char="Ø"/>
            </a:pPr>
            <a:endParaRPr lang="en-US" sz="2400" dirty="0" smtClean="0"/>
          </a:p>
          <a:p>
            <a:pPr algn="just">
              <a:buFont typeface="Wingdings" pitchFamily="2" charset="2"/>
              <a:buChar char="Ø"/>
            </a:pPr>
            <a:r>
              <a:rPr lang="en-US" sz="2400" dirty="0" smtClean="0"/>
              <a:t>It has poor throughput</a:t>
            </a:r>
          </a:p>
          <a:p>
            <a:pPr algn="just">
              <a:buFont typeface="Wingdings" pitchFamily="2" charset="2"/>
              <a:buChar char="Ø"/>
            </a:pPr>
            <a:endParaRPr lang="en-US" sz="2400" dirty="0" smtClean="0"/>
          </a:p>
          <a:p>
            <a:pPr algn="just">
              <a:buFont typeface="Wingdings" pitchFamily="2" charset="2"/>
              <a:buChar char="Ø"/>
            </a:pPr>
            <a:r>
              <a:rPr lang="en-US" sz="2400" dirty="0" smtClean="0"/>
              <a:t>Disk head has to swing back and forth</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txBox="1">
            <a:spLocks noChangeArrowheads="1"/>
          </p:cNvSpPr>
          <p:nvPr/>
        </p:nvSpPr>
        <p:spPr>
          <a:xfrm>
            <a:off x="560388" y="158750"/>
            <a:ext cx="7772400" cy="762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Char char="v"/>
              <a:tabLst/>
              <a:defRPr/>
            </a:pPr>
            <a:r>
              <a:rPr lang="en-US" sz="3200" kern="0" dirty="0" smtClean="0">
                <a:solidFill>
                  <a:srgbClr val="666699"/>
                </a:solidFill>
                <a:latin typeface="+mj-lt"/>
                <a:ea typeface="+mj-ea"/>
                <a:cs typeface="+mj-cs"/>
              </a:rPr>
              <a:t>Shortest Seek Time First (SSTF)</a:t>
            </a:r>
            <a:endParaRPr kumimoji="0" lang="en-US" sz="3200" b="0" i="0" u="none" strike="noStrike" kern="0" cap="none" spc="0" normalizeH="0" baseline="0" noProof="0" dirty="0" smtClean="0">
              <a:ln>
                <a:noFill/>
              </a:ln>
              <a:solidFill>
                <a:srgbClr val="666699"/>
              </a:solidFill>
              <a:effectLst/>
              <a:uLnTx/>
              <a:uFillTx/>
              <a:latin typeface="+mj-lt"/>
              <a:ea typeface="+mj-ea"/>
              <a:cs typeface="+mj-cs"/>
            </a:endParaRPr>
          </a:p>
        </p:txBody>
      </p:sp>
      <p:sp>
        <p:nvSpPr>
          <p:cNvPr id="15" name="TextBox 14"/>
          <p:cNvSpPr txBox="1"/>
          <p:nvPr/>
        </p:nvSpPr>
        <p:spPr>
          <a:xfrm>
            <a:off x="740229" y="1378857"/>
            <a:ext cx="7808685" cy="4154984"/>
          </a:xfrm>
          <a:prstGeom prst="rect">
            <a:avLst/>
          </a:prstGeom>
          <a:noFill/>
        </p:spPr>
        <p:txBody>
          <a:bodyPr wrap="square" rtlCol="0">
            <a:spAutoFit/>
          </a:bodyPr>
          <a:lstStyle/>
          <a:p>
            <a:pPr algn="just">
              <a:buFont typeface="Wingdings" pitchFamily="2" charset="2"/>
              <a:buChar char="Ø"/>
            </a:pPr>
            <a:r>
              <a:rPr lang="en-US" sz="2400" dirty="0" smtClean="0"/>
              <a:t> Similar to shortest job first</a:t>
            </a:r>
          </a:p>
          <a:p>
            <a:pPr algn="just">
              <a:buFont typeface="Wingdings" pitchFamily="2" charset="2"/>
              <a:buChar char="Ø"/>
            </a:pPr>
            <a:endParaRPr lang="en-US" sz="2400" dirty="0" smtClean="0"/>
          </a:p>
          <a:p>
            <a:pPr algn="just">
              <a:buFont typeface="Wingdings" pitchFamily="2" charset="2"/>
              <a:buChar char="Ø"/>
            </a:pPr>
            <a:r>
              <a:rPr lang="en-US" sz="2400" dirty="0" smtClean="0"/>
              <a:t>Service the tracks that lead to minimizing the head movement</a:t>
            </a:r>
          </a:p>
          <a:p>
            <a:pPr algn="just">
              <a:buFont typeface="Wingdings" pitchFamily="2" charset="2"/>
              <a:buChar char="Ø"/>
            </a:pPr>
            <a:endParaRPr lang="en-US" sz="2400" dirty="0" smtClean="0"/>
          </a:p>
          <a:p>
            <a:pPr algn="just">
              <a:buFont typeface="Wingdings" pitchFamily="2" charset="2"/>
              <a:buChar char="Ø"/>
            </a:pPr>
            <a:r>
              <a:rPr lang="en-US" sz="2400" dirty="0" smtClean="0"/>
              <a:t>SSTF minimizes the average wait time, i.e., results in good throughput</a:t>
            </a:r>
          </a:p>
          <a:p>
            <a:pPr algn="just">
              <a:buFont typeface="Wingdings" pitchFamily="2" charset="2"/>
              <a:buChar char="Ø"/>
            </a:pPr>
            <a:endParaRPr lang="en-US" sz="2400" dirty="0" smtClean="0"/>
          </a:p>
          <a:p>
            <a:pPr algn="just">
              <a:buFont typeface="Wingdings" pitchFamily="2" charset="2"/>
              <a:buChar char="Ø"/>
            </a:pPr>
            <a:r>
              <a:rPr lang="en-US" sz="2400" dirty="0" smtClean="0"/>
              <a:t>Has potential for starvation</a:t>
            </a:r>
          </a:p>
          <a:p>
            <a:pPr algn="just">
              <a:buFont typeface="Wingdings" pitchFamily="2" charset="2"/>
              <a:buChar char="Ø"/>
            </a:pPr>
            <a:endParaRPr lang="en-US" sz="2400" dirty="0" smtClean="0"/>
          </a:p>
          <a:p>
            <a:pPr algn="just">
              <a:buFont typeface="Wingdings" pitchFamily="2" charset="2"/>
              <a:buChar char="Ø"/>
            </a:pPr>
            <a:r>
              <a:rPr lang="en-US" sz="2400" dirty="0" smtClean="0"/>
              <a:t>Has higher variance than FCFS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4" descr="figa10"/>
          <p:cNvPicPr>
            <a:picLocks noChangeAspect="1" noChangeArrowheads="1"/>
          </p:cNvPicPr>
          <p:nvPr/>
        </p:nvPicPr>
        <p:blipFill>
          <a:blip r:embed="rId3" cstate="print"/>
          <a:srcRect/>
          <a:stretch>
            <a:fillRect/>
          </a:stretch>
        </p:blipFill>
        <p:spPr bwMode="auto">
          <a:xfrm>
            <a:off x="1714500" y="1943100"/>
            <a:ext cx="5676900" cy="293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635125" y="1054100"/>
            <a:ext cx="5627688" cy="5484813"/>
            <a:chOff x="1030" y="664"/>
            <a:chExt cx="3545" cy="3455"/>
          </a:xfrm>
        </p:grpSpPr>
        <p:sp>
          <p:nvSpPr>
            <p:cNvPr id="46096" name="Oval 3"/>
            <p:cNvSpPr>
              <a:spLocks noChangeArrowheads="1"/>
            </p:cNvSpPr>
            <p:nvPr/>
          </p:nvSpPr>
          <p:spPr bwMode="auto">
            <a:xfrm>
              <a:off x="2584" y="2016"/>
              <a:ext cx="576" cy="576"/>
            </a:xfrm>
            <a:prstGeom prst="ellipse">
              <a:avLst/>
            </a:prstGeom>
            <a:noFill/>
            <a:ln w="9525">
              <a:solidFill>
                <a:schemeClr val="tx1"/>
              </a:solidFill>
              <a:round/>
              <a:headEnd/>
              <a:tailEnd/>
            </a:ln>
          </p:spPr>
          <p:txBody>
            <a:bodyPr wrap="none" anchor="ctr"/>
            <a:lstStyle/>
            <a:p>
              <a:endParaRPr lang="en-US"/>
            </a:p>
          </p:txBody>
        </p:sp>
        <p:sp>
          <p:nvSpPr>
            <p:cNvPr id="46097" name="Oval 4"/>
            <p:cNvSpPr>
              <a:spLocks noChangeAspect="1" noChangeArrowheads="1"/>
            </p:cNvSpPr>
            <p:nvPr/>
          </p:nvSpPr>
          <p:spPr bwMode="auto">
            <a:xfrm>
              <a:off x="1432" y="968"/>
              <a:ext cx="2879" cy="2879"/>
            </a:xfrm>
            <a:prstGeom prst="ellipse">
              <a:avLst/>
            </a:prstGeom>
            <a:noFill/>
            <a:ln w="9525">
              <a:solidFill>
                <a:schemeClr val="tx1"/>
              </a:solidFill>
              <a:round/>
              <a:headEnd/>
              <a:tailEnd/>
            </a:ln>
          </p:spPr>
          <p:txBody>
            <a:bodyPr wrap="none" anchor="ctr"/>
            <a:lstStyle/>
            <a:p>
              <a:endParaRPr lang="en-US"/>
            </a:p>
          </p:txBody>
        </p:sp>
        <p:sp>
          <p:nvSpPr>
            <p:cNvPr id="46098" name="Oval 5"/>
            <p:cNvSpPr>
              <a:spLocks noChangeAspect="1" noChangeArrowheads="1"/>
            </p:cNvSpPr>
            <p:nvPr/>
          </p:nvSpPr>
          <p:spPr bwMode="auto">
            <a:xfrm>
              <a:off x="1120" y="664"/>
              <a:ext cx="3455" cy="3455"/>
            </a:xfrm>
            <a:prstGeom prst="ellipse">
              <a:avLst/>
            </a:prstGeom>
            <a:noFill/>
            <a:ln w="9525">
              <a:solidFill>
                <a:schemeClr val="tx1"/>
              </a:solidFill>
              <a:round/>
              <a:headEnd/>
              <a:tailEnd/>
            </a:ln>
          </p:spPr>
          <p:txBody>
            <a:bodyPr wrap="none" anchor="ctr"/>
            <a:lstStyle/>
            <a:p>
              <a:endParaRPr lang="en-US"/>
            </a:p>
          </p:txBody>
        </p:sp>
        <p:sp>
          <p:nvSpPr>
            <p:cNvPr id="46099" name="Oval 6"/>
            <p:cNvSpPr>
              <a:spLocks noChangeAspect="1" noChangeArrowheads="1"/>
            </p:cNvSpPr>
            <p:nvPr/>
          </p:nvSpPr>
          <p:spPr bwMode="auto">
            <a:xfrm>
              <a:off x="2168" y="1592"/>
              <a:ext cx="1440" cy="1440"/>
            </a:xfrm>
            <a:prstGeom prst="ellipse">
              <a:avLst/>
            </a:prstGeom>
            <a:noFill/>
            <a:ln w="9525">
              <a:solidFill>
                <a:schemeClr val="tx1"/>
              </a:solidFill>
              <a:round/>
              <a:headEnd/>
              <a:tailEnd/>
            </a:ln>
          </p:spPr>
          <p:txBody>
            <a:bodyPr wrap="none" anchor="ctr"/>
            <a:lstStyle/>
            <a:p>
              <a:endParaRPr lang="en-US"/>
            </a:p>
          </p:txBody>
        </p:sp>
        <p:sp>
          <p:nvSpPr>
            <p:cNvPr id="46100" name="Text Box 7"/>
            <p:cNvSpPr txBox="1">
              <a:spLocks noChangeArrowheads="1"/>
            </p:cNvSpPr>
            <p:nvPr/>
          </p:nvSpPr>
          <p:spPr bwMode="auto">
            <a:xfrm>
              <a:off x="1030" y="1775"/>
              <a:ext cx="246" cy="192"/>
            </a:xfrm>
            <a:prstGeom prst="rect">
              <a:avLst/>
            </a:prstGeom>
            <a:noFill/>
            <a:ln w="9525">
              <a:noFill/>
              <a:miter lim="800000"/>
              <a:headEnd/>
              <a:tailEnd/>
            </a:ln>
          </p:spPr>
          <p:txBody>
            <a:bodyPr wrap="none">
              <a:spAutoFit/>
            </a:bodyPr>
            <a:lstStyle/>
            <a:p>
              <a:pPr eaLnBrk="1" hangingPunct="1"/>
              <a:r>
                <a:rPr lang="en-US" sz="1400" b="1">
                  <a:latin typeface="Arial" charset="0"/>
                  <a:cs typeface="Arial" charset="0"/>
                </a:rPr>
                <a:t>t3 </a:t>
              </a:r>
            </a:p>
          </p:txBody>
        </p:sp>
        <p:sp>
          <p:nvSpPr>
            <p:cNvPr id="46101" name="Text Box 8"/>
            <p:cNvSpPr txBox="1">
              <a:spLocks noChangeArrowheads="1"/>
            </p:cNvSpPr>
            <p:nvPr/>
          </p:nvSpPr>
          <p:spPr bwMode="auto">
            <a:xfrm>
              <a:off x="1586" y="1799"/>
              <a:ext cx="246" cy="192"/>
            </a:xfrm>
            <a:prstGeom prst="rect">
              <a:avLst/>
            </a:prstGeom>
            <a:noFill/>
            <a:ln w="9525">
              <a:noFill/>
              <a:miter lim="800000"/>
              <a:headEnd/>
              <a:tailEnd/>
            </a:ln>
          </p:spPr>
          <p:txBody>
            <a:bodyPr wrap="none">
              <a:spAutoFit/>
            </a:bodyPr>
            <a:lstStyle/>
            <a:p>
              <a:pPr eaLnBrk="1" hangingPunct="1"/>
              <a:r>
                <a:rPr lang="en-US" sz="1400" b="1">
                  <a:latin typeface="Arial" charset="0"/>
                  <a:cs typeface="Arial" charset="0"/>
                </a:rPr>
                <a:t>t1 </a:t>
              </a:r>
            </a:p>
          </p:txBody>
        </p:sp>
        <p:sp>
          <p:nvSpPr>
            <p:cNvPr id="46102" name="Text Box 9"/>
            <p:cNvSpPr txBox="1">
              <a:spLocks noChangeArrowheads="1"/>
            </p:cNvSpPr>
            <p:nvPr/>
          </p:nvSpPr>
          <p:spPr bwMode="auto">
            <a:xfrm>
              <a:off x="2082" y="1807"/>
              <a:ext cx="246" cy="192"/>
            </a:xfrm>
            <a:prstGeom prst="rect">
              <a:avLst/>
            </a:prstGeom>
            <a:noFill/>
            <a:ln w="9525">
              <a:noFill/>
              <a:miter lim="800000"/>
              <a:headEnd/>
              <a:tailEnd/>
            </a:ln>
          </p:spPr>
          <p:txBody>
            <a:bodyPr wrap="none">
              <a:spAutoFit/>
            </a:bodyPr>
            <a:lstStyle/>
            <a:p>
              <a:pPr eaLnBrk="1" hangingPunct="1"/>
              <a:r>
                <a:rPr lang="en-US" sz="1400" b="1">
                  <a:latin typeface="Arial" charset="0"/>
                  <a:cs typeface="Arial" charset="0"/>
                </a:rPr>
                <a:t>t4 </a:t>
              </a:r>
            </a:p>
          </p:txBody>
        </p:sp>
        <p:sp>
          <p:nvSpPr>
            <p:cNvPr id="46103" name="Text Box 10"/>
            <p:cNvSpPr txBox="1">
              <a:spLocks noChangeArrowheads="1"/>
            </p:cNvSpPr>
            <p:nvPr/>
          </p:nvSpPr>
          <p:spPr bwMode="auto">
            <a:xfrm>
              <a:off x="2506" y="1815"/>
              <a:ext cx="246" cy="192"/>
            </a:xfrm>
            <a:prstGeom prst="rect">
              <a:avLst/>
            </a:prstGeom>
            <a:noFill/>
            <a:ln w="9525">
              <a:noFill/>
              <a:miter lim="800000"/>
              <a:headEnd/>
              <a:tailEnd/>
            </a:ln>
          </p:spPr>
          <p:txBody>
            <a:bodyPr wrap="none">
              <a:spAutoFit/>
            </a:bodyPr>
            <a:lstStyle/>
            <a:p>
              <a:pPr eaLnBrk="1" hangingPunct="1"/>
              <a:r>
                <a:rPr lang="en-US" sz="1400" b="1">
                  <a:latin typeface="Arial" charset="0"/>
                  <a:cs typeface="Arial" charset="0"/>
                </a:rPr>
                <a:t>t2 </a:t>
              </a:r>
            </a:p>
          </p:txBody>
        </p:sp>
        <p:sp>
          <p:nvSpPr>
            <p:cNvPr id="46104" name="Rectangle 11"/>
            <p:cNvSpPr>
              <a:spLocks noChangeArrowheads="1"/>
            </p:cNvSpPr>
            <p:nvPr/>
          </p:nvSpPr>
          <p:spPr bwMode="auto">
            <a:xfrm>
              <a:off x="1322" y="2304"/>
              <a:ext cx="246" cy="11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6105" name="Line 12"/>
            <p:cNvSpPr>
              <a:spLocks noChangeShapeType="1"/>
            </p:cNvSpPr>
            <p:nvPr/>
          </p:nvSpPr>
          <p:spPr bwMode="auto">
            <a:xfrm>
              <a:off x="2168" y="2416"/>
              <a:ext cx="416" cy="0"/>
            </a:xfrm>
            <a:prstGeom prst="line">
              <a:avLst/>
            </a:prstGeom>
            <a:noFill/>
            <a:ln w="9525">
              <a:solidFill>
                <a:schemeClr val="tx1"/>
              </a:solidFill>
              <a:round/>
              <a:headEnd/>
              <a:tailEnd type="triangle" w="med" len="med"/>
            </a:ln>
          </p:spPr>
          <p:txBody>
            <a:bodyPr/>
            <a:lstStyle/>
            <a:p>
              <a:endParaRPr lang="en-US"/>
            </a:p>
          </p:txBody>
        </p:sp>
        <p:sp>
          <p:nvSpPr>
            <p:cNvPr id="46106" name="Line 13"/>
            <p:cNvSpPr>
              <a:spLocks noChangeShapeType="1"/>
            </p:cNvSpPr>
            <p:nvPr/>
          </p:nvSpPr>
          <p:spPr bwMode="auto">
            <a:xfrm flipH="1">
              <a:off x="1120" y="2416"/>
              <a:ext cx="202" cy="176"/>
            </a:xfrm>
            <a:prstGeom prst="line">
              <a:avLst/>
            </a:prstGeom>
            <a:noFill/>
            <a:ln w="9525">
              <a:solidFill>
                <a:schemeClr val="tx1"/>
              </a:solidFill>
              <a:round/>
              <a:headEnd/>
              <a:tailEnd type="triangle" w="med" len="med"/>
            </a:ln>
          </p:spPr>
          <p:txBody>
            <a:bodyPr/>
            <a:lstStyle/>
            <a:p>
              <a:endParaRPr lang="en-US"/>
            </a:p>
          </p:txBody>
        </p:sp>
        <p:sp>
          <p:nvSpPr>
            <p:cNvPr id="46107" name="Line 14"/>
            <p:cNvSpPr>
              <a:spLocks noChangeShapeType="1"/>
            </p:cNvSpPr>
            <p:nvPr/>
          </p:nvSpPr>
          <p:spPr bwMode="auto">
            <a:xfrm flipV="1">
              <a:off x="1120" y="2416"/>
              <a:ext cx="1048" cy="176"/>
            </a:xfrm>
            <a:prstGeom prst="line">
              <a:avLst/>
            </a:prstGeom>
            <a:noFill/>
            <a:ln w="9525">
              <a:solidFill>
                <a:schemeClr val="tx1"/>
              </a:solidFill>
              <a:round/>
              <a:headEnd/>
              <a:tailEnd type="triangle" w="med" len="med"/>
            </a:ln>
          </p:spPr>
          <p:txBody>
            <a:bodyPr/>
            <a:lstStyle/>
            <a:p>
              <a:endParaRPr lang="en-US"/>
            </a:p>
          </p:txBody>
        </p:sp>
        <p:sp>
          <p:nvSpPr>
            <p:cNvPr id="46108" name="Text Box 15"/>
            <p:cNvSpPr txBox="1">
              <a:spLocks noChangeArrowheads="1"/>
            </p:cNvSpPr>
            <p:nvPr/>
          </p:nvSpPr>
          <p:spPr bwMode="auto">
            <a:xfrm>
              <a:off x="1448" y="2127"/>
              <a:ext cx="407" cy="192"/>
            </a:xfrm>
            <a:prstGeom prst="rect">
              <a:avLst/>
            </a:prstGeom>
            <a:noFill/>
            <a:ln w="9525">
              <a:noFill/>
              <a:miter lim="800000"/>
              <a:headEnd/>
              <a:tailEnd/>
            </a:ln>
          </p:spPr>
          <p:txBody>
            <a:bodyPr wrap="none">
              <a:spAutoFit/>
            </a:bodyPr>
            <a:lstStyle/>
            <a:p>
              <a:pPr eaLnBrk="1" hangingPunct="1"/>
              <a:r>
                <a:rPr lang="en-US" sz="1400" b="1">
                  <a:latin typeface="Arial" charset="0"/>
                  <a:cs typeface="Arial" charset="0"/>
                </a:rPr>
                <a:t>head </a:t>
              </a:r>
            </a:p>
          </p:txBody>
        </p:sp>
      </p:grpSp>
      <p:sp>
        <p:nvSpPr>
          <p:cNvPr id="46083" name="Text Box 16"/>
          <p:cNvSpPr txBox="1">
            <a:spLocks noChangeArrowheads="1"/>
          </p:cNvSpPr>
          <p:nvPr/>
        </p:nvSpPr>
        <p:spPr bwMode="auto">
          <a:xfrm>
            <a:off x="420454" y="1371600"/>
            <a:ext cx="1492716" cy="707886"/>
          </a:xfrm>
          <a:prstGeom prst="rect">
            <a:avLst/>
          </a:prstGeom>
          <a:noFill/>
          <a:ln w="9525">
            <a:noFill/>
            <a:miter lim="800000"/>
            <a:headEnd/>
            <a:tailEnd/>
          </a:ln>
        </p:spPr>
        <p:txBody>
          <a:bodyPr wrap="none">
            <a:spAutoFit/>
          </a:bodyPr>
          <a:lstStyle/>
          <a:p>
            <a:pPr eaLnBrk="1" hangingPunct="1"/>
            <a:r>
              <a:rPr lang="en-US" b="1" dirty="0" smtClean="0">
                <a:latin typeface="Arial" charset="0"/>
                <a:cs typeface="Arial" charset="0"/>
              </a:rPr>
              <a:t>SSTF</a:t>
            </a:r>
          </a:p>
        </p:txBody>
      </p:sp>
      <p:grpSp>
        <p:nvGrpSpPr>
          <p:cNvPr id="3" name="Group 2"/>
          <p:cNvGrpSpPr>
            <a:grpSpLocks/>
          </p:cNvGrpSpPr>
          <p:nvPr/>
        </p:nvGrpSpPr>
        <p:grpSpPr bwMode="auto">
          <a:xfrm>
            <a:off x="1943100" y="114300"/>
            <a:ext cx="5062538" cy="820738"/>
            <a:chOff x="332" y="1011"/>
            <a:chExt cx="5330" cy="761"/>
          </a:xfrm>
        </p:grpSpPr>
        <p:sp>
          <p:nvSpPr>
            <p:cNvPr id="46085" name="Text Box 3"/>
            <p:cNvSpPr txBox="1">
              <a:spLocks noChangeArrowheads="1"/>
            </p:cNvSpPr>
            <p:nvPr/>
          </p:nvSpPr>
          <p:spPr bwMode="auto">
            <a:xfrm>
              <a:off x="1040" y="1344"/>
              <a:ext cx="832" cy="428"/>
            </a:xfrm>
            <a:prstGeom prst="rect">
              <a:avLst/>
            </a:prstGeom>
            <a:noFill/>
            <a:ln w="9525">
              <a:solidFill>
                <a:schemeClr val="tx1"/>
              </a:solidFill>
              <a:miter lim="800000"/>
              <a:headEnd/>
              <a:tailEnd/>
            </a:ln>
          </p:spPr>
          <p:txBody>
            <a:bodyPr>
              <a:spAutoFit/>
            </a:bodyPr>
            <a:lstStyle/>
            <a:p>
              <a:pPr eaLnBrk="1" hangingPunct="1"/>
              <a:r>
                <a:rPr lang="en-US" sz="1200" b="1">
                  <a:latin typeface="Arial" charset="0"/>
                  <a:cs typeface="Arial" charset="0"/>
                </a:rPr>
                <a:t>Track = t1 </a:t>
              </a:r>
              <a:endParaRPr lang="en-US" sz="1200" b="1" baseline="-25000">
                <a:latin typeface="Arial" charset="0"/>
                <a:cs typeface="Arial" charset="0"/>
              </a:endParaRPr>
            </a:p>
          </p:txBody>
        </p:sp>
        <p:sp>
          <p:nvSpPr>
            <p:cNvPr id="46086" name="Line 4"/>
            <p:cNvSpPr>
              <a:spLocks noChangeShapeType="1"/>
            </p:cNvSpPr>
            <p:nvPr/>
          </p:nvSpPr>
          <p:spPr bwMode="auto">
            <a:xfrm>
              <a:off x="848" y="1440"/>
              <a:ext cx="192" cy="0"/>
            </a:xfrm>
            <a:prstGeom prst="line">
              <a:avLst/>
            </a:prstGeom>
            <a:noFill/>
            <a:ln w="9525">
              <a:solidFill>
                <a:schemeClr val="tx1"/>
              </a:solidFill>
              <a:round/>
              <a:headEnd/>
              <a:tailEnd type="triangle" w="med" len="med"/>
            </a:ln>
          </p:spPr>
          <p:txBody>
            <a:bodyPr/>
            <a:lstStyle/>
            <a:p>
              <a:endParaRPr lang="en-US"/>
            </a:p>
          </p:txBody>
        </p:sp>
        <p:sp>
          <p:nvSpPr>
            <p:cNvPr id="46087" name="Text Box 5"/>
            <p:cNvSpPr txBox="1">
              <a:spLocks noChangeArrowheads="1"/>
            </p:cNvSpPr>
            <p:nvPr/>
          </p:nvSpPr>
          <p:spPr bwMode="auto">
            <a:xfrm>
              <a:off x="332" y="1011"/>
              <a:ext cx="1031" cy="257"/>
            </a:xfrm>
            <a:prstGeom prst="rect">
              <a:avLst/>
            </a:prstGeom>
            <a:noFill/>
            <a:ln w="9525">
              <a:noFill/>
              <a:miter lim="800000"/>
              <a:headEnd/>
              <a:tailEnd/>
            </a:ln>
          </p:spPr>
          <p:txBody>
            <a:bodyPr>
              <a:spAutoFit/>
            </a:bodyPr>
            <a:lstStyle/>
            <a:p>
              <a:pPr eaLnBrk="1" hangingPunct="1"/>
              <a:r>
                <a:rPr lang="en-US" sz="1200" b="1">
                  <a:latin typeface="Arial" charset="0"/>
                  <a:cs typeface="Arial" charset="0"/>
                </a:rPr>
                <a:t>request_q</a:t>
              </a:r>
            </a:p>
          </p:txBody>
        </p:sp>
        <p:sp>
          <p:nvSpPr>
            <p:cNvPr id="46088" name="Text Box 6"/>
            <p:cNvSpPr txBox="1">
              <a:spLocks noChangeArrowheads="1"/>
            </p:cNvSpPr>
            <p:nvPr/>
          </p:nvSpPr>
          <p:spPr bwMode="auto">
            <a:xfrm>
              <a:off x="2040" y="1344"/>
              <a:ext cx="872" cy="428"/>
            </a:xfrm>
            <a:prstGeom prst="rect">
              <a:avLst/>
            </a:prstGeom>
            <a:noFill/>
            <a:ln w="9525">
              <a:solidFill>
                <a:schemeClr val="tx1"/>
              </a:solidFill>
              <a:miter lim="800000"/>
              <a:headEnd/>
              <a:tailEnd/>
            </a:ln>
          </p:spPr>
          <p:txBody>
            <a:bodyPr>
              <a:spAutoFit/>
            </a:bodyPr>
            <a:lstStyle/>
            <a:p>
              <a:pPr eaLnBrk="1" hangingPunct="1"/>
              <a:r>
                <a:rPr lang="en-US" sz="1200" b="1">
                  <a:latin typeface="Arial" charset="0"/>
                  <a:cs typeface="Arial" charset="0"/>
                </a:rPr>
                <a:t>Track = t2</a:t>
              </a:r>
              <a:endParaRPr lang="en-US" sz="1200" b="1" baseline="-25000">
                <a:latin typeface="Arial" charset="0"/>
                <a:cs typeface="Arial" charset="0"/>
              </a:endParaRPr>
            </a:p>
          </p:txBody>
        </p:sp>
        <p:cxnSp>
          <p:nvCxnSpPr>
            <p:cNvPr id="46089" name="AutoShape 7"/>
            <p:cNvCxnSpPr>
              <a:cxnSpLocks noChangeShapeType="1"/>
              <a:stCxn id="46085" idx="3"/>
              <a:endCxn id="46088" idx="1"/>
            </p:cNvCxnSpPr>
            <p:nvPr/>
          </p:nvCxnSpPr>
          <p:spPr bwMode="auto">
            <a:xfrm>
              <a:off x="1872" y="1558"/>
              <a:ext cx="168" cy="1"/>
            </a:xfrm>
            <a:prstGeom prst="straightConnector1">
              <a:avLst/>
            </a:prstGeom>
            <a:noFill/>
            <a:ln w="9525">
              <a:solidFill>
                <a:schemeClr val="tx1"/>
              </a:solidFill>
              <a:round/>
              <a:headEnd/>
              <a:tailEnd type="triangle" w="med" len="med"/>
            </a:ln>
          </p:spPr>
        </p:cxnSp>
        <p:sp>
          <p:nvSpPr>
            <p:cNvPr id="46090" name="Text Box 8"/>
            <p:cNvSpPr txBox="1">
              <a:spLocks noChangeArrowheads="1"/>
            </p:cNvSpPr>
            <p:nvPr/>
          </p:nvSpPr>
          <p:spPr bwMode="auto">
            <a:xfrm>
              <a:off x="3056" y="1329"/>
              <a:ext cx="832" cy="428"/>
            </a:xfrm>
            <a:prstGeom prst="rect">
              <a:avLst/>
            </a:prstGeom>
            <a:noFill/>
            <a:ln w="9525">
              <a:solidFill>
                <a:schemeClr val="tx1"/>
              </a:solidFill>
              <a:miter lim="800000"/>
              <a:headEnd/>
              <a:tailEnd/>
            </a:ln>
          </p:spPr>
          <p:txBody>
            <a:bodyPr>
              <a:spAutoFit/>
            </a:bodyPr>
            <a:lstStyle/>
            <a:p>
              <a:pPr eaLnBrk="1" hangingPunct="1"/>
              <a:r>
                <a:rPr lang="en-US" sz="1200" b="1">
                  <a:latin typeface="Arial" charset="0"/>
                  <a:cs typeface="Arial" charset="0"/>
                </a:rPr>
                <a:t>Track = t3 </a:t>
              </a:r>
              <a:endParaRPr lang="en-US" sz="1200" b="1" baseline="-25000">
                <a:latin typeface="Arial" charset="0"/>
                <a:cs typeface="Arial" charset="0"/>
              </a:endParaRPr>
            </a:p>
          </p:txBody>
        </p:sp>
        <p:sp>
          <p:nvSpPr>
            <p:cNvPr id="46091" name="Text Box 9"/>
            <p:cNvSpPr txBox="1">
              <a:spLocks noChangeArrowheads="1"/>
            </p:cNvSpPr>
            <p:nvPr/>
          </p:nvSpPr>
          <p:spPr bwMode="auto">
            <a:xfrm>
              <a:off x="4056" y="1329"/>
              <a:ext cx="872" cy="428"/>
            </a:xfrm>
            <a:prstGeom prst="rect">
              <a:avLst/>
            </a:prstGeom>
            <a:noFill/>
            <a:ln w="9525">
              <a:solidFill>
                <a:schemeClr val="tx1"/>
              </a:solidFill>
              <a:miter lim="800000"/>
              <a:headEnd/>
              <a:tailEnd/>
            </a:ln>
          </p:spPr>
          <p:txBody>
            <a:bodyPr>
              <a:spAutoFit/>
            </a:bodyPr>
            <a:lstStyle/>
            <a:p>
              <a:pPr eaLnBrk="1" hangingPunct="1"/>
              <a:r>
                <a:rPr lang="en-US" sz="1200" b="1">
                  <a:latin typeface="Arial" charset="0"/>
                  <a:cs typeface="Arial" charset="0"/>
                </a:rPr>
                <a:t>Track = t4</a:t>
              </a:r>
              <a:endParaRPr lang="en-US" sz="1200" b="1" baseline="-25000">
                <a:latin typeface="Arial" charset="0"/>
                <a:cs typeface="Arial" charset="0"/>
              </a:endParaRPr>
            </a:p>
          </p:txBody>
        </p:sp>
        <p:cxnSp>
          <p:nvCxnSpPr>
            <p:cNvPr id="46092" name="AutoShape 10"/>
            <p:cNvCxnSpPr>
              <a:cxnSpLocks noChangeShapeType="1"/>
              <a:stCxn id="46090" idx="3"/>
              <a:endCxn id="46091" idx="1"/>
            </p:cNvCxnSpPr>
            <p:nvPr/>
          </p:nvCxnSpPr>
          <p:spPr bwMode="auto">
            <a:xfrm>
              <a:off x="3888" y="1543"/>
              <a:ext cx="168" cy="1"/>
            </a:xfrm>
            <a:prstGeom prst="straightConnector1">
              <a:avLst/>
            </a:prstGeom>
            <a:noFill/>
            <a:ln w="9525">
              <a:solidFill>
                <a:schemeClr val="tx1"/>
              </a:solidFill>
              <a:round/>
              <a:headEnd/>
              <a:tailEnd type="triangle" w="med" len="med"/>
            </a:ln>
          </p:spPr>
        </p:cxnSp>
        <p:cxnSp>
          <p:nvCxnSpPr>
            <p:cNvPr id="46093" name="AutoShape 11"/>
            <p:cNvCxnSpPr>
              <a:cxnSpLocks noChangeShapeType="1"/>
              <a:stCxn id="46088" idx="3"/>
            </p:cNvCxnSpPr>
            <p:nvPr/>
          </p:nvCxnSpPr>
          <p:spPr bwMode="auto">
            <a:xfrm flipV="1">
              <a:off x="2912" y="1463"/>
              <a:ext cx="144" cy="95"/>
            </a:xfrm>
            <a:prstGeom prst="straightConnector1">
              <a:avLst/>
            </a:prstGeom>
            <a:noFill/>
            <a:ln w="9525">
              <a:solidFill>
                <a:schemeClr val="tx1"/>
              </a:solidFill>
              <a:round/>
              <a:headEnd/>
              <a:tailEnd type="triangle" w="med" len="med"/>
            </a:ln>
          </p:spPr>
        </p:cxnSp>
        <p:sp>
          <p:nvSpPr>
            <p:cNvPr id="46094" name="Line 12"/>
            <p:cNvSpPr>
              <a:spLocks noChangeShapeType="1"/>
            </p:cNvSpPr>
            <p:nvPr/>
          </p:nvSpPr>
          <p:spPr bwMode="auto">
            <a:xfrm>
              <a:off x="4928" y="1463"/>
              <a:ext cx="344" cy="0"/>
            </a:xfrm>
            <a:prstGeom prst="line">
              <a:avLst/>
            </a:prstGeom>
            <a:noFill/>
            <a:ln w="9525">
              <a:solidFill>
                <a:schemeClr val="tx1"/>
              </a:solidFill>
              <a:round/>
              <a:headEnd/>
              <a:tailEnd type="triangle" w="med" len="med"/>
            </a:ln>
          </p:spPr>
          <p:txBody>
            <a:bodyPr/>
            <a:lstStyle/>
            <a:p>
              <a:endParaRPr lang="en-US"/>
            </a:p>
          </p:txBody>
        </p:sp>
        <p:sp>
          <p:nvSpPr>
            <p:cNvPr id="46095" name="Text Box 13"/>
            <p:cNvSpPr txBox="1">
              <a:spLocks noChangeArrowheads="1"/>
            </p:cNvSpPr>
            <p:nvPr/>
          </p:nvSpPr>
          <p:spPr bwMode="auto">
            <a:xfrm>
              <a:off x="5214" y="1412"/>
              <a:ext cx="448" cy="257"/>
            </a:xfrm>
            <a:prstGeom prst="rect">
              <a:avLst/>
            </a:prstGeom>
            <a:noFill/>
            <a:ln w="9525">
              <a:noFill/>
              <a:miter lim="800000"/>
              <a:headEnd/>
              <a:tailEnd/>
            </a:ln>
          </p:spPr>
          <p:txBody>
            <a:bodyPr wrap="none">
              <a:spAutoFit/>
            </a:bodyPr>
            <a:lstStyle/>
            <a:p>
              <a:pPr eaLnBrk="1" hangingPunct="1"/>
              <a:r>
                <a:rPr lang="en-US" sz="1200" b="1">
                  <a:latin typeface="Arial" charset="0"/>
                  <a:cs typeface="Arial" charset="0"/>
                </a:rPr>
                <a:t>…..</a:t>
              </a: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7356599" y="304800"/>
            <a:ext cx="1348446" cy="584775"/>
          </a:xfrm>
          <a:prstGeom prst="rect">
            <a:avLst/>
          </a:prstGeom>
          <a:noFill/>
          <a:ln w="9525">
            <a:noFill/>
            <a:miter lim="800000"/>
            <a:headEnd/>
            <a:tailEnd/>
          </a:ln>
        </p:spPr>
        <p:txBody>
          <a:bodyPr wrap="none">
            <a:spAutoFit/>
          </a:bodyPr>
          <a:lstStyle/>
          <a:p>
            <a:pPr eaLnBrk="1" hangingPunct="1"/>
            <a:r>
              <a:rPr lang="en-US" sz="3200" b="1" dirty="0">
                <a:latin typeface="Arial" charset="0"/>
                <a:cs typeface="Arial" charset="0"/>
              </a:rPr>
              <a:t>SCAN</a:t>
            </a:r>
          </a:p>
        </p:txBody>
      </p:sp>
      <p:sp>
        <p:nvSpPr>
          <p:cNvPr id="47107" name="Oval 4"/>
          <p:cNvSpPr>
            <a:spLocks noChangeArrowheads="1"/>
          </p:cNvSpPr>
          <p:nvPr/>
        </p:nvSpPr>
        <p:spPr bwMode="auto">
          <a:xfrm>
            <a:off x="4102100" y="3405188"/>
            <a:ext cx="914400" cy="914400"/>
          </a:xfrm>
          <a:prstGeom prst="ellipse">
            <a:avLst/>
          </a:prstGeom>
          <a:noFill/>
          <a:ln w="9525">
            <a:solidFill>
              <a:schemeClr val="tx1"/>
            </a:solidFill>
            <a:round/>
            <a:headEnd/>
            <a:tailEnd/>
          </a:ln>
        </p:spPr>
        <p:txBody>
          <a:bodyPr wrap="none" anchor="ctr"/>
          <a:lstStyle/>
          <a:p>
            <a:endParaRPr lang="en-US"/>
          </a:p>
        </p:txBody>
      </p:sp>
      <p:sp>
        <p:nvSpPr>
          <p:cNvPr id="47108" name="Oval 5"/>
          <p:cNvSpPr>
            <a:spLocks noChangeAspect="1" noChangeArrowheads="1"/>
          </p:cNvSpPr>
          <p:nvPr/>
        </p:nvSpPr>
        <p:spPr bwMode="auto">
          <a:xfrm>
            <a:off x="2273300" y="1741488"/>
            <a:ext cx="4570413" cy="4570412"/>
          </a:xfrm>
          <a:prstGeom prst="ellipse">
            <a:avLst/>
          </a:prstGeom>
          <a:noFill/>
          <a:ln w="9525">
            <a:solidFill>
              <a:schemeClr val="tx1"/>
            </a:solidFill>
            <a:round/>
            <a:headEnd/>
            <a:tailEnd/>
          </a:ln>
        </p:spPr>
        <p:txBody>
          <a:bodyPr wrap="none" anchor="ctr"/>
          <a:lstStyle/>
          <a:p>
            <a:endParaRPr lang="en-US"/>
          </a:p>
        </p:txBody>
      </p:sp>
      <p:sp>
        <p:nvSpPr>
          <p:cNvPr id="47109" name="Oval 6"/>
          <p:cNvSpPr>
            <a:spLocks noChangeAspect="1" noChangeArrowheads="1"/>
          </p:cNvSpPr>
          <p:nvPr/>
        </p:nvSpPr>
        <p:spPr bwMode="auto">
          <a:xfrm>
            <a:off x="1778000" y="1258888"/>
            <a:ext cx="5484813" cy="5484812"/>
          </a:xfrm>
          <a:prstGeom prst="ellipse">
            <a:avLst/>
          </a:prstGeom>
          <a:noFill/>
          <a:ln w="9525">
            <a:solidFill>
              <a:schemeClr val="tx1"/>
            </a:solidFill>
            <a:round/>
            <a:headEnd/>
            <a:tailEnd/>
          </a:ln>
        </p:spPr>
        <p:txBody>
          <a:bodyPr wrap="none" anchor="ctr"/>
          <a:lstStyle/>
          <a:p>
            <a:endParaRPr lang="en-US"/>
          </a:p>
        </p:txBody>
      </p:sp>
      <p:sp>
        <p:nvSpPr>
          <p:cNvPr id="47110" name="Oval 7"/>
          <p:cNvSpPr>
            <a:spLocks noChangeAspect="1" noChangeArrowheads="1"/>
          </p:cNvSpPr>
          <p:nvPr/>
        </p:nvSpPr>
        <p:spPr bwMode="auto">
          <a:xfrm>
            <a:off x="3441700" y="2732088"/>
            <a:ext cx="2286000" cy="2286000"/>
          </a:xfrm>
          <a:prstGeom prst="ellipse">
            <a:avLst/>
          </a:prstGeom>
          <a:noFill/>
          <a:ln w="9525">
            <a:solidFill>
              <a:schemeClr val="tx1"/>
            </a:solidFill>
            <a:round/>
            <a:headEnd/>
            <a:tailEnd/>
          </a:ln>
        </p:spPr>
        <p:txBody>
          <a:bodyPr wrap="none" anchor="ctr"/>
          <a:lstStyle/>
          <a:p>
            <a:endParaRPr lang="en-US"/>
          </a:p>
        </p:txBody>
      </p:sp>
      <p:sp>
        <p:nvSpPr>
          <p:cNvPr id="47111" name="Text Box 8"/>
          <p:cNvSpPr txBox="1">
            <a:spLocks noChangeArrowheads="1"/>
          </p:cNvSpPr>
          <p:nvPr/>
        </p:nvSpPr>
        <p:spPr bwMode="auto">
          <a:xfrm>
            <a:off x="1495425" y="3505200"/>
            <a:ext cx="390525" cy="304800"/>
          </a:xfrm>
          <a:prstGeom prst="rect">
            <a:avLst/>
          </a:prstGeom>
          <a:noFill/>
          <a:ln w="9525">
            <a:noFill/>
            <a:miter lim="800000"/>
            <a:headEnd/>
            <a:tailEnd/>
          </a:ln>
        </p:spPr>
        <p:txBody>
          <a:bodyPr wrap="none">
            <a:spAutoFit/>
          </a:bodyPr>
          <a:lstStyle/>
          <a:p>
            <a:pPr eaLnBrk="1" hangingPunct="1"/>
            <a:r>
              <a:rPr lang="en-US" sz="1400" b="1">
                <a:latin typeface="Arial" charset="0"/>
                <a:cs typeface="Arial" charset="0"/>
              </a:rPr>
              <a:t>t3 </a:t>
            </a:r>
          </a:p>
        </p:txBody>
      </p:sp>
      <p:sp>
        <p:nvSpPr>
          <p:cNvPr id="47112" name="Text Box 9"/>
          <p:cNvSpPr txBox="1">
            <a:spLocks noChangeArrowheads="1"/>
          </p:cNvSpPr>
          <p:nvPr/>
        </p:nvSpPr>
        <p:spPr bwMode="auto">
          <a:xfrm>
            <a:off x="2263775" y="3594100"/>
            <a:ext cx="390525" cy="304800"/>
          </a:xfrm>
          <a:prstGeom prst="rect">
            <a:avLst/>
          </a:prstGeom>
          <a:noFill/>
          <a:ln w="9525">
            <a:noFill/>
            <a:miter lim="800000"/>
            <a:headEnd/>
            <a:tailEnd/>
          </a:ln>
        </p:spPr>
        <p:txBody>
          <a:bodyPr wrap="none">
            <a:spAutoFit/>
          </a:bodyPr>
          <a:lstStyle/>
          <a:p>
            <a:pPr eaLnBrk="1" hangingPunct="1"/>
            <a:r>
              <a:rPr lang="en-US" sz="1400" b="1">
                <a:latin typeface="Arial" charset="0"/>
                <a:cs typeface="Arial" charset="0"/>
              </a:rPr>
              <a:t>t1 </a:t>
            </a:r>
          </a:p>
        </p:txBody>
      </p:sp>
      <p:sp>
        <p:nvSpPr>
          <p:cNvPr id="47113" name="Text Box 10"/>
          <p:cNvSpPr txBox="1">
            <a:spLocks noChangeArrowheads="1"/>
          </p:cNvSpPr>
          <p:nvPr/>
        </p:nvSpPr>
        <p:spPr bwMode="auto">
          <a:xfrm>
            <a:off x="3152775" y="3568700"/>
            <a:ext cx="390525" cy="304800"/>
          </a:xfrm>
          <a:prstGeom prst="rect">
            <a:avLst/>
          </a:prstGeom>
          <a:noFill/>
          <a:ln w="9525">
            <a:noFill/>
            <a:miter lim="800000"/>
            <a:headEnd/>
            <a:tailEnd/>
          </a:ln>
        </p:spPr>
        <p:txBody>
          <a:bodyPr wrap="none">
            <a:spAutoFit/>
          </a:bodyPr>
          <a:lstStyle/>
          <a:p>
            <a:pPr eaLnBrk="1" hangingPunct="1"/>
            <a:r>
              <a:rPr lang="en-US" sz="1400" b="1">
                <a:latin typeface="Arial" charset="0"/>
                <a:cs typeface="Arial" charset="0"/>
              </a:rPr>
              <a:t>t4 </a:t>
            </a:r>
          </a:p>
        </p:txBody>
      </p:sp>
      <p:sp>
        <p:nvSpPr>
          <p:cNvPr id="47114" name="Text Box 11"/>
          <p:cNvSpPr txBox="1">
            <a:spLocks noChangeArrowheads="1"/>
          </p:cNvSpPr>
          <p:nvPr/>
        </p:nvSpPr>
        <p:spPr bwMode="auto">
          <a:xfrm>
            <a:off x="3813175" y="3568700"/>
            <a:ext cx="390525" cy="304800"/>
          </a:xfrm>
          <a:prstGeom prst="rect">
            <a:avLst/>
          </a:prstGeom>
          <a:noFill/>
          <a:ln w="9525">
            <a:noFill/>
            <a:miter lim="800000"/>
            <a:headEnd/>
            <a:tailEnd/>
          </a:ln>
        </p:spPr>
        <p:txBody>
          <a:bodyPr wrap="none">
            <a:spAutoFit/>
          </a:bodyPr>
          <a:lstStyle/>
          <a:p>
            <a:pPr eaLnBrk="1" hangingPunct="1"/>
            <a:r>
              <a:rPr lang="en-US" sz="1400" b="1">
                <a:latin typeface="Arial" charset="0"/>
                <a:cs typeface="Arial" charset="0"/>
              </a:rPr>
              <a:t>t2 </a:t>
            </a:r>
          </a:p>
        </p:txBody>
      </p:sp>
      <p:sp>
        <p:nvSpPr>
          <p:cNvPr id="47115" name="Rectangle 12"/>
          <p:cNvSpPr>
            <a:spLocks noChangeArrowheads="1"/>
          </p:cNvSpPr>
          <p:nvPr/>
        </p:nvSpPr>
        <p:spPr bwMode="auto">
          <a:xfrm>
            <a:off x="719138" y="3798888"/>
            <a:ext cx="390525" cy="177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7116" name="Line 13"/>
          <p:cNvSpPr>
            <a:spLocks noChangeShapeType="1"/>
          </p:cNvSpPr>
          <p:nvPr/>
        </p:nvSpPr>
        <p:spPr bwMode="auto">
          <a:xfrm>
            <a:off x="1685925" y="3887788"/>
            <a:ext cx="587375" cy="0"/>
          </a:xfrm>
          <a:prstGeom prst="line">
            <a:avLst/>
          </a:prstGeom>
          <a:noFill/>
          <a:ln w="9525">
            <a:solidFill>
              <a:schemeClr val="tx1"/>
            </a:solidFill>
            <a:round/>
            <a:headEnd/>
            <a:tailEnd type="triangle" w="med" len="med"/>
          </a:ln>
        </p:spPr>
        <p:txBody>
          <a:bodyPr/>
          <a:lstStyle/>
          <a:p>
            <a:endParaRPr lang="en-US"/>
          </a:p>
        </p:txBody>
      </p:sp>
      <p:sp>
        <p:nvSpPr>
          <p:cNvPr id="47117" name="Freeform 14"/>
          <p:cNvSpPr>
            <a:spLocks/>
          </p:cNvSpPr>
          <p:nvPr/>
        </p:nvSpPr>
        <p:spPr bwMode="auto">
          <a:xfrm>
            <a:off x="3073400" y="3976688"/>
            <a:ext cx="1447800" cy="495300"/>
          </a:xfrm>
          <a:custGeom>
            <a:avLst/>
            <a:gdLst>
              <a:gd name="T0" fmla="*/ 2147483647 w 912"/>
              <a:gd name="T1" fmla="*/ 0 h 312"/>
              <a:gd name="T2" fmla="*/ 0 w 912"/>
              <a:gd name="T3" fmla="*/ 2147483647 h 312"/>
              <a:gd name="T4" fmla="*/ 0 60000 65536"/>
              <a:gd name="T5" fmla="*/ 0 60000 65536"/>
              <a:gd name="T6" fmla="*/ 0 w 912"/>
              <a:gd name="T7" fmla="*/ 0 h 312"/>
              <a:gd name="T8" fmla="*/ 912 w 912"/>
              <a:gd name="T9" fmla="*/ 312 h 312"/>
            </a:gdLst>
            <a:ahLst/>
            <a:cxnLst>
              <a:cxn ang="T4">
                <a:pos x="T0" y="T1"/>
              </a:cxn>
              <a:cxn ang="T5">
                <a:pos x="T2" y="T3"/>
              </a:cxn>
            </a:cxnLst>
            <a:rect l="T6" t="T7" r="T8" b="T9"/>
            <a:pathLst>
              <a:path w="912" h="312">
                <a:moveTo>
                  <a:pt x="912" y="0"/>
                </a:moveTo>
                <a:lnTo>
                  <a:pt x="0" y="312"/>
                </a:lnTo>
              </a:path>
            </a:pathLst>
          </a:custGeom>
          <a:noFill/>
          <a:ln w="9525">
            <a:solidFill>
              <a:schemeClr val="tx1"/>
            </a:solidFill>
            <a:round/>
            <a:headEnd/>
            <a:tailEnd type="triangle" w="med" len="med"/>
          </a:ln>
        </p:spPr>
        <p:txBody>
          <a:bodyPr/>
          <a:lstStyle/>
          <a:p>
            <a:endParaRPr lang="en-US"/>
          </a:p>
        </p:txBody>
      </p:sp>
      <p:sp>
        <p:nvSpPr>
          <p:cNvPr id="47118" name="Line 15"/>
          <p:cNvSpPr>
            <a:spLocks noChangeShapeType="1"/>
          </p:cNvSpPr>
          <p:nvPr/>
        </p:nvSpPr>
        <p:spPr bwMode="auto">
          <a:xfrm flipV="1">
            <a:off x="1109663" y="3887788"/>
            <a:ext cx="668337" cy="0"/>
          </a:xfrm>
          <a:prstGeom prst="line">
            <a:avLst/>
          </a:prstGeom>
          <a:noFill/>
          <a:ln w="9525">
            <a:solidFill>
              <a:schemeClr val="tx1"/>
            </a:solidFill>
            <a:round/>
            <a:headEnd/>
            <a:tailEnd type="triangle" w="med" len="med"/>
          </a:ln>
        </p:spPr>
        <p:txBody>
          <a:bodyPr/>
          <a:lstStyle/>
          <a:p>
            <a:endParaRPr lang="en-US"/>
          </a:p>
        </p:txBody>
      </p:sp>
      <p:sp>
        <p:nvSpPr>
          <p:cNvPr id="47119" name="Text Box 16"/>
          <p:cNvSpPr txBox="1">
            <a:spLocks noChangeArrowheads="1"/>
          </p:cNvSpPr>
          <p:nvPr/>
        </p:nvSpPr>
        <p:spPr bwMode="auto">
          <a:xfrm>
            <a:off x="887413" y="3467100"/>
            <a:ext cx="646112" cy="304800"/>
          </a:xfrm>
          <a:prstGeom prst="rect">
            <a:avLst/>
          </a:prstGeom>
          <a:noFill/>
          <a:ln w="9525">
            <a:noFill/>
            <a:miter lim="800000"/>
            <a:headEnd/>
            <a:tailEnd/>
          </a:ln>
        </p:spPr>
        <p:txBody>
          <a:bodyPr wrap="none">
            <a:spAutoFit/>
          </a:bodyPr>
          <a:lstStyle/>
          <a:p>
            <a:pPr eaLnBrk="1" hangingPunct="1"/>
            <a:r>
              <a:rPr lang="en-US" sz="1400" b="1">
                <a:latin typeface="Arial" charset="0"/>
                <a:cs typeface="Arial" charset="0"/>
              </a:rPr>
              <a:t>head </a:t>
            </a:r>
          </a:p>
        </p:txBody>
      </p:sp>
      <p:sp>
        <p:nvSpPr>
          <p:cNvPr id="47120" name="Line 17"/>
          <p:cNvSpPr>
            <a:spLocks noChangeShapeType="1"/>
          </p:cNvSpPr>
          <p:nvPr/>
        </p:nvSpPr>
        <p:spPr bwMode="auto">
          <a:xfrm flipH="1">
            <a:off x="901700" y="850900"/>
            <a:ext cx="12700" cy="5461000"/>
          </a:xfrm>
          <a:prstGeom prst="line">
            <a:avLst/>
          </a:prstGeom>
          <a:noFill/>
          <a:ln w="9525">
            <a:solidFill>
              <a:schemeClr val="tx1"/>
            </a:solidFill>
            <a:round/>
            <a:headEnd/>
            <a:tailEnd/>
          </a:ln>
        </p:spPr>
        <p:txBody>
          <a:bodyPr/>
          <a:lstStyle/>
          <a:p>
            <a:endParaRPr lang="en-US"/>
          </a:p>
        </p:txBody>
      </p:sp>
      <p:sp>
        <p:nvSpPr>
          <p:cNvPr id="47121" name="Text Box 18"/>
          <p:cNvSpPr txBox="1">
            <a:spLocks noChangeArrowheads="1"/>
          </p:cNvSpPr>
          <p:nvPr/>
        </p:nvSpPr>
        <p:spPr bwMode="auto">
          <a:xfrm>
            <a:off x="415925" y="404813"/>
            <a:ext cx="1701800" cy="304800"/>
          </a:xfrm>
          <a:prstGeom prst="rect">
            <a:avLst/>
          </a:prstGeom>
          <a:noFill/>
          <a:ln w="9525">
            <a:noFill/>
            <a:miter lim="800000"/>
            <a:headEnd/>
            <a:tailEnd/>
          </a:ln>
        </p:spPr>
        <p:txBody>
          <a:bodyPr wrap="none">
            <a:spAutoFit/>
          </a:bodyPr>
          <a:lstStyle/>
          <a:p>
            <a:pPr eaLnBrk="1" hangingPunct="1"/>
            <a:r>
              <a:rPr lang="en-US" sz="1400" b="1">
                <a:latin typeface="Arial" charset="0"/>
                <a:cs typeface="Arial" charset="0"/>
              </a:rPr>
              <a:t>Outermost track  </a:t>
            </a:r>
            <a:r>
              <a:rPr lang="en-US" sz="1400">
                <a:latin typeface="Arial" charset="0"/>
                <a:cs typeface="Arial" charset="0"/>
              </a:rPr>
              <a:t> </a:t>
            </a:r>
          </a:p>
        </p:txBody>
      </p:sp>
      <p:sp>
        <p:nvSpPr>
          <p:cNvPr id="47122" name="Line 19"/>
          <p:cNvSpPr>
            <a:spLocks noChangeShapeType="1"/>
          </p:cNvSpPr>
          <p:nvPr/>
        </p:nvSpPr>
        <p:spPr bwMode="auto">
          <a:xfrm>
            <a:off x="2273300" y="3887788"/>
            <a:ext cx="1168400" cy="0"/>
          </a:xfrm>
          <a:prstGeom prst="line">
            <a:avLst/>
          </a:prstGeom>
          <a:noFill/>
          <a:ln w="9525">
            <a:solidFill>
              <a:schemeClr val="tx1"/>
            </a:solidFill>
            <a:round/>
            <a:headEnd/>
            <a:tailEnd type="triangle" w="med" len="med"/>
          </a:ln>
        </p:spPr>
        <p:txBody>
          <a:bodyPr/>
          <a:lstStyle/>
          <a:p>
            <a:endParaRPr lang="en-US"/>
          </a:p>
        </p:txBody>
      </p:sp>
      <p:sp>
        <p:nvSpPr>
          <p:cNvPr id="47123" name="Line 20"/>
          <p:cNvSpPr>
            <a:spLocks noChangeShapeType="1"/>
          </p:cNvSpPr>
          <p:nvPr/>
        </p:nvSpPr>
        <p:spPr bwMode="auto">
          <a:xfrm>
            <a:off x="3441700" y="3887788"/>
            <a:ext cx="660400" cy="0"/>
          </a:xfrm>
          <a:prstGeom prst="line">
            <a:avLst/>
          </a:prstGeom>
          <a:noFill/>
          <a:ln w="9525">
            <a:solidFill>
              <a:schemeClr val="tx1"/>
            </a:solidFill>
            <a:round/>
            <a:headEnd/>
            <a:tailEnd type="triangle" w="med" len="med"/>
          </a:ln>
        </p:spPr>
        <p:txBody>
          <a:bodyPr/>
          <a:lstStyle/>
          <a:p>
            <a:endParaRPr lang="en-US"/>
          </a:p>
        </p:txBody>
      </p:sp>
      <p:sp>
        <p:nvSpPr>
          <p:cNvPr id="47124" name="Line 21"/>
          <p:cNvSpPr>
            <a:spLocks noChangeShapeType="1"/>
          </p:cNvSpPr>
          <p:nvPr/>
        </p:nvSpPr>
        <p:spPr bwMode="auto">
          <a:xfrm>
            <a:off x="4102100" y="3887788"/>
            <a:ext cx="419100" cy="0"/>
          </a:xfrm>
          <a:prstGeom prst="line">
            <a:avLst/>
          </a:prstGeom>
          <a:noFill/>
          <a:ln w="9525">
            <a:solidFill>
              <a:schemeClr val="tx1"/>
            </a:solidFill>
            <a:round/>
            <a:headEnd/>
            <a:tailEnd type="triangle" w="med" len="med"/>
          </a:ln>
        </p:spPr>
        <p:txBody>
          <a:bodyPr/>
          <a:lstStyle/>
          <a:p>
            <a:endParaRPr lang="en-US"/>
          </a:p>
        </p:txBody>
      </p:sp>
      <p:sp>
        <p:nvSpPr>
          <p:cNvPr id="47125" name="Line 22"/>
          <p:cNvSpPr>
            <a:spLocks noChangeShapeType="1"/>
          </p:cNvSpPr>
          <p:nvPr/>
        </p:nvSpPr>
        <p:spPr bwMode="auto">
          <a:xfrm>
            <a:off x="4521200" y="850900"/>
            <a:ext cx="0" cy="5892800"/>
          </a:xfrm>
          <a:prstGeom prst="line">
            <a:avLst/>
          </a:prstGeom>
          <a:noFill/>
          <a:ln w="9525">
            <a:solidFill>
              <a:schemeClr val="tx1"/>
            </a:solidFill>
            <a:round/>
            <a:headEnd/>
            <a:tailEnd/>
          </a:ln>
        </p:spPr>
        <p:txBody>
          <a:bodyPr/>
          <a:lstStyle/>
          <a:p>
            <a:endParaRPr lang="en-US"/>
          </a:p>
        </p:txBody>
      </p:sp>
      <p:sp>
        <p:nvSpPr>
          <p:cNvPr id="47126" name="Text Box 23"/>
          <p:cNvSpPr txBox="1">
            <a:spLocks noChangeArrowheads="1"/>
          </p:cNvSpPr>
          <p:nvPr/>
        </p:nvSpPr>
        <p:spPr bwMode="auto">
          <a:xfrm>
            <a:off x="4559300" y="2286000"/>
            <a:ext cx="1612900" cy="304800"/>
          </a:xfrm>
          <a:prstGeom prst="rect">
            <a:avLst/>
          </a:prstGeom>
          <a:noFill/>
          <a:ln w="9525">
            <a:noFill/>
            <a:miter lim="800000"/>
            <a:headEnd/>
            <a:tailEnd/>
          </a:ln>
        </p:spPr>
        <p:txBody>
          <a:bodyPr wrap="none">
            <a:spAutoFit/>
          </a:bodyPr>
          <a:lstStyle/>
          <a:p>
            <a:pPr eaLnBrk="1" hangingPunct="1"/>
            <a:r>
              <a:rPr lang="en-US" sz="1400" b="1">
                <a:latin typeface="Arial" charset="0"/>
                <a:cs typeface="Arial" charset="0"/>
              </a:rPr>
              <a:t>Innermost track  </a:t>
            </a:r>
          </a:p>
        </p:txBody>
      </p:sp>
      <p:sp>
        <p:nvSpPr>
          <p:cNvPr id="47127" name="Text Box 24"/>
          <p:cNvSpPr txBox="1">
            <a:spLocks noChangeArrowheads="1"/>
          </p:cNvSpPr>
          <p:nvPr/>
        </p:nvSpPr>
        <p:spPr bwMode="auto">
          <a:xfrm>
            <a:off x="2771775" y="4508500"/>
            <a:ext cx="390525" cy="304800"/>
          </a:xfrm>
          <a:prstGeom prst="rect">
            <a:avLst/>
          </a:prstGeom>
          <a:noFill/>
          <a:ln w="9525">
            <a:noFill/>
            <a:miter lim="800000"/>
            <a:headEnd/>
            <a:tailEnd/>
          </a:ln>
        </p:spPr>
        <p:txBody>
          <a:bodyPr wrap="none">
            <a:spAutoFit/>
          </a:bodyPr>
          <a:lstStyle/>
          <a:p>
            <a:pPr eaLnBrk="1" hangingPunct="1"/>
            <a:r>
              <a:rPr lang="en-US" sz="1400" b="1">
                <a:latin typeface="Arial" charset="0"/>
                <a:cs typeface="Arial" charset="0"/>
              </a:rPr>
              <a:t>t6 </a:t>
            </a:r>
          </a:p>
        </p:txBody>
      </p:sp>
      <p:sp>
        <p:nvSpPr>
          <p:cNvPr id="47128" name="Text Box 25"/>
          <p:cNvSpPr txBox="1">
            <a:spLocks noChangeArrowheads="1"/>
          </p:cNvSpPr>
          <p:nvPr/>
        </p:nvSpPr>
        <p:spPr bwMode="auto">
          <a:xfrm>
            <a:off x="2159000" y="4826000"/>
            <a:ext cx="390525" cy="304800"/>
          </a:xfrm>
          <a:prstGeom prst="rect">
            <a:avLst/>
          </a:prstGeom>
          <a:noFill/>
          <a:ln w="9525">
            <a:noFill/>
            <a:miter lim="800000"/>
            <a:headEnd/>
            <a:tailEnd/>
          </a:ln>
        </p:spPr>
        <p:txBody>
          <a:bodyPr wrap="none">
            <a:spAutoFit/>
          </a:bodyPr>
          <a:lstStyle/>
          <a:p>
            <a:pPr eaLnBrk="1" hangingPunct="1"/>
            <a:r>
              <a:rPr lang="en-US" sz="1400" b="1">
                <a:latin typeface="Arial" charset="0"/>
                <a:cs typeface="Arial" charset="0"/>
              </a:rPr>
              <a:t>t5 </a:t>
            </a:r>
          </a:p>
        </p:txBody>
      </p:sp>
      <p:sp>
        <p:nvSpPr>
          <p:cNvPr id="47129" name="Oval 26"/>
          <p:cNvSpPr>
            <a:spLocks noChangeAspect="1" noChangeArrowheads="1"/>
          </p:cNvSpPr>
          <p:nvPr/>
        </p:nvSpPr>
        <p:spPr bwMode="auto">
          <a:xfrm>
            <a:off x="2946400" y="2287588"/>
            <a:ext cx="3198813" cy="3198812"/>
          </a:xfrm>
          <a:prstGeom prst="ellipse">
            <a:avLst/>
          </a:prstGeom>
          <a:noFill/>
          <a:ln w="9525">
            <a:solidFill>
              <a:schemeClr val="tx1"/>
            </a:solidFill>
            <a:round/>
            <a:headEnd/>
            <a:tailEnd/>
          </a:ln>
        </p:spPr>
        <p:txBody>
          <a:bodyPr wrap="none" anchor="ctr"/>
          <a:lstStyle/>
          <a:p>
            <a:endParaRPr lang="en-US"/>
          </a:p>
        </p:txBody>
      </p:sp>
      <p:sp>
        <p:nvSpPr>
          <p:cNvPr id="47130" name="Freeform 27"/>
          <p:cNvSpPr>
            <a:spLocks/>
          </p:cNvSpPr>
          <p:nvPr/>
        </p:nvSpPr>
        <p:spPr bwMode="auto">
          <a:xfrm>
            <a:off x="2400300" y="4471988"/>
            <a:ext cx="673100" cy="266700"/>
          </a:xfrm>
          <a:custGeom>
            <a:avLst/>
            <a:gdLst>
              <a:gd name="T0" fmla="*/ 2147483647 w 424"/>
              <a:gd name="T1" fmla="*/ 0 h 168"/>
              <a:gd name="T2" fmla="*/ 0 w 424"/>
              <a:gd name="T3" fmla="*/ 2147483647 h 168"/>
              <a:gd name="T4" fmla="*/ 0 60000 65536"/>
              <a:gd name="T5" fmla="*/ 0 60000 65536"/>
              <a:gd name="T6" fmla="*/ 0 w 424"/>
              <a:gd name="T7" fmla="*/ 0 h 168"/>
              <a:gd name="T8" fmla="*/ 424 w 424"/>
              <a:gd name="T9" fmla="*/ 168 h 168"/>
            </a:gdLst>
            <a:ahLst/>
            <a:cxnLst>
              <a:cxn ang="T4">
                <a:pos x="T0" y="T1"/>
              </a:cxn>
              <a:cxn ang="T5">
                <a:pos x="T2" y="T3"/>
              </a:cxn>
            </a:cxnLst>
            <a:rect l="T6" t="T7" r="T8" b="T9"/>
            <a:pathLst>
              <a:path w="424" h="168">
                <a:moveTo>
                  <a:pt x="424" y="0"/>
                </a:moveTo>
                <a:lnTo>
                  <a:pt x="0" y="168"/>
                </a:lnTo>
              </a:path>
            </a:pathLst>
          </a:custGeom>
          <a:noFill/>
          <a:ln w="9525">
            <a:solidFill>
              <a:schemeClr val="tx1"/>
            </a:solidFill>
            <a:round/>
            <a:headEnd/>
            <a:tailEnd type="triangle" w="med" len="med"/>
          </a:ln>
        </p:spPr>
        <p:txBody>
          <a:bodyPr/>
          <a:lstStyle/>
          <a:p>
            <a:endParaRPr lang="en-US"/>
          </a:p>
        </p:txBody>
      </p:sp>
      <p:sp>
        <p:nvSpPr>
          <p:cNvPr id="47131" name="Line 28"/>
          <p:cNvSpPr>
            <a:spLocks noChangeShapeType="1"/>
          </p:cNvSpPr>
          <p:nvPr/>
        </p:nvSpPr>
        <p:spPr bwMode="auto">
          <a:xfrm flipH="1">
            <a:off x="887413" y="4738688"/>
            <a:ext cx="1512887" cy="584200"/>
          </a:xfrm>
          <a:prstGeom prst="line">
            <a:avLst/>
          </a:prstGeom>
          <a:noFill/>
          <a:ln w="9525">
            <a:solidFill>
              <a:schemeClr val="tx1"/>
            </a:solidFill>
            <a:round/>
            <a:headEnd/>
            <a:tailEnd type="triangle" w="med" len="med"/>
          </a:ln>
        </p:spPr>
        <p:txBody>
          <a:bodyPr/>
          <a:lstStyle/>
          <a:p>
            <a:endParaRPr lang="en-US"/>
          </a:p>
        </p:txBody>
      </p:sp>
      <p:grpSp>
        <p:nvGrpSpPr>
          <p:cNvPr id="2" name="Group 2"/>
          <p:cNvGrpSpPr>
            <a:grpSpLocks/>
          </p:cNvGrpSpPr>
          <p:nvPr/>
        </p:nvGrpSpPr>
        <p:grpSpPr bwMode="auto">
          <a:xfrm>
            <a:off x="1943100" y="114300"/>
            <a:ext cx="5062538" cy="820738"/>
            <a:chOff x="332" y="1011"/>
            <a:chExt cx="5330" cy="761"/>
          </a:xfrm>
        </p:grpSpPr>
        <p:sp>
          <p:nvSpPr>
            <p:cNvPr id="47133" name="Text Box 3"/>
            <p:cNvSpPr txBox="1">
              <a:spLocks noChangeArrowheads="1"/>
            </p:cNvSpPr>
            <p:nvPr/>
          </p:nvSpPr>
          <p:spPr bwMode="auto">
            <a:xfrm>
              <a:off x="1040" y="1344"/>
              <a:ext cx="832" cy="428"/>
            </a:xfrm>
            <a:prstGeom prst="rect">
              <a:avLst/>
            </a:prstGeom>
            <a:noFill/>
            <a:ln w="9525">
              <a:solidFill>
                <a:schemeClr val="tx1"/>
              </a:solidFill>
              <a:miter lim="800000"/>
              <a:headEnd/>
              <a:tailEnd/>
            </a:ln>
          </p:spPr>
          <p:txBody>
            <a:bodyPr>
              <a:spAutoFit/>
            </a:bodyPr>
            <a:lstStyle/>
            <a:p>
              <a:pPr eaLnBrk="1" hangingPunct="1"/>
              <a:r>
                <a:rPr lang="en-US" sz="1200" b="1">
                  <a:latin typeface="Arial" charset="0"/>
                  <a:cs typeface="Arial" charset="0"/>
                </a:rPr>
                <a:t>Track = t1 </a:t>
              </a:r>
              <a:endParaRPr lang="en-US" sz="1200" b="1" baseline="-25000">
                <a:latin typeface="Arial" charset="0"/>
                <a:cs typeface="Arial" charset="0"/>
              </a:endParaRPr>
            </a:p>
          </p:txBody>
        </p:sp>
        <p:sp>
          <p:nvSpPr>
            <p:cNvPr id="47134" name="Line 4"/>
            <p:cNvSpPr>
              <a:spLocks noChangeShapeType="1"/>
            </p:cNvSpPr>
            <p:nvPr/>
          </p:nvSpPr>
          <p:spPr bwMode="auto">
            <a:xfrm>
              <a:off x="848" y="1440"/>
              <a:ext cx="192" cy="0"/>
            </a:xfrm>
            <a:prstGeom prst="line">
              <a:avLst/>
            </a:prstGeom>
            <a:noFill/>
            <a:ln w="9525">
              <a:solidFill>
                <a:schemeClr val="tx1"/>
              </a:solidFill>
              <a:round/>
              <a:headEnd/>
              <a:tailEnd type="triangle" w="med" len="med"/>
            </a:ln>
          </p:spPr>
          <p:txBody>
            <a:bodyPr/>
            <a:lstStyle/>
            <a:p>
              <a:endParaRPr lang="en-US"/>
            </a:p>
          </p:txBody>
        </p:sp>
        <p:sp>
          <p:nvSpPr>
            <p:cNvPr id="47135" name="Text Box 5"/>
            <p:cNvSpPr txBox="1">
              <a:spLocks noChangeArrowheads="1"/>
            </p:cNvSpPr>
            <p:nvPr/>
          </p:nvSpPr>
          <p:spPr bwMode="auto">
            <a:xfrm>
              <a:off x="332" y="1011"/>
              <a:ext cx="1031" cy="257"/>
            </a:xfrm>
            <a:prstGeom prst="rect">
              <a:avLst/>
            </a:prstGeom>
            <a:noFill/>
            <a:ln w="9525">
              <a:noFill/>
              <a:miter lim="800000"/>
              <a:headEnd/>
              <a:tailEnd/>
            </a:ln>
          </p:spPr>
          <p:txBody>
            <a:bodyPr>
              <a:spAutoFit/>
            </a:bodyPr>
            <a:lstStyle/>
            <a:p>
              <a:pPr eaLnBrk="1" hangingPunct="1"/>
              <a:r>
                <a:rPr lang="en-US" sz="1200" b="1">
                  <a:latin typeface="Arial" charset="0"/>
                  <a:cs typeface="Arial" charset="0"/>
                </a:rPr>
                <a:t>request_q</a:t>
              </a:r>
            </a:p>
          </p:txBody>
        </p:sp>
        <p:sp>
          <p:nvSpPr>
            <p:cNvPr id="47136" name="Text Box 6"/>
            <p:cNvSpPr txBox="1">
              <a:spLocks noChangeArrowheads="1"/>
            </p:cNvSpPr>
            <p:nvPr/>
          </p:nvSpPr>
          <p:spPr bwMode="auto">
            <a:xfrm>
              <a:off x="2040" y="1344"/>
              <a:ext cx="872" cy="428"/>
            </a:xfrm>
            <a:prstGeom prst="rect">
              <a:avLst/>
            </a:prstGeom>
            <a:noFill/>
            <a:ln w="9525">
              <a:solidFill>
                <a:schemeClr val="tx1"/>
              </a:solidFill>
              <a:miter lim="800000"/>
              <a:headEnd/>
              <a:tailEnd/>
            </a:ln>
          </p:spPr>
          <p:txBody>
            <a:bodyPr>
              <a:spAutoFit/>
            </a:bodyPr>
            <a:lstStyle/>
            <a:p>
              <a:pPr eaLnBrk="1" hangingPunct="1"/>
              <a:r>
                <a:rPr lang="en-US" sz="1200" b="1">
                  <a:latin typeface="Arial" charset="0"/>
                  <a:cs typeface="Arial" charset="0"/>
                </a:rPr>
                <a:t>Track = t2</a:t>
              </a:r>
              <a:endParaRPr lang="en-US" sz="1200" b="1" baseline="-25000">
                <a:latin typeface="Arial" charset="0"/>
                <a:cs typeface="Arial" charset="0"/>
              </a:endParaRPr>
            </a:p>
          </p:txBody>
        </p:sp>
        <p:cxnSp>
          <p:nvCxnSpPr>
            <p:cNvPr id="47137" name="AutoShape 7"/>
            <p:cNvCxnSpPr>
              <a:cxnSpLocks noChangeShapeType="1"/>
              <a:stCxn id="47133" idx="3"/>
              <a:endCxn id="47136" idx="1"/>
            </p:cNvCxnSpPr>
            <p:nvPr/>
          </p:nvCxnSpPr>
          <p:spPr bwMode="auto">
            <a:xfrm>
              <a:off x="1872" y="1558"/>
              <a:ext cx="168" cy="1"/>
            </a:xfrm>
            <a:prstGeom prst="straightConnector1">
              <a:avLst/>
            </a:prstGeom>
            <a:noFill/>
            <a:ln w="9525">
              <a:solidFill>
                <a:schemeClr val="tx1"/>
              </a:solidFill>
              <a:round/>
              <a:headEnd/>
              <a:tailEnd type="triangle" w="med" len="med"/>
            </a:ln>
          </p:spPr>
        </p:cxnSp>
        <p:sp>
          <p:nvSpPr>
            <p:cNvPr id="47138" name="Text Box 8"/>
            <p:cNvSpPr txBox="1">
              <a:spLocks noChangeArrowheads="1"/>
            </p:cNvSpPr>
            <p:nvPr/>
          </p:nvSpPr>
          <p:spPr bwMode="auto">
            <a:xfrm>
              <a:off x="3056" y="1329"/>
              <a:ext cx="832" cy="428"/>
            </a:xfrm>
            <a:prstGeom prst="rect">
              <a:avLst/>
            </a:prstGeom>
            <a:noFill/>
            <a:ln w="9525">
              <a:solidFill>
                <a:schemeClr val="tx1"/>
              </a:solidFill>
              <a:miter lim="800000"/>
              <a:headEnd/>
              <a:tailEnd/>
            </a:ln>
          </p:spPr>
          <p:txBody>
            <a:bodyPr>
              <a:spAutoFit/>
            </a:bodyPr>
            <a:lstStyle/>
            <a:p>
              <a:pPr eaLnBrk="1" hangingPunct="1"/>
              <a:r>
                <a:rPr lang="en-US" sz="1200" b="1">
                  <a:latin typeface="Arial" charset="0"/>
                  <a:cs typeface="Arial" charset="0"/>
                </a:rPr>
                <a:t>Track = t3 </a:t>
              </a:r>
              <a:endParaRPr lang="en-US" sz="1200" b="1" baseline="-25000">
                <a:latin typeface="Arial" charset="0"/>
                <a:cs typeface="Arial" charset="0"/>
              </a:endParaRPr>
            </a:p>
          </p:txBody>
        </p:sp>
        <p:sp>
          <p:nvSpPr>
            <p:cNvPr id="47139" name="Text Box 9"/>
            <p:cNvSpPr txBox="1">
              <a:spLocks noChangeArrowheads="1"/>
            </p:cNvSpPr>
            <p:nvPr/>
          </p:nvSpPr>
          <p:spPr bwMode="auto">
            <a:xfrm>
              <a:off x="4056" y="1329"/>
              <a:ext cx="872" cy="428"/>
            </a:xfrm>
            <a:prstGeom prst="rect">
              <a:avLst/>
            </a:prstGeom>
            <a:noFill/>
            <a:ln w="9525">
              <a:solidFill>
                <a:schemeClr val="tx1"/>
              </a:solidFill>
              <a:miter lim="800000"/>
              <a:headEnd/>
              <a:tailEnd/>
            </a:ln>
          </p:spPr>
          <p:txBody>
            <a:bodyPr>
              <a:spAutoFit/>
            </a:bodyPr>
            <a:lstStyle/>
            <a:p>
              <a:pPr eaLnBrk="1" hangingPunct="1"/>
              <a:r>
                <a:rPr lang="en-US" sz="1200" b="1">
                  <a:latin typeface="Arial" charset="0"/>
                  <a:cs typeface="Arial" charset="0"/>
                </a:rPr>
                <a:t>Track = t4</a:t>
              </a:r>
              <a:endParaRPr lang="en-US" sz="1200" b="1" baseline="-25000">
                <a:latin typeface="Arial" charset="0"/>
                <a:cs typeface="Arial" charset="0"/>
              </a:endParaRPr>
            </a:p>
          </p:txBody>
        </p:sp>
        <p:cxnSp>
          <p:nvCxnSpPr>
            <p:cNvPr id="47140" name="AutoShape 10"/>
            <p:cNvCxnSpPr>
              <a:cxnSpLocks noChangeShapeType="1"/>
              <a:stCxn id="47138" idx="3"/>
              <a:endCxn id="47139" idx="1"/>
            </p:cNvCxnSpPr>
            <p:nvPr/>
          </p:nvCxnSpPr>
          <p:spPr bwMode="auto">
            <a:xfrm>
              <a:off x="3888" y="1543"/>
              <a:ext cx="168" cy="1"/>
            </a:xfrm>
            <a:prstGeom prst="straightConnector1">
              <a:avLst/>
            </a:prstGeom>
            <a:noFill/>
            <a:ln w="9525">
              <a:solidFill>
                <a:schemeClr val="tx1"/>
              </a:solidFill>
              <a:round/>
              <a:headEnd/>
              <a:tailEnd type="triangle" w="med" len="med"/>
            </a:ln>
          </p:spPr>
        </p:cxnSp>
        <p:cxnSp>
          <p:nvCxnSpPr>
            <p:cNvPr id="47141" name="AutoShape 11"/>
            <p:cNvCxnSpPr>
              <a:cxnSpLocks noChangeShapeType="1"/>
              <a:stCxn id="47136" idx="3"/>
            </p:cNvCxnSpPr>
            <p:nvPr/>
          </p:nvCxnSpPr>
          <p:spPr bwMode="auto">
            <a:xfrm flipV="1">
              <a:off x="2912" y="1463"/>
              <a:ext cx="144" cy="95"/>
            </a:xfrm>
            <a:prstGeom prst="straightConnector1">
              <a:avLst/>
            </a:prstGeom>
            <a:noFill/>
            <a:ln w="9525">
              <a:solidFill>
                <a:schemeClr val="tx1"/>
              </a:solidFill>
              <a:round/>
              <a:headEnd/>
              <a:tailEnd type="triangle" w="med" len="med"/>
            </a:ln>
          </p:spPr>
        </p:cxnSp>
        <p:sp>
          <p:nvSpPr>
            <p:cNvPr id="47142" name="Line 12"/>
            <p:cNvSpPr>
              <a:spLocks noChangeShapeType="1"/>
            </p:cNvSpPr>
            <p:nvPr/>
          </p:nvSpPr>
          <p:spPr bwMode="auto">
            <a:xfrm>
              <a:off x="4928" y="1463"/>
              <a:ext cx="344" cy="0"/>
            </a:xfrm>
            <a:prstGeom prst="line">
              <a:avLst/>
            </a:prstGeom>
            <a:noFill/>
            <a:ln w="9525">
              <a:solidFill>
                <a:schemeClr val="tx1"/>
              </a:solidFill>
              <a:round/>
              <a:headEnd/>
              <a:tailEnd type="triangle" w="med" len="med"/>
            </a:ln>
          </p:spPr>
          <p:txBody>
            <a:bodyPr/>
            <a:lstStyle/>
            <a:p>
              <a:endParaRPr lang="en-US"/>
            </a:p>
          </p:txBody>
        </p:sp>
        <p:sp>
          <p:nvSpPr>
            <p:cNvPr id="47143" name="Text Box 13"/>
            <p:cNvSpPr txBox="1">
              <a:spLocks noChangeArrowheads="1"/>
            </p:cNvSpPr>
            <p:nvPr/>
          </p:nvSpPr>
          <p:spPr bwMode="auto">
            <a:xfrm>
              <a:off x="5214" y="1412"/>
              <a:ext cx="448" cy="257"/>
            </a:xfrm>
            <a:prstGeom prst="rect">
              <a:avLst/>
            </a:prstGeom>
            <a:noFill/>
            <a:ln w="9525">
              <a:noFill/>
              <a:miter lim="800000"/>
              <a:headEnd/>
              <a:tailEnd/>
            </a:ln>
          </p:spPr>
          <p:txBody>
            <a:bodyPr wrap="none">
              <a:spAutoFit/>
            </a:bodyPr>
            <a:lstStyle/>
            <a:p>
              <a:pPr eaLnBrk="1" hangingPunct="1"/>
              <a:r>
                <a:rPr lang="en-US" sz="1200" b="1">
                  <a:latin typeface="Arial" charset="0"/>
                  <a:cs typeface="Arial" charset="0"/>
                </a:rPr>
                <a:t>…..</a:t>
              </a:r>
            </a:p>
          </p:txBody>
        </p:sp>
      </p:grpSp>
      <p:sp>
        <p:nvSpPr>
          <p:cNvPr id="40" name="TextBox 39"/>
          <p:cNvSpPr txBox="1"/>
          <p:nvPr/>
        </p:nvSpPr>
        <p:spPr>
          <a:xfrm>
            <a:off x="6705600" y="957944"/>
            <a:ext cx="2032000" cy="1323439"/>
          </a:xfrm>
          <a:prstGeom prst="rect">
            <a:avLst/>
          </a:prstGeom>
          <a:noFill/>
        </p:spPr>
        <p:txBody>
          <a:bodyPr wrap="square" rtlCol="0">
            <a:spAutoFit/>
          </a:bodyPr>
          <a:lstStyle/>
          <a:p>
            <a:pPr algn="l"/>
            <a:r>
              <a:rPr lang="en-US" sz="2000" dirty="0" smtClean="0"/>
              <a:t>Very similar performance as SSTF, but avoids starvation</a:t>
            </a:r>
            <a:endParaRPr lang="en-US" sz="20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6922367" y="300945"/>
            <a:ext cx="1781257" cy="584775"/>
          </a:xfrm>
          <a:prstGeom prst="rect">
            <a:avLst/>
          </a:prstGeom>
          <a:noFill/>
          <a:ln w="9525">
            <a:noFill/>
            <a:miter lim="800000"/>
            <a:headEnd/>
            <a:tailEnd/>
          </a:ln>
        </p:spPr>
        <p:txBody>
          <a:bodyPr wrap="none">
            <a:spAutoFit/>
          </a:bodyPr>
          <a:lstStyle/>
          <a:p>
            <a:pPr eaLnBrk="1" hangingPunct="1"/>
            <a:r>
              <a:rPr lang="en-US" sz="3200" b="1" dirty="0">
                <a:latin typeface="Arial" charset="0"/>
                <a:cs typeface="Arial" charset="0"/>
              </a:rPr>
              <a:t>C-SCAN</a:t>
            </a:r>
          </a:p>
        </p:txBody>
      </p:sp>
      <p:sp>
        <p:nvSpPr>
          <p:cNvPr id="48131" name="Oval 4"/>
          <p:cNvSpPr>
            <a:spLocks noChangeArrowheads="1"/>
          </p:cNvSpPr>
          <p:nvPr/>
        </p:nvSpPr>
        <p:spPr bwMode="auto">
          <a:xfrm>
            <a:off x="4102100" y="3200400"/>
            <a:ext cx="914400" cy="914400"/>
          </a:xfrm>
          <a:prstGeom prst="ellipse">
            <a:avLst/>
          </a:prstGeom>
          <a:noFill/>
          <a:ln w="9525">
            <a:solidFill>
              <a:schemeClr val="tx1"/>
            </a:solidFill>
            <a:round/>
            <a:headEnd/>
            <a:tailEnd/>
          </a:ln>
        </p:spPr>
        <p:txBody>
          <a:bodyPr wrap="none" anchor="ctr"/>
          <a:lstStyle/>
          <a:p>
            <a:endParaRPr lang="en-US"/>
          </a:p>
        </p:txBody>
      </p:sp>
      <p:sp>
        <p:nvSpPr>
          <p:cNvPr id="48132" name="Oval 5"/>
          <p:cNvSpPr>
            <a:spLocks noChangeAspect="1" noChangeArrowheads="1"/>
          </p:cNvSpPr>
          <p:nvPr/>
        </p:nvSpPr>
        <p:spPr bwMode="auto">
          <a:xfrm>
            <a:off x="2273300" y="1536700"/>
            <a:ext cx="4570413" cy="4570413"/>
          </a:xfrm>
          <a:prstGeom prst="ellipse">
            <a:avLst/>
          </a:prstGeom>
          <a:noFill/>
          <a:ln w="9525">
            <a:solidFill>
              <a:schemeClr val="tx1"/>
            </a:solidFill>
            <a:round/>
            <a:headEnd/>
            <a:tailEnd/>
          </a:ln>
        </p:spPr>
        <p:txBody>
          <a:bodyPr wrap="none" anchor="ctr"/>
          <a:lstStyle/>
          <a:p>
            <a:endParaRPr lang="en-US"/>
          </a:p>
        </p:txBody>
      </p:sp>
      <p:sp>
        <p:nvSpPr>
          <p:cNvPr id="48133" name="Oval 6"/>
          <p:cNvSpPr>
            <a:spLocks noChangeAspect="1" noChangeArrowheads="1"/>
          </p:cNvSpPr>
          <p:nvPr/>
        </p:nvSpPr>
        <p:spPr bwMode="auto">
          <a:xfrm>
            <a:off x="1778000" y="1054100"/>
            <a:ext cx="5484813" cy="5484813"/>
          </a:xfrm>
          <a:prstGeom prst="ellipse">
            <a:avLst/>
          </a:prstGeom>
          <a:noFill/>
          <a:ln w="9525">
            <a:solidFill>
              <a:schemeClr val="tx1"/>
            </a:solidFill>
            <a:round/>
            <a:headEnd/>
            <a:tailEnd/>
          </a:ln>
        </p:spPr>
        <p:txBody>
          <a:bodyPr wrap="none" anchor="ctr"/>
          <a:lstStyle/>
          <a:p>
            <a:endParaRPr lang="en-US"/>
          </a:p>
        </p:txBody>
      </p:sp>
      <p:sp>
        <p:nvSpPr>
          <p:cNvPr id="48134" name="Oval 7"/>
          <p:cNvSpPr>
            <a:spLocks noChangeAspect="1" noChangeArrowheads="1"/>
          </p:cNvSpPr>
          <p:nvPr/>
        </p:nvSpPr>
        <p:spPr bwMode="auto">
          <a:xfrm>
            <a:off x="3441700" y="2527300"/>
            <a:ext cx="2286000" cy="2286000"/>
          </a:xfrm>
          <a:prstGeom prst="ellipse">
            <a:avLst/>
          </a:prstGeom>
          <a:noFill/>
          <a:ln w="9525">
            <a:solidFill>
              <a:schemeClr val="tx1"/>
            </a:solidFill>
            <a:round/>
            <a:headEnd/>
            <a:tailEnd/>
          </a:ln>
        </p:spPr>
        <p:txBody>
          <a:bodyPr wrap="none" anchor="ctr"/>
          <a:lstStyle/>
          <a:p>
            <a:endParaRPr lang="en-US"/>
          </a:p>
        </p:txBody>
      </p:sp>
      <p:sp>
        <p:nvSpPr>
          <p:cNvPr id="48135" name="Text Box 8"/>
          <p:cNvSpPr txBox="1">
            <a:spLocks noChangeArrowheads="1"/>
          </p:cNvSpPr>
          <p:nvPr/>
        </p:nvSpPr>
        <p:spPr bwMode="auto">
          <a:xfrm>
            <a:off x="1495425" y="3300413"/>
            <a:ext cx="390525" cy="304800"/>
          </a:xfrm>
          <a:prstGeom prst="rect">
            <a:avLst/>
          </a:prstGeom>
          <a:noFill/>
          <a:ln w="9525">
            <a:noFill/>
            <a:miter lim="800000"/>
            <a:headEnd/>
            <a:tailEnd/>
          </a:ln>
        </p:spPr>
        <p:txBody>
          <a:bodyPr wrap="none">
            <a:spAutoFit/>
          </a:bodyPr>
          <a:lstStyle/>
          <a:p>
            <a:pPr eaLnBrk="1" hangingPunct="1"/>
            <a:r>
              <a:rPr lang="en-US" sz="1400" b="1">
                <a:latin typeface="Arial" charset="0"/>
                <a:cs typeface="Arial" charset="0"/>
              </a:rPr>
              <a:t>t3 </a:t>
            </a:r>
          </a:p>
        </p:txBody>
      </p:sp>
      <p:sp>
        <p:nvSpPr>
          <p:cNvPr id="48136" name="Text Box 9"/>
          <p:cNvSpPr txBox="1">
            <a:spLocks noChangeArrowheads="1"/>
          </p:cNvSpPr>
          <p:nvPr/>
        </p:nvSpPr>
        <p:spPr bwMode="auto">
          <a:xfrm>
            <a:off x="2263775" y="3389313"/>
            <a:ext cx="390525" cy="304800"/>
          </a:xfrm>
          <a:prstGeom prst="rect">
            <a:avLst/>
          </a:prstGeom>
          <a:noFill/>
          <a:ln w="9525">
            <a:noFill/>
            <a:miter lim="800000"/>
            <a:headEnd/>
            <a:tailEnd/>
          </a:ln>
        </p:spPr>
        <p:txBody>
          <a:bodyPr wrap="none">
            <a:spAutoFit/>
          </a:bodyPr>
          <a:lstStyle/>
          <a:p>
            <a:pPr eaLnBrk="1" hangingPunct="1"/>
            <a:r>
              <a:rPr lang="en-US" sz="1400" b="1">
                <a:latin typeface="Arial" charset="0"/>
                <a:cs typeface="Arial" charset="0"/>
              </a:rPr>
              <a:t>t1 </a:t>
            </a:r>
          </a:p>
        </p:txBody>
      </p:sp>
      <p:sp>
        <p:nvSpPr>
          <p:cNvPr id="48137" name="Text Box 10"/>
          <p:cNvSpPr txBox="1">
            <a:spLocks noChangeArrowheads="1"/>
          </p:cNvSpPr>
          <p:nvPr/>
        </p:nvSpPr>
        <p:spPr bwMode="auto">
          <a:xfrm>
            <a:off x="3152775" y="3363913"/>
            <a:ext cx="390525" cy="304800"/>
          </a:xfrm>
          <a:prstGeom prst="rect">
            <a:avLst/>
          </a:prstGeom>
          <a:noFill/>
          <a:ln w="9525">
            <a:noFill/>
            <a:miter lim="800000"/>
            <a:headEnd/>
            <a:tailEnd/>
          </a:ln>
        </p:spPr>
        <p:txBody>
          <a:bodyPr wrap="none">
            <a:spAutoFit/>
          </a:bodyPr>
          <a:lstStyle/>
          <a:p>
            <a:pPr eaLnBrk="1" hangingPunct="1"/>
            <a:r>
              <a:rPr lang="en-US" sz="1400" b="1">
                <a:latin typeface="Arial" charset="0"/>
                <a:cs typeface="Arial" charset="0"/>
              </a:rPr>
              <a:t>t4 </a:t>
            </a:r>
          </a:p>
        </p:txBody>
      </p:sp>
      <p:sp>
        <p:nvSpPr>
          <p:cNvPr id="48138" name="Text Box 11"/>
          <p:cNvSpPr txBox="1">
            <a:spLocks noChangeArrowheads="1"/>
          </p:cNvSpPr>
          <p:nvPr/>
        </p:nvSpPr>
        <p:spPr bwMode="auto">
          <a:xfrm>
            <a:off x="3813175" y="3363913"/>
            <a:ext cx="390525" cy="304800"/>
          </a:xfrm>
          <a:prstGeom prst="rect">
            <a:avLst/>
          </a:prstGeom>
          <a:noFill/>
          <a:ln w="9525">
            <a:noFill/>
            <a:miter lim="800000"/>
            <a:headEnd/>
            <a:tailEnd/>
          </a:ln>
        </p:spPr>
        <p:txBody>
          <a:bodyPr wrap="none">
            <a:spAutoFit/>
          </a:bodyPr>
          <a:lstStyle/>
          <a:p>
            <a:pPr eaLnBrk="1" hangingPunct="1"/>
            <a:r>
              <a:rPr lang="en-US" sz="1400" b="1">
                <a:latin typeface="Arial" charset="0"/>
                <a:cs typeface="Arial" charset="0"/>
              </a:rPr>
              <a:t>t2 </a:t>
            </a:r>
          </a:p>
        </p:txBody>
      </p:sp>
      <p:sp>
        <p:nvSpPr>
          <p:cNvPr id="48139" name="Rectangle 12"/>
          <p:cNvSpPr>
            <a:spLocks noChangeArrowheads="1"/>
          </p:cNvSpPr>
          <p:nvPr/>
        </p:nvSpPr>
        <p:spPr bwMode="auto">
          <a:xfrm>
            <a:off x="719138" y="3594100"/>
            <a:ext cx="390525" cy="177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8140" name="Line 13"/>
          <p:cNvSpPr>
            <a:spLocks noChangeShapeType="1"/>
          </p:cNvSpPr>
          <p:nvPr/>
        </p:nvSpPr>
        <p:spPr bwMode="auto">
          <a:xfrm>
            <a:off x="1685925" y="3683000"/>
            <a:ext cx="587375" cy="0"/>
          </a:xfrm>
          <a:prstGeom prst="line">
            <a:avLst/>
          </a:prstGeom>
          <a:noFill/>
          <a:ln w="9525">
            <a:solidFill>
              <a:schemeClr val="tx1"/>
            </a:solidFill>
            <a:round/>
            <a:headEnd/>
            <a:tailEnd type="triangle" w="med" len="med"/>
          </a:ln>
        </p:spPr>
        <p:txBody>
          <a:bodyPr/>
          <a:lstStyle/>
          <a:p>
            <a:endParaRPr lang="en-US"/>
          </a:p>
        </p:txBody>
      </p:sp>
      <p:sp>
        <p:nvSpPr>
          <p:cNvPr id="48141" name="Freeform 14"/>
          <p:cNvSpPr>
            <a:spLocks/>
          </p:cNvSpPr>
          <p:nvPr/>
        </p:nvSpPr>
        <p:spPr bwMode="auto">
          <a:xfrm>
            <a:off x="3073400" y="3771900"/>
            <a:ext cx="1447800" cy="495300"/>
          </a:xfrm>
          <a:custGeom>
            <a:avLst/>
            <a:gdLst>
              <a:gd name="T0" fmla="*/ 2147483647 w 912"/>
              <a:gd name="T1" fmla="*/ 0 h 312"/>
              <a:gd name="T2" fmla="*/ 2147483647 w 912"/>
              <a:gd name="T3" fmla="*/ 2147483647 h 312"/>
              <a:gd name="T4" fmla="*/ 0 w 912"/>
              <a:gd name="T5" fmla="*/ 2147483647 h 312"/>
              <a:gd name="T6" fmla="*/ 0 60000 65536"/>
              <a:gd name="T7" fmla="*/ 0 60000 65536"/>
              <a:gd name="T8" fmla="*/ 0 60000 65536"/>
              <a:gd name="T9" fmla="*/ 0 w 912"/>
              <a:gd name="T10" fmla="*/ 0 h 312"/>
              <a:gd name="T11" fmla="*/ 912 w 912"/>
              <a:gd name="T12" fmla="*/ 312 h 312"/>
            </a:gdLst>
            <a:ahLst/>
            <a:cxnLst>
              <a:cxn ang="T6">
                <a:pos x="T0" y="T1"/>
              </a:cxn>
              <a:cxn ang="T7">
                <a:pos x="T2" y="T3"/>
              </a:cxn>
              <a:cxn ang="T8">
                <a:pos x="T4" y="T5"/>
              </a:cxn>
            </a:cxnLst>
            <a:rect l="T9" t="T10" r="T11" b="T12"/>
            <a:pathLst>
              <a:path w="912" h="312">
                <a:moveTo>
                  <a:pt x="912" y="0"/>
                </a:moveTo>
                <a:lnTo>
                  <a:pt x="888" y="48"/>
                </a:lnTo>
                <a:lnTo>
                  <a:pt x="0" y="312"/>
                </a:lnTo>
              </a:path>
            </a:pathLst>
          </a:custGeom>
          <a:noFill/>
          <a:ln w="9525">
            <a:solidFill>
              <a:schemeClr val="tx1"/>
            </a:solidFill>
            <a:round/>
            <a:headEnd type="triangle" w="med" len="med"/>
            <a:tailEnd/>
          </a:ln>
        </p:spPr>
        <p:txBody>
          <a:bodyPr/>
          <a:lstStyle/>
          <a:p>
            <a:endParaRPr lang="en-US"/>
          </a:p>
        </p:txBody>
      </p:sp>
      <p:sp>
        <p:nvSpPr>
          <p:cNvPr id="48142" name="Line 15"/>
          <p:cNvSpPr>
            <a:spLocks noChangeShapeType="1"/>
          </p:cNvSpPr>
          <p:nvPr/>
        </p:nvSpPr>
        <p:spPr bwMode="auto">
          <a:xfrm flipV="1">
            <a:off x="1109663" y="3683000"/>
            <a:ext cx="668337" cy="0"/>
          </a:xfrm>
          <a:prstGeom prst="line">
            <a:avLst/>
          </a:prstGeom>
          <a:noFill/>
          <a:ln w="9525">
            <a:solidFill>
              <a:schemeClr val="tx1"/>
            </a:solidFill>
            <a:round/>
            <a:headEnd/>
            <a:tailEnd type="triangle" w="med" len="med"/>
          </a:ln>
        </p:spPr>
        <p:txBody>
          <a:bodyPr/>
          <a:lstStyle/>
          <a:p>
            <a:endParaRPr lang="en-US"/>
          </a:p>
        </p:txBody>
      </p:sp>
      <p:sp>
        <p:nvSpPr>
          <p:cNvPr id="48143" name="Text Box 16"/>
          <p:cNvSpPr txBox="1">
            <a:spLocks noChangeArrowheads="1"/>
          </p:cNvSpPr>
          <p:nvPr/>
        </p:nvSpPr>
        <p:spPr bwMode="auto">
          <a:xfrm>
            <a:off x="887413" y="3262313"/>
            <a:ext cx="646112" cy="304800"/>
          </a:xfrm>
          <a:prstGeom prst="rect">
            <a:avLst/>
          </a:prstGeom>
          <a:noFill/>
          <a:ln w="9525">
            <a:noFill/>
            <a:miter lim="800000"/>
            <a:headEnd/>
            <a:tailEnd/>
          </a:ln>
        </p:spPr>
        <p:txBody>
          <a:bodyPr wrap="none">
            <a:spAutoFit/>
          </a:bodyPr>
          <a:lstStyle/>
          <a:p>
            <a:pPr eaLnBrk="1" hangingPunct="1"/>
            <a:r>
              <a:rPr lang="en-US" sz="1400" b="1">
                <a:latin typeface="Arial" charset="0"/>
                <a:cs typeface="Arial" charset="0"/>
              </a:rPr>
              <a:t>head </a:t>
            </a:r>
          </a:p>
        </p:txBody>
      </p:sp>
      <p:sp>
        <p:nvSpPr>
          <p:cNvPr id="48144" name="Line 17"/>
          <p:cNvSpPr>
            <a:spLocks noChangeShapeType="1"/>
          </p:cNvSpPr>
          <p:nvPr/>
        </p:nvSpPr>
        <p:spPr bwMode="auto">
          <a:xfrm flipH="1">
            <a:off x="901700" y="646113"/>
            <a:ext cx="12700" cy="5461000"/>
          </a:xfrm>
          <a:prstGeom prst="line">
            <a:avLst/>
          </a:prstGeom>
          <a:noFill/>
          <a:ln w="9525">
            <a:solidFill>
              <a:schemeClr val="tx1"/>
            </a:solidFill>
            <a:round/>
            <a:headEnd/>
            <a:tailEnd/>
          </a:ln>
        </p:spPr>
        <p:txBody>
          <a:bodyPr/>
          <a:lstStyle/>
          <a:p>
            <a:endParaRPr lang="en-US"/>
          </a:p>
        </p:txBody>
      </p:sp>
      <p:sp>
        <p:nvSpPr>
          <p:cNvPr id="48145" name="Text Box 18"/>
          <p:cNvSpPr txBox="1">
            <a:spLocks noChangeArrowheads="1"/>
          </p:cNvSpPr>
          <p:nvPr/>
        </p:nvSpPr>
        <p:spPr bwMode="auto">
          <a:xfrm>
            <a:off x="415925" y="200025"/>
            <a:ext cx="1701800" cy="304800"/>
          </a:xfrm>
          <a:prstGeom prst="rect">
            <a:avLst/>
          </a:prstGeom>
          <a:noFill/>
          <a:ln w="9525">
            <a:noFill/>
            <a:miter lim="800000"/>
            <a:headEnd/>
            <a:tailEnd/>
          </a:ln>
        </p:spPr>
        <p:txBody>
          <a:bodyPr wrap="none">
            <a:spAutoFit/>
          </a:bodyPr>
          <a:lstStyle/>
          <a:p>
            <a:pPr eaLnBrk="1" hangingPunct="1"/>
            <a:r>
              <a:rPr lang="en-US" sz="1400" b="1">
                <a:latin typeface="Arial" charset="0"/>
                <a:cs typeface="Arial" charset="0"/>
              </a:rPr>
              <a:t>Outermost track  </a:t>
            </a:r>
            <a:r>
              <a:rPr lang="en-US" sz="1400">
                <a:latin typeface="Arial" charset="0"/>
                <a:cs typeface="Arial" charset="0"/>
              </a:rPr>
              <a:t> </a:t>
            </a:r>
          </a:p>
        </p:txBody>
      </p:sp>
      <p:sp>
        <p:nvSpPr>
          <p:cNvPr id="48146" name="Line 19"/>
          <p:cNvSpPr>
            <a:spLocks noChangeShapeType="1"/>
          </p:cNvSpPr>
          <p:nvPr/>
        </p:nvSpPr>
        <p:spPr bwMode="auto">
          <a:xfrm>
            <a:off x="2273300" y="3683000"/>
            <a:ext cx="1168400" cy="0"/>
          </a:xfrm>
          <a:prstGeom prst="line">
            <a:avLst/>
          </a:prstGeom>
          <a:noFill/>
          <a:ln w="9525">
            <a:solidFill>
              <a:schemeClr val="tx1"/>
            </a:solidFill>
            <a:round/>
            <a:headEnd/>
            <a:tailEnd type="triangle" w="med" len="med"/>
          </a:ln>
        </p:spPr>
        <p:txBody>
          <a:bodyPr/>
          <a:lstStyle/>
          <a:p>
            <a:endParaRPr lang="en-US"/>
          </a:p>
        </p:txBody>
      </p:sp>
      <p:sp>
        <p:nvSpPr>
          <p:cNvPr id="48147" name="Line 20"/>
          <p:cNvSpPr>
            <a:spLocks noChangeShapeType="1"/>
          </p:cNvSpPr>
          <p:nvPr/>
        </p:nvSpPr>
        <p:spPr bwMode="auto">
          <a:xfrm>
            <a:off x="3441700" y="3683000"/>
            <a:ext cx="660400" cy="0"/>
          </a:xfrm>
          <a:prstGeom prst="line">
            <a:avLst/>
          </a:prstGeom>
          <a:noFill/>
          <a:ln w="9525">
            <a:solidFill>
              <a:schemeClr val="tx1"/>
            </a:solidFill>
            <a:round/>
            <a:headEnd/>
            <a:tailEnd type="triangle" w="med" len="med"/>
          </a:ln>
        </p:spPr>
        <p:txBody>
          <a:bodyPr/>
          <a:lstStyle/>
          <a:p>
            <a:endParaRPr lang="en-US"/>
          </a:p>
        </p:txBody>
      </p:sp>
      <p:sp>
        <p:nvSpPr>
          <p:cNvPr id="48148" name="Line 21"/>
          <p:cNvSpPr>
            <a:spLocks noChangeShapeType="1"/>
          </p:cNvSpPr>
          <p:nvPr/>
        </p:nvSpPr>
        <p:spPr bwMode="auto">
          <a:xfrm>
            <a:off x="4102100" y="3683000"/>
            <a:ext cx="419100" cy="0"/>
          </a:xfrm>
          <a:prstGeom prst="line">
            <a:avLst/>
          </a:prstGeom>
          <a:noFill/>
          <a:ln w="9525">
            <a:solidFill>
              <a:schemeClr val="tx1"/>
            </a:solidFill>
            <a:round/>
            <a:headEnd/>
            <a:tailEnd type="triangle" w="med" len="med"/>
          </a:ln>
        </p:spPr>
        <p:txBody>
          <a:bodyPr/>
          <a:lstStyle/>
          <a:p>
            <a:endParaRPr lang="en-US"/>
          </a:p>
        </p:txBody>
      </p:sp>
      <p:sp>
        <p:nvSpPr>
          <p:cNvPr id="48149" name="Line 22"/>
          <p:cNvSpPr>
            <a:spLocks noChangeShapeType="1"/>
          </p:cNvSpPr>
          <p:nvPr/>
        </p:nvSpPr>
        <p:spPr bwMode="auto">
          <a:xfrm>
            <a:off x="4521200" y="646113"/>
            <a:ext cx="0" cy="5892800"/>
          </a:xfrm>
          <a:prstGeom prst="line">
            <a:avLst/>
          </a:prstGeom>
          <a:noFill/>
          <a:ln w="9525">
            <a:solidFill>
              <a:schemeClr val="tx1"/>
            </a:solidFill>
            <a:round/>
            <a:headEnd/>
            <a:tailEnd/>
          </a:ln>
        </p:spPr>
        <p:txBody>
          <a:bodyPr/>
          <a:lstStyle/>
          <a:p>
            <a:endParaRPr lang="en-US"/>
          </a:p>
        </p:txBody>
      </p:sp>
      <p:sp>
        <p:nvSpPr>
          <p:cNvPr id="48150" name="Text Box 23"/>
          <p:cNvSpPr txBox="1">
            <a:spLocks noChangeArrowheads="1"/>
          </p:cNvSpPr>
          <p:nvPr/>
        </p:nvSpPr>
        <p:spPr bwMode="auto">
          <a:xfrm>
            <a:off x="4559300" y="2171700"/>
            <a:ext cx="1612900" cy="304800"/>
          </a:xfrm>
          <a:prstGeom prst="rect">
            <a:avLst/>
          </a:prstGeom>
          <a:noFill/>
          <a:ln w="9525">
            <a:noFill/>
            <a:miter lim="800000"/>
            <a:headEnd/>
            <a:tailEnd/>
          </a:ln>
        </p:spPr>
        <p:txBody>
          <a:bodyPr wrap="none">
            <a:spAutoFit/>
          </a:bodyPr>
          <a:lstStyle/>
          <a:p>
            <a:pPr eaLnBrk="1" hangingPunct="1"/>
            <a:r>
              <a:rPr lang="en-US" sz="1400" b="1">
                <a:latin typeface="Arial" charset="0"/>
                <a:cs typeface="Arial" charset="0"/>
              </a:rPr>
              <a:t>Innermost track  </a:t>
            </a:r>
          </a:p>
        </p:txBody>
      </p:sp>
      <p:sp>
        <p:nvSpPr>
          <p:cNvPr id="48151" name="Text Box 24"/>
          <p:cNvSpPr txBox="1">
            <a:spLocks noChangeArrowheads="1"/>
          </p:cNvSpPr>
          <p:nvPr/>
        </p:nvSpPr>
        <p:spPr bwMode="auto">
          <a:xfrm>
            <a:off x="2771775" y="4303713"/>
            <a:ext cx="390525" cy="304800"/>
          </a:xfrm>
          <a:prstGeom prst="rect">
            <a:avLst/>
          </a:prstGeom>
          <a:noFill/>
          <a:ln w="9525">
            <a:noFill/>
            <a:miter lim="800000"/>
            <a:headEnd/>
            <a:tailEnd/>
          </a:ln>
        </p:spPr>
        <p:txBody>
          <a:bodyPr wrap="none">
            <a:spAutoFit/>
          </a:bodyPr>
          <a:lstStyle/>
          <a:p>
            <a:pPr eaLnBrk="1" hangingPunct="1"/>
            <a:r>
              <a:rPr lang="en-US" sz="1400" b="1">
                <a:latin typeface="Arial" charset="0"/>
                <a:cs typeface="Arial" charset="0"/>
              </a:rPr>
              <a:t>t6 </a:t>
            </a:r>
          </a:p>
        </p:txBody>
      </p:sp>
      <p:sp>
        <p:nvSpPr>
          <p:cNvPr id="48152" name="Text Box 25"/>
          <p:cNvSpPr txBox="1">
            <a:spLocks noChangeArrowheads="1"/>
          </p:cNvSpPr>
          <p:nvPr/>
        </p:nvSpPr>
        <p:spPr bwMode="auto">
          <a:xfrm>
            <a:off x="2159000" y="4621213"/>
            <a:ext cx="390525" cy="304800"/>
          </a:xfrm>
          <a:prstGeom prst="rect">
            <a:avLst/>
          </a:prstGeom>
          <a:noFill/>
          <a:ln w="9525">
            <a:noFill/>
            <a:miter lim="800000"/>
            <a:headEnd/>
            <a:tailEnd/>
          </a:ln>
        </p:spPr>
        <p:txBody>
          <a:bodyPr wrap="none">
            <a:spAutoFit/>
          </a:bodyPr>
          <a:lstStyle/>
          <a:p>
            <a:pPr eaLnBrk="1" hangingPunct="1"/>
            <a:r>
              <a:rPr lang="en-US" sz="1400" b="1">
                <a:latin typeface="Arial" charset="0"/>
                <a:cs typeface="Arial" charset="0"/>
              </a:rPr>
              <a:t>t5 </a:t>
            </a:r>
          </a:p>
        </p:txBody>
      </p:sp>
      <p:sp>
        <p:nvSpPr>
          <p:cNvPr id="48153" name="Oval 26"/>
          <p:cNvSpPr>
            <a:spLocks noChangeAspect="1" noChangeArrowheads="1"/>
          </p:cNvSpPr>
          <p:nvPr/>
        </p:nvSpPr>
        <p:spPr bwMode="auto">
          <a:xfrm>
            <a:off x="2946400" y="2082800"/>
            <a:ext cx="3198813" cy="3198813"/>
          </a:xfrm>
          <a:prstGeom prst="ellipse">
            <a:avLst/>
          </a:prstGeom>
          <a:noFill/>
          <a:ln w="9525">
            <a:solidFill>
              <a:schemeClr val="tx1"/>
            </a:solidFill>
            <a:round/>
            <a:headEnd/>
            <a:tailEnd/>
          </a:ln>
        </p:spPr>
        <p:txBody>
          <a:bodyPr wrap="none" anchor="ctr"/>
          <a:lstStyle/>
          <a:p>
            <a:endParaRPr lang="en-US"/>
          </a:p>
        </p:txBody>
      </p:sp>
      <p:sp>
        <p:nvSpPr>
          <p:cNvPr id="48154" name="Freeform 27"/>
          <p:cNvSpPr>
            <a:spLocks/>
          </p:cNvSpPr>
          <p:nvPr/>
        </p:nvSpPr>
        <p:spPr bwMode="auto">
          <a:xfrm>
            <a:off x="2400300" y="4267200"/>
            <a:ext cx="673100" cy="266700"/>
          </a:xfrm>
          <a:custGeom>
            <a:avLst/>
            <a:gdLst>
              <a:gd name="T0" fmla="*/ 2147483647 w 424"/>
              <a:gd name="T1" fmla="*/ 0 h 168"/>
              <a:gd name="T2" fmla="*/ 0 w 424"/>
              <a:gd name="T3" fmla="*/ 2147483647 h 168"/>
              <a:gd name="T4" fmla="*/ 0 60000 65536"/>
              <a:gd name="T5" fmla="*/ 0 60000 65536"/>
              <a:gd name="T6" fmla="*/ 0 w 424"/>
              <a:gd name="T7" fmla="*/ 0 h 168"/>
              <a:gd name="T8" fmla="*/ 424 w 424"/>
              <a:gd name="T9" fmla="*/ 168 h 168"/>
            </a:gdLst>
            <a:ahLst/>
            <a:cxnLst>
              <a:cxn ang="T4">
                <a:pos x="T0" y="T1"/>
              </a:cxn>
              <a:cxn ang="T5">
                <a:pos x="T2" y="T3"/>
              </a:cxn>
            </a:cxnLst>
            <a:rect l="T6" t="T7" r="T8" b="T9"/>
            <a:pathLst>
              <a:path w="424" h="168">
                <a:moveTo>
                  <a:pt x="424" y="0"/>
                </a:moveTo>
                <a:lnTo>
                  <a:pt x="0" y="168"/>
                </a:lnTo>
              </a:path>
            </a:pathLst>
          </a:custGeom>
          <a:noFill/>
          <a:ln w="9525">
            <a:solidFill>
              <a:schemeClr val="tx1"/>
            </a:solidFill>
            <a:round/>
            <a:headEnd type="triangle" w="med" len="med"/>
            <a:tailEnd/>
          </a:ln>
        </p:spPr>
        <p:txBody>
          <a:bodyPr/>
          <a:lstStyle/>
          <a:p>
            <a:endParaRPr lang="en-US"/>
          </a:p>
        </p:txBody>
      </p:sp>
      <p:sp>
        <p:nvSpPr>
          <p:cNvPr id="48155" name="Line 28"/>
          <p:cNvSpPr>
            <a:spLocks noChangeShapeType="1"/>
          </p:cNvSpPr>
          <p:nvPr/>
        </p:nvSpPr>
        <p:spPr bwMode="auto">
          <a:xfrm flipH="1">
            <a:off x="887413" y="4533900"/>
            <a:ext cx="1512887" cy="584200"/>
          </a:xfrm>
          <a:prstGeom prst="line">
            <a:avLst/>
          </a:prstGeom>
          <a:noFill/>
          <a:ln w="9525">
            <a:solidFill>
              <a:schemeClr val="tx1"/>
            </a:solidFill>
            <a:round/>
            <a:headEnd type="triangle" w="med" len="med"/>
            <a:tailEnd/>
          </a:ln>
        </p:spPr>
        <p:txBody>
          <a:bodyPr/>
          <a:lstStyle/>
          <a:p>
            <a:endParaRPr lang="en-US"/>
          </a:p>
        </p:txBody>
      </p:sp>
      <p:sp>
        <p:nvSpPr>
          <p:cNvPr id="48156" name="Freeform 29"/>
          <p:cNvSpPr>
            <a:spLocks/>
          </p:cNvSpPr>
          <p:nvPr/>
        </p:nvSpPr>
        <p:spPr bwMode="auto">
          <a:xfrm>
            <a:off x="889000" y="3771900"/>
            <a:ext cx="3632200" cy="533400"/>
          </a:xfrm>
          <a:custGeom>
            <a:avLst/>
            <a:gdLst>
              <a:gd name="T0" fmla="*/ 2147483647 w 2288"/>
              <a:gd name="T1" fmla="*/ 0 h 336"/>
              <a:gd name="T2" fmla="*/ 0 w 2288"/>
              <a:gd name="T3" fmla="*/ 2147483647 h 336"/>
              <a:gd name="T4" fmla="*/ 0 60000 65536"/>
              <a:gd name="T5" fmla="*/ 0 60000 65536"/>
              <a:gd name="T6" fmla="*/ 0 w 2288"/>
              <a:gd name="T7" fmla="*/ 0 h 336"/>
              <a:gd name="T8" fmla="*/ 2288 w 2288"/>
              <a:gd name="T9" fmla="*/ 336 h 336"/>
            </a:gdLst>
            <a:ahLst/>
            <a:cxnLst>
              <a:cxn ang="T4">
                <a:pos x="T0" y="T1"/>
              </a:cxn>
              <a:cxn ang="T5">
                <a:pos x="T2" y="T3"/>
              </a:cxn>
            </a:cxnLst>
            <a:rect l="T6" t="T7" r="T8" b="T9"/>
            <a:pathLst>
              <a:path w="2288" h="336">
                <a:moveTo>
                  <a:pt x="2288" y="0"/>
                </a:moveTo>
                <a:lnTo>
                  <a:pt x="0" y="336"/>
                </a:lnTo>
              </a:path>
            </a:pathLst>
          </a:custGeom>
          <a:noFill/>
          <a:ln w="9525">
            <a:solidFill>
              <a:schemeClr val="tx1"/>
            </a:solidFill>
            <a:round/>
            <a:headEnd/>
            <a:tailEnd type="triangle" w="med" len="med"/>
          </a:ln>
        </p:spPr>
        <p:txBody>
          <a:bodyPr/>
          <a:lstStyle/>
          <a:p>
            <a:endParaRPr lang="en-US"/>
          </a:p>
        </p:txBody>
      </p:sp>
      <p:sp>
        <p:nvSpPr>
          <p:cNvPr id="48157" name="Text Box 30"/>
          <p:cNvSpPr txBox="1">
            <a:spLocks noChangeArrowheads="1"/>
          </p:cNvSpPr>
          <p:nvPr/>
        </p:nvSpPr>
        <p:spPr bwMode="auto">
          <a:xfrm>
            <a:off x="133350" y="4087813"/>
            <a:ext cx="893763" cy="304800"/>
          </a:xfrm>
          <a:prstGeom prst="rect">
            <a:avLst/>
          </a:prstGeom>
          <a:noFill/>
          <a:ln w="9525">
            <a:noFill/>
            <a:miter lim="800000"/>
            <a:headEnd/>
            <a:tailEnd/>
          </a:ln>
        </p:spPr>
        <p:txBody>
          <a:bodyPr wrap="none">
            <a:spAutoFit/>
          </a:bodyPr>
          <a:lstStyle/>
          <a:p>
            <a:pPr eaLnBrk="1" hangingPunct="1"/>
            <a:r>
              <a:rPr lang="en-US" sz="1400" b="1">
                <a:latin typeface="Arial" charset="0"/>
                <a:cs typeface="Arial" charset="0"/>
              </a:rPr>
              <a:t>Retract  </a:t>
            </a:r>
          </a:p>
        </p:txBody>
      </p:sp>
      <p:grpSp>
        <p:nvGrpSpPr>
          <p:cNvPr id="2" name="Group 2"/>
          <p:cNvGrpSpPr>
            <a:grpSpLocks/>
          </p:cNvGrpSpPr>
          <p:nvPr/>
        </p:nvGrpSpPr>
        <p:grpSpPr bwMode="auto">
          <a:xfrm>
            <a:off x="1943100" y="114300"/>
            <a:ext cx="5062538" cy="820738"/>
            <a:chOff x="332" y="1011"/>
            <a:chExt cx="5330" cy="761"/>
          </a:xfrm>
        </p:grpSpPr>
        <p:sp>
          <p:nvSpPr>
            <p:cNvPr id="48159" name="Text Box 3"/>
            <p:cNvSpPr txBox="1">
              <a:spLocks noChangeArrowheads="1"/>
            </p:cNvSpPr>
            <p:nvPr/>
          </p:nvSpPr>
          <p:spPr bwMode="auto">
            <a:xfrm>
              <a:off x="1040" y="1344"/>
              <a:ext cx="832" cy="428"/>
            </a:xfrm>
            <a:prstGeom prst="rect">
              <a:avLst/>
            </a:prstGeom>
            <a:noFill/>
            <a:ln w="9525">
              <a:solidFill>
                <a:schemeClr val="tx1"/>
              </a:solidFill>
              <a:miter lim="800000"/>
              <a:headEnd/>
              <a:tailEnd/>
            </a:ln>
          </p:spPr>
          <p:txBody>
            <a:bodyPr>
              <a:spAutoFit/>
            </a:bodyPr>
            <a:lstStyle/>
            <a:p>
              <a:pPr eaLnBrk="1" hangingPunct="1"/>
              <a:r>
                <a:rPr lang="en-US" sz="1200" b="1">
                  <a:latin typeface="Arial" charset="0"/>
                  <a:cs typeface="Arial" charset="0"/>
                </a:rPr>
                <a:t>Track = t1 </a:t>
              </a:r>
              <a:endParaRPr lang="en-US" sz="1200" b="1" baseline="-25000">
                <a:latin typeface="Arial" charset="0"/>
                <a:cs typeface="Arial" charset="0"/>
              </a:endParaRPr>
            </a:p>
          </p:txBody>
        </p:sp>
        <p:sp>
          <p:nvSpPr>
            <p:cNvPr id="48160" name="Line 4"/>
            <p:cNvSpPr>
              <a:spLocks noChangeShapeType="1"/>
            </p:cNvSpPr>
            <p:nvPr/>
          </p:nvSpPr>
          <p:spPr bwMode="auto">
            <a:xfrm>
              <a:off x="848" y="1440"/>
              <a:ext cx="192" cy="0"/>
            </a:xfrm>
            <a:prstGeom prst="line">
              <a:avLst/>
            </a:prstGeom>
            <a:noFill/>
            <a:ln w="9525">
              <a:solidFill>
                <a:schemeClr val="tx1"/>
              </a:solidFill>
              <a:round/>
              <a:headEnd/>
              <a:tailEnd type="triangle" w="med" len="med"/>
            </a:ln>
          </p:spPr>
          <p:txBody>
            <a:bodyPr/>
            <a:lstStyle/>
            <a:p>
              <a:endParaRPr lang="en-US"/>
            </a:p>
          </p:txBody>
        </p:sp>
        <p:sp>
          <p:nvSpPr>
            <p:cNvPr id="48161" name="Text Box 5"/>
            <p:cNvSpPr txBox="1">
              <a:spLocks noChangeArrowheads="1"/>
            </p:cNvSpPr>
            <p:nvPr/>
          </p:nvSpPr>
          <p:spPr bwMode="auto">
            <a:xfrm>
              <a:off x="332" y="1011"/>
              <a:ext cx="1031" cy="257"/>
            </a:xfrm>
            <a:prstGeom prst="rect">
              <a:avLst/>
            </a:prstGeom>
            <a:noFill/>
            <a:ln w="9525">
              <a:noFill/>
              <a:miter lim="800000"/>
              <a:headEnd/>
              <a:tailEnd/>
            </a:ln>
          </p:spPr>
          <p:txBody>
            <a:bodyPr>
              <a:spAutoFit/>
            </a:bodyPr>
            <a:lstStyle/>
            <a:p>
              <a:pPr eaLnBrk="1" hangingPunct="1"/>
              <a:r>
                <a:rPr lang="en-US" sz="1200" b="1">
                  <a:latin typeface="Arial" charset="0"/>
                  <a:cs typeface="Arial" charset="0"/>
                </a:rPr>
                <a:t>request_q</a:t>
              </a:r>
            </a:p>
          </p:txBody>
        </p:sp>
        <p:sp>
          <p:nvSpPr>
            <p:cNvPr id="48162" name="Text Box 6"/>
            <p:cNvSpPr txBox="1">
              <a:spLocks noChangeArrowheads="1"/>
            </p:cNvSpPr>
            <p:nvPr/>
          </p:nvSpPr>
          <p:spPr bwMode="auto">
            <a:xfrm>
              <a:off x="2040" y="1344"/>
              <a:ext cx="872" cy="428"/>
            </a:xfrm>
            <a:prstGeom prst="rect">
              <a:avLst/>
            </a:prstGeom>
            <a:noFill/>
            <a:ln w="9525">
              <a:solidFill>
                <a:schemeClr val="tx1"/>
              </a:solidFill>
              <a:miter lim="800000"/>
              <a:headEnd/>
              <a:tailEnd/>
            </a:ln>
          </p:spPr>
          <p:txBody>
            <a:bodyPr>
              <a:spAutoFit/>
            </a:bodyPr>
            <a:lstStyle/>
            <a:p>
              <a:pPr eaLnBrk="1" hangingPunct="1"/>
              <a:r>
                <a:rPr lang="en-US" sz="1200" b="1">
                  <a:latin typeface="Arial" charset="0"/>
                  <a:cs typeface="Arial" charset="0"/>
                </a:rPr>
                <a:t>Track = t2</a:t>
              </a:r>
              <a:endParaRPr lang="en-US" sz="1200" b="1" baseline="-25000">
                <a:latin typeface="Arial" charset="0"/>
                <a:cs typeface="Arial" charset="0"/>
              </a:endParaRPr>
            </a:p>
          </p:txBody>
        </p:sp>
        <p:cxnSp>
          <p:nvCxnSpPr>
            <p:cNvPr id="48163" name="AutoShape 7"/>
            <p:cNvCxnSpPr>
              <a:cxnSpLocks noChangeShapeType="1"/>
              <a:stCxn id="48159" idx="3"/>
              <a:endCxn id="48162" idx="1"/>
            </p:cNvCxnSpPr>
            <p:nvPr/>
          </p:nvCxnSpPr>
          <p:spPr bwMode="auto">
            <a:xfrm>
              <a:off x="1872" y="1558"/>
              <a:ext cx="168" cy="1"/>
            </a:xfrm>
            <a:prstGeom prst="straightConnector1">
              <a:avLst/>
            </a:prstGeom>
            <a:noFill/>
            <a:ln w="9525">
              <a:solidFill>
                <a:schemeClr val="tx1"/>
              </a:solidFill>
              <a:round/>
              <a:headEnd/>
              <a:tailEnd type="triangle" w="med" len="med"/>
            </a:ln>
          </p:spPr>
        </p:cxnSp>
        <p:sp>
          <p:nvSpPr>
            <p:cNvPr id="48164" name="Text Box 8"/>
            <p:cNvSpPr txBox="1">
              <a:spLocks noChangeArrowheads="1"/>
            </p:cNvSpPr>
            <p:nvPr/>
          </p:nvSpPr>
          <p:spPr bwMode="auto">
            <a:xfrm>
              <a:off x="3056" y="1329"/>
              <a:ext cx="832" cy="428"/>
            </a:xfrm>
            <a:prstGeom prst="rect">
              <a:avLst/>
            </a:prstGeom>
            <a:noFill/>
            <a:ln w="9525">
              <a:solidFill>
                <a:schemeClr val="tx1"/>
              </a:solidFill>
              <a:miter lim="800000"/>
              <a:headEnd/>
              <a:tailEnd/>
            </a:ln>
          </p:spPr>
          <p:txBody>
            <a:bodyPr>
              <a:spAutoFit/>
            </a:bodyPr>
            <a:lstStyle/>
            <a:p>
              <a:pPr eaLnBrk="1" hangingPunct="1"/>
              <a:r>
                <a:rPr lang="en-US" sz="1200" b="1">
                  <a:latin typeface="Arial" charset="0"/>
                  <a:cs typeface="Arial" charset="0"/>
                </a:rPr>
                <a:t>Track = t3 </a:t>
              </a:r>
              <a:endParaRPr lang="en-US" sz="1200" b="1" baseline="-25000">
                <a:latin typeface="Arial" charset="0"/>
                <a:cs typeface="Arial" charset="0"/>
              </a:endParaRPr>
            </a:p>
          </p:txBody>
        </p:sp>
        <p:sp>
          <p:nvSpPr>
            <p:cNvPr id="48165" name="Text Box 9"/>
            <p:cNvSpPr txBox="1">
              <a:spLocks noChangeArrowheads="1"/>
            </p:cNvSpPr>
            <p:nvPr/>
          </p:nvSpPr>
          <p:spPr bwMode="auto">
            <a:xfrm>
              <a:off x="4056" y="1329"/>
              <a:ext cx="872" cy="428"/>
            </a:xfrm>
            <a:prstGeom prst="rect">
              <a:avLst/>
            </a:prstGeom>
            <a:noFill/>
            <a:ln w="9525">
              <a:solidFill>
                <a:schemeClr val="tx1"/>
              </a:solidFill>
              <a:miter lim="800000"/>
              <a:headEnd/>
              <a:tailEnd/>
            </a:ln>
          </p:spPr>
          <p:txBody>
            <a:bodyPr>
              <a:spAutoFit/>
            </a:bodyPr>
            <a:lstStyle/>
            <a:p>
              <a:pPr eaLnBrk="1" hangingPunct="1"/>
              <a:r>
                <a:rPr lang="en-US" sz="1200" b="1">
                  <a:latin typeface="Arial" charset="0"/>
                  <a:cs typeface="Arial" charset="0"/>
                </a:rPr>
                <a:t>Track = t4</a:t>
              </a:r>
              <a:endParaRPr lang="en-US" sz="1200" b="1" baseline="-25000">
                <a:latin typeface="Arial" charset="0"/>
                <a:cs typeface="Arial" charset="0"/>
              </a:endParaRPr>
            </a:p>
          </p:txBody>
        </p:sp>
        <p:cxnSp>
          <p:nvCxnSpPr>
            <p:cNvPr id="48166" name="AutoShape 10"/>
            <p:cNvCxnSpPr>
              <a:cxnSpLocks noChangeShapeType="1"/>
              <a:stCxn id="48164" idx="3"/>
              <a:endCxn id="48165" idx="1"/>
            </p:cNvCxnSpPr>
            <p:nvPr/>
          </p:nvCxnSpPr>
          <p:spPr bwMode="auto">
            <a:xfrm>
              <a:off x="3888" y="1543"/>
              <a:ext cx="168" cy="1"/>
            </a:xfrm>
            <a:prstGeom prst="straightConnector1">
              <a:avLst/>
            </a:prstGeom>
            <a:noFill/>
            <a:ln w="9525">
              <a:solidFill>
                <a:schemeClr val="tx1"/>
              </a:solidFill>
              <a:round/>
              <a:headEnd/>
              <a:tailEnd type="triangle" w="med" len="med"/>
            </a:ln>
          </p:spPr>
        </p:cxnSp>
        <p:cxnSp>
          <p:nvCxnSpPr>
            <p:cNvPr id="48167" name="AutoShape 11"/>
            <p:cNvCxnSpPr>
              <a:cxnSpLocks noChangeShapeType="1"/>
              <a:stCxn id="48162" idx="3"/>
            </p:cNvCxnSpPr>
            <p:nvPr/>
          </p:nvCxnSpPr>
          <p:spPr bwMode="auto">
            <a:xfrm flipV="1">
              <a:off x="2912" y="1463"/>
              <a:ext cx="144" cy="95"/>
            </a:xfrm>
            <a:prstGeom prst="straightConnector1">
              <a:avLst/>
            </a:prstGeom>
            <a:noFill/>
            <a:ln w="9525">
              <a:solidFill>
                <a:schemeClr val="tx1"/>
              </a:solidFill>
              <a:round/>
              <a:headEnd/>
              <a:tailEnd type="triangle" w="med" len="med"/>
            </a:ln>
          </p:spPr>
        </p:cxnSp>
        <p:sp>
          <p:nvSpPr>
            <p:cNvPr id="48168" name="Line 12"/>
            <p:cNvSpPr>
              <a:spLocks noChangeShapeType="1"/>
            </p:cNvSpPr>
            <p:nvPr/>
          </p:nvSpPr>
          <p:spPr bwMode="auto">
            <a:xfrm>
              <a:off x="4928" y="1463"/>
              <a:ext cx="344" cy="0"/>
            </a:xfrm>
            <a:prstGeom prst="line">
              <a:avLst/>
            </a:prstGeom>
            <a:noFill/>
            <a:ln w="9525">
              <a:solidFill>
                <a:schemeClr val="tx1"/>
              </a:solidFill>
              <a:round/>
              <a:headEnd/>
              <a:tailEnd type="triangle" w="med" len="med"/>
            </a:ln>
          </p:spPr>
          <p:txBody>
            <a:bodyPr/>
            <a:lstStyle/>
            <a:p>
              <a:endParaRPr lang="en-US"/>
            </a:p>
          </p:txBody>
        </p:sp>
        <p:sp>
          <p:nvSpPr>
            <p:cNvPr id="48169" name="Text Box 13"/>
            <p:cNvSpPr txBox="1">
              <a:spLocks noChangeArrowheads="1"/>
            </p:cNvSpPr>
            <p:nvPr/>
          </p:nvSpPr>
          <p:spPr bwMode="auto">
            <a:xfrm>
              <a:off x="5214" y="1412"/>
              <a:ext cx="448" cy="257"/>
            </a:xfrm>
            <a:prstGeom prst="rect">
              <a:avLst/>
            </a:prstGeom>
            <a:noFill/>
            <a:ln w="9525">
              <a:noFill/>
              <a:miter lim="800000"/>
              <a:headEnd/>
              <a:tailEnd/>
            </a:ln>
          </p:spPr>
          <p:txBody>
            <a:bodyPr wrap="none">
              <a:spAutoFit/>
            </a:bodyPr>
            <a:lstStyle/>
            <a:p>
              <a:pPr eaLnBrk="1" hangingPunct="1"/>
              <a:r>
                <a:rPr lang="en-US" sz="1200" b="1">
                  <a:latin typeface="Arial" charset="0"/>
                  <a:cs typeface="Arial" charset="0"/>
                </a:rPr>
                <a:t>…..</a:t>
              </a:r>
            </a:p>
          </p:txBody>
        </p:sp>
      </p:grpSp>
      <p:sp>
        <p:nvSpPr>
          <p:cNvPr id="42" name="TextBox 41"/>
          <p:cNvSpPr txBox="1"/>
          <p:nvPr/>
        </p:nvSpPr>
        <p:spPr>
          <a:xfrm>
            <a:off x="6807200" y="957945"/>
            <a:ext cx="2104571" cy="2246769"/>
          </a:xfrm>
          <a:prstGeom prst="rect">
            <a:avLst/>
          </a:prstGeom>
          <a:noFill/>
        </p:spPr>
        <p:txBody>
          <a:bodyPr wrap="square" rtlCol="0">
            <a:spAutoFit/>
          </a:bodyPr>
          <a:lstStyle/>
          <a:p>
            <a:pPr algn="l"/>
            <a:r>
              <a:rPr lang="en-US" sz="2000" dirty="0" smtClean="0"/>
              <a:t>Removes bias for requests clustered around the middle tracks of the disk.</a:t>
            </a:r>
          </a:p>
          <a:p>
            <a:pPr algn="l"/>
            <a:endParaRPr lang="en-US" sz="2000" dirty="0" smtClean="0"/>
          </a:p>
          <a:p>
            <a:pPr algn="l"/>
            <a:r>
              <a:rPr lang="en-US" sz="2000" dirty="0" smtClean="0"/>
              <a:t>Lower variance in waiting time</a:t>
            </a:r>
            <a:endParaRPr lang="en-US" sz="20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8"/>
          <p:cNvSpPr txBox="1">
            <a:spLocks noChangeArrowheads="1"/>
          </p:cNvSpPr>
          <p:nvPr/>
        </p:nvSpPr>
        <p:spPr bwMode="auto">
          <a:xfrm>
            <a:off x="7178927" y="297996"/>
            <a:ext cx="1415773" cy="584775"/>
          </a:xfrm>
          <a:prstGeom prst="rect">
            <a:avLst/>
          </a:prstGeom>
          <a:noFill/>
          <a:ln w="9525">
            <a:noFill/>
            <a:miter lim="800000"/>
            <a:headEnd/>
            <a:tailEnd/>
          </a:ln>
        </p:spPr>
        <p:txBody>
          <a:bodyPr wrap="none">
            <a:spAutoFit/>
          </a:bodyPr>
          <a:lstStyle/>
          <a:p>
            <a:r>
              <a:rPr lang="en-US" sz="3200" b="1" dirty="0"/>
              <a:t>LOOK</a:t>
            </a:r>
          </a:p>
        </p:txBody>
      </p:sp>
      <p:sp>
        <p:nvSpPr>
          <p:cNvPr id="49155" name="Oval 5"/>
          <p:cNvSpPr>
            <a:spLocks noChangeArrowheads="1"/>
          </p:cNvSpPr>
          <p:nvPr/>
        </p:nvSpPr>
        <p:spPr bwMode="auto">
          <a:xfrm>
            <a:off x="4102100" y="3200400"/>
            <a:ext cx="914400" cy="914400"/>
          </a:xfrm>
          <a:prstGeom prst="ellipse">
            <a:avLst/>
          </a:prstGeom>
          <a:noFill/>
          <a:ln w="9525">
            <a:solidFill>
              <a:schemeClr val="tx1"/>
            </a:solidFill>
            <a:round/>
            <a:headEnd/>
            <a:tailEnd/>
          </a:ln>
        </p:spPr>
        <p:txBody>
          <a:bodyPr wrap="none" anchor="ctr"/>
          <a:lstStyle/>
          <a:p>
            <a:endParaRPr lang="en-US" sz="1600"/>
          </a:p>
        </p:txBody>
      </p:sp>
      <p:sp>
        <p:nvSpPr>
          <p:cNvPr id="49156" name="Oval 6"/>
          <p:cNvSpPr>
            <a:spLocks noChangeAspect="1" noChangeArrowheads="1"/>
          </p:cNvSpPr>
          <p:nvPr/>
        </p:nvSpPr>
        <p:spPr bwMode="auto">
          <a:xfrm>
            <a:off x="2274888" y="1536700"/>
            <a:ext cx="4568825" cy="4570413"/>
          </a:xfrm>
          <a:prstGeom prst="ellipse">
            <a:avLst/>
          </a:prstGeom>
          <a:noFill/>
          <a:ln w="9525">
            <a:solidFill>
              <a:schemeClr val="tx1"/>
            </a:solidFill>
            <a:round/>
            <a:headEnd/>
            <a:tailEnd/>
          </a:ln>
        </p:spPr>
        <p:txBody>
          <a:bodyPr wrap="none" anchor="ctr"/>
          <a:lstStyle/>
          <a:p>
            <a:endParaRPr lang="en-US" sz="1600"/>
          </a:p>
        </p:txBody>
      </p:sp>
      <p:sp>
        <p:nvSpPr>
          <p:cNvPr id="49157" name="Oval 7"/>
          <p:cNvSpPr>
            <a:spLocks noChangeAspect="1" noChangeArrowheads="1"/>
          </p:cNvSpPr>
          <p:nvPr/>
        </p:nvSpPr>
        <p:spPr bwMode="auto">
          <a:xfrm>
            <a:off x="1779588" y="1054100"/>
            <a:ext cx="5483225" cy="5484813"/>
          </a:xfrm>
          <a:prstGeom prst="ellipse">
            <a:avLst/>
          </a:prstGeom>
          <a:noFill/>
          <a:ln w="9525">
            <a:solidFill>
              <a:schemeClr val="tx1"/>
            </a:solidFill>
            <a:round/>
            <a:headEnd/>
            <a:tailEnd/>
          </a:ln>
        </p:spPr>
        <p:txBody>
          <a:bodyPr wrap="none" anchor="ctr"/>
          <a:lstStyle/>
          <a:p>
            <a:endParaRPr lang="en-US" sz="1600"/>
          </a:p>
        </p:txBody>
      </p:sp>
      <p:sp>
        <p:nvSpPr>
          <p:cNvPr id="49158" name="Oval 8"/>
          <p:cNvSpPr>
            <a:spLocks noChangeAspect="1" noChangeArrowheads="1"/>
          </p:cNvSpPr>
          <p:nvPr/>
        </p:nvSpPr>
        <p:spPr bwMode="auto">
          <a:xfrm>
            <a:off x="3443288" y="2527300"/>
            <a:ext cx="2284412" cy="2286000"/>
          </a:xfrm>
          <a:prstGeom prst="ellipse">
            <a:avLst/>
          </a:prstGeom>
          <a:noFill/>
          <a:ln w="9525">
            <a:solidFill>
              <a:schemeClr val="tx1"/>
            </a:solidFill>
            <a:round/>
            <a:headEnd/>
            <a:tailEnd/>
          </a:ln>
        </p:spPr>
        <p:txBody>
          <a:bodyPr wrap="none" anchor="ctr"/>
          <a:lstStyle/>
          <a:p>
            <a:endParaRPr lang="en-US" sz="1600"/>
          </a:p>
        </p:txBody>
      </p:sp>
      <p:sp>
        <p:nvSpPr>
          <p:cNvPr id="49159" name="Text Box 9"/>
          <p:cNvSpPr txBox="1">
            <a:spLocks noChangeArrowheads="1"/>
          </p:cNvSpPr>
          <p:nvPr/>
        </p:nvSpPr>
        <p:spPr bwMode="auto">
          <a:xfrm>
            <a:off x="1497013" y="3387725"/>
            <a:ext cx="407987" cy="338138"/>
          </a:xfrm>
          <a:prstGeom prst="rect">
            <a:avLst/>
          </a:prstGeom>
          <a:noFill/>
          <a:ln w="9525">
            <a:noFill/>
            <a:miter lim="800000"/>
            <a:headEnd/>
            <a:tailEnd/>
          </a:ln>
        </p:spPr>
        <p:txBody>
          <a:bodyPr wrap="none">
            <a:spAutoFit/>
          </a:bodyPr>
          <a:lstStyle/>
          <a:p>
            <a:r>
              <a:rPr lang="en-US" sz="1600" b="1"/>
              <a:t>t3 </a:t>
            </a:r>
          </a:p>
        </p:txBody>
      </p:sp>
      <p:sp>
        <p:nvSpPr>
          <p:cNvPr id="49160" name="Text Box 10"/>
          <p:cNvSpPr txBox="1">
            <a:spLocks noChangeArrowheads="1"/>
          </p:cNvSpPr>
          <p:nvPr/>
        </p:nvSpPr>
        <p:spPr bwMode="auto">
          <a:xfrm>
            <a:off x="2265363" y="3389313"/>
            <a:ext cx="406400" cy="338137"/>
          </a:xfrm>
          <a:prstGeom prst="rect">
            <a:avLst/>
          </a:prstGeom>
          <a:noFill/>
          <a:ln w="9525">
            <a:noFill/>
            <a:miter lim="800000"/>
            <a:headEnd/>
            <a:tailEnd/>
          </a:ln>
        </p:spPr>
        <p:txBody>
          <a:bodyPr wrap="none">
            <a:spAutoFit/>
          </a:bodyPr>
          <a:lstStyle/>
          <a:p>
            <a:r>
              <a:rPr lang="en-US" sz="1600" b="1"/>
              <a:t>t1 </a:t>
            </a:r>
          </a:p>
        </p:txBody>
      </p:sp>
      <p:sp>
        <p:nvSpPr>
          <p:cNvPr id="49161" name="Text Box 11"/>
          <p:cNvSpPr txBox="1">
            <a:spLocks noChangeArrowheads="1"/>
          </p:cNvSpPr>
          <p:nvPr/>
        </p:nvSpPr>
        <p:spPr bwMode="auto">
          <a:xfrm>
            <a:off x="3154363" y="3363913"/>
            <a:ext cx="406400" cy="338137"/>
          </a:xfrm>
          <a:prstGeom prst="rect">
            <a:avLst/>
          </a:prstGeom>
          <a:noFill/>
          <a:ln w="9525">
            <a:noFill/>
            <a:miter lim="800000"/>
            <a:headEnd/>
            <a:tailEnd/>
          </a:ln>
        </p:spPr>
        <p:txBody>
          <a:bodyPr wrap="none">
            <a:spAutoFit/>
          </a:bodyPr>
          <a:lstStyle/>
          <a:p>
            <a:r>
              <a:rPr lang="en-US" sz="1600" b="1"/>
              <a:t>t4 </a:t>
            </a:r>
          </a:p>
        </p:txBody>
      </p:sp>
      <p:sp>
        <p:nvSpPr>
          <p:cNvPr id="49162" name="Text Box 12"/>
          <p:cNvSpPr txBox="1">
            <a:spLocks noChangeArrowheads="1"/>
          </p:cNvSpPr>
          <p:nvPr/>
        </p:nvSpPr>
        <p:spPr bwMode="auto">
          <a:xfrm>
            <a:off x="3814763" y="3363913"/>
            <a:ext cx="406400" cy="338137"/>
          </a:xfrm>
          <a:prstGeom prst="rect">
            <a:avLst/>
          </a:prstGeom>
          <a:noFill/>
          <a:ln w="9525">
            <a:noFill/>
            <a:miter lim="800000"/>
            <a:headEnd/>
            <a:tailEnd/>
          </a:ln>
        </p:spPr>
        <p:txBody>
          <a:bodyPr wrap="none">
            <a:spAutoFit/>
          </a:bodyPr>
          <a:lstStyle/>
          <a:p>
            <a:r>
              <a:rPr lang="en-US" sz="1600" b="1"/>
              <a:t>t2 </a:t>
            </a:r>
          </a:p>
        </p:txBody>
      </p:sp>
      <p:sp>
        <p:nvSpPr>
          <p:cNvPr id="49163" name="Rectangle 13"/>
          <p:cNvSpPr>
            <a:spLocks noChangeArrowheads="1"/>
          </p:cNvSpPr>
          <p:nvPr/>
        </p:nvSpPr>
        <p:spPr bwMode="auto">
          <a:xfrm>
            <a:off x="1476375" y="3670300"/>
            <a:ext cx="390525" cy="177800"/>
          </a:xfrm>
          <a:prstGeom prst="rect">
            <a:avLst/>
          </a:prstGeom>
          <a:solidFill>
            <a:schemeClr val="accent1"/>
          </a:solidFill>
          <a:ln w="9525">
            <a:solidFill>
              <a:schemeClr val="tx1"/>
            </a:solidFill>
            <a:miter lim="800000"/>
            <a:headEnd/>
            <a:tailEnd/>
          </a:ln>
        </p:spPr>
        <p:txBody>
          <a:bodyPr wrap="none" anchor="ctr"/>
          <a:lstStyle/>
          <a:p>
            <a:endParaRPr lang="en-US" sz="1600"/>
          </a:p>
        </p:txBody>
      </p:sp>
      <p:sp>
        <p:nvSpPr>
          <p:cNvPr id="49164" name="Line 14"/>
          <p:cNvSpPr>
            <a:spLocks noChangeShapeType="1"/>
          </p:cNvSpPr>
          <p:nvPr/>
        </p:nvSpPr>
        <p:spPr bwMode="auto">
          <a:xfrm flipV="1">
            <a:off x="1866900" y="3683000"/>
            <a:ext cx="407988" cy="46038"/>
          </a:xfrm>
          <a:prstGeom prst="line">
            <a:avLst/>
          </a:prstGeom>
          <a:noFill/>
          <a:ln w="9525">
            <a:solidFill>
              <a:schemeClr val="tx1"/>
            </a:solidFill>
            <a:round/>
            <a:headEnd/>
            <a:tailEnd type="triangle" w="med" len="med"/>
          </a:ln>
        </p:spPr>
        <p:txBody>
          <a:bodyPr/>
          <a:lstStyle/>
          <a:p>
            <a:endParaRPr lang="en-US"/>
          </a:p>
        </p:txBody>
      </p:sp>
      <p:sp>
        <p:nvSpPr>
          <p:cNvPr id="49165" name="Freeform 15"/>
          <p:cNvSpPr>
            <a:spLocks/>
          </p:cNvSpPr>
          <p:nvPr/>
        </p:nvSpPr>
        <p:spPr bwMode="auto">
          <a:xfrm>
            <a:off x="3074988" y="3695700"/>
            <a:ext cx="1039812" cy="571500"/>
          </a:xfrm>
          <a:custGeom>
            <a:avLst/>
            <a:gdLst>
              <a:gd name="T0" fmla="*/ 2147483647 w 912"/>
              <a:gd name="T1" fmla="*/ 0 h 312"/>
              <a:gd name="T2" fmla="*/ 0 w 912"/>
              <a:gd name="T3" fmla="*/ 2147483647 h 312"/>
              <a:gd name="T4" fmla="*/ 0 60000 65536"/>
              <a:gd name="T5" fmla="*/ 0 60000 65536"/>
              <a:gd name="T6" fmla="*/ 0 w 912"/>
              <a:gd name="T7" fmla="*/ 0 h 312"/>
              <a:gd name="T8" fmla="*/ 912 w 912"/>
              <a:gd name="T9" fmla="*/ 312 h 312"/>
            </a:gdLst>
            <a:ahLst/>
            <a:cxnLst>
              <a:cxn ang="T4">
                <a:pos x="T0" y="T1"/>
              </a:cxn>
              <a:cxn ang="T5">
                <a:pos x="T2" y="T3"/>
              </a:cxn>
            </a:cxnLst>
            <a:rect l="T6" t="T7" r="T8" b="T9"/>
            <a:pathLst>
              <a:path w="912" h="312">
                <a:moveTo>
                  <a:pt x="912" y="0"/>
                </a:moveTo>
                <a:lnTo>
                  <a:pt x="0" y="312"/>
                </a:lnTo>
              </a:path>
            </a:pathLst>
          </a:custGeom>
          <a:noFill/>
          <a:ln w="9525">
            <a:solidFill>
              <a:schemeClr val="tx1"/>
            </a:solidFill>
            <a:round/>
            <a:headEnd/>
            <a:tailEnd type="triangle" w="med" len="med"/>
          </a:ln>
        </p:spPr>
        <p:txBody>
          <a:bodyPr/>
          <a:lstStyle/>
          <a:p>
            <a:endParaRPr lang="en-US"/>
          </a:p>
        </p:txBody>
      </p:sp>
      <p:sp>
        <p:nvSpPr>
          <p:cNvPr id="49166" name="Text Box 17"/>
          <p:cNvSpPr txBox="1">
            <a:spLocks noChangeArrowheads="1"/>
          </p:cNvSpPr>
          <p:nvPr/>
        </p:nvSpPr>
        <p:spPr bwMode="auto">
          <a:xfrm>
            <a:off x="1139825" y="3810000"/>
            <a:ext cx="657225" cy="338138"/>
          </a:xfrm>
          <a:prstGeom prst="rect">
            <a:avLst/>
          </a:prstGeom>
          <a:noFill/>
          <a:ln w="9525">
            <a:noFill/>
            <a:miter lim="800000"/>
            <a:headEnd/>
            <a:tailEnd/>
          </a:ln>
        </p:spPr>
        <p:txBody>
          <a:bodyPr wrap="none">
            <a:spAutoFit/>
          </a:bodyPr>
          <a:lstStyle/>
          <a:p>
            <a:r>
              <a:rPr lang="en-US" sz="1600" b="1"/>
              <a:t>head </a:t>
            </a:r>
          </a:p>
        </p:txBody>
      </p:sp>
      <p:sp>
        <p:nvSpPr>
          <p:cNvPr id="49167" name="Line 19"/>
          <p:cNvSpPr>
            <a:spLocks noChangeShapeType="1"/>
          </p:cNvSpPr>
          <p:nvPr/>
        </p:nvSpPr>
        <p:spPr bwMode="auto">
          <a:xfrm flipH="1">
            <a:off x="903288" y="646113"/>
            <a:ext cx="12700" cy="5461000"/>
          </a:xfrm>
          <a:prstGeom prst="line">
            <a:avLst/>
          </a:prstGeom>
          <a:noFill/>
          <a:ln w="9525">
            <a:solidFill>
              <a:schemeClr val="tx1"/>
            </a:solidFill>
            <a:round/>
            <a:headEnd/>
            <a:tailEnd/>
          </a:ln>
        </p:spPr>
        <p:txBody>
          <a:bodyPr/>
          <a:lstStyle/>
          <a:p>
            <a:endParaRPr lang="en-US"/>
          </a:p>
        </p:txBody>
      </p:sp>
      <p:sp>
        <p:nvSpPr>
          <p:cNvPr id="49168" name="Text Box 20"/>
          <p:cNvSpPr txBox="1">
            <a:spLocks noChangeArrowheads="1"/>
          </p:cNvSpPr>
          <p:nvPr/>
        </p:nvSpPr>
        <p:spPr bwMode="auto">
          <a:xfrm>
            <a:off x="417513" y="200025"/>
            <a:ext cx="1806575" cy="338138"/>
          </a:xfrm>
          <a:prstGeom prst="rect">
            <a:avLst/>
          </a:prstGeom>
          <a:noFill/>
          <a:ln w="9525">
            <a:noFill/>
            <a:miter lim="800000"/>
            <a:headEnd/>
            <a:tailEnd/>
          </a:ln>
        </p:spPr>
        <p:txBody>
          <a:bodyPr wrap="none">
            <a:spAutoFit/>
          </a:bodyPr>
          <a:lstStyle/>
          <a:p>
            <a:r>
              <a:rPr lang="en-US" sz="1600" b="1"/>
              <a:t>Outermost track  </a:t>
            </a:r>
            <a:r>
              <a:rPr lang="en-US" sz="1600"/>
              <a:t> </a:t>
            </a:r>
          </a:p>
        </p:txBody>
      </p:sp>
      <p:sp>
        <p:nvSpPr>
          <p:cNvPr id="49169" name="Line 21"/>
          <p:cNvSpPr>
            <a:spLocks noChangeShapeType="1"/>
          </p:cNvSpPr>
          <p:nvPr/>
        </p:nvSpPr>
        <p:spPr bwMode="auto">
          <a:xfrm>
            <a:off x="2274888" y="3683000"/>
            <a:ext cx="1168400" cy="0"/>
          </a:xfrm>
          <a:prstGeom prst="line">
            <a:avLst/>
          </a:prstGeom>
          <a:noFill/>
          <a:ln w="9525">
            <a:solidFill>
              <a:schemeClr val="tx1"/>
            </a:solidFill>
            <a:round/>
            <a:headEnd/>
            <a:tailEnd type="triangle" w="med" len="med"/>
          </a:ln>
        </p:spPr>
        <p:txBody>
          <a:bodyPr/>
          <a:lstStyle/>
          <a:p>
            <a:endParaRPr lang="en-US"/>
          </a:p>
        </p:txBody>
      </p:sp>
      <p:sp>
        <p:nvSpPr>
          <p:cNvPr id="49170" name="Line 22"/>
          <p:cNvSpPr>
            <a:spLocks noChangeShapeType="1"/>
          </p:cNvSpPr>
          <p:nvPr/>
        </p:nvSpPr>
        <p:spPr bwMode="auto">
          <a:xfrm>
            <a:off x="3443288" y="3683000"/>
            <a:ext cx="658812" cy="0"/>
          </a:xfrm>
          <a:prstGeom prst="line">
            <a:avLst/>
          </a:prstGeom>
          <a:noFill/>
          <a:ln w="9525">
            <a:solidFill>
              <a:schemeClr val="tx1"/>
            </a:solidFill>
            <a:round/>
            <a:headEnd/>
            <a:tailEnd type="triangle" w="med" len="med"/>
          </a:ln>
        </p:spPr>
        <p:txBody>
          <a:bodyPr/>
          <a:lstStyle/>
          <a:p>
            <a:endParaRPr lang="en-US"/>
          </a:p>
        </p:txBody>
      </p:sp>
      <p:sp>
        <p:nvSpPr>
          <p:cNvPr id="49171" name="Line 24"/>
          <p:cNvSpPr>
            <a:spLocks noChangeShapeType="1"/>
          </p:cNvSpPr>
          <p:nvPr/>
        </p:nvSpPr>
        <p:spPr bwMode="auto">
          <a:xfrm>
            <a:off x="4521200" y="646113"/>
            <a:ext cx="0" cy="5892800"/>
          </a:xfrm>
          <a:prstGeom prst="line">
            <a:avLst/>
          </a:prstGeom>
          <a:noFill/>
          <a:ln w="9525">
            <a:solidFill>
              <a:schemeClr val="tx1"/>
            </a:solidFill>
            <a:round/>
            <a:headEnd/>
            <a:tailEnd/>
          </a:ln>
        </p:spPr>
        <p:txBody>
          <a:bodyPr/>
          <a:lstStyle/>
          <a:p>
            <a:endParaRPr lang="en-US"/>
          </a:p>
        </p:txBody>
      </p:sp>
      <p:sp>
        <p:nvSpPr>
          <p:cNvPr id="49172" name="Text Box 25"/>
          <p:cNvSpPr txBox="1">
            <a:spLocks noChangeArrowheads="1"/>
          </p:cNvSpPr>
          <p:nvPr/>
        </p:nvSpPr>
        <p:spPr bwMode="auto">
          <a:xfrm>
            <a:off x="4451350" y="1947863"/>
            <a:ext cx="1720850" cy="338137"/>
          </a:xfrm>
          <a:prstGeom prst="rect">
            <a:avLst/>
          </a:prstGeom>
          <a:noFill/>
          <a:ln w="9525">
            <a:noFill/>
            <a:miter lim="800000"/>
            <a:headEnd/>
            <a:tailEnd/>
          </a:ln>
        </p:spPr>
        <p:txBody>
          <a:bodyPr wrap="none">
            <a:spAutoFit/>
          </a:bodyPr>
          <a:lstStyle/>
          <a:p>
            <a:r>
              <a:rPr lang="en-US" sz="1600" b="1"/>
              <a:t>Innermost track  </a:t>
            </a:r>
          </a:p>
        </p:txBody>
      </p:sp>
      <p:sp>
        <p:nvSpPr>
          <p:cNvPr id="49173" name="Text Box 26"/>
          <p:cNvSpPr txBox="1">
            <a:spLocks noChangeArrowheads="1"/>
          </p:cNvSpPr>
          <p:nvPr/>
        </p:nvSpPr>
        <p:spPr bwMode="auto">
          <a:xfrm>
            <a:off x="2773363" y="4303713"/>
            <a:ext cx="406400" cy="338137"/>
          </a:xfrm>
          <a:prstGeom prst="rect">
            <a:avLst/>
          </a:prstGeom>
          <a:noFill/>
          <a:ln w="9525">
            <a:noFill/>
            <a:miter lim="800000"/>
            <a:headEnd/>
            <a:tailEnd/>
          </a:ln>
        </p:spPr>
        <p:txBody>
          <a:bodyPr wrap="none">
            <a:spAutoFit/>
          </a:bodyPr>
          <a:lstStyle/>
          <a:p>
            <a:r>
              <a:rPr lang="en-US" sz="1600" b="1"/>
              <a:t>t6 </a:t>
            </a:r>
          </a:p>
        </p:txBody>
      </p:sp>
      <p:sp>
        <p:nvSpPr>
          <p:cNvPr id="49174" name="Text Box 27"/>
          <p:cNvSpPr txBox="1">
            <a:spLocks noChangeArrowheads="1"/>
          </p:cNvSpPr>
          <p:nvPr/>
        </p:nvSpPr>
        <p:spPr bwMode="auto">
          <a:xfrm>
            <a:off x="2286000" y="4114800"/>
            <a:ext cx="407988" cy="338138"/>
          </a:xfrm>
          <a:prstGeom prst="rect">
            <a:avLst/>
          </a:prstGeom>
          <a:noFill/>
          <a:ln w="9525">
            <a:noFill/>
            <a:miter lim="800000"/>
            <a:headEnd/>
            <a:tailEnd/>
          </a:ln>
        </p:spPr>
        <p:txBody>
          <a:bodyPr wrap="none">
            <a:spAutoFit/>
          </a:bodyPr>
          <a:lstStyle/>
          <a:p>
            <a:r>
              <a:rPr lang="en-US" sz="1600" b="1"/>
              <a:t>t5 </a:t>
            </a:r>
          </a:p>
        </p:txBody>
      </p:sp>
      <p:sp>
        <p:nvSpPr>
          <p:cNvPr id="49175" name="Oval 28"/>
          <p:cNvSpPr>
            <a:spLocks noChangeAspect="1" noChangeArrowheads="1"/>
          </p:cNvSpPr>
          <p:nvPr/>
        </p:nvSpPr>
        <p:spPr bwMode="auto">
          <a:xfrm>
            <a:off x="2947988" y="2082800"/>
            <a:ext cx="3197225" cy="3198813"/>
          </a:xfrm>
          <a:prstGeom prst="ellipse">
            <a:avLst/>
          </a:prstGeom>
          <a:noFill/>
          <a:ln w="9525">
            <a:solidFill>
              <a:schemeClr val="tx1"/>
            </a:solidFill>
            <a:round/>
            <a:headEnd/>
            <a:tailEnd/>
          </a:ln>
        </p:spPr>
        <p:txBody>
          <a:bodyPr wrap="none" anchor="ctr"/>
          <a:lstStyle/>
          <a:p>
            <a:endParaRPr lang="en-US" sz="1600"/>
          </a:p>
        </p:txBody>
      </p:sp>
      <p:sp>
        <p:nvSpPr>
          <p:cNvPr id="49176" name="Freeform 29"/>
          <p:cNvSpPr>
            <a:spLocks/>
          </p:cNvSpPr>
          <p:nvPr/>
        </p:nvSpPr>
        <p:spPr bwMode="auto">
          <a:xfrm>
            <a:off x="2514600" y="4267200"/>
            <a:ext cx="560388" cy="228600"/>
          </a:xfrm>
          <a:custGeom>
            <a:avLst/>
            <a:gdLst>
              <a:gd name="T0" fmla="*/ 2147483647 w 424"/>
              <a:gd name="T1" fmla="*/ 0 h 168"/>
              <a:gd name="T2" fmla="*/ 0 w 424"/>
              <a:gd name="T3" fmla="*/ 2147483647 h 168"/>
              <a:gd name="T4" fmla="*/ 0 60000 65536"/>
              <a:gd name="T5" fmla="*/ 0 60000 65536"/>
              <a:gd name="T6" fmla="*/ 0 w 424"/>
              <a:gd name="T7" fmla="*/ 0 h 168"/>
              <a:gd name="T8" fmla="*/ 424 w 424"/>
              <a:gd name="T9" fmla="*/ 168 h 168"/>
            </a:gdLst>
            <a:ahLst/>
            <a:cxnLst>
              <a:cxn ang="T4">
                <a:pos x="T0" y="T1"/>
              </a:cxn>
              <a:cxn ang="T5">
                <a:pos x="T2" y="T3"/>
              </a:cxn>
            </a:cxnLst>
            <a:rect l="T6" t="T7" r="T8" b="T9"/>
            <a:pathLst>
              <a:path w="424" h="168">
                <a:moveTo>
                  <a:pt x="424" y="0"/>
                </a:moveTo>
                <a:lnTo>
                  <a:pt x="0" y="168"/>
                </a:lnTo>
              </a:path>
            </a:pathLst>
          </a:custGeom>
          <a:noFill/>
          <a:ln w="9525">
            <a:solidFill>
              <a:schemeClr val="tx1"/>
            </a:solidFill>
            <a:round/>
            <a:headEnd/>
            <a:tailEnd type="triangle" w="med" len="med"/>
          </a:ln>
        </p:spPr>
        <p:txBody>
          <a:bodyPr/>
          <a:lstStyle/>
          <a:p>
            <a:endParaRPr lang="en-US"/>
          </a:p>
        </p:txBody>
      </p:sp>
      <p:sp>
        <p:nvSpPr>
          <p:cNvPr id="49177" name="Rectangle 13"/>
          <p:cNvSpPr>
            <a:spLocks noChangeArrowheads="1"/>
          </p:cNvSpPr>
          <p:nvPr/>
        </p:nvSpPr>
        <p:spPr bwMode="auto">
          <a:xfrm>
            <a:off x="2133600" y="4457700"/>
            <a:ext cx="390525" cy="177800"/>
          </a:xfrm>
          <a:prstGeom prst="rect">
            <a:avLst/>
          </a:prstGeom>
          <a:solidFill>
            <a:schemeClr val="accent1"/>
          </a:solidFill>
          <a:ln w="9525">
            <a:solidFill>
              <a:schemeClr val="tx1"/>
            </a:solidFill>
            <a:miter lim="800000"/>
            <a:headEnd/>
            <a:tailEnd/>
          </a:ln>
        </p:spPr>
        <p:txBody>
          <a:bodyPr wrap="none" anchor="ctr"/>
          <a:lstStyle/>
          <a:p>
            <a:endParaRPr lang="en-US" sz="1600"/>
          </a:p>
        </p:txBody>
      </p:sp>
      <p:sp>
        <p:nvSpPr>
          <p:cNvPr id="49178" name="Text Box 17"/>
          <p:cNvSpPr txBox="1">
            <a:spLocks noChangeArrowheads="1"/>
          </p:cNvSpPr>
          <p:nvPr/>
        </p:nvSpPr>
        <p:spPr bwMode="auto">
          <a:xfrm>
            <a:off x="1901825" y="4597400"/>
            <a:ext cx="657225" cy="338138"/>
          </a:xfrm>
          <a:prstGeom prst="rect">
            <a:avLst/>
          </a:prstGeom>
          <a:noFill/>
          <a:ln w="9525">
            <a:noFill/>
            <a:miter lim="800000"/>
            <a:headEnd/>
            <a:tailEnd/>
          </a:ln>
        </p:spPr>
        <p:txBody>
          <a:bodyPr wrap="none">
            <a:spAutoFit/>
          </a:bodyPr>
          <a:lstStyle/>
          <a:p>
            <a:r>
              <a:rPr lang="en-US" sz="1600" b="1"/>
              <a:t>head </a:t>
            </a:r>
          </a:p>
        </p:txBody>
      </p:sp>
      <p:grpSp>
        <p:nvGrpSpPr>
          <p:cNvPr id="2" name="Group 2"/>
          <p:cNvGrpSpPr>
            <a:grpSpLocks/>
          </p:cNvGrpSpPr>
          <p:nvPr/>
        </p:nvGrpSpPr>
        <p:grpSpPr bwMode="auto">
          <a:xfrm>
            <a:off x="1943100" y="114300"/>
            <a:ext cx="5062538" cy="820738"/>
            <a:chOff x="332" y="1011"/>
            <a:chExt cx="5330" cy="761"/>
          </a:xfrm>
        </p:grpSpPr>
        <p:sp>
          <p:nvSpPr>
            <p:cNvPr id="49180" name="Text Box 3"/>
            <p:cNvSpPr txBox="1">
              <a:spLocks noChangeArrowheads="1"/>
            </p:cNvSpPr>
            <p:nvPr/>
          </p:nvSpPr>
          <p:spPr bwMode="auto">
            <a:xfrm>
              <a:off x="1040" y="1344"/>
              <a:ext cx="832" cy="428"/>
            </a:xfrm>
            <a:prstGeom prst="rect">
              <a:avLst/>
            </a:prstGeom>
            <a:noFill/>
            <a:ln w="9525">
              <a:solidFill>
                <a:schemeClr val="tx1"/>
              </a:solidFill>
              <a:miter lim="800000"/>
              <a:headEnd/>
              <a:tailEnd/>
            </a:ln>
          </p:spPr>
          <p:txBody>
            <a:bodyPr>
              <a:spAutoFit/>
            </a:bodyPr>
            <a:lstStyle/>
            <a:p>
              <a:pPr eaLnBrk="1" hangingPunct="1"/>
              <a:r>
                <a:rPr lang="en-US" sz="1200" b="1">
                  <a:latin typeface="Arial" charset="0"/>
                  <a:cs typeface="Arial" charset="0"/>
                </a:rPr>
                <a:t>Track = t1 </a:t>
              </a:r>
              <a:endParaRPr lang="en-US" sz="1200" b="1" baseline="-25000">
                <a:latin typeface="Arial" charset="0"/>
                <a:cs typeface="Arial" charset="0"/>
              </a:endParaRPr>
            </a:p>
          </p:txBody>
        </p:sp>
        <p:sp>
          <p:nvSpPr>
            <p:cNvPr id="49181" name="Line 4"/>
            <p:cNvSpPr>
              <a:spLocks noChangeShapeType="1"/>
            </p:cNvSpPr>
            <p:nvPr/>
          </p:nvSpPr>
          <p:spPr bwMode="auto">
            <a:xfrm>
              <a:off x="848" y="1440"/>
              <a:ext cx="192" cy="0"/>
            </a:xfrm>
            <a:prstGeom prst="line">
              <a:avLst/>
            </a:prstGeom>
            <a:noFill/>
            <a:ln w="9525">
              <a:solidFill>
                <a:schemeClr val="tx1"/>
              </a:solidFill>
              <a:round/>
              <a:headEnd/>
              <a:tailEnd type="triangle" w="med" len="med"/>
            </a:ln>
          </p:spPr>
          <p:txBody>
            <a:bodyPr/>
            <a:lstStyle/>
            <a:p>
              <a:endParaRPr lang="en-US"/>
            </a:p>
          </p:txBody>
        </p:sp>
        <p:sp>
          <p:nvSpPr>
            <p:cNvPr id="49182" name="Text Box 5"/>
            <p:cNvSpPr txBox="1">
              <a:spLocks noChangeArrowheads="1"/>
            </p:cNvSpPr>
            <p:nvPr/>
          </p:nvSpPr>
          <p:spPr bwMode="auto">
            <a:xfrm>
              <a:off x="332" y="1011"/>
              <a:ext cx="1031" cy="257"/>
            </a:xfrm>
            <a:prstGeom prst="rect">
              <a:avLst/>
            </a:prstGeom>
            <a:noFill/>
            <a:ln w="9525">
              <a:noFill/>
              <a:miter lim="800000"/>
              <a:headEnd/>
              <a:tailEnd/>
            </a:ln>
          </p:spPr>
          <p:txBody>
            <a:bodyPr>
              <a:spAutoFit/>
            </a:bodyPr>
            <a:lstStyle/>
            <a:p>
              <a:pPr eaLnBrk="1" hangingPunct="1"/>
              <a:r>
                <a:rPr lang="en-US" sz="1200" b="1">
                  <a:latin typeface="Arial" charset="0"/>
                  <a:cs typeface="Arial" charset="0"/>
                </a:rPr>
                <a:t>request_q</a:t>
              </a:r>
            </a:p>
          </p:txBody>
        </p:sp>
        <p:sp>
          <p:nvSpPr>
            <p:cNvPr id="49183" name="Text Box 6"/>
            <p:cNvSpPr txBox="1">
              <a:spLocks noChangeArrowheads="1"/>
            </p:cNvSpPr>
            <p:nvPr/>
          </p:nvSpPr>
          <p:spPr bwMode="auto">
            <a:xfrm>
              <a:off x="2040" y="1344"/>
              <a:ext cx="872" cy="428"/>
            </a:xfrm>
            <a:prstGeom prst="rect">
              <a:avLst/>
            </a:prstGeom>
            <a:noFill/>
            <a:ln w="9525">
              <a:solidFill>
                <a:schemeClr val="tx1"/>
              </a:solidFill>
              <a:miter lim="800000"/>
              <a:headEnd/>
              <a:tailEnd/>
            </a:ln>
          </p:spPr>
          <p:txBody>
            <a:bodyPr>
              <a:spAutoFit/>
            </a:bodyPr>
            <a:lstStyle/>
            <a:p>
              <a:pPr eaLnBrk="1" hangingPunct="1"/>
              <a:r>
                <a:rPr lang="en-US" sz="1200" b="1">
                  <a:latin typeface="Arial" charset="0"/>
                  <a:cs typeface="Arial" charset="0"/>
                </a:rPr>
                <a:t>Track = t2</a:t>
              </a:r>
              <a:endParaRPr lang="en-US" sz="1200" b="1" baseline="-25000">
                <a:latin typeface="Arial" charset="0"/>
                <a:cs typeface="Arial" charset="0"/>
              </a:endParaRPr>
            </a:p>
          </p:txBody>
        </p:sp>
        <p:cxnSp>
          <p:nvCxnSpPr>
            <p:cNvPr id="49184" name="AutoShape 7"/>
            <p:cNvCxnSpPr>
              <a:cxnSpLocks noChangeShapeType="1"/>
              <a:stCxn id="49180" idx="3"/>
              <a:endCxn id="49183" idx="1"/>
            </p:cNvCxnSpPr>
            <p:nvPr/>
          </p:nvCxnSpPr>
          <p:spPr bwMode="auto">
            <a:xfrm>
              <a:off x="1872" y="1558"/>
              <a:ext cx="168" cy="1"/>
            </a:xfrm>
            <a:prstGeom prst="straightConnector1">
              <a:avLst/>
            </a:prstGeom>
            <a:noFill/>
            <a:ln w="9525">
              <a:solidFill>
                <a:schemeClr val="tx1"/>
              </a:solidFill>
              <a:round/>
              <a:headEnd/>
              <a:tailEnd type="triangle" w="med" len="med"/>
            </a:ln>
          </p:spPr>
        </p:cxnSp>
        <p:sp>
          <p:nvSpPr>
            <p:cNvPr id="49185" name="Text Box 8"/>
            <p:cNvSpPr txBox="1">
              <a:spLocks noChangeArrowheads="1"/>
            </p:cNvSpPr>
            <p:nvPr/>
          </p:nvSpPr>
          <p:spPr bwMode="auto">
            <a:xfrm>
              <a:off x="3056" y="1329"/>
              <a:ext cx="832" cy="428"/>
            </a:xfrm>
            <a:prstGeom prst="rect">
              <a:avLst/>
            </a:prstGeom>
            <a:noFill/>
            <a:ln w="9525">
              <a:solidFill>
                <a:schemeClr val="tx1"/>
              </a:solidFill>
              <a:miter lim="800000"/>
              <a:headEnd/>
              <a:tailEnd/>
            </a:ln>
          </p:spPr>
          <p:txBody>
            <a:bodyPr>
              <a:spAutoFit/>
            </a:bodyPr>
            <a:lstStyle/>
            <a:p>
              <a:pPr eaLnBrk="1" hangingPunct="1"/>
              <a:r>
                <a:rPr lang="en-US" sz="1200" b="1">
                  <a:latin typeface="Arial" charset="0"/>
                  <a:cs typeface="Arial" charset="0"/>
                </a:rPr>
                <a:t>Track = t3 </a:t>
              </a:r>
              <a:endParaRPr lang="en-US" sz="1200" b="1" baseline="-25000">
                <a:latin typeface="Arial" charset="0"/>
                <a:cs typeface="Arial" charset="0"/>
              </a:endParaRPr>
            </a:p>
          </p:txBody>
        </p:sp>
        <p:sp>
          <p:nvSpPr>
            <p:cNvPr id="49186" name="Text Box 9"/>
            <p:cNvSpPr txBox="1">
              <a:spLocks noChangeArrowheads="1"/>
            </p:cNvSpPr>
            <p:nvPr/>
          </p:nvSpPr>
          <p:spPr bwMode="auto">
            <a:xfrm>
              <a:off x="4056" y="1329"/>
              <a:ext cx="872" cy="428"/>
            </a:xfrm>
            <a:prstGeom prst="rect">
              <a:avLst/>
            </a:prstGeom>
            <a:noFill/>
            <a:ln w="9525">
              <a:solidFill>
                <a:schemeClr val="tx1"/>
              </a:solidFill>
              <a:miter lim="800000"/>
              <a:headEnd/>
              <a:tailEnd/>
            </a:ln>
          </p:spPr>
          <p:txBody>
            <a:bodyPr>
              <a:spAutoFit/>
            </a:bodyPr>
            <a:lstStyle/>
            <a:p>
              <a:pPr eaLnBrk="1" hangingPunct="1"/>
              <a:r>
                <a:rPr lang="en-US" sz="1200" b="1">
                  <a:latin typeface="Arial" charset="0"/>
                  <a:cs typeface="Arial" charset="0"/>
                </a:rPr>
                <a:t>Track = t4</a:t>
              </a:r>
              <a:endParaRPr lang="en-US" sz="1200" b="1" baseline="-25000">
                <a:latin typeface="Arial" charset="0"/>
                <a:cs typeface="Arial" charset="0"/>
              </a:endParaRPr>
            </a:p>
          </p:txBody>
        </p:sp>
        <p:cxnSp>
          <p:nvCxnSpPr>
            <p:cNvPr id="49187" name="AutoShape 10"/>
            <p:cNvCxnSpPr>
              <a:cxnSpLocks noChangeShapeType="1"/>
              <a:stCxn id="49185" idx="3"/>
              <a:endCxn id="49186" idx="1"/>
            </p:cNvCxnSpPr>
            <p:nvPr/>
          </p:nvCxnSpPr>
          <p:spPr bwMode="auto">
            <a:xfrm>
              <a:off x="3888" y="1543"/>
              <a:ext cx="168" cy="1"/>
            </a:xfrm>
            <a:prstGeom prst="straightConnector1">
              <a:avLst/>
            </a:prstGeom>
            <a:noFill/>
            <a:ln w="9525">
              <a:solidFill>
                <a:schemeClr val="tx1"/>
              </a:solidFill>
              <a:round/>
              <a:headEnd/>
              <a:tailEnd type="triangle" w="med" len="med"/>
            </a:ln>
          </p:spPr>
        </p:cxnSp>
        <p:cxnSp>
          <p:nvCxnSpPr>
            <p:cNvPr id="49188" name="AutoShape 11"/>
            <p:cNvCxnSpPr>
              <a:cxnSpLocks noChangeShapeType="1"/>
              <a:stCxn id="49183" idx="3"/>
            </p:cNvCxnSpPr>
            <p:nvPr/>
          </p:nvCxnSpPr>
          <p:spPr bwMode="auto">
            <a:xfrm flipV="1">
              <a:off x="2912" y="1463"/>
              <a:ext cx="144" cy="95"/>
            </a:xfrm>
            <a:prstGeom prst="straightConnector1">
              <a:avLst/>
            </a:prstGeom>
            <a:noFill/>
            <a:ln w="9525">
              <a:solidFill>
                <a:schemeClr val="tx1"/>
              </a:solidFill>
              <a:round/>
              <a:headEnd/>
              <a:tailEnd type="triangle" w="med" len="med"/>
            </a:ln>
          </p:spPr>
        </p:cxnSp>
        <p:sp>
          <p:nvSpPr>
            <p:cNvPr id="49189" name="Line 12"/>
            <p:cNvSpPr>
              <a:spLocks noChangeShapeType="1"/>
            </p:cNvSpPr>
            <p:nvPr/>
          </p:nvSpPr>
          <p:spPr bwMode="auto">
            <a:xfrm>
              <a:off x="4928" y="1463"/>
              <a:ext cx="344" cy="0"/>
            </a:xfrm>
            <a:prstGeom prst="line">
              <a:avLst/>
            </a:prstGeom>
            <a:noFill/>
            <a:ln w="9525">
              <a:solidFill>
                <a:schemeClr val="tx1"/>
              </a:solidFill>
              <a:round/>
              <a:headEnd/>
              <a:tailEnd type="triangle" w="med" len="med"/>
            </a:ln>
          </p:spPr>
          <p:txBody>
            <a:bodyPr/>
            <a:lstStyle/>
            <a:p>
              <a:endParaRPr lang="en-US"/>
            </a:p>
          </p:txBody>
        </p:sp>
        <p:sp>
          <p:nvSpPr>
            <p:cNvPr id="49190" name="Text Box 13"/>
            <p:cNvSpPr txBox="1">
              <a:spLocks noChangeArrowheads="1"/>
            </p:cNvSpPr>
            <p:nvPr/>
          </p:nvSpPr>
          <p:spPr bwMode="auto">
            <a:xfrm>
              <a:off x="5214" y="1412"/>
              <a:ext cx="448" cy="257"/>
            </a:xfrm>
            <a:prstGeom prst="rect">
              <a:avLst/>
            </a:prstGeom>
            <a:noFill/>
            <a:ln w="9525">
              <a:noFill/>
              <a:miter lim="800000"/>
              <a:headEnd/>
              <a:tailEnd/>
            </a:ln>
          </p:spPr>
          <p:txBody>
            <a:bodyPr wrap="none">
              <a:spAutoFit/>
            </a:bodyPr>
            <a:lstStyle/>
            <a:p>
              <a:pPr eaLnBrk="1" hangingPunct="1"/>
              <a:r>
                <a:rPr lang="en-US" sz="1200" b="1">
                  <a:latin typeface="Arial" charset="0"/>
                  <a:cs typeface="Arial" charset="0"/>
                </a:rPr>
                <a:t>…..</a:t>
              </a: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18"/>
          <p:cNvSpPr txBox="1">
            <a:spLocks noChangeArrowheads="1"/>
          </p:cNvSpPr>
          <p:nvPr/>
        </p:nvSpPr>
        <p:spPr bwMode="auto">
          <a:xfrm>
            <a:off x="7185893" y="341539"/>
            <a:ext cx="1640194" cy="523220"/>
          </a:xfrm>
          <a:prstGeom prst="rect">
            <a:avLst/>
          </a:prstGeom>
          <a:noFill/>
          <a:ln w="9525">
            <a:noFill/>
            <a:miter lim="800000"/>
            <a:headEnd/>
            <a:tailEnd/>
          </a:ln>
        </p:spPr>
        <p:txBody>
          <a:bodyPr wrap="none">
            <a:spAutoFit/>
          </a:bodyPr>
          <a:lstStyle/>
          <a:p>
            <a:r>
              <a:rPr lang="en-US" sz="2800" b="1" dirty="0"/>
              <a:t>C-LOOK</a:t>
            </a:r>
          </a:p>
        </p:txBody>
      </p:sp>
      <p:sp>
        <p:nvSpPr>
          <p:cNvPr id="50179" name="Oval 5"/>
          <p:cNvSpPr>
            <a:spLocks noChangeArrowheads="1"/>
          </p:cNvSpPr>
          <p:nvPr/>
        </p:nvSpPr>
        <p:spPr bwMode="auto">
          <a:xfrm>
            <a:off x="4102100" y="3200400"/>
            <a:ext cx="914400" cy="914400"/>
          </a:xfrm>
          <a:prstGeom prst="ellipse">
            <a:avLst/>
          </a:prstGeom>
          <a:noFill/>
          <a:ln w="9525">
            <a:solidFill>
              <a:schemeClr val="tx1"/>
            </a:solidFill>
            <a:round/>
            <a:headEnd/>
            <a:tailEnd/>
          </a:ln>
        </p:spPr>
        <p:txBody>
          <a:bodyPr wrap="none" anchor="ctr"/>
          <a:lstStyle/>
          <a:p>
            <a:endParaRPr lang="en-US" sz="1600"/>
          </a:p>
        </p:txBody>
      </p:sp>
      <p:sp>
        <p:nvSpPr>
          <p:cNvPr id="50180" name="Oval 6"/>
          <p:cNvSpPr>
            <a:spLocks noChangeAspect="1" noChangeArrowheads="1"/>
          </p:cNvSpPr>
          <p:nvPr/>
        </p:nvSpPr>
        <p:spPr bwMode="auto">
          <a:xfrm>
            <a:off x="2274888" y="1536700"/>
            <a:ext cx="4568825" cy="4570413"/>
          </a:xfrm>
          <a:prstGeom prst="ellipse">
            <a:avLst/>
          </a:prstGeom>
          <a:noFill/>
          <a:ln w="9525">
            <a:solidFill>
              <a:schemeClr val="tx1"/>
            </a:solidFill>
            <a:round/>
            <a:headEnd/>
            <a:tailEnd/>
          </a:ln>
        </p:spPr>
        <p:txBody>
          <a:bodyPr wrap="none" anchor="ctr"/>
          <a:lstStyle/>
          <a:p>
            <a:endParaRPr lang="en-US" sz="1600"/>
          </a:p>
        </p:txBody>
      </p:sp>
      <p:sp>
        <p:nvSpPr>
          <p:cNvPr id="50181" name="Oval 7"/>
          <p:cNvSpPr>
            <a:spLocks noChangeAspect="1" noChangeArrowheads="1"/>
          </p:cNvSpPr>
          <p:nvPr/>
        </p:nvSpPr>
        <p:spPr bwMode="auto">
          <a:xfrm>
            <a:off x="1779588" y="1054100"/>
            <a:ext cx="5483225" cy="5484813"/>
          </a:xfrm>
          <a:prstGeom prst="ellipse">
            <a:avLst/>
          </a:prstGeom>
          <a:noFill/>
          <a:ln w="9525">
            <a:solidFill>
              <a:schemeClr val="tx1"/>
            </a:solidFill>
            <a:round/>
            <a:headEnd/>
            <a:tailEnd/>
          </a:ln>
        </p:spPr>
        <p:txBody>
          <a:bodyPr wrap="none" anchor="ctr"/>
          <a:lstStyle/>
          <a:p>
            <a:endParaRPr lang="en-US" sz="1600"/>
          </a:p>
        </p:txBody>
      </p:sp>
      <p:sp>
        <p:nvSpPr>
          <p:cNvPr id="50182" name="Oval 8"/>
          <p:cNvSpPr>
            <a:spLocks noChangeAspect="1" noChangeArrowheads="1"/>
          </p:cNvSpPr>
          <p:nvPr/>
        </p:nvSpPr>
        <p:spPr bwMode="auto">
          <a:xfrm>
            <a:off x="3443288" y="2527300"/>
            <a:ext cx="2284412" cy="2286000"/>
          </a:xfrm>
          <a:prstGeom prst="ellipse">
            <a:avLst/>
          </a:prstGeom>
          <a:noFill/>
          <a:ln w="9525">
            <a:solidFill>
              <a:schemeClr val="tx1"/>
            </a:solidFill>
            <a:round/>
            <a:headEnd/>
            <a:tailEnd/>
          </a:ln>
        </p:spPr>
        <p:txBody>
          <a:bodyPr wrap="none" anchor="ctr"/>
          <a:lstStyle/>
          <a:p>
            <a:endParaRPr lang="en-US" sz="1600"/>
          </a:p>
        </p:txBody>
      </p:sp>
      <p:sp>
        <p:nvSpPr>
          <p:cNvPr id="50183" name="Text Box 9"/>
          <p:cNvSpPr txBox="1">
            <a:spLocks noChangeArrowheads="1"/>
          </p:cNvSpPr>
          <p:nvPr/>
        </p:nvSpPr>
        <p:spPr bwMode="auto">
          <a:xfrm>
            <a:off x="1497013" y="3387725"/>
            <a:ext cx="407987" cy="338138"/>
          </a:xfrm>
          <a:prstGeom prst="rect">
            <a:avLst/>
          </a:prstGeom>
          <a:noFill/>
          <a:ln w="9525">
            <a:noFill/>
            <a:miter lim="800000"/>
            <a:headEnd/>
            <a:tailEnd/>
          </a:ln>
        </p:spPr>
        <p:txBody>
          <a:bodyPr wrap="none">
            <a:spAutoFit/>
          </a:bodyPr>
          <a:lstStyle/>
          <a:p>
            <a:r>
              <a:rPr lang="en-US" sz="1600" b="1"/>
              <a:t>t3 </a:t>
            </a:r>
          </a:p>
        </p:txBody>
      </p:sp>
      <p:sp>
        <p:nvSpPr>
          <p:cNvPr id="50184" name="Text Box 10"/>
          <p:cNvSpPr txBox="1">
            <a:spLocks noChangeArrowheads="1"/>
          </p:cNvSpPr>
          <p:nvPr/>
        </p:nvSpPr>
        <p:spPr bwMode="auto">
          <a:xfrm>
            <a:off x="2265363" y="3389313"/>
            <a:ext cx="406400" cy="338137"/>
          </a:xfrm>
          <a:prstGeom prst="rect">
            <a:avLst/>
          </a:prstGeom>
          <a:noFill/>
          <a:ln w="9525">
            <a:noFill/>
            <a:miter lim="800000"/>
            <a:headEnd/>
            <a:tailEnd/>
          </a:ln>
        </p:spPr>
        <p:txBody>
          <a:bodyPr wrap="none">
            <a:spAutoFit/>
          </a:bodyPr>
          <a:lstStyle/>
          <a:p>
            <a:r>
              <a:rPr lang="en-US" sz="1600" b="1"/>
              <a:t>t1 </a:t>
            </a:r>
          </a:p>
        </p:txBody>
      </p:sp>
      <p:sp>
        <p:nvSpPr>
          <p:cNvPr id="50185" name="Text Box 11"/>
          <p:cNvSpPr txBox="1">
            <a:spLocks noChangeArrowheads="1"/>
          </p:cNvSpPr>
          <p:nvPr/>
        </p:nvSpPr>
        <p:spPr bwMode="auto">
          <a:xfrm>
            <a:off x="3154363" y="3363913"/>
            <a:ext cx="406400" cy="338137"/>
          </a:xfrm>
          <a:prstGeom prst="rect">
            <a:avLst/>
          </a:prstGeom>
          <a:noFill/>
          <a:ln w="9525">
            <a:noFill/>
            <a:miter lim="800000"/>
            <a:headEnd/>
            <a:tailEnd/>
          </a:ln>
        </p:spPr>
        <p:txBody>
          <a:bodyPr wrap="none">
            <a:spAutoFit/>
          </a:bodyPr>
          <a:lstStyle/>
          <a:p>
            <a:r>
              <a:rPr lang="en-US" sz="1600" b="1"/>
              <a:t>t4 </a:t>
            </a:r>
          </a:p>
        </p:txBody>
      </p:sp>
      <p:sp>
        <p:nvSpPr>
          <p:cNvPr id="50186" name="Text Box 12"/>
          <p:cNvSpPr txBox="1">
            <a:spLocks noChangeArrowheads="1"/>
          </p:cNvSpPr>
          <p:nvPr/>
        </p:nvSpPr>
        <p:spPr bwMode="auto">
          <a:xfrm>
            <a:off x="3814763" y="3363913"/>
            <a:ext cx="406400" cy="338137"/>
          </a:xfrm>
          <a:prstGeom prst="rect">
            <a:avLst/>
          </a:prstGeom>
          <a:noFill/>
          <a:ln w="9525">
            <a:noFill/>
            <a:miter lim="800000"/>
            <a:headEnd/>
            <a:tailEnd/>
          </a:ln>
        </p:spPr>
        <p:txBody>
          <a:bodyPr wrap="none">
            <a:spAutoFit/>
          </a:bodyPr>
          <a:lstStyle/>
          <a:p>
            <a:r>
              <a:rPr lang="en-US" sz="1600" b="1"/>
              <a:t>t2 </a:t>
            </a:r>
          </a:p>
        </p:txBody>
      </p:sp>
      <p:sp>
        <p:nvSpPr>
          <p:cNvPr id="50187" name="Rectangle 13"/>
          <p:cNvSpPr>
            <a:spLocks noChangeArrowheads="1"/>
          </p:cNvSpPr>
          <p:nvPr/>
        </p:nvSpPr>
        <p:spPr bwMode="auto">
          <a:xfrm>
            <a:off x="1476375" y="3670300"/>
            <a:ext cx="390525" cy="177800"/>
          </a:xfrm>
          <a:prstGeom prst="rect">
            <a:avLst/>
          </a:prstGeom>
          <a:solidFill>
            <a:schemeClr val="accent1"/>
          </a:solidFill>
          <a:ln w="9525">
            <a:solidFill>
              <a:schemeClr val="tx1"/>
            </a:solidFill>
            <a:miter lim="800000"/>
            <a:headEnd/>
            <a:tailEnd/>
          </a:ln>
        </p:spPr>
        <p:txBody>
          <a:bodyPr wrap="none" anchor="ctr"/>
          <a:lstStyle/>
          <a:p>
            <a:endParaRPr lang="en-US" sz="1600"/>
          </a:p>
        </p:txBody>
      </p:sp>
      <p:sp>
        <p:nvSpPr>
          <p:cNvPr id="50188" name="Line 14"/>
          <p:cNvSpPr>
            <a:spLocks noChangeShapeType="1"/>
          </p:cNvSpPr>
          <p:nvPr/>
        </p:nvSpPr>
        <p:spPr bwMode="auto">
          <a:xfrm flipV="1">
            <a:off x="1866900" y="3683000"/>
            <a:ext cx="407988" cy="46038"/>
          </a:xfrm>
          <a:prstGeom prst="line">
            <a:avLst/>
          </a:prstGeom>
          <a:noFill/>
          <a:ln w="9525">
            <a:solidFill>
              <a:schemeClr val="tx1"/>
            </a:solidFill>
            <a:round/>
            <a:headEnd/>
            <a:tailEnd type="triangle" w="med" len="med"/>
          </a:ln>
        </p:spPr>
        <p:txBody>
          <a:bodyPr/>
          <a:lstStyle/>
          <a:p>
            <a:endParaRPr lang="en-US"/>
          </a:p>
        </p:txBody>
      </p:sp>
      <p:sp>
        <p:nvSpPr>
          <p:cNvPr id="50189" name="Freeform 15"/>
          <p:cNvSpPr>
            <a:spLocks/>
          </p:cNvSpPr>
          <p:nvPr/>
        </p:nvSpPr>
        <p:spPr bwMode="auto">
          <a:xfrm>
            <a:off x="2400300" y="3695700"/>
            <a:ext cx="1714500" cy="723900"/>
          </a:xfrm>
          <a:custGeom>
            <a:avLst/>
            <a:gdLst>
              <a:gd name="T0" fmla="*/ 2147483647 w 912"/>
              <a:gd name="T1" fmla="*/ 0 h 312"/>
              <a:gd name="T2" fmla="*/ 0 w 912"/>
              <a:gd name="T3" fmla="*/ 2147483647 h 312"/>
              <a:gd name="T4" fmla="*/ 0 60000 65536"/>
              <a:gd name="T5" fmla="*/ 0 60000 65536"/>
              <a:gd name="T6" fmla="*/ 0 w 912"/>
              <a:gd name="T7" fmla="*/ 0 h 312"/>
              <a:gd name="T8" fmla="*/ 912 w 912"/>
              <a:gd name="T9" fmla="*/ 312 h 312"/>
            </a:gdLst>
            <a:ahLst/>
            <a:cxnLst>
              <a:cxn ang="T4">
                <a:pos x="T0" y="T1"/>
              </a:cxn>
              <a:cxn ang="T5">
                <a:pos x="T2" y="T3"/>
              </a:cxn>
            </a:cxnLst>
            <a:rect l="T6" t="T7" r="T8" b="T9"/>
            <a:pathLst>
              <a:path w="912" h="312">
                <a:moveTo>
                  <a:pt x="912" y="0"/>
                </a:moveTo>
                <a:lnTo>
                  <a:pt x="0" y="312"/>
                </a:lnTo>
              </a:path>
            </a:pathLst>
          </a:custGeom>
          <a:noFill/>
          <a:ln w="9525">
            <a:solidFill>
              <a:schemeClr val="tx1"/>
            </a:solidFill>
            <a:round/>
            <a:headEnd/>
            <a:tailEnd type="triangle" w="med" len="med"/>
          </a:ln>
        </p:spPr>
        <p:txBody>
          <a:bodyPr/>
          <a:lstStyle/>
          <a:p>
            <a:endParaRPr lang="en-US"/>
          </a:p>
        </p:txBody>
      </p:sp>
      <p:sp>
        <p:nvSpPr>
          <p:cNvPr id="50190" name="Text Box 17"/>
          <p:cNvSpPr txBox="1">
            <a:spLocks noChangeArrowheads="1"/>
          </p:cNvSpPr>
          <p:nvPr/>
        </p:nvSpPr>
        <p:spPr bwMode="auto">
          <a:xfrm>
            <a:off x="1139825" y="3810000"/>
            <a:ext cx="657225" cy="338138"/>
          </a:xfrm>
          <a:prstGeom prst="rect">
            <a:avLst/>
          </a:prstGeom>
          <a:noFill/>
          <a:ln w="9525">
            <a:noFill/>
            <a:miter lim="800000"/>
            <a:headEnd/>
            <a:tailEnd/>
          </a:ln>
        </p:spPr>
        <p:txBody>
          <a:bodyPr wrap="none">
            <a:spAutoFit/>
          </a:bodyPr>
          <a:lstStyle/>
          <a:p>
            <a:r>
              <a:rPr lang="en-US" sz="1600" b="1"/>
              <a:t>head </a:t>
            </a:r>
          </a:p>
        </p:txBody>
      </p:sp>
      <p:sp>
        <p:nvSpPr>
          <p:cNvPr id="50191" name="Line 19"/>
          <p:cNvSpPr>
            <a:spLocks noChangeShapeType="1"/>
          </p:cNvSpPr>
          <p:nvPr/>
        </p:nvSpPr>
        <p:spPr bwMode="auto">
          <a:xfrm flipH="1">
            <a:off x="903288" y="646113"/>
            <a:ext cx="12700" cy="5461000"/>
          </a:xfrm>
          <a:prstGeom prst="line">
            <a:avLst/>
          </a:prstGeom>
          <a:noFill/>
          <a:ln w="9525">
            <a:solidFill>
              <a:schemeClr val="tx1"/>
            </a:solidFill>
            <a:round/>
            <a:headEnd/>
            <a:tailEnd/>
          </a:ln>
        </p:spPr>
        <p:txBody>
          <a:bodyPr/>
          <a:lstStyle/>
          <a:p>
            <a:endParaRPr lang="en-US"/>
          </a:p>
        </p:txBody>
      </p:sp>
      <p:sp>
        <p:nvSpPr>
          <p:cNvPr id="50192" name="Text Box 20"/>
          <p:cNvSpPr txBox="1">
            <a:spLocks noChangeArrowheads="1"/>
          </p:cNvSpPr>
          <p:nvPr/>
        </p:nvSpPr>
        <p:spPr bwMode="auto">
          <a:xfrm>
            <a:off x="417513" y="200025"/>
            <a:ext cx="1806575" cy="338138"/>
          </a:xfrm>
          <a:prstGeom prst="rect">
            <a:avLst/>
          </a:prstGeom>
          <a:noFill/>
          <a:ln w="9525">
            <a:noFill/>
            <a:miter lim="800000"/>
            <a:headEnd/>
            <a:tailEnd/>
          </a:ln>
        </p:spPr>
        <p:txBody>
          <a:bodyPr wrap="none">
            <a:spAutoFit/>
          </a:bodyPr>
          <a:lstStyle/>
          <a:p>
            <a:r>
              <a:rPr lang="en-US" sz="1600" b="1"/>
              <a:t>Outermost track  </a:t>
            </a:r>
            <a:r>
              <a:rPr lang="en-US" sz="1600"/>
              <a:t> </a:t>
            </a:r>
          </a:p>
        </p:txBody>
      </p:sp>
      <p:sp>
        <p:nvSpPr>
          <p:cNvPr id="50193" name="Line 21"/>
          <p:cNvSpPr>
            <a:spLocks noChangeShapeType="1"/>
          </p:cNvSpPr>
          <p:nvPr/>
        </p:nvSpPr>
        <p:spPr bwMode="auto">
          <a:xfrm>
            <a:off x="2274888" y="3683000"/>
            <a:ext cx="1168400" cy="0"/>
          </a:xfrm>
          <a:prstGeom prst="line">
            <a:avLst/>
          </a:prstGeom>
          <a:noFill/>
          <a:ln w="9525">
            <a:solidFill>
              <a:schemeClr val="tx1"/>
            </a:solidFill>
            <a:round/>
            <a:headEnd/>
            <a:tailEnd type="triangle" w="med" len="med"/>
          </a:ln>
        </p:spPr>
        <p:txBody>
          <a:bodyPr/>
          <a:lstStyle/>
          <a:p>
            <a:endParaRPr lang="en-US"/>
          </a:p>
        </p:txBody>
      </p:sp>
      <p:sp>
        <p:nvSpPr>
          <p:cNvPr id="50194" name="Line 22"/>
          <p:cNvSpPr>
            <a:spLocks noChangeShapeType="1"/>
          </p:cNvSpPr>
          <p:nvPr/>
        </p:nvSpPr>
        <p:spPr bwMode="auto">
          <a:xfrm>
            <a:off x="3443288" y="3683000"/>
            <a:ext cx="658812" cy="0"/>
          </a:xfrm>
          <a:prstGeom prst="line">
            <a:avLst/>
          </a:prstGeom>
          <a:noFill/>
          <a:ln w="9525">
            <a:solidFill>
              <a:schemeClr val="tx1"/>
            </a:solidFill>
            <a:round/>
            <a:headEnd/>
            <a:tailEnd type="triangle" w="med" len="med"/>
          </a:ln>
        </p:spPr>
        <p:txBody>
          <a:bodyPr/>
          <a:lstStyle/>
          <a:p>
            <a:endParaRPr lang="en-US"/>
          </a:p>
        </p:txBody>
      </p:sp>
      <p:sp>
        <p:nvSpPr>
          <p:cNvPr id="50195" name="Line 24"/>
          <p:cNvSpPr>
            <a:spLocks noChangeShapeType="1"/>
          </p:cNvSpPr>
          <p:nvPr/>
        </p:nvSpPr>
        <p:spPr bwMode="auto">
          <a:xfrm>
            <a:off x="4521200" y="646113"/>
            <a:ext cx="0" cy="5892800"/>
          </a:xfrm>
          <a:prstGeom prst="line">
            <a:avLst/>
          </a:prstGeom>
          <a:noFill/>
          <a:ln w="9525">
            <a:solidFill>
              <a:schemeClr val="tx1"/>
            </a:solidFill>
            <a:round/>
            <a:headEnd/>
            <a:tailEnd/>
          </a:ln>
        </p:spPr>
        <p:txBody>
          <a:bodyPr/>
          <a:lstStyle/>
          <a:p>
            <a:endParaRPr lang="en-US"/>
          </a:p>
        </p:txBody>
      </p:sp>
      <p:sp>
        <p:nvSpPr>
          <p:cNvPr id="50196" name="Text Box 25"/>
          <p:cNvSpPr txBox="1">
            <a:spLocks noChangeArrowheads="1"/>
          </p:cNvSpPr>
          <p:nvPr/>
        </p:nvSpPr>
        <p:spPr bwMode="auto">
          <a:xfrm>
            <a:off x="4429125" y="2062163"/>
            <a:ext cx="1720850" cy="338137"/>
          </a:xfrm>
          <a:prstGeom prst="rect">
            <a:avLst/>
          </a:prstGeom>
          <a:noFill/>
          <a:ln w="9525">
            <a:noFill/>
            <a:miter lim="800000"/>
            <a:headEnd/>
            <a:tailEnd/>
          </a:ln>
        </p:spPr>
        <p:txBody>
          <a:bodyPr wrap="none">
            <a:spAutoFit/>
          </a:bodyPr>
          <a:lstStyle/>
          <a:p>
            <a:r>
              <a:rPr lang="en-US" sz="1600" b="1"/>
              <a:t>Innermost track  </a:t>
            </a:r>
          </a:p>
        </p:txBody>
      </p:sp>
      <p:sp>
        <p:nvSpPr>
          <p:cNvPr id="50197" name="Text Box 26"/>
          <p:cNvSpPr txBox="1">
            <a:spLocks noChangeArrowheads="1"/>
          </p:cNvSpPr>
          <p:nvPr/>
        </p:nvSpPr>
        <p:spPr bwMode="auto">
          <a:xfrm>
            <a:off x="3035300" y="4035425"/>
            <a:ext cx="407988" cy="338138"/>
          </a:xfrm>
          <a:prstGeom prst="rect">
            <a:avLst/>
          </a:prstGeom>
          <a:noFill/>
          <a:ln w="9525">
            <a:noFill/>
            <a:miter lim="800000"/>
            <a:headEnd/>
            <a:tailEnd/>
          </a:ln>
        </p:spPr>
        <p:txBody>
          <a:bodyPr wrap="none">
            <a:spAutoFit/>
          </a:bodyPr>
          <a:lstStyle/>
          <a:p>
            <a:r>
              <a:rPr lang="en-US" sz="1600" b="1"/>
              <a:t>t6 </a:t>
            </a:r>
          </a:p>
        </p:txBody>
      </p:sp>
      <p:sp>
        <p:nvSpPr>
          <p:cNvPr id="50198" name="Text Box 27"/>
          <p:cNvSpPr txBox="1">
            <a:spLocks noChangeArrowheads="1"/>
          </p:cNvSpPr>
          <p:nvPr/>
        </p:nvSpPr>
        <p:spPr bwMode="auto">
          <a:xfrm>
            <a:off x="2286000" y="4114800"/>
            <a:ext cx="407988" cy="338138"/>
          </a:xfrm>
          <a:prstGeom prst="rect">
            <a:avLst/>
          </a:prstGeom>
          <a:noFill/>
          <a:ln w="9525">
            <a:noFill/>
            <a:miter lim="800000"/>
            <a:headEnd/>
            <a:tailEnd/>
          </a:ln>
        </p:spPr>
        <p:txBody>
          <a:bodyPr wrap="none">
            <a:spAutoFit/>
          </a:bodyPr>
          <a:lstStyle/>
          <a:p>
            <a:r>
              <a:rPr lang="en-US" sz="1600" b="1"/>
              <a:t>t5 </a:t>
            </a:r>
          </a:p>
        </p:txBody>
      </p:sp>
      <p:sp>
        <p:nvSpPr>
          <p:cNvPr id="50199" name="Oval 28"/>
          <p:cNvSpPr>
            <a:spLocks noChangeAspect="1" noChangeArrowheads="1"/>
          </p:cNvSpPr>
          <p:nvPr/>
        </p:nvSpPr>
        <p:spPr bwMode="auto">
          <a:xfrm>
            <a:off x="2947988" y="2082800"/>
            <a:ext cx="3197225" cy="3198813"/>
          </a:xfrm>
          <a:prstGeom prst="ellipse">
            <a:avLst/>
          </a:prstGeom>
          <a:noFill/>
          <a:ln w="9525">
            <a:solidFill>
              <a:schemeClr val="tx1"/>
            </a:solidFill>
            <a:round/>
            <a:headEnd/>
            <a:tailEnd/>
          </a:ln>
        </p:spPr>
        <p:txBody>
          <a:bodyPr wrap="none" anchor="ctr"/>
          <a:lstStyle/>
          <a:p>
            <a:endParaRPr lang="en-US" sz="1600"/>
          </a:p>
        </p:txBody>
      </p:sp>
      <p:sp>
        <p:nvSpPr>
          <p:cNvPr id="50200" name="Freeform 29"/>
          <p:cNvSpPr>
            <a:spLocks/>
          </p:cNvSpPr>
          <p:nvPr/>
        </p:nvSpPr>
        <p:spPr bwMode="auto">
          <a:xfrm>
            <a:off x="2438400" y="4381500"/>
            <a:ext cx="609600" cy="76200"/>
          </a:xfrm>
          <a:custGeom>
            <a:avLst/>
            <a:gdLst>
              <a:gd name="T0" fmla="*/ 2147483647 w 424"/>
              <a:gd name="T1" fmla="*/ 0 h 168"/>
              <a:gd name="T2" fmla="*/ 0 w 424"/>
              <a:gd name="T3" fmla="*/ 2147483647 h 168"/>
              <a:gd name="T4" fmla="*/ 0 60000 65536"/>
              <a:gd name="T5" fmla="*/ 0 60000 65536"/>
              <a:gd name="T6" fmla="*/ 0 w 424"/>
              <a:gd name="T7" fmla="*/ 0 h 168"/>
              <a:gd name="T8" fmla="*/ 424 w 424"/>
              <a:gd name="T9" fmla="*/ 168 h 168"/>
            </a:gdLst>
            <a:ahLst/>
            <a:cxnLst>
              <a:cxn ang="T4">
                <a:pos x="T0" y="T1"/>
              </a:cxn>
              <a:cxn ang="T5">
                <a:pos x="T2" y="T3"/>
              </a:cxn>
            </a:cxnLst>
            <a:rect l="T6" t="T7" r="T8" b="T9"/>
            <a:pathLst>
              <a:path w="424" h="168">
                <a:moveTo>
                  <a:pt x="424" y="0"/>
                </a:moveTo>
                <a:lnTo>
                  <a:pt x="0" y="168"/>
                </a:lnTo>
              </a:path>
            </a:pathLst>
          </a:custGeom>
          <a:noFill/>
          <a:ln w="9525">
            <a:solidFill>
              <a:schemeClr val="tx1"/>
            </a:solidFill>
            <a:round/>
            <a:headEnd type="triangle" w="med" len="med"/>
            <a:tailEnd/>
          </a:ln>
        </p:spPr>
        <p:txBody>
          <a:bodyPr/>
          <a:lstStyle/>
          <a:p>
            <a:endParaRPr lang="en-US"/>
          </a:p>
        </p:txBody>
      </p:sp>
      <p:sp>
        <p:nvSpPr>
          <p:cNvPr id="50201" name="Rectangle 13"/>
          <p:cNvSpPr>
            <a:spLocks noChangeArrowheads="1"/>
          </p:cNvSpPr>
          <p:nvPr/>
        </p:nvSpPr>
        <p:spPr bwMode="auto">
          <a:xfrm>
            <a:off x="3089275" y="4314825"/>
            <a:ext cx="390525" cy="177800"/>
          </a:xfrm>
          <a:prstGeom prst="rect">
            <a:avLst/>
          </a:prstGeom>
          <a:solidFill>
            <a:schemeClr val="accent1"/>
          </a:solidFill>
          <a:ln w="9525">
            <a:solidFill>
              <a:schemeClr val="tx1"/>
            </a:solidFill>
            <a:miter lim="800000"/>
            <a:headEnd/>
            <a:tailEnd/>
          </a:ln>
        </p:spPr>
        <p:txBody>
          <a:bodyPr wrap="none" anchor="ctr"/>
          <a:lstStyle/>
          <a:p>
            <a:endParaRPr lang="en-US" sz="1600"/>
          </a:p>
        </p:txBody>
      </p:sp>
      <p:sp>
        <p:nvSpPr>
          <p:cNvPr id="50202" name="Text Box 17"/>
          <p:cNvSpPr txBox="1">
            <a:spLocks noChangeArrowheads="1"/>
          </p:cNvSpPr>
          <p:nvPr/>
        </p:nvSpPr>
        <p:spPr bwMode="auto">
          <a:xfrm>
            <a:off x="2857500" y="4457700"/>
            <a:ext cx="657225" cy="338138"/>
          </a:xfrm>
          <a:prstGeom prst="rect">
            <a:avLst/>
          </a:prstGeom>
          <a:noFill/>
          <a:ln w="9525">
            <a:noFill/>
            <a:miter lim="800000"/>
            <a:headEnd/>
            <a:tailEnd/>
          </a:ln>
        </p:spPr>
        <p:txBody>
          <a:bodyPr wrap="none">
            <a:spAutoFit/>
          </a:bodyPr>
          <a:lstStyle/>
          <a:p>
            <a:r>
              <a:rPr lang="en-US" sz="1600" b="1"/>
              <a:t>head </a:t>
            </a:r>
          </a:p>
        </p:txBody>
      </p:sp>
      <p:grpSp>
        <p:nvGrpSpPr>
          <p:cNvPr id="2" name="Group 2"/>
          <p:cNvGrpSpPr>
            <a:grpSpLocks/>
          </p:cNvGrpSpPr>
          <p:nvPr/>
        </p:nvGrpSpPr>
        <p:grpSpPr bwMode="auto">
          <a:xfrm>
            <a:off x="1943100" y="114300"/>
            <a:ext cx="5062538" cy="820738"/>
            <a:chOff x="332" y="1011"/>
            <a:chExt cx="5330" cy="761"/>
          </a:xfrm>
        </p:grpSpPr>
        <p:sp>
          <p:nvSpPr>
            <p:cNvPr id="50204" name="Text Box 3"/>
            <p:cNvSpPr txBox="1">
              <a:spLocks noChangeArrowheads="1"/>
            </p:cNvSpPr>
            <p:nvPr/>
          </p:nvSpPr>
          <p:spPr bwMode="auto">
            <a:xfrm>
              <a:off x="1040" y="1344"/>
              <a:ext cx="832" cy="428"/>
            </a:xfrm>
            <a:prstGeom prst="rect">
              <a:avLst/>
            </a:prstGeom>
            <a:noFill/>
            <a:ln w="9525">
              <a:solidFill>
                <a:schemeClr val="tx1"/>
              </a:solidFill>
              <a:miter lim="800000"/>
              <a:headEnd/>
              <a:tailEnd/>
            </a:ln>
          </p:spPr>
          <p:txBody>
            <a:bodyPr>
              <a:spAutoFit/>
            </a:bodyPr>
            <a:lstStyle/>
            <a:p>
              <a:pPr eaLnBrk="1" hangingPunct="1"/>
              <a:r>
                <a:rPr lang="en-US" sz="1200" b="1">
                  <a:latin typeface="Arial" charset="0"/>
                  <a:cs typeface="Arial" charset="0"/>
                </a:rPr>
                <a:t>Track = t1 </a:t>
              </a:r>
              <a:endParaRPr lang="en-US" sz="1200" b="1" baseline="-25000">
                <a:latin typeface="Arial" charset="0"/>
                <a:cs typeface="Arial" charset="0"/>
              </a:endParaRPr>
            </a:p>
          </p:txBody>
        </p:sp>
        <p:sp>
          <p:nvSpPr>
            <p:cNvPr id="50205" name="Line 4"/>
            <p:cNvSpPr>
              <a:spLocks noChangeShapeType="1"/>
            </p:cNvSpPr>
            <p:nvPr/>
          </p:nvSpPr>
          <p:spPr bwMode="auto">
            <a:xfrm>
              <a:off x="848" y="1440"/>
              <a:ext cx="192" cy="0"/>
            </a:xfrm>
            <a:prstGeom prst="line">
              <a:avLst/>
            </a:prstGeom>
            <a:noFill/>
            <a:ln w="9525">
              <a:solidFill>
                <a:schemeClr val="tx1"/>
              </a:solidFill>
              <a:round/>
              <a:headEnd/>
              <a:tailEnd type="triangle" w="med" len="med"/>
            </a:ln>
          </p:spPr>
          <p:txBody>
            <a:bodyPr/>
            <a:lstStyle/>
            <a:p>
              <a:endParaRPr lang="en-US"/>
            </a:p>
          </p:txBody>
        </p:sp>
        <p:sp>
          <p:nvSpPr>
            <p:cNvPr id="50206" name="Text Box 5"/>
            <p:cNvSpPr txBox="1">
              <a:spLocks noChangeArrowheads="1"/>
            </p:cNvSpPr>
            <p:nvPr/>
          </p:nvSpPr>
          <p:spPr bwMode="auto">
            <a:xfrm>
              <a:off x="332" y="1011"/>
              <a:ext cx="1031" cy="257"/>
            </a:xfrm>
            <a:prstGeom prst="rect">
              <a:avLst/>
            </a:prstGeom>
            <a:noFill/>
            <a:ln w="9525">
              <a:noFill/>
              <a:miter lim="800000"/>
              <a:headEnd/>
              <a:tailEnd/>
            </a:ln>
          </p:spPr>
          <p:txBody>
            <a:bodyPr>
              <a:spAutoFit/>
            </a:bodyPr>
            <a:lstStyle/>
            <a:p>
              <a:pPr eaLnBrk="1" hangingPunct="1"/>
              <a:r>
                <a:rPr lang="en-US" sz="1200" b="1">
                  <a:latin typeface="Arial" charset="0"/>
                  <a:cs typeface="Arial" charset="0"/>
                </a:rPr>
                <a:t>request_q</a:t>
              </a:r>
            </a:p>
          </p:txBody>
        </p:sp>
        <p:sp>
          <p:nvSpPr>
            <p:cNvPr id="50207" name="Text Box 6"/>
            <p:cNvSpPr txBox="1">
              <a:spLocks noChangeArrowheads="1"/>
            </p:cNvSpPr>
            <p:nvPr/>
          </p:nvSpPr>
          <p:spPr bwMode="auto">
            <a:xfrm>
              <a:off x="2040" y="1344"/>
              <a:ext cx="872" cy="428"/>
            </a:xfrm>
            <a:prstGeom prst="rect">
              <a:avLst/>
            </a:prstGeom>
            <a:noFill/>
            <a:ln w="9525">
              <a:solidFill>
                <a:schemeClr val="tx1"/>
              </a:solidFill>
              <a:miter lim="800000"/>
              <a:headEnd/>
              <a:tailEnd/>
            </a:ln>
          </p:spPr>
          <p:txBody>
            <a:bodyPr>
              <a:spAutoFit/>
            </a:bodyPr>
            <a:lstStyle/>
            <a:p>
              <a:pPr eaLnBrk="1" hangingPunct="1"/>
              <a:r>
                <a:rPr lang="en-US" sz="1200" b="1">
                  <a:latin typeface="Arial" charset="0"/>
                  <a:cs typeface="Arial" charset="0"/>
                </a:rPr>
                <a:t>Track = t2</a:t>
              </a:r>
              <a:endParaRPr lang="en-US" sz="1200" b="1" baseline="-25000">
                <a:latin typeface="Arial" charset="0"/>
                <a:cs typeface="Arial" charset="0"/>
              </a:endParaRPr>
            </a:p>
          </p:txBody>
        </p:sp>
        <p:cxnSp>
          <p:nvCxnSpPr>
            <p:cNvPr id="50208" name="AutoShape 7"/>
            <p:cNvCxnSpPr>
              <a:cxnSpLocks noChangeShapeType="1"/>
              <a:stCxn id="50204" idx="3"/>
              <a:endCxn id="50207" idx="1"/>
            </p:cNvCxnSpPr>
            <p:nvPr/>
          </p:nvCxnSpPr>
          <p:spPr bwMode="auto">
            <a:xfrm>
              <a:off x="1872" y="1558"/>
              <a:ext cx="168" cy="1"/>
            </a:xfrm>
            <a:prstGeom prst="straightConnector1">
              <a:avLst/>
            </a:prstGeom>
            <a:noFill/>
            <a:ln w="9525">
              <a:solidFill>
                <a:schemeClr val="tx1"/>
              </a:solidFill>
              <a:round/>
              <a:headEnd/>
              <a:tailEnd type="triangle" w="med" len="med"/>
            </a:ln>
          </p:spPr>
        </p:cxnSp>
        <p:sp>
          <p:nvSpPr>
            <p:cNvPr id="50209" name="Text Box 8"/>
            <p:cNvSpPr txBox="1">
              <a:spLocks noChangeArrowheads="1"/>
            </p:cNvSpPr>
            <p:nvPr/>
          </p:nvSpPr>
          <p:spPr bwMode="auto">
            <a:xfrm>
              <a:off x="3056" y="1329"/>
              <a:ext cx="832" cy="428"/>
            </a:xfrm>
            <a:prstGeom prst="rect">
              <a:avLst/>
            </a:prstGeom>
            <a:noFill/>
            <a:ln w="9525">
              <a:solidFill>
                <a:schemeClr val="tx1"/>
              </a:solidFill>
              <a:miter lim="800000"/>
              <a:headEnd/>
              <a:tailEnd/>
            </a:ln>
          </p:spPr>
          <p:txBody>
            <a:bodyPr>
              <a:spAutoFit/>
            </a:bodyPr>
            <a:lstStyle/>
            <a:p>
              <a:pPr eaLnBrk="1" hangingPunct="1"/>
              <a:r>
                <a:rPr lang="en-US" sz="1200" b="1">
                  <a:latin typeface="Arial" charset="0"/>
                  <a:cs typeface="Arial" charset="0"/>
                </a:rPr>
                <a:t>Track = t3 </a:t>
              </a:r>
              <a:endParaRPr lang="en-US" sz="1200" b="1" baseline="-25000">
                <a:latin typeface="Arial" charset="0"/>
                <a:cs typeface="Arial" charset="0"/>
              </a:endParaRPr>
            </a:p>
          </p:txBody>
        </p:sp>
        <p:sp>
          <p:nvSpPr>
            <p:cNvPr id="50210" name="Text Box 9"/>
            <p:cNvSpPr txBox="1">
              <a:spLocks noChangeArrowheads="1"/>
            </p:cNvSpPr>
            <p:nvPr/>
          </p:nvSpPr>
          <p:spPr bwMode="auto">
            <a:xfrm>
              <a:off x="4056" y="1329"/>
              <a:ext cx="872" cy="428"/>
            </a:xfrm>
            <a:prstGeom prst="rect">
              <a:avLst/>
            </a:prstGeom>
            <a:noFill/>
            <a:ln w="9525">
              <a:solidFill>
                <a:schemeClr val="tx1"/>
              </a:solidFill>
              <a:miter lim="800000"/>
              <a:headEnd/>
              <a:tailEnd/>
            </a:ln>
          </p:spPr>
          <p:txBody>
            <a:bodyPr>
              <a:spAutoFit/>
            </a:bodyPr>
            <a:lstStyle/>
            <a:p>
              <a:pPr eaLnBrk="1" hangingPunct="1"/>
              <a:r>
                <a:rPr lang="en-US" sz="1200" b="1">
                  <a:latin typeface="Arial" charset="0"/>
                  <a:cs typeface="Arial" charset="0"/>
                </a:rPr>
                <a:t>Track = t4</a:t>
              </a:r>
              <a:endParaRPr lang="en-US" sz="1200" b="1" baseline="-25000">
                <a:latin typeface="Arial" charset="0"/>
                <a:cs typeface="Arial" charset="0"/>
              </a:endParaRPr>
            </a:p>
          </p:txBody>
        </p:sp>
        <p:cxnSp>
          <p:nvCxnSpPr>
            <p:cNvPr id="50211" name="AutoShape 10"/>
            <p:cNvCxnSpPr>
              <a:cxnSpLocks noChangeShapeType="1"/>
              <a:stCxn id="50209" idx="3"/>
              <a:endCxn id="50210" idx="1"/>
            </p:cNvCxnSpPr>
            <p:nvPr/>
          </p:nvCxnSpPr>
          <p:spPr bwMode="auto">
            <a:xfrm>
              <a:off x="3888" y="1543"/>
              <a:ext cx="168" cy="1"/>
            </a:xfrm>
            <a:prstGeom prst="straightConnector1">
              <a:avLst/>
            </a:prstGeom>
            <a:noFill/>
            <a:ln w="9525">
              <a:solidFill>
                <a:schemeClr val="tx1"/>
              </a:solidFill>
              <a:round/>
              <a:headEnd/>
              <a:tailEnd type="triangle" w="med" len="med"/>
            </a:ln>
          </p:spPr>
        </p:cxnSp>
        <p:cxnSp>
          <p:nvCxnSpPr>
            <p:cNvPr id="50212" name="AutoShape 11"/>
            <p:cNvCxnSpPr>
              <a:cxnSpLocks noChangeShapeType="1"/>
              <a:stCxn id="50207" idx="3"/>
            </p:cNvCxnSpPr>
            <p:nvPr/>
          </p:nvCxnSpPr>
          <p:spPr bwMode="auto">
            <a:xfrm flipV="1">
              <a:off x="2912" y="1463"/>
              <a:ext cx="144" cy="95"/>
            </a:xfrm>
            <a:prstGeom prst="straightConnector1">
              <a:avLst/>
            </a:prstGeom>
            <a:noFill/>
            <a:ln w="9525">
              <a:solidFill>
                <a:schemeClr val="tx1"/>
              </a:solidFill>
              <a:round/>
              <a:headEnd/>
              <a:tailEnd type="triangle" w="med" len="med"/>
            </a:ln>
          </p:spPr>
        </p:cxnSp>
        <p:sp>
          <p:nvSpPr>
            <p:cNvPr id="50213" name="Line 12"/>
            <p:cNvSpPr>
              <a:spLocks noChangeShapeType="1"/>
            </p:cNvSpPr>
            <p:nvPr/>
          </p:nvSpPr>
          <p:spPr bwMode="auto">
            <a:xfrm>
              <a:off x="4928" y="1463"/>
              <a:ext cx="344" cy="0"/>
            </a:xfrm>
            <a:prstGeom prst="line">
              <a:avLst/>
            </a:prstGeom>
            <a:noFill/>
            <a:ln w="9525">
              <a:solidFill>
                <a:schemeClr val="tx1"/>
              </a:solidFill>
              <a:round/>
              <a:headEnd/>
              <a:tailEnd type="triangle" w="med" len="med"/>
            </a:ln>
          </p:spPr>
          <p:txBody>
            <a:bodyPr/>
            <a:lstStyle/>
            <a:p>
              <a:endParaRPr lang="en-US"/>
            </a:p>
          </p:txBody>
        </p:sp>
        <p:sp>
          <p:nvSpPr>
            <p:cNvPr id="50214" name="Text Box 13"/>
            <p:cNvSpPr txBox="1">
              <a:spLocks noChangeArrowheads="1"/>
            </p:cNvSpPr>
            <p:nvPr/>
          </p:nvSpPr>
          <p:spPr bwMode="auto">
            <a:xfrm>
              <a:off x="5214" y="1412"/>
              <a:ext cx="448" cy="257"/>
            </a:xfrm>
            <a:prstGeom prst="rect">
              <a:avLst/>
            </a:prstGeom>
            <a:noFill/>
            <a:ln w="9525">
              <a:noFill/>
              <a:miter lim="800000"/>
              <a:headEnd/>
              <a:tailEnd/>
            </a:ln>
          </p:spPr>
          <p:txBody>
            <a:bodyPr wrap="none">
              <a:spAutoFit/>
            </a:bodyPr>
            <a:lstStyle/>
            <a:p>
              <a:pPr eaLnBrk="1" hangingPunct="1"/>
              <a:r>
                <a:rPr lang="en-US" sz="1200" b="1">
                  <a:latin typeface="Arial" charset="0"/>
                  <a:cs typeface="Arial" charset="0"/>
                </a:rPr>
                <a:t>…..</a:t>
              </a:r>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Box 1"/>
          <p:cNvSpPr txBox="1">
            <a:spLocks noChangeArrowheads="1"/>
          </p:cNvSpPr>
          <p:nvPr/>
        </p:nvSpPr>
        <p:spPr bwMode="auto">
          <a:xfrm>
            <a:off x="384629" y="1066800"/>
            <a:ext cx="8391525" cy="3786188"/>
          </a:xfrm>
          <a:prstGeom prst="rect">
            <a:avLst/>
          </a:prstGeom>
          <a:noFill/>
          <a:ln w="9525">
            <a:noFill/>
            <a:miter lim="800000"/>
            <a:headEnd/>
            <a:tailEnd/>
          </a:ln>
        </p:spPr>
        <p:txBody>
          <a:bodyPr wrap="none">
            <a:spAutoFit/>
          </a:bodyPr>
          <a:lstStyle/>
          <a:p>
            <a:pPr algn="just"/>
            <a:r>
              <a:rPr lang="en-US" sz="2400" b="1" dirty="0"/>
              <a:t>Example :</a:t>
            </a:r>
          </a:p>
          <a:p>
            <a:pPr algn="just"/>
            <a:r>
              <a:rPr lang="en-US" sz="2400" b="1" dirty="0"/>
              <a:t>Given the following:</a:t>
            </a:r>
          </a:p>
          <a:p>
            <a:pPr algn="just"/>
            <a:r>
              <a:rPr lang="en-US" sz="2400" b="1" dirty="0"/>
              <a:t>	</a:t>
            </a:r>
          </a:p>
          <a:p>
            <a:pPr algn="just"/>
            <a:r>
              <a:rPr lang="en-US" sz="2400" b="1" dirty="0"/>
              <a:t>Total number of cylinders in the disk=200 (numbered 0 to 199)</a:t>
            </a:r>
          </a:p>
          <a:p>
            <a:pPr algn="just"/>
            <a:r>
              <a:rPr lang="en-US" sz="2400" b="1" dirty="0"/>
              <a:t>Current head position 		=cylinder 23</a:t>
            </a:r>
          </a:p>
          <a:p>
            <a:pPr algn="just"/>
            <a:r>
              <a:rPr lang="en-US" sz="2400" b="1" dirty="0"/>
              <a:t>Current requests in order of arrival=20, 17, 55, 35, 25, 78, 99</a:t>
            </a:r>
          </a:p>
          <a:p>
            <a:pPr algn="just"/>
            <a:r>
              <a:rPr lang="en-US" sz="2400" b="1" dirty="0"/>
              <a:t> 					    R1…………………...R7</a:t>
            </a:r>
          </a:p>
          <a:p>
            <a:pPr algn="just"/>
            <a:r>
              <a:rPr lang="en-US" sz="2400" b="1" dirty="0"/>
              <a:t>Show the schedule for the various </a:t>
            </a:r>
          </a:p>
          <a:p>
            <a:pPr algn="just"/>
            <a:r>
              <a:rPr lang="en-US" sz="2400" b="1" dirty="0"/>
              <a:t>disk scheduling algorithms for the above set of requests.</a:t>
            </a:r>
          </a:p>
          <a:p>
            <a:pPr algn="just"/>
            <a:endParaRPr lang="en-US" sz="2400" b="1"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Box 1"/>
          <p:cNvSpPr txBox="1">
            <a:spLocks noChangeArrowheads="1"/>
          </p:cNvSpPr>
          <p:nvPr/>
        </p:nvSpPr>
        <p:spPr bwMode="auto">
          <a:xfrm>
            <a:off x="384851" y="892629"/>
            <a:ext cx="8391080" cy="5632311"/>
          </a:xfrm>
          <a:prstGeom prst="rect">
            <a:avLst/>
          </a:prstGeom>
          <a:noFill/>
          <a:ln w="9525">
            <a:noFill/>
            <a:miter lim="800000"/>
            <a:headEnd/>
            <a:tailEnd/>
          </a:ln>
        </p:spPr>
        <p:txBody>
          <a:bodyPr wrap="none">
            <a:spAutoFit/>
          </a:bodyPr>
          <a:lstStyle/>
          <a:p>
            <a:pPr algn="just"/>
            <a:r>
              <a:rPr lang="en-US" sz="2400" b="1" dirty="0" smtClean="0"/>
              <a:t>Total </a:t>
            </a:r>
            <a:r>
              <a:rPr lang="en-US" sz="2400" b="1" dirty="0"/>
              <a:t>number of cylinders in the disk=200 (numbered 0 to 199)</a:t>
            </a:r>
          </a:p>
          <a:p>
            <a:pPr algn="just"/>
            <a:r>
              <a:rPr lang="en-US" sz="2400" b="1" dirty="0"/>
              <a:t>Current head position 		=cylinder 23</a:t>
            </a:r>
          </a:p>
          <a:p>
            <a:pPr algn="just"/>
            <a:r>
              <a:rPr lang="en-US" sz="2400" b="1" dirty="0"/>
              <a:t>Current requests in order of arrival=20, 17, 55, 35, 25, 78, 99</a:t>
            </a:r>
          </a:p>
          <a:p>
            <a:pPr algn="just"/>
            <a:r>
              <a:rPr lang="en-US" sz="2400" b="1" dirty="0"/>
              <a:t> 					    R1…………………...</a:t>
            </a:r>
            <a:r>
              <a:rPr lang="en-US" sz="2400" b="1" dirty="0" smtClean="0"/>
              <a:t>R7</a:t>
            </a:r>
          </a:p>
          <a:p>
            <a:pPr algn="just"/>
            <a:r>
              <a:rPr lang="en-US" sz="2400" b="1" dirty="0" smtClean="0"/>
              <a:t>C-LOOK:</a:t>
            </a:r>
          </a:p>
          <a:p>
            <a:pPr algn="just"/>
            <a:r>
              <a:rPr lang="en-US" sz="2400" b="1" dirty="0" smtClean="0"/>
              <a:t>25, 35, 55,78, 99, 17, 20</a:t>
            </a:r>
          </a:p>
          <a:p>
            <a:pPr algn="just"/>
            <a:endParaRPr lang="en-US" sz="2400" b="1" dirty="0" smtClean="0"/>
          </a:p>
          <a:p>
            <a:pPr algn="just"/>
            <a:r>
              <a:rPr lang="en-US" sz="2400" b="1" dirty="0" smtClean="0"/>
              <a:t>SSTF:</a:t>
            </a:r>
          </a:p>
          <a:p>
            <a:pPr algn="just"/>
            <a:r>
              <a:rPr lang="en-US" sz="2400" b="1" dirty="0" smtClean="0"/>
              <a:t>25, 20, 17,35,55,78,99</a:t>
            </a:r>
          </a:p>
          <a:p>
            <a:pPr algn="just"/>
            <a:endParaRPr lang="en-US" sz="2400" b="1" dirty="0" smtClean="0"/>
          </a:p>
          <a:p>
            <a:pPr algn="just"/>
            <a:r>
              <a:rPr lang="en-US" sz="2400" b="1" dirty="0" smtClean="0"/>
              <a:t>LOOK:</a:t>
            </a:r>
          </a:p>
          <a:p>
            <a:pPr algn="just"/>
            <a:r>
              <a:rPr lang="en-US" sz="2400" b="1" dirty="0" smtClean="0"/>
              <a:t>25,35,55,78,99,20,17</a:t>
            </a:r>
          </a:p>
          <a:p>
            <a:pPr algn="just"/>
            <a:endParaRPr lang="en-US" sz="2400" b="1" dirty="0" smtClean="0"/>
          </a:p>
          <a:p>
            <a:pPr algn="just"/>
            <a:r>
              <a:rPr lang="en-US" sz="2400" b="1" dirty="0" smtClean="0"/>
              <a:t>FCFS:</a:t>
            </a:r>
          </a:p>
          <a:p>
            <a:pPr algn="just"/>
            <a:r>
              <a:rPr lang="en-US" sz="2400" b="1" dirty="0" smtClean="0"/>
              <a:t>20,17,55,35,25,78,99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02">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202">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02">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02">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02">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02">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20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1143000" y="1676400"/>
            <a:ext cx="6858000" cy="4572000"/>
          </a:xfrm>
          <a:prstGeom prst="rect">
            <a:avLst/>
          </a:prstGeom>
          <a:solidFill>
            <a:schemeClr val="bg1"/>
          </a:solidFill>
          <a:ln w="9525">
            <a:noFill/>
            <a:miter lim="800000"/>
            <a:headEnd/>
            <a:tailEnd/>
          </a:ln>
        </p:spPr>
        <p:txBody>
          <a:bodyPr wrap="none" anchor="ctr"/>
          <a:lstStyle/>
          <a:p>
            <a:endParaRPr lang="en-US"/>
          </a:p>
        </p:txBody>
      </p:sp>
      <p:sp>
        <p:nvSpPr>
          <p:cNvPr id="53251" name="Rectangle 3"/>
          <p:cNvSpPr>
            <a:spLocks noGrp="1" noChangeArrowheads="1"/>
          </p:cNvSpPr>
          <p:nvPr>
            <p:ph type="title"/>
          </p:nvPr>
        </p:nvSpPr>
        <p:spPr/>
        <p:txBody>
          <a:bodyPr/>
          <a:lstStyle/>
          <a:p>
            <a:r>
              <a:rPr lang="en-US" smtClean="0"/>
              <a:t>FCFS</a:t>
            </a:r>
          </a:p>
        </p:txBody>
      </p:sp>
      <p:pic>
        <p:nvPicPr>
          <p:cNvPr id="53252" name="Picture 4"/>
          <p:cNvPicPr>
            <a:picLocks noChangeAspect="1" noChangeArrowheads="1"/>
          </p:cNvPicPr>
          <p:nvPr/>
        </p:nvPicPr>
        <p:blipFill>
          <a:blip r:embed="rId3" cstate="print"/>
          <a:srcRect l="1001" t="9740" r="514" b="9470"/>
          <a:stretch>
            <a:fillRect/>
          </a:stretch>
        </p:blipFill>
        <p:spPr bwMode="auto">
          <a:xfrm>
            <a:off x="1400175" y="1906588"/>
            <a:ext cx="6284913" cy="4124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1162050" y="1371600"/>
            <a:ext cx="7067550" cy="4745038"/>
          </a:xfrm>
          <a:prstGeom prst="rect">
            <a:avLst/>
          </a:prstGeom>
          <a:solidFill>
            <a:schemeClr val="bg1"/>
          </a:solidFill>
          <a:ln w="9525">
            <a:noFill/>
            <a:miter lim="800000"/>
            <a:headEnd/>
            <a:tailEnd/>
          </a:ln>
        </p:spPr>
        <p:txBody>
          <a:bodyPr wrap="none" anchor="ctr"/>
          <a:lstStyle/>
          <a:p>
            <a:endParaRPr lang="en-US"/>
          </a:p>
        </p:txBody>
      </p:sp>
      <p:sp>
        <p:nvSpPr>
          <p:cNvPr id="54275" name="Rectangle 3"/>
          <p:cNvSpPr>
            <a:spLocks noGrp="1" noChangeArrowheads="1"/>
          </p:cNvSpPr>
          <p:nvPr>
            <p:ph type="title"/>
          </p:nvPr>
        </p:nvSpPr>
        <p:spPr/>
        <p:txBody>
          <a:bodyPr/>
          <a:lstStyle/>
          <a:p>
            <a:r>
              <a:rPr lang="en-US" smtClean="0"/>
              <a:t>SSTF</a:t>
            </a:r>
          </a:p>
        </p:txBody>
      </p:sp>
      <p:pic>
        <p:nvPicPr>
          <p:cNvPr id="54276" name="Picture 4"/>
          <p:cNvPicPr>
            <a:picLocks noChangeAspect="1" noChangeArrowheads="1"/>
          </p:cNvPicPr>
          <p:nvPr/>
        </p:nvPicPr>
        <p:blipFill>
          <a:blip r:embed="rId3" cstate="print"/>
          <a:srcRect l="681" t="9895" r="658" b="9366"/>
          <a:stretch>
            <a:fillRect/>
          </a:stretch>
        </p:blipFill>
        <p:spPr bwMode="auto">
          <a:xfrm>
            <a:off x="1350963" y="1544638"/>
            <a:ext cx="6669087" cy="4365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990600" y="1219200"/>
            <a:ext cx="7239000" cy="5029200"/>
          </a:xfrm>
          <a:prstGeom prst="rect">
            <a:avLst/>
          </a:prstGeom>
          <a:solidFill>
            <a:schemeClr val="bg1"/>
          </a:solidFill>
          <a:ln w="9525">
            <a:noFill/>
            <a:miter lim="800000"/>
            <a:headEnd/>
            <a:tailEnd/>
          </a:ln>
        </p:spPr>
        <p:txBody>
          <a:bodyPr wrap="none" anchor="ctr"/>
          <a:lstStyle/>
          <a:p>
            <a:endParaRPr lang="en-US"/>
          </a:p>
        </p:txBody>
      </p:sp>
      <p:sp>
        <p:nvSpPr>
          <p:cNvPr id="55299" name="Rectangle 3"/>
          <p:cNvSpPr>
            <a:spLocks noGrp="1" noChangeArrowheads="1"/>
          </p:cNvSpPr>
          <p:nvPr>
            <p:ph type="title"/>
          </p:nvPr>
        </p:nvSpPr>
        <p:spPr/>
        <p:txBody>
          <a:bodyPr/>
          <a:lstStyle/>
          <a:p>
            <a:r>
              <a:rPr lang="en-US" smtClean="0"/>
              <a:t>SCAN</a:t>
            </a:r>
          </a:p>
        </p:txBody>
      </p:sp>
      <p:pic>
        <p:nvPicPr>
          <p:cNvPr id="55300" name="Picture 4"/>
          <p:cNvPicPr>
            <a:picLocks noChangeAspect="1" noChangeArrowheads="1"/>
          </p:cNvPicPr>
          <p:nvPr/>
        </p:nvPicPr>
        <p:blipFill>
          <a:blip r:embed="rId3" cstate="print"/>
          <a:srcRect l="645" t="7816" r="438" b="8105"/>
          <a:stretch>
            <a:fillRect/>
          </a:stretch>
        </p:blipFill>
        <p:spPr bwMode="auto">
          <a:xfrm>
            <a:off x="1200150" y="1360488"/>
            <a:ext cx="6804025" cy="46275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a:grpSpLocks noChangeAspect="1"/>
          </p:cNvGrpSpPr>
          <p:nvPr/>
        </p:nvGrpSpPr>
        <p:grpSpPr bwMode="auto">
          <a:xfrm>
            <a:off x="1535113" y="1600200"/>
            <a:ext cx="7289797" cy="4537075"/>
            <a:chOff x="967" y="1008"/>
            <a:chExt cx="4592" cy="2858"/>
          </a:xfrm>
        </p:grpSpPr>
        <p:sp>
          <p:nvSpPr>
            <p:cNvPr id="20484" name="AutoShape 5"/>
            <p:cNvSpPr>
              <a:spLocks noChangeAspect="1" noChangeArrowheads="1" noTextEdit="1"/>
            </p:cNvSpPr>
            <p:nvPr/>
          </p:nvSpPr>
          <p:spPr bwMode="auto">
            <a:xfrm>
              <a:off x="967" y="1008"/>
              <a:ext cx="3641" cy="2858"/>
            </a:xfrm>
            <a:prstGeom prst="rect">
              <a:avLst/>
            </a:prstGeom>
            <a:noFill/>
            <a:ln w="9525">
              <a:noFill/>
              <a:miter lim="800000"/>
              <a:headEnd/>
              <a:tailEnd/>
            </a:ln>
          </p:spPr>
          <p:txBody>
            <a:bodyPr/>
            <a:lstStyle/>
            <a:p>
              <a:endParaRPr lang="en-US"/>
            </a:p>
          </p:txBody>
        </p:sp>
        <p:sp>
          <p:nvSpPr>
            <p:cNvPr id="20485" name="Freeform 7"/>
            <p:cNvSpPr>
              <a:spLocks/>
            </p:cNvSpPr>
            <p:nvPr/>
          </p:nvSpPr>
          <p:spPr bwMode="auto">
            <a:xfrm>
              <a:off x="973" y="1459"/>
              <a:ext cx="1466" cy="294"/>
            </a:xfrm>
            <a:custGeom>
              <a:avLst/>
              <a:gdLst>
                <a:gd name="T0" fmla="*/ 733 w 1466"/>
                <a:gd name="T1" fmla="*/ 291 h 294"/>
                <a:gd name="T2" fmla="*/ 853 w 1466"/>
                <a:gd name="T3" fmla="*/ 291 h 294"/>
                <a:gd name="T4" fmla="*/ 964 w 1466"/>
                <a:gd name="T5" fmla="*/ 285 h 294"/>
                <a:gd name="T6" fmla="*/ 1070 w 1466"/>
                <a:gd name="T7" fmla="*/ 276 h 294"/>
                <a:gd name="T8" fmla="*/ 1167 w 1466"/>
                <a:gd name="T9" fmla="*/ 264 h 294"/>
                <a:gd name="T10" fmla="*/ 1252 w 1466"/>
                <a:gd name="T11" fmla="*/ 250 h 294"/>
                <a:gd name="T12" fmla="*/ 1325 w 1466"/>
                <a:gd name="T13" fmla="*/ 232 h 294"/>
                <a:gd name="T14" fmla="*/ 1384 w 1466"/>
                <a:gd name="T15" fmla="*/ 214 h 294"/>
                <a:gd name="T16" fmla="*/ 1428 w 1466"/>
                <a:gd name="T17" fmla="*/ 194 h 294"/>
                <a:gd name="T18" fmla="*/ 1457 w 1466"/>
                <a:gd name="T19" fmla="*/ 170 h 294"/>
                <a:gd name="T20" fmla="*/ 1466 w 1466"/>
                <a:gd name="T21" fmla="*/ 147 h 294"/>
                <a:gd name="T22" fmla="*/ 1457 w 1466"/>
                <a:gd name="T23" fmla="*/ 124 h 294"/>
                <a:gd name="T24" fmla="*/ 1428 w 1466"/>
                <a:gd name="T25" fmla="*/ 100 h 294"/>
                <a:gd name="T26" fmla="*/ 1384 w 1466"/>
                <a:gd name="T27" fmla="*/ 80 h 294"/>
                <a:gd name="T28" fmla="*/ 1325 w 1466"/>
                <a:gd name="T29" fmla="*/ 59 h 294"/>
                <a:gd name="T30" fmla="*/ 1252 w 1466"/>
                <a:gd name="T31" fmla="*/ 41 h 294"/>
                <a:gd name="T32" fmla="*/ 1167 w 1466"/>
                <a:gd name="T33" fmla="*/ 27 h 294"/>
                <a:gd name="T34" fmla="*/ 1070 w 1466"/>
                <a:gd name="T35" fmla="*/ 15 h 294"/>
                <a:gd name="T36" fmla="*/ 964 w 1466"/>
                <a:gd name="T37" fmla="*/ 6 h 294"/>
                <a:gd name="T38" fmla="*/ 853 w 1466"/>
                <a:gd name="T39" fmla="*/ 0 h 294"/>
                <a:gd name="T40" fmla="*/ 733 w 1466"/>
                <a:gd name="T41" fmla="*/ 0 h 294"/>
                <a:gd name="T42" fmla="*/ 615 w 1466"/>
                <a:gd name="T43" fmla="*/ 0 h 294"/>
                <a:gd name="T44" fmla="*/ 501 w 1466"/>
                <a:gd name="T45" fmla="*/ 6 h 294"/>
                <a:gd name="T46" fmla="*/ 396 w 1466"/>
                <a:gd name="T47" fmla="*/ 15 h 294"/>
                <a:gd name="T48" fmla="*/ 299 w 1466"/>
                <a:gd name="T49" fmla="*/ 27 h 294"/>
                <a:gd name="T50" fmla="*/ 214 w 1466"/>
                <a:gd name="T51" fmla="*/ 41 h 294"/>
                <a:gd name="T52" fmla="*/ 141 w 1466"/>
                <a:gd name="T53" fmla="*/ 59 h 294"/>
                <a:gd name="T54" fmla="*/ 82 w 1466"/>
                <a:gd name="T55" fmla="*/ 80 h 294"/>
                <a:gd name="T56" fmla="*/ 38 w 1466"/>
                <a:gd name="T57" fmla="*/ 100 h 294"/>
                <a:gd name="T58" fmla="*/ 9 w 1466"/>
                <a:gd name="T59" fmla="*/ 124 h 294"/>
                <a:gd name="T60" fmla="*/ 0 w 1466"/>
                <a:gd name="T61" fmla="*/ 147 h 294"/>
                <a:gd name="T62" fmla="*/ 9 w 1466"/>
                <a:gd name="T63" fmla="*/ 170 h 294"/>
                <a:gd name="T64" fmla="*/ 38 w 1466"/>
                <a:gd name="T65" fmla="*/ 194 h 294"/>
                <a:gd name="T66" fmla="*/ 82 w 1466"/>
                <a:gd name="T67" fmla="*/ 214 h 294"/>
                <a:gd name="T68" fmla="*/ 141 w 1466"/>
                <a:gd name="T69" fmla="*/ 232 h 294"/>
                <a:gd name="T70" fmla="*/ 214 w 1466"/>
                <a:gd name="T71" fmla="*/ 250 h 294"/>
                <a:gd name="T72" fmla="*/ 299 w 1466"/>
                <a:gd name="T73" fmla="*/ 264 h 294"/>
                <a:gd name="T74" fmla="*/ 396 w 1466"/>
                <a:gd name="T75" fmla="*/ 276 h 294"/>
                <a:gd name="T76" fmla="*/ 501 w 1466"/>
                <a:gd name="T77" fmla="*/ 285 h 294"/>
                <a:gd name="T78" fmla="*/ 615 w 1466"/>
                <a:gd name="T79" fmla="*/ 291 h 294"/>
                <a:gd name="T80" fmla="*/ 733 w 1466"/>
                <a:gd name="T81" fmla="*/ 294 h 294"/>
                <a:gd name="T82" fmla="*/ 733 w 1466"/>
                <a:gd name="T83" fmla="*/ 294 h 294"/>
                <a:gd name="T84" fmla="*/ 733 w 1466"/>
                <a:gd name="T85" fmla="*/ 291 h 29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66"/>
                <a:gd name="T130" fmla="*/ 0 h 294"/>
                <a:gd name="T131" fmla="*/ 1466 w 1466"/>
                <a:gd name="T132" fmla="*/ 294 h 29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66" h="294">
                  <a:moveTo>
                    <a:pt x="733" y="291"/>
                  </a:moveTo>
                  <a:lnTo>
                    <a:pt x="853" y="291"/>
                  </a:lnTo>
                  <a:lnTo>
                    <a:pt x="964" y="285"/>
                  </a:lnTo>
                  <a:lnTo>
                    <a:pt x="1070" y="276"/>
                  </a:lnTo>
                  <a:lnTo>
                    <a:pt x="1167" y="264"/>
                  </a:lnTo>
                  <a:lnTo>
                    <a:pt x="1252" y="250"/>
                  </a:lnTo>
                  <a:lnTo>
                    <a:pt x="1325" y="232"/>
                  </a:lnTo>
                  <a:lnTo>
                    <a:pt x="1384" y="214"/>
                  </a:lnTo>
                  <a:lnTo>
                    <a:pt x="1428" y="194"/>
                  </a:lnTo>
                  <a:lnTo>
                    <a:pt x="1457" y="170"/>
                  </a:lnTo>
                  <a:lnTo>
                    <a:pt x="1466" y="147"/>
                  </a:lnTo>
                  <a:lnTo>
                    <a:pt x="1457" y="124"/>
                  </a:lnTo>
                  <a:lnTo>
                    <a:pt x="1428" y="100"/>
                  </a:lnTo>
                  <a:lnTo>
                    <a:pt x="1384" y="80"/>
                  </a:lnTo>
                  <a:lnTo>
                    <a:pt x="1325" y="59"/>
                  </a:lnTo>
                  <a:lnTo>
                    <a:pt x="1252" y="41"/>
                  </a:lnTo>
                  <a:lnTo>
                    <a:pt x="1167" y="27"/>
                  </a:lnTo>
                  <a:lnTo>
                    <a:pt x="1070" y="15"/>
                  </a:lnTo>
                  <a:lnTo>
                    <a:pt x="964" y="6"/>
                  </a:lnTo>
                  <a:lnTo>
                    <a:pt x="853" y="0"/>
                  </a:lnTo>
                  <a:lnTo>
                    <a:pt x="733" y="0"/>
                  </a:lnTo>
                  <a:lnTo>
                    <a:pt x="615" y="0"/>
                  </a:lnTo>
                  <a:lnTo>
                    <a:pt x="501" y="6"/>
                  </a:lnTo>
                  <a:lnTo>
                    <a:pt x="396" y="15"/>
                  </a:lnTo>
                  <a:lnTo>
                    <a:pt x="299" y="27"/>
                  </a:lnTo>
                  <a:lnTo>
                    <a:pt x="214" y="41"/>
                  </a:lnTo>
                  <a:lnTo>
                    <a:pt x="141" y="59"/>
                  </a:lnTo>
                  <a:lnTo>
                    <a:pt x="82" y="80"/>
                  </a:lnTo>
                  <a:lnTo>
                    <a:pt x="38" y="100"/>
                  </a:lnTo>
                  <a:lnTo>
                    <a:pt x="9" y="124"/>
                  </a:lnTo>
                  <a:lnTo>
                    <a:pt x="0" y="147"/>
                  </a:lnTo>
                  <a:lnTo>
                    <a:pt x="9" y="170"/>
                  </a:lnTo>
                  <a:lnTo>
                    <a:pt x="38" y="194"/>
                  </a:lnTo>
                  <a:lnTo>
                    <a:pt x="82" y="214"/>
                  </a:lnTo>
                  <a:lnTo>
                    <a:pt x="141" y="232"/>
                  </a:lnTo>
                  <a:lnTo>
                    <a:pt x="214" y="250"/>
                  </a:lnTo>
                  <a:lnTo>
                    <a:pt x="299" y="264"/>
                  </a:lnTo>
                  <a:lnTo>
                    <a:pt x="396" y="276"/>
                  </a:lnTo>
                  <a:lnTo>
                    <a:pt x="501" y="285"/>
                  </a:lnTo>
                  <a:lnTo>
                    <a:pt x="615" y="291"/>
                  </a:lnTo>
                  <a:lnTo>
                    <a:pt x="733" y="294"/>
                  </a:lnTo>
                  <a:lnTo>
                    <a:pt x="733" y="291"/>
                  </a:lnTo>
                  <a:close/>
                </a:path>
              </a:pathLst>
            </a:custGeom>
            <a:solidFill>
              <a:srgbClr val="F5B87A"/>
            </a:solidFill>
            <a:ln w="9525">
              <a:noFill/>
              <a:round/>
              <a:headEnd/>
              <a:tailEnd/>
            </a:ln>
          </p:spPr>
          <p:txBody>
            <a:bodyPr/>
            <a:lstStyle/>
            <a:p>
              <a:endParaRPr lang="en-US"/>
            </a:p>
          </p:txBody>
        </p:sp>
        <p:sp>
          <p:nvSpPr>
            <p:cNvPr id="20486" name="Freeform 8"/>
            <p:cNvSpPr>
              <a:spLocks/>
            </p:cNvSpPr>
            <p:nvPr/>
          </p:nvSpPr>
          <p:spPr bwMode="auto">
            <a:xfrm>
              <a:off x="973" y="1459"/>
              <a:ext cx="1466" cy="294"/>
            </a:xfrm>
            <a:custGeom>
              <a:avLst/>
              <a:gdLst>
                <a:gd name="T0" fmla="*/ 733 w 1466"/>
                <a:gd name="T1" fmla="*/ 291 h 294"/>
                <a:gd name="T2" fmla="*/ 853 w 1466"/>
                <a:gd name="T3" fmla="*/ 291 h 294"/>
                <a:gd name="T4" fmla="*/ 964 w 1466"/>
                <a:gd name="T5" fmla="*/ 285 h 294"/>
                <a:gd name="T6" fmla="*/ 1070 w 1466"/>
                <a:gd name="T7" fmla="*/ 276 h 294"/>
                <a:gd name="T8" fmla="*/ 1167 w 1466"/>
                <a:gd name="T9" fmla="*/ 264 h 294"/>
                <a:gd name="T10" fmla="*/ 1252 w 1466"/>
                <a:gd name="T11" fmla="*/ 250 h 294"/>
                <a:gd name="T12" fmla="*/ 1325 w 1466"/>
                <a:gd name="T13" fmla="*/ 232 h 294"/>
                <a:gd name="T14" fmla="*/ 1384 w 1466"/>
                <a:gd name="T15" fmla="*/ 214 h 294"/>
                <a:gd name="T16" fmla="*/ 1428 w 1466"/>
                <a:gd name="T17" fmla="*/ 194 h 294"/>
                <a:gd name="T18" fmla="*/ 1457 w 1466"/>
                <a:gd name="T19" fmla="*/ 170 h 294"/>
                <a:gd name="T20" fmla="*/ 1466 w 1466"/>
                <a:gd name="T21" fmla="*/ 147 h 294"/>
                <a:gd name="T22" fmla="*/ 1457 w 1466"/>
                <a:gd name="T23" fmla="*/ 124 h 294"/>
                <a:gd name="T24" fmla="*/ 1428 w 1466"/>
                <a:gd name="T25" fmla="*/ 100 h 294"/>
                <a:gd name="T26" fmla="*/ 1384 w 1466"/>
                <a:gd name="T27" fmla="*/ 80 h 294"/>
                <a:gd name="T28" fmla="*/ 1325 w 1466"/>
                <a:gd name="T29" fmla="*/ 59 h 294"/>
                <a:gd name="T30" fmla="*/ 1252 w 1466"/>
                <a:gd name="T31" fmla="*/ 41 h 294"/>
                <a:gd name="T32" fmla="*/ 1167 w 1466"/>
                <a:gd name="T33" fmla="*/ 27 h 294"/>
                <a:gd name="T34" fmla="*/ 1070 w 1466"/>
                <a:gd name="T35" fmla="*/ 15 h 294"/>
                <a:gd name="T36" fmla="*/ 964 w 1466"/>
                <a:gd name="T37" fmla="*/ 6 h 294"/>
                <a:gd name="T38" fmla="*/ 853 w 1466"/>
                <a:gd name="T39" fmla="*/ 0 h 294"/>
                <a:gd name="T40" fmla="*/ 733 w 1466"/>
                <a:gd name="T41" fmla="*/ 0 h 294"/>
                <a:gd name="T42" fmla="*/ 615 w 1466"/>
                <a:gd name="T43" fmla="*/ 0 h 294"/>
                <a:gd name="T44" fmla="*/ 501 w 1466"/>
                <a:gd name="T45" fmla="*/ 6 h 294"/>
                <a:gd name="T46" fmla="*/ 396 w 1466"/>
                <a:gd name="T47" fmla="*/ 15 h 294"/>
                <a:gd name="T48" fmla="*/ 299 w 1466"/>
                <a:gd name="T49" fmla="*/ 27 h 294"/>
                <a:gd name="T50" fmla="*/ 214 w 1466"/>
                <a:gd name="T51" fmla="*/ 41 h 294"/>
                <a:gd name="T52" fmla="*/ 141 w 1466"/>
                <a:gd name="T53" fmla="*/ 59 h 294"/>
                <a:gd name="T54" fmla="*/ 82 w 1466"/>
                <a:gd name="T55" fmla="*/ 80 h 294"/>
                <a:gd name="T56" fmla="*/ 38 w 1466"/>
                <a:gd name="T57" fmla="*/ 100 h 294"/>
                <a:gd name="T58" fmla="*/ 9 w 1466"/>
                <a:gd name="T59" fmla="*/ 124 h 294"/>
                <a:gd name="T60" fmla="*/ 0 w 1466"/>
                <a:gd name="T61" fmla="*/ 147 h 294"/>
                <a:gd name="T62" fmla="*/ 9 w 1466"/>
                <a:gd name="T63" fmla="*/ 170 h 294"/>
                <a:gd name="T64" fmla="*/ 38 w 1466"/>
                <a:gd name="T65" fmla="*/ 194 h 294"/>
                <a:gd name="T66" fmla="*/ 82 w 1466"/>
                <a:gd name="T67" fmla="*/ 214 h 294"/>
                <a:gd name="T68" fmla="*/ 141 w 1466"/>
                <a:gd name="T69" fmla="*/ 232 h 294"/>
                <a:gd name="T70" fmla="*/ 214 w 1466"/>
                <a:gd name="T71" fmla="*/ 250 h 294"/>
                <a:gd name="T72" fmla="*/ 299 w 1466"/>
                <a:gd name="T73" fmla="*/ 264 h 294"/>
                <a:gd name="T74" fmla="*/ 396 w 1466"/>
                <a:gd name="T75" fmla="*/ 276 h 294"/>
                <a:gd name="T76" fmla="*/ 501 w 1466"/>
                <a:gd name="T77" fmla="*/ 285 h 294"/>
                <a:gd name="T78" fmla="*/ 615 w 1466"/>
                <a:gd name="T79" fmla="*/ 291 h 294"/>
                <a:gd name="T80" fmla="*/ 733 w 1466"/>
                <a:gd name="T81" fmla="*/ 294 h 294"/>
                <a:gd name="T82" fmla="*/ 733 w 1466"/>
                <a:gd name="T83" fmla="*/ 294 h 29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66"/>
                <a:gd name="T127" fmla="*/ 0 h 294"/>
                <a:gd name="T128" fmla="*/ 1466 w 1466"/>
                <a:gd name="T129" fmla="*/ 294 h 29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66" h="294">
                  <a:moveTo>
                    <a:pt x="733" y="291"/>
                  </a:moveTo>
                  <a:lnTo>
                    <a:pt x="853" y="291"/>
                  </a:lnTo>
                  <a:lnTo>
                    <a:pt x="964" y="285"/>
                  </a:lnTo>
                  <a:lnTo>
                    <a:pt x="1070" y="276"/>
                  </a:lnTo>
                  <a:lnTo>
                    <a:pt x="1167" y="264"/>
                  </a:lnTo>
                  <a:lnTo>
                    <a:pt x="1252" y="250"/>
                  </a:lnTo>
                  <a:lnTo>
                    <a:pt x="1325" y="232"/>
                  </a:lnTo>
                  <a:lnTo>
                    <a:pt x="1384" y="214"/>
                  </a:lnTo>
                  <a:lnTo>
                    <a:pt x="1428" y="194"/>
                  </a:lnTo>
                  <a:lnTo>
                    <a:pt x="1457" y="170"/>
                  </a:lnTo>
                  <a:lnTo>
                    <a:pt x="1466" y="147"/>
                  </a:lnTo>
                  <a:lnTo>
                    <a:pt x="1457" y="124"/>
                  </a:lnTo>
                  <a:lnTo>
                    <a:pt x="1428" y="100"/>
                  </a:lnTo>
                  <a:lnTo>
                    <a:pt x="1384" y="80"/>
                  </a:lnTo>
                  <a:lnTo>
                    <a:pt x="1325" y="59"/>
                  </a:lnTo>
                  <a:lnTo>
                    <a:pt x="1252" y="41"/>
                  </a:lnTo>
                  <a:lnTo>
                    <a:pt x="1167" y="27"/>
                  </a:lnTo>
                  <a:lnTo>
                    <a:pt x="1070" y="15"/>
                  </a:lnTo>
                  <a:lnTo>
                    <a:pt x="964" y="6"/>
                  </a:lnTo>
                  <a:lnTo>
                    <a:pt x="853" y="0"/>
                  </a:lnTo>
                  <a:lnTo>
                    <a:pt x="733" y="0"/>
                  </a:lnTo>
                  <a:lnTo>
                    <a:pt x="615" y="0"/>
                  </a:lnTo>
                  <a:lnTo>
                    <a:pt x="501" y="6"/>
                  </a:lnTo>
                  <a:lnTo>
                    <a:pt x="396" y="15"/>
                  </a:lnTo>
                  <a:lnTo>
                    <a:pt x="299" y="27"/>
                  </a:lnTo>
                  <a:lnTo>
                    <a:pt x="214" y="41"/>
                  </a:lnTo>
                  <a:lnTo>
                    <a:pt x="141" y="59"/>
                  </a:lnTo>
                  <a:lnTo>
                    <a:pt x="82" y="80"/>
                  </a:lnTo>
                  <a:lnTo>
                    <a:pt x="38" y="100"/>
                  </a:lnTo>
                  <a:lnTo>
                    <a:pt x="9" y="124"/>
                  </a:lnTo>
                  <a:lnTo>
                    <a:pt x="0" y="147"/>
                  </a:lnTo>
                  <a:lnTo>
                    <a:pt x="9" y="170"/>
                  </a:lnTo>
                  <a:lnTo>
                    <a:pt x="38" y="194"/>
                  </a:lnTo>
                  <a:lnTo>
                    <a:pt x="82" y="214"/>
                  </a:lnTo>
                  <a:lnTo>
                    <a:pt x="141" y="232"/>
                  </a:lnTo>
                  <a:lnTo>
                    <a:pt x="214" y="250"/>
                  </a:lnTo>
                  <a:lnTo>
                    <a:pt x="299" y="264"/>
                  </a:lnTo>
                  <a:lnTo>
                    <a:pt x="396" y="276"/>
                  </a:lnTo>
                  <a:lnTo>
                    <a:pt x="501" y="285"/>
                  </a:lnTo>
                  <a:lnTo>
                    <a:pt x="615" y="291"/>
                  </a:lnTo>
                  <a:lnTo>
                    <a:pt x="733" y="294"/>
                  </a:lnTo>
                </a:path>
              </a:pathLst>
            </a:custGeom>
            <a:noFill/>
            <a:ln w="19050">
              <a:solidFill>
                <a:srgbClr val="000000"/>
              </a:solidFill>
              <a:round/>
              <a:headEnd/>
              <a:tailEnd/>
            </a:ln>
          </p:spPr>
          <p:txBody>
            <a:bodyPr/>
            <a:lstStyle/>
            <a:p>
              <a:endParaRPr lang="en-US"/>
            </a:p>
          </p:txBody>
        </p:sp>
        <p:sp>
          <p:nvSpPr>
            <p:cNvPr id="20487" name="Freeform 9"/>
            <p:cNvSpPr>
              <a:spLocks/>
            </p:cNvSpPr>
            <p:nvPr/>
          </p:nvSpPr>
          <p:spPr bwMode="auto">
            <a:xfrm>
              <a:off x="973" y="1348"/>
              <a:ext cx="1466" cy="293"/>
            </a:xfrm>
            <a:custGeom>
              <a:avLst/>
              <a:gdLst>
                <a:gd name="T0" fmla="*/ 733 w 1466"/>
                <a:gd name="T1" fmla="*/ 293 h 293"/>
                <a:gd name="T2" fmla="*/ 853 w 1466"/>
                <a:gd name="T3" fmla="*/ 293 h 293"/>
                <a:gd name="T4" fmla="*/ 964 w 1466"/>
                <a:gd name="T5" fmla="*/ 287 h 293"/>
                <a:gd name="T6" fmla="*/ 1070 w 1466"/>
                <a:gd name="T7" fmla="*/ 279 h 293"/>
                <a:gd name="T8" fmla="*/ 1167 w 1466"/>
                <a:gd name="T9" fmla="*/ 267 h 293"/>
                <a:gd name="T10" fmla="*/ 1252 w 1466"/>
                <a:gd name="T11" fmla="*/ 252 h 293"/>
                <a:gd name="T12" fmla="*/ 1325 w 1466"/>
                <a:gd name="T13" fmla="*/ 235 h 293"/>
                <a:gd name="T14" fmla="*/ 1384 w 1466"/>
                <a:gd name="T15" fmla="*/ 214 h 293"/>
                <a:gd name="T16" fmla="*/ 1428 w 1466"/>
                <a:gd name="T17" fmla="*/ 193 h 293"/>
                <a:gd name="T18" fmla="*/ 1457 w 1466"/>
                <a:gd name="T19" fmla="*/ 170 h 293"/>
                <a:gd name="T20" fmla="*/ 1466 w 1466"/>
                <a:gd name="T21" fmla="*/ 147 h 293"/>
                <a:gd name="T22" fmla="*/ 1457 w 1466"/>
                <a:gd name="T23" fmla="*/ 123 h 293"/>
                <a:gd name="T24" fmla="*/ 1428 w 1466"/>
                <a:gd name="T25" fmla="*/ 100 h 293"/>
                <a:gd name="T26" fmla="*/ 1384 w 1466"/>
                <a:gd name="T27" fmla="*/ 79 h 293"/>
                <a:gd name="T28" fmla="*/ 1325 w 1466"/>
                <a:gd name="T29" fmla="*/ 62 h 293"/>
                <a:gd name="T30" fmla="*/ 1252 w 1466"/>
                <a:gd name="T31" fmla="*/ 44 h 293"/>
                <a:gd name="T32" fmla="*/ 1167 w 1466"/>
                <a:gd name="T33" fmla="*/ 29 h 293"/>
                <a:gd name="T34" fmla="*/ 1070 w 1466"/>
                <a:gd name="T35" fmla="*/ 18 h 293"/>
                <a:gd name="T36" fmla="*/ 964 w 1466"/>
                <a:gd name="T37" fmla="*/ 9 h 293"/>
                <a:gd name="T38" fmla="*/ 853 w 1466"/>
                <a:gd name="T39" fmla="*/ 3 h 293"/>
                <a:gd name="T40" fmla="*/ 733 w 1466"/>
                <a:gd name="T41" fmla="*/ 0 h 293"/>
                <a:gd name="T42" fmla="*/ 615 w 1466"/>
                <a:gd name="T43" fmla="*/ 3 h 293"/>
                <a:gd name="T44" fmla="*/ 501 w 1466"/>
                <a:gd name="T45" fmla="*/ 9 h 293"/>
                <a:gd name="T46" fmla="*/ 396 w 1466"/>
                <a:gd name="T47" fmla="*/ 18 h 293"/>
                <a:gd name="T48" fmla="*/ 299 w 1466"/>
                <a:gd name="T49" fmla="*/ 29 h 293"/>
                <a:gd name="T50" fmla="*/ 214 w 1466"/>
                <a:gd name="T51" fmla="*/ 44 h 293"/>
                <a:gd name="T52" fmla="*/ 141 w 1466"/>
                <a:gd name="T53" fmla="*/ 62 h 293"/>
                <a:gd name="T54" fmla="*/ 82 w 1466"/>
                <a:gd name="T55" fmla="*/ 79 h 293"/>
                <a:gd name="T56" fmla="*/ 38 w 1466"/>
                <a:gd name="T57" fmla="*/ 100 h 293"/>
                <a:gd name="T58" fmla="*/ 9 w 1466"/>
                <a:gd name="T59" fmla="*/ 123 h 293"/>
                <a:gd name="T60" fmla="*/ 0 w 1466"/>
                <a:gd name="T61" fmla="*/ 147 h 293"/>
                <a:gd name="T62" fmla="*/ 9 w 1466"/>
                <a:gd name="T63" fmla="*/ 170 h 293"/>
                <a:gd name="T64" fmla="*/ 38 w 1466"/>
                <a:gd name="T65" fmla="*/ 193 h 293"/>
                <a:gd name="T66" fmla="*/ 82 w 1466"/>
                <a:gd name="T67" fmla="*/ 214 h 293"/>
                <a:gd name="T68" fmla="*/ 141 w 1466"/>
                <a:gd name="T69" fmla="*/ 235 h 293"/>
                <a:gd name="T70" fmla="*/ 214 w 1466"/>
                <a:gd name="T71" fmla="*/ 252 h 293"/>
                <a:gd name="T72" fmla="*/ 299 w 1466"/>
                <a:gd name="T73" fmla="*/ 267 h 293"/>
                <a:gd name="T74" fmla="*/ 396 w 1466"/>
                <a:gd name="T75" fmla="*/ 279 h 293"/>
                <a:gd name="T76" fmla="*/ 501 w 1466"/>
                <a:gd name="T77" fmla="*/ 287 h 293"/>
                <a:gd name="T78" fmla="*/ 615 w 1466"/>
                <a:gd name="T79" fmla="*/ 293 h 293"/>
                <a:gd name="T80" fmla="*/ 733 w 1466"/>
                <a:gd name="T81" fmla="*/ 293 h 293"/>
                <a:gd name="T82" fmla="*/ 733 w 1466"/>
                <a:gd name="T83" fmla="*/ 293 h 29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66"/>
                <a:gd name="T127" fmla="*/ 0 h 293"/>
                <a:gd name="T128" fmla="*/ 1466 w 1466"/>
                <a:gd name="T129" fmla="*/ 293 h 29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66" h="293">
                  <a:moveTo>
                    <a:pt x="733" y="293"/>
                  </a:moveTo>
                  <a:lnTo>
                    <a:pt x="853" y="293"/>
                  </a:lnTo>
                  <a:lnTo>
                    <a:pt x="964" y="287"/>
                  </a:lnTo>
                  <a:lnTo>
                    <a:pt x="1070" y="279"/>
                  </a:lnTo>
                  <a:lnTo>
                    <a:pt x="1167" y="267"/>
                  </a:lnTo>
                  <a:lnTo>
                    <a:pt x="1252" y="252"/>
                  </a:lnTo>
                  <a:lnTo>
                    <a:pt x="1325" y="235"/>
                  </a:lnTo>
                  <a:lnTo>
                    <a:pt x="1384" y="214"/>
                  </a:lnTo>
                  <a:lnTo>
                    <a:pt x="1428" y="193"/>
                  </a:lnTo>
                  <a:lnTo>
                    <a:pt x="1457" y="170"/>
                  </a:lnTo>
                  <a:lnTo>
                    <a:pt x="1466" y="147"/>
                  </a:lnTo>
                  <a:lnTo>
                    <a:pt x="1457" y="123"/>
                  </a:lnTo>
                  <a:lnTo>
                    <a:pt x="1428" y="100"/>
                  </a:lnTo>
                  <a:lnTo>
                    <a:pt x="1384" y="79"/>
                  </a:lnTo>
                  <a:lnTo>
                    <a:pt x="1325" y="62"/>
                  </a:lnTo>
                  <a:lnTo>
                    <a:pt x="1252" y="44"/>
                  </a:lnTo>
                  <a:lnTo>
                    <a:pt x="1167" y="29"/>
                  </a:lnTo>
                  <a:lnTo>
                    <a:pt x="1070" y="18"/>
                  </a:lnTo>
                  <a:lnTo>
                    <a:pt x="964" y="9"/>
                  </a:lnTo>
                  <a:lnTo>
                    <a:pt x="853" y="3"/>
                  </a:lnTo>
                  <a:lnTo>
                    <a:pt x="733" y="0"/>
                  </a:lnTo>
                  <a:lnTo>
                    <a:pt x="615" y="3"/>
                  </a:lnTo>
                  <a:lnTo>
                    <a:pt x="501" y="9"/>
                  </a:lnTo>
                  <a:lnTo>
                    <a:pt x="396" y="18"/>
                  </a:lnTo>
                  <a:lnTo>
                    <a:pt x="299" y="29"/>
                  </a:lnTo>
                  <a:lnTo>
                    <a:pt x="214" y="44"/>
                  </a:lnTo>
                  <a:lnTo>
                    <a:pt x="141" y="62"/>
                  </a:lnTo>
                  <a:lnTo>
                    <a:pt x="82" y="79"/>
                  </a:lnTo>
                  <a:lnTo>
                    <a:pt x="38" y="100"/>
                  </a:lnTo>
                  <a:lnTo>
                    <a:pt x="9" y="123"/>
                  </a:lnTo>
                  <a:lnTo>
                    <a:pt x="0" y="147"/>
                  </a:lnTo>
                  <a:lnTo>
                    <a:pt x="9" y="170"/>
                  </a:lnTo>
                  <a:lnTo>
                    <a:pt x="38" y="193"/>
                  </a:lnTo>
                  <a:lnTo>
                    <a:pt x="82" y="214"/>
                  </a:lnTo>
                  <a:lnTo>
                    <a:pt x="141" y="235"/>
                  </a:lnTo>
                  <a:lnTo>
                    <a:pt x="214" y="252"/>
                  </a:lnTo>
                  <a:lnTo>
                    <a:pt x="299" y="267"/>
                  </a:lnTo>
                  <a:lnTo>
                    <a:pt x="396" y="279"/>
                  </a:lnTo>
                  <a:lnTo>
                    <a:pt x="501" y="287"/>
                  </a:lnTo>
                  <a:lnTo>
                    <a:pt x="615" y="293"/>
                  </a:lnTo>
                  <a:lnTo>
                    <a:pt x="733" y="293"/>
                  </a:lnTo>
                  <a:close/>
                </a:path>
              </a:pathLst>
            </a:custGeom>
            <a:solidFill>
              <a:srgbClr val="F5B87A"/>
            </a:solidFill>
            <a:ln w="9525">
              <a:noFill/>
              <a:round/>
              <a:headEnd/>
              <a:tailEnd/>
            </a:ln>
          </p:spPr>
          <p:txBody>
            <a:bodyPr/>
            <a:lstStyle/>
            <a:p>
              <a:endParaRPr lang="en-US"/>
            </a:p>
          </p:txBody>
        </p:sp>
        <p:sp>
          <p:nvSpPr>
            <p:cNvPr id="20488" name="Freeform 10"/>
            <p:cNvSpPr>
              <a:spLocks/>
            </p:cNvSpPr>
            <p:nvPr/>
          </p:nvSpPr>
          <p:spPr bwMode="auto">
            <a:xfrm>
              <a:off x="973" y="1348"/>
              <a:ext cx="1466" cy="293"/>
            </a:xfrm>
            <a:custGeom>
              <a:avLst/>
              <a:gdLst>
                <a:gd name="T0" fmla="*/ 733 w 1466"/>
                <a:gd name="T1" fmla="*/ 293 h 293"/>
                <a:gd name="T2" fmla="*/ 853 w 1466"/>
                <a:gd name="T3" fmla="*/ 293 h 293"/>
                <a:gd name="T4" fmla="*/ 964 w 1466"/>
                <a:gd name="T5" fmla="*/ 287 h 293"/>
                <a:gd name="T6" fmla="*/ 1070 w 1466"/>
                <a:gd name="T7" fmla="*/ 279 h 293"/>
                <a:gd name="T8" fmla="*/ 1167 w 1466"/>
                <a:gd name="T9" fmla="*/ 267 h 293"/>
                <a:gd name="T10" fmla="*/ 1252 w 1466"/>
                <a:gd name="T11" fmla="*/ 252 h 293"/>
                <a:gd name="T12" fmla="*/ 1325 w 1466"/>
                <a:gd name="T13" fmla="*/ 235 h 293"/>
                <a:gd name="T14" fmla="*/ 1384 w 1466"/>
                <a:gd name="T15" fmla="*/ 214 h 293"/>
                <a:gd name="T16" fmla="*/ 1428 w 1466"/>
                <a:gd name="T17" fmla="*/ 193 h 293"/>
                <a:gd name="T18" fmla="*/ 1457 w 1466"/>
                <a:gd name="T19" fmla="*/ 170 h 293"/>
                <a:gd name="T20" fmla="*/ 1466 w 1466"/>
                <a:gd name="T21" fmla="*/ 147 h 293"/>
                <a:gd name="T22" fmla="*/ 1457 w 1466"/>
                <a:gd name="T23" fmla="*/ 123 h 293"/>
                <a:gd name="T24" fmla="*/ 1428 w 1466"/>
                <a:gd name="T25" fmla="*/ 100 h 293"/>
                <a:gd name="T26" fmla="*/ 1384 w 1466"/>
                <a:gd name="T27" fmla="*/ 79 h 293"/>
                <a:gd name="T28" fmla="*/ 1325 w 1466"/>
                <a:gd name="T29" fmla="*/ 62 h 293"/>
                <a:gd name="T30" fmla="*/ 1252 w 1466"/>
                <a:gd name="T31" fmla="*/ 44 h 293"/>
                <a:gd name="T32" fmla="*/ 1167 w 1466"/>
                <a:gd name="T33" fmla="*/ 29 h 293"/>
                <a:gd name="T34" fmla="*/ 1070 w 1466"/>
                <a:gd name="T35" fmla="*/ 18 h 293"/>
                <a:gd name="T36" fmla="*/ 964 w 1466"/>
                <a:gd name="T37" fmla="*/ 9 h 293"/>
                <a:gd name="T38" fmla="*/ 853 w 1466"/>
                <a:gd name="T39" fmla="*/ 3 h 293"/>
                <a:gd name="T40" fmla="*/ 733 w 1466"/>
                <a:gd name="T41" fmla="*/ 0 h 293"/>
                <a:gd name="T42" fmla="*/ 615 w 1466"/>
                <a:gd name="T43" fmla="*/ 3 h 293"/>
                <a:gd name="T44" fmla="*/ 501 w 1466"/>
                <a:gd name="T45" fmla="*/ 9 h 293"/>
                <a:gd name="T46" fmla="*/ 396 w 1466"/>
                <a:gd name="T47" fmla="*/ 18 h 293"/>
                <a:gd name="T48" fmla="*/ 299 w 1466"/>
                <a:gd name="T49" fmla="*/ 29 h 293"/>
                <a:gd name="T50" fmla="*/ 214 w 1466"/>
                <a:gd name="T51" fmla="*/ 44 h 293"/>
                <a:gd name="T52" fmla="*/ 141 w 1466"/>
                <a:gd name="T53" fmla="*/ 62 h 293"/>
                <a:gd name="T54" fmla="*/ 82 w 1466"/>
                <a:gd name="T55" fmla="*/ 79 h 293"/>
                <a:gd name="T56" fmla="*/ 38 w 1466"/>
                <a:gd name="T57" fmla="*/ 100 h 293"/>
                <a:gd name="T58" fmla="*/ 9 w 1466"/>
                <a:gd name="T59" fmla="*/ 123 h 293"/>
                <a:gd name="T60" fmla="*/ 0 w 1466"/>
                <a:gd name="T61" fmla="*/ 147 h 293"/>
                <a:gd name="T62" fmla="*/ 9 w 1466"/>
                <a:gd name="T63" fmla="*/ 170 h 293"/>
                <a:gd name="T64" fmla="*/ 38 w 1466"/>
                <a:gd name="T65" fmla="*/ 193 h 293"/>
                <a:gd name="T66" fmla="*/ 82 w 1466"/>
                <a:gd name="T67" fmla="*/ 214 h 293"/>
                <a:gd name="T68" fmla="*/ 141 w 1466"/>
                <a:gd name="T69" fmla="*/ 235 h 293"/>
                <a:gd name="T70" fmla="*/ 214 w 1466"/>
                <a:gd name="T71" fmla="*/ 252 h 293"/>
                <a:gd name="T72" fmla="*/ 299 w 1466"/>
                <a:gd name="T73" fmla="*/ 267 h 293"/>
                <a:gd name="T74" fmla="*/ 396 w 1466"/>
                <a:gd name="T75" fmla="*/ 279 h 293"/>
                <a:gd name="T76" fmla="*/ 501 w 1466"/>
                <a:gd name="T77" fmla="*/ 287 h 293"/>
                <a:gd name="T78" fmla="*/ 615 w 1466"/>
                <a:gd name="T79" fmla="*/ 293 h 293"/>
                <a:gd name="T80" fmla="*/ 733 w 1466"/>
                <a:gd name="T81" fmla="*/ 293 h 293"/>
                <a:gd name="T82" fmla="*/ 733 w 1466"/>
                <a:gd name="T83" fmla="*/ 293 h 29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66"/>
                <a:gd name="T127" fmla="*/ 0 h 293"/>
                <a:gd name="T128" fmla="*/ 1466 w 1466"/>
                <a:gd name="T129" fmla="*/ 293 h 29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66" h="293">
                  <a:moveTo>
                    <a:pt x="733" y="293"/>
                  </a:moveTo>
                  <a:lnTo>
                    <a:pt x="853" y="293"/>
                  </a:lnTo>
                  <a:lnTo>
                    <a:pt x="964" y="287"/>
                  </a:lnTo>
                  <a:lnTo>
                    <a:pt x="1070" y="279"/>
                  </a:lnTo>
                  <a:lnTo>
                    <a:pt x="1167" y="267"/>
                  </a:lnTo>
                  <a:lnTo>
                    <a:pt x="1252" y="252"/>
                  </a:lnTo>
                  <a:lnTo>
                    <a:pt x="1325" y="235"/>
                  </a:lnTo>
                  <a:lnTo>
                    <a:pt x="1384" y="214"/>
                  </a:lnTo>
                  <a:lnTo>
                    <a:pt x="1428" y="193"/>
                  </a:lnTo>
                  <a:lnTo>
                    <a:pt x="1457" y="170"/>
                  </a:lnTo>
                  <a:lnTo>
                    <a:pt x="1466" y="147"/>
                  </a:lnTo>
                  <a:lnTo>
                    <a:pt x="1457" y="123"/>
                  </a:lnTo>
                  <a:lnTo>
                    <a:pt x="1428" y="100"/>
                  </a:lnTo>
                  <a:lnTo>
                    <a:pt x="1384" y="79"/>
                  </a:lnTo>
                  <a:lnTo>
                    <a:pt x="1325" y="62"/>
                  </a:lnTo>
                  <a:lnTo>
                    <a:pt x="1252" y="44"/>
                  </a:lnTo>
                  <a:lnTo>
                    <a:pt x="1167" y="29"/>
                  </a:lnTo>
                  <a:lnTo>
                    <a:pt x="1070" y="18"/>
                  </a:lnTo>
                  <a:lnTo>
                    <a:pt x="964" y="9"/>
                  </a:lnTo>
                  <a:lnTo>
                    <a:pt x="853" y="3"/>
                  </a:lnTo>
                  <a:lnTo>
                    <a:pt x="733" y="0"/>
                  </a:lnTo>
                  <a:lnTo>
                    <a:pt x="615" y="3"/>
                  </a:lnTo>
                  <a:lnTo>
                    <a:pt x="501" y="9"/>
                  </a:lnTo>
                  <a:lnTo>
                    <a:pt x="396" y="18"/>
                  </a:lnTo>
                  <a:lnTo>
                    <a:pt x="299" y="29"/>
                  </a:lnTo>
                  <a:lnTo>
                    <a:pt x="214" y="44"/>
                  </a:lnTo>
                  <a:lnTo>
                    <a:pt x="141" y="62"/>
                  </a:lnTo>
                  <a:lnTo>
                    <a:pt x="82" y="79"/>
                  </a:lnTo>
                  <a:lnTo>
                    <a:pt x="38" y="100"/>
                  </a:lnTo>
                  <a:lnTo>
                    <a:pt x="9" y="123"/>
                  </a:lnTo>
                  <a:lnTo>
                    <a:pt x="0" y="147"/>
                  </a:lnTo>
                  <a:lnTo>
                    <a:pt x="9" y="170"/>
                  </a:lnTo>
                  <a:lnTo>
                    <a:pt x="38" y="193"/>
                  </a:lnTo>
                  <a:lnTo>
                    <a:pt x="82" y="214"/>
                  </a:lnTo>
                  <a:lnTo>
                    <a:pt x="141" y="235"/>
                  </a:lnTo>
                  <a:lnTo>
                    <a:pt x="214" y="252"/>
                  </a:lnTo>
                  <a:lnTo>
                    <a:pt x="299" y="267"/>
                  </a:lnTo>
                  <a:lnTo>
                    <a:pt x="396" y="279"/>
                  </a:lnTo>
                  <a:lnTo>
                    <a:pt x="501" y="287"/>
                  </a:lnTo>
                  <a:lnTo>
                    <a:pt x="615" y="293"/>
                  </a:lnTo>
                  <a:lnTo>
                    <a:pt x="733" y="293"/>
                  </a:lnTo>
                </a:path>
              </a:pathLst>
            </a:custGeom>
            <a:noFill/>
            <a:ln w="19050">
              <a:solidFill>
                <a:srgbClr val="000000"/>
              </a:solidFill>
              <a:round/>
              <a:headEnd/>
              <a:tailEnd/>
            </a:ln>
          </p:spPr>
          <p:txBody>
            <a:bodyPr/>
            <a:lstStyle/>
            <a:p>
              <a:endParaRPr lang="en-US"/>
            </a:p>
          </p:txBody>
        </p:sp>
        <p:sp>
          <p:nvSpPr>
            <p:cNvPr id="20489" name="Freeform 11"/>
            <p:cNvSpPr>
              <a:spLocks/>
            </p:cNvSpPr>
            <p:nvPr/>
          </p:nvSpPr>
          <p:spPr bwMode="auto">
            <a:xfrm>
              <a:off x="973" y="1240"/>
              <a:ext cx="1466" cy="293"/>
            </a:xfrm>
            <a:custGeom>
              <a:avLst/>
              <a:gdLst>
                <a:gd name="T0" fmla="*/ 733 w 1466"/>
                <a:gd name="T1" fmla="*/ 290 h 293"/>
                <a:gd name="T2" fmla="*/ 853 w 1466"/>
                <a:gd name="T3" fmla="*/ 290 h 293"/>
                <a:gd name="T4" fmla="*/ 964 w 1466"/>
                <a:gd name="T5" fmla="*/ 284 h 293"/>
                <a:gd name="T6" fmla="*/ 1070 w 1466"/>
                <a:gd name="T7" fmla="*/ 275 h 293"/>
                <a:gd name="T8" fmla="*/ 1167 w 1466"/>
                <a:gd name="T9" fmla="*/ 263 h 293"/>
                <a:gd name="T10" fmla="*/ 1252 w 1466"/>
                <a:gd name="T11" fmla="*/ 249 h 293"/>
                <a:gd name="T12" fmla="*/ 1325 w 1466"/>
                <a:gd name="T13" fmla="*/ 231 h 293"/>
                <a:gd name="T14" fmla="*/ 1384 w 1466"/>
                <a:gd name="T15" fmla="*/ 214 h 293"/>
                <a:gd name="T16" fmla="*/ 1428 w 1466"/>
                <a:gd name="T17" fmla="*/ 193 h 293"/>
                <a:gd name="T18" fmla="*/ 1457 w 1466"/>
                <a:gd name="T19" fmla="*/ 170 h 293"/>
                <a:gd name="T20" fmla="*/ 1466 w 1466"/>
                <a:gd name="T21" fmla="*/ 146 h 293"/>
                <a:gd name="T22" fmla="*/ 1457 w 1466"/>
                <a:gd name="T23" fmla="*/ 123 h 293"/>
                <a:gd name="T24" fmla="*/ 1428 w 1466"/>
                <a:gd name="T25" fmla="*/ 99 h 293"/>
                <a:gd name="T26" fmla="*/ 1384 w 1466"/>
                <a:gd name="T27" fmla="*/ 79 h 293"/>
                <a:gd name="T28" fmla="*/ 1325 w 1466"/>
                <a:gd name="T29" fmla="*/ 58 h 293"/>
                <a:gd name="T30" fmla="*/ 1252 w 1466"/>
                <a:gd name="T31" fmla="*/ 41 h 293"/>
                <a:gd name="T32" fmla="*/ 1167 w 1466"/>
                <a:gd name="T33" fmla="*/ 26 h 293"/>
                <a:gd name="T34" fmla="*/ 1070 w 1466"/>
                <a:gd name="T35" fmla="*/ 14 h 293"/>
                <a:gd name="T36" fmla="*/ 964 w 1466"/>
                <a:gd name="T37" fmla="*/ 5 h 293"/>
                <a:gd name="T38" fmla="*/ 853 w 1466"/>
                <a:gd name="T39" fmla="*/ 0 h 293"/>
                <a:gd name="T40" fmla="*/ 733 w 1466"/>
                <a:gd name="T41" fmla="*/ 0 h 293"/>
                <a:gd name="T42" fmla="*/ 615 w 1466"/>
                <a:gd name="T43" fmla="*/ 0 h 293"/>
                <a:gd name="T44" fmla="*/ 501 w 1466"/>
                <a:gd name="T45" fmla="*/ 5 h 293"/>
                <a:gd name="T46" fmla="*/ 396 w 1466"/>
                <a:gd name="T47" fmla="*/ 14 h 293"/>
                <a:gd name="T48" fmla="*/ 299 w 1466"/>
                <a:gd name="T49" fmla="*/ 26 h 293"/>
                <a:gd name="T50" fmla="*/ 214 w 1466"/>
                <a:gd name="T51" fmla="*/ 41 h 293"/>
                <a:gd name="T52" fmla="*/ 141 w 1466"/>
                <a:gd name="T53" fmla="*/ 58 h 293"/>
                <a:gd name="T54" fmla="*/ 82 w 1466"/>
                <a:gd name="T55" fmla="*/ 79 h 293"/>
                <a:gd name="T56" fmla="*/ 38 w 1466"/>
                <a:gd name="T57" fmla="*/ 99 h 293"/>
                <a:gd name="T58" fmla="*/ 9 w 1466"/>
                <a:gd name="T59" fmla="*/ 123 h 293"/>
                <a:gd name="T60" fmla="*/ 0 w 1466"/>
                <a:gd name="T61" fmla="*/ 146 h 293"/>
                <a:gd name="T62" fmla="*/ 9 w 1466"/>
                <a:gd name="T63" fmla="*/ 170 h 293"/>
                <a:gd name="T64" fmla="*/ 38 w 1466"/>
                <a:gd name="T65" fmla="*/ 193 h 293"/>
                <a:gd name="T66" fmla="*/ 82 w 1466"/>
                <a:gd name="T67" fmla="*/ 214 h 293"/>
                <a:gd name="T68" fmla="*/ 141 w 1466"/>
                <a:gd name="T69" fmla="*/ 231 h 293"/>
                <a:gd name="T70" fmla="*/ 214 w 1466"/>
                <a:gd name="T71" fmla="*/ 249 h 293"/>
                <a:gd name="T72" fmla="*/ 299 w 1466"/>
                <a:gd name="T73" fmla="*/ 263 h 293"/>
                <a:gd name="T74" fmla="*/ 396 w 1466"/>
                <a:gd name="T75" fmla="*/ 275 h 293"/>
                <a:gd name="T76" fmla="*/ 501 w 1466"/>
                <a:gd name="T77" fmla="*/ 284 h 293"/>
                <a:gd name="T78" fmla="*/ 615 w 1466"/>
                <a:gd name="T79" fmla="*/ 290 h 293"/>
                <a:gd name="T80" fmla="*/ 733 w 1466"/>
                <a:gd name="T81" fmla="*/ 293 h 293"/>
                <a:gd name="T82" fmla="*/ 733 w 1466"/>
                <a:gd name="T83" fmla="*/ 293 h 293"/>
                <a:gd name="T84" fmla="*/ 733 w 1466"/>
                <a:gd name="T85" fmla="*/ 290 h 29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66"/>
                <a:gd name="T130" fmla="*/ 0 h 293"/>
                <a:gd name="T131" fmla="*/ 1466 w 1466"/>
                <a:gd name="T132" fmla="*/ 293 h 29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66" h="293">
                  <a:moveTo>
                    <a:pt x="733" y="290"/>
                  </a:moveTo>
                  <a:lnTo>
                    <a:pt x="853" y="290"/>
                  </a:lnTo>
                  <a:lnTo>
                    <a:pt x="964" y="284"/>
                  </a:lnTo>
                  <a:lnTo>
                    <a:pt x="1070" y="275"/>
                  </a:lnTo>
                  <a:lnTo>
                    <a:pt x="1167" y="263"/>
                  </a:lnTo>
                  <a:lnTo>
                    <a:pt x="1252" y="249"/>
                  </a:lnTo>
                  <a:lnTo>
                    <a:pt x="1325" y="231"/>
                  </a:lnTo>
                  <a:lnTo>
                    <a:pt x="1384" y="214"/>
                  </a:lnTo>
                  <a:lnTo>
                    <a:pt x="1428" y="193"/>
                  </a:lnTo>
                  <a:lnTo>
                    <a:pt x="1457" y="170"/>
                  </a:lnTo>
                  <a:lnTo>
                    <a:pt x="1466" y="146"/>
                  </a:lnTo>
                  <a:lnTo>
                    <a:pt x="1457" y="123"/>
                  </a:lnTo>
                  <a:lnTo>
                    <a:pt x="1428" y="99"/>
                  </a:lnTo>
                  <a:lnTo>
                    <a:pt x="1384" y="79"/>
                  </a:lnTo>
                  <a:lnTo>
                    <a:pt x="1325" y="58"/>
                  </a:lnTo>
                  <a:lnTo>
                    <a:pt x="1252" y="41"/>
                  </a:lnTo>
                  <a:lnTo>
                    <a:pt x="1167" y="26"/>
                  </a:lnTo>
                  <a:lnTo>
                    <a:pt x="1070" y="14"/>
                  </a:lnTo>
                  <a:lnTo>
                    <a:pt x="964" y="5"/>
                  </a:lnTo>
                  <a:lnTo>
                    <a:pt x="853" y="0"/>
                  </a:lnTo>
                  <a:lnTo>
                    <a:pt x="733" y="0"/>
                  </a:lnTo>
                  <a:lnTo>
                    <a:pt x="615" y="0"/>
                  </a:lnTo>
                  <a:lnTo>
                    <a:pt x="501" y="5"/>
                  </a:lnTo>
                  <a:lnTo>
                    <a:pt x="396" y="14"/>
                  </a:lnTo>
                  <a:lnTo>
                    <a:pt x="299" y="26"/>
                  </a:lnTo>
                  <a:lnTo>
                    <a:pt x="214" y="41"/>
                  </a:lnTo>
                  <a:lnTo>
                    <a:pt x="141" y="58"/>
                  </a:lnTo>
                  <a:lnTo>
                    <a:pt x="82" y="79"/>
                  </a:lnTo>
                  <a:lnTo>
                    <a:pt x="38" y="99"/>
                  </a:lnTo>
                  <a:lnTo>
                    <a:pt x="9" y="123"/>
                  </a:lnTo>
                  <a:lnTo>
                    <a:pt x="0" y="146"/>
                  </a:lnTo>
                  <a:lnTo>
                    <a:pt x="9" y="170"/>
                  </a:lnTo>
                  <a:lnTo>
                    <a:pt x="38" y="193"/>
                  </a:lnTo>
                  <a:lnTo>
                    <a:pt x="82" y="214"/>
                  </a:lnTo>
                  <a:lnTo>
                    <a:pt x="141" y="231"/>
                  </a:lnTo>
                  <a:lnTo>
                    <a:pt x="214" y="249"/>
                  </a:lnTo>
                  <a:lnTo>
                    <a:pt x="299" y="263"/>
                  </a:lnTo>
                  <a:lnTo>
                    <a:pt x="396" y="275"/>
                  </a:lnTo>
                  <a:lnTo>
                    <a:pt x="501" y="284"/>
                  </a:lnTo>
                  <a:lnTo>
                    <a:pt x="615" y="290"/>
                  </a:lnTo>
                  <a:lnTo>
                    <a:pt x="733" y="293"/>
                  </a:lnTo>
                  <a:lnTo>
                    <a:pt x="733" y="290"/>
                  </a:lnTo>
                  <a:close/>
                </a:path>
              </a:pathLst>
            </a:custGeom>
            <a:solidFill>
              <a:srgbClr val="F5B87A"/>
            </a:solidFill>
            <a:ln w="9525">
              <a:noFill/>
              <a:round/>
              <a:headEnd/>
              <a:tailEnd/>
            </a:ln>
          </p:spPr>
          <p:txBody>
            <a:bodyPr/>
            <a:lstStyle/>
            <a:p>
              <a:endParaRPr lang="en-US"/>
            </a:p>
          </p:txBody>
        </p:sp>
        <p:sp>
          <p:nvSpPr>
            <p:cNvPr id="20490" name="Freeform 12"/>
            <p:cNvSpPr>
              <a:spLocks/>
            </p:cNvSpPr>
            <p:nvPr/>
          </p:nvSpPr>
          <p:spPr bwMode="auto">
            <a:xfrm>
              <a:off x="973" y="1240"/>
              <a:ext cx="1466" cy="293"/>
            </a:xfrm>
            <a:custGeom>
              <a:avLst/>
              <a:gdLst>
                <a:gd name="T0" fmla="*/ 733 w 1466"/>
                <a:gd name="T1" fmla="*/ 290 h 293"/>
                <a:gd name="T2" fmla="*/ 853 w 1466"/>
                <a:gd name="T3" fmla="*/ 290 h 293"/>
                <a:gd name="T4" fmla="*/ 964 w 1466"/>
                <a:gd name="T5" fmla="*/ 284 h 293"/>
                <a:gd name="T6" fmla="*/ 1070 w 1466"/>
                <a:gd name="T7" fmla="*/ 275 h 293"/>
                <a:gd name="T8" fmla="*/ 1167 w 1466"/>
                <a:gd name="T9" fmla="*/ 263 h 293"/>
                <a:gd name="T10" fmla="*/ 1252 w 1466"/>
                <a:gd name="T11" fmla="*/ 249 h 293"/>
                <a:gd name="T12" fmla="*/ 1325 w 1466"/>
                <a:gd name="T13" fmla="*/ 231 h 293"/>
                <a:gd name="T14" fmla="*/ 1384 w 1466"/>
                <a:gd name="T15" fmla="*/ 214 h 293"/>
                <a:gd name="T16" fmla="*/ 1428 w 1466"/>
                <a:gd name="T17" fmla="*/ 193 h 293"/>
                <a:gd name="T18" fmla="*/ 1457 w 1466"/>
                <a:gd name="T19" fmla="*/ 170 h 293"/>
                <a:gd name="T20" fmla="*/ 1466 w 1466"/>
                <a:gd name="T21" fmla="*/ 146 h 293"/>
                <a:gd name="T22" fmla="*/ 1457 w 1466"/>
                <a:gd name="T23" fmla="*/ 123 h 293"/>
                <a:gd name="T24" fmla="*/ 1428 w 1466"/>
                <a:gd name="T25" fmla="*/ 99 h 293"/>
                <a:gd name="T26" fmla="*/ 1384 w 1466"/>
                <a:gd name="T27" fmla="*/ 79 h 293"/>
                <a:gd name="T28" fmla="*/ 1325 w 1466"/>
                <a:gd name="T29" fmla="*/ 58 h 293"/>
                <a:gd name="T30" fmla="*/ 1252 w 1466"/>
                <a:gd name="T31" fmla="*/ 41 h 293"/>
                <a:gd name="T32" fmla="*/ 1167 w 1466"/>
                <a:gd name="T33" fmla="*/ 26 h 293"/>
                <a:gd name="T34" fmla="*/ 1070 w 1466"/>
                <a:gd name="T35" fmla="*/ 14 h 293"/>
                <a:gd name="T36" fmla="*/ 964 w 1466"/>
                <a:gd name="T37" fmla="*/ 5 h 293"/>
                <a:gd name="T38" fmla="*/ 853 w 1466"/>
                <a:gd name="T39" fmla="*/ 0 h 293"/>
                <a:gd name="T40" fmla="*/ 733 w 1466"/>
                <a:gd name="T41" fmla="*/ 0 h 293"/>
                <a:gd name="T42" fmla="*/ 615 w 1466"/>
                <a:gd name="T43" fmla="*/ 0 h 293"/>
                <a:gd name="T44" fmla="*/ 501 w 1466"/>
                <a:gd name="T45" fmla="*/ 5 h 293"/>
                <a:gd name="T46" fmla="*/ 396 w 1466"/>
                <a:gd name="T47" fmla="*/ 14 h 293"/>
                <a:gd name="T48" fmla="*/ 299 w 1466"/>
                <a:gd name="T49" fmla="*/ 26 h 293"/>
                <a:gd name="T50" fmla="*/ 214 w 1466"/>
                <a:gd name="T51" fmla="*/ 41 h 293"/>
                <a:gd name="T52" fmla="*/ 141 w 1466"/>
                <a:gd name="T53" fmla="*/ 58 h 293"/>
                <a:gd name="T54" fmla="*/ 82 w 1466"/>
                <a:gd name="T55" fmla="*/ 79 h 293"/>
                <a:gd name="T56" fmla="*/ 38 w 1466"/>
                <a:gd name="T57" fmla="*/ 99 h 293"/>
                <a:gd name="T58" fmla="*/ 9 w 1466"/>
                <a:gd name="T59" fmla="*/ 123 h 293"/>
                <a:gd name="T60" fmla="*/ 0 w 1466"/>
                <a:gd name="T61" fmla="*/ 146 h 293"/>
                <a:gd name="T62" fmla="*/ 9 w 1466"/>
                <a:gd name="T63" fmla="*/ 170 h 293"/>
                <a:gd name="T64" fmla="*/ 38 w 1466"/>
                <a:gd name="T65" fmla="*/ 193 h 293"/>
                <a:gd name="T66" fmla="*/ 82 w 1466"/>
                <a:gd name="T67" fmla="*/ 214 h 293"/>
                <a:gd name="T68" fmla="*/ 141 w 1466"/>
                <a:gd name="T69" fmla="*/ 231 h 293"/>
                <a:gd name="T70" fmla="*/ 214 w 1466"/>
                <a:gd name="T71" fmla="*/ 249 h 293"/>
                <a:gd name="T72" fmla="*/ 299 w 1466"/>
                <a:gd name="T73" fmla="*/ 263 h 293"/>
                <a:gd name="T74" fmla="*/ 396 w 1466"/>
                <a:gd name="T75" fmla="*/ 275 h 293"/>
                <a:gd name="T76" fmla="*/ 501 w 1466"/>
                <a:gd name="T77" fmla="*/ 284 h 293"/>
                <a:gd name="T78" fmla="*/ 615 w 1466"/>
                <a:gd name="T79" fmla="*/ 290 h 293"/>
                <a:gd name="T80" fmla="*/ 733 w 1466"/>
                <a:gd name="T81" fmla="*/ 293 h 293"/>
                <a:gd name="T82" fmla="*/ 733 w 1466"/>
                <a:gd name="T83" fmla="*/ 293 h 29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66"/>
                <a:gd name="T127" fmla="*/ 0 h 293"/>
                <a:gd name="T128" fmla="*/ 1466 w 1466"/>
                <a:gd name="T129" fmla="*/ 293 h 29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66" h="293">
                  <a:moveTo>
                    <a:pt x="733" y="290"/>
                  </a:moveTo>
                  <a:lnTo>
                    <a:pt x="853" y="290"/>
                  </a:lnTo>
                  <a:lnTo>
                    <a:pt x="964" y="284"/>
                  </a:lnTo>
                  <a:lnTo>
                    <a:pt x="1070" y="275"/>
                  </a:lnTo>
                  <a:lnTo>
                    <a:pt x="1167" y="263"/>
                  </a:lnTo>
                  <a:lnTo>
                    <a:pt x="1252" y="249"/>
                  </a:lnTo>
                  <a:lnTo>
                    <a:pt x="1325" y="231"/>
                  </a:lnTo>
                  <a:lnTo>
                    <a:pt x="1384" y="214"/>
                  </a:lnTo>
                  <a:lnTo>
                    <a:pt x="1428" y="193"/>
                  </a:lnTo>
                  <a:lnTo>
                    <a:pt x="1457" y="170"/>
                  </a:lnTo>
                  <a:lnTo>
                    <a:pt x="1466" y="146"/>
                  </a:lnTo>
                  <a:lnTo>
                    <a:pt x="1457" y="123"/>
                  </a:lnTo>
                  <a:lnTo>
                    <a:pt x="1428" y="99"/>
                  </a:lnTo>
                  <a:lnTo>
                    <a:pt x="1384" y="79"/>
                  </a:lnTo>
                  <a:lnTo>
                    <a:pt x="1325" y="58"/>
                  </a:lnTo>
                  <a:lnTo>
                    <a:pt x="1252" y="41"/>
                  </a:lnTo>
                  <a:lnTo>
                    <a:pt x="1167" y="26"/>
                  </a:lnTo>
                  <a:lnTo>
                    <a:pt x="1070" y="14"/>
                  </a:lnTo>
                  <a:lnTo>
                    <a:pt x="964" y="5"/>
                  </a:lnTo>
                  <a:lnTo>
                    <a:pt x="853" y="0"/>
                  </a:lnTo>
                  <a:lnTo>
                    <a:pt x="733" y="0"/>
                  </a:lnTo>
                  <a:lnTo>
                    <a:pt x="615" y="0"/>
                  </a:lnTo>
                  <a:lnTo>
                    <a:pt x="501" y="5"/>
                  </a:lnTo>
                  <a:lnTo>
                    <a:pt x="396" y="14"/>
                  </a:lnTo>
                  <a:lnTo>
                    <a:pt x="299" y="26"/>
                  </a:lnTo>
                  <a:lnTo>
                    <a:pt x="214" y="41"/>
                  </a:lnTo>
                  <a:lnTo>
                    <a:pt x="141" y="58"/>
                  </a:lnTo>
                  <a:lnTo>
                    <a:pt x="82" y="79"/>
                  </a:lnTo>
                  <a:lnTo>
                    <a:pt x="38" y="99"/>
                  </a:lnTo>
                  <a:lnTo>
                    <a:pt x="9" y="123"/>
                  </a:lnTo>
                  <a:lnTo>
                    <a:pt x="0" y="146"/>
                  </a:lnTo>
                  <a:lnTo>
                    <a:pt x="9" y="170"/>
                  </a:lnTo>
                  <a:lnTo>
                    <a:pt x="38" y="193"/>
                  </a:lnTo>
                  <a:lnTo>
                    <a:pt x="82" y="214"/>
                  </a:lnTo>
                  <a:lnTo>
                    <a:pt x="141" y="231"/>
                  </a:lnTo>
                  <a:lnTo>
                    <a:pt x="214" y="249"/>
                  </a:lnTo>
                  <a:lnTo>
                    <a:pt x="299" y="263"/>
                  </a:lnTo>
                  <a:lnTo>
                    <a:pt x="396" y="275"/>
                  </a:lnTo>
                  <a:lnTo>
                    <a:pt x="501" y="284"/>
                  </a:lnTo>
                  <a:lnTo>
                    <a:pt x="615" y="290"/>
                  </a:lnTo>
                  <a:lnTo>
                    <a:pt x="733" y="293"/>
                  </a:lnTo>
                </a:path>
              </a:pathLst>
            </a:custGeom>
            <a:noFill/>
            <a:ln w="19050">
              <a:solidFill>
                <a:srgbClr val="000000"/>
              </a:solidFill>
              <a:round/>
              <a:headEnd/>
              <a:tailEnd/>
            </a:ln>
          </p:spPr>
          <p:txBody>
            <a:bodyPr/>
            <a:lstStyle/>
            <a:p>
              <a:endParaRPr lang="en-US"/>
            </a:p>
          </p:txBody>
        </p:sp>
        <p:sp>
          <p:nvSpPr>
            <p:cNvPr id="20491" name="Freeform 13"/>
            <p:cNvSpPr>
              <a:spLocks/>
            </p:cNvSpPr>
            <p:nvPr/>
          </p:nvSpPr>
          <p:spPr bwMode="auto">
            <a:xfrm>
              <a:off x="973" y="1128"/>
              <a:ext cx="1466" cy="293"/>
            </a:xfrm>
            <a:custGeom>
              <a:avLst/>
              <a:gdLst>
                <a:gd name="T0" fmla="*/ 733 w 1466"/>
                <a:gd name="T1" fmla="*/ 293 h 293"/>
                <a:gd name="T2" fmla="*/ 853 w 1466"/>
                <a:gd name="T3" fmla="*/ 293 h 293"/>
                <a:gd name="T4" fmla="*/ 964 w 1466"/>
                <a:gd name="T5" fmla="*/ 287 h 293"/>
                <a:gd name="T6" fmla="*/ 1070 w 1466"/>
                <a:gd name="T7" fmla="*/ 279 h 293"/>
                <a:gd name="T8" fmla="*/ 1167 w 1466"/>
                <a:gd name="T9" fmla="*/ 267 h 293"/>
                <a:gd name="T10" fmla="*/ 1252 w 1466"/>
                <a:gd name="T11" fmla="*/ 252 h 293"/>
                <a:gd name="T12" fmla="*/ 1325 w 1466"/>
                <a:gd name="T13" fmla="*/ 235 h 293"/>
                <a:gd name="T14" fmla="*/ 1384 w 1466"/>
                <a:gd name="T15" fmla="*/ 214 h 293"/>
                <a:gd name="T16" fmla="*/ 1428 w 1466"/>
                <a:gd name="T17" fmla="*/ 194 h 293"/>
                <a:gd name="T18" fmla="*/ 1457 w 1466"/>
                <a:gd name="T19" fmla="*/ 170 h 293"/>
                <a:gd name="T20" fmla="*/ 1466 w 1466"/>
                <a:gd name="T21" fmla="*/ 147 h 293"/>
                <a:gd name="T22" fmla="*/ 1457 w 1466"/>
                <a:gd name="T23" fmla="*/ 123 h 293"/>
                <a:gd name="T24" fmla="*/ 1428 w 1466"/>
                <a:gd name="T25" fmla="*/ 100 h 293"/>
                <a:gd name="T26" fmla="*/ 1384 w 1466"/>
                <a:gd name="T27" fmla="*/ 79 h 293"/>
                <a:gd name="T28" fmla="*/ 1325 w 1466"/>
                <a:gd name="T29" fmla="*/ 62 h 293"/>
                <a:gd name="T30" fmla="*/ 1252 w 1466"/>
                <a:gd name="T31" fmla="*/ 44 h 293"/>
                <a:gd name="T32" fmla="*/ 1167 w 1466"/>
                <a:gd name="T33" fmla="*/ 29 h 293"/>
                <a:gd name="T34" fmla="*/ 1070 w 1466"/>
                <a:gd name="T35" fmla="*/ 18 h 293"/>
                <a:gd name="T36" fmla="*/ 964 w 1466"/>
                <a:gd name="T37" fmla="*/ 9 h 293"/>
                <a:gd name="T38" fmla="*/ 853 w 1466"/>
                <a:gd name="T39" fmla="*/ 3 h 293"/>
                <a:gd name="T40" fmla="*/ 733 w 1466"/>
                <a:gd name="T41" fmla="*/ 0 h 293"/>
                <a:gd name="T42" fmla="*/ 615 w 1466"/>
                <a:gd name="T43" fmla="*/ 3 h 293"/>
                <a:gd name="T44" fmla="*/ 501 w 1466"/>
                <a:gd name="T45" fmla="*/ 9 h 293"/>
                <a:gd name="T46" fmla="*/ 396 w 1466"/>
                <a:gd name="T47" fmla="*/ 18 h 293"/>
                <a:gd name="T48" fmla="*/ 299 w 1466"/>
                <a:gd name="T49" fmla="*/ 29 h 293"/>
                <a:gd name="T50" fmla="*/ 214 w 1466"/>
                <a:gd name="T51" fmla="*/ 44 h 293"/>
                <a:gd name="T52" fmla="*/ 141 w 1466"/>
                <a:gd name="T53" fmla="*/ 62 h 293"/>
                <a:gd name="T54" fmla="*/ 82 w 1466"/>
                <a:gd name="T55" fmla="*/ 79 h 293"/>
                <a:gd name="T56" fmla="*/ 38 w 1466"/>
                <a:gd name="T57" fmla="*/ 100 h 293"/>
                <a:gd name="T58" fmla="*/ 9 w 1466"/>
                <a:gd name="T59" fmla="*/ 123 h 293"/>
                <a:gd name="T60" fmla="*/ 0 w 1466"/>
                <a:gd name="T61" fmla="*/ 147 h 293"/>
                <a:gd name="T62" fmla="*/ 9 w 1466"/>
                <a:gd name="T63" fmla="*/ 170 h 293"/>
                <a:gd name="T64" fmla="*/ 38 w 1466"/>
                <a:gd name="T65" fmla="*/ 194 h 293"/>
                <a:gd name="T66" fmla="*/ 82 w 1466"/>
                <a:gd name="T67" fmla="*/ 214 h 293"/>
                <a:gd name="T68" fmla="*/ 141 w 1466"/>
                <a:gd name="T69" fmla="*/ 235 h 293"/>
                <a:gd name="T70" fmla="*/ 214 w 1466"/>
                <a:gd name="T71" fmla="*/ 252 h 293"/>
                <a:gd name="T72" fmla="*/ 299 w 1466"/>
                <a:gd name="T73" fmla="*/ 267 h 293"/>
                <a:gd name="T74" fmla="*/ 396 w 1466"/>
                <a:gd name="T75" fmla="*/ 279 h 293"/>
                <a:gd name="T76" fmla="*/ 501 w 1466"/>
                <a:gd name="T77" fmla="*/ 287 h 293"/>
                <a:gd name="T78" fmla="*/ 615 w 1466"/>
                <a:gd name="T79" fmla="*/ 293 h 293"/>
                <a:gd name="T80" fmla="*/ 733 w 1466"/>
                <a:gd name="T81" fmla="*/ 293 h 293"/>
                <a:gd name="T82" fmla="*/ 733 w 1466"/>
                <a:gd name="T83" fmla="*/ 293 h 29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66"/>
                <a:gd name="T127" fmla="*/ 0 h 293"/>
                <a:gd name="T128" fmla="*/ 1466 w 1466"/>
                <a:gd name="T129" fmla="*/ 293 h 29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66" h="293">
                  <a:moveTo>
                    <a:pt x="733" y="293"/>
                  </a:moveTo>
                  <a:lnTo>
                    <a:pt x="853" y="293"/>
                  </a:lnTo>
                  <a:lnTo>
                    <a:pt x="964" y="287"/>
                  </a:lnTo>
                  <a:lnTo>
                    <a:pt x="1070" y="279"/>
                  </a:lnTo>
                  <a:lnTo>
                    <a:pt x="1167" y="267"/>
                  </a:lnTo>
                  <a:lnTo>
                    <a:pt x="1252" y="252"/>
                  </a:lnTo>
                  <a:lnTo>
                    <a:pt x="1325" y="235"/>
                  </a:lnTo>
                  <a:lnTo>
                    <a:pt x="1384" y="214"/>
                  </a:lnTo>
                  <a:lnTo>
                    <a:pt x="1428" y="194"/>
                  </a:lnTo>
                  <a:lnTo>
                    <a:pt x="1457" y="170"/>
                  </a:lnTo>
                  <a:lnTo>
                    <a:pt x="1466" y="147"/>
                  </a:lnTo>
                  <a:lnTo>
                    <a:pt x="1457" y="123"/>
                  </a:lnTo>
                  <a:lnTo>
                    <a:pt x="1428" y="100"/>
                  </a:lnTo>
                  <a:lnTo>
                    <a:pt x="1384" y="79"/>
                  </a:lnTo>
                  <a:lnTo>
                    <a:pt x="1325" y="62"/>
                  </a:lnTo>
                  <a:lnTo>
                    <a:pt x="1252" y="44"/>
                  </a:lnTo>
                  <a:lnTo>
                    <a:pt x="1167" y="29"/>
                  </a:lnTo>
                  <a:lnTo>
                    <a:pt x="1070" y="18"/>
                  </a:lnTo>
                  <a:lnTo>
                    <a:pt x="964" y="9"/>
                  </a:lnTo>
                  <a:lnTo>
                    <a:pt x="853" y="3"/>
                  </a:lnTo>
                  <a:lnTo>
                    <a:pt x="733" y="0"/>
                  </a:lnTo>
                  <a:lnTo>
                    <a:pt x="615" y="3"/>
                  </a:lnTo>
                  <a:lnTo>
                    <a:pt x="501" y="9"/>
                  </a:lnTo>
                  <a:lnTo>
                    <a:pt x="396" y="18"/>
                  </a:lnTo>
                  <a:lnTo>
                    <a:pt x="299" y="29"/>
                  </a:lnTo>
                  <a:lnTo>
                    <a:pt x="214" y="44"/>
                  </a:lnTo>
                  <a:lnTo>
                    <a:pt x="141" y="62"/>
                  </a:lnTo>
                  <a:lnTo>
                    <a:pt x="82" y="79"/>
                  </a:lnTo>
                  <a:lnTo>
                    <a:pt x="38" y="100"/>
                  </a:lnTo>
                  <a:lnTo>
                    <a:pt x="9" y="123"/>
                  </a:lnTo>
                  <a:lnTo>
                    <a:pt x="0" y="147"/>
                  </a:lnTo>
                  <a:lnTo>
                    <a:pt x="9" y="170"/>
                  </a:lnTo>
                  <a:lnTo>
                    <a:pt x="38" y="194"/>
                  </a:lnTo>
                  <a:lnTo>
                    <a:pt x="82" y="214"/>
                  </a:lnTo>
                  <a:lnTo>
                    <a:pt x="141" y="235"/>
                  </a:lnTo>
                  <a:lnTo>
                    <a:pt x="214" y="252"/>
                  </a:lnTo>
                  <a:lnTo>
                    <a:pt x="299" y="267"/>
                  </a:lnTo>
                  <a:lnTo>
                    <a:pt x="396" y="279"/>
                  </a:lnTo>
                  <a:lnTo>
                    <a:pt x="501" y="287"/>
                  </a:lnTo>
                  <a:lnTo>
                    <a:pt x="615" y="293"/>
                  </a:lnTo>
                  <a:lnTo>
                    <a:pt x="733" y="293"/>
                  </a:lnTo>
                  <a:close/>
                </a:path>
              </a:pathLst>
            </a:custGeom>
            <a:solidFill>
              <a:srgbClr val="F5B87A"/>
            </a:solidFill>
            <a:ln w="9525">
              <a:noFill/>
              <a:round/>
              <a:headEnd/>
              <a:tailEnd/>
            </a:ln>
          </p:spPr>
          <p:txBody>
            <a:bodyPr/>
            <a:lstStyle/>
            <a:p>
              <a:endParaRPr lang="en-US"/>
            </a:p>
          </p:txBody>
        </p:sp>
        <p:sp>
          <p:nvSpPr>
            <p:cNvPr id="20492" name="Freeform 14"/>
            <p:cNvSpPr>
              <a:spLocks/>
            </p:cNvSpPr>
            <p:nvPr/>
          </p:nvSpPr>
          <p:spPr bwMode="auto">
            <a:xfrm>
              <a:off x="973" y="1128"/>
              <a:ext cx="1466" cy="293"/>
            </a:xfrm>
            <a:custGeom>
              <a:avLst/>
              <a:gdLst>
                <a:gd name="T0" fmla="*/ 733 w 1466"/>
                <a:gd name="T1" fmla="*/ 293 h 293"/>
                <a:gd name="T2" fmla="*/ 853 w 1466"/>
                <a:gd name="T3" fmla="*/ 293 h 293"/>
                <a:gd name="T4" fmla="*/ 964 w 1466"/>
                <a:gd name="T5" fmla="*/ 287 h 293"/>
                <a:gd name="T6" fmla="*/ 1070 w 1466"/>
                <a:gd name="T7" fmla="*/ 279 h 293"/>
                <a:gd name="T8" fmla="*/ 1167 w 1466"/>
                <a:gd name="T9" fmla="*/ 267 h 293"/>
                <a:gd name="T10" fmla="*/ 1252 w 1466"/>
                <a:gd name="T11" fmla="*/ 252 h 293"/>
                <a:gd name="T12" fmla="*/ 1325 w 1466"/>
                <a:gd name="T13" fmla="*/ 235 h 293"/>
                <a:gd name="T14" fmla="*/ 1384 w 1466"/>
                <a:gd name="T15" fmla="*/ 214 h 293"/>
                <a:gd name="T16" fmla="*/ 1428 w 1466"/>
                <a:gd name="T17" fmla="*/ 194 h 293"/>
                <a:gd name="T18" fmla="*/ 1457 w 1466"/>
                <a:gd name="T19" fmla="*/ 170 h 293"/>
                <a:gd name="T20" fmla="*/ 1466 w 1466"/>
                <a:gd name="T21" fmla="*/ 147 h 293"/>
                <a:gd name="T22" fmla="*/ 1457 w 1466"/>
                <a:gd name="T23" fmla="*/ 123 h 293"/>
                <a:gd name="T24" fmla="*/ 1428 w 1466"/>
                <a:gd name="T25" fmla="*/ 100 h 293"/>
                <a:gd name="T26" fmla="*/ 1384 w 1466"/>
                <a:gd name="T27" fmla="*/ 79 h 293"/>
                <a:gd name="T28" fmla="*/ 1325 w 1466"/>
                <a:gd name="T29" fmla="*/ 62 h 293"/>
                <a:gd name="T30" fmla="*/ 1252 w 1466"/>
                <a:gd name="T31" fmla="*/ 44 h 293"/>
                <a:gd name="T32" fmla="*/ 1167 w 1466"/>
                <a:gd name="T33" fmla="*/ 29 h 293"/>
                <a:gd name="T34" fmla="*/ 1070 w 1466"/>
                <a:gd name="T35" fmla="*/ 18 h 293"/>
                <a:gd name="T36" fmla="*/ 964 w 1466"/>
                <a:gd name="T37" fmla="*/ 9 h 293"/>
                <a:gd name="T38" fmla="*/ 853 w 1466"/>
                <a:gd name="T39" fmla="*/ 3 h 293"/>
                <a:gd name="T40" fmla="*/ 733 w 1466"/>
                <a:gd name="T41" fmla="*/ 0 h 293"/>
                <a:gd name="T42" fmla="*/ 615 w 1466"/>
                <a:gd name="T43" fmla="*/ 3 h 293"/>
                <a:gd name="T44" fmla="*/ 501 w 1466"/>
                <a:gd name="T45" fmla="*/ 9 h 293"/>
                <a:gd name="T46" fmla="*/ 396 w 1466"/>
                <a:gd name="T47" fmla="*/ 18 h 293"/>
                <a:gd name="T48" fmla="*/ 299 w 1466"/>
                <a:gd name="T49" fmla="*/ 29 h 293"/>
                <a:gd name="T50" fmla="*/ 214 w 1466"/>
                <a:gd name="T51" fmla="*/ 44 h 293"/>
                <a:gd name="T52" fmla="*/ 141 w 1466"/>
                <a:gd name="T53" fmla="*/ 62 h 293"/>
                <a:gd name="T54" fmla="*/ 82 w 1466"/>
                <a:gd name="T55" fmla="*/ 79 h 293"/>
                <a:gd name="T56" fmla="*/ 38 w 1466"/>
                <a:gd name="T57" fmla="*/ 100 h 293"/>
                <a:gd name="T58" fmla="*/ 9 w 1466"/>
                <a:gd name="T59" fmla="*/ 123 h 293"/>
                <a:gd name="T60" fmla="*/ 0 w 1466"/>
                <a:gd name="T61" fmla="*/ 147 h 293"/>
                <a:gd name="T62" fmla="*/ 9 w 1466"/>
                <a:gd name="T63" fmla="*/ 170 h 293"/>
                <a:gd name="T64" fmla="*/ 38 w 1466"/>
                <a:gd name="T65" fmla="*/ 194 h 293"/>
                <a:gd name="T66" fmla="*/ 82 w 1466"/>
                <a:gd name="T67" fmla="*/ 214 h 293"/>
                <a:gd name="T68" fmla="*/ 141 w 1466"/>
                <a:gd name="T69" fmla="*/ 235 h 293"/>
                <a:gd name="T70" fmla="*/ 214 w 1466"/>
                <a:gd name="T71" fmla="*/ 252 h 293"/>
                <a:gd name="T72" fmla="*/ 299 w 1466"/>
                <a:gd name="T73" fmla="*/ 267 h 293"/>
                <a:gd name="T74" fmla="*/ 396 w 1466"/>
                <a:gd name="T75" fmla="*/ 279 h 293"/>
                <a:gd name="T76" fmla="*/ 501 w 1466"/>
                <a:gd name="T77" fmla="*/ 287 h 293"/>
                <a:gd name="T78" fmla="*/ 615 w 1466"/>
                <a:gd name="T79" fmla="*/ 293 h 293"/>
                <a:gd name="T80" fmla="*/ 733 w 1466"/>
                <a:gd name="T81" fmla="*/ 293 h 293"/>
                <a:gd name="T82" fmla="*/ 733 w 1466"/>
                <a:gd name="T83" fmla="*/ 293 h 29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66"/>
                <a:gd name="T127" fmla="*/ 0 h 293"/>
                <a:gd name="T128" fmla="*/ 1466 w 1466"/>
                <a:gd name="T129" fmla="*/ 293 h 29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66" h="293">
                  <a:moveTo>
                    <a:pt x="733" y="293"/>
                  </a:moveTo>
                  <a:lnTo>
                    <a:pt x="853" y="293"/>
                  </a:lnTo>
                  <a:lnTo>
                    <a:pt x="964" y="287"/>
                  </a:lnTo>
                  <a:lnTo>
                    <a:pt x="1070" y="279"/>
                  </a:lnTo>
                  <a:lnTo>
                    <a:pt x="1167" y="267"/>
                  </a:lnTo>
                  <a:lnTo>
                    <a:pt x="1252" y="252"/>
                  </a:lnTo>
                  <a:lnTo>
                    <a:pt x="1325" y="235"/>
                  </a:lnTo>
                  <a:lnTo>
                    <a:pt x="1384" y="214"/>
                  </a:lnTo>
                  <a:lnTo>
                    <a:pt x="1428" y="194"/>
                  </a:lnTo>
                  <a:lnTo>
                    <a:pt x="1457" y="170"/>
                  </a:lnTo>
                  <a:lnTo>
                    <a:pt x="1466" y="147"/>
                  </a:lnTo>
                  <a:lnTo>
                    <a:pt x="1457" y="123"/>
                  </a:lnTo>
                  <a:lnTo>
                    <a:pt x="1428" y="100"/>
                  </a:lnTo>
                  <a:lnTo>
                    <a:pt x="1384" y="79"/>
                  </a:lnTo>
                  <a:lnTo>
                    <a:pt x="1325" y="62"/>
                  </a:lnTo>
                  <a:lnTo>
                    <a:pt x="1252" y="44"/>
                  </a:lnTo>
                  <a:lnTo>
                    <a:pt x="1167" y="29"/>
                  </a:lnTo>
                  <a:lnTo>
                    <a:pt x="1070" y="18"/>
                  </a:lnTo>
                  <a:lnTo>
                    <a:pt x="964" y="9"/>
                  </a:lnTo>
                  <a:lnTo>
                    <a:pt x="853" y="3"/>
                  </a:lnTo>
                  <a:lnTo>
                    <a:pt x="733" y="0"/>
                  </a:lnTo>
                  <a:lnTo>
                    <a:pt x="615" y="3"/>
                  </a:lnTo>
                  <a:lnTo>
                    <a:pt x="501" y="9"/>
                  </a:lnTo>
                  <a:lnTo>
                    <a:pt x="396" y="18"/>
                  </a:lnTo>
                  <a:lnTo>
                    <a:pt x="299" y="29"/>
                  </a:lnTo>
                  <a:lnTo>
                    <a:pt x="214" y="44"/>
                  </a:lnTo>
                  <a:lnTo>
                    <a:pt x="141" y="62"/>
                  </a:lnTo>
                  <a:lnTo>
                    <a:pt x="82" y="79"/>
                  </a:lnTo>
                  <a:lnTo>
                    <a:pt x="38" y="100"/>
                  </a:lnTo>
                  <a:lnTo>
                    <a:pt x="9" y="123"/>
                  </a:lnTo>
                  <a:lnTo>
                    <a:pt x="0" y="147"/>
                  </a:lnTo>
                  <a:lnTo>
                    <a:pt x="9" y="170"/>
                  </a:lnTo>
                  <a:lnTo>
                    <a:pt x="38" y="194"/>
                  </a:lnTo>
                  <a:lnTo>
                    <a:pt x="82" y="214"/>
                  </a:lnTo>
                  <a:lnTo>
                    <a:pt x="141" y="235"/>
                  </a:lnTo>
                  <a:lnTo>
                    <a:pt x="214" y="252"/>
                  </a:lnTo>
                  <a:lnTo>
                    <a:pt x="299" y="267"/>
                  </a:lnTo>
                  <a:lnTo>
                    <a:pt x="396" y="279"/>
                  </a:lnTo>
                  <a:lnTo>
                    <a:pt x="501" y="287"/>
                  </a:lnTo>
                  <a:lnTo>
                    <a:pt x="615" y="293"/>
                  </a:lnTo>
                  <a:lnTo>
                    <a:pt x="733" y="293"/>
                  </a:lnTo>
                </a:path>
              </a:pathLst>
            </a:custGeom>
            <a:noFill/>
            <a:ln w="19050">
              <a:solidFill>
                <a:srgbClr val="000000"/>
              </a:solidFill>
              <a:round/>
              <a:headEnd/>
              <a:tailEnd/>
            </a:ln>
          </p:spPr>
          <p:txBody>
            <a:bodyPr/>
            <a:lstStyle/>
            <a:p>
              <a:endParaRPr lang="en-US"/>
            </a:p>
          </p:txBody>
        </p:sp>
        <p:sp>
          <p:nvSpPr>
            <p:cNvPr id="20493" name="Freeform 15"/>
            <p:cNvSpPr>
              <a:spLocks/>
            </p:cNvSpPr>
            <p:nvPr/>
          </p:nvSpPr>
          <p:spPr bwMode="auto">
            <a:xfrm>
              <a:off x="973" y="1020"/>
              <a:ext cx="1466" cy="293"/>
            </a:xfrm>
            <a:custGeom>
              <a:avLst/>
              <a:gdLst>
                <a:gd name="T0" fmla="*/ 733 w 1466"/>
                <a:gd name="T1" fmla="*/ 290 h 293"/>
                <a:gd name="T2" fmla="*/ 853 w 1466"/>
                <a:gd name="T3" fmla="*/ 290 h 293"/>
                <a:gd name="T4" fmla="*/ 964 w 1466"/>
                <a:gd name="T5" fmla="*/ 284 h 293"/>
                <a:gd name="T6" fmla="*/ 1070 w 1466"/>
                <a:gd name="T7" fmla="*/ 275 h 293"/>
                <a:gd name="T8" fmla="*/ 1167 w 1466"/>
                <a:gd name="T9" fmla="*/ 264 h 293"/>
                <a:gd name="T10" fmla="*/ 1252 w 1466"/>
                <a:gd name="T11" fmla="*/ 249 h 293"/>
                <a:gd name="T12" fmla="*/ 1325 w 1466"/>
                <a:gd name="T13" fmla="*/ 231 h 293"/>
                <a:gd name="T14" fmla="*/ 1384 w 1466"/>
                <a:gd name="T15" fmla="*/ 214 h 293"/>
                <a:gd name="T16" fmla="*/ 1428 w 1466"/>
                <a:gd name="T17" fmla="*/ 193 h 293"/>
                <a:gd name="T18" fmla="*/ 1457 w 1466"/>
                <a:gd name="T19" fmla="*/ 170 h 293"/>
                <a:gd name="T20" fmla="*/ 1466 w 1466"/>
                <a:gd name="T21" fmla="*/ 146 h 293"/>
                <a:gd name="T22" fmla="*/ 1457 w 1466"/>
                <a:gd name="T23" fmla="*/ 123 h 293"/>
                <a:gd name="T24" fmla="*/ 1428 w 1466"/>
                <a:gd name="T25" fmla="*/ 99 h 293"/>
                <a:gd name="T26" fmla="*/ 1384 w 1466"/>
                <a:gd name="T27" fmla="*/ 79 h 293"/>
                <a:gd name="T28" fmla="*/ 1325 w 1466"/>
                <a:gd name="T29" fmla="*/ 58 h 293"/>
                <a:gd name="T30" fmla="*/ 1252 w 1466"/>
                <a:gd name="T31" fmla="*/ 41 h 293"/>
                <a:gd name="T32" fmla="*/ 1167 w 1466"/>
                <a:gd name="T33" fmla="*/ 26 h 293"/>
                <a:gd name="T34" fmla="*/ 1070 w 1466"/>
                <a:gd name="T35" fmla="*/ 14 h 293"/>
                <a:gd name="T36" fmla="*/ 964 w 1466"/>
                <a:gd name="T37" fmla="*/ 6 h 293"/>
                <a:gd name="T38" fmla="*/ 853 w 1466"/>
                <a:gd name="T39" fmla="*/ 0 h 293"/>
                <a:gd name="T40" fmla="*/ 733 w 1466"/>
                <a:gd name="T41" fmla="*/ 0 h 293"/>
                <a:gd name="T42" fmla="*/ 615 w 1466"/>
                <a:gd name="T43" fmla="*/ 0 h 293"/>
                <a:gd name="T44" fmla="*/ 501 w 1466"/>
                <a:gd name="T45" fmla="*/ 6 h 293"/>
                <a:gd name="T46" fmla="*/ 396 w 1466"/>
                <a:gd name="T47" fmla="*/ 14 h 293"/>
                <a:gd name="T48" fmla="*/ 299 w 1466"/>
                <a:gd name="T49" fmla="*/ 26 h 293"/>
                <a:gd name="T50" fmla="*/ 214 w 1466"/>
                <a:gd name="T51" fmla="*/ 41 h 293"/>
                <a:gd name="T52" fmla="*/ 141 w 1466"/>
                <a:gd name="T53" fmla="*/ 58 h 293"/>
                <a:gd name="T54" fmla="*/ 82 w 1466"/>
                <a:gd name="T55" fmla="*/ 79 h 293"/>
                <a:gd name="T56" fmla="*/ 38 w 1466"/>
                <a:gd name="T57" fmla="*/ 99 h 293"/>
                <a:gd name="T58" fmla="*/ 9 w 1466"/>
                <a:gd name="T59" fmla="*/ 123 h 293"/>
                <a:gd name="T60" fmla="*/ 0 w 1466"/>
                <a:gd name="T61" fmla="*/ 146 h 293"/>
                <a:gd name="T62" fmla="*/ 9 w 1466"/>
                <a:gd name="T63" fmla="*/ 170 h 293"/>
                <a:gd name="T64" fmla="*/ 38 w 1466"/>
                <a:gd name="T65" fmla="*/ 193 h 293"/>
                <a:gd name="T66" fmla="*/ 82 w 1466"/>
                <a:gd name="T67" fmla="*/ 214 h 293"/>
                <a:gd name="T68" fmla="*/ 141 w 1466"/>
                <a:gd name="T69" fmla="*/ 231 h 293"/>
                <a:gd name="T70" fmla="*/ 214 w 1466"/>
                <a:gd name="T71" fmla="*/ 249 h 293"/>
                <a:gd name="T72" fmla="*/ 299 w 1466"/>
                <a:gd name="T73" fmla="*/ 264 h 293"/>
                <a:gd name="T74" fmla="*/ 396 w 1466"/>
                <a:gd name="T75" fmla="*/ 275 h 293"/>
                <a:gd name="T76" fmla="*/ 501 w 1466"/>
                <a:gd name="T77" fmla="*/ 284 h 293"/>
                <a:gd name="T78" fmla="*/ 615 w 1466"/>
                <a:gd name="T79" fmla="*/ 290 h 293"/>
                <a:gd name="T80" fmla="*/ 733 w 1466"/>
                <a:gd name="T81" fmla="*/ 293 h 293"/>
                <a:gd name="T82" fmla="*/ 733 w 1466"/>
                <a:gd name="T83" fmla="*/ 293 h 293"/>
                <a:gd name="T84" fmla="*/ 733 w 1466"/>
                <a:gd name="T85" fmla="*/ 290 h 29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66"/>
                <a:gd name="T130" fmla="*/ 0 h 293"/>
                <a:gd name="T131" fmla="*/ 1466 w 1466"/>
                <a:gd name="T132" fmla="*/ 293 h 29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66" h="293">
                  <a:moveTo>
                    <a:pt x="733" y="290"/>
                  </a:moveTo>
                  <a:lnTo>
                    <a:pt x="853" y="290"/>
                  </a:lnTo>
                  <a:lnTo>
                    <a:pt x="964" y="284"/>
                  </a:lnTo>
                  <a:lnTo>
                    <a:pt x="1070" y="275"/>
                  </a:lnTo>
                  <a:lnTo>
                    <a:pt x="1167" y="264"/>
                  </a:lnTo>
                  <a:lnTo>
                    <a:pt x="1252" y="249"/>
                  </a:lnTo>
                  <a:lnTo>
                    <a:pt x="1325" y="231"/>
                  </a:lnTo>
                  <a:lnTo>
                    <a:pt x="1384" y="214"/>
                  </a:lnTo>
                  <a:lnTo>
                    <a:pt x="1428" y="193"/>
                  </a:lnTo>
                  <a:lnTo>
                    <a:pt x="1457" y="170"/>
                  </a:lnTo>
                  <a:lnTo>
                    <a:pt x="1466" y="146"/>
                  </a:lnTo>
                  <a:lnTo>
                    <a:pt x="1457" y="123"/>
                  </a:lnTo>
                  <a:lnTo>
                    <a:pt x="1428" y="99"/>
                  </a:lnTo>
                  <a:lnTo>
                    <a:pt x="1384" y="79"/>
                  </a:lnTo>
                  <a:lnTo>
                    <a:pt x="1325" y="58"/>
                  </a:lnTo>
                  <a:lnTo>
                    <a:pt x="1252" y="41"/>
                  </a:lnTo>
                  <a:lnTo>
                    <a:pt x="1167" y="26"/>
                  </a:lnTo>
                  <a:lnTo>
                    <a:pt x="1070" y="14"/>
                  </a:lnTo>
                  <a:lnTo>
                    <a:pt x="964" y="6"/>
                  </a:lnTo>
                  <a:lnTo>
                    <a:pt x="853" y="0"/>
                  </a:lnTo>
                  <a:lnTo>
                    <a:pt x="733" y="0"/>
                  </a:lnTo>
                  <a:lnTo>
                    <a:pt x="615" y="0"/>
                  </a:lnTo>
                  <a:lnTo>
                    <a:pt x="501" y="6"/>
                  </a:lnTo>
                  <a:lnTo>
                    <a:pt x="396" y="14"/>
                  </a:lnTo>
                  <a:lnTo>
                    <a:pt x="299" y="26"/>
                  </a:lnTo>
                  <a:lnTo>
                    <a:pt x="214" y="41"/>
                  </a:lnTo>
                  <a:lnTo>
                    <a:pt x="141" y="58"/>
                  </a:lnTo>
                  <a:lnTo>
                    <a:pt x="82" y="79"/>
                  </a:lnTo>
                  <a:lnTo>
                    <a:pt x="38" y="99"/>
                  </a:lnTo>
                  <a:lnTo>
                    <a:pt x="9" y="123"/>
                  </a:lnTo>
                  <a:lnTo>
                    <a:pt x="0" y="146"/>
                  </a:lnTo>
                  <a:lnTo>
                    <a:pt x="9" y="170"/>
                  </a:lnTo>
                  <a:lnTo>
                    <a:pt x="38" y="193"/>
                  </a:lnTo>
                  <a:lnTo>
                    <a:pt x="82" y="214"/>
                  </a:lnTo>
                  <a:lnTo>
                    <a:pt x="141" y="231"/>
                  </a:lnTo>
                  <a:lnTo>
                    <a:pt x="214" y="249"/>
                  </a:lnTo>
                  <a:lnTo>
                    <a:pt x="299" y="264"/>
                  </a:lnTo>
                  <a:lnTo>
                    <a:pt x="396" y="275"/>
                  </a:lnTo>
                  <a:lnTo>
                    <a:pt x="501" y="284"/>
                  </a:lnTo>
                  <a:lnTo>
                    <a:pt x="615" y="290"/>
                  </a:lnTo>
                  <a:lnTo>
                    <a:pt x="733" y="293"/>
                  </a:lnTo>
                  <a:lnTo>
                    <a:pt x="733" y="290"/>
                  </a:lnTo>
                  <a:close/>
                </a:path>
              </a:pathLst>
            </a:custGeom>
            <a:solidFill>
              <a:srgbClr val="F5B87A"/>
            </a:solidFill>
            <a:ln w="9525">
              <a:noFill/>
              <a:round/>
              <a:headEnd/>
              <a:tailEnd/>
            </a:ln>
          </p:spPr>
          <p:txBody>
            <a:bodyPr/>
            <a:lstStyle/>
            <a:p>
              <a:endParaRPr lang="en-US"/>
            </a:p>
          </p:txBody>
        </p:sp>
        <p:sp>
          <p:nvSpPr>
            <p:cNvPr id="20494" name="Freeform 16"/>
            <p:cNvSpPr>
              <a:spLocks/>
            </p:cNvSpPr>
            <p:nvPr/>
          </p:nvSpPr>
          <p:spPr bwMode="auto">
            <a:xfrm>
              <a:off x="973" y="1020"/>
              <a:ext cx="1466" cy="293"/>
            </a:xfrm>
            <a:custGeom>
              <a:avLst/>
              <a:gdLst>
                <a:gd name="T0" fmla="*/ 733 w 1466"/>
                <a:gd name="T1" fmla="*/ 290 h 293"/>
                <a:gd name="T2" fmla="*/ 853 w 1466"/>
                <a:gd name="T3" fmla="*/ 290 h 293"/>
                <a:gd name="T4" fmla="*/ 964 w 1466"/>
                <a:gd name="T5" fmla="*/ 284 h 293"/>
                <a:gd name="T6" fmla="*/ 1070 w 1466"/>
                <a:gd name="T7" fmla="*/ 275 h 293"/>
                <a:gd name="T8" fmla="*/ 1167 w 1466"/>
                <a:gd name="T9" fmla="*/ 264 h 293"/>
                <a:gd name="T10" fmla="*/ 1252 w 1466"/>
                <a:gd name="T11" fmla="*/ 249 h 293"/>
                <a:gd name="T12" fmla="*/ 1325 w 1466"/>
                <a:gd name="T13" fmla="*/ 231 h 293"/>
                <a:gd name="T14" fmla="*/ 1384 w 1466"/>
                <a:gd name="T15" fmla="*/ 214 h 293"/>
                <a:gd name="T16" fmla="*/ 1428 w 1466"/>
                <a:gd name="T17" fmla="*/ 193 h 293"/>
                <a:gd name="T18" fmla="*/ 1457 w 1466"/>
                <a:gd name="T19" fmla="*/ 170 h 293"/>
                <a:gd name="T20" fmla="*/ 1466 w 1466"/>
                <a:gd name="T21" fmla="*/ 146 h 293"/>
                <a:gd name="T22" fmla="*/ 1457 w 1466"/>
                <a:gd name="T23" fmla="*/ 123 h 293"/>
                <a:gd name="T24" fmla="*/ 1428 w 1466"/>
                <a:gd name="T25" fmla="*/ 99 h 293"/>
                <a:gd name="T26" fmla="*/ 1384 w 1466"/>
                <a:gd name="T27" fmla="*/ 79 h 293"/>
                <a:gd name="T28" fmla="*/ 1325 w 1466"/>
                <a:gd name="T29" fmla="*/ 58 h 293"/>
                <a:gd name="T30" fmla="*/ 1252 w 1466"/>
                <a:gd name="T31" fmla="*/ 41 h 293"/>
                <a:gd name="T32" fmla="*/ 1167 w 1466"/>
                <a:gd name="T33" fmla="*/ 26 h 293"/>
                <a:gd name="T34" fmla="*/ 1070 w 1466"/>
                <a:gd name="T35" fmla="*/ 14 h 293"/>
                <a:gd name="T36" fmla="*/ 964 w 1466"/>
                <a:gd name="T37" fmla="*/ 6 h 293"/>
                <a:gd name="T38" fmla="*/ 853 w 1466"/>
                <a:gd name="T39" fmla="*/ 0 h 293"/>
                <a:gd name="T40" fmla="*/ 733 w 1466"/>
                <a:gd name="T41" fmla="*/ 0 h 293"/>
                <a:gd name="T42" fmla="*/ 615 w 1466"/>
                <a:gd name="T43" fmla="*/ 0 h 293"/>
                <a:gd name="T44" fmla="*/ 501 w 1466"/>
                <a:gd name="T45" fmla="*/ 6 h 293"/>
                <a:gd name="T46" fmla="*/ 396 w 1466"/>
                <a:gd name="T47" fmla="*/ 14 h 293"/>
                <a:gd name="T48" fmla="*/ 299 w 1466"/>
                <a:gd name="T49" fmla="*/ 26 h 293"/>
                <a:gd name="T50" fmla="*/ 214 w 1466"/>
                <a:gd name="T51" fmla="*/ 41 h 293"/>
                <a:gd name="T52" fmla="*/ 141 w 1466"/>
                <a:gd name="T53" fmla="*/ 58 h 293"/>
                <a:gd name="T54" fmla="*/ 82 w 1466"/>
                <a:gd name="T55" fmla="*/ 79 h 293"/>
                <a:gd name="T56" fmla="*/ 38 w 1466"/>
                <a:gd name="T57" fmla="*/ 99 h 293"/>
                <a:gd name="T58" fmla="*/ 9 w 1466"/>
                <a:gd name="T59" fmla="*/ 123 h 293"/>
                <a:gd name="T60" fmla="*/ 0 w 1466"/>
                <a:gd name="T61" fmla="*/ 146 h 293"/>
                <a:gd name="T62" fmla="*/ 9 w 1466"/>
                <a:gd name="T63" fmla="*/ 170 h 293"/>
                <a:gd name="T64" fmla="*/ 38 w 1466"/>
                <a:gd name="T65" fmla="*/ 193 h 293"/>
                <a:gd name="T66" fmla="*/ 82 w 1466"/>
                <a:gd name="T67" fmla="*/ 214 h 293"/>
                <a:gd name="T68" fmla="*/ 141 w 1466"/>
                <a:gd name="T69" fmla="*/ 231 h 293"/>
                <a:gd name="T70" fmla="*/ 214 w 1466"/>
                <a:gd name="T71" fmla="*/ 249 h 293"/>
                <a:gd name="T72" fmla="*/ 299 w 1466"/>
                <a:gd name="T73" fmla="*/ 264 h 293"/>
                <a:gd name="T74" fmla="*/ 396 w 1466"/>
                <a:gd name="T75" fmla="*/ 275 h 293"/>
                <a:gd name="T76" fmla="*/ 501 w 1466"/>
                <a:gd name="T77" fmla="*/ 284 h 293"/>
                <a:gd name="T78" fmla="*/ 615 w 1466"/>
                <a:gd name="T79" fmla="*/ 290 h 293"/>
                <a:gd name="T80" fmla="*/ 733 w 1466"/>
                <a:gd name="T81" fmla="*/ 293 h 293"/>
                <a:gd name="T82" fmla="*/ 733 w 1466"/>
                <a:gd name="T83" fmla="*/ 293 h 29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66"/>
                <a:gd name="T127" fmla="*/ 0 h 293"/>
                <a:gd name="T128" fmla="*/ 1466 w 1466"/>
                <a:gd name="T129" fmla="*/ 293 h 29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66" h="293">
                  <a:moveTo>
                    <a:pt x="733" y="290"/>
                  </a:moveTo>
                  <a:lnTo>
                    <a:pt x="853" y="290"/>
                  </a:lnTo>
                  <a:lnTo>
                    <a:pt x="964" y="284"/>
                  </a:lnTo>
                  <a:lnTo>
                    <a:pt x="1070" y="275"/>
                  </a:lnTo>
                  <a:lnTo>
                    <a:pt x="1167" y="264"/>
                  </a:lnTo>
                  <a:lnTo>
                    <a:pt x="1252" y="249"/>
                  </a:lnTo>
                  <a:lnTo>
                    <a:pt x="1325" y="231"/>
                  </a:lnTo>
                  <a:lnTo>
                    <a:pt x="1384" y="214"/>
                  </a:lnTo>
                  <a:lnTo>
                    <a:pt x="1428" y="193"/>
                  </a:lnTo>
                  <a:lnTo>
                    <a:pt x="1457" y="170"/>
                  </a:lnTo>
                  <a:lnTo>
                    <a:pt x="1466" y="146"/>
                  </a:lnTo>
                  <a:lnTo>
                    <a:pt x="1457" y="123"/>
                  </a:lnTo>
                  <a:lnTo>
                    <a:pt x="1428" y="99"/>
                  </a:lnTo>
                  <a:lnTo>
                    <a:pt x="1384" y="79"/>
                  </a:lnTo>
                  <a:lnTo>
                    <a:pt x="1325" y="58"/>
                  </a:lnTo>
                  <a:lnTo>
                    <a:pt x="1252" y="41"/>
                  </a:lnTo>
                  <a:lnTo>
                    <a:pt x="1167" y="26"/>
                  </a:lnTo>
                  <a:lnTo>
                    <a:pt x="1070" y="14"/>
                  </a:lnTo>
                  <a:lnTo>
                    <a:pt x="964" y="6"/>
                  </a:lnTo>
                  <a:lnTo>
                    <a:pt x="853" y="0"/>
                  </a:lnTo>
                  <a:lnTo>
                    <a:pt x="733" y="0"/>
                  </a:lnTo>
                  <a:lnTo>
                    <a:pt x="615" y="0"/>
                  </a:lnTo>
                  <a:lnTo>
                    <a:pt x="501" y="6"/>
                  </a:lnTo>
                  <a:lnTo>
                    <a:pt x="396" y="14"/>
                  </a:lnTo>
                  <a:lnTo>
                    <a:pt x="299" y="26"/>
                  </a:lnTo>
                  <a:lnTo>
                    <a:pt x="214" y="41"/>
                  </a:lnTo>
                  <a:lnTo>
                    <a:pt x="141" y="58"/>
                  </a:lnTo>
                  <a:lnTo>
                    <a:pt x="82" y="79"/>
                  </a:lnTo>
                  <a:lnTo>
                    <a:pt x="38" y="99"/>
                  </a:lnTo>
                  <a:lnTo>
                    <a:pt x="9" y="123"/>
                  </a:lnTo>
                  <a:lnTo>
                    <a:pt x="0" y="146"/>
                  </a:lnTo>
                  <a:lnTo>
                    <a:pt x="9" y="170"/>
                  </a:lnTo>
                  <a:lnTo>
                    <a:pt x="38" y="193"/>
                  </a:lnTo>
                  <a:lnTo>
                    <a:pt x="82" y="214"/>
                  </a:lnTo>
                  <a:lnTo>
                    <a:pt x="141" y="231"/>
                  </a:lnTo>
                  <a:lnTo>
                    <a:pt x="214" y="249"/>
                  </a:lnTo>
                  <a:lnTo>
                    <a:pt x="299" y="264"/>
                  </a:lnTo>
                  <a:lnTo>
                    <a:pt x="396" y="275"/>
                  </a:lnTo>
                  <a:lnTo>
                    <a:pt x="501" y="284"/>
                  </a:lnTo>
                  <a:lnTo>
                    <a:pt x="615" y="290"/>
                  </a:lnTo>
                  <a:lnTo>
                    <a:pt x="733" y="293"/>
                  </a:lnTo>
                </a:path>
              </a:pathLst>
            </a:custGeom>
            <a:noFill/>
            <a:ln w="19050">
              <a:solidFill>
                <a:srgbClr val="000000"/>
              </a:solidFill>
              <a:round/>
              <a:headEnd/>
              <a:tailEnd/>
            </a:ln>
          </p:spPr>
          <p:txBody>
            <a:bodyPr/>
            <a:lstStyle/>
            <a:p>
              <a:endParaRPr lang="en-US"/>
            </a:p>
          </p:txBody>
        </p:sp>
        <p:sp>
          <p:nvSpPr>
            <p:cNvPr id="20495" name="Freeform 17"/>
            <p:cNvSpPr>
              <a:spLocks/>
            </p:cNvSpPr>
            <p:nvPr/>
          </p:nvSpPr>
          <p:spPr bwMode="auto">
            <a:xfrm>
              <a:off x="3198" y="2682"/>
              <a:ext cx="363" cy="205"/>
            </a:xfrm>
            <a:custGeom>
              <a:avLst/>
              <a:gdLst>
                <a:gd name="T0" fmla="*/ 47 w 363"/>
                <a:gd name="T1" fmla="*/ 202 h 205"/>
                <a:gd name="T2" fmla="*/ 73 w 363"/>
                <a:gd name="T3" fmla="*/ 182 h 205"/>
                <a:gd name="T4" fmla="*/ 103 w 363"/>
                <a:gd name="T5" fmla="*/ 161 h 205"/>
                <a:gd name="T6" fmla="*/ 132 w 363"/>
                <a:gd name="T7" fmla="*/ 143 h 205"/>
                <a:gd name="T8" fmla="*/ 161 w 363"/>
                <a:gd name="T9" fmla="*/ 129 h 205"/>
                <a:gd name="T10" fmla="*/ 193 w 363"/>
                <a:gd name="T11" fmla="*/ 114 h 205"/>
                <a:gd name="T12" fmla="*/ 226 w 363"/>
                <a:gd name="T13" fmla="*/ 99 h 205"/>
                <a:gd name="T14" fmla="*/ 258 w 363"/>
                <a:gd name="T15" fmla="*/ 91 h 205"/>
                <a:gd name="T16" fmla="*/ 293 w 363"/>
                <a:gd name="T17" fmla="*/ 82 h 205"/>
                <a:gd name="T18" fmla="*/ 328 w 363"/>
                <a:gd name="T19" fmla="*/ 76 h 205"/>
                <a:gd name="T20" fmla="*/ 363 w 363"/>
                <a:gd name="T21" fmla="*/ 73 h 205"/>
                <a:gd name="T22" fmla="*/ 361 w 363"/>
                <a:gd name="T23" fmla="*/ 0 h 205"/>
                <a:gd name="T24" fmla="*/ 319 w 363"/>
                <a:gd name="T25" fmla="*/ 3 h 205"/>
                <a:gd name="T26" fmla="*/ 278 w 363"/>
                <a:gd name="T27" fmla="*/ 11 h 205"/>
                <a:gd name="T28" fmla="*/ 240 w 363"/>
                <a:gd name="T29" fmla="*/ 20 h 205"/>
                <a:gd name="T30" fmla="*/ 202 w 363"/>
                <a:gd name="T31" fmla="*/ 32 h 205"/>
                <a:gd name="T32" fmla="*/ 164 w 363"/>
                <a:gd name="T33" fmla="*/ 47 h 205"/>
                <a:gd name="T34" fmla="*/ 129 w 363"/>
                <a:gd name="T35" fmla="*/ 61 h 205"/>
                <a:gd name="T36" fmla="*/ 94 w 363"/>
                <a:gd name="T37" fmla="*/ 82 h 205"/>
                <a:gd name="T38" fmla="*/ 61 w 363"/>
                <a:gd name="T39" fmla="*/ 102 h 205"/>
                <a:gd name="T40" fmla="*/ 29 w 363"/>
                <a:gd name="T41" fmla="*/ 126 h 205"/>
                <a:gd name="T42" fmla="*/ 0 w 363"/>
                <a:gd name="T43" fmla="*/ 149 h 205"/>
                <a:gd name="T44" fmla="*/ 47 w 363"/>
                <a:gd name="T45" fmla="*/ 205 h 205"/>
                <a:gd name="T46" fmla="*/ 47 w 363"/>
                <a:gd name="T47" fmla="*/ 205 h 205"/>
                <a:gd name="T48" fmla="*/ 47 w 363"/>
                <a:gd name="T49" fmla="*/ 202 h 20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63"/>
                <a:gd name="T76" fmla="*/ 0 h 205"/>
                <a:gd name="T77" fmla="*/ 363 w 363"/>
                <a:gd name="T78" fmla="*/ 205 h 20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63" h="205">
                  <a:moveTo>
                    <a:pt x="47" y="202"/>
                  </a:moveTo>
                  <a:lnTo>
                    <a:pt x="73" y="182"/>
                  </a:lnTo>
                  <a:lnTo>
                    <a:pt x="103" y="161"/>
                  </a:lnTo>
                  <a:lnTo>
                    <a:pt x="132" y="143"/>
                  </a:lnTo>
                  <a:lnTo>
                    <a:pt x="161" y="129"/>
                  </a:lnTo>
                  <a:lnTo>
                    <a:pt x="193" y="114"/>
                  </a:lnTo>
                  <a:lnTo>
                    <a:pt x="226" y="99"/>
                  </a:lnTo>
                  <a:lnTo>
                    <a:pt x="258" y="91"/>
                  </a:lnTo>
                  <a:lnTo>
                    <a:pt x="293" y="82"/>
                  </a:lnTo>
                  <a:lnTo>
                    <a:pt x="328" y="76"/>
                  </a:lnTo>
                  <a:lnTo>
                    <a:pt x="363" y="73"/>
                  </a:lnTo>
                  <a:lnTo>
                    <a:pt x="361" y="0"/>
                  </a:lnTo>
                  <a:lnTo>
                    <a:pt x="319" y="3"/>
                  </a:lnTo>
                  <a:lnTo>
                    <a:pt x="278" y="11"/>
                  </a:lnTo>
                  <a:lnTo>
                    <a:pt x="240" y="20"/>
                  </a:lnTo>
                  <a:lnTo>
                    <a:pt x="202" y="32"/>
                  </a:lnTo>
                  <a:lnTo>
                    <a:pt x="164" y="47"/>
                  </a:lnTo>
                  <a:lnTo>
                    <a:pt x="129" y="61"/>
                  </a:lnTo>
                  <a:lnTo>
                    <a:pt x="94" y="82"/>
                  </a:lnTo>
                  <a:lnTo>
                    <a:pt x="61" y="102"/>
                  </a:lnTo>
                  <a:lnTo>
                    <a:pt x="29" y="126"/>
                  </a:lnTo>
                  <a:lnTo>
                    <a:pt x="0" y="149"/>
                  </a:lnTo>
                  <a:lnTo>
                    <a:pt x="47" y="205"/>
                  </a:lnTo>
                  <a:lnTo>
                    <a:pt x="47" y="202"/>
                  </a:lnTo>
                  <a:close/>
                </a:path>
              </a:pathLst>
            </a:custGeom>
            <a:solidFill>
              <a:srgbClr val="F5B87A"/>
            </a:solidFill>
            <a:ln w="9525">
              <a:noFill/>
              <a:round/>
              <a:headEnd/>
              <a:tailEnd/>
            </a:ln>
          </p:spPr>
          <p:txBody>
            <a:bodyPr/>
            <a:lstStyle/>
            <a:p>
              <a:endParaRPr lang="en-US"/>
            </a:p>
          </p:txBody>
        </p:sp>
        <p:sp>
          <p:nvSpPr>
            <p:cNvPr id="20496" name="Freeform 18"/>
            <p:cNvSpPr>
              <a:spLocks/>
            </p:cNvSpPr>
            <p:nvPr/>
          </p:nvSpPr>
          <p:spPr bwMode="auto">
            <a:xfrm>
              <a:off x="3198" y="2682"/>
              <a:ext cx="363" cy="205"/>
            </a:xfrm>
            <a:custGeom>
              <a:avLst/>
              <a:gdLst>
                <a:gd name="T0" fmla="*/ 47 w 363"/>
                <a:gd name="T1" fmla="*/ 202 h 205"/>
                <a:gd name="T2" fmla="*/ 73 w 363"/>
                <a:gd name="T3" fmla="*/ 182 h 205"/>
                <a:gd name="T4" fmla="*/ 103 w 363"/>
                <a:gd name="T5" fmla="*/ 161 h 205"/>
                <a:gd name="T6" fmla="*/ 132 w 363"/>
                <a:gd name="T7" fmla="*/ 143 h 205"/>
                <a:gd name="T8" fmla="*/ 161 w 363"/>
                <a:gd name="T9" fmla="*/ 129 h 205"/>
                <a:gd name="T10" fmla="*/ 193 w 363"/>
                <a:gd name="T11" fmla="*/ 114 h 205"/>
                <a:gd name="T12" fmla="*/ 226 w 363"/>
                <a:gd name="T13" fmla="*/ 99 h 205"/>
                <a:gd name="T14" fmla="*/ 258 w 363"/>
                <a:gd name="T15" fmla="*/ 91 h 205"/>
                <a:gd name="T16" fmla="*/ 293 w 363"/>
                <a:gd name="T17" fmla="*/ 82 h 205"/>
                <a:gd name="T18" fmla="*/ 328 w 363"/>
                <a:gd name="T19" fmla="*/ 76 h 205"/>
                <a:gd name="T20" fmla="*/ 363 w 363"/>
                <a:gd name="T21" fmla="*/ 73 h 205"/>
                <a:gd name="T22" fmla="*/ 361 w 363"/>
                <a:gd name="T23" fmla="*/ 0 h 205"/>
                <a:gd name="T24" fmla="*/ 319 w 363"/>
                <a:gd name="T25" fmla="*/ 3 h 205"/>
                <a:gd name="T26" fmla="*/ 278 w 363"/>
                <a:gd name="T27" fmla="*/ 11 h 205"/>
                <a:gd name="T28" fmla="*/ 240 w 363"/>
                <a:gd name="T29" fmla="*/ 20 h 205"/>
                <a:gd name="T30" fmla="*/ 202 w 363"/>
                <a:gd name="T31" fmla="*/ 32 h 205"/>
                <a:gd name="T32" fmla="*/ 164 w 363"/>
                <a:gd name="T33" fmla="*/ 47 h 205"/>
                <a:gd name="T34" fmla="*/ 129 w 363"/>
                <a:gd name="T35" fmla="*/ 61 h 205"/>
                <a:gd name="T36" fmla="*/ 94 w 363"/>
                <a:gd name="T37" fmla="*/ 82 h 205"/>
                <a:gd name="T38" fmla="*/ 61 w 363"/>
                <a:gd name="T39" fmla="*/ 102 h 205"/>
                <a:gd name="T40" fmla="*/ 29 w 363"/>
                <a:gd name="T41" fmla="*/ 126 h 205"/>
                <a:gd name="T42" fmla="*/ 0 w 363"/>
                <a:gd name="T43" fmla="*/ 149 h 205"/>
                <a:gd name="T44" fmla="*/ 47 w 363"/>
                <a:gd name="T45" fmla="*/ 205 h 205"/>
                <a:gd name="T46" fmla="*/ 47 w 363"/>
                <a:gd name="T47" fmla="*/ 205 h 20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63"/>
                <a:gd name="T73" fmla="*/ 0 h 205"/>
                <a:gd name="T74" fmla="*/ 363 w 363"/>
                <a:gd name="T75" fmla="*/ 205 h 20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63" h="205">
                  <a:moveTo>
                    <a:pt x="47" y="202"/>
                  </a:moveTo>
                  <a:lnTo>
                    <a:pt x="73" y="182"/>
                  </a:lnTo>
                  <a:lnTo>
                    <a:pt x="103" y="161"/>
                  </a:lnTo>
                  <a:lnTo>
                    <a:pt x="132" y="143"/>
                  </a:lnTo>
                  <a:lnTo>
                    <a:pt x="161" y="129"/>
                  </a:lnTo>
                  <a:lnTo>
                    <a:pt x="193" y="114"/>
                  </a:lnTo>
                  <a:lnTo>
                    <a:pt x="226" y="99"/>
                  </a:lnTo>
                  <a:lnTo>
                    <a:pt x="258" y="91"/>
                  </a:lnTo>
                  <a:lnTo>
                    <a:pt x="293" y="82"/>
                  </a:lnTo>
                  <a:lnTo>
                    <a:pt x="328" y="76"/>
                  </a:lnTo>
                  <a:lnTo>
                    <a:pt x="363" y="73"/>
                  </a:lnTo>
                  <a:lnTo>
                    <a:pt x="361" y="0"/>
                  </a:lnTo>
                  <a:lnTo>
                    <a:pt x="319" y="3"/>
                  </a:lnTo>
                  <a:lnTo>
                    <a:pt x="278" y="11"/>
                  </a:lnTo>
                  <a:lnTo>
                    <a:pt x="240" y="20"/>
                  </a:lnTo>
                  <a:lnTo>
                    <a:pt x="202" y="32"/>
                  </a:lnTo>
                  <a:lnTo>
                    <a:pt x="164" y="47"/>
                  </a:lnTo>
                  <a:lnTo>
                    <a:pt x="129" y="61"/>
                  </a:lnTo>
                  <a:lnTo>
                    <a:pt x="94" y="82"/>
                  </a:lnTo>
                  <a:lnTo>
                    <a:pt x="61" y="102"/>
                  </a:lnTo>
                  <a:lnTo>
                    <a:pt x="29" y="126"/>
                  </a:lnTo>
                  <a:lnTo>
                    <a:pt x="0" y="149"/>
                  </a:lnTo>
                  <a:lnTo>
                    <a:pt x="47" y="205"/>
                  </a:lnTo>
                </a:path>
              </a:pathLst>
            </a:custGeom>
            <a:noFill/>
            <a:ln w="19050">
              <a:solidFill>
                <a:srgbClr val="000000"/>
              </a:solidFill>
              <a:round/>
              <a:headEnd/>
              <a:tailEnd/>
            </a:ln>
          </p:spPr>
          <p:txBody>
            <a:bodyPr/>
            <a:lstStyle/>
            <a:p>
              <a:endParaRPr lang="en-US"/>
            </a:p>
          </p:txBody>
        </p:sp>
        <p:sp>
          <p:nvSpPr>
            <p:cNvPr id="20497" name="Freeform 19"/>
            <p:cNvSpPr>
              <a:spLocks/>
            </p:cNvSpPr>
            <p:nvPr/>
          </p:nvSpPr>
          <p:spPr bwMode="auto">
            <a:xfrm>
              <a:off x="3004" y="2875"/>
              <a:ext cx="203" cy="367"/>
            </a:xfrm>
            <a:custGeom>
              <a:avLst/>
              <a:gdLst>
                <a:gd name="T0" fmla="*/ 71 w 203"/>
                <a:gd name="T1" fmla="*/ 364 h 367"/>
                <a:gd name="T2" fmla="*/ 77 w 203"/>
                <a:gd name="T3" fmla="*/ 331 h 367"/>
                <a:gd name="T4" fmla="*/ 83 w 203"/>
                <a:gd name="T5" fmla="*/ 299 h 367"/>
                <a:gd name="T6" fmla="*/ 88 w 203"/>
                <a:gd name="T7" fmla="*/ 264 h 367"/>
                <a:gd name="T8" fmla="*/ 97 w 203"/>
                <a:gd name="T9" fmla="*/ 232 h 367"/>
                <a:gd name="T10" fmla="*/ 109 w 203"/>
                <a:gd name="T11" fmla="*/ 200 h 367"/>
                <a:gd name="T12" fmla="*/ 124 w 203"/>
                <a:gd name="T13" fmla="*/ 167 h 367"/>
                <a:gd name="T14" fmla="*/ 141 w 203"/>
                <a:gd name="T15" fmla="*/ 135 h 367"/>
                <a:gd name="T16" fmla="*/ 159 w 203"/>
                <a:gd name="T17" fmla="*/ 106 h 367"/>
                <a:gd name="T18" fmla="*/ 182 w 203"/>
                <a:gd name="T19" fmla="*/ 76 h 367"/>
                <a:gd name="T20" fmla="*/ 203 w 203"/>
                <a:gd name="T21" fmla="*/ 50 h 367"/>
                <a:gd name="T22" fmla="*/ 150 w 203"/>
                <a:gd name="T23" fmla="*/ 0 h 367"/>
                <a:gd name="T24" fmla="*/ 124 w 203"/>
                <a:gd name="T25" fmla="*/ 32 h 367"/>
                <a:gd name="T26" fmla="*/ 100 w 203"/>
                <a:gd name="T27" fmla="*/ 65 h 367"/>
                <a:gd name="T28" fmla="*/ 77 w 203"/>
                <a:gd name="T29" fmla="*/ 100 h 367"/>
                <a:gd name="T30" fmla="*/ 59 w 203"/>
                <a:gd name="T31" fmla="*/ 135 h 367"/>
                <a:gd name="T32" fmla="*/ 41 w 203"/>
                <a:gd name="T33" fmla="*/ 170 h 367"/>
                <a:gd name="T34" fmla="*/ 30 w 203"/>
                <a:gd name="T35" fmla="*/ 208 h 367"/>
                <a:gd name="T36" fmla="*/ 18 w 203"/>
                <a:gd name="T37" fmla="*/ 246 h 367"/>
                <a:gd name="T38" fmla="*/ 9 w 203"/>
                <a:gd name="T39" fmla="*/ 285 h 367"/>
                <a:gd name="T40" fmla="*/ 3 w 203"/>
                <a:gd name="T41" fmla="*/ 323 h 367"/>
                <a:gd name="T42" fmla="*/ 0 w 203"/>
                <a:gd name="T43" fmla="*/ 364 h 367"/>
                <a:gd name="T44" fmla="*/ 74 w 203"/>
                <a:gd name="T45" fmla="*/ 367 h 367"/>
                <a:gd name="T46" fmla="*/ 74 w 203"/>
                <a:gd name="T47" fmla="*/ 367 h 367"/>
                <a:gd name="T48" fmla="*/ 71 w 203"/>
                <a:gd name="T49" fmla="*/ 364 h 36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03"/>
                <a:gd name="T76" fmla="*/ 0 h 367"/>
                <a:gd name="T77" fmla="*/ 203 w 203"/>
                <a:gd name="T78" fmla="*/ 367 h 36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03" h="367">
                  <a:moveTo>
                    <a:pt x="71" y="364"/>
                  </a:moveTo>
                  <a:lnTo>
                    <a:pt x="77" y="331"/>
                  </a:lnTo>
                  <a:lnTo>
                    <a:pt x="83" y="299"/>
                  </a:lnTo>
                  <a:lnTo>
                    <a:pt x="88" y="264"/>
                  </a:lnTo>
                  <a:lnTo>
                    <a:pt x="97" y="232"/>
                  </a:lnTo>
                  <a:lnTo>
                    <a:pt x="109" y="200"/>
                  </a:lnTo>
                  <a:lnTo>
                    <a:pt x="124" y="167"/>
                  </a:lnTo>
                  <a:lnTo>
                    <a:pt x="141" y="135"/>
                  </a:lnTo>
                  <a:lnTo>
                    <a:pt x="159" y="106"/>
                  </a:lnTo>
                  <a:lnTo>
                    <a:pt x="182" y="76"/>
                  </a:lnTo>
                  <a:lnTo>
                    <a:pt x="203" y="50"/>
                  </a:lnTo>
                  <a:lnTo>
                    <a:pt x="150" y="0"/>
                  </a:lnTo>
                  <a:lnTo>
                    <a:pt x="124" y="32"/>
                  </a:lnTo>
                  <a:lnTo>
                    <a:pt x="100" y="65"/>
                  </a:lnTo>
                  <a:lnTo>
                    <a:pt x="77" y="100"/>
                  </a:lnTo>
                  <a:lnTo>
                    <a:pt x="59" y="135"/>
                  </a:lnTo>
                  <a:lnTo>
                    <a:pt x="41" y="170"/>
                  </a:lnTo>
                  <a:lnTo>
                    <a:pt x="30" y="208"/>
                  </a:lnTo>
                  <a:lnTo>
                    <a:pt x="18" y="246"/>
                  </a:lnTo>
                  <a:lnTo>
                    <a:pt x="9" y="285"/>
                  </a:lnTo>
                  <a:lnTo>
                    <a:pt x="3" y="323"/>
                  </a:lnTo>
                  <a:lnTo>
                    <a:pt x="0" y="364"/>
                  </a:lnTo>
                  <a:lnTo>
                    <a:pt x="74" y="367"/>
                  </a:lnTo>
                  <a:lnTo>
                    <a:pt x="71" y="364"/>
                  </a:lnTo>
                  <a:close/>
                </a:path>
              </a:pathLst>
            </a:custGeom>
            <a:solidFill>
              <a:srgbClr val="F5B87A"/>
            </a:solidFill>
            <a:ln w="9525">
              <a:noFill/>
              <a:round/>
              <a:headEnd/>
              <a:tailEnd/>
            </a:ln>
          </p:spPr>
          <p:txBody>
            <a:bodyPr/>
            <a:lstStyle/>
            <a:p>
              <a:endParaRPr lang="en-US"/>
            </a:p>
          </p:txBody>
        </p:sp>
        <p:sp>
          <p:nvSpPr>
            <p:cNvPr id="20498" name="Freeform 20"/>
            <p:cNvSpPr>
              <a:spLocks/>
            </p:cNvSpPr>
            <p:nvPr/>
          </p:nvSpPr>
          <p:spPr bwMode="auto">
            <a:xfrm>
              <a:off x="3004" y="2875"/>
              <a:ext cx="203" cy="367"/>
            </a:xfrm>
            <a:custGeom>
              <a:avLst/>
              <a:gdLst>
                <a:gd name="T0" fmla="*/ 71 w 203"/>
                <a:gd name="T1" fmla="*/ 364 h 367"/>
                <a:gd name="T2" fmla="*/ 77 w 203"/>
                <a:gd name="T3" fmla="*/ 331 h 367"/>
                <a:gd name="T4" fmla="*/ 83 w 203"/>
                <a:gd name="T5" fmla="*/ 299 h 367"/>
                <a:gd name="T6" fmla="*/ 88 w 203"/>
                <a:gd name="T7" fmla="*/ 264 h 367"/>
                <a:gd name="T8" fmla="*/ 97 w 203"/>
                <a:gd name="T9" fmla="*/ 232 h 367"/>
                <a:gd name="T10" fmla="*/ 109 w 203"/>
                <a:gd name="T11" fmla="*/ 200 h 367"/>
                <a:gd name="T12" fmla="*/ 124 w 203"/>
                <a:gd name="T13" fmla="*/ 167 h 367"/>
                <a:gd name="T14" fmla="*/ 141 w 203"/>
                <a:gd name="T15" fmla="*/ 135 h 367"/>
                <a:gd name="T16" fmla="*/ 159 w 203"/>
                <a:gd name="T17" fmla="*/ 106 h 367"/>
                <a:gd name="T18" fmla="*/ 182 w 203"/>
                <a:gd name="T19" fmla="*/ 76 h 367"/>
                <a:gd name="T20" fmla="*/ 203 w 203"/>
                <a:gd name="T21" fmla="*/ 50 h 367"/>
                <a:gd name="T22" fmla="*/ 150 w 203"/>
                <a:gd name="T23" fmla="*/ 0 h 367"/>
                <a:gd name="T24" fmla="*/ 124 w 203"/>
                <a:gd name="T25" fmla="*/ 32 h 367"/>
                <a:gd name="T26" fmla="*/ 100 w 203"/>
                <a:gd name="T27" fmla="*/ 65 h 367"/>
                <a:gd name="T28" fmla="*/ 77 w 203"/>
                <a:gd name="T29" fmla="*/ 100 h 367"/>
                <a:gd name="T30" fmla="*/ 59 w 203"/>
                <a:gd name="T31" fmla="*/ 135 h 367"/>
                <a:gd name="T32" fmla="*/ 41 w 203"/>
                <a:gd name="T33" fmla="*/ 170 h 367"/>
                <a:gd name="T34" fmla="*/ 30 w 203"/>
                <a:gd name="T35" fmla="*/ 208 h 367"/>
                <a:gd name="T36" fmla="*/ 18 w 203"/>
                <a:gd name="T37" fmla="*/ 246 h 367"/>
                <a:gd name="T38" fmla="*/ 9 w 203"/>
                <a:gd name="T39" fmla="*/ 285 h 367"/>
                <a:gd name="T40" fmla="*/ 3 w 203"/>
                <a:gd name="T41" fmla="*/ 323 h 367"/>
                <a:gd name="T42" fmla="*/ 0 w 203"/>
                <a:gd name="T43" fmla="*/ 364 h 367"/>
                <a:gd name="T44" fmla="*/ 74 w 203"/>
                <a:gd name="T45" fmla="*/ 367 h 367"/>
                <a:gd name="T46" fmla="*/ 74 w 203"/>
                <a:gd name="T47" fmla="*/ 367 h 36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3"/>
                <a:gd name="T73" fmla="*/ 0 h 367"/>
                <a:gd name="T74" fmla="*/ 203 w 203"/>
                <a:gd name="T75" fmla="*/ 367 h 36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3" h="367">
                  <a:moveTo>
                    <a:pt x="71" y="364"/>
                  </a:moveTo>
                  <a:lnTo>
                    <a:pt x="77" y="331"/>
                  </a:lnTo>
                  <a:lnTo>
                    <a:pt x="83" y="299"/>
                  </a:lnTo>
                  <a:lnTo>
                    <a:pt x="88" y="264"/>
                  </a:lnTo>
                  <a:lnTo>
                    <a:pt x="97" y="232"/>
                  </a:lnTo>
                  <a:lnTo>
                    <a:pt x="109" y="200"/>
                  </a:lnTo>
                  <a:lnTo>
                    <a:pt x="124" y="167"/>
                  </a:lnTo>
                  <a:lnTo>
                    <a:pt x="141" y="135"/>
                  </a:lnTo>
                  <a:lnTo>
                    <a:pt x="159" y="106"/>
                  </a:lnTo>
                  <a:lnTo>
                    <a:pt x="182" y="76"/>
                  </a:lnTo>
                  <a:lnTo>
                    <a:pt x="203" y="50"/>
                  </a:lnTo>
                  <a:lnTo>
                    <a:pt x="150" y="0"/>
                  </a:lnTo>
                  <a:lnTo>
                    <a:pt x="124" y="32"/>
                  </a:lnTo>
                  <a:lnTo>
                    <a:pt x="100" y="65"/>
                  </a:lnTo>
                  <a:lnTo>
                    <a:pt x="77" y="100"/>
                  </a:lnTo>
                  <a:lnTo>
                    <a:pt x="59" y="135"/>
                  </a:lnTo>
                  <a:lnTo>
                    <a:pt x="41" y="170"/>
                  </a:lnTo>
                  <a:lnTo>
                    <a:pt x="30" y="208"/>
                  </a:lnTo>
                  <a:lnTo>
                    <a:pt x="18" y="246"/>
                  </a:lnTo>
                  <a:lnTo>
                    <a:pt x="9" y="285"/>
                  </a:lnTo>
                  <a:lnTo>
                    <a:pt x="3" y="323"/>
                  </a:lnTo>
                  <a:lnTo>
                    <a:pt x="0" y="364"/>
                  </a:lnTo>
                  <a:lnTo>
                    <a:pt x="74" y="367"/>
                  </a:lnTo>
                </a:path>
              </a:pathLst>
            </a:custGeom>
            <a:noFill/>
            <a:ln w="19050">
              <a:solidFill>
                <a:srgbClr val="000000"/>
              </a:solidFill>
              <a:round/>
              <a:headEnd/>
              <a:tailEnd/>
            </a:ln>
          </p:spPr>
          <p:txBody>
            <a:bodyPr/>
            <a:lstStyle/>
            <a:p>
              <a:endParaRPr lang="en-US"/>
            </a:p>
          </p:txBody>
        </p:sp>
        <p:sp>
          <p:nvSpPr>
            <p:cNvPr id="20499" name="Freeform 21"/>
            <p:cNvSpPr>
              <a:spLocks/>
            </p:cNvSpPr>
            <p:nvPr/>
          </p:nvSpPr>
          <p:spPr bwMode="auto">
            <a:xfrm>
              <a:off x="3004" y="3294"/>
              <a:ext cx="203" cy="367"/>
            </a:xfrm>
            <a:custGeom>
              <a:avLst/>
              <a:gdLst>
                <a:gd name="T0" fmla="*/ 203 w 203"/>
                <a:gd name="T1" fmla="*/ 317 h 367"/>
                <a:gd name="T2" fmla="*/ 182 w 203"/>
                <a:gd name="T3" fmla="*/ 291 h 367"/>
                <a:gd name="T4" fmla="*/ 162 w 203"/>
                <a:gd name="T5" fmla="*/ 264 h 367"/>
                <a:gd name="T6" fmla="*/ 144 w 203"/>
                <a:gd name="T7" fmla="*/ 235 h 367"/>
                <a:gd name="T8" fmla="*/ 126 w 203"/>
                <a:gd name="T9" fmla="*/ 203 h 367"/>
                <a:gd name="T10" fmla="*/ 112 w 203"/>
                <a:gd name="T11" fmla="*/ 173 h 367"/>
                <a:gd name="T12" fmla="*/ 100 w 203"/>
                <a:gd name="T13" fmla="*/ 141 h 367"/>
                <a:gd name="T14" fmla="*/ 88 w 203"/>
                <a:gd name="T15" fmla="*/ 106 h 367"/>
                <a:gd name="T16" fmla="*/ 83 w 203"/>
                <a:gd name="T17" fmla="*/ 71 h 367"/>
                <a:gd name="T18" fmla="*/ 77 w 203"/>
                <a:gd name="T19" fmla="*/ 36 h 367"/>
                <a:gd name="T20" fmla="*/ 74 w 203"/>
                <a:gd name="T21" fmla="*/ 0 h 367"/>
                <a:gd name="T22" fmla="*/ 0 w 203"/>
                <a:gd name="T23" fmla="*/ 3 h 367"/>
                <a:gd name="T24" fmla="*/ 3 w 203"/>
                <a:gd name="T25" fmla="*/ 44 h 367"/>
                <a:gd name="T26" fmla="*/ 9 w 203"/>
                <a:gd name="T27" fmla="*/ 85 h 367"/>
                <a:gd name="T28" fmla="*/ 18 w 203"/>
                <a:gd name="T29" fmla="*/ 126 h 367"/>
                <a:gd name="T30" fmla="*/ 30 w 203"/>
                <a:gd name="T31" fmla="*/ 165 h 367"/>
                <a:gd name="T32" fmla="*/ 44 w 203"/>
                <a:gd name="T33" fmla="*/ 203 h 367"/>
                <a:gd name="T34" fmla="*/ 62 w 203"/>
                <a:gd name="T35" fmla="*/ 238 h 367"/>
                <a:gd name="T36" fmla="*/ 80 w 203"/>
                <a:gd name="T37" fmla="*/ 273 h 367"/>
                <a:gd name="T38" fmla="*/ 100 w 203"/>
                <a:gd name="T39" fmla="*/ 305 h 367"/>
                <a:gd name="T40" fmla="*/ 124 w 203"/>
                <a:gd name="T41" fmla="*/ 337 h 367"/>
                <a:gd name="T42" fmla="*/ 150 w 203"/>
                <a:gd name="T43" fmla="*/ 367 h 367"/>
                <a:gd name="T44" fmla="*/ 203 w 203"/>
                <a:gd name="T45" fmla="*/ 317 h 367"/>
                <a:gd name="T46" fmla="*/ 203 w 203"/>
                <a:gd name="T47" fmla="*/ 317 h 36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3"/>
                <a:gd name="T73" fmla="*/ 0 h 367"/>
                <a:gd name="T74" fmla="*/ 203 w 203"/>
                <a:gd name="T75" fmla="*/ 367 h 36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3" h="367">
                  <a:moveTo>
                    <a:pt x="203" y="317"/>
                  </a:moveTo>
                  <a:lnTo>
                    <a:pt x="182" y="291"/>
                  </a:lnTo>
                  <a:lnTo>
                    <a:pt x="162" y="264"/>
                  </a:lnTo>
                  <a:lnTo>
                    <a:pt x="144" y="235"/>
                  </a:lnTo>
                  <a:lnTo>
                    <a:pt x="126" y="203"/>
                  </a:lnTo>
                  <a:lnTo>
                    <a:pt x="112" y="173"/>
                  </a:lnTo>
                  <a:lnTo>
                    <a:pt x="100" y="141"/>
                  </a:lnTo>
                  <a:lnTo>
                    <a:pt x="88" y="106"/>
                  </a:lnTo>
                  <a:lnTo>
                    <a:pt x="83" y="71"/>
                  </a:lnTo>
                  <a:lnTo>
                    <a:pt x="77" y="36"/>
                  </a:lnTo>
                  <a:lnTo>
                    <a:pt x="74" y="0"/>
                  </a:lnTo>
                  <a:lnTo>
                    <a:pt x="0" y="3"/>
                  </a:lnTo>
                  <a:lnTo>
                    <a:pt x="3" y="44"/>
                  </a:lnTo>
                  <a:lnTo>
                    <a:pt x="9" y="85"/>
                  </a:lnTo>
                  <a:lnTo>
                    <a:pt x="18" y="126"/>
                  </a:lnTo>
                  <a:lnTo>
                    <a:pt x="30" y="165"/>
                  </a:lnTo>
                  <a:lnTo>
                    <a:pt x="44" y="203"/>
                  </a:lnTo>
                  <a:lnTo>
                    <a:pt x="62" y="238"/>
                  </a:lnTo>
                  <a:lnTo>
                    <a:pt x="80" y="273"/>
                  </a:lnTo>
                  <a:lnTo>
                    <a:pt x="100" y="305"/>
                  </a:lnTo>
                  <a:lnTo>
                    <a:pt x="124" y="337"/>
                  </a:lnTo>
                  <a:lnTo>
                    <a:pt x="150" y="367"/>
                  </a:lnTo>
                  <a:lnTo>
                    <a:pt x="203" y="317"/>
                  </a:lnTo>
                  <a:close/>
                </a:path>
              </a:pathLst>
            </a:custGeom>
            <a:solidFill>
              <a:srgbClr val="F5B87A"/>
            </a:solidFill>
            <a:ln w="9525">
              <a:noFill/>
              <a:round/>
              <a:headEnd/>
              <a:tailEnd/>
            </a:ln>
          </p:spPr>
          <p:txBody>
            <a:bodyPr/>
            <a:lstStyle/>
            <a:p>
              <a:endParaRPr lang="en-US"/>
            </a:p>
          </p:txBody>
        </p:sp>
        <p:sp>
          <p:nvSpPr>
            <p:cNvPr id="20500" name="Freeform 22"/>
            <p:cNvSpPr>
              <a:spLocks/>
            </p:cNvSpPr>
            <p:nvPr/>
          </p:nvSpPr>
          <p:spPr bwMode="auto">
            <a:xfrm>
              <a:off x="3004" y="3294"/>
              <a:ext cx="203" cy="367"/>
            </a:xfrm>
            <a:custGeom>
              <a:avLst/>
              <a:gdLst>
                <a:gd name="T0" fmla="*/ 203 w 203"/>
                <a:gd name="T1" fmla="*/ 317 h 367"/>
                <a:gd name="T2" fmla="*/ 182 w 203"/>
                <a:gd name="T3" fmla="*/ 291 h 367"/>
                <a:gd name="T4" fmla="*/ 162 w 203"/>
                <a:gd name="T5" fmla="*/ 264 h 367"/>
                <a:gd name="T6" fmla="*/ 144 w 203"/>
                <a:gd name="T7" fmla="*/ 235 h 367"/>
                <a:gd name="T8" fmla="*/ 126 w 203"/>
                <a:gd name="T9" fmla="*/ 203 h 367"/>
                <a:gd name="T10" fmla="*/ 112 w 203"/>
                <a:gd name="T11" fmla="*/ 173 h 367"/>
                <a:gd name="T12" fmla="*/ 100 w 203"/>
                <a:gd name="T13" fmla="*/ 141 h 367"/>
                <a:gd name="T14" fmla="*/ 88 w 203"/>
                <a:gd name="T15" fmla="*/ 106 h 367"/>
                <a:gd name="T16" fmla="*/ 83 w 203"/>
                <a:gd name="T17" fmla="*/ 71 h 367"/>
                <a:gd name="T18" fmla="*/ 77 w 203"/>
                <a:gd name="T19" fmla="*/ 36 h 367"/>
                <a:gd name="T20" fmla="*/ 74 w 203"/>
                <a:gd name="T21" fmla="*/ 0 h 367"/>
                <a:gd name="T22" fmla="*/ 0 w 203"/>
                <a:gd name="T23" fmla="*/ 3 h 367"/>
                <a:gd name="T24" fmla="*/ 3 w 203"/>
                <a:gd name="T25" fmla="*/ 44 h 367"/>
                <a:gd name="T26" fmla="*/ 9 w 203"/>
                <a:gd name="T27" fmla="*/ 85 h 367"/>
                <a:gd name="T28" fmla="*/ 18 w 203"/>
                <a:gd name="T29" fmla="*/ 126 h 367"/>
                <a:gd name="T30" fmla="*/ 30 w 203"/>
                <a:gd name="T31" fmla="*/ 165 h 367"/>
                <a:gd name="T32" fmla="*/ 44 w 203"/>
                <a:gd name="T33" fmla="*/ 203 h 367"/>
                <a:gd name="T34" fmla="*/ 62 w 203"/>
                <a:gd name="T35" fmla="*/ 238 h 367"/>
                <a:gd name="T36" fmla="*/ 80 w 203"/>
                <a:gd name="T37" fmla="*/ 273 h 367"/>
                <a:gd name="T38" fmla="*/ 100 w 203"/>
                <a:gd name="T39" fmla="*/ 305 h 367"/>
                <a:gd name="T40" fmla="*/ 124 w 203"/>
                <a:gd name="T41" fmla="*/ 337 h 367"/>
                <a:gd name="T42" fmla="*/ 150 w 203"/>
                <a:gd name="T43" fmla="*/ 367 h 367"/>
                <a:gd name="T44" fmla="*/ 203 w 203"/>
                <a:gd name="T45" fmla="*/ 317 h 367"/>
                <a:gd name="T46" fmla="*/ 203 w 203"/>
                <a:gd name="T47" fmla="*/ 317 h 36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3"/>
                <a:gd name="T73" fmla="*/ 0 h 367"/>
                <a:gd name="T74" fmla="*/ 203 w 203"/>
                <a:gd name="T75" fmla="*/ 367 h 36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3" h="367">
                  <a:moveTo>
                    <a:pt x="203" y="317"/>
                  </a:moveTo>
                  <a:lnTo>
                    <a:pt x="182" y="291"/>
                  </a:lnTo>
                  <a:lnTo>
                    <a:pt x="162" y="264"/>
                  </a:lnTo>
                  <a:lnTo>
                    <a:pt x="144" y="235"/>
                  </a:lnTo>
                  <a:lnTo>
                    <a:pt x="126" y="203"/>
                  </a:lnTo>
                  <a:lnTo>
                    <a:pt x="112" y="173"/>
                  </a:lnTo>
                  <a:lnTo>
                    <a:pt x="100" y="141"/>
                  </a:lnTo>
                  <a:lnTo>
                    <a:pt x="88" y="106"/>
                  </a:lnTo>
                  <a:lnTo>
                    <a:pt x="83" y="71"/>
                  </a:lnTo>
                  <a:lnTo>
                    <a:pt x="77" y="36"/>
                  </a:lnTo>
                  <a:lnTo>
                    <a:pt x="74" y="0"/>
                  </a:lnTo>
                  <a:lnTo>
                    <a:pt x="0" y="3"/>
                  </a:lnTo>
                  <a:lnTo>
                    <a:pt x="3" y="44"/>
                  </a:lnTo>
                  <a:lnTo>
                    <a:pt x="9" y="85"/>
                  </a:lnTo>
                  <a:lnTo>
                    <a:pt x="18" y="126"/>
                  </a:lnTo>
                  <a:lnTo>
                    <a:pt x="30" y="165"/>
                  </a:lnTo>
                  <a:lnTo>
                    <a:pt x="44" y="203"/>
                  </a:lnTo>
                  <a:lnTo>
                    <a:pt x="62" y="238"/>
                  </a:lnTo>
                  <a:lnTo>
                    <a:pt x="80" y="273"/>
                  </a:lnTo>
                  <a:lnTo>
                    <a:pt x="100" y="305"/>
                  </a:lnTo>
                  <a:lnTo>
                    <a:pt x="124" y="337"/>
                  </a:lnTo>
                  <a:lnTo>
                    <a:pt x="150" y="367"/>
                  </a:lnTo>
                  <a:lnTo>
                    <a:pt x="203" y="317"/>
                  </a:lnTo>
                </a:path>
              </a:pathLst>
            </a:custGeom>
            <a:noFill/>
            <a:ln w="19050">
              <a:solidFill>
                <a:srgbClr val="000000"/>
              </a:solidFill>
              <a:round/>
              <a:headEnd/>
              <a:tailEnd/>
            </a:ln>
          </p:spPr>
          <p:txBody>
            <a:bodyPr/>
            <a:lstStyle/>
            <a:p>
              <a:endParaRPr lang="en-US"/>
            </a:p>
          </p:txBody>
        </p:sp>
        <p:sp>
          <p:nvSpPr>
            <p:cNvPr id="20501" name="Freeform 23"/>
            <p:cNvSpPr>
              <a:spLocks/>
            </p:cNvSpPr>
            <p:nvPr/>
          </p:nvSpPr>
          <p:spPr bwMode="auto">
            <a:xfrm>
              <a:off x="3198" y="3649"/>
              <a:ext cx="363" cy="205"/>
            </a:xfrm>
            <a:custGeom>
              <a:avLst/>
              <a:gdLst>
                <a:gd name="T0" fmla="*/ 363 w 363"/>
                <a:gd name="T1" fmla="*/ 129 h 205"/>
                <a:gd name="T2" fmla="*/ 331 w 363"/>
                <a:gd name="T3" fmla="*/ 129 h 205"/>
                <a:gd name="T4" fmla="*/ 296 w 363"/>
                <a:gd name="T5" fmla="*/ 123 h 205"/>
                <a:gd name="T6" fmla="*/ 264 w 363"/>
                <a:gd name="T7" fmla="*/ 114 h 205"/>
                <a:gd name="T8" fmla="*/ 229 w 363"/>
                <a:gd name="T9" fmla="*/ 106 h 205"/>
                <a:gd name="T10" fmla="*/ 196 w 363"/>
                <a:gd name="T11" fmla="*/ 94 h 205"/>
                <a:gd name="T12" fmla="*/ 167 w 363"/>
                <a:gd name="T13" fmla="*/ 79 h 205"/>
                <a:gd name="T14" fmla="*/ 135 w 363"/>
                <a:gd name="T15" fmla="*/ 65 h 205"/>
                <a:gd name="T16" fmla="*/ 105 w 363"/>
                <a:gd name="T17" fmla="*/ 44 h 205"/>
                <a:gd name="T18" fmla="*/ 76 w 363"/>
                <a:gd name="T19" fmla="*/ 24 h 205"/>
                <a:gd name="T20" fmla="*/ 47 w 363"/>
                <a:gd name="T21" fmla="*/ 0 h 205"/>
                <a:gd name="T22" fmla="*/ 0 w 363"/>
                <a:gd name="T23" fmla="*/ 56 h 205"/>
                <a:gd name="T24" fmla="*/ 29 w 363"/>
                <a:gd name="T25" fmla="*/ 82 h 205"/>
                <a:gd name="T26" fmla="*/ 64 w 363"/>
                <a:gd name="T27" fmla="*/ 106 h 205"/>
                <a:gd name="T28" fmla="*/ 97 w 363"/>
                <a:gd name="T29" fmla="*/ 126 h 205"/>
                <a:gd name="T30" fmla="*/ 135 w 363"/>
                <a:gd name="T31" fmla="*/ 147 h 205"/>
                <a:gd name="T32" fmla="*/ 170 w 363"/>
                <a:gd name="T33" fmla="*/ 161 h 205"/>
                <a:gd name="T34" fmla="*/ 208 w 363"/>
                <a:gd name="T35" fmla="*/ 176 h 205"/>
                <a:gd name="T36" fmla="*/ 246 w 363"/>
                <a:gd name="T37" fmla="*/ 188 h 205"/>
                <a:gd name="T38" fmla="*/ 284 w 363"/>
                <a:gd name="T39" fmla="*/ 196 h 205"/>
                <a:gd name="T40" fmla="*/ 322 w 363"/>
                <a:gd name="T41" fmla="*/ 202 h 205"/>
                <a:gd name="T42" fmla="*/ 361 w 363"/>
                <a:gd name="T43" fmla="*/ 205 h 205"/>
                <a:gd name="T44" fmla="*/ 363 w 363"/>
                <a:gd name="T45" fmla="*/ 132 h 205"/>
                <a:gd name="T46" fmla="*/ 363 w 363"/>
                <a:gd name="T47" fmla="*/ 132 h 205"/>
                <a:gd name="T48" fmla="*/ 363 w 363"/>
                <a:gd name="T49" fmla="*/ 129 h 20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63"/>
                <a:gd name="T76" fmla="*/ 0 h 205"/>
                <a:gd name="T77" fmla="*/ 363 w 363"/>
                <a:gd name="T78" fmla="*/ 205 h 20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63" h="205">
                  <a:moveTo>
                    <a:pt x="363" y="129"/>
                  </a:moveTo>
                  <a:lnTo>
                    <a:pt x="331" y="129"/>
                  </a:lnTo>
                  <a:lnTo>
                    <a:pt x="296" y="123"/>
                  </a:lnTo>
                  <a:lnTo>
                    <a:pt x="264" y="114"/>
                  </a:lnTo>
                  <a:lnTo>
                    <a:pt x="229" y="106"/>
                  </a:lnTo>
                  <a:lnTo>
                    <a:pt x="196" y="94"/>
                  </a:lnTo>
                  <a:lnTo>
                    <a:pt x="167" y="79"/>
                  </a:lnTo>
                  <a:lnTo>
                    <a:pt x="135" y="65"/>
                  </a:lnTo>
                  <a:lnTo>
                    <a:pt x="105" y="44"/>
                  </a:lnTo>
                  <a:lnTo>
                    <a:pt x="76" y="24"/>
                  </a:lnTo>
                  <a:lnTo>
                    <a:pt x="47" y="0"/>
                  </a:lnTo>
                  <a:lnTo>
                    <a:pt x="0" y="56"/>
                  </a:lnTo>
                  <a:lnTo>
                    <a:pt x="29" y="82"/>
                  </a:lnTo>
                  <a:lnTo>
                    <a:pt x="64" y="106"/>
                  </a:lnTo>
                  <a:lnTo>
                    <a:pt x="97" y="126"/>
                  </a:lnTo>
                  <a:lnTo>
                    <a:pt x="135" y="147"/>
                  </a:lnTo>
                  <a:lnTo>
                    <a:pt x="170" y="161"/>
                  </a:lnTo>
                  <a:lnTo>
                    <a:pt x="208" y="176"/>
                  </a:lnTo>
                  <a:lnTo>
                    <a:pt x="246" y="188"/>
                  </a:lnTo>
                  <a:lnTo>
                    <a:pt x="284" y="196"/>
                  </a:lnTo>
                  <a:lnTo>
                    <a:pt x="322" y="202"/>
                  </a:lnTo>
                  <a:lnTo>
                    <a:pt x="361" y="205"/>
                  </a:lnTo>
                  <a:lnTo>
                    <a:pt x="363" y="132"/>
                  </a:lnTo>
                  <a:lnTo>
                    <a:pt x="363" y="129"/>
                  </a:lnTo>
                  <a:close/>
                </a:path>
              </a:pathLst>
            </a:custGeom>
            <a:solidFill>
              <a:srgbClr val="F5B87A"/>
            </a:solidFill>
            <a:ln w="9525">
              <a:noFill/>
              <a:round/>
              <a:headEnd/>
              <a:tailEnd/>
            </a:ln>
          </p:spPr>
          <p:txBody>
            <a:bodyPr/>
            <a:lstStyle/>
            <a:p>
              <a:endParaRPr lang="en-US"/>
            </a:p>
          </p:txBody>
        </p:sp>
        <p:sp>
          <p:nvSpPr>
            <p:cNvPr id="20502" name="Freeform 24"/>
            <p:cNvSpPr>
              <a:spLocks/>
            </p:cNvSpPr>
            <p:nvPr/>
          </p:nvSpPr>
          <p:spPr bwMode="auto">
            <a:xfrm>
              <a:off x="3198" y="3649"/>
              <a:ext cx="363" cy="205"/>
            </a:xfrm>
            <a:custGeom>
              <a:avLst/>
              <a:gdLst>
                <a:gd name="T0" fmla="*/ 363 w 363"/>
                <a:gd name="T1" fmla="*/ 129 h 205"/>
                <a:gd name="T2" fmla="*/ 331 w 363"/>
                <a:gd name="T3" fmla="*/ 129 h 205"/>
                <a:gd name="T4" fmla="*/ 296 w 363"/>
                <a:gd name="T5" fmla="*/ 123 h 205"/>
                <a:gd name="T6" fmla="*/ 264 w 363"/>
                <a:gd name="T7" fmla="*/ 114 h 205"/>
                <a:gd name="T8" fmla="*/ 229 w 363"/>
                <a:gd name="T9" fmla="*/ 106 h 205"/>
                <a:gd name="T10" fmla="*/ 196 w 363"/>
                <a:gd name="T11" fmla="*/ 94 h 205"/>
                <a:gd name="T12" fmla="*/ 167 w 363"/>
                <a:gd name="T13" fmla="*/ 79 h 205"/>
                <a:gd name="T14" fmla="*/ 135 w 363"/>
                <a:gd name="T15" fmla="*/ 65 h 205"/>
                <a:gd name="T16" fmla="*/ 105 w 363"/>
                <a:gd name="T17" fmla="*/ 44 h 205"/>
                <a:gd name="T18" fmla="*/ 76 w 363"/>
                <a:gd name="T19" fmla="*/ 24 h 205"/>
                <a:gd name="T20" fmla="*/ 47 w 363"/>
                <a:gd name="T21" fmla="*/ 0 h 205"/>
                <a:gd name="T22" fmla="*/ 0 w 363"/>
                <a:gd name="T23" fmla="*/ 56 h 205"/>
                <a:gd name="T24" fmla="*/ 29 w 363"/>
                <a:gd name="T25" fmla="*/ 82 h 205"/>
                <a:gd name="T26" fmla="*/ 64 w 363"/>
                <a:gd name="T27" fmla="*/ 106 h 205"/>
                <a:gd name="T28" fmla="*/ 97 w 363"/>
                <a:gd name="T29" fmla="*/ 126 h 205"/>
                <a:gd name="T30" fmla="*/ 135 w 363"/>
                <a:gd name="T31" fmla="*/ 147 h 205"/>
                <a:gd name="T32" fmla="*/ 170 w 363"/>
                <a:gd name="T33" fmla="*/ 161 h 205"/>
                <a:gd name="T34" fmla="*/ 208 w 363"/>
                <a:gd name="T35" fmla="*/ 176 h 205"/>
                <a:gd name="T36" fmla="*/ 246 w 363"/>
                <a:gd name="T37" fmla="*/ 188 h 205"/>
                <a:gd name="T38" fmla="*/ 284 w 363"/>
                <a:gd name="T39" fmla="*/ 196 h 205"/>
                <a:gd name="T40" fmla="*/ 322 w 363"/>
                <a:gd name="T41" fmla="*/ 202 h 205"/>
                <a:gd name="T42" fmla="*/ 361 w 363"/>
                <a:gd name="T43" fmla="*/ 205 h 205"/>
                <a:gd name="T44" fmla="*/ 363 w 363"/>
                <a:gd name="T45" fmla="*/ 132 h 205"/>
                <a:gd name="T46" fmla="*/ 363 w 363"/>
                <a:gd name="T47" fmla="*/ 132 h 20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63"/>
                <a:gd name="T73" fmla="*/ 0 h 205"/>
                <a:gd name="T74" fmla="*/ 363 w 363"/>
                <a:gd name="T75" fmla="*/ 205 h 20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63" h="205">
                  <a:moveTo>
                    <a:pt x="363" y="129"/>
                  </a:moveTo>
                  <a:lnTo>
                    <a:pt x="331" y="129"/>
                  </a:lnTo>
                  <a:lnTo>
                    <a:pt x="296" y="123"/>
                  </a:lnTo>
                  <a:lnTo>
                    <a:pt x="264" y="114"/>
                  </a:lnTo>
                  <a:lnTo>
                    <a:pt x="229" y="106"/>
                  </a:lnTo>
                  <a:lnTo>
                    <a:pt x="196" y="94"/>
                  </a:lnTo>
                  <a:lnTo>
                    <a:pt x="167" y="79"/>
                  </a:lnTo>
                  <a:lnTo>
                    <a:pt x="135" y="65"/>
                  </a:lnTo>
                  <a:lnTo>
                    <a:pt x="105" y="44"/>
                  </a:lnTo>
                  <a:lnTo>
                    <a:pt x="76" y="24"/>
                  </a:lnTo>
                  <a:lnTo>
                    <a:pt x="47" y="0"/>
                  </a:lnTo>
                  <a:lnTo>
                    <a:pt x="0" y="56"/>
                  </a:lnTo>
                  <a:lnTo>
                    <a:pt x="29" y="82"/>
                  </a:lnTo>
                  <a:lnTo>
                    <a:pt x="64" y="106"/>
                  </a:lnTo>
                  <a:lnTo>
                    <a:pt x="97" y="126"/>
                  </a:lnTo>
                  <a:lnTo>
                    <a:pt x="135" y="147"/>
                  </a:lnTo>
                  <a:lnTo>
                    <a:pt x="170" y="161"/>
                  </a:lnTo>
                  <a:lnTo>
                    <a:pt x="208" y="176"/>
                  </a:lnTo>
                  <a:lnTo>
                    <a:pt x="246" y="188"/>
                  </a:lnTo>
                  <a:lnTo>
                    <a:pt x="284" y="196"/>
                  </a:lnTo>
                  <a:lnTo>
                    <a:pt x="322" y="202"/>
                  </a:lnTo>
                  <a:lnTo>
                    <a:pt x="361" y="205"/>
                  </a:lnTo>
                  <a:lnTo>
                    <a:pt x="363" y="132"/>
                  </a:lnTo>
                </a:path>
              </a:pathLst>
            </a:custGeom>
            <a:noFill/>
            <a:ln w="19050">
              <a:solidFill>
                <a:srgbClr val="000000"/>
              </a:solidFill>
              <a:round/>
              <a:headEnd/>
              <a:tailEnd/>
            </a:ln>
          </p:spPr>
          <p:txBody>
            <a:bodyPr/>
            <a:lstStyle/>
            <a:p>
              <a:endParaRPr lang="en-US"/>
            </a:p>
          </p:txBody>
        </p:sp>
        <p:sp>
          <p:nvSpPr>
            <p:cNvPr id="20503" name="Freeform 25"/>
            <p:cNvSpPr>
              <a:spLocks/>
            </p:cNvSpPr>
            <p:nvPr/>
          </p:nvSpPr>
          <p:spPr bwMode="auto">
            <a:xfrm>
              <a:off x="3617" y="3649"/>
              <a:ext cx="364" cy="205"/>
            </a:xfrm>
            <a:custGeom>
              <a:avLst/>
              <a:gdLst>
                <a:gd name="T0" fmla="*/ 314 w 364"/>
                <a:gd name="T1" fmla="*/ 0 h 205"/>
                <a:gd name="T2" fmla="*/ 290 w 364"/>
                <a:gd name="T3" fmla="*/ 24 h 205"/>
                <a:gd name="T4" fmla="*/ 261 w 364"/>
                <a:gd name="T5" fmla="*/ 41 h 205"/>
                <a:gd name="T6" fmla="*/ 232 w 364"/>
                <a:gd name="T7" fmla="*/ 62 h 205"/>
                <a:gd name="T8" fmla="*/ 202 w 364"/>
                <a:gd name="T9" fmla="*/ 76 h 205"/>
                <a:gd name="T10" fmla="*/ 170 w 364"/>
                <a:gd name="T11" fmla="*/ 91 h 205"/>
                <a:gd name="T12" fmla="*/ 138 w 364"/>
                <a:gd name="T13" fmla="*/ 106 h 205"/>
                <a:gd name="T14" fmla="*/ 106 w 364"/>
                <a:gd name="T15" fmla="*/ 114 h 205"/>
                <a:gd name="T16" fmla="*/ 70 w 364"/>
                <a:gd name="T17" fmla="*/ 123 h 205"/>
                <a:gd name="T18" fmla="*/ 35 w 364"/>
                <a:gd name="T19" fmla="*/ 129 h 205"/>
                <a:gd name="T20" fmla="*/ 0 w 364"/>
                <a:gd name="T21" fmla="*/ 132 h 205"/>
                <a:gd name="T22" fmla="*/ 3 w 364"/>
                <a:gd name="T23" fmla="*/ 205 h 205"/>
                <a:gd name="T24" fmla="*/ 44 w 364"/>
                <a:gd name="T25" fmla="*/ 199 h 205"/>
                <a:gd name="T26" fmla="*/ 85 w 364"/>
                <a:gd name="T27" fmla="*/ 194 h 205"/>
                <a:gd name="T28" fmla="*/ 123 w 364"/>
                <a:gd name="T29" fmla="*/ 185 h 205"/>
                <a:gd name="T30" fmla="*/ 161 w 364"/>
                <a:gd name="T31" fmla="*/ 173 h 205"/>
                <a:gd name="T32" fmla="*/ 199 w 364"/>
                <a:gd name="T33" fmla="*/ 158 h 205"/>
                <a:gd name="T34" fmla="*/ 235 w 364"/>
                <a:gd name="T35" fmla="*/ 144 h 205"/>
                <a:gd name="T36" fmla="*/ 270 w 364"/>
                <a:gd name="T37" fmla="*/ 123 h 205"/>
                <a:gd name="T38" fmla="*/ 302 w 364"/>
                <a:gd name="T39" fmla="*/ 103 h 205"/>
                <a:gd name="T40" fmla="*/ 334 w 364"/>
                <a:gd name="T41" fmla="*/ 79 h 205"/>
                <a:gd name="T42" fmla="*/ 364 w 364"/>
                <a:gd name="T43" fmla="*/ 56 h 205"/>
                <a:gd name="T44" fmla="*/ 317 w 364"/>
                <a:gd name="T45" fmla="*/ 0 h 205"/>
                <a:gd name="T46" fmla="*/ 317 w 364"/>
                <a:gd name="T47" fmla="*/ 0 h 205"/>
                <a:gd name="T48" fmla="*/ 314 w 364"/>
                <a:gd name="T49" fmla="*/ 0 h 20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64"/>
                <a:gd name="T76" fmla="*/ 0 h 205"/>
                <a:gd name="T77" fmla="*/ 364 w 364"/>
                <a:gd name="T78" fmla="*/ 205 h 20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64" h="205">
                  <a:moveTo>
                    <a:pt x="314" y="0"/>
                  </a:moveTo>
                  <a:lnTo>
                    <a:pt x="290" y="24"/>
                  </a:lnTo>
                  <a:lnTo>
                    <a:pt x="261" y="41"/>
                  </a:lnTo>
                  <a:lnTo>
                    <a:pt x="232" y="62"/>
                  </a:lnTo>
                  <a:lnTo>
                    <a:pt x="202" y="76"/>
                  </a:lnTo>
                  <a:lnTo>
                    <a:pt x="170" y="91"/>
                  </a:lnTo>
                  <a:lnTo>
                    <a:pt x="138" y="106"/>
                  </a:lnTo>
                  <a:lnTo>
                    <a:pt x="106" y="114"/>
                  </a:lnTo>
                  <a:lnTo>
                    <a:pt x="70" y="123"/>
                  </a:lnTo>
                  <a:lnTo>
                    <a:pt x="35" y="129"/>
                  </a:lnTo>
                  <a:lnTo>
                    <a:pt x="0" y="132"/>
                  </a:lnTo>
                  <a:lnTo>
                    <a:pt x="3" y="205"/>
                  </a:lnTo>
                  <a:lnTo>
                    <a:pt x="44" y="199"/>
                  </a:lnTo>
                  <a:lnTo>
                    <a:pt x="85" y="194"/>
                  </a:lnTo>
                  <a:lnTo>
                    <a:pt x="123" y="185"/>
                  </a:lnTo>
                  <a:lnTo>
                    <a:pt x="161" y="173"/>
                  </a:lnTo>
                  <a:lnTo>
                    <a:pt x="199" y="158"/>
                  </a:lnTo>
                  <a:lnTo>
                    <a:pt x="235" y="144"/>
                  </a:lnTo>
                  <a:lnTo>
                    <a:pt x="270" y="123"/>
                  </a:lnTo>
                  <a:lnTo>
                    <a:pt x="302" y="103"/>
                  </a:lnTo>
                  <a:lnTo>
                    <a:pt x="334" y="79"/>
                  </a:lnTo>
                  <a:lnTo>
                    <a:pt x="364" y="56"/>
                  </a:lnTo>
                  <a:lnTo>
                    <a:pt x="317" y="0"/>
                  </a:lnTo>
                  <a:lnTo>
                    <a:pt x="314" y="0"/>
                  </a:lnTo>
                  <a:close/>
                </a:path>
              </a:pathLst>
            </a:custGeom>
            <a:solidFill>
              <a:srgbClr val="F5B87A"/>
            </a:solidFill>
            <a:ln w="9525">
              <a:noFill/>
              <a:round/>
              <a:headEnd/>
              <a:tailEnd/>
            </a:ln>
          </p:spPr>
          <p:txBody>
            <a:bodyPr/>
            <a:lstStyle/>
            <a:p>
              <a:endParaRPr lang="en-US"/>
            </a:p>
          </p:txBody>
        </p:sp>
        <p:sp>
          <p:nvSpPr>
            <p:cNvPr id="20504" name="Freeform 26"/>
            <p:cNvSpPr>
              <a:spLocks/>
            </p:cNvSpPr>
            <p:nvPr/>
          </p:nvSpPr>
          <p:spPr bwMode="auto">
            <a:xfrm>
              <a:off x="3617" y="3649"/>
              <a:ext cx="364" cy="205"/>
            </a:xfrm>
            <a:custGeom>
              <a:avLst/>
              <a:gdLst>
                <a:gd name="T0" fmla="*/ 314 w 364"/>
                <a:gd name="T1" fmla="*/ 0 h 205"/>
                <a:gd name="T2" fmla="*/ 290 w 364"/>
                <a:gd name="T3" fmla="*/ 24 h 205"/>
                <a:gd name="T4" fmla="*/ 261 w 364"/>
                <a:gd name="T5" fmla="*/ 41 h 205"/>
                <a:gd name="T6" fmla="*/ 232 w 364"/>
                <a:gd name="T7" fmla="*/ 62 h 205"/>
                <a:gd name="T8" fmla="*/ 202 w 364"/>
                <a:gd name="T9" fmla="*/ 76 h 205"/>
                <a:gd name="T10" fmla="*/ 170 w 364"/>
                <a:gd name="T11" fmla="*/ 91 h 205"/>
                <a:gd name="T12" fmla="*/ 138 w 364"/>
                <a:gd name="T13" fmla="*/ 106 h 205"/>
                <a:gd name="T14" fmla="*/ 106 w 364"/>
                <a:gd name="T15" fmla="*/ 114 h 205"/>
                <a:gd name="T16" fmla="*/ 70 w 364"/>
                <a:gd name="T17" fmla="*/ 123 h 205"/>
                <a:gd name="T18" fmla="*/ 35 w 364"/>
                <a:gd name="T19" fmla="*/ 129 h 205"/>
                <a:gd name="T20" fmla="*/ 0 w 364"/>
                <a:gd name="T21" fmla="*/ 132 h 205"/>
                <a:gd name="T22" fmla="*/ 3 w 364"/>
                <a:gd name="T23" fmla="*/ 205 h 205"/>
                <a:gd name="T24" fmla="*/ 44 w 364"/>
                <a:gd name="T25" fmla="*/ 199 h 205"/>
                <a:gd name="T26" fmla="*/ 85 w 364"/>
                <a:gd name="T27" fmla="*/ 194 h 205"/>
                <a:gd name="T28" fmla="*/ 123 w 364"/>
                <a:gd name="T29" fmla="*/ 185 h 205"/>
                <a:gd name="T30" fmla="*/ 161 w 364"/>
                <a:gd name="T31" fmla="*/ 173 h 205"/>
                <a:gd name="T32" fmla="*/ 199 w 364"/>
                <a:gd name="T33" fmla="*/ 158 h 205"/>
                <a:gd name="T34" fmla="*/ 235 w 364"/>
                <a:gd name="T35" fmla="*/ 144 h 205"/>
                <a:gd name="T36" fmla="*/ 270 w 364"/>
                <a:gd name="T37" fmla="*/ 123 h 205"/>
                <a:gd name="T38" fmla="*/ 302 w 364"/>
                <a:gd name="T39" fmla="*/ 103 h 205"/>
                <a:gd name="T40" fmla="*/ 334 w 364"/>
                <a:gd name="T41" fmla="*/ 79 h 205"/>
                <a:gd name="T42" fmla="*/ 364 w 364"/>
                <a:gd name="T43" fmla="*/ 56 h 205"/>
                <a:gd name="T44" fmla="*/ 317 w 364"/>
                <a:gd name="T45" fmla="*/ 0 h 205"/>
                <a:gd name="T46" fmla="*/ 317 w 364"/>
                <a:gd name="T47" fmla="*/ 0 h 20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64"/>
                <a:gd name="T73" fmla="*/ 0 h 205"/>
                <a:gd name="T74" fmla="*/ 364 w 364"/>
                <a:gd name="T75" fmla="*/ 205 h 20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64" h="205">
                  <a:moveTo>
                    <a:pt x="314" y="0"/>
                  </a:moveTo>
                  <a:lnTo>
                    <a:pt x="290" y="24"/>
                  </a:lnTo>
                  <a:lnTo>
                    <a:pt x="261" y="41"/>
                  </a:lnTo>
                  <a:lnTo>
                    <a:pt x="232" y="62"/>
                  </a:lnTo>
                  <a:lnTo>
                    <a:pt x="202" y="76"/>
                  </a:lnTo>
                  <a:lnTo>
                    <a:pt x="170" y="91"/>
                  </a:lnTo>
                  <a:lnTo>
                    <a:pt x="138" y="106"/>
                  </a:lnTo>
                  <a:lnTo>
                    <a:pt x="106" y="114"/>
                  </a:lnTo>
                  <a:lnTo>
                    <a:pt x="70" y="123"/>
                  </a:lnTo>
                  <a:lnTo>
                    <a:pt x="35" y="129"/>
                  </a:lnTo>
                  <a:lnTo>
                    <a:pt x="0" y="132"/>
                  </a:lnTo>
                  <a:lnTo>
                    <a:pt x="3" y="205"/>
                  </a:lnTo>
                  <a:lnTo>
                    <a:pt x="44" y="199"/>
                  </a:lnTo>
                  <a:lnTo>
                    <a:pt x="85" y="194"/>
                  </a:lnTo>
                  <a:lnTo>
                    <a:pt x="123" y="185"/>
                  </a:lnTo>
                  <a:lnTo>
                    <a:pt x="161" y="173"/>
                  </a:lnTo>
                  <a:lnTo>
                    <a:pt x="199" y="158"/>
                  </a:lnTo>
                  <a:lnTo>
                    <a:pt x="235" y="144"/>
                  </a:lnTo>
                  <a:lnTo>
                    <a:pt x="270" y="123"/>
                  </a:lnTo>
                  <a:lnTo>
                    <a:pt x="302" y="103"/>
                  </a:lnTo>
                  <a:lnTo>
                    <a:pt x="334" y="79"/>
                  </a:lnTo>
                  <a:lnTo>
                    <a:pt x="364" y="56"/>
                  </a:lnTo>
                  <a:lnTo>
                    <a:pt x="317" y="0"/>
                  </a:lnTo>
                </a:path>
              </a:pathLst>
            </a:custGeom>
            <a:noFill/>
            <a:ln w="19050">
              <a:solidFill>
                <a:srgbClr val="000000"/>
              </a:solidFill>
              <a:round/>
              <a:headEnd/>
              <a:tailEnd/>
            </a:ln>
          </p:spPr>
          <p:txBody>
            <a:bodyPr/>
            <a:lstStyle/>
            <a:p>
              <a:endParaRPr lang="en-US"/>
            </a:p>
          </p:txBody>
        </p:sp>
        <p:sp>
          <p:nvSpPr>
            <p:cNvPr id="20505" name="Freeform 27"/>
            <p:cNvSpPr>
              <a:spLocks/>
            </p:cNvSpPr>
            <p:nvPr/>
          </p:nvSpPr>
          <p:spPr bwMode="auto">
            <a:xfrm>
              <a:off x="3972" y="3294"/>
              <a:ext cx="202" cy="367"/>
            </a:xfrm>
            <a:custGeom>
              <a:avLst/>
              <a:gdLst>
                <a:gd name="T0" fmla="*/ 129 w 202"/>
                <a:gd name="T1" fmla="*/ 0 h 367"/>
                <a:gd name="T2" fmla="*/ 126 w 202"/>
                <a:gd name="T3" fmla="*/ 36 h 367"/>
                <a:gd name="T4" fmla="*/ 123 w 202"/>
                <a:gd name="T5" fmla="*/ 68 h 367"/>
                <a:gd name="T6" fmla="*/ 114 w 202"/>
                <a:gd name="T7" fmla="*/ 103 h 367"/>
                <a:gd name="T8" fmla="*/ 105 w 202"/>
                <a:gd name="T9" fmla="*/ 135 h 367"/>
                <a:gd name="T10" fmla="*/ 94 w 202"/>
                <a:gd name="T11" fmla="*/ 167 h 367"/>
                <a:gd name="T12" fmla="*/ 79 w 202"/>
                <a:gd name="T13" fmla="*/ 200 h 367"/>
                <a:gd name="T14" fmla="*/ 61 w 202"/>
                <a:gd name="T15" fmla="*/ 232 h 367"/>
                <a:gd name="T16" fmla="*/ 44 w 202"/>
                <a:gd name="T17" fmla="*/ 261 h 367"/>
                <a:gd name="T18" fmla="*/ 23 w 202"/>
                <a:gd name="T19" fmla="*/ 291 h 367"/>
                <a:gd name="T20" fmla="*/ 0 w 202"/>
                <a:gd name="T21" fmla="*/ 317 h 367"/>
                <a:gd name="T22" fmla="*/ 53 w 202"/>
                <a:gd name="T23" fmla="*/ 367 h 367"/>
                <a:gd name="T24" fmla="*/ 79 w 202"/>
                <a:gd name="T25" fmla="*/ 335 h 367"/>
                <a:gd name="T26" fmla="*/ 102 w 202"/>
                <a:gd name="T27" fmla="*/ 302 h 367"/>
                <a:gd name="T28" fmla="*/ 126 w 202"/>
                <a:gd name="T29" fmla="*/ 267 h 367"/>
                <a:gd name="T30" fmla="*/ 143 w 202"/>
                <a:gd name="T31" fmla="*/ 232 h 367"/>
                <a:gd name="T32" fmla="*/ 161 w 202"/>
                <a:gd name="T33" fmla="*/ 197 h 367"/>
                <a:gd name="T34" fmla="*/ 173 w 202"/>
                <a:gd name="T35" fmla="*/ 159 h 367"/>
                <a:gd name="T36" fmla="*/ 185 w 202"/>
                <a:gd name="T37" fmla="*/ 121 h 367"/>
                <a:gd name="T38" fmla="*/ 193 w 202"/>
                <a:gd name="T39" fmla="*/ 82 h 367"/>
                <a:gd name="T40" fmla="*/ 199 w 202"/>
                <a:gd name="T41" fmla="*/ 44 h 367"/>
                <a:gd name="T42" fmla="*/ 202 w 202"/>
                <a:gd name="T43" fmla="*/ 3 h 367"/>
                <a:gd name="T44" fmla="*/ 129 w 202"/>
                <a:gd name="T45" fmla="*/ 0 h 367"/>
                <a:gd name="T46" fmla="*/ 129 w 202"/>
                <a:gd name="T47" fmla="*/ 0 h 36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2"/>
                <a:gd name="T73" fmla="*/ 0 h 367"/>
                <a:gd name="T74" fmla="*/ 202 w 202"/>
                <a:gd name="T75" fmla="*/ 367 h 36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2" h="367">
                  <a:moveTo>
                    <a:pt x="129" y="0"/>
                  </a:moveTo>
                  <a:lnTo>
                    <a:pt x="126" y="36"/>
                  </a:lnTo>
                  <a:lnTo>
                    <a:pt x="123" y="68"/>
                  </a:lnTo>
                  <a:lnTo>
                    <a:pt x="114" y="103"/>
                  </a:lnTo>
                  <a:lnTo>
                    <a:pt x="105" y="135"/>
                  </a:lnTo>
                  <a:lnTo>
                    <a:pt x="94" y="167"/>
                  </a:lnTo>
                  <a:lnTo>
                    <a:pt x="79" y="200"/>
                  </a:lnTo>
                  <a:lnTo>
                    <a:pt x="61" y="232"/>
                  </a:lnTo>
                  <a:lnTo>
                    <a:pt x="44" y="261"/>
                  </a:lnTo>
                  <a:lnTo>
                    <a:pt x="23" y="291"/>
                  </a:lnTo>
                  <a:lnTo>
                    <a:pt x="0" y="317"/>
                  </a:lnTo>
                  <a:lnTo>
                    <a:pt x="53" y="367"/>
                  </a:lnTo>
                  <a:lnTo>
                    <a:pt x="79" y="335"/>
                  </a:lnTo>
                  <a:lnTo>
                    <a:pt x="102" y="302"/>
                  </a:lnTo>
                  <a:lnTo>
                    <a:pt x="126" y="267"/>
                  </a:lnTo>
                  <a:lnTo>
                    <a:pt x="143" y="232"/>
                  </a:lnTo>
                  <a:lnTo>
                    <a:pt x="161" y="197"/>
                  </a:lnTo>
                  <a:lnTo>
                    <a:pt x="173" y="159"/>
                  </a:lnTo>
                  <a:lnTo>
                    <a:pt x="185" y="121"/>
                  </a:lnTo>
                  <a:lnTo>
                    <a:pt x="193" y="82"/>
                  </a:lnTo>
                  <a:lnTo>
                    <a:pt x="199" y="44"/>
                  </a:lnTo>
                  <a:lnTo>
                    <a:pt x="202" y="3"/>
                  </a:lnTo>
                  <a:lnTo>
                    <a:pt x="129" y="0"/>
                  </a:lnTo>
                  <a:close/>
                </a:path>
              </a:pathLst>
            </a:custGeom>
            <a:solidFill>
              <a:srgbClr val="F5B87A"/>
            </a:solidFill>
            <a:ln w="9525">
              <a:noFill/>
              <a:round/>
              <a:headEnd/>
              <a:tailEnd/>
            </a:ln>
          </p:spPr>
          <p:txBody>
            <a:bodyPr/>
            <a:lstStyle/>
            <a:p>
              <a:endParaRPr lang="en-US"/>
            </a:p>
          </p:txBody>
        </p:sp>
        <p:sp>
          <p:nvSpPr>
            <p:cNvPr id="20506" name="Freeform 28"/>
            <p:cNvSpPr>
              <a:spLocks/>
            </p:cNvSpPr>
            <p:nvPr/>
          </p:nvSpPr>
          <p:spPr bwMode="auto">
            <a:xfrm>
              <a:off x="3972" y="3294"/>
              <a:ext cx="202" cy="367"/>
            </a:xfrm>
            <a:custGeom>
              <a:avLst/>
              <a:gdLst>
                <a:gd name="T0" fmla="*/ 129 w 202"/>
                <a:gd name="T1" fmla="*/ 0 h 367"/>
                <a:gd name="T2" fmla="*/ 126 w 202"/>
                <a:gd name="T3" fmla="*/ 36 h 367"/>
                <a:gd name="T4" fmla="*/ 123 w 202"/>
                <a:gd name="T5" fmla="*/ 68 h 367"/>
                <a:gd name="T6" fmla="*/ 114 w 202"/>
                <a:gd name="T7" fmla="*/ 103 h 367"/>
                <a:gd name="T8" fmla="*/ 105 w 202"/>
                <a:gd name="T9" fmla="*/ 135 h 367"/>
                <a:gd name="T10" fmla="*/ 94 w 202"/>
                <a:gd name="T11" fmla="*/ 167 h 367"/>
                <a:gd name="T12" fmla="*/ 79 w 202"/>
                <a:gd name="T13" fmla="*/ 200 h 367"/>
                <a:gd name="T14" fmla="*/ 61 w 202"/>
                <a:gd name="T15" fmla="*/ 232 h 367"/>
                <a:gd name="T16" fmla="*/ 44 w 202"/>
                <a:gd name="T17" fmla="*/ 261 h 367"/>
                <a:gd name="T18" fmla="*/ 23 w 202"/>
                <a:gd name="T19" fmla="*/ 291 h 367"/>
                <a:gd name="T20" fmla="*/ 0 w 202"/>
                <a:gd name="T21" fmla="*/ 317 h 367"/>
                <a:gd name="T22" fmla="*/ 53 w 202"/>
                <a:gd name="T23" fmla="*/ 367 h 367"/>
                <a:gd name="T24" fmla="*/ 79 w 202"/>
                <a:gd name="T25" fmla="*/ 335 h 367"/>
                <a:gd name="T26" fmla="*/ 102 w 202"/>
                <a:gd name="T27" fmla="*/ 302 h 367"/>
                <a:gd name="T28" fmla="*/ 126 w 202"/>
                <a:gd name="T29" fmla="*/ 267 h 367"/>
                <a:gd name="T30" fmla="*/ 143 w 202"/>
                <a:gd name="T31" fmla="*/ 232 h 367"/>
                <a:gd name="T32" fmla="*/ 161 w 202"/>
                <a:gd name="T33" fmla="*/ 197 h 367"/>
                <a:gd name="T34" fmla="*/ 173 w 202"/>
                <a:gd name="T35" fmla="*/ 159 h 367"/>
                <a:gd name="T36" fmla="*/ 185 w 202"/>
                <a:gd name="T37" fmla="*/ 121 h 367"/>
                <a:gd name="T38" fmla="*/ 193 w 202"/>
                <a:gd name="T39" fmla="*/ 82 h 367"/>
                <a:gd name="T40" fmla="*/ 199 w 202"/>
                <a:gd name="T41" fmla="*/ 44 h 367"/>
                <a:gd name="T42" fmla="*/ 202 w 202"/>
                <a:gd name="T43" fmla="*/ 3 h 367"/>
                <a:gd name="T44" fmla="*/ 129 w 202"/>
                <a:gd name="T45" fmla="*/ 0 h 367"/>
                <a:gd name="T46" fmla="*/ 129 w 202"/>
                <a:gd name="T47" fmla="*/ 0 h 36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2"/>
                <a:gd name="T73" fmla="*/ 0 h 367"/>
                <a:gd name="T74" fmla="*/ 202 w 202"/>
                <a:gd name="T75" fmla="*/ 367 h 36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2" h="367">
                  <a:moveTo>
                    <a:pt x="129" y="0"/>
                  </a:moveTo>
                  <a:lnTo>
                    <a:pt x="126" y="36"/>
                  </a:lnTo>
                  <a:lnTo>
                    <a:pt x="123" y="68"/>
                  </a:lnTo>
                  <a:lnTo>
                    <a:pt x="114" y="103"/>
                  </a:lnTo>
                  <a:lnTo>
                    <a:pt x="105" y="135"/>
                  </a:lnTo>
                  <a:lnTo>
                    <a:pt x="94" y="167"/>
                  </a:lnTo>
                  <a:lnTo>
                    <a:pt x="79" y="200"/>
                  </a:lnTo>
                  <a:lnTo>
                    <a:pt x="61" y="232"/>
                  </a:lnTo>
                  <a:lnTo>
                    <a:pt x="44" y="261"/>
                  </a:lnTo>
                  <a:lnTo>
                    <a:pt x="23" y="291"/>
                  </a:lnTo>
                  <a:lnTo>
                    <a:pt x="0" y="317"/>
                  </a:lnTo>
                  <a:lnTo>
                    <a:pt x="53" y="367"/>
                  </a:lnTo>
                  <a:lnTo>
                    <a:pt x="79" y="335"/>
                  </a:lnTo>
                  <a:lnTo>
                    <a:pt x="102" y="302"/>
                  </a:lnTo>
                  <a:lnTo>
                    <a:pt x="126" y="267"/>
                  </a:lnTo>
                  <a:lnTo>
                    <a:pt x="143" y="232"/>
                  </a:lnTo>
                  <a:lnTo>
                    <a:pt x="161" y="197"/>
                  </a:lnTo>
                  <a:lnTo>
                    <a:pt x="173" y="159"/>
                  </a:lnTo>
                  <a:lnTo>
                    <a:pt x="185" y="121"/>
                  </a:lnTo>
                  <a:lnTo>
                    <a:pt x="193" y="82"/>
                  </a:lnTo>
                  <a:lnTo>
                    <a:pt x="199" y="44"/>
                  </a:lnTo>
                  <a:lnTo>
                    <a:pt x="202" y="3"/>
                  </a:lnTo>
                  <a:lnTo>
                    <a:pt x="129" y="0"/>
                  </a:lnTo>
                </a:path>
              </a:pathLst>
            </a:custGeom>
            <a:noFill/>
            <a:ln w="19050">
              <a:solidFill>
                <a:srgbClr val="000000"/>
              </a:solidFill>
              <a:round/>
              <a:headEnd/>
              <a:tailEnd/>
            </a:ln>
          </p:spPr>
          <p:txBody>
            <a:bodyPr/>
            <a:lstStyle/>
            <a:p>
              <a:endParaRPr lang="en-US"/>
            </a:p>
          </p:txBody>
        </p:sp>
        <p:sp>
          <p:nvSpPr>
            <p:cNvPr id="20507" name="Freeform 29"/>
            <p:cNvSpPr>
              <a:spLocks/>
            </p:cNvSpPr>
            <p:nvPr/>
          </p:nvSpPr>
          <p:spPr bwMode="auto">
            <a:xfrm>
              <a:off x="3969" y="2875"/>
              <a:ext cx="205" cy="367"/>
            </a:xfrm>
            <a:custGeom>
              <a:avLst/>
              <a:gdLst>
                <a:gd name="T0" fmla="*/ 0 w 205"/>
                <a:gd name="T1" fmla="*/ 50 h 367"/>
                <a:gd name="T2" fmla="*/ 23 w 205"/>
                <a:gd name="T3" fmla="*/ 76 h 367"/>
                <a:gd name="T4" fmla="*/ 44 w 205"/>
                <a:gd name="T5" fmla="*/ 103 h 367"/>
                <a:gd name="T6" fmla="*/ 61 w 205"/>
                <a:gd name="T7" fmla="*/ 132 h 367"/>
                <a:gd name="T8" fmla="*/ 79 w 205"/>
                <a:gd name="T9" fmla="*/ 161 h 367"/>
                <a:gd name="T10" fmla="*/ 94 w 205"/>
                <a:gd name="T11" fmla="*/ 194 h 367"/>
                <a:gd name="T12" fmla="*/ 105 w 205"/>
                <a:gd name="T13" fmla="*/ 226 h 367"/>
                <a:gd name="T14" fmla="*/ 117 w 205"/>
                <a:gd name="T15" fmla="*/ 261 h 367"/>
                <a:gd name="T16" fmla="*/ 123 w 205"/>
                <a:gd name="T17" fmla="*/ 293 h 367"/>
                <a:gd name="T18" fmla="*/ 129 w 205"/>
                <a:gd name="T19" fmla="*/ 331 h 367"/>
                <a:gd name="T20" fmla="*/ 132 w 205"/>
                <a:gd name="T21" fmla="*/ 367 h 367"/>
                <a:gd name="T22" fmla="*/ 205 w 205"/>
                <a:gd name="T23" fmla="*/ 364 h 367"/>
                <a:gd name="T24" fmla="*/ 202 w 205"/>
                <a:gd name="T25" fmla="*/ 320 h 367"/>
                <a:gd name="T26" fmla="*/ 196 w 205"/>
                <a:gd name="T27" fmla="*/ 282 h 367"/>
                <a:gd name="T28" fmla="*/ 188 w 205"/>
                <a:gd name="T29" fmla="*/ 241 h 367"/>
                <a:gd name="T30" fmla="*/ 176 w 205"/>
                <a:gd name="T31" fmla="*/ 202 h 367"/>
                <a:gd name="T32" fmla="*/ 161 w 205"/>
                <a:gd name="T33" fmla="*/ 164 h 367"/>
                <a:gd name="T34" fmla="*/ 144 w 205"/>
                <a:gd name="T35" fmla="*/ 129 h 367"/>
                <a:gd name="T36" fmla="*/ 126 w 205"/>
                <a:gd name="T37" fmla="*/ 94 h 367"/>
                <a:gd name="T38" fmla="*/ 105 w 205"/>
                <a:gd name="T39" fmla="*/ 62 h 367"/>
                <a:gd name="T40" fmla="*/ 82 w 205"/>
                <a:gd name="T41" fmla="*/ 30 h 367"/>
                <a:gd name="T42" fmla="*/ 56 w 205"/>
                <a:gd name="T43" fmla="*/ 0 h 367"/>
                <a:gd name="T44" fmla="*/ 3 w 205"/>
                <a:gd name="T45" fmla="*/ 50 h 367"/>
                <a:gd name="T46" fmla="*/ 3 w 205"/>
                <a:gd name="T47" fmla="*/ 50 h 367"/>
                <a:gd name="T48" fmla="*/ 0 w 205"/>
                <a:gd name="T49" fmla="*/ 50 h 36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05"/>
                <a:gd name="T76" fmla="*/ 0 h 367"/>
                <a:gd name="T77" fmla="*/ 205 w 205"/>
                <a:gd name="T78" fmla="*/ 367 h 36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05" h="367">
                  <a:moveTo>
                    <a:pt x="0" y="50"/>
                  </a:moveTo>
                  <a:lnTo>
                    <a:pt x="23" y="76"/>
                  </a:lnTo>
                  <a:lnTo>
                    <a:pt x="44" y="103"/>
                  </a:lnTo>
                  <a:lnTo>
                    <a:pt x="61" y="132"/>
                  </a:lnTo>
                  <a:lnTo>
                    <a:pt x="79" y="161"/>
                  </a:lnTo>
                  <a:lnTo>
                    <a:pt x="94" y="194"/>
                  </a:lnTo>
                  <a:lnTo>
                    <a:pt x="105" y="226"/>
                  </a:lnTo>
                  <a:lnTo>
                    <a:pt x="117" y="261"/>
                  </a:lnTo>
                  <a:lnTo>
                    <a:pt x="123" y="293"/>
                  </a:lnTo>
                  <a:lnTo>
                    <a:pt x="129" y="331"/>
                  </a:lnTo>
                  <a:lnTo>
                    <a:pt x="132" y="367"/>
                  </a:lnTo>
                  <a:lnTo>
                    <a:pt x="205" y="364"/>
                  </a:lnTo>
                  <a:lnTo>
                    <a:pt x="202" y="320"/>
                  </a:lnTo>
                  <a:lnTo>
                    <a:pt x="196" y="282"/>
                  </a:lnTo>
                  <a:lnTo>
                    <a:pt x="188" y="241"/>
                  </a:lnTo>
                  <a:lnTo>
                    <a:pt x="176" y="202"/>
                  </a:lnTo>
                  <a:lnTo>
                    <a:pt x="161" y="164"/>
                  </a:lnTo>
                  <a:lnTo>
                    <a:pt x="144" y="129"/>
                  </a:lnTo>
                  <a:lnTo>
                    <a:pt x="126" y="94"/>
                  </a:lnTo>
                  <a:lnTo>
                    <a:pt x="105" y="62"/>
                  </a:lnTo>
                  <a:lnTo>
                    <a:pt x="82" y="30"/>
                  </a:lnTo>
                  <a:lnTo>
                    <a:pt x="56" y="0"/>
                  </a:lnTo>
                  <a:lnTo>
                    <a:pt x="3" y="50"/>
                  </a:lnTo>
                  <a:lnTo>
                    <a:pt x="0" y="50"/>
                  </a:lnTo>
                  <a:close/>
                </a:path>
              </a:pathLst>
            </a:custGeom>
            <a:solidFill>
              <a:srgbClr val="F5B87A"/>
            </a:solidFill>
            <a:ln w="9525">
              <a:noFill/>
              <a:round/>
              <a:headEnd/>
              <a:tailEnd/>
            </a:ln>
          </p:spPr>
          <p:txBody>
            <a:bodyPr/>
            <a:lstStyle/>
            <a:p>
              <a:endParaRPr lang="en-US"/>
            </a:p>
          </p:txBody>
        </p:sp>
        <p:sp>
          <p:nvSpPr>
            <p:cNvPr id="20508" name="Freeform 30"/>
            <p:cNvSpPr>
              <a:spLocks/>
            </p:cNvSpPr>
            <p:nvPr/>
          </p:nvSpPr>
          <p:spPr bwMode="auto">
            <a:xfrm>
              <a:off x="3969" y="2875"/>
              <a:ext cx="205" cy="367"/>
            </a:xfrm>
            <a:custGeom>
              <a:avLst/>
              <a:gdLst>
                <a:gd name="T0" fmla="*/ 0 w 205"/>
                <a:gd name="T1" fmla="*/ 50 h 367"/>
                <a:gd name="T2" fmla="*/ 23 w 205"/>
                <a:gd name="T3" fmla="*/ 76 h 367"/>
                <a:gd name="T4" fmla="*/ 44 w 205"/>
                <a:gd name="T5" fmla="*/ 103 h 367"/>
                <a:gd name="T6" fmla="*/ 61 w 205"/>
                <a:gd name="T7" fmla="*/ 132 h 367"/>
                <a:gd name="T8" fmla="*/ 79 w 205"/>
                <a:gd name="T9" fmla="*/ 161 h 367"/>
                <a:gd name="T10" fmla="*/ 94 w 205"/>
                <a:gd name="T11" fmla="*/ 194 h 367"/>
                <a:gd name="T12" fmla="*/ 105 w 205"/>
                <a:gd name="T13" fmla="*/ 226 h 367"/>
                <a:gd name="T14" fmla="*/ 117 w 205"/>
                <a:gd name="T15" fmla="*/ 261 h 367"/>
                <a:gd name="T16" fmla="*/ 123 w 205"/>
                <a:gd name="T17" fmla="*/ 293 h 367"/>
                <a:gd name="T18" fmla="*/ 129 w 205"/>
                <a:gd name="T19" fmla="*/ 331 h 367"/>
                <a:gd name="T20" fmla="*/ 132 w 205"/>
                <a:gd name="T21" fmla="*/ 367 h 367"/>
                <a:gd name="T22" fmla="*/ 205 w 205"/>
                <a:gd name="T23" fmla="*/ 364 h 367"/>
                <a:gd name="T24" fmla="*/ 202 w 205"/>
                <a:gd name="T25" fmla="*/ 320 h 367"/>
                <a:gd name="T26" fmla="*/ 196 w 205"/>
                <a:gd name="T27" fmla="*/ 282 h 367"/>
                <a:gd name="T28" fmla="*/ 188 w 205"/>
                <a:gd name="T29" fmla="*/ 241 h 367"/>
                <a:gd name="T30" fmla="*/ 176 w 205"/>
                <a:gd name="T31" fmla="*/ 202 h 367"/>
                <a:gd name="T32" fmla="*/ 161 w 205"/>
                <a:gd name="T33" fmla="*/ 164 h 367"/>
                <a:gd name="T34" fmla="*/ 144 w 205"/>
                <a:gd name="T35" fmla="*/ 129 h 367"/>
                <a:gd name="T36" fmla="*/ 126 w 205"/>
                <a:gd name="T37" fmla="*/ 94 h 367"/>
                <a:gd name="T38" fmla="*/ 105 w 205"/>
                <a:gd name="T39" fmla="*/ 62 h 367"/>
                <a:gd name="T40" fmla="*/ 82 w 205"/>
                <a:gd name="T41" fmla="*/ 30 h 367"/>
                <a:gd name="T42" fmla="*/ 56 w 205"/>
                <a:gd name="T43" fmla="*/ 0 h 367"/>
                <a:gd name="T44" fmla="*/ 3 w 205"/>
                <a:gd name="T45" fmla="*/ 50 h 367"/>
                <a:gd name="T46" fmla="*/ 3 w 205"/>
                <a:gd name="T47" fmla="*/ 50 h 36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5"/>
                <a:gd name="T73" fmla="*/ 0 h 367"/>
                <a:gd name="T74" fmla="*/ 205 w 205"/>
                <a:gd name="T75" fmla="*/ 367 h 36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5" h="367">
                  <a:moveTo>
                    <a:pt x="0" y="50"/>
                  </a:moveTo>
                  <a:lnTo>
                    <a:pt x="23" y="76"/>
                  </a:lnTo>
                  <a:lnTo>
                    <a:pt x="44" y="103"/>
                  </a:lnTo>
                  <a:lnTo>
                    <a:pt x="61" y="132"/>
                  </a:lnTo>
                  <a:lnTo>
                    <a:pt x="79" y="161"/>
                  </a:lnTo>
                  <a:lnTo>
                    <a:pt x="94" y="194"/>
                  </a:lnTo>
                  <a:lnTo>
                    <a:pt x="105" y="226"/>
                  </a:lnTo>
                  <a:lnTo>
                    <a:pt x="117" y="261"/>
                  </a:lnTo>
                  <a:lnTo>
                    <a:pt x="123" y="293"/>
                  </a:lnTo>
                  <a:lnTo>
                    <a:pt x="129" y="331"/>
                  </a:lnTo>
                  <a:lnTo>
                    <a:pt x="132" y="367"/>
                  </a:lnTo>
                  <a:lnTo>
                    <a:pt x="205" y="364"/>
                  </a:lnTo>
                  <a:lnTo>
                    <a:pt x="202" y="320"/>
                  </a:lnTo>
                  <a:lnTo>
                    <a:pt x="196" y="282"/>
                  </a:lnTo>
                  <a:lnTo>
                    <a:pt x="188" y="241"/>
                  </a:lnTo>
                  <a:lnTo>
                    <a:pt x="176" y="202"/>
                  </a:lnTo>
                  <a:lnTo>
                    <a:pt x="161" y="164"/>
                  </a:lnTo>
                  <a:lnTo>
                    <a:pt x="144" y="129"/>
                  </a:lnTo>
                  <a:lnTo>
                    <a:pt x="126" y="94"/>
                  </a:lnTo>
                  <a:lnTo>
                    <a:pt x="105" y="62"/>
                  </a:lnTo>
                  <a:lnTo>
                    <a:pt x="82" y="30"/>
                  </a:lnTo>
                  <a:lnTo>
                    <a:pt x="56" y="0"/>
                  </a:lnTo>
                  <a:lnTo>
                    <a:pt x="3" y="50"/>
                  </a:lnTo>
                </a:path>
              </a:pathLst>
            </a:custGeom>
            <a:noFill/>
            <a:ln w="19050">
              <a:solidFill>
                <a:srgbClr val="000000"/>
              </a:solidFill>
              <a:round/>
              <a:headEnd/>
              <a:tailEnd/>
            </a:ln>
          </p:spPr>
          <p:txBody>
            <a:bodyPr/>
            <a:lstStyle/>
            <a:p>
              <a:endParaRPr lang="en-US"/>
            </a:p>
          </p:txBody>
        </p:sp>
        <p:sp>
          <p:nvSpPr>
            <p:cNvPr id="20509" name="Freeform 31"/>
            <p:cNvSpPr>
              <a:spLocks/>
            </p:cNvSpPr>
            <p:nvPr/>
          </p:nvSpPr>
          <p:spPr bwMode="auto">
            <a:xfrm>
              <a:off x="3614" y="2682"/>
              <a:ext cx="367" cy="205"/>
            </a:xfrm>
            <a:custGeom>
              <a:avLst/>
              <a:gdLst>
                <a:gd name="T0" fmla="*/ 0 w 367"/>
                <a:gd name="T1" fmla="*/ 73 h 205"/>
                <a:gd name="T2" fmla="*/ 35 w 367"/>
                <a:gd name="T3" fmla="*/ 76 h 205"/>
                <a:gd name="T4" fmla="*/ 71 w 367"/>
                <a:gd name="T5" fmla="*/ 82 h 205"/>
                <a:gd name="T6" fmla="*/ 103 w 367"/>
                <a:gd name="T7" fmla="*/ 91 h 205"/>
                <a:gd name="T8" fmla="*/ 138 w 367"/>
                <a:gd name="T9" fmla="*/ 99 h 205"/>
                <a:gd name="T10" fmla="*/ 170 w 367"/>
                <a:gd name="T11" fmla="*/ 111 h 205"/>
                <a:gd name="T12" fmla="*/ 202 w 367"/>
                <a:gd name="T13" fmla="*/ 126 h 205"/>
                <a:gd name="T14" fmla="*/ 232 w 367"/>
                <a:gd name="T15" fmla="*/ 140 h 205"/>
                <a:gd name="T16" fmla="*/ 261 w 367"/>
                <a:gd name="T17" fmla="*/ 161 h 205"/>
                <a:gd name="T18" fmla="*/ 290 w 367"/>
                <a:gd name="T19" fmla="*/ 182 h 205"/>
                <a:gd name="T20" fmla="*/ 320 w 367"/>
                <a:gd name="T21" fmla="*/ 205 h 205"/>
                <a:gd name="T22" fmla="*/ 367 w 367"/>
                <a:gd name="T23" fmla="*/ 149 h 205"/>
                <a:gd name="T24" fmla="*/ 337 w 367"/>
                <a:gd name="T25" fmla="*/ 123 h 205"/>
                <a:gd name="T26" fmla="*/ 302 w 367"/>
                <a:gd name="T27" fmla="*/ 99 h 205"/>
                <a:gd name="T28" fmla="*/ 270 w 367"/>
                <a:gd name="T29" fmla="*/ 79 h 205"/>
                <a:gd name="T30" fmla="*/ 232 w 367"/>
                <a:gd name="T31" fmla="*/ 58 h 205"/>
                <a:gd name="T32" fmla="*/ 197 w 367"/>
                <a:gd name="T33" fmla="*/ 44 h 205"/>
                <a:gd name="T34" fmla="*/ 159 w 367"/>
                <a:gd name="T35" fmla="*/ 29 h 205"/>
                <a:gd name="T36" fmla="*/ 120 w 367"/>
                <a:gd name="T37" fmla="*/ 17 h 205"/>
                <a:gd name="T38" fmla="*/ 82 w 367"/>
                <a:gd name="T39" fmla="*/ 9 h 205"/>
                <a:gd name="T40" fmla="*/ 44 w 367"/>
                <a:gd name="T41" fmla="*/ 3 h 205"/>
                <a:gd name="T42" fmla="*/ 6 w 367"/>
                <a:gd name="T43" fmla="*/ 0 h 205"/>
                <a:gd name="T44" fmla="*/ 3 w 367"/>
                <a:gd name="T45" fmla="*/ 73 h 205"/>
                <a:gd name="T46" fmla="*/ 3 w 367"/>
                <a:gd name="T47" fmla="*/ 73 h 205"/>
                <a:gd name="T48" fmla="*/ 0 w 367"/>
                <a:gd name="T49" fmla="*/ 73 h 20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67"/>
                <a:gd name="T76" fmla="*/ 0 h 205"/>
                <a:gd name="T77" fmla="*/ 367 w 367"/>
                <a:gd name="T78" fmla="*/ 205 h 20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67" h="205">
                  <a:moveTo>
                    <a:pt x="0" y="73"/>
                  </a:moveTo>
                  <a:lnTo>
                    <a:pt x="35" y="76"/>
                  </a:lnTo>
                  <a:lnTo>
                    <a:pt x="71" y="82"/>
                  </a:lnTo>
                  <a:lnTo>
                    <a:pt x="103" y="91"/>
                  </a:lnTo>
                  <a:lnTo>
                    <a:pt x="138" y="99"/>
                  </a:lnTo>
                  <a:lnTo>
                    <a:pt x="170" y="111"/>
                  </a:lnTo>
                  <a:lnTo>
                    <a:pt x="202" y="126"/>
                  </a:lnTo>
                  <a:lnTo>
                    <a:pt x="232" y="140"/>
                  </a:lnTo>
                  <a:lnTo>
                    <a:pt x="261" y="161"/>
                  </a:lnTo>
                  <a:lnTo>
                    <a:pt x="290" y="182"/>
                  </a:lnTo>
                  <a:lnTo>
                    <a:pt x="320" y="205"/>
                  </a:lnTo>
                  <a:lnTo>
                    <a:pt x="367" y="149"/>
                  </a:lnTo>
                  <a:lnTo>
                    <a:pt x="337" y="123"/>
                  </a:lnTo>
                  <a:lnTo>
                    <a:pt x="302" y="99"/>
                  </a:lnTo>
                  <a:lnTo>
                    <a:pt x="270" y="79"/>
                  </a:lnTo>
                  <a:lnTo>
                    <a:pt x="232" y="58"/>
                  </a:lnTo>
                  <a:lnTo>
                    <a:pt x="197" y="44"/>
                  </a:lnTo>
                  <a:lnTo>
                    <a:pt x="159" y="29"/>
                  </a:lnTo>
                  <a:lnTo>
                    <a:pt x="120" y="17"/>
                  </a:lnTo>
                  <a:lnTo>
                    <a:pt x="82" y="9"/>
                  </a:lnTo>
                  <a:lnTo>
                    <a:pt x="44" y="3"/>
                  </a:lnTo>
                  <a:lnTo>
                    <a:pt x="6" y="0"/>
                  </a:lnTo>
                  <a:lnTo>
                    <a:pt x="3" y="73"/>
                  </a:lnTo>
                  <a:lnTo>
                    <a:pt x="0" y="73"/>
                  </a:lnTo>
                  <a:close/>
                </a:path>
              </a:pathLst>
            </a:custGeom>
            <a:solidFill>
              <a:srgbClr val="F5B87A"/>
            </a:solidFill>
            <a:ln w="9525">
              <a:noFill/>
              <a:round/>
              <a:headEnd/>
              <a:tailEnd/>
            </a:ln>
          </p:spPr>
          <p:txBody>
            <a:bodyPr/>
            <a:lstStyle/>
            <a:p>
              <a:endParaRPr lang="en-US"/>
            </a:p>
          </p:txBody>
        </p:sp>
        <p:sp>
          <p:nvSpPr>
            <p:cNvPr id="20510" name="Freeform 32"/>
            <p:cNvSpPr>
              <a:spLocks/>
            </p:cNvSpPr>
            <p:nvPr/>
          </p:nvSpPr>
          <p:spPr bwMode="auto">
            <a:xfrm>
              <a:off x="3614" y="2682"/>
              <a:ext cx="367" cy="205"/>
            </a:xfrm>
            <a:custGeom>
              <a:avLst/>
              <a:gdLst>
                <a:gd name="T0" fmla="*/ 0 w 367"/>
                <a:gd name="T1" fmla="*/ 73 h 205"/>
                <a:gd name="T2" fmla="*/ 35 w 367"/>
                <a:gd name="T3" fmla="*/ 76 h 205"/>
                <a:gd name="T4" fmla="*/ 71 w 367"/>
                <a:gd name="T5" fmla="*/ 82 h 205"/>
                <a:gd name="T6" fmla="*/ 103 w 367"/>
                <a:gd name="T7" fmla="*/ 91 h 205"/>
                <a:gd name="T8" fmla="*/ 138 w 367"/>
                <a:gd name="T9" fmla="*/ 99 h 205"/>
                <a:gd name="T10" fmla="*/ 170 w 367"/>
                <a:gd name="T11" fmla="*/ 111 h 205"/>
                <a:gd name="T12" fmla="*/ 202 w 367"/>
                <a:gd name="T13" fmla="*/ 126 h 205"/>
                <a:gd name="T14" fmla="*/ 232 w 367"/>
                <a:gd name="T15" fmla="*/ 140 h 205"/>
                <a:gd name="T16" fmla="*/ 261 w 367"/>
                <a:gd name="T17" fmla="*/ 161 h 205"/>
                <a:gd name="T18" fmla="*/ 290 w 367"/>
                <a:gd name="T19" fmla="*/ 182 h 205"/>
                <a:gd name="T20" fmla="*/ 320 w 367"/>
                <a:gd name="T21" fmla="*/ 205 h 205"/>
                <a:gd name="T22" fmla="*/ 367 w 367"/>
                <a:gd name="T23" fmla="*/ 149 h 205"/>
                <a:gd name="T24" fmla="*/ 337 w 367"/>
                <a:gd name="T25" fmla="*/ 123 h 205"/>
                <a:gd name="T26" fmla="*/ 302 w 367"/>
                <a:gd name="T27" fmla="*/ 99 h 205"/>
                <a:gd name="T28" fmla="*/ 270 w 367"/>
                <a:gd name="T29" fmla="*/ 79 h 205"/>
                <a:gd name="T30" fmla="*/ 232 w 367"/>
                <a:gd name="T31" fmla="*/ 58 h 205"/>
                <a:gd name="T32" fmla="*/ 197 w 367"/>
                <a:gd name="T33" fmla="*/ 44 h 205"/>
                <a:gd name="T34" fmla="*/ 159 w 367"/>
                <a:gd name="T35" fmla="*/ 29 h 205"/>
                <a:gd name="T36" fmla="*/ 120 w 367"/>
                <a:gd name="T37" fmla="*/ 17 h 205"/>
                <a:gd name="T38" fmla="*/ 82 w 367"/>
                <a:gd name="T39" fmla="*/ 9 h 205"/>
                <a:gd name="T40" fmla="*/ 44 w 367"/>
                <a:gd name="T41" fmla="*/ 3 h 205"/>
                <a:gd name="T42" fmla="*/ 6 w 367"/>
                <a:gd name="T43" fmla="*/ 0 h 205"/>
                <a:gd name="T44" fmla="*/ 3 w 367"/>
                <a:gd name="T45" fmla="*/ 73 h 205"/>
                <a:gd name="T46" fmla="*/ 3 w 367"/>
                <a:gd name="T47" fmla="*/ 73 h 20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67"/>
                <a:gd name="T73" fmla="*/ 0 h 205"/>
                <a:gd name="T74" fmla="*/ 367 w 367"/>
                <a:gd name="T75" fmla="*/ 205 h 20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67" h="205">
                  <a:moveTo>
                    <a:pt x="0" y="73"/>
                  </a:moveTo>
                  <a:lnTo>
                    <a:pt x="35" y="76"/>
                  </a:lnTo>
                  <a:lnTo>
                    <a:pt x="71" y="82"/>
                  </a:lnTo>
                  <a:lnTo>
                    <a:pt x="103" y="91"/>
                  </a:lnTo>
                  <a:lnTo>
                    <a:pt x="138" y="99"/>
                  </a:lnTo>
                  <a:lnTo>
                    <a:pt x="170" y="111"/>
                  </a:lnTo>
                  <a:lnTo>
                    <a:pt x="202" y="126"/>
                  </a:lnTo>
                  <a:lnTo>
                    <a:pt x="232" y="140"/>
                  </a:lnTo>
                  <a:lnTo>
                    <a:pt x="261" y="161"/>
                  </a:lnTo>
                  <a:lnTo>
                    <a:pt x="290" y="182"/>
                  </a:lnTo>
                  <a:lnTo>
                    <a:pt x="320" y="205"/>
                  </a:lnTo>
                  <a:lnTo>
                    <a:pt x="367" y="149"/>
                  </a:lnTo>
                  <a:lnTo>
                    <a:pt x="337" y="123"/>
                  </a:lnTo>
                  <a:lnTo>
                    <a:pt x="302" y="99"/>
                  </a:lnTo>
                  <a:lnTo>
                    <a:pt x="270" y="79"/>
                  </a:lnTo>
                  <a:lnTo>
                    <a:pt x="232" y="58"/>
                  </a:lnTo>
                  <a:lnTo>
                    <a:pt x="197" y="44"/>
                  </a:lnTo>
                  <a:lnTo>
                    <a:pt x="159" y="29"/>
                  </a:lnTo>
                  <a:lnTo>
                    <a:pt x="120" y="17"/>
                  </a:lnTo>
                  <a:lnTo>
                    <a:pt x="82" y="9"/>
                  </a:lnTo>
                  <a:lnTo>
                    <a:pt x="44" y="3"/>
                  </a:lnTo>
                  <a:lnTo>
                    <a:pt x="6" y="0"/>
                  </a:lnTo>
                  <a:lnTo>
                    <a:pt x="3" y="73"/>
                  </a:lnTo>
                </a:path>
              </a:pathLst>
            </a:custGeom>
            <a:noFill/>
            <a:ln w="19050">
              <a:solidFill>
                <a:srgbClr val="000000"/>
              </a:solidFill>
              <a:round/>
              <a:headEnd/>
              <a:tailEnd/>
            </a:ln>
          </p:spPr>
          <p:txBody>
            <a:bodyPr/>
            <a:lstStyle/>
            <a:p>
              <a:endParaRPr lang="en-US"/>
            </a:p>
          </p:txBody>
        </p:sp>
        <p:sp>
          <p:nvSpPr>
            <p:cNvPr id="20511" name="Rectangle 33"/>
            <p:cNvSpPr>
              <a:spLocks noChangeArrowheads="1"/>
            </p:cNvSpPr>
            <p:nvPr/>
          </p:nvSpPr>
          <p:spPr bwMode="auto">
            <a:xfrm>
              <a:off x="1530" y="2236"/>
              <a:ext cx="64" cy="115"/>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P</a:t>
              </a:r>
              <a:endParaRPr lang="en-US" b="1"/>
            </a:p>
          </p:txBody>
        </p:sp>
        <p:sp>
          <p:nvSpPr>
            <p:cNvPr id="20512" name="Rectangle 34"/>
            <p:cNvSpPr>
              <a:spLocks noChangeArrowheads="1"/>
            </p:cNvSpPr>
            <p:nvPr/>
          </p:nvSpPr>
          <p:spPr bwMode="auto">
            <a:xfrm>
              <a:off x="1594" y="2236"/>
              <a:ext cx="27" cy="115"/>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l</a:t>
              </a:r>
              <a:endParaRPr lang="en-US" b="1"/>
            </a:p>
          </p:txBody>
        </p:sp>
        <p:sp>
          <p:nvSpPr>
            <p:cNvPr id="20513" name="Rectangle 35"/>
            <p:cNvSpPr>
              <a:spLocks noChangeArrowheads="1"/>
            </p:cNvSpPr>
            <p:nvPr/>
          </p:nvSpPr>
          <p:spPr bwMode="auto">
            <a:xfrm>
              <a:off x="1618" y="2236"/>
              <a:ext cx="53" cy="115"/>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a</a:t>
              </a:r>
              <a:endParaRPr lang="en-US" b="1"/>
            </a:p>
          </p:txBody>
        </p:sp>
        <p:sp>
          <p:nvSpPr>
            <p:cNvPr id="20514" name="Rectangle 36"/>
            <p:cNvSpPr>
              <a:spLocks noChangeArrowheads="1"/>
            </p:cNvSpPr>
            <p:nvPr/>
          </p:nvSpPr>
          <p:spPr bwMode="auto">
            <a:xfrm>
              <a:off x="1671" y="2236"/>
              <a:ext cx="32" cy="115"/>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t</a:t>
              </a:r>
              <a:endParaRPr lang="en-US" b="1"/>
            </a:p>
          </p:txBody>
        </p:sp>
        <p:sp>
          <p:nvSpPr>
            <p:cNvPr id="20515" name="Rectangle 37"/>
            <p:cNvSpPr>
              <a:spLocks noChangeArrowheads="1"/>
            </p:cNvSpPr>
            <p:nvPr/>
          </p:nvSpPr>
          <p:spPr bwMode="auto">
            <a:xfrm>
              <a:off x="1700" y="2236"/>
              <a:ext cx="32" cy="115"/>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t</a:t>
              </a:r>
              <a:endParaRPr lang="en-US" b="1"/>
            </a:p>
          </p:txBody>
        </p:sp>
        <p:sp>
          <p:nvSpPr>
            <p:cNvPr id="20516" name="Rectangle 38"/>
            <p:cNvSpPr>
              <a:spLocks noChangeArrowheads="1"/>
            </p:cNvSpPr>
            <p:nvPr/>
          </p:nvSpPr>
          <p:spPr bwMode="auto">
            <a:xfrm>
              <a:off x="1726" y="2236"/>
              <a:ext cx="53" cy="115"/>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e</a:t>
              </a:r>
              <a:endParaRPr lang="en-US" b="1"/>
            </a:p>
          </p:txBody>
        </p:sp>
        <p:sp>
          <p:nvSpPr>
            <p:cNvPr id="20517" name="Rectangle 39"/>
            <p:cNvSpPr>
              <a:spLocks noChangeArrowheads="1"/>
            </p:cNvSpPr>
            <p:nvPr/>
          </p:nvSpPr>
          <p:spPr bwMode="auto">
            <a:xfrm>
              <a:off x="1779" y="2236"/>
              <a:ext cx="37" cy="115"/>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r</a:t>
              </a:r>
              <a:endParaRPr lang="en-US" b="1"/>
            </a:p>
          </p:txBody>
        </p:sp>
        <p:sp>
          <p:nvSpPr>
            <p:cNvPr id="20518" name="Rectangle 40"/>
            <p:cNvSpPr>
              <a:spLocks noChangeArrowheads="1"/>
            </p:cNvSpPr>
            <p:nvPr/>
          </p:nvSpPr>
          <p:spPr bwMode="auto">
            <a:xfrm>
              <a:off x="2700" y="3209"/>
              <a:ext cx="59" cy="115"/>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T</a:t>
              </a:r>
              <a:endParaRPr lang="en-US" b="1"/>
            </a:p>
          </p:txBody>
        </p:sp>
        <p:sp>
          <p:nvSpPr>
            <p:cNvPr id="20519" name="Rectangle 41"/>
            <p:cNvSpPr>
              <a:spLocks noChangeArrowheads="1"/>
            </p:cNvSpPr>
            <p:nvPr/>
          </p:nvSpPr>
          <p:spPr bwMode="auto">
            <a:xfrm>
              <a:off x="2761" y="3209"/>
              <a:ext cx="37" cy="115"/>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r</a:t>
              </a:r>
              <a:endParaRPr lang="en-US" b="1"/>
            </a:p>
          </p:txBody>
        </p:sp>
        <p:sp>
          <p:nvSpPr>
            <p:cNvPr id="20520" name="Rectangle 42"/>
            <p:cNvSpPr>
              <a:spLocks noChangeArrowheads="1"/>
            </p:cNvSpPr>
            <p:nvPr/>
          </p:nvSpPr>
          <p:spPr bwMode="auto">
            <a:xfrm>
              <a:off x="2793" y="3209"/>
              <a:ext cx="53" cy="115"/>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a</a:t>
              </a:r>
              <a:endParaRPr lang="en-US" b="1"/>
            </a:p>
          </p:txBody>
        </p:sp>
        <p:sp>
          <p:nvSpPr>
            <p:cNvPr id="20521" name="Rectangle 43"/>
            <p:cNvSpPr>
              <a:spLocks noChangeArrowheads="1"/>
            </p:cNvSpPr>
            <p:nvPr/>
          </p:nvSpPr>
          <p:spPr bwMode="auto">
            <a:xfrm>
              <a:off x="2846" y="3209"/>
              <a:ext cx="53" cy="115"/>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c</a:t>
              </a:r>
              <a:endParaRPr lang="en-US" b="1"/>
            </a:p>
          </p:txBody>
        </p:sp>
        <p:sp>
          <p:nvSpPr>
            <p:cNvPr id="20522" name="Rectangle 44"/>
            <p:cNvSpPr>
              <a:spLocks noChangeArrowheads="1"/>
            </p:cNvSpPr>
            <p:nvPr/>
          </p:nvSpPr>
          <p:spPr bwMode="auto">
            <a:xfrm>
              <a:off x="2896" y="3209"/>
              <a:ext cx="53" cy="115"/>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k</a:t>
              </a:r>
              <a:endParaRPr lang="en-US" b="1"/>
            </a:p>
          </p:txBody>
        </p:sp>
        <p:sp>
          <p:nvSpPr>
            <p:cNvPr id="20523" name="Freeform 45"/>
            <p:cNvSpPr>
              <a:spLocks/>
            </p:cNvSpPr>
            <p:nvPr/>
          </p:nvSpPr>
          <p:spPr bwMode="auto">
            <a:xfrm>
              <a:off x="2342" y="2019"/>
              <a:ext cx="50" cy="53"/>
            </a:xfrm>
            <a:custGeom>
              <a:avLst/>
              <a:gdLst>
                <a:gd name="T0" fmla="*/ 32 w 50"/>
                <a:gd name="T1" fmla="*/ 0 h 53"/>
                <a:gd name="T2" fmla="*/ 0 w 50"/>
                <a:gd name="T3" fmla="*/ 35 h 53"/>
                <a:gd name="T4" fmla="*/ 50 w 50"/>
                <a:gd name="T5" fmla="*/ 53 h 53"/>
                <a:gd name="T6" fmla="*/ 35 w 50"/>
                <a:gd name="T7" fmla="*/ 3 h 53"/>
                <a:gd name="T8" fmla="*/ 35 w 50"/>
                <a:gd name="T9" fmla="*/ 3 h 53"/>
                <a:gd name="T10" fmla="*/ 32 w 50"/>
                <a:gd name="T11" fmla="*/ 0 h 53"/>
                <a:gd name="T12" fmla="*/ 0 60000 65536"/>
                <a:gd name="T13" fmla="*/ 0 60000 65536"/>
                <a:gd name="T14" fmla="*/ 0 60000 65536"/>
                <a:gd name="T15" fmla="*/ 0 60000 65536"/>
                <a:gd name="T16" fmla="*/ 0 60000 65536"/>
                <a:gd name="T17" fmla="*/ 0 60000 65536"/>
                <a:gd name="T18" fmla="*/ 0 w 50"/>
                <a:gd name="T19" fmla="*/ 0 h 53"/>
                <a:gd name="T20" fmla="*/ 50 w 50"/>
                <a:gd name="T21" fmla="*/ 53 h 53"/>
              </a:gdLst>
              <a:ahLst/>
              <a:cxnLst>
                <a:cxn ang="T12">
                  <a:pos x="T0" y="T1"/>
                </a:cxn>
                <a:cxn ang="T13">
                  <a:pos x="T2" y="T3"/>
                </a:cxn>
                <a:cxn ang="T14">
                  <a:pos x="T4" y="T5"/>
                </a:cxn>
                <a:cxn ang="T15">
                  <a:pos x="T6" y="T7"/>
                </a:cxn>
                <a:cxn ang="T16">
                  <a:pos x="T8" y="T9"/>
                </a:cxn>
                <a:cxn ang="T17">
                  <a:pos x="T10" y="T11"/>
                </a:cxn>
              </a:cxnLst>
              <a:rect l="T18" t="T19" r="T20" b="T21"/>
              <a:pathLst>
                <a:path w="50" h="53">
                  <a:moveTo>
                    <a:pt x="32" y="0"/>
                  </a:moveTo>
                  <a:lnTo>
                    <a:pt x="0" y="35"/>
                  </a:lnTo>
                  <a:lnTo>
                    <a:pt x="50" y="53"/>
                  </a:lnTo>
                  <a:lnTo>
                    <a:pt x="35" y="3"/>
                  </a:lnTo>
                  <a:lnTo>
                    <a:pt x="32" y="0"/>
                  </a:lnTo>
                  <a:close/>
                </a:path>
              </a:pathLst>
            </a:custGeom>
            <a:solidFill>
              <a:srgbClr val="000000"/>
            </a:solidFill>
            <a:ln w="9525">
              <a:noFill/>
              <a:round/>
              <a:headEnd/>
              <a:tailEnd/>
            </a:ln>
          </p:spPr>
          <p:txBody>
            <a:bodyPr/>
            <a:lstStyle/>
            <a:p>
              <a:endParaRPr lang="en-US"/>
            </a:p>
          </p:txBody>
        </p:sp>
        <p:sp>
          <p:nvSpPr>
            <p:cNvPr id="20524" name="Line 46"/>
            <p:cNvSpPr>
              <a:spLocks noChangeShapeType="1"/>
            </p:cNvSpPr>
            <p:nvPr/>
          </p:nvSpPr>
          <p:spPr bwMode="auto">
            <a:xfrm>
              <a:off x="2104" y="1785"/>
              <a:ext cx="264" cy="261"/>
            </a:xfrm>
            <a:prstGeom prst="line">
              <a:avLst/>
            </a:prstGeom>
            <a:noFill/>
            <a:ln w="19050">
              <a:solidFill>
                <a:srgbClr val="000000"/>
              </a:solidFill>
              <a:round/>
              <a:headEnd/>
              <a:tailEnd/>
            </a:ln>
          </p:spPr>
          <p:txBody>
            <a:bodyPr/>
            <a:lstStyle/>
            <a:p>
              <a:endParaRPr lang="en-US"/>
            </a:p>
          </p:txBody>
        </p:sp>
        <p:sp>
          <p:nvSpPr>
            <p:cNvPr id="20525" name="Freeform 47"/>
            <p:cNvSpPr>
              <a:spLocks/>
            </p:cNvSpPr>
            <p:nvPr/>
          </p:nvSpPr>
          <p:spPr bwMode="auto">
            <a:xfrm>
              <a:off x="3072" y="2752"/>
              <a:ext cx="53" cy="53"/>
            </a:xfrm>
            <a:custGeom>
              <a:avLst/>
              <a:gdLst>
                <a:gd name="T0" fmla="*/ 35 w 53"/>
                <a:gd name="T1" fmla="*/ 0 h 53"/>
                <a:gd name="T2" fmla="*/ 0 w 53"/>
                <a:gd name="T3" fmla="*/ 35 h 53"/>
                <a:gd name="T4" fmla="*/ 53 w 53"/>
                <a:gd name="T5" fmla="*/ 53 h 53"/>
                <a:gd name="T6" fmla="*/ 35 w 53"/>
                <a:gd name="T7" fmla="*/ 0 h 53"/>
                <a:gd name="T8" fmla="*/ 35 w 53"/>
                <a:gd name="T9" fmla="*/ 0 h 53"/>
                <a:gd name="T10" fmla="*/ 0 60000 65536"/>
                <a:gd name="T11" fmla="*/ 0 60000 65536"/>
                <a:gd name="T12" fmla="*/ 0 60000 65536"/>
                <a:gd name="T13" fmla="*/ 0 60000 65536"/>
                <a:gd name="T14" fmla="*/ 0 60000 65536"/>
                <a:gd name="T15" fmla="*/ 0 w 53"/>
                <a:gd name="T16" fmla="*/ 0 h 53"/>
                <a:gd name="T17" fmla="*/ 53 w 53"/>
                <a:gd name="T18" fmla="*/ 53 h 53"/>
              </a:gdLst>
              <a:ahLst/>
              <a:cxnLst>
                <a:cxn ang="T10">
                  <a:pos x="T0" y="T1"/>
                </a:cxn>
                <a:cxn ang="T11">
                  <a:pos x="T2" y="T3"/>
                </a:cxn>
                <a:cxn ang="T12">
                  <a:pos x="T4" y="T5"/>
                </a:cxn>
                <a:cxn ang="T13">
                  <a:pos x="T6" y="T7"/>
                </a:cxn>
                <a:cxn ang="T14">
                  <a:pos x="T8" y="T9"/>
                </a:cxn>
              </a:cxnLst>
              <a:rect l="T15" t="T16" r="T17" b="T18"/>
              <a:pathLst>
                <a:path w="53" h="53">
                  <a:moveTo>
                    <a:pt x="35" y="0"/>
                  </a:moveTo>
                  <a:lnTo>
                    <a:pt x="0" y="35"/>
                  </a:lnTo>
                  <a:lnTo>
                    <a:pt x="53" y="53"/>
                  </a:lnTo>
                  <a:lnTo>
                    <a:pt x="35" y="0"/>
                  </a:lnTo>
                  <a:close/>
                </a:path>
              </a:pathLst>
            </a:custGeom>
            <a:solidFill>
              <a:srgbClr val="000000"/>
            </a:solidFill>
            <a:ln w="9525">
              <a:noFill/>
              <a:round/>
              <a:headEnd/>
              <a:tailEnd/>
            </a:ln>
          </p:spPr>
          <p:txBody>
            <a:bodyPr/>
            <a:lstStyle/>
            <a:p>
              <a:endParaRPr lang="en-US"/>
            </a:p>
          </p:txBody>
        </p:sp>
        <p:sp>
          <p:nvSpPr>
            <p:cNvPr id="20526" name="Line 48"/>
            <p:cNvSpPr>
              <a:spLocks noChangeShapeType="1"/>
            </p:cNvSpPr>
            <p:nvPr/>
          </p:nvSpPr>
          <p:spPr bwMode="auto">
            <a:xfrm>
              <a:off x="2837" y="2518"/>
              <a:ext cx="261" cy="260"/>
            </a:xfrm>
            <a:prstGeom prst="line">
              <a:avLst/>
            </a:prstGeom>
            <a:noFill/>
            <a:ln w="19050">
              <a:solidFill>
                <a:srgbClr val="000000"/>
              </a:solidFill>
              <a:round/>
              <a:headEnd/>
              <a:tailEnd/>
            </a:ln>
          </p:spPr>
          <p:txBody>
            <a:bodyPr/>
            <a:lstStyle/>
            <a:p>
              <a:endParaRPr lang="en-US"/>
            </a:p>
          </p:txBody>
        </p:sp>
        <p:sp>
          <p:nvSpPr>
            <p:cNvPr id="20527" name="Freeform 49"/>
            <p:cNvSpPr>
              <a:spLocks/>
            </p:cNvSpPr>
            <p:nvPr/>
          </p:nvSpPr>
          <p:spPr bwMode="auto">
            <a:xfrm>
              <a:off x="2450" y="1360"/>
              <a:ext cx="50" cy="50"/>
            </a:xfrm>
            <a:custGeom>
              <a:avLst/>
              <a:gdLst>
                <a:gd name="T0" fmla="*/ 50 w 50"/>
                <a:gd name="T1" fmla="*/ 50 h 50"/>
                <a:gd name="T2" fmla="*/ 50 w 50"/>
                <a:gd name="T3" fmla="*/ 0 h 50"/>
                <a:gd name="T4" fmla="*/ 0 w 50"/>
                <a:gd name="T5" fmla="*/ 26 h 50"/>
                <a:gd name="T6" fmla="*/ 50 w 50"/>
                <a:gd name="T7" fmla="*/ 50 h 50"/>
                <a:gd name="T8" fmla="*/ 50 w 50"/>
                <a:gd name="T9" fmla="*/ 50 h 50"/>
                <a:gd name="T10" fmla="*/ 0 60000 65536"/>
                <a:gd name="T11" fmla="*/ 0 60000 65536"/>
                <a:gd name="T12" fmla="*/ 0 60000 65536"/>
                <a:gd name="T13" fmla="*/ 0 60000 65536"/>
                <a:gd name="T14" fmla="*/ 0 60000 65536"/>
                <a:gd name="T15" fmla="*/ 0 w 50"/>
                <a:gd name="T16" fmla="*/ 0 h 50"/>
                <a:gd name="T17" fmla="*/ 50 w 50"/>
                <a:gd name="T18" fmla="*/ 50 h 50"/>
              </a:gdLst>
              <a:ahLst/>
              <a:cxnLst>
                <a:cxn ang="T10">
                  <a:pos x="T0" y="T1"/>
                </a:cxn>
                <a:cxn ang="T11">
                  <a:pos x="T2" y="T3"/>
                </a:cxn>
                <a:cxn ang="T12">
                  <a:pos x="T4" y="T5"/>
                </a:cxn>
                <a:cxn ang="T13">
                  <a:pos x="T6" y="T7"/>
                </a:cxn>
                <a:cxn ang="T14">
                  <a:pos x="T8" y="T9"/>
                </a:cxn>
              </a:cxnLst>
              <a:rect l="T15" t="T16" r="T17" b="T18"/>
              <a:pathLst>
                <a:path w="50" h="50">
                  <a:moveTo>
                    <a:pt x="50" y="50"/>
                  </a:moveTo>
                  <a:lnTo>
                    <a:pt x="50" y="0"/>
                  </a:lnTo>
                  <a:lnTo>
                    <a:pt x="0" y="26"/>
                  </a:lnTo>
                  <a:lnTo>
                    <a:pt x="50" y="50"/>
                  </a:lnTo>
                  <a:close/>
                </a:path>
              </a:pathLst>
            </a:custGeom>
            <a:solidFill>
              <a:srgbClr val="000000"/>
            </a:solidFill>
            <a:ln w="9525">
              <a:noFill/>
              <a:round/>
              <a:headEnd/>
              <a:tailEnd/>
            </a:ln>
          </p:spPr>
          <p:txBody>
            <a:bodyPr/>
            <a:lstStyle/>
            <a:p>
              <a:endParaRPr lang="en-US"/>
            </a:p>
          </p:txBody>
        </p:sp>
        <p:sp>
          <p:nvSpPr>
            <p:cNvPr id="20528" name="Line 50"/>
            <p:cNvSpPr>
              <a:spLocks noChangeShapeType="1"/>
            </p:cNvSpPr>
            <p:nvPr/>
          </p:nvSpPr>
          <p:spPr bwMode="auto">
            <a:xfrm>
              <a:off x="2488" y="1383"/>
              <a:ext cx="402" cy="3"/>
            </a:xfrm>
            <a:prstGeom prst="line">
              <a:avLst/>
            </a:prstGeom>
            <a:noFill/>
            <a:ln w="9525">
              <a:solidFill>
                <a:srgbClr val="000000"/>
              </a:solidFill>
              <a:round/>
              <a:headEnd/>
              <a:tailEnd/>
            </a:ln>
          </p:spPr>
          <p:txBody>
            <a:bodyPr/>
            <a:lstStyle/>
            <a:p>
              <a:endParaRPr lang="en-US"/>
            </a:p>
          </p:txBody>
        </p:sp>
        <p:sp>
          <p:nvSpPr>
            <p:cNvPr id="20529" name="Freeform 51"/>
            <p:cNvSpPr>
              <a:spLocks/>
            </p:cNvSpPr>
            <p:nvPr/>
          </p:nvSpPr>
          <p:spPr bwMode="auto">
            <a:xfrm>
              <a:off x="2450" y="1266"/>
              <a:ext cx="56" cy="50"/>
            </a:xfrm>
            <a:custGeom>
              <a:avLst/>
              <a:gdLst>
                <a:gd name="T0" fmla="*/ 41 w 56"/>
                <a:gd name="T1" fmla="*/ 47 h 50"/>
                <a:gd name="T2" fmla="*/ 56 w 56"/>
                <a:gd name="T3" fmla="*/ 0 h 50"/>
                <a:gd name="T4" fmla="*/ 0 w 56"/>
                <a:gd name="T5" fmla="*/ 15 h 50"/>
                <a:gd name="T6" fmla="*/ 44 w 56"/>
                <a:gd name="T7" fmla="*/ 50 h 50"/>
                <a:gd name="T8" fmla="*/ 44 w 56"/>
                <a:gd name="T9" fmla="*/ 50 h 50"/>
                <a:gd name="T10" fmla="*/ 41 w 56"/>
                <a:gd name="T11" fmla="*/ 47 h 50"/>
                <a:gd name="T12" fmla="*/ 0 60000 65536"/>
                <a:gd name="T13" fmla="*/ 0 60000 65536"/>
                <a:gd name="T14" fmla="*/ 0 60000 65536"/>
                <a:gd name="T15" fmla="*/ 0 60000 65536"/>
                <a:gd name="T16" fmla="*/ 0 60000 65536"/>
                <a:gd name="T17" fmla="*/ 0 60000 65536"/>
                <a:gd name="T18" fmla="*/ 0 w 56"/>
                <a:gd name="T19" fmla="*/ 0 h 50"/>
                <a:gd name="T20" fmla="*/ 56 w 56"/>
                <a:gd name="T21" fmla="*/ 50 h 50"/>
              </a:gdLst>
              <a:ahLst/>
              <a:cxnLst>
                <a:cxn ang="T12">
                  <a:pos x="T0" y="T1"/>
                </a:cxn>
                <a:cxn ang="T13">
                  <a:pos x="T2" y="T3"/>
                </a:cxn>
                <a:cxn ang="T14">
                  <a:pos x="T4" y="T5"/>
                </a:cxn>
                <a:cxn ang="T15">
                  <a:pos x="T6" y="T7"/>
                </a:cxn>
                <a:cxn ang="T16">
                  <a:pos x="T8" y="T9"/>
                </a:cxn>
                <a:cxn ang="T17">
                  <a:pos x="T10" y="T11"/>
                </a:cxn>
              </a:cxnLst>
              <a:rect l="T18" t="T19" r="T20" b="T21"/>
              <a:pathLst>
                <a:path w="56" h="50">
                  <a:moveTo>
                    <a:pt x="41" y="47"/>
                  </a:moveTo>
                  <a:lnTo>
                    <a:pt x="56" y="0"/>
                  </a:lnTo>
                  <a:lnTo>
                    <a:pt x="0" y="15"/>
                  </a:lnTo>
                  <a:lnTo>
                    <a:pt x="44" y="50"/>
                  </a:lnTo>
                  <a:lnTo>
                    <a:pt x="41" y="47"/>
                  </a:lnTo>
                  <a:close/>
                </a:path>
              </a:pathLst>
            </a:custGeom>
            <a:solidFill>
              <a:srgbClr val="000000"/>
            </a:solidFill>
            <a:ln w="9525">
              <a:noFill/>
              <a:round/>
              <a:headEnd/>
              <a:tailEnd/>
            </a:ln>
          </p:spPr>
          <p:txBody>
            <a:bodyPr/>
            <a:lstStyle/>
            <a:p>
              <a:endParaRPr lang="en-US"/>
            </a:p>
          </p:txBody>
        </p:sp>
        <p:sp>
          <p:nvSpPr>
            <p:cNvPr id="20530" name="Line 52"/>
            <p:cNvSpPr>
              <a:spLocks noChangeShapeType="1"/>
            </p:cNvSpPr>
            <p:nvPr/>
          </p:nvSpPr>
          <p:spPr bwMode="auto">
            <a:xfrm>
              <a:off x="2488" y="1286"/>
              <a:ext cx="402" cy="100"/>
            </a:xfrm>
            <a:prstGeom prst="line">
              <a:avLst/>
            </a:prstGeom>
            <a:noFill/>
            <a:ln w="9525">
              <a:solidFill>
                <a:srgbClr val="000000"/>
              </a:solidFill>
              <a:round/>
              <a:headEnd/>
              <a:tailEnd/>
            </a:ln>
          </p:spPr>
          <p:txBody>
            <a:bodyPr/>
            <a:lstStyle/>
            <a:p>
              <a:endParaRPr lang="en-US"/>
            </a:p>
          </p:txBody>
        </p:sp>
        <p:sp>
          <p:nvSpPr>
            <p:cNvPr id="20531" name="Freeform 53"/>
            <p:cNvSpPr>
              <a:spLocks/>
            </p:cNvSpPr>
            <p:nvPr/>
          </p:nvSpPr>
          <p:spPr bwMode="auto">
            <a:xfrm>
              <a:off x="2450" y="1169"/>
              <a:ext cx="53" cy="44"/>
            </a:xfrm>
            <a:custGeom>
              <a:avLst/>
              <a:gdLst>
                <a:gd name="T0" fmla="*/ 33 w 53"/>
                <a:gd name="T1" fmla="*/ 44 h 44"/>
                <a:gd name="T2" fmla="*/ 53 w 53"/>
                <a:gd name="T3" fmla="*/ 0 h 44"/>
                <a:gd name="T4" fmla="*/ 0 w 53"/>
                <a:gd name="T5" fmla="*/ 3 h 44"/>
                <a:gd name="T6" fmla="*/ 33 w 53"/>
                <a:gd name="T7" fmla="*/ 44 h 44"/>
                <a:gd name="T8" fmla="*/ 33 w 53"/>
                <a:gd name="T9" fmla="*/ 44 h 44"/>
                <a:gd name="T10" fmla="*/ 0 60000 65536"/>
                <a:gd name="T11" fmla="*/ 0 60000 65536"/>
                <a:gd name="T12" fmla="*/ 0 60000 65536"/>
                <a:gd name="T13" fmla="*/ 0 60000 65536"/>
                <a:gd name="T14" fmla="*/ 0 60000 65536"/>
                <a:gd name="T15" fmla="*/ 0 w 53"/>
                <a:gd name="T16" fmla="*/ 0 h 44"/>
                <a:gd name="T17" fmla="*/ 53 w 53"/>
                <a:gd name="T18" fmla="*/ 44 h 44"/>
              </a:gdLst>
              <a:ahLst/>
              <a:cxnLst>
                <a:cxn ang="T10">
                  <a:pos x="T0" y="T1"/>
                </a:cxn>
                <a:cxn ang="T11">
                  <a:pos x="T2" y="T3"/>
                </a:cxn>
                <a:cxn ang="T12">
                  <a:pos x="T4" y="T5"/>
                </a:cxn>
                <a:cxn ang="T13">
                  <a:pos x="T6" y="T7"/>
                </a:cxn>
                <a:cxn ang="T14">
                  <a:pos x="T8" y="T9"/>
                </a:cxn>
              </a:cxnLst>
              <a:rect l="T15" t="T16" r="T17" b="T18"/>
              <a:pathLst>
                <a:path w="53" h="44">
                  <a:moveTo>
                    <a:pt x="33" y="44"/>
                  </a:moveTo>
                  <a:lnTo>
                    <a:pt x="53" y="0"/>
                  </a:lnTo>
                  <a:lnTo>
                    <a:pt x="0" y="3"/>
                  </a:lnTo>
                  <a:lnTo>
                    <a:pt x="33" y="44"/>
                  </a:lnTo>
                  <a:close/>
                </a:path>
              </a:pathLst>
            </a:custGeom>
            <a:solidFill>
              <a:srgbClr val="000000"/>
            </a:solidFill>
            <a:ln w="9525">
              <a:noFill/>
              <a:round/>
              <a:headEnd/>
              <a:tailEnd/>
            </a:ln>
          </p:spPr>
          <p:txBody>
            <a:bodyPr/>
            <a:lstStyle/>
            <a:p>
              <a:endParaRPr lang="en-US"/>
            </a:p>
          </p:txBody>
        </p:sp>
        <p:sp>
          <p:nvSpPr>
            <p:cNvPr id="20532" name="Freeform 54"/>
            <p:cNvSpPr>
              <a:spLocks/>
            </p:cNvSpPr>
            <p:nvPr/>
          </p:nvSpPr>
          <p:spPr bwMode="auto">
            <a:xfrm>
              <a:off x="2450" y="1456"/>
              <a:ext cx="56" cy="47"/>
            </a:xfrm>
            <a:custGeom>
              <a:avLst/>
              <a:gdLst>
                <a:gd name="T0" fmla="*/ 41 w 56"/>
                <a:gd name="T1" fmla="*/ 0 h 47"/>
                <a:gd name="T2" fmla="*/ 56 w 56"/>
                <a:gd name="T3" fmla="*/ 47 h 47"/>
                <a:gd name="T4" fmla="*/ 0 w 56"/>
                <a:gd name="T5" fmla="*/ 36 h 47"/>
                <a:gd name="T6" fmla="*/ 44 w 56"/>
                <a:gd name="T7" fmla="*/ 0 h 47"/>
                <a:gd name="T8" fmla="*/ 44 w 56"/>
                <a:gd name="T9" fmla="*/ 0 h 47"/>
                <a:gd name="T10" fmla="*/ 41 w 56"/>
                <a:gd name="T11" fmla="*/ 0 h 47"/>
                <a:gd name="T12" fmla="*/ 0 60000 65536"/>
                <a:gd name="T13" fmla="*/ 0 60000 65536"/>
                <a:gd name="T14" fmla="*/ 0 60000 65536"/>
                <a:gd name="T15" fmla="*/ 0 60000 65536"/>
                <a:gd name="T16" fmla="*/ 0 60000 65536"/>
                <a:gd name="T17" fmla="*/ 0 60000 65536"/>
                <a:gd name="T18" fmla="*/ 0 w 56"/>
                <a:gd name="T19" fmla="*/ 0 h 47"/>
                <a:gd name="T20" fmla="*/ 56 w 56"/>
                <a:gd name="T21" fmla="*/ 47 h 47"/>
              </a:gdLst>
              <a:ahLst/>
              <a:cxnLst>
                <a:cxn ang="T12">
                  <a:pos x="T0" y="T1"/>
                </a:cxn>
                <a:cxn ang="T13">
                  <a:pos x="T2" y="T3"/>
                </a:cxn>
                <a:cxn ang="T14">
                  <a:pos x="T4" y="T5"/>
                </a:cxn>
                <a:cxn ang="T15">
                  <a:pos x="T6" y="T7"/>
                </a:cxn>
                <a:cxn ang="T16">
                  <a:pos x="T8" y="T9"/>
                </a:cxn>
                <a:cxn ang="T17">
                  <a:pos x="T10" y="T11"/>
                </a:cxn>
              </a:cxnLst>
              <a:rect l="T18" t="T19" r="T20" b="T21"/>
              <a:pathLst>
                <a:path w="56" h="47">
                  <a:moveTo>
                    <a:pt x="41" y="0"/>
                  </a:moveTo>
                  <a:lnTo>
                    <a:pt x="56" y="47"/>
                  </a:lnTo>
                  <a:lnTo>
                    <a:pt x="0" y="36"/>
                  </a:lnTo>
                  <a:lnTo>
                    <a:pt x="44" y="0"/>
                  </a:lnTo>
                  <a:lnTo>
                    <a:pt x="41" y="0"/>
                  </a:lnTo>
                  <a:close/>
                </a:path>
              </a:pathLst>
            </a:custGeom>
            <a:solidFill>
              <a:srgbClr val="000000"/>
            </a:solidFill>
            <a:ln w="9525">
              <a:noFill/>
              <a:round/>
              <a:headEnd/>
              <a:tailEnd/>
            </a:ln>
          </p:spPr>
          <p:txBody>
            <a:bodyPr/>
            <a:lstStyle/>
            <a:p>
              <a:endParaRPr lang="en-US"/>
            </a:p>
          </p:txBody>
        </p:sp>
        <p:sp>
          <p:nvSpPr>
            <p:cNvPr id="20533" name="Line 55"/>
            <p:cNvSpPr>
              <a:spLocks noChangeShapeType="1"/>
            </p:cNvSpPr>
            <p:nvPr/>
          </p:nvSpPr>
          <p:spPr bwMode="auto">
            <a:xfrm flipV="1">
              <a:off x="2488" y="1386"/>
              <a:ext cx="402" cy="94"/>
            </a:xfrm>
            <a:prstGeom prst="line">
              <a:avLst/>
            </a:prstGeom>
            <a:noFill/>
            <a:ln w="9525">
              <a:solidFill>
                <a:srgbClr val="000000"/>
              </a:solidFill>
              <a:round/>
              <a:headEnd/>
              <a:tailEnd/>
            </a:ln>
          </p:spPr>
          <p:txBody>
            <a:bodyPr/>
            <a:lstStyle/>
            <a:p>
              <a:endParaRPr lang="en-US"/>
            </a:p>
          </p:txBody>
        </p:sp>
        <p:sp>
          <p:nvSpPr>
            <p:cNvPr id="20534" name="Freeform 56"/>
            <p:cNvSpPr>
              <a:spLocks/>
            </p:cNvSpPr>
            <p:nvPr/>
          </p:nvSpPr>
          <p:spPr bwMode="auto">
            <a:xfrm>
              <a:off x="2450" y="1556"/>
              <a:ext cx="53" cy="44"/>
            </a:xfrm>
            <a:custGeom>
              <a:avLst/>
              <a:gdLst>
                <a:gd name="T0" fmla="*/ 33 w 53"/>
                <a:gd name="T1" fmla="*/ 0 h 44"/>
                <a:gd name="T2" fmla="*/ 53 w 53"/>
                <a:gd name="T3" fmla="*/ 44 h 44"/>
                <a:gd name="T4" fmla="*/ 0 w 53"/>
                <a:gd name="T5" fmla="*/ 44 h 44"/>
                <a:gd name="T6" fmla="*/ 33 w 53"/>
                <a:gd name="T7" fmla="*/ 0 h 44"/>
                <a:gd name="T8" fmla="*/ 33 w 53"/>
                <a:gd name="T9" fmla="*/ 0 h 44"/>
                <a:gd name="T10" fmla="*/ 0 60000 65536"/>
                <a:gd name="T11" fmla="*/ 0 60000 65536"/>
                <a:gd name="T12" fmla="*/ 0 60000 65536"/>
                <a:gd name="T13" fmla="*/ 0 60000 65536"/>
                <a:gd name="T14" fmla="*/ 0 60000 65536"/>
                <a:gd name="T15" fmla="*/ 0 w 53"/>
                <a:gd name="T16" fmla="*/ 0 h 44"/>
                <a:gd name="T17" fmla="*/ 53 w 53"/>
                <a:gd name="T18" fmla="*/ 44 h 44"/>
              </a:gdLst>
              <a:ahLst/>
              <a:cxnLst>
                <a:cxn ang="T10">
                  <a:pos x="T0" y="T1"/>
                </a:cxn>
                <a:cxn ang="T11">
                  <a:pos x="T2" y="T3"/>
                </a:cxn>
                <a:cxn ang="T12">
                  <a:pos x="T4" y="T5"/>
                </a:cxn>
                <a:cxn ang="T13">
                  <a:pos x="T6" y="T7"/>
                </a:cxn>
                <a:cxn ang="T14">
                  <a:pos x="T8" y="T9"/>
                </a:cxn>
              </a:cxnLst>
              <a:rect l="T15" t="T16" r="T17" b="T18"/>
              <a:pathLst>
                <a:path w="53" h="44">
                  <a:moveTo>
                    <a:pt x="33" y="0"/>
                  </a:moveTo>
                  <a:lnTo>
                    <a:pt x="53" y="44"/>
                  </a:lnTo>
                  <a:lnTo>
                    <a:pt x="0" y="44"/>
                  </a:lnTo>
                  <a:lnTo>
                    <a:pt x="33" y="0"/>
                  </a:lnTo>
                  <a:close/>
                </a:path>
              </a:pathLst>
            </a:custGeom>
            <a:solidFill>
              <a:srgbClr val="000000"/>
            </a:solidFill>
            <a:ln w="9525">
              <a:noFill/>
              <a:round/>
              <a:headEnd/>
              <a:tailEnd/>
            </a:ln>
          </p:spPr>
          <p:txBody>
            <a:bodyPr/>
            <a:lstStyle/>
            <a:p>
              <a:endParaRPr lang="en-US"/>
            </a:p>
          </p:txBody>
        </p:sp>
        <p:sp>
          <p:nvSpPr>
            <p:cNvPr id="20535" name="Freeform 57"/>
            <p:cNvSpPr>
              <a:spLocks/>
            </p:cNvSpPr>
            <p:nvPr/>
          </p:nvSpPr>
          <p:spPr bwMode="auto">
            <a:xfrm>
              <a:off x="2486" y="1190"/>
              <a:ext cx="404" cy="393"/>
            </a:xfrm>
            <a:custGeom>
              <a:avLst/>
              <a:gdLst>
                <a:gd name="T0" fmla="*/ 0 w 404"/>
                <a:gd name="T1" fmla="*/ 393 h 393"/>
                <a:gd name="T2" fmla="*/ 404 w 404"/>
                <a:gd name="T3" fmla="*/ 196 h 393"/>
                <a:gd name="T4" fmla="*/ 0 w 404"/>
                <a:gd name="T5" fmla="*/ 0 h 393"/>
                <a:gd name="T6" fmla="*/ 0 60000 65536"/>
                <a:gd name="T7" fmla="*/ 0 60000 65536"/>
                <a:gd name="T8" fmla="*/ 0 60000 65536"/>
                <a:gd name="T9" fmla="*/ 0 w 404"/>
                <a:gd name="T10" fmla="*/ 0 h 393"/>
                <a:gd name="T11" fmla="*/ 404 w 404"/>
                <a:gd name="T12" fmla="*/ 393 h 393"/>
              </a:gdLst>
              <a:ahLst/>
              <a:cxnLst>
                <a:cxn ang="T6">
                  <a:pos x="T0" y="T1"/>
                </a:cxn>
                <a:cxn ang="T7">
                  <a:pos x="T2" y="T3"/>
                </a:cxn>
                <a:cxn ang="T8">
                  <a:pos x="T4" y="T5"/>
                </a:cxn>
              </a:cxnLst>
              <a:rect l="T9" t="T10" r="T11" b="T12"/>
              <a:pathLst>
                <a:path w="404" h="393">
                  <a:moveTo>
                    <a:pt x="0" y="393"/>
                  </a:moveTo>
                  <a:lnTo>
                    <a:pt x="404" y="196"/>
                  </a:lnTo>
                  <a:lnTo>
                    <a:pt x="0" y="0"/>
                  </a:lnTo>
                </a:path>
              </a:pathLst>
            </a:custGeom>
            <a:noFill/>
            <a:ln w="9525">
              <a:solidFill>
                <a:srgbClr val="000000"/>
              </a:solidFill>
              <a:round/>
              <a:headEnd/>
              <a:tailEnd/>
            </a:ln>
          </p:spPr>
          <p:txBody>
            <a:bodyPr/>
            <a:lstStyle/>
            <a:p>
              <a:endParaRPr lang="en-US"/>
            </a:p>
          </p:txBody>
        </p:sp>
        <p:sp>
          <p:nvSpPr>
            <p:cNvPr id="20536" name="Rectangle 58"/>
            <p:cNvSpPr>
              <a:spLocks noChangeArrowheads="1"/>
            </p:cNvSpPr>
            <p:nvPr/>
          </p:nvSpPr>
          <p:spPr bwMode="auto">
            <a:xfrm>
              <a:off x="2934" y="1327"/>
              <a:ext cx="64" cy="115"/>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P</a:t>
              </a:r>
              <a:endParaRPr lang="en-US" b="1"/>
            </a:p>
          </p:txBody>
        </p:sp>
        <p:sp>
          <p:nvSpPr>
            <p:cNvPr id="20537" name="Rectangle 59"/>
            <p:cNvSpPr>
              <a:spLocks noChangeArrowheads="1"/>
            </p:cNvSpPr>
            <p:nvPr/>
          </p:nvSpPr>
          <p:spPr bwMode="auto">
            <a:xfrm>
              <a:off x="2999" y="1327"/>
              <a:ext cx="27" cy="115"/>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l</a:t>
              </a:r>
              <a:endParaRPr lang="en-US" b="1"/>
            </a:p>
          </p:txBody>
        </p:sp>
        <p:sp>
          <p:nvSpPr>
            <p:cNvPr id="20538" name="Rectangle 60"/>
            <p:cNvSpPr>
              <a:spLocks noChangeArrowheads="1"/>
            </p:cNvSpPr>
            <p:nvPr/>
          </p:nvSpPr>
          <p:spPr bwMode="auto">
            <a:xfrm>
              <a:off x="3022" y="1327"/>
              <a:ext cx="53" cy="115"/>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a</a:t>
              </a:r>
              <a:endParaRPr lang="en-US" b="1"/>
            </a:p>
          </p:txBody>
        </p:sp>
        <p:sp>
          <p:nvSpPr>
            <p:cNvPr id="20539" name="Rectangle 61"/>
            <p:cNvSpPr>
              <a:spLocks noChangeArrowheads="1"/>
            </p:cNvSpPr>
            <p:nvPr/>
          </p:nvSpPr>
          <p:spPr bwMode="auto">
            <a:xfrm>
              <a:off x="3075" y="1327"/>
              <a:ext cx="32" cy="115"/>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t</a:t>
              </a:r>
              <a:endParaRPr lang="en-US" b="1"/>
            </a:p>
          </p:txBody>
        </p:sp>
        <p:sp>
          <p:nvSpPr>
            <p:cNvPr id="20540" name="Rectangle 62"/>
            <p:cNvSpPr>
              <a:spLocks noChangeArrowheads="1"/>
            </p:cNvSpPr>
            <p:nvPr/>
          </p:nvSpPr>
          <p:spPr bwMode="auto">
            <a:xfrm>
              <a:off x="3104" y="1327"/>
              <a:ext cx="32" cy="115"/>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t</a:t>
              </a:r>
              <a:endParaRPr lang="en-US" b="1"/>
            </a:p>
          </p:txBody>
        </p:sp>
        <p:sp>
          <p:nvSpPr>
            <p:cNvPr id="20541" name="Rectangle 63"/>
            <p:cNvSpPr>
              <a:spLocks noChangeArrowheads="1"/>
            </p:cNvSpPr>
            <p:nvPr/>
          </p:nvSpPr>
          <p:spPr bwMode="auto">
            <a:xfrm>
              <a:off x="3130" y="1327"/>
              <a:ext cx="53" cy="115"/>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e</a:t>
              </a:r>
              <a:endParaRPr lang="en-US" b="1"/>
            </a:p>
          </p:txBody>
        </p:sp>
        <p:sp>
          <p:nvSpPr>
            <p:cNvPr id="20542" name="Rectangle 64"/>
            <p:cNvSpPr>
              <a:spLocks noChangeArrowheads="1"/>
            </p:cNvSpPr>
            <p:nvPr/>
          </p:nvSpPr>
          <p:spPr bwMode="auto">
            <a:xfrm>
              <a:off x="3183" y="1327"/>
              <a:ext cx="37" cy="115"/>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r</a:t>
              </a:r>
              <a:endParaRPr lang="en-US" b="1"/>
            </a:p>
          </p:txBody>
        </p:sp>
        <p:sp>
          <p:nvSpPr>
            <p:cNvPr id="20543" name="Rectangle 65"/>
            <p:cNvSpPr>
              <a:spLocks noChangeArrowheads="1"/>
            </p:cNvSpPr>
            <p:nvPr/>
          </p:nvSpPr>
          <p:spPr bwMode="auto">
            <a:xfrm>
              <a:off x="3216" y="1327"/>
              <a:ext cx="53" cy="115"/>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s</a:t>
              </a:r>
              <a:endParaRPr lang="en-US" b="1"/>
            </a:p>
          </p:txBody>
        </p:sp>
        <p:sp>
          <p:nvSpPr>
            <p:cNvPr id="20544" name="Rectangle 66"/>
            <p:cNvSpPr>
              <a:spLocks noChangeArrowheads="1"/>
            </p:cNvSpPr>
            <p:nvPr/>
          </p:nvSpPr>
          <p:spPr bwMode="auto">
            <a:xfrm>
              <a:off x="4271" y="2497"/>
              <a:ext cx="64" cy="115"/>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S</a:t>
              </a:r>
              <a:endParaRPr lang="en-US" b="1"/>
            </a:p>
          </p:txBody>
        </p:sp>
        <p:sp>
          <p:nvSpPr>
            <p:cNvPr id="20545" name="Rectangle 67"/>
            <p:cNvSpPr>
              <a:spLocks noChangeArrowheads="1"/>
            </p:cNvSpPr>
            <p:nvPr/>
          </p:nvSpPr>
          <p:spPr bwMode="auto">
            <a:xfrm>
              <a:off x="4335" y="2497"/>
              <a:ext cx="53" cy="115"/>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e</a:t>
              </a:r>
              <a:endParaRPr lang="en-US" b="1"/>
            </a:p>
          </p:txBody>
        </p:sp>
        <p:sp>
          <p:nvSpPr>
            <p:cNvPr id="20546" name="Rectangle 68"/>
            <p:cNvSpPr>
              <a:spLocks noChangeArrowheads="1"/>
            </p:cNvSpPr>
            <p:nvPr/>
          </p:nvSpPr>
          <p:spPr bwMode="auto">
            <a:xfrm>
              <a:off x="4391" y="2497"/>
              <a:ext cx="53" cy="115"/>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c</a:t>
              </a:r>
              <a:endParaRPr lang="en-US" b="1"/>
            </a:p>
          </p:txBody>
        </p:sp>
        <p:sp>
          <p:nvSpPr>
            <p:cNvPr id="20547" name="Rectangle 69"/>
            <p:cNvSpPr>
              <a:spLocks noChangeArrowheads="1"/>
            </p:cNvSpPr>
            <p:nvPr/>
          </p:nvSpPr>
          <p:spPr bwMode="auto">
            <a:xfrm>
              <a:off x="4441" y="2497"/>
              <a:ext cx="32" cy="115"/>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t</a:t>
              </a:r>
              <a:endParaRPr lang="en-US" b="1"/>
            </a:p>
          </p:txBody>
        </p:sp>
        <p:sp>
          <p:nvSpPr>
            <p:cNvPr id="20548" name="Rectangle 70"/>
            <p:cNvSpPr>
              <a:spLocks noChangeArrowheads="1"/>
            </p:cNvSpPr>
            <p:nvPr/>
          </p:nvSpPr>
          <p:spPr bwMode="auto">
            <a:xfrm>
              <a:off x="4467" y="2497"/>
              <a:ext cx="59" cy="115"/>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o</a:t>
              </a:r>
              <a:endParaRPr lang="en-US" b="1"/>
            </a:p>
          </p:txBody>
        </p:sp>
        <p:sp>
          <p:nvSpPr>
            <p:cNvPr id="20549" name="Rectangle 71"/>
            <p:cNvSpPr>
              <a:spLocks noChangeArrowheads="1"/>
            </p:cNvSpPr>
            <p:nvPr/>
          </p:nvSpPr>
          <p:spPr bwMode="auto">
            <a:xfrm>
              <a:off x="4520" y="2497"/>
              <a:ext cx="37" cy="115"/>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r</a:t>
              </a:r>
              <a:endParaRPr lang="en-US" b="1"/>
            </a:p>
          </p:txBody>
        </p:sp>
        <p:sp>
          <p:nvSpPr>
            <p:cNvPr id="20550" name="Rectangle 72"/>
            <p:cNvSpPr>
              <a:spLocks noChangeArrowheads="1"/>
            </p:cNvSpPr>
            <p:nvPr/>
          </p:nvSpPr>
          <p:spPr bwMode="auto">
            <a:xfrm>
              <a:off x="4553" y="2496"/>
              <a:ext cx="1006" cy="582"/>
            </a:xfrm>
            <a:prstGeom prst="rect">
              <a:avLst/>
            </a:prstGeom>
            <a:noFill/>
            <a:ln w="9525">
              <a:noFill/>
              <a:miter lim="800000"/>
              <a:headEnd/>
              <a:tailEnd/>
            </a:ln>
          </p:spPr>
          <p:txBody>
            <a:bodyPr wrap="square" lIns="0" tIns="0" rIns="0" bIns="0">
              <a:spAutoFit/>
            </a:bodyPr>
            <a:lstStyle/>
            <a:p>
              <a:pPr algn="just"/>
              <a:r>
                <a:rPr lang="en-US" sz="1200" b="1" dirty="0" smtClean="0">
                  <a:solidFill>
                    <a:srgbClr val="000000"/>
                  </a:solidFill>
                  <a:latin typeface="Arial" charset="0"/>
                </a:rPr>
                <a:t>S</a:t>
              </a:r>
            </a:p>
            <a:p>
              <a:pPr algn="just"/>
              <a:r>
                <a:rPr lang="en-US" sz="1200" b="1" dirty="0" smtClean="0">
                  <a:solidFill>
                    <a:srgbClr val="000000"/>
                  </a:solidFill>
                  <a:latin typeface="Arial" charset="0"/>
                </a:rPr>
                <a:t>(the basic unit of recording-fixed size</a:t>
              </a:r>
            </a:p>
            <a:p>
              <a:pPr algn="just"/>
              <a:r>
                <a:rPr lang="en-US" sz="1200" b="1" dirty="0" smtClean="0">
                  <a:solidFill>
                    <a:srgbClr val="000000"/>
                  </a:solidFill>
                  <a:latin typeface="Arial" charset="0"/>
                </a:rPr>
                <a:t>In terms of recorded information)</a:t>
              </a:r>
              <a:endParaRPr lang="en-US" b="1" dirty="0"/>
            </a:p>
          </p:txBody>
        </p:sp>
        <p:sp>
          <p:nvSpPr>
            <p:cNvPr id="20551" name="Freeform 73"/>
            <p:cNvSpPr>
              <a:spLocks/>
            </p:cNvSpPr>
            <p:nvPr/>
          </p:nvSpPr>
          <p:spPr bwMode="auto">
            <a:xfrm>
              <a:off x="3837" y="2679"/>
              <a:ext cx="53" cy="47"/>
            </a:xfrm>
            <a:custGeom>
              <a:avLst/>
              <a:gdLst>
                <a:gd name="T0" fmla="*/ 50 w 53"/>
                <a:gd name="T1" fmla="*/ 44 h 47"/>
                <a:gd name="T2" fmla="*/ 41 w 53"/>
                <a:gd name="T3" fmla="*/ 0 h 47"/>
                <a:gd name="T4" fmla="*/ 0 w 53"/>
                <a:gd name="T5" fmla="*/ 35 h 47"/>
                <a:gd name="T6" fmla="*/ 53 w 53"/>
                <a:gd name="T7" fmla="*/ 47 h 47"/>
                <a:gd name="T8" fmla="*/ 53 w 53"/>
                <a:gd name="T9" fmla="*/ 47 h 47"/>
                <a:gd name="T10" fmla="*/ 50 w 53"/>
                <a:gd name="T11" fmla="*/ 44 h 47"/>
                <a:gd name="T12" fmla="*/ 0 60000 65536"/>
                <a:gd name="T13" fmla="*/ 0 60000 65536"/>
                <a:gd name="T14" fmla="*/ 0 60000 65536"/>
                <a:gd name="T15" fmla="*/ 0 60000 65536"/>
                <a:gd name="T16" fmla="*/ 0 60000 65536"/>
                <a:gd name="T17" fmla="*/ 0 60000 65536"/>
                <a:gd name="T18" fmla="*/ 0 w 53"/>
                <a:gd name="T19" fmla="*/ 0 h 47"/>
                <a:gd name="T20" fmla="*/ 53 w 53"/>
                <a:gd name="T21" fmla="*/ 47 h 47"/>
              </a:gdLst>
              <a:ahLst/>
              <a:cxnLst>
                <a:cxn ang="T12">
                  <a:pos x="T0" y="T1"/>
                </a:cxn>
                <a:cxn ang="T13">
                  <a:pos x="T2" y="T3"/>
                </a:cxn>
                <a:cxn ang="T14">
                  <a:pos x="T4" y="T5"/>
                </a:cxn>
                <a:cxn ang="T15">
                  <a:pos x="T6" y="T7"/>
                </a:cxn>
                <a:cxn ang="T16">
                  <a:pos x="T8" y="T9"/>
                </a:cxn>
                <a:cxn ang="T17">
                  <a:pos x="T10" y="T11"/>
                </a:cxn>
              </a:cxnLst>
              <a:rect l="T18" t="T19" r="T20" b="T21"/>
              <a:pathLst>
                <a:path w="53" h="47">
                  <a:moveTo>
                    <a:pt x="50" y="44"/>
                  </a:moveTo>
                  <a:lnTo>
                    <a:pt x="41" y="0"/>
                  </a:lnTo>
                  <a:lnTo>
                    <a:pt x="0" y="35"/>
                  </a:lnTo>
                  <a:lnTo>
                    <a:pt x="53" y="47"/>
                  </a:lnTo>
                  <a:lnTo>
                    <a:pt x="50" y="44"/>
                  </a:lnTo>
                  <a:close/>
                </a:path>
              </a:pathLst>
            </a:custGeom>
            <a:solidFill>
              <a:srgbClr val="000000"/>
            </a:solidFill>
            <a:ln w="9525">
              <a:noFill/>
              <a:round/>
              <a:headEnd/>
              <a:tailEnd/>
            </a:ln>
          </p:spPr>
          <p:txBody>
            <a:bodyPr/>
            <a:lstStyle/>
            <a:p>
              <a:endParaRPr lang="en-US"/>
            </a:p>
          </p:txBody>
        </p:sp>
        <p:sp>
          <p:nvSpPr>
            <p:cNvPr id="20552" name="Freeform 74"/>
            <p:cNvSpPr>
              <a:spLocks/>
            </p:cNvSpPr>
            <p:nvPr/>
          </p:nvSpPr>
          <p:spPr bwMode="auto">
            <a:xfrm>
              <a:off x="4130" y="2966"/>
              <a:ext cx="50" cy="56"/>
            </a:xfrm>
            <a:custGeom>
              <a:avLst/>
              <a:gdLst>
                <a:gd name="T0" fmla="*/ 0 w 50"/>
                <a:gd name="T1" fmla="*/ 0 h 56"/>
                <a:gd name="T2" fmla="*/ 50 w 50"/>
                <a:gd name="T3" fmla="*/ 15 h 56"/>
                <a:gd name="T4" fmla="*/ 15 w 50"/>
                <a:gd name="T5" fmla="*/ 56 h 56"/>
                <a:gd name="T6" fmla="*/ 3 w 50"/>
                <a:gd name="T7" fmla="*/ 3 h 56"/>
                <a:gd name="T8" fmla="*/ 3 w 50"/>
                <a:gd name="T9" fmla="*/ 3 h 56"/>
                <a:gd name="T10" fmla="*/ 0 w 50"/>
                <a:gd name="T11" fmla="*/ 0 h 56"/>
                <a:gd name="T12" fmla="*/ 0 60000 65536"/>
                <a:gd name="T13" fmla="*/ 0 60000 65536"/>
                <a:gd name="T14" fmla="*/ 0 60000 65536"/>
                <a:gd name="T15" fmla="*/ 0 60000 65536"/>
                <a:gd name="T16" fmla="*/ 0 60000 65536"/>
                <a:gd name="T17" fmla="*/ 0 60000 65536"/>
                <a:gd name="T18" fmla="*/ 0 w 50"/>
                <a:gd name="T19" fmla="*/ 0 h 56"/>
                <a:gd name="T20" fmla="*/ 50 w 50"/>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50" h="56">
                  <a:moveTo>
                    <a:pt x="0" y="0"/>
                  </a:moveTo>
                  <a:lnTo>
                    <a:pt x="50" y="15"/>
                  </a:lnTo>
                  <a:lnTo>
                    <a:pt x="15" y="56"/>
                  </a:lnTo>
                  <a:lnTo>
                    <a:pt x="3" y="3"/>
                  </a:lnTo>
                  <a:lnTo>
                    <a:pt x="0" y="0"/>
                  </a:lnTo>
                  <a:close/>
                </a:path>
              </a:pathLst>
            </a:custGeom>
            <a:solidFill>
              <a:srgbClr val="000000"/>
            </a:solidFill>
            <a:ln w="9525">
              <a:noFill/>
              <a:round/>
              <a:headEnd/>
              <a:tailEnd/>
            </a:ln>
          </p:spPr>
          <p:txBody>
            <a:bodyPr/>
            <a:lstStyle/>
            <a:p>
              <a:endParaRPr lang="en-US"/>
            </a:p>
          </p:txBody>
        </p:sp>
        <p:sp>
          <p:nvSpPr>
            <p:cNvPr id="20553" name="Freeform 75"/>
            <p:cNvSpPr>
              <a:spLocks/>
            </p:cNvSpPr>
            <p:nvPr/>
          </p:nvSpPr>
          <p:spPr bwMode="auto">
            <a:xfrm>
              <a:off x="3872" y="2603"/>
              <a:ext cx="381" cy="381"/>
            </a:xfrm>
            <a:custGeom>
              <a:avLst/>
              <a:gdLst>
                <a:gd name="T0" fmla="*/ 282 w 381"/>
                <a:gd name="T1" fmla="*/ 381 h 381"/>
                <a:gd name="T2" fmla="*/ 381 w 381"/>
                <a:gd name="T3" fmla="*/ 0 h 381"/>
                <a:gd name="T4" fmla="*/ 0 w 381"/>
                <a:gd name="T5" fmla="*/ 102 h 381"/>
                <a:gd name="T6" fmla="*/ 0 60000 65536"/>
                <a:gd name="T7" fmla="*/ 0 60000 65536"/>
                <a:gd name="T8" fmla="*/ 0 60000 65536"/>
                <a:gd name="T9" fmla="*/ 0 w 381"/>
                <a:gd name="T10" fmla="*/ 0 h 381"/>
                <a:gd name="T11" fmla="*/ 381 w 381"/>
                <a:gd name="T12" fmla="*/ 381 h 381"/>
              </a:gdLst>
              <a:ahLst/>
              <a:cxnLst>
                <a:cxn ang="T6">
                  <a:pos x="T0" y="T1"/>
                </a:cxn>
                <a:cxn ang="T7">
                  <a:pos x="T2" y="T3"/>
                </a:cxn>
                <a:cxn ang="T8">
                  <a:pos x="T4" y="T5"/>
                </a:cxn>
              </a:cxnLst>
              <a:rect l="T9" t="T10" r="T11" b="T12"/>
              <a:pathLst>
                <a:path w="381" h="381">
                  <a:moveTo>
                    <a:pt x="282" y="381"/>
                  </a:moveTo>
                  <a:lnTo>
                    <a:pt x="381" y="0"/>
                  </a:lnTo>
                  <a:lnTo>
                    <a:pt x="0" y="102"/>
                  </a:lnTo>
                </a:path>
              </a:pathLst>
            </a:custGeom>
            <a:noFill/>
            <a:ln w="9525">
              <a:solidFill>
                <a:srgbClr val="000000"/>
              </a:solidFill>
              <a:round/>
              <a:headEnd/>
              <a:tailEnd/>
            </a:ln>
          </p:spPr>
          <p:txBody>
            <a:bodyPr/>
            <a:lstStyle/>
            <a:p>
              <a:endParaRPr lang="en-US"/>
            </a:p>
          </p:txBody>
        </p:sp>
        <p:sp>
          <p:nvSpPr>
            <p:cNvPr id="20554" name="Freeform 76"/>
            <p:cNvSpPr>
              <a:spLocks/>
            </p:cNvSpPr>
            <p:nvPr/>
          </p:nvSpPr>
          <p:spPr bwMode="auto">
            <a:xfrm>
              <a:off x="1882" y="2116"/>
              <a:ext cx="1465" cy="355"/>
            </a:xfrm>
            <a:custGeom>
              <a:avLst/>
              <a:gdLst>
                <a:gd name="T0" fmla="*/ 733 w 1465"/>
                <a:gd name="T1" fmla="*/ 355 h 355"/>
                <a:gd name="T2" fmla="*/ 853 w 1465"/>
                <a:gd name="T3" fmla="*/ 355 h 355"/>
                <a:gd name="T4" fmla="*/ 964 w 1465"/>
                <a:gd name="T5" fmla="*/ 346 h 355"/>
                <a:gd name="T6" fmla="*/ 1070 w 1465"/>
                <a:gd name="T7" fmla="*/ 337 h 355"/>
                <a:gd name="T8" fmla="*/ 1166 w 1465"/>
                <a:gd name="T9" fmla="*/ 322 h 355"/>
                <a:gd name="T10" fmla="*/ 1251 w 1465"/>
                <a:gd name="T11" fmla="*/ 305 h 355"/>
                <a:gd name="T12" fmla="*/ 1325 w 1465"/>
                <a:gd name="T13" fmla="*/ 284 h 355"/>
                <a:gd name="T14" fmla="*/ 1383 w 1465"/>
                <a:gd name="T15" fmla="*/ 261 h 355"/>
                <a:gd name="T16" fmla="*/ 1430 w 1465"/>
                <a:gd name="T17" fmla="*/ 235 h 355"/>
                <a:gd name="T18" fmla="*/ 1457 w 1465"/>
                <a:gd name="T19" fmla="*/ 208 h 355"/>
                <a:gd name="T20" fmla="*/ 1465 w 1465"/>
                <a:gd name="T21" fmla="*/ 179 h 355"/>
                <a:gd name="T22" fmla="*/ 1457 w 1465"/>
                <a:gd name="T23" fmla="*/ 150 h 355"/>
                <a:gd name="T24" fmla="*/ 1430 w 1465"/>
                <a:gd name="T25" fmla="*/ 123 h 355"/>
                <a:gd name="T26" fmla="*/ 1383 w 1465"/>
                <a:gd name="T27" fmla="*/ 97 h 355"/>
                <a:gd name="T28" fmla="*/ 1325 w 1465"/>
                <a:gd name="T29" fmla="*/ 73 h 355"/>
                <a:gd name="T30" fmla="*/ 1251 w 1465"/>
                <a:gd name="T31" fmla="*/ 53 h 355"/>
                <a:gd name="T32" fmla="*/ 1166 w 1465"/>
                <a:gd name="T33" fmla="*/ 35 h 355"/>
                <a:gd name="T34" fmla="*/ 1070 w 1465"/>
                <a:gd name="T35" fmla="*/ 21 h 355"/>
                <a:gd name="T36" fmla="*/ 964 w 1465"/>
                <a:gd name="T37" fmla="*/ 12 h 355"/>
                <a:gd name="T38" fmla="*/ 853 w 1465"/>
                <a:gd name="T39" fmla="*/ 3 h 355"/>
                <a:gd name="T40" fmla="*/ 733 w 1465"/>
                <a:gd name="T41" fmla="*/ 0 h 355"/>
                <a:gd name="T42" fmla="*/ 615 w 1465"/>
                <a:gd name="T43" fmla="*/ 3 h 355"/>
                <a:gd name="T44" fmla="*/ 501 w 1465"/>
                <a:gd name="T45" fmla="*/ 12 h 355"/>
                <a:gd name="T46" fmla="*/ 395 w 1465"/>
                <a:gd name="T47" fmla="*/ 21 h 355"/>
                <a:gd name="T48" fmla="*/ 302 w 1465"/>
                <a:gd name="T49" fmla="*/ 35 h 355"/>
                <a:gd name="T50" fmla="*/ 214 w 1465"/>
                <a:gd name="T51" fmla="*/ 53 h 355"/>
                <a:gd name="T52" fmla="*/ 140 w 1465"/>
                <a:gd name="T53" fmla="*/ 73 h 355"/>
                <a:gd name="T54" fmla="*/ 82 w 1465"/>
                <a:gd name="T55" fmla="*/ 97 h 355"/>
                <a:gd name="T56" fmla="*/ 38 w 1465"/>
                <a:gd name="T57" fmla="*/ 123 h 355"/>
                <a:gd name="T58" fmla="*/ 11 w 1465"/>
                <a:gd name="T59" fmla="*/ 150 h 355"/>
                <a:gd name="T60" fmla="*/ 0 w 1465"/>
                <a:gd name="T61" fmla="*/ 179 h 355"/>
                <a:gd name="T62" fmla="*/ 11 w 1465"/>
                <a:gd name="T63" fmla="*/ 208 h 355"/>
                <a:gd name="T64" fmla="*/ 38 w 1465"/>
                <a:gd name="T65" fmla="*/ 235 h 355"/>
                <a:gd name="T66" fmla="*/ 82 w 1465"/>
                <a:gd name="T67" fmla="*/ 261 h 355"/>
                <a:gd name="T68" fmla="*/ 140 w 1465"/>
                <a:gd name="T69" fmla="*/ 284 h 355"/>
                <a:gd name="T70" fmla="*/ 214 w 1465"/>
                <a:gd name="T71" fmla="*/ 305 h 355"/>
                <a:gd name="T72" fmla="*/ 302 w 1465"/>
                <a:gd name="T73" fmla="*/ 322 h 355"/>
                <a:gd name="T74" fmla="*/ 395 w 1465"/>
                <a:gd name="T75" fmla="*/ 337 h 355"/>
                <a:gd name="T76" fmla="*/ 501 w 1465"/>
                <a:gd name="T77" fmla="*/ 346 h 355"/>
                <a:gd name="T78" fmla="*/ 615 w 1465"/>
                <a:gd name="T79" fmla="*/ 355 h 355"/>
                <a:gd name="T80" fmla="*/ 733 w 1465"/>
                <a:gd name="T81" fmla="*/ 355 h 355"/>
                <a:gd name="T82" fmla="*/ 733 w 1465"/>
                <a:gd name="T83" fmla="*/ 355 h 35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65"/>
                <a:gd name="T127" fmla="*/ 0 h 355"/>
                <a:gd name="T128" fmla="*/ 1465 w 1465"/>
                <a:gd name="T129" fmla="*/ 355 h 35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65" h="355">
                  <a:moveTo>
                    <a:pt x="733" y="355"/>
                  </a:moveTo>
                  <a:lnTo>
                    <a:pt x="853" y="355"/>
                  </a:lnTo>
                  <a:lnTo>
                    <a:pt x="964" y="346"/>
                  </a:lnTo>
                  <a:lnTo>
                    <a:pt x="1070" y="337"/>
                  </a:lnTo>
                  <a:lnTo>
                    <a:pt x="1166" y="322"/>
                  </a:lnTo>
                  <a:lnTo>
                    <a:pt x="1251" y="305"/>
                  </a:lnTo>
                  <a:lnTo>
                    <a:pt x="1325" y="284"/>
                  </a:lnTo>
                  <a:lnTo>
                    <a:pt x="1383" y="261"/>
                  </a:lnTo>
                  <a:lnTo>
                    <a:pt x="1430" y="235"/>
                  </a:lnTo>
                  <a:lnTo>
                    <a:pt x="1457" y="208"/>
                  </a:lnTo>
                  <a:lnTo>
                    <a:pt x="1465" y="179"/>
                  </a:lnTo>
                  <a:lnTo>
                    <a:pt x="1457" y="150"/>
                  </a:lnTo>
                  <a:lnTo>
                    <a:pt x="1430" y="123"/>
                  </a:lnTo>
                  <a:lnTo>
                    <a:pt x="1383" y="97"/>
                  </a:lnTo>
                  <a:lnTo>
                    <a:pt x="1325" y="73"/>
                  </a:lnTo>
                  <a:lnTo>
                    <a:pt x="1251" y="53"/>
                  </a:lnTo>
                  <a:lnTo>
                    <a:pt x="1166" y="35"/>
                  </a:lnTo>
                  <a:lnTo>
                    <a:pt x="1070" y="21"/>
                  </a:lnTo>
                  <a:lnTo>
                    <a:pt x="964" y="12"/>
                  </a:lnTo>
                  <a:lnTo>
                    <a:pt x="853" y="3"/>
                  </a:lnTo>
                  <a:lnTo>
                    <a:pt x="733" y="0"/>
                  </a:lnTo>
                  <a:lnTo>
                    <a:pt x="615" y="3"/>
                  </a:lnTo>
                  <a:lnTo>
                    <a:pt x="501" y="12"/>
                  </a:lnTo>
                  <a:lnTo>
                    <a:pt x="395" y="21"/>
                  </a:lnTo>
                  <a:lnTo>
                    <a:pt x="302" y="35"/>
                  </a:lnTo>
                  <a:lnTo>
                    <a:pt x="214" y="53"/>
                  </a:lnTo>
                  <a:lnTo>
                    <a:pt x="140" y="73"/>
                  </a:lnTo>
                  <a:lnTo>
                    <a:pt x="82" y="97"/>
                  </a:lnTo>
                  <a:lnTo>
                    <a:pt x="38" y="123"/>
                  </a:lnTo>
                  <a:lnTo>
                    <a:pt x="11" y="150"/>
                  </a:lnTo>
                  <a:lnTo>
                    <a:pt x="0" y="179"/>
                  </a:lnTo>
                  <a:lnTo>
                    <a:pt x="11" y="208"/>
                  </a:lnTo>
                  <a:lnTo>
                    <a:pt x="38" y="235"/>
                  </a:lnTo>
                  <a:lnTo>
                    <a:pt x="82" y="261"/>
                  </a:lnTo>
                  <a:lnTo>
                    <a:pt x="140" y="284"/>
                  </a:lnTo>
                  <a:lnTo>
                    <a:pt x="214" y="305"/>
                  </a:lnTo>
                  <a:lnTo>
                    <a:pt x="302" y="322"/>
                  </a:lnTo>
                  <a:lnTo>
                    <a:pt x="395" y="337"/>
                  </a:lnTo>
                  <a:lnTo>
                    <a:pt x="501" y="346"/>
                  </a:lnTo>
                  <a:lnTo>
                    <a:pt x="615" y="355"/>
                  </a:lnTo>
                  <a:lnTo>
                    <a:pt x="733" y="355"/>
                  </a:lnTo>
                  <a:close/>
                </a:path>
              </a:pathLst>
            </a:custGeom>
            <a:solidFill>
              <a:srgbClr val="F5B87A"/>
            </a:solidFill>
            <a:ln w="9525">
              <a:noFill/>
              <a:round/>
              <a:headEnd/>
              <a:tailEnd/>
            </a:ln>
          </p:spPr>
          <p:txBody>
            <a:bodyPr/>
            <a:lstStyle/>
            <a:p>
              <a:endParaRPr lang="en-US"/>
            </a:p>
          </p:txBody>
        </p:sp>
        <p:sp>
          <p:nvSpPr>
            <p:cNvPr id="20555" name="Freeform 77"/>
            <p:cNvSpPr>
              <a:spLocks/>
            </p:cNvSpPr>
            <p:nvPr/>
          </p:nvSpPr>
          <p:spPr bwMode="auto">
            <a:xfrm>
              <a:off x="1882" y="2116"/>
              <a:ext cx="1465" cy="355"/>
            </a:xfrm>
            <a:custGeom>
              <a:avLst/>
              <a:gdLst>
                <a:gd name="T0" fmla="*/ 733 w 1465"/>
                <a:gd name="T1" fmla="*/ 355 h 355"/>
                <a:gd name="T2" fmla="*/ 853 w 1465"/>
                <a:gd name="T3" fmla="*/ 355 h 355"/>
                <a:gd name="T4" fmla="*/ 964 w 1465"/>
                <a:gd name="T5" fmla="*/ 346 h 355"/>
                <a:gd name="T6" fmla="*/ 1070 w 1465"/>
                <a:gd name="T7" fmla="*/ 337 h 355"/>
                <a:gd name="T8" fmla="*/ 1166 w 1465"/>
                <a:gd name="T9" fmla="*/ 322 h 355"/>
                <a:gd name="T10" fmla="*/ 1251 w 1465"/>
                <a:gd name="T11" fmla="*/ 305 h 355"/>
                <a:gd name="T12" fmla="*/ 1325 w 1465"/>
                <a:gd name="T13" fmla="*/ 284 h 355"/>
                <a:gd name="T14" fmla="*/ 1383 w 1465"/>
                <a:gd name="T15" fmla="*/ 261 h 355"/>
                <a:gd name="T16" fmla="*/ 1430 w 1465"/>
                <a:gd name="T17" fmla="*/ 235 h 355"/>
                <a:gd name="T18" fmla="*/ 1457 w 1465"/>
                <a:gd name="T19" fmla="*/ 208 h 355"/>
                <a:gd name="T20" fmla="*/ 1465 w 1465"/>
                <a:gd name="T21" fmla="*/ 179 h 355"/>
                <a:gd name="T22" fmla="*/ 1457 w 1465"/>
                <a:gd name="T23" fmla="*/ 150 h 355"/>
                <a:gd name="T24" fmla="*/ 1430 w 1465"/>
                <a:gd name="T25" fmla="*/ 123 h 355"/>
                <a:gd name="T26" fmla="*/ 1383 w 1465"/>
                <a:gd name="T27" fmla="*/ 97 h 355"/>
                <a:gd name="T28" fmla="*/ 1325 w 1465"/>
                <a:gd name="T29" fmla="*/ 73 h 355"/>
                <a:gd name="T30" fmla="*/ 1251 w 1465"/>
                <a:gd name="T31" fmla="*/ 53 h 355"/>
                <a:gd name="T32" fmla="*/ 1166 w 1465"/>
                <a:gd name="T33" fmla="*/ 35 h 355"/>
                <a:gd name="T34" fmla="*/ 1070 w 1465"/>
                <a:gd name="T35" fmla="*/ 21 h 355"/>
                <a:gd name="T36" fmla="*/ 964 w 1465"/>
                <a:gd name="T37" fmla="*/ 12 h 355"/>
                <a:gd name="T38" fmla="*/ 853 w 1465"/>
                <a:gd name="T39" fmla="*/ 3 h 355"/>
                <a:gd name="T40" fmla="*/ 733 w 1465"/>
                <a:gd name="T41" fmla="*/ 0 h 355"/>
                <a:gd name="T42" fmla="*/ 615 w 1465"/>
                <a:gd name="T43" fmla="*/ 3 h 355"/>
                <a:gd name="T44" fmla="*/ 501 w 1465"/>
                <a:gd name="T45" fmla="*/ 12 h 355"/>
                <a:gd name="T46" fmla="*/ 395 w 1465"/>
                <a:gd name="T47" fmla="*/ 21 h 355"/>
                <a:gd name="T48" fmla="*/ 302 w 1465"/>
                <a:gd name="T49" fmla="*/ 35 h 355"/>
                <a:gd name="T50" fmla="*/ 214 w 1465"/>
                <a:gd name="T51" fmla="*/ 53 h 355"/>
                <a:gd name="T52" fmla="*/ 140 w 1465"/>
                <a:gd name="T53" fmla="*/ 73 h 355"/>
                <a:gd name="T54" fmla="*/ 82 w 1465"/>
                <a:gd name="T55" fmla="*/ 97 h 355"/>
                <a:gd name="T56" fmla="*/ 38 w 1465"/>
                <a:gd name="T57" fmla="*/ 123 h 355"/>
                <a:gd name="T58" fmla="*/ 11 w 1465"/>
                <a:gd name="T59" fmla="*/ 150 h 355"/>
                <a:gd name="T60" fmla="*/ 0 w 1465"/>
                <a:gd name="T61" fmla="*/ 179 h 355"/>
                <a:gd name="T62" fmla="*/ 11 w 1465"/>
                <a:gd name="T63" fmla="*/ 208 h 355"/>
                <a:gd name="T64" fmla="*/ 38 w 1465"/>
                <a:gd name="T65" fmla="*/ 235 h 355"/>
                <a:gd name="T66" fmla="*/ 82 w 1465"/>
                <a:gd name="T67" fmla="*/ 261 h 355"/>
                <a:gd name="T68" fmla="*/ 140 w 1465"/>
                <a:gd name="T69" fmla="*/ 284 h 355"/>
                <a:gd name="T70" fmla="*/ 214 w 1465"/>
                <a:gd name="T71" fmla="*/ 305 h 355"/>
                <a:gd name="T72" fmla="*/ 302 w 1465"/>
                <a:gd name="T73" fmla="*/ 322 h 355"/>
                <a:gd name="T74" fmla="*/ 395 w 1465"/>
                <a:gd name="T75" fmla="*/ 337 h 355"/>
                <a:gd name="T76" fmla="*/ 501 w 1465"/>
                <a:gd name="T77" fmla="*/ 346 h 355"/>
                <a:gd name="T78" fmla="*/ 615 w 1465"/>
                <a:gd name="T79" fmla="*/ 355 h 355"/>
                <a:gd name="T80" fmla="*/ 733 w 1465"/>
                <a:gd name="T81" fmla="*/ 355 h 355"/>
                <a:gd name="T82" fmla="*/ 733 w 1465"/>
                <a:gd name="T83" fmla="*/ 355 h 35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65"/>
                <a:gd name="T127" fmla="*/ 0 h 355"/>
                <a:gd name="T128" fmla="*/ 1465 w 1465"/>
                <a:gd name="T129" fmla="*/ 355 h 35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65" h="355">
                  <a:moveTo>
                    <a:pt x="733" y="355"/>
                  </a:moveTo>
                  <a:lnTo>
                    <a:pt x="853" y="355"/>
                  </a:lnTo>
                  <a:lnTo>
                    <a:pt x="964" y="346"/>
                  </a:lnTo>
                  <a:lnTo>
                    <a:pt x="1070" y="337"/>
                  </a:lnTo>
                  <a:lnTo>
                    <a:pt x="1166" y="322"/>
                  </a:lnTo>
                  <a:lnTo>
                    <a:pt x="1251" y="305"/>
                  </a:lnTo>
                  <a:lnTo>
                    <a:pt x="1325" y="284"/>
                  </a:lnTo>
                  <a:lnTo>
                    <a:pt x="1383" y="261"/>
                  </a:lnTo>
                  <a:lnTo>
                    <a:pt x="1430" y="235"/>
                  </a:lnTo>
                  <a:lnTo>
                    <a:pt x="1457" y="208"/>
                  </a:lnTo>
                  <a:lnTo>
                    <a:pt x="1465" y="179"/>
                  </a:lnTo>
                  <a:lnTo>
                    <a:pt x="1457" y="150"/>
                  </a:lnTo>
                  <a:lnTo>
                    <a:pt x="1430" y="123"/>
                  </a:lnTo>
                  <a:lnTo>
                    <a:pt x="1383" y="97"/>
                  </a:lnTo>
                  <a:lnTo>
                    <a:pt x="1325" y="73"/>
                  </a:lnTo>
                  <a:lnTo>
                    <a:pt x="1251" y="53"/>
                  </a:lnTo>
                  <a:lnTo>
                    <a:pt x="1166" y="35"/>
                  </a:lnTo>
                  <a:lnTo>
                    <a:pt x="1070" y="21"/>
                  </a:lnTo>
                  <a:lnTo>
                    <a:pt x="964" y="12"/>
                  </a:lnTo>
                  <a:lnTo>
                    <a:pt x="853" y="3"/>
                  </a:lnTo>
                  <a:lnTo>
                    <a:pt x="733" y="0"/>
                  </a:lnTo>
                  <a:lnTo>
                    <a:pt x="615" y="3"/>
                  </a:lnTo>
                  <a:lnTo>
                    <a:pt x="501" y="12"/>
                  </a:lnTo>
                  <a:lnTo>
                    <a:pt x="395" y="21"/>
                  </a:lnTo>
                  <a:lnTo>
                    <a:pt x="302" y="35"/>
                  </a:lnTo>
                  <a:lnTo>
                    <a:pt x="214" y="53"/>
                  </a:lnTo>
                  <a:lnTo>
                    <a:pt x="140" y="73"/>
                  </a:lnTo>
                  <a:lnTo>
                    <a:pt x="82" y="97"/>
                  </a:lnTo>
                  <a:lnTo>
                    <a:pt x="38" y="123"/>
                  </a:lnTo>
                  <a:lnTo>
                    <a:pt x="11" y="150"/>
                  </a:lnTo>
                  <a:lnTo>
                    <a:pt x="0" y="179"/>
                  </a:lnTo>
                  <a:lnTo>
                    <a:pt x="11" y="208"/>
                  </a:lnTo>
                  <a:lnTo>
                    <a:pt x="38" y="235"/>
                  </a:lnTo>
                  <a:lnTo>
                    <a:pt x="82" y="261"/>
                  </a:lnTo>
                  <a:lnTo>
                    <a:pt x="140" y="284"/>
                  </a:lnTo>
                  <a:lnTo>
                    <a:pt x="214" y="305"/>
                  </a:lnTo>
                  <a:lnTo>
                    <a:pt x="302" y="322"/>
                  </a:lnTo>
                  <a:lnTo>
                    <a:pt x="395" y="337"/>
                  </a:lnTo>
                  <a:lnTo>
                    <a:pt x="501" y="346"/>
                  </a:lnTo>
                  <a:lnTo>
                    <a:pt x="615" y="355"/>
                  </a:lnTo>
                  <a:lnTo>
                    <a:pt x="733" y="355"/>
                  </a:lnTo>
                </a:path>
              </a:pathLst>
            </a:custGeom>
            <a:noFill/>
            <a:ln w="9525">
              <a:solidFill>
                <a:srgbClr val="000000"/>
              </a:solidFill>
              <a:round/>
              <a:headEnd/>
              <a:tailEnd/>
            </a:ln>
          </p:spPr>
          <p:txBody>
            <a:bodyPr/>
            <a:lstStyle/>
            <a:p>
              <a:endParaRPr lang="en-US"/>
            </a:p>
          </p:txBody>
        </p:sp>
        <p:sp>
          <p:nvSpPr>
            <p:cNvPr id="20556" name="Freeform 78"/>
            <p:cNvSpPr>
              <a:spLocks/>
            </p:cNvSpPr>
            <p:nvPr/>
          </p:nvSpPr>
          <p:spPr bwMode="auto">
            <a:xfrm>
              <a:off x="2175" y="2189"/>
              <a:ext cx="879" cy="211"/>
            </a:xfrm>
            <a:custGeom>
              <a:avLst/>
              <a:gdLst>
                <a:gd name="T0" fmla="*/ 440 w 879"/>
                <a:gd name="T1" fmla="*/ 211 h 211"/>
                <a:gd name="T2" fmla="*/ 513 w 879"/>
                <a:gd name="T3" fmla="*/ 211 h 211"/>
                <a:gd name="T4" fmla="*/ 580 w 879"/>
                <a:gd name="T5" fmla="*/ 205 h 211"/>
                <a:gd name="T6" fmla="*/ 642 w 879"/>
                <a:gd name="T7" fmla="*/ 200 h 211"/>
                <a:gd name="T8" fmla="*/ 700 w 879"/>
                <a:gd name="T9" fmla="*/ 191 h 211"/>
                <a:gd name="T10" fmla="*/ 750 w 879"/>
                <a:gd name="T11" fmla="*/ 182 h 211"/>
                <a:gd name="T12" fmla="*/ 794 w 879"/>
                <a:gd name="T13" fmla="*/ 167 h 211"/>
                <a:gd name="T14" fmla="*/ 832 w 879"/>
                <a:gd name="T15" fmla="*/ 156 h 211"/>
                <a:gd name="T16" fmla="*/ 859 w 879"/>
                <a:gd name="T17" fmla="*/ 138 h 211"/>
                <a:gd name="T18" fmla="*/ 873 w 879"/>
                <a:gd name="T19" fmla="*/ 123 h 211"/>
                <a:gd name="T20" fmla="*/ 879 w 879"/>
                <a:gd name="T21" fmla="*/ 106 h 211"/>
                <a:gd name="T22" fmla="*/ 873 w 879"/>
                <a:gd name="T23" fmla="*/ 88 h 211"/>
                <a:gd name="T24" fmla="*/ 859 w 879"/>
                <a:gd name="T25" fmla="*/ 71 h 211"/>
                <a:gd name="T26" fmla="*/ 832 w 879"/>
                <a:gd name="T27" fmla="*/ 56 h 211"/>
                <a:gd name="T28" fmla="*/ 794 w 879"/>
                <a:gd name="T29" fmla="*/ 44 h 211"/>
                <a:gd name="T30" fmla="*/ 750 w 879"/>
                <a:gd name="T31" fmla="*/ 30 h 211"/>
                <a:gd name="T32" fmla="*/ 700 w 879"/>
                <a:gd name="T33" fmla="*/ 21 h 211"/>
                <a:gd name="T34" fmla="*/ 642 w 879"/>
                <a:gd name="T35" fmla="*/ 12 h 211"/>
                <a:gd name="T36" fmla="*/ 580 w 879"/>
                <a:gd name="T37" fmla="*/ 6 h 211"/>
                <a:gd name="T38" fmla="*/ 513 w 879"/>
                <a:gd name="T39" fmla="*/ 0 h 211"/>
                <a:gd name="T40" fmla="*/ 440 w 879"/>
                <a:gd name="T41" fmla="*/ 0 h 211"/>
                <a:gd name="T42" fmla="*/ 369 w 879"/>
                <a:gd name="T43" fmla="*/ 0 h 211"/>
                <a:gd name="T44" fmla="*/ 302 w 879"/>
                <a:gd name="T45" fmla="*/ 6 h 211"/>
                <a:gd name="T46" fmla="*/ 237 w 879"/>
                <a:gd name="T47" fmla="*/ 12 h 211"/>
                <a:gd name="T48" fmla="*/ 182 w 879"/>
                <a:gd name="T49" fmla="*/ 21 h 211"/>
                <a:gd name="T50" fmla="*/ 129 w 879"/>
                <a:gd name="T51" fmla="*/ 30 h 211"/>
                <a:gd name="T52" fmla="*/ 85 w 879"/>
                <a:gd name="T53" fmla="*/ 44 h 211"/>
                <a:gd name="T54" fmla="*/ 50 w 879"/>
                <a:gd name="T55" fmla="*/ 56 h 211"/>
                <a:gd name="T56" fmla="*/ 23 w 879"/>
                <a:gd name="T57" fmla="*/ 71 h 211"/>
                <a:gd name="T58" fmla="*/ 6 w 879"/>
                <a:gd name="T59" fmla="*/ 88 h 211"/>
                <a:gd name="T60" fmla="*/ 0 w 879"/>
                <a:gd name="T61" fmla="*/ 106 h 211"/>
                <a:gd name="T62" fmla="*/ 6 w 879"/>
                <a:gd name="T63" fmla="*/ 123 h 211"/>
                <a:gd name="T64" fmla="*/ 23 w 879"/>
                <a:gd name="T65" fmla="*/ 138 h 211"/>
                <a:gd name="T66" fmla="*/ 50 w 879"/>
                <a:gd name="T67" fmla="*/ 156 h 211"/>
                <a:gd name="T68" fmla="*/ 85 w 879"/>
                <a:gd name="T69" fmla="*/ 167 h 211"/>
                <a:gd name="T70" fmla="*/ 129 w 879"/>
                <a:gd name="T71" fmla="*/ 182 h 211"/>
                <a:gd name="T72" fmla="*/ 182 w 879"/>
                <a:gd name="T73" fmla="*/ 191 h 211"/>
                <a:gd name="T74" fmla="*/ 237 w 879"/>
                <a:gd name="T75" fmla="*/ 200 h 211"/>
                <a:gd name="T76" fmla="*/ 302 w 879"/>
                <a:gd name="T77" fmla="*/ 205 h 211"/>
                <a:gd name="T78" fmla="*/ 369 w 879"/>
                <a:gd name="T79" fmla="*/ 211 h 211"/>
                <a:gd name="T80" fmla="*/ 440 w 879"/>
                <a:gd name="T81" fmla="*/ 211 h 211"/>
                <a:gd name="T82" fmla="*/ 440 w 879"/>
                <a:gd name="T83" fmla="*/ 211 h 2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79"/>
                <a:gd name="T127" fmla="*/ 0 h 211"/>
                <a:gd name="T128" fmla="*/ 879 w 879"/>
                <a:gd name="T129" fmla="*/ 211 h 2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79" h="211">
                  <a:moveTo>
                    <a:pt x="440" y="211"/>
                  </a:moveTo>
                  <a:lnTo>
                    <a:pt x="513" y="211"/>
                  </a:lnTo>
                  <a:lnTo>
                    <a:pt x="580" y="205"/>
                  </a:lnTo>
                  <a:lnTo>
                    <a:pt x="642" y="200"/>
                  </a:lnTo>
                  <a:lnTo>
                    <a:pt x="700" y="191"/>
                  </a:lnTo>
                  <a:lnTo>
                    <a:pt x="750" y="182"/>
                  </a:lnTo>
                  <a:lnTo>
                    <a:pt x="794" y="167"/>
                  </a:lnTo>
                  <a:lnTo>
                    <a:pt x="832" y="156"/>
                  </a:lnTo>
                  <a:lnTo>
                    <a:pt x="859" y="138"/>
                  </a:lnTo>
                  <a:lnTo>
                    <a:pt x="873" y="123"/>
                  </a:lnTo>
                  <a:lnTo>
                    <a:pt x="879" y="106"/>
                  </a:lnTo>
                  <a:lnTo>
                    <a:pt x="873" y="88"/>
                  </a:lnTo>
                  <a:lnTo>
                    <a:pt x="859" y="71"/>
                  </a:lnTo>
                  <a:lnTo>
                    <a:pt x="832" y="56"/>
                  </a:lnTo>
                  <a:lnTo>
                    <a:pt x="794" y="44"/>
                  </a:lnTo>
                  <a:lnTo>
                    <a:pt x="750" y="30"/>
                  </a:lnTo>
                  <a:lnTo>
                    <a:pt x="700" y="21"/>
                  </a:lnTo>
                  <a:lnTo>
                    <a:pt x="642" y="12"/>
                  </a:lnTo>
                  <a:lnTo>
                    <a:pt x="580" y="6"/>
                  </a:lnTo>
                  <a:lnTo>
                    <a:pt x="513" y="0"/>
                  </a:lnTo>
                  <a:lnTo>
                    <a:pt x="440" y="0"/>
                  </a:lnTo>
                  <a:lnTo>
                    <a:pt x="369" y="0"/>
                  </a:lnTo>
                  <a:lnTo>
                    <a:pt x="302" y="6"/>
                  </a:lnTo>
                  <a:lnTo>
                    <a:pt x="237" y="12"/>
                  </a:lnTo>
                  <a:lnTo>
                    <a:pt x="182" y="21"/>
                  </a:lnTo>
                  <a:lnTo>
                    <a:pt x="129" y="30"/>
                  </a:lnTo>
                  <a:lnTo>
                    <a:pt x="85" y="44"/>
                  </a:lnTo>
                  <a:lnTo>
                    <a:pt x="50" y="56"/>
                  </a:lnTo>
                  <a:lnTo>
                    <a:pt x="23" y="71"/>
                  </a:lnTo>
                  <a:lnTo>
                    <a:pt x="6" y="88"/>
                  </a:lnTo>
                  <a:lnTo>
                    <a:pt x="0" y="106"/>
                  </a:lnTo>
                  <a:lnTo>
                    <a:pt x="6" y="123"/>
                  </a:lnTo>
                  <a:lnTo>
                    <a:pt x="23" y="138"/>
                  </a:lnTo>
                  <a:lnTo>
                    <a:pt x="50" y="156"/>
                  </a:lnTo>
                  <a:lnTo>
                    <a:pt x="85" y="167"/>
                  </a:lnTo>
                  <a:lnTo>
                    <a:pt x="129" y="182"/>
                  </a:lnTo>
                  <a:lnTo>
                    <a:pt x="182" y="191"/>
                  </a:lnTo>
                  <a:lnTo>
                    <a:pt x="237" y="200"/>
                  </a:lnTo>
                  <a:lnTo>
                    <a:pt x="302" y="205"/>
                  </a:lnTo>
                  <a:lnTo>
                    <a:pt x="369" y="211"/>
                  </a:lnTo>
                  <a:lnTo>
                    <a:pt x="440" y="211"/>
                  </a:lnTo>
                </a:path>
              </a:pathLst>
            </a:custGeom>
            <a:noFill/>
            <a:ln w="9525">
              <a:solidFill>
                <a:srgbClr val="000000"/>
              </a:solidFill>
              <a:round/>
              <a:headEnd/>
              <a:tailEnd/>
            </a:ln>
          </p:spPr>
          <p:txBody>
            <a:bodyPr/>
            <a:lstStyle/>
            <a:p>
              <a:endParaRPr lang="en-US"/>
            </a:p>
          </p:txBody>
        </p:sp>
        <p:sp>
          <p:nvSpPr>
            <p:cNvPr id="20557" name="Rectangle 79"/>
            <p:cNvSpPr>
              <a:spLocks noChangeArrowheads="1"/>
            </p:cNvSpPr>
            <p:nvPr/>
          </p:nvSpPr>
          <p:spPr bwMode="auto">
            <a:xfrm>
              <a:off x="3016" y="1896"/>
              <a:ext cx="59" cy="115"/>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T</a:t>
              </a:r>
              <a:endParaRPr lang="en-US" b="1"/>
            </a:p>
          </p:txBody>
        </p:sp>
        <p:sp>
          <p:nvSpPr>
            <p:cNvPr id="20558" name="Rectangle 80"/>
            <p:cNvSpPr>
              <a:spLocks noChangeArrowheads="1"/>
            </p:cNvSpPr>
            <p:nvPr/>
          </p:nvSpPr>
          <p:spPr bwMode="auto">
            <a:xfrm>
              <a:off x="3075" y="1896"/>
              <a:ext cx="37" cy="115"/>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r</a:t>
              </a:r>
              <a:endParaRPr lang="en-US" b="1"/>
            </a:p>
          </p:txBody>
        </p:sp>
        <p:sp>
          <p:nvSpPr>
            <p:cNvPr id="20559" name="Rectangle 81"/>
            <p:cNvSpPr>
              <a:spLocks noChangeArrowheads="1"/>
            </p:cNvSpPr>
            <p:nvPr/>
          </p:nvSpPr>
          <p:spPr bwMode="auto">
            <a:xfrm>
              <a:off x="3107" y="1896"/>
              <a:ext cx="53" cy="115"/>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a</a:t>
              </a:r>
              <a:endParaRPr lang="en-US" b="1"/>
            </a:p>
          </p:txBody>
        </p:sp>
        <p:sp>
          <p:nvSpPr>
            <p:cNvPr id="20560" name="Rectangle 82"/>
            <p:cNvSpPr>
              <a:spLocks noChangeArrowheads="1"/>
            </p:cNvSpPr>
            <p:nvPr/>
          </p:nvSpPr>
          <p:spPr bwMode="auto">
            <a:xfrm>
              <a:off x="3163" y="1896"/>
              <a:ext cx="53" cy="115"/>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c</a:t>
              </a:r>
              <a:endParaRPr lang="en-US" b="1"/>
            </a:p>
          </p:txBody>
        </p:sp>
        <p:sp>
          <p:nvSpPr>
            <p:cNvPr id="20561" name="Rectangle 83"/>
            <p:cNvSpPr>
              <a:spLocks noChangeArrowheads="1"/>
            </p:cNvSpPr>
            <p:nvPr/>
          </p:nvSpPr>
          <p:spPr bwMode="auto">
            <a:xfrm>
              <a:off x="3213" y="1896"/>
              <a:ext cx="53" cy="115"/>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k</a:t>
              </a:r>
              <a:endParaRPr lang="en-US" b="1"/>
            </a:p>
          </p:txBody>
        </p:sp>
        <p:sp>
          <p:nvSpPr>
            <p:cNvPr id="20562" name="Rectangle 84"/>
            <p:cNvSpPr>
              <a:spLocks noChangeArrowheads="1"/>
            </p:cNvSpPr>
            <p:nvPr/>
          </p:nvSpPr>
          <p:spPr bwMode="auto">
            <a:xfrm>
              <a:off x="3259" y="1896"/>
              <a:ext cx="53" cy="115"/>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s</a:t>
              </a:r>
              <a:endParaRPr lang="en-US" b="1"/>
            </a:p>
          </p:txBody>
        </p:sp>
        <p:sp>
          <p:nvSpPr>
            <p:cNvPr id="20563" name="Freeform 85"/>
            <p:cNvSpPr>
              <a:spLocks/>
            </p:cNvSpPr>
            <p:nvPr/>
          </p:nvSpPr>
          <p:spPr bwMode="auto">
            <a:xfrm>
              <a:off x="2102" y="2172"/>
              <a:ext cx="1026" cy="246"/>
            </a:xfrm>
            <a:custGeom>
              <a:avLst/>
              <a:gdLst>
                <a:gd name="T0" fmla="*/ 985 w 1026"/>
                <a:gd name="T1" fmla="*/ 73 h 246"/>
                <a:gd name="T2" fmla="*/ 993 w 1026"/>
                <a:gd name="T3" fmla="*/ 79 h 246"/>
                <a:gd name="T4" fmla="*/ 999 w 1026"/>
                <a:gd name="T5" fmla="*/ 82 h 246"/>
                <a:gd name="T6" fmla="*/ 1005 w 1026"/>
                <a:gd name="T7" fmla="*/ 88 h 246"/>
                <a:gd name="T8" fmla="*/ 1011 w 1026"/>
                <a:gd name="T9" fmla="*/ 94 h 246"/>
                <a:gd name="T10" fmla="*/ 1017 w 1026"/>
                <a:gd name="T11" fmla="*/ 96 h 246"/>
                <a:gd name="T12" fmla="*/ 1020 w 1026"/>
                <a:gd name="T13" fmla="*/ 102 h 246"/>
                <a:gd name="T14" fmla="*/ 1023 w 1026"/>
                <a:gd name="T15" fmla="*/ 108 h 246"/>
                <a:gd name="T16" fmla="*/ 1026 w 1026"/>
                <a:gd name="T17" fmla="*/ 111 h 246"/>
                <a:gd name="T18" fmla="*/ 1026 w 1026"/>
                <a:gd name="T19" fmla="*/ 117 h 246"/>
                <a:gd name="T20" fmla="*/ 1026 w 1026"/>
                <a:gd name="T21" fmla="*/ 123 h 246"/>
                <a:gd name="T22" fmla="*/ 1020 w 1026"/>
                <a:gd name="T23" fmla="*/ 143 h 246"/>
                <a:gd name="T24" fmla="*/ 999 w 1026"/>
                <a:gd name="T25" fmla="*/ 161 h 246"/>
                <a:gd name="T26" fmla="*/ 970 w 1026"/>
                <a:gd name="T27" fmla="*/ 179 h 246"/>
                <a:gd name="T28" fmla="*/ 926 w 1026"/>
                <a:gd name="T29" fmla="*/ 196 h 246"/>
                <a:gd name="T30" fmla="*/ 876 w 1026"/>
                <a:gd name="T31" fmla="*/ 211 h 246"/>
                <a:gd name="T32" fmla="*/ 817 w 1026"/>
                <a:gd name="T33" fmla="*/ 222 h 246"/>
                <a:gd name="T34" fmla="*/ 750 w 1026"/>
                <a:gd name="T35" fmla="*/ 234 h 246"/>
                <a:gd name="T36" fmla="*/ 677 w 1026"/>
                <a:gd name="T37" fmla="*/ 240 h 246"/>
                <a:gd name="T38" fmla="*/ 598 w 1026"/>
                <a:gd name="T39" fmla="*/ 246 h 246"/>
                <a:gd name="T40" fmla="*/ 513 w 1026"/>
                <a:gd name="T41" fmla="*/ 246 h 246"/>
                <a:gd name="T42" fmla="*/ 430 w 1026"/>
                <a:gd name="T43" fmla="*/ 246 h 246"/>
                <a:gd name="T44" fmla="*/ 351 w 1026"/>
                <a:gd name="T45" fmla="*/ 240 h 246"/>
                <a:gd name="T46" fmla="*/ 278 w 1026"/>
                <a:gd name="T47" fmla="*/ 234 h 246"/>
                <a:gd name="T48" fmla="*/ 211 w 1026"/>
                <a:gd name="T49" fmla="*/ 222 h 246"/>
                <a:gd name="T50" fmla="*/ 152 w 1026"/>
                <a:gd name="T51" fmla="*/ 211 h 246"/>
                <a:gd name="T52" fmla="*/ 99 w 1026"/>
                <a:gd name="T53" fmla="*/ 196 h 246"/>
                <a:gd name="T54" fmla="*/ 58 w 1026"/>
                <a:gd name="T55" fmla="*/ 179 h 246"/>
                <a:gd name="T56" fmla="*/ 26 w 1026"/>
                <a:gd name="T57" fmla="*/ 161 h 246"/>
                <a:gd name="T58" fmla="*/ 8 w 1026"/>
                <a:gd name="T59" fmla="*/ 143 h 246"/>
                <a:gd name="T60" fmla="*/ 0 w 1026"/>
                <a:gd name="T61" fmla="*/ 123 h 246"/>
                <a:gd name="T62" fmla="*/ 8 w 1026"/>
                <a:gd name="T63" fmla="*/ 102 h 246"/>
                <a:gd name="T64" fmla="*/ 26 w 1026"/>
                <a:gd name="T65" fmla="*/ 85 h 246"/>
                <a:gd name="T66" fmla="*/ 58 w 1026"/>
                <a:gd name="T67" fmla="*/ 67 h 246"/>
                <a:gd name="T68" fmla="*/ 99 w 1026"/>
                <a:gd name="T69" fmla="*/ 50 h 246"/>
                <a:gd name="T70" fmla="*/ 152 w 1026"/>
                <a:gd name="T71" fmla="*/ 35 h 246"/>
                <a:gd name="T72" fmla="*/ 211 w 1026"/>
                <a:gd name="T73" fmla="*/ 23 h 246"/>
                <a:gd name="T74" fmla="*/ 278 w 1026"/>
                <a:gd name="T75" fmla="*/ 11 h 246"/>
                <a:gd name="T76" fmla="*/ 351 w 1026"/>
                <a:gd name="T77" fmla="*/ 6 h 246"/>
                <a:gd name="T78" fmla="*/ 430 w 1026"/>
                <a:gd name="T79" fmla="*/ 0 h 246"/>
                <a:gd name="T80" fmla="*/ 513 w 1026"/>
                <a:gd name="T81" fmla="*/ 0 h 246"/>
                <a:gd name="T82" fmla="*/ 565 w 1026"/>
                <a:gd name="T83" fmla="*/ 0 h 246"/>
                <a:gd name="T84" fmla="*/ 618 w 1026"/>
                <a:gd name="T85" fmla="*/ 0 h 246"/>
                <a:gd name="T86" fmla="*/ 665 w 1026"/>
                <a:gd name="T87" fmla="*/ 6 h 246"/>
                <a:gd name="T88" fmla="*/ 712 w 1026"/>
                <a:gd name="T89" fmla="*/ 9 h 246"/>
                <a:gd name="T90" fmla="*/ 759 w 1026"/>
                <a:gd name="T91" fmla="*/ 14 h 246"/>
                <a:gd name="T92" fmla="*/ 800 w 1026"/>
                <a:gd name="T93" fmla="*/ 20 h 246"/>
                <a:gd name="T94" fmla="*/ 841 w 1026"/>
                <a:gd name="T95" fmla="*/ 26 h 246"/>
                <a:gd name="T96" fmla="*/ 876 w 1026"/>
                <a:gd name="T97" fmla="*/ 35 h 246"/>
                <a:gd name="T98" fmla="*/ 908 w 1026"/>
                <a:gd name="T99" fmla="*/ 44 h 246"/>
                <a:gd name="T100" fmla="*/ 938 w 1026"/>
                <a:gd name="T101" fmla="*/ 52 h 24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26"/>
                <a:gd name="T154" fmla="*/ 0 h 246"/>
                <a:gd name="T155" fmla="*/ 1026 w 1026"/>
                <a:gd name="T156" fmla="*/ 246 h 24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26" h="246">
                  <a:moveTo>
                    <a:pt x="985" y="73"/>
                  </a:moveTo>
                  <a:lnTo>
                    <a:pt x="993" y="79"/>
                  </a:lnTo>
                  <a:lnTo>
                    <a:pt x="999" y="82"/>
                  </a:lnTo>
                  <a:lnTo>
                    <a:pt x="1005" y="88"/>
                  </a:lnTo>
                  <a:lnTo>
                    <a:pt x="1011" y="94"/>
                  </a:lnTo>
                  <a:lnTo>
                    <a:pt x="1017" y="96"/>
                  </a:lnTo>
                  <a:lnTo>
                    <a:pt x="1020" y="102"/>
                  </a:lnTo>
                  <a:lnTo>
                    <a:pt x="1023" y="108"/>
                  </a:lnTo>
                  <a:lnTo>
                    <a:pt x="1026" y="111"/>
                  </a:lnTo>
                  <a:lnTo>
                    <a:pt x="1026" y="117"/>
                  </a:lnTo>
                  <a:lnTo>
                    <a:pt x="1026" y="123"/>
                  </a:lnTo>
                  <a:lnTo>
                    <a:pt x="1020" y="143"/>
                  </a:lnTo>
                  <a:lnTo>
                    <a:pt x="999" y="161"/>
                  </a:lnTo>
                  <a:lnTo>
                    <a:pt x="970" y="179"/>
                  </a:lnTo>
                  <a:lnTo>
                    <a:pt x="926" y="196"/>
                  </a:lnTo>
                  <a:lnTo>
                    <a:pt x="876" y="211"/>
                  </a:lnTo>
                  <a:lnTo>
                    <a:pt x="817" y="222"/>
                  </a:lnTo>
                  <a:lnTo>
                    <a:pt x="750" y="234"/>
                  </a:lnTo>
                  <a:lnTo>
                    <a:pt x="677" y="240"/>
                  </a:lnTo>
                  <a:lnTo>
                    <a:pt x="598" y="246"/>
                  </a:lnTo>
                  <a:lnTo>
                    <a:pt x="513" y="246"/>
                  </a:lnTo>
                  <a:lnTo>
                    <a:pt x="430" y="246"/>
                  </a:lnTo>
                  <a:lnTo>
                    <a:pt x="351" y="240"/>
                  </a:lnTo>
                  <a:lnTo>
                    <a:pt x="278" y="234"/>
                  </a:lnTo>
                  <a:lnTo>
                    <a:pt x="211" y="222"/>
                  </a:lnTo>
                  <a:lnTo>
                    <a:pt x="152" y="211"/>
                  </a:lnTo>
                  <a:lnTo>
                    <a:pt x="99" y="196"/>
                  </a:lnTo>
                  <a:lnTo>
                    <a:pt x="58" y="179"/>
                  </a:lnTo>
                  <a:lnTo>
                    <a:pt x="26" y="161"/>
                  </a:lnTo>
                  <a:lnTo>
                    <a:pt x="8" y="143"/>
                  </a:lnTo>
                  <a:lnTo>
                    <a:pt x="0" y="123"/>
                  </a:lnTo>
                  <a:lnTo>
                    <a:pt x="8" y="102"/>
                  </a:lnTo>
                  <a:lnTo>
                    <a:pt x="26" y="85"/>
                  </a:lnTo>
                  <a:lnTo>
                    <a:pt x="58" y="67"/>
                  </a:lnTo>
                  <a:lnTo>
                    <a:pt x="99" y="50"/>
                  </a:lnTo>
                  <a:lnTo>
                    <a:pt x="152" y="35"/>
                  </a:lnTo>
                  <a:lnTo>
                    <a:pt x="211" y="23"/>
                  </a:lnTo>
                  <a:lnTo>
                    <a:pt x="278" y="11"/>
                  </a:lnTo>
                  <a:lnTo>
                    <a:pt x="351" y="6"/>
                  </a:lnTo>
                  <a:lnTo>
                    <a:pt x="430" y="0"/>
                  </a:lnTo>
                  <a:lnTo>
                    <a:pt x="513" y="0"/>
                  </a:lnTo>
                  <a:lnTo>
                    <a:pt x="565" y="0"/>
                  </a:lnTo>
                  <a:lnTo>
                    <a:pt x="618" y="0"/>
                  </a:lnTo>
                  <a:lnTo>
                    <a:pt x="665" y="6"/>
                  </a:lnTo>
                  <a:lnTo>
                    <a:pt x="712" y="9"/>
                  </a:lnTo>
                  <a:lnTo>
                    <a:pt x="759" y="14"/>
                  </a:lnTo>
                  <a:lnTo>
                    <a:pt x="800" y="20"/>
                  </a:lnTo>
                  <a:lnTo>
                    <a:pt x="841" y="26"/>
                  </a:lnTo>
                  <a:lnTo>
                    <a:pt x="876" y="35"/>
                  </a:lnTo>
                  <a:lnTo>
                    <a:pt x="908" y="44"/>
                  </a:lnTo>
                  <a:lnTo>
                    <a:pt x="938" y="52"/>
                  </a:lnTo>
                </a:path>
              </a:pathLst>
            </a:custGeom>
            <a:noFill/>
            <a:ln w="9525">
              <a:solidFill>
                <a:srgbClr val="000000"/>
              </a:solidFill>
              <a:round/>
              <a:headEnd/>
              <a:tailEnd/>
            </a:ln>
          </p:spPr>
          <p:txBody>
            <a:bodyPr/>
            <a:lstStyle/>
            <a:p>
              <a:endParaRPr lang="en-US"/>
            </a:p>
          </p:txBody>
        </p:sp>
        <p:sp>
          <p:nvSpPr>
            <p:cNvPr id="20564" name="Freeform 86"/>
            <p:cNvSpPr>
              <a:spLocks/>
            </p:cNvSpPr>
            <p:nvPr/>
          </p:nvSpPr>
          <p:spPr bwMode="auto">
            <a:xfrm>
              <a:off x="2028" y="2154"/>
              <a:ext cx="1173" cy="282"/>
            </a:xfrm>
            <a:custGeom>
              <a:avLst/>
              <a:gdLst>
                <a:gd name="T0" fmla="*/ 1132 w 1173"/>
                <a:gd name="T1" fmla="*/ 88 h 282"/>
                <a:gd name="T2" fmla="*/ 1141 w 1173"/>
                <a:gd name="T3" fmla="*/ 94 h 282"/>
                <a:gd name="T4" fmla="*/ 1149 w 1173"/>
                <a:gd name="T5" fmla="*/ 100 h 282"/>
                <a:gd name="T6" fmla="*/ 1155 w 1173"/>
                <a:gd name="T7" fmla="*/ 103 h 282"/>
                <a:gd name="T8" fmla="*/ 1158 w 1173"/>
                <a:gd name="T9" fmla="*/ 109 h 282"/>
                <a:gd name="T10" fmla="*/ 1164 w 1173"/>
                <a:gd name="T11" fmla="*/ 114 h 282"/>
                <a:gd name="T12" fmla="*/ 1167 w 1173"/>
                <a:gd name="T13" fmla="*/ 120 h 282"/>
                <a:gd name="T14" fmla="*/ 1170 w 1173"/>
                <a:gd name="T15" fmla="*/ 123 h 282"/>
                <a:gd name="T16" fmla="*/ 1173 w 1173"/>
                <a:gd name="T17" fmla="*/ 129 h 282"/>
                <a:gd name="T18" fmla="*/ 1173 w 1173"/>
                <a:gd name="T19" fmla="*/ 135 h 282"/>
                <a:gd name="T20" fmla="*/ 1173 w 1173"/>
                <a:gd name="T21" fmla="*/ 141 h 282"/>
                <a:gd name="T22" fmla="*/ 1167 w 1173"/>
                <a:gd name="T23" fmla="*/ 164 h 282"/>
                <a:gd name="T24" fmla="*/ 1144 w 1173"/>
                <a:gd name="T25" fmla="*/ 185 h 282"/>
                <a:gd name="T26" fmla="*/ 1108 w 1173"/>
                <a:gd name="T27" fmla="*/ 205 h 282"/>
                <a:gd name="T28" fmla="*/ 1061 w 1173"/>
                <a:gd name="T29" fmla="*/ 226 h 282"/>
                <a:gd name="T30" fmla="*/ 1003 w 1173"/>
                <a:gd name="T31" fmla="*/ 240 h 282"/>
                <a:gd name="T32" fmla="*/ 932 w 1173"/>
                <a:gd name="T33" fmla="*/ 255 h 282"/>
                <a:gd name="T34" fmla="*/ 856 w 1173"/>
                <a:gd name="T35" fmla="*/ 267 h 282"/>
                <a:gd name="T36" fmla="*/ 771 w 1173"/>
                <a:gd name="T37" fmla="*/ 276 h 282"/>
                <a:gd name="T38" fmla="*/ 683 w 1173"/>
                <a:gd name="T39" fmla="*/ 282 h 282"/>
                <a:gd name="T40" fmla="*/ 587 w 1173"/>
                <a:gd name="T41" fmla="*/ 282 h 282"/>
                <a:gd name="T42" fmla="*/ 493 w 1173"/>
                <a:gd name="T43" fmla="*/ 282 h 282"/>
                <a:gd name="T44" fmla="*/ 402 w 1173"/>
                <a:gd name="T45" fmla="*/ 276 h 282"/>
                <a:gd name="T46" fmla="*/ 317 w 1173"/>
                <a:gd name="T47" fmla="*/ 267 h 282"/>
                <a:gd name="T48" fmla="*/ 241 w 1173"/>
                <a:gd name="T49" fmla="*/ 255 h 282"/>
                <a:gd name="T50" fmla="*/ 173 w 1173"/>
                <a:gd name="T51" fmla="*/ 240 h 282"/>
                <a:gd name="T52" fmla="*/ 115 w 1173"/>
                <a:gd name="T53" fmla="*/ 226 h 282"/>
                <a:gd name="T54" fmla="*/ 68 w 1173"/>
                <a:gd name="T55" fmla="*/ 205 h 282"/>
                <a:gd name="T56" fmla="*/ 30 w 1173"/>
                <a:gd name="T57" fmla="*/ 185 h 282"/>
                <a:gd name="T58" fmla="*/ 9 w 1173"/>
                <a:gd name="T59" fmla="*/ 164 h 282"/>
                <a:gd name="T60" fmla="*/ 0 w 1173"/>
                <a:gd name="T61" fmla="*/ 141 h 282"/>
                <a:gd name="T62" fmla="*/ 9 w 1173"/>
                <a:gd name="T63" fmla="*/ 117 h 282"/>
                <a:gd name="T64" fmla="*/ 30 w 1173"/>
                <a:gd name="T65" fmla="*/ 97 h 282"/>
                <a:gd name="T66" fmla="*/ 68 w 1173"/>
                <a:gd name="T67" fmla="*/ 76 h 282"/>
                <a:gd name="T68" fmla="*/ 115 w 1173"/>
                <a:gd name="T69" fmla="*/ 56 h 282"/>
                <a:gd name="T70" fmla="*/ 173 w 1173"/>
                <a:gd name="T71" fmla="*/ 41 h 282"/>
                <a:gd name="T72" fmla="*/ 241 w 1173"/>
                <a:gd name="T73" fmla="*/ 27 h 282"/>
                <a:gd name="T74" fmla="*/ 317 w 1173"/>
                <a:gd name="T75" fmla="*/ 15 h 282"/>
                <a:gd name="T76" fmla="*/ 402 w 1173"/>
                <a:gd name="T77" fmla="*/ 6 h 282"/>
                <a:gd name="T78" fmla="*/ 493 w 1173"/>
                <a:gd name="T79" fmla="*/ 0 h 282"/>
                <a:gd name="T80" fmla="*/ 587 w 1173"/>
                <a:gd name="T81" fmla="*/ 0 h 282"/>
                <a:gd name="T82" fmla="*/ 651 w 1173"/>
                <a:gd name="T83" fmla="*/ 0 h 282"/>
                <a:gd name="T84" fmla="*/ 713 w 1173"/>
                <a:gd name="T85" fmla="*/ 3 h 282"/>
                <a:gd name="T86" fmla="*/ 774 w 1173"/>
                <a:gd name="T87" fmla="*/ 6 h 282"/>
                <a:gd name="T88" fmla="*/ 830 w 1173"/>
                <a:gd name="T89" fmla="*/ 12 h 282"/>
                <a:gd name="T90" fmla="*/ 886 w 1173"/>
                <a:gd name="T91" fmla="*/ 18 h 282"/>
                <a:gd name="T92" fmla="*/ 935 w 1173"/>
                <a:gd name="T93" fmla="*/ 27 h 282"/>
                <a:gd name="T94" fmla="*/ 982 w 1173"/>
                <a:gd name="T95" fmla="*/ 35 h 282"/>
                <a:gd name="T96" fmla="*/ 1023 w 1173"/>
                <a:gd name="T97" fmla="*/ 47 h 282"/>
                <a:gd name="T98" fmla="*/ 1061 w 1173"/>
                <a:gd name="T99" fmla="*/ 59 h 282"/>
                <a:gd name="T100" fmla="*/ 1097 w 1173"/>
                <a:gd name="T101" fmla="*/ 70 h 28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73"/>
                <a:gd name="T154" fmla="*/ 0 h 282"/>
                <a:gd name="T155" fmla="*/ 1173 w 1173"/>
                <a:gd name="T156" fmla="*/ 282 h 28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73" h="282">
                  <a:moveTo>
                    <a:pt x="1132" y="88"/>
                  </a:moveTo>
                  <a:lnTo>
                    <a:pt x="1141" y="94"/>
                  </a:lnTo>
                  <a:lnTo>
                    <a:pt x="1149" y="100"/>
                  </a:lnTo>
                  <a:lnTo>
                    <a:pt x="1155" y="103"/>
                  </a:lnTo>
                  <a:lnTo>
                    <a:pt x="1158" y="109"/>
                  </a:lnTo>
                  <a:lnTo>
                    <a:pt x="1164" y="114"/>
                  </a:lnTo>
                  <a:lnTo>
                    <a:pt x="1167" y="120"/>
                  </a:lnTo>
                  <a:lnTo>
                    <a:pt x="1170" y="123"/>
                  </a:lnTo>
                  <a:lnTo>
                    <a:pt x="1173" y="129"/>
                  </a:lnTo>
                  <a:lnTo>
                    <a:pt x="1173" y="135"/>
                  </a:lnTo>
                  <a:lnTo>
                    <a:pt x="1173" y="141"/>
                  </a:lnTo>
                  <a:lnTo>
                    <a:pt x="1167" y="164"/>
                  </a:lnTo>
                  <a:lnTo>
                    <a:pt x="1144" y="185"/>
                  </a:lnTo>
                  <a:lnTo>
                    <a:pt x="1108" y="205"/>
                  </a:lnTo>
                  <a:lnTo>
                    <a:pt x="1061" y="226"/>
                  </a:lnTo>
                  <a:lnTo>
                    <a:pt x="1003" y="240"/>
                  </a:lnTo>
                  <a:lnTo>
                    <a:pt x="932" y="255"/>
                  </a:lnTo>
                  <a:lnTo>
                    <a:pt x="856" y="267"/>
                  </a:lnTo>
                  <a:lnTo>
                    <a:pt x="771" y="276"/>
                  </a:lnTo>
                  <a:lnTo>
                    <a:pt x="683" y="282"/>
                  </a:lnTo>
                  <a:lnTo>
                    <a:pt x="587" y="282"/>
                  </a:lnTo>
                  <a:lnTo>
                    <a:pt x="493" y="282"/>
                  </a:lnTo>
                  <a:lnTo>
                    <a:pt x="402" y="276"/>
                  </a:lnTo>
                  <a:lnTo>
                    <a:pt x="317" y="267"/>
                  </a:lnTo>
                  <a:lnTo>
                    <a:pt x="241" y="255"/>
                  </a:lnTo>
                  <a:lnTo>
                    <a:pt x="173" y="240"/>
                  </a:lnTo>
                  <a:lnTo>
                    <a:pt x="115" y="226"/>
                  </a:lnTo>
                  <a:lnTo>
                    <a:pt x="68" y="205"/>
                  </a:lnTo>
                  <a:lnTo>
                    <a:pt x="30" y="185"/>
                  </a:lnTo>
                  <a:lnTo>
                    <a:pt x="9" y="164"/>
                  </a:lnTo>
                  <a:lnTo>
                    <a:pt x="0" y="141"/>
                  </a:lnTo>
                  <a:lnTo>
                    <a:pt x="9" y="117"/>
                  </a:lnTo>
                  <a:lnTo>
                    <a:pt x="30" y="97"/>
                  </a:lnTo>
                  <a:lnTo>
                    <a:pt x="68" y="76"/>
                  </a:lnTo>
                  <a:lnTo>
                    <a:pt x="115" y="56"/>
                  </a:lnTo>
                  <a:lnTo>
                    <a:pt x="173" y="41"/>
                  </a:lnTo>
                  <a:lnTo>
                    <a:pt x="241" y="27"/>
                  </a:lnTo>
                  <a:lnTo>
                    <a:pt x="317" y="15"/>
                  </a:lnTo>
                  <a:lnTo>
                    <a:pt x="402" y="6"/>
                  </a:lnTo>
                  <a:lnTo>
                    <a:pt x="493" y="0"/>
                  </a:lnTo>
                  <a:lnTo>
                    <a:pt x="587" y="0"/>
                  </a:lnTo>
                  <a:lnTo>
                    <a:pt x="651" y="0"/>
                  </a:lnTo>
                  <a:lnTo>
                    <a:pt x="713" y="3"/>
                  </a:lnTo>
                  <a:lnTo>
                    <a:pt x="774" y="6"/>
                  </a:lnTo>
                  <a:lnTo>
                    <a:pt x="830" y="12"/>
                  </a:lnTo>
                  <a:lnTo>
                    <a:pt x="886" y="18"/>
                  </a:lnTo>
                  <a:lnTo>
                    <a:pt x="935" y="27"/>
                  </a:lnTo>
                  <a:lnTo>
                    <a:pt x="982" y="35"/>
                  </a:lnTo>
                  <a:lnTo>
                    <a:pt x="1023" y="47"/>
                  </a:lnTo>
                  <a:lnTo>
                    <a:pt x="1061" y="59"/>
                  </a:lnTo>
                  <a:lnTo>
                    <a:pt x="1097" y="70"/>
                  </a:lnTo>
                </a:path>
              </a:pathLst>
            </a:custGeom>
            <a:noFill/>
            <a:ln w="9525">
              <a:solidFill>
                <a:srgbClr val="000000"/>
              </a:solidFill>
              <a:round/>
              <a:headEnd/>
              <a:tailEnd/>
            </a:ln>
          </p:spPr>
          <p:txBody>
            <a:bodyPr/>
            <a:lstStyle/>
            <a:p>
              <a:endParaRPr lang="en-US"/>
            </a:p>
          </p:txBody>
        </p:sp>
        <p:sp>
          <p:nvSpPr>
            <p:cNvPr id="20565" name="Freeform 87"/>
            <p:cNvSpPr>
              <a:spLocks/>
            </p:cNvSpPr>
            <p:nvPr/>
          </p:nvSpPr>
          <p:spPr bwMode="auto">
            <a:xfrm>
              <a:off x="1955" y="2137"/>
              <a:ext cx="1319" cy="316"/>
            </a:xfrm>
            <a:custGeom>
              <a:avLst/>
              <a:gdLst>
                <a:gd name="T0" fmla="*/ 1281 w 1319"/>
                <a:gd name="T1" fmla="*/ 102 h 316"/>
                <a:gd name="T2" fmla="*/ 1290 w 1319"/>
                <a:gd name="T3" fmla="*/ 108 h 316"/>
                <a:gd name="T4" fmla="*/ 1296 w 1319"/>
                <a:gd name="T5" fmla="*/ 114 h 316"/>
                <a:gd name="T6" fmla="*/ 1302 w 1319"/>
                <a:gd name="T7" fmla="*/ 120 h 316"/>
                <a:gd name="T8" fmla="*/ 1304 w 1319"/>
                <a:gd name="T9" fmla="*/ 126 h 316"/>
                <a:gd name="T10" fmla="*/ 1310 w 1319"/>
                <a:gd name="T11" fmla="*/ 131 h 316"/>
                <a:gd name="T12" fmla="*/ 1313 w 1319"/>
                <a:gd name="T13" fmla="*/ 134 h 316"/>
                <a:gd name="T14" fmla="*/ 1316 w 1319"/>
                <a:gd name="T15" fmla="*/ 140 h 316"/>
                <a:gd name="T16" fmla="*/ 1319 w 1319"/>
                <a:gd name="T17" fmla="*/ 146 h 316"/>
                <a:gd name="T18" fmla="*/ 1319 w 1319"/>
                <a:gd name="T19" fmla="*/ 152 h 316"/>
                <a:gd name="T20" fmla="*/ 1319 w 1319"/>
                <a:gd name="T21" fmla="*/ 158 h 316"/>
                <a:gd name="T22" fmla="*/ 1310 w 1319"/>
                <a:gd name="T23" fmla="*/ 184 h 316"/>
                <a:gd name="T24" fmla="*/ 1287 w 1319"/>
                <a:gd name="T25" fmla="*/ 208 h 316"/>
                <a:gd name="T26" fmla="*/ 1246 w 1319"/>
                <a:gd name="T27" fmla="*/ 231 h 316"/>
                <a:gd name="T28" fmla="*/ 1193 w 1319"/>
                <a:gd name="T29" fmla="*/ 252 h 316"/>
                <a:gd name="T30" fmla="*/ 1126 w 1319"/>
                <a:gd name="T31" fmla="*/ 269 h 316"/>
                <a:gd name="T32" fmla="*/ 1049 w 1319"/>
                <a:gd name="T33" fmla="*/ 287 h 316"/>
                <a:gd name="T34" fmla="*/ 964 w 1319"/>
                <a:gd name="T35" fmla="*/ 299 h 316"/>
                <a:gd name="T36" fmla="*/ 868 w 1319"/>
                <a:gd name="T37" fmla="*/ 310 h 316"/>
                <a:gd name="T38" fmla="*/ 768 w 1319"/>
                <a:gd name="T39" fmla="*/ 316 h 316"/>
                <a:gd name="T40" fmla="*/ 660 w 1319"/>
                <a:gd name="T41" fmla="*/ 316 h 316"/>
                <a:gd name="T42" fmla="*/ 554 w 1319"/>
                <a:gd name="T43" fmla="*/ 316 h 316"/>
                <a:gd name="T44" fmla="*/ 451 w 1319"/>
                <a:gd name="T45" fmla="*/ 310 h 316"/>
                <a:gd name="T46" fmla="*/ 358 w 1319"/>
                <a:gd name="T47" fmla="*/ 299 h 316"/>
                <a:gd name="T48" fmla="*/ 270 w 1319"/>
                <a:gd name="T49" fmla="*/ 287 h 316"/>
                <a:gd name="T50" fmla="*/ 193 w 1319"/>
                <a:gd name="T51" fmla="*/ 269 h 316"/>
                <a:gd name="T52" fmla="*/ 129 w 1319"/>
                <a:gd name="T53" fmla="*/ 252 h 316"/>
                <a:gd name="T54" fmla="*/ 73 w 1319"/>
                <a:gd name="T55" fmla="*/ 231 h 316"/>
                <a:gd name="T56" fmla="*/ 35 w 1319"/>
                <a:gd name="T57" fmla="*/ 208 h 316"/>
                <a:gd name="T58" fmla="*/ 9 w 1319"/>
                <a:gd name="T59" fmla="*/ 184 h 316"/>
                <a:gd name="T60" fmla="*/ 0 w 1319"/>
                <a:gd name="T61" fmla="*/ 158 h 316"/>
                <a:gd name="T62" fmla="*/ 9 w 1319"/>
                <a:gd name="T63" fmla="*/ 131 h 316"/>
                <a:gd name="T64" fmla="*/ 35 w 1319"/>
                <a:gd name="T65" fmla="*/ 108 h 316"/>
                <a:gd name="T66" fmla="*/ 73 w 1319"/>
                <a:gd name="T67" fmla="*/ 85 h 316"/>
                <a:gd name="T68" fmla="*/ 129 w 1319"/>
                <a:gd name="T69" fmla="*/ 64 h 316"/>
                <a:gd name="T70" fmla="*/ 193 w 1319"/>
                <a:gd name="T71" fmla="*/ 44 h 316"/>
                <a:gd name="T72" fmla="*/ 270 w 1319"/>
                <a:gd name="T73" fmla="*/ 29 h 316"/>
                <a:gd name="T74" fmla="*/ 358 w 1319"/>
                <a:gd name="T75" fmla="*/ 17 h 316"/>
                <a:gd name="T76" fmla="*/ 451 w 1319"/>
                <a:gd name="T77" fmla="*/ 5 h 316"/>
                <a:gd name="T78" fmla="*/ 554 w 1319"/>
                <a:gd name="T79" fmla="*/ 0 h 316"/>
                <a:gd name="T80" fmla="*/ 660 w 1319"/>
                <a:gd name="T81" fmla="*/ 0 h 316"/>
                <a:gd name="T82" fmla="*/ 736 w 1319"/>
                <a:gd name="T83" fmla="*/ 0 h 316"/>
                <a:gd name="T84" fmla="*/ 812 w 1319"/>
                <a:gd name="T85" fmla="*/ 2 h 316"/>
                <a:gd name="T86" fmla="*/ 882 w 1319"/>
                <a:gd name="T87" fmla="*/ 8 h 316"/>
                <a:gd name="T88" fmla="*/ 950 w 1319"/>
                <a:gd name="T89" fmla="*/ 14 h 316"/>
                <a:gd name="T90" fmla="*/ 1011 w 1319"/>
                <a:gd name="T91" fmla="*/ 23 h 316"/>
                <a:gd name="T92" fmla="*/ 1070 w 1319"/>
                <a:gd name="T93" fmla="*/ 32 h 316"/>
                <a:gd name="T94" fmla="*/ 1126 w 1319"/>
                <a:gd name="T95" fmla="*/ 44 h 316"/>
                <a:gd name="T96" fmla="*/ 1173 w 1319"/>
                <a:gd name="T97" fmla="*/ 58 h 316"/>
                <a:gd name="T98" fmla="*/ 1217 w 1319"/>
                <a:gd name="T99" fmla="*/ 73 h 316"/>
                <a:gd name="T100" fmla="*/ 1252 w 1319"/>
                <a:gd name="T101" fmla="*/ 87 h 31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319"/>
                <a:gd name="T154" fmla="*/ 0 h 316"/>
                <a:gd name="T155" fmla="*/ 1319 w 1319"/>
                <a:gd name="T156" fmla="*/ 316 h 31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319" h="316">
                  <a:moveTo>
                    <a:pt x="1281" y="102"/>
                  </a:moveTo>
                  <a:lnTo>
                    <a:pt x="1290" y="108"/>
                  </a:lnTo>
                  <a:lnTo>
                    <a:pt x="1296" y="114"/>
                  </a:lnTo>
                  <a:lnTo>
                    <a:pt x="1302" y="120"/>
                  </a:lnTo>
                  <a:lnTo>
                    <a:pt x="1304" y="126"/>
                  </a:lnTo>
                  <a:lnTo>
                    <a:pt x="1310" y="131"/>
                  </a:lnTo>
                  <a:lnTo>
                    <a:pt x="1313" y="134"/>
                  </a:lnTo>
                  <a:lnTo>
                    <a:pt x="1316" y="140"/>
                  </a:lnTo>
                  <a:lnTo>
                    <a:pt x="1319" y="146"/>
                  </a:lnTo>
                  <a:lnTo>
                    <a:pt x="1319" y="152"/>
                  </a:lnTo>
                  <a:lnTo>
                    <a:pt x="1319" y="158"/>
                  </a:lnTo>
                  <a:lnTo>
                    <a:pt x="1310" y="184"/>
                  </a:lnTo>
                  <a:lnTo>
                    <a:pt x="1287" y="208"/>
                  </a:lnTo>
                  <a:lnTo>
                    <a:pt x="1246" y="231"/>
                  </a:lnTo>
                  <a:lnTo>
                    <a:pt x="1193" y="252"/>
                  </a:lnTo>
                  <a:lnTo>
                    <a:pt x="1126" y="269"/>
                  </a:lnTo>
                  <a:lnTo>
                    <a:pt x="1049" y="287"/>
                  </a:lnTo>
                  <a:lnTo>
                    <a:pt x="964" y="299"/>
                  </a:lnTo>
                  <a:lnTo>
                    <a:pt x="868" y="310"/>
                  </a:lnTo>
                  <a:lnTo>
                    <a:pt x="768" y="316"/>
                  </a:lnTo>
                  <a:lnTo>
                    <a:pt x="660" y="316"/>
                  </a:lnTo>
                  <a:lnTo>
                    <a:pt x="554" y="316"/>
                  </a:lnTo>
                  <a:lnTo>
                    <a:pt x="451" y="310"/>
                  </a:lnTo>
                  <a:lnTo>
                    <a:pt x="358" y="299"/>
                  </a:lnTo>
                  <a:lnTo>
                    <a:pt x="270" y="287"/>
                  </a:lnTo>
                  <a:lnTo>
                    <a:pt x="193" y="269"/>
                  </a:lnTo>
                  <a:lnTo>
                    <a:pt x="129" y="252"/>
                  </a:lnTo>
                  <a:lnTo>
                    <a:pt x="73" y="231"/>
                  </a:lnTo>
                  <a:lnTo>
                    <a:pt x="35" y="208"/>
                  </a:lnTo>
                  <a:lnTo>
                    <a:pt x="9" y="184"/>
                  </a:lnTo>
                  <a:lnTo>
                    <a:pt x="0" y="158"/>
                  </a:lnTo>
                  <a:lnTo>
                    <a:pt x="9" y="131"/>
                  </a:lnTo>
                  <a:lnTo>
                    <a:pt x="35" y="108"/>
                  </a:lnTo>
                  <a:lnTo>
                    <a:pt x="73" y="85"/>
                  </a:lnTo>
                  <a:lnTo>
                    <a:pt x="129" y="64"/>
                  </a:lnTo>
                  <a:lnTo>
                    <a:pt x="193" y="44"/>
                  </a:lnTo>
                  <a:lnTo>
                    <a:pt x="270" y="29"/>
                  </a:lnTo>
                  <a:lnTo>
                    <a:pt x="358" y="17"/>
                  </a:lnTo>
                  <a:lnTo>
                    <a:pt x="451" y="5"/>
                  </a:lnTo>
                  <a:lnTo>
                    <a:pt x="554" y="0"/>
                  </a:lnTo>
                  <a:lnTo>
                    <a:pt x="660" y="0"/>
                  </a:lnTo>
                  <a:lnTo>
                    <a:pt x="736" y="0"/>
                  </a:lnTo>
                  <a:lnTo>
                    <a:pt x="812" y="2"/>
                  </a:lnTo>
                  <a:lnTo>
                    <a:pt x="882" y="8"/>
                  </a:lnTo>
                  <a:lnTo>
                    <a:pt x="950" y="14"/>
                  </a:lnTo>
                  <a:lnTo>
                    <a:pt x="1011" y="23"/>
                  </a:lnTo>
                  <a:lnTo>
                    <a:pt x="1070" y="32"/>
                  </a:lnTo>
                  <a:lnTo>
                    <a:pt x="1126" y="44"/>
                  </a:lnTo>
                  <a:lnTo>
                    <a:pt x="1173" y="58"/>
                  </a:lnTo>
                  <a:lnTo>
                    <a:pt x="1217" y="73"/>
                  </a:lnTo>
                  <a:lnTo>
                    <a:pt x="1252" y="87"/>
                  </a:lnTo>
                </a:path>
              </a:pathLst>
            </a:custGeom>
            <a:noFill/>
            <a:ln w="9525">
              <a:solidFill>
                <a:srgbClr val="000000"/>
              </a:solidFill>
              <a:round/>
              <a:headEnd/>
              <a:tailEnd/>
            </a:ln>
          </p:spPr>
          <p:txBody>
            <a:bodyPr/>
            <a:lstStyle/>
            <a:p>
              <a:endParaRPr lang="en-US"/>
            </a:p>
          </p:txBody>
        </p:sp>
        <p:sp>
          <p:nvSpPr>
            <p:cNvPr id="20566" name="Freeform 88"/>
            <p:cNvSpPr>
              <a:spLocks/>
            </p:cNvSpPr>
            <p:nvPr/>
          </p:nvSpPr>
          <p:spPr bwMode="auto">
            <a:xfrm>
              <a:off x="2102" y="2172"/>
              <a:ext cx="1026" cy="246"/>
            </a:xfrm>
            <a:custGeom>
              <a:avLst/>
              <a:gdLst>
                <a:gd name="T0" fmla="*/ 41 w 1026"/>
                <a:gd name="T1" fmla="*/ 73 h 246"/>
                <a:gd name="T2" fmla="*/ 35 w 1026"/>
                <a:gd name="T3" fmla="*/ 79 h 246"/>
                <a:gd name="T4" fmla="*/ 26 w 1026"/>
                <a:gd name="T5" fmla="*/ 82 h 246"/>
                <a:gd name="T6" fmla="*/ 20 w 1026"/>
                <a:gd name="T7" fmla="*/ 88 h 246"/>
                <a:gd name="T8" fmla="*/ 14 w 1026"/>
                <a:gd name="T9" fmla="*/ 94 h 246"/>
                <a:gd name="T10" fmla="*/ 11 w 1026"/>
                <a:gd name="T11" fmla="*/ 96 h 246"/>
                <a:gd name="T12" fmla="*/ 8 w 1026"/>
                <a:gd name="T13" fmla="*/ 102 h 246"/>
                <a:gd name="T14" fmla="*/ 5 w 1026"/>
                <a:gd name="T15" fmla="*/ 108 h 246"/>
                <a:gd name="T16" fmla="*/ 2 w 1026"/>
                <a:gd name="T17" fmla="*/ 111 h 246"/>
                <a:gd name="T18" fmla="*/ 0 w 1026"/>
                <a:gd name="T19" fmla="*/ 117 h 246"/>
                <a:gd name="T20" fmla="*/ 0 w 1026"/>
                <a:gd name="T21" fmla="*/ 123 h 246"/>
                <a:gd name="T22" fmla="*/ 8 w 1026"/>
                <a:gd name="T23" fmla="*/ 143 h 246"/>
                <a:gd name="T24" fmla="*/ 26 w 1026"/>
                <a:gd name="T25" fmla="*/ 161 h 246"/>
                <a:gd name="T26" fmla="*/ 58 w 1026"/>
                <a:gd name="T27" fmla="*/ 179 h 246"/>
                <a:gd name="T28" fmla="*/ 99 w 1026"/>
                <a:gd name="T29" fmla="*/ 196 h 246"/>
                <a:gd name="T30" fmla="*/ 152 w 1026"/>
                <a:gd name="T31" fmla="*/ 211 h 246"/>
                <a:gd name="T32" fmla="*/ 211 w 1026"/>
                <a:gd name="T33" fmla="*/ 222 h 246"/>
                <a:gd name="T34" fmla="*/ 278 w 1026"/>
                <a:gd name="T35" fmla="*/ 234 h 246"/>
                <a:gd name="T36" fmla="*/ 351 w 1026"/>
                <a:gd name="T37" fmla="*/ 240 h 246"/>
                <a:gd name="T38" fmla="*/ 430 w 1026"/>
                <a:gd name="T39" fmla="*/ 246 h 246"/>
                <a:gd name="T40" fmla="*/ 513 w 1026"/>
                <a:gd name="T41" fmla="*/ 246 h 246"/>
                <a:gd name="T42" fmla="*/ 598 w 1026"/>
                <a:gd name="T43" fmla="*/ 246 h 246"/>
                <a:gd name="T44" fmla="*/ 677 w 1026"/>
                <a:gd name="T45" fmla="*/ 240 h 246"/>
                <a:gd name="T46" fmla="*/ 750 w 1026"/>
                <a:gd name="T47" fmla="*/ 234 h 246"/>
                <a:gd name="T48" fmla="*/ 817 w 1026"/>
                <a:gd name="T49" fmla="*/ 222 h 246"/>
                <a:gd name="T50" fmla="*/ 876 w 1026"/>
                <a:gd name="T51" fmla="*/ 211 h 246"/>
                <a:gd name="T52" fmla="*/ 926 w 1026"/>
                <a:gd name="T53" fmla="*/ 196 h 246"/>
                <a:gd name="T54" fmla="*/ 970 w 1026"/>
                <a:gd name="T55" fmla="*/ 179 h 246"/>
                <a:gd name="T56" fmla="*/ 999 w 1026"/>
                <a:gd name="T57" fmla="*/ 161 h 246"/>
                <a:gd name="T58" fmla="*/ 1020 w 1026"/>
                <a:gd name="T59" fmla="*/ 143 h 246"/>
                <a:gd name="T60" fmla="*/ 1026 w 1026"/>
                <a:gd name="T61" fmla="*/ 123 h 246"/>
                <a:gd name="T62" fmla="*/ 1020 w 1026"/>
                <a:gd name="T63" fmla="*/ 102 h 246"/>
                <a:gd name="T64" fmla="*/ 999 w 1026"/>
                <a:gd name="T65" fmla="*/ 85 h 246"/>
                <a:gd name="T66" fmla="*/ 970 w 1026"/>
                <a:gd name="T67" fmla="*/ 67 h 246"/>
                <a:gd name="T68" fmla="*/ 926 w 1026"/>
                <a:gd name="T69" fmla="*/ 50 h 246"/>
                <a:gd name="T70" fmla="*/ 876 w 1026"/>
                <a:gd name="T71" fmla="*/ 35 h 246"/>
                <a:gd name="T72" fmla="*/ 817 w 1026"/>
                <a:gd name="T73" fmla="*/ 23 h 246"/>
                <a:gd name="T74" fmla="*/ 750 w 1026"/>
                <a:gd name="T75" fmla="*/ 11 h 246"/>
                <a:gd name="T76" fmla="*/ 677 w 1026"/>
                <a:gd name="T77" fmla="*/ 6 h 246"/>
                <a:gd name="T78" fmla="*/ 598 w 1026"/>
                <a:gd name="T79" fmla="*/ 0 h 246"/>
                <a:gd name="T80" fmla="*/ 513 w 1026"/>
                <a:gd name="T81" fmla="*/ 0 h 246"/>
                <a:gd name="T82" fmla="*/ 460 w 1026"/>
                <a:gd name="T83" fmla="*/ 0 h 246"/>
                <a:gd name="T84" fmla="*/ 410 w 1026"/>
                <a:gd name="T85" fmla="*/ 0 h 246"/>
                <a:gd name="T86" fmla="*/ 360 w 1026"/>
                <a:gd name="T87" fmla="*/ 6 h 246"/>
                <a:gd name="T88" fmla="*/ 313 w 1026"/>
                <a:gd name="T89" fmla="*/ 9 h 246"/>
                <a:gd name="T90" fmla="*/ 269 w 1026"/>
                <a:gd name="T91" fmla="*/ 14 h 246"/>
                <a:gd name="T92" fmla="*/ 225 w 1026"/>
                <a:gd name="T93" fmla="*/ 20 h 246"/>
                <a:gd name="T94" fmla="*/ 187 w 1026"/>
                <a:gd name="T95" fmla="*/ 26 h 246"/>
                <a:gd name="T96" fmla="*/ 152 w 1026"/>
                <a:gd name="T97" fmla="*/ 35 h 246"/>
                <a:gd name="T98" fmla="*/ 117 w 1026"/>
                <a:gd name="T99" fmla="*/ 44 h 246"/>
                <a:gd name="T100" fmla="*/ 87 w 1026"/>
                <a:gd name="T101" fmla="*/ 52 h 24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26"/>
                <a:gd name="T154" fmla="*/ 0 h 246"/>
                <a:gd name="T155" fmla="*/ 1026 w 1026"/>
                <a:gd name="T156" fmla="*/ 246 h 24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26" h="246">
                  <a:moveTo>
                    <a:pt x="41" y="73"/>
                  </a:moveTo>
                  <a:lnTo>
                    <a:pt x="35" y="79"/>
                  </a:lnTo>
                  <a:lnTo>
                    <a:pt x="26" y="82"/>
                  </a:lnTo>
                  <a:lnTo>
                    <a:pt x="20" y="88"/>
                  </a:lnTo>
                  <a:lnTo>
                    <a:pt x="14" y="94"/>
                  </a:lnTo>
                  <a:lnTo>
                    <a:pt x="11" y="96"/>
                  </a:lnTo>
                  <a:lnTo>
                    <a:pt x="8" y="102"/>
                  </a:lnTo>
                  <a:lnTo>
                    <a:pt x="5" y="108"/>
                  </a:lnTo>
                  <a:lnTo>
                    <a:pt x="2" y="111"/>
                  </a:lnTo>
                  <a:lnTo>
                    <a:pt x="0" y="117"/>
                  </a:lnTo>
                  <a:lnTo>
                    <a:pt x="0" y="123"/>
                  </a:lnTo>
                  <a:lnTo>
                    <a:pt x="8" y="143"/>
                  </a:lnTo>
                  <a:lnTo>
                    <a:pt x="26" y="161"/>
                  </a:lnTo>
                  <a:lnTo>
                    <a:pt x="58" y="179"/>
                  </a:lnTo>
                  <a:lnTo>
                    <a:pt x="99" y="196"/>
                  </a:lnTo>
                  <a:lnTo>
                    <a:pt x="152" y="211"/>
                  </a:lnTo>
                  <a:lnTo>
                    <a:pt x="211" y="222"/>
                  </a:lnTo>
                  <a:lnTo>
                    <a:pt x="278" y="234"/>
                  </a:lnTo>
                  <a:lnTo>
                    <a:pt x="351" y="240"/>
                  </a:lnTo>
                  <a:lnTo>
                    <a:pt x="430" y="246"/>
                  </a:lnTo>
                  <a:lnTo>
                    <a:pt x="513" y="246"/>
                  </a:lnTo>
                  <a:lnTo>
                    <a:pt x="598" y="246"/>
                  </a:lnTo>
                  <a:lnTo>
                    <a:pt x="677" y="240"/>
                  </a:lnTo>
                  <a:lnTo>
                    <a:pt x="750" y="234"/>
                  </a:lnTo>
                  <a:lnTo>
                    <a:pt x="817" y="222"/>
                  </a:lnTo>
                  <a:lnTo>
                    <a:pt x="876" y="211"/>
                  </a:lnTo>
                  <a:lnTo>
                    <a:pt x="926" y="196"/>
                  </a:lnTo>
                  <a:lnTo>
                    <a:pt x="970" y="179"/>
                  </a:lnTo>
                  <a:lnTo>
                    <a:pt x="999" y="161"/>
                  </a:lnTo>
                  <a:lnTo>
                    <a:pt x="1020" y="143"/>
                  </a:lnTo>
                  <a:lnTo>
                    <a:pt x="1026" y="123"/>
                  </a:lnTo>
                  <a:lnTo>
                    <a:pt x="1020" y="102"/>
                  </a:lnTo>
                  <a:lnTo>
                    <a:pt x="999" y="85"/>
                  </a:lnTo>
                  <a:lnTo>
                    <a:pt x="970" y="67"/>
                  </a:lnTo>
                  <a:lnTo>
                    <a:pt x="926" y="50"/>
                  </a:lnTo>
                  <a:lnTo>
                    <a:pt x="876" y="35"/>
                  </a:lnTo>
                  <a:lnTo>
                    <a:pt x="817" y="23"/>
                  </a:lnTo>
                  <a:lnTo>
                    <a:pt x="750" y="11"/>
                  </a:lnTo>
                  <a:lnTo>
                    <a:pt x="677" y="6"/>
                  </a:lnTo>
                  <a:lnTo>
                    <a:pt x="598" y="0"/>
                  </a:lnTo>
                  <a:lnTo>
                    <a:pt x="513" y="0"/>
                  </a:lnTo>
                  <a:lnTo>
                    <a:pt x="460" y="0"/>
                  </a:lnTo>
                  <a:lnTo>
                    <a:pt x="410" y="0"/>
                  </a:lnTo>
                  <a:lnTo>
                    <a:pt x="360" y="6"/>
                  </a:lnTo>
                  <a:lnTo>
                    <a:pt x="313" y="9"/>
                  </a:lnTo>
                  <a:lnTo>
                    <a:pt x="269" y="14"/>
                  </a:lnTo>
                  <a:lnTo>
                    <a:pt x="225" y="20"/>
                  </a:lnTo>
                  <a:lnTo>
                    <a:pt x="187" y="26"/>
                  </a:lnTo>
                  <a:lnTo>
                    <a:pt x="152" y="35"/>
                  </a:lnTo>
                  <a:lnTo>
                    <a:pt x="117" y="44"/>
                  </a:lnTo>
                  <a:lnTo>
                    <a:pt x="87" y="52"/>
                  </a:lnTo>
                </a:path>
              </a:pathLst>
            </a:custGeom>
            <a:noFill/>
            <a:ln w="9525">
              <a:solidFill>
                <a:srgbClr val="000000"/>
              </a:solidFill>
              <a:round/>
              <a:headEnd/>
              <a:tailEnd/>
            </a:ln>
          </p:spPr>
          <p:txBody>
            <a:bodyPr/>
            <a:lstStyle/>
            <a:p>
              <a:endParaRPr lang="en-US"/>
            </a:p>
          </p:txBody>
        </p:sp>
        <p:sp>
          <p:nvSpPr>
            <p:cNvPr id="20567" name="Freeform 89"/>
            <p:cNvSpPr>
              <a:spLocks/>
            </p:cNvSpPr>
            <p:nvPr/>
          </p:nvSpPr>
          <p:spPr bwMode="auto">
            <a:xfrm>
              <a:off x="2028" y="2154"/>
              <a:ext cx="1173" cy="282"/>
            </a:xfrm>
            <a:custGeom>
              <a:avLst/>
              <a:gdLst>
                <a:gd name="T0" fmla="*/ 38 w 1173"/>
                <a:gd name="T1" fmla="*/ 88 h 282"/>
                <a:gd name="T2" fmla="*/ 32 w 1173"/>
                <a:gd name="T3" fmla="*/ 94 h 282"/>
                <a:gd name="T4" fmla="*/ 27 w 1173"/>
                <a:gd name="T5" fmla="*/ 100 h 282"/>
                <a:gd name="T6" fmla="*/ 21 w 1173"/>
                <a:gd name="T7" fmla="*/ 103 h 282"/>
                <a:gd name="T8" fmla="*/ 15 w 1173"/>
                <a:gd name="T9" fmla="*/ 109 h 282"/>
                <a:gd name="T10" fmla="*/ 12 w 1173"/>
                <a:gd name="T11" fmla="*/ 114 h 282"/>
                <a:gd name="T12" fmla="*/ 6 w 1173"/>
                <a:gd name="T13" fmla="*/ 120 h 282"/>
                <a:gd name="T14" fmla="*/ 6 w 1173"/>
                <a:gd name="T15" fmla="*/ 123 h 282"/>
                <a:gd name="T16" fmla="*/ 3 w 1173"/>
                <a:gd name="T17" fmla="*/ 129 h 282"/>
                <a:gd name="T18" fmla="*/ 0 w 1173"/>
                <a:gd name="T19" fmla="*/ 135 h 282"/>
                <a:gd name="T20" fmla="*/ 0 w 1173"/>
                <a:gd name="T21" fmla="*/ 141 h 282"/>
                <a:gd name="T22" fmla="*/ 9 w 1173"/>
                <a:gd name="T23" fmla="*/ 164 h 282"/>
                <a:gd name="T24" fmla="*/ 30 w 1173"/>
                <a:gd name="T25" fmla="*/ 185 h 282"/>
                <a:gd name="T26" fmla="*/ 68 w 1173"/>
                <a:gd name="T27" fmla="*/ 205 h 282"/>
                <a:gd name="T28" fmla="*/ 115 w 1173"/>
                <a:gd name="T29" fmla="*/ 226 h 282"/>
                <a:gd name="T30" fmla="*/ 173 w 1173"/>
                <a:gd name="T31" fmla="*/ 240 h 282"/>
                <a:gd name="T32" fmla="*/ 241 w 1173"/>
                <a:gd name="T33" fmla="*/ 255 h 282"/>
                <a:gd name="T34" fmla="*/ 317 w 1173"/>
                <a:gd name="T35" fmla="*/ 267 h 282"/>
                <a:gd name="T36" fmla="*/ 402 w 1173"/>
                <a:gd name="T37" fmla="*/ 276 h 282"/>
                <a:gd name="T38" fmla="*/ 493 w 1173"/>
                <a:gd name="T39" fmla="*/ 282 h 282"/>
                <a:gd name="T40" fmla="*/ 587 w 1173"/>
                <a:gd name="T41" fmla="*/ 282 h 282"/>
                <a:gd name="T42" fmla="*/ 683 w 1173"/>
                <a:gd name="T43" fmla="*/ 282 h 282"/>
                <a:gd name="T44" fmla="*/ 771 w 1173"/>
                <a:gd name="T45" fmla="*/ 276 h 282"/>
                <a:gd name="T46" fmla="*/ 856 w 1173"/>
                <a:gd name="T47" fmla="*/ 267 h 282"/>
                <a:gd name="T48" fmla="*/ 932 w 1173"/>
                <a:gd name="T49" fmla="*/ 255 h 282"/>
                <a:gd name="T50" fmla="*/ 1003 w 1173"/>
                <a:gd name="T51" fmla="*/ 240 h 282"/>
                <a:gd name="T52" fmla="*/ 1061 w 1173"/>
                <a:gd name="T53" fmla="*/ 226 h 282"/>
                <a:gd name="T54" fmla="*/ 1108 w 1173"/>
                <a:gd name="T55" fmla="*/ 205 h 282"/>
                <a:gd name="T56" fmla="*/ 1144 w 1173"/>
                <a:gd name="T57" fmla="*/ 185 h 282"/>
                <a:gd name="T58" fmla="*/ 1167 w 1173"/>
                <a:gd name="T59" fmla="*/ 164 h 282"/>
                <a:gd name="T60" fmla="*/ 1173 w 1173"/>
                <a:gd name="T61" fmla="*/ 141 h 282"/>
                <a:gd name="T62" fmla="*/ 1167 w 1173"/>
                <a:gd name="T63" fmla="*/ 117 h 282"/>
                <a:gd name="T64" fmla="*/ 1144 w 1173"/>
                <a:gd name="T65" fmla="*/ 97 h 282"/>
                <a:gd name="T66" fmla="*/ 1108 w 1173"/>
                <a:gd name="T67" fmla="*/ 76 h 282"/>
                <a:gd name="T68" fmla="*/ 1061 w 1173"/>
                <a:gd name="T69" fmla="*/ 56 h 282"/>
                <a:gd name="T70" fmla="*/ 1003 w 1173"/>
                <a:gd name="T71" fmla="*/ 41 h 282"/>
                <a:gd name="T72" fmla="*/ 932 w 1173"/>
                <a:gd name="T73" fmla="*/ 27 h 282"/>
                <a:gd name="T74" fmla="*/ 856 w 1173"/>
                <a:gd name="T75" fmla="*/ 15 h 282"/>
                <a:gd name="T76" fmla="*/ 771 w 1173"/>
                <a:gd name="T77" fmla="*/ 6 h 282"/>
                <a:gd name="T78" fmla="*/ 683 w 1173"/>
                <a:gd name="T79" fmla="*/ 0 h 282"/>
                <a:gd name="T80" fmla="*/ 587 w 1173"/>
                <a:gd name="T81" fmla="*/ 0 h 282"/>
                <a:gd name="T82" fmla="*/ 522 w 1173"/>
                <a:gd name="T83" fmla="*/ 0 h 282"/>
                <a:gd name="T84" fmla="*/ 460 w 1173"/>
                <a:gd name="T85" fmla="*/ 3 h 282"/>
                <a:gd name="T86" fmla="*/ 402 w 1173"/>
                <a:gd name="T87" fmla="*/ 6 h 282"/>
                <a:gd name="T88" fmla="*/ 343 w 1173"/>
                <a:gd name="T89" fmla="*/ 12 h 282"/>
                <a:gd name="T90" fmla="*/ 290 w 1173"/>
                <a:gd name="T91" fmla="*/ 18 h 282"/>
                <a:gd name="T92" fmla="*/ 241 w 1173"/>
                <a:gd name="T93" fmla="*/ 27 h 282"/>
                <a:gd name="T94" fmla="*/ 194 w 1173"/>
                <a:gd name="T95" fmla="*/ 35 h 282"/>
                <a:gd name="T96" fmla="*/ 150 w 1173"/>
                <a:gd name="T97" fmla="*/ 47 h 282"/>
                <a:gd name="T98" fmla="*/ 112 w 1173"/>
                <a:gd name="T99" fmla="*/ 59 h 282"/>
                <a:gd name="T100" fmla="*/ 79 w 1173"/>
                <a:gd name="T101" fmla="*/ 70 h 28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73"/>
                <a:gd name="T154" fmla="*/ 0 h 282"/>
                <a:gd name="T155" fmla="*/ 1173 w 1173"/>
                <a:gd name="T156" fmla="*/ 282 h 28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73" h="282">
                  <a:moveTo>
                    <a:pt x="38" y="88"/>
                  </a:moveTo>
                  <a:lnTo>
                    <a:pt x="32" y="94"/>
                  </a:lnTo>
                  <a:lnTo>
                    <a:pt x="27" y="100"/>
                  </a:lnTo>
                  <a:lnTo>
                    <a:pt x="21" y="103"/>
                  </a:lnTo>
                  <a:lnTo>
                    <a:pt x="15" y="109"/>
                  </a:lnTo>
                  <a:lnTo>
                    <a:pt x="12" y="114"/>
                  </a:lnTo>
                  <a:lnTo>
                    <a:pt x="6" y="120"/>
                  </a:lnTo>
                  <a:lnTo>
                    <a:pt x="6" y="123"/>
                  </a:lnTo>
                  <a:lnTo>
                    <a:pt x="3" y="129"/>
                  </a:lnTo>
                  <a:lnTo>
                    <a:pt x="0" y="135"/>
                  </a:lnTo>
                  <a:lnTo>
                    <a:pt x="0" y="141"/>
                  </a:lnTo>
                  <a:lnTo>
                    <a:pt x="9" y="164"/>
                  </a:lnTo>
                  <a:lnTo>
                    <a:pt x="30" y="185"/>
                  </a:lnTo>
                  <a:lnTo>
                    <a:pt x="68" y="205"/>
                  </a:lnTo>
                  <a:lnTo>
                    <a:pt x="115" y="226"/>
                  </a:lnTo>
                  <a:lnTo>
                    <a:pt x="173" y="240"/>
                  </a:lnTo>
                  <a:lnTo>
                    <a:pt x="241" y="255"/>
                  </a:lnTo>
                  <a:lnTo>
                    <a:pt x="317" y="267"/>
                  </a:lnTo>
                  <a:lnTo>
                    <a:pt x="402" y="276"/>
                  </a:lnTo>
                  <a:lnTo>
                    <a:pt x="493" y="282"/>
                  </a:lnTo>
                  <a:lnTo>
                    <a:pt x="587" y="282"/>
                  </a:lnTo>
                  <a:lnTo>
                    <a:pt x="683" y="282"/>
                  </a:lnTo>
                  <a:lnTo>
                    <a:pt x="771" y="276"/>
                  </a:lnTo>
                  <a:lnTo>
                    <a:pt x="856" y="267"/>
                  </a:lnTo>
                  <a:lnTo>
                    <a:pt x="932" y="255"/>
                  </a:lnTo>
                  <a:lnTo>
                    <a:pt x="1003" y="240"/>
                  </a:lnTo>
                  <a:lnTo>
                    <a:pt x="1061" y="226"/>
                  </a:lnTo>
                  <a:lnTo>
                    <a:pt x="1108" y="205"/>
                  </a:lnTo>
                  <a:lnTo>
                    <a:pt x="1144" y="185"/>
                  </a:lnTo>
                  <a:lnTo>
                    <a:pt x="1167" y="164"/>
                  </a:lnTo>
                  <a:lnTo>
                    <a:pt x="1173" y="141"/>
                  </a:lnTo>
                  <a:lnTo>
                    <a:pt x="1167" y="117"/>
                  </a:lnTo>
                  <a:lnTo>
                    <a:pt x="1144" y="97"/>
                  </a:lnTo>
                  <a:lnTo>
                    <a:pt x="1108" y="76"/>
                  </a:lnTo>
                  <a:lnTo>
                    <a:pt x="1061" y="56"/>
                  </a:lnTo>
                  <a:lnTo>
                    <a:pt x="1003" y="41"/>
                  </a:lnTo>
                  <a:lnTo>
                    <a:pt x="932" y="27"/>
                  </a:lnTo>
                  <a:lnTo>
                    <a:pt x="856" y="15"/>
                  </a:lnTo>
                  <a:lnTo>
                    <a:pt x="771" y="6"/>
                  </a:lnTo>
                  <a:lnTo>
                    <a:pt x="683" y="0"/>
                  </a:lnTo>
                  <a:lnTo>
                    <a:pt x="587" y="0"/>
                  </a:lnTo>
                  <a:lnTo>
                    <a:pt x="522" y="0"/>
                  </a:lnTo>
                  <a:lnTo>
                    <a:pt x="460" y="3"/>
                  </a:lnTo>
                  <a:lnTo>
                    <a:pt x="402" y="6"/>
                  </a:lnTo>
                  <a:lnTo>
                    <a:pt x="343" y="12"/>
                  </a:lnTo>
                  <a:lnTo>
                    <a:pt x="290" y="18"/>
                  </a:lnTo>
                  <a:lnTo>
                    <a:pt x="241" y="27"/>
                  </a:lnTo>
                  <a:lnTo>
                    <a:pt x="194" y="35"/>
                  </a:lnTo>
                  <a:lnTo>
                    <a:pt x="150" y="47"/>
                  </a:lnTo>
                  <a:lnTo>
                    <a:pt x="112" y="59"/>
                  </a:lnTo>
                  <a:lnTo>
                    <a:pt x="79" y="70"/>
                  </a:lnTo>
                </a:path>
              </a:pathLst>
            </a:custGeom>
            <a:noFill/>
            <a:ln w="9525">
              <a:solidFill>
                <a:srgbClr val="000000"/>
              </a:solidFill>
              <a:round/>
              <a:headEnd/>
              <a:tailEnd/>
            </a:ln>
          </p:spPr>
          <p:txBody>
            <a:bodyPr/>
            <a:lstStyle/>
            <a:p>
              <a:endParaRPr lang="en-US"/>
            </a:p>
          </p:txBody>
        </p:sp>
        <p:sp>
          <p:nvSpPr>
            <p:cNvPr id="20568" name="Freeform 90"/>
            <p:cNvSpPr>
              <a:spLocks/>
            </p:cNvSpPr>
            <p:nvPr/>
          </p:nvSpPr>
          <p:spPr bwMode="auto">
            <a:xfrm>
              <a:off x="1955" y="2137"/>
              <a:ext cx="1319" cy="316"/>
            </a:xfrm>
            <a:custGeom>
              <a:avLst/>
              <a:gdLst>
                <a:gd name="T0" fmla="*/ 38 w 1319"/>
                <a:gd name="T1" fmla="*/ 102 h 316"/>
                <a:gd name="T2" fmla="*/ 32 w 1319"/>
                <a:gd name="T3" fmla="*/ 108 h 316"/>
                <a:gd name="T4" fmla="*/ 26 w 1319"/>
                <a:gd name="T5" fmla="*/ 114 h 316"/>
                <a:gd name="T6" fmla="*/ 20 w 1319"/>
                <a:gd name="T7" fmla="*/ 120 h 316"/>
                <a:gd name="T8" fmla="*/ 15 w 1319"/>
                <a:gd name="T9" fmla="*/ 126 h 316"/>
                <a:gd name="T10" fmla="*/ 12 w 1319"/>
                <a:gd name="T11" fmla="*/ 131 h 316"/>
                <a:gd name="T12" fmla="*/ 6 w 1319"/>
                <a:gd name="T13" fmla="*/ 134 h 316"/>
                <a:gd name="T14" fmla="*/ 3 w 1319"/>
                <a:gd name="T15" fmla="*/ 140 h 316"/>
                <a:gd name="T16" fmla="*/ 3 w 1319"/>
                <a:gd name="T17" fmla="*/ 146 h 316"/>
                <a:gd name="T18" fmla="*/ 0 w 1319"/>
                <a:gd name="T19" fmla="*/ 152 h 316"/>
                <a:gd name="T20" fmla="*/ 0 w 1319"/>
                <a:gd name="T21" fmla="*/ 158 h 316"/>
                <a:gd name="T22" fmla="*/ 9 w 1319"/>
                <a:gd name="T23" fmla="*/ 184 h 316"/>
                <a:gd name="T24" fmla="*/ 35 w 1319"/>
                <a:gd name="T25" fmla="*/ 208 h 316"/>
                <a:gd name="T26" fmla="*/ 73 w 1319"/>
                <a:gd name="T27" fmla="*/ 231 h 316"/>
                <a:gd name="T28" fmla="*/ 129 w 1319"/>
                <a:gd name="T29" fmla="*/ 252 h 316"/>
                <a:gd name="T30" fmla="*/ 193 w 1319"/>
                <a:gd name="T31" fmla="*/ 269 h 316"/>
                <a:gd name="T32" fmla="*/ 270 w 1319"/>
                <a:gd name="T33" fmla="*/ 287 h 316"/>
                <a:gd name="T34" fmla="*/ 358 w 1319"/>
                <a:gd name="T35" fmla="*/ 299 h 316"/>
                <a:gd name="T36" fmla="*/ 451 w 1319"/>
                <a:gd name="T37" fmla="*/ 310 h 316"/>
                <a:gd name="T38" fmla="*/ 554 w 1319"/>
                <a:gd name="T39" fmla="*/ 316 h 316"/>
                <a:gd name="T40" fmla="*/ 660 w 1319"/>
                <a:gd name="T41" fmla="*/ 316 h 316"/>
                <a:gd name="T42" fmla="*/ 768 w 1319"/>
                <a:gd name="T43" fmla="*/ 316 h 316"/>
                <a:gd name="T44" fmla="*/ 868 w 1319"/>
                <a:gd name="T45" fmla="*/ 310 h 316"/>
                <a:gd name="T46" fmla="*/ 964 w 1319"/>
                <a:gd name="T47" fmla="*/ 299 h 316"/>
                <a:gd name="T48" fmla="*/ 1049 w 1319"/>
                <a:gd name="T49" fmla="*/ 287 h 316"/>
                <a:gd name="T50" fmla="*/ 1126 w 1319"/>
                <a:gd name="T51" fmla="*/ 269 h 316"/>
                <a:gd name="T52" fmla="*/ 1193 w 1319"/>
                <a:gd name="T53" fmla="*/ 252 h 316"/>
                <a:gd name="T54" fmla="*/ 1246 w 1319"/>
                <a:gd name="T55" fmla="*/ 231 h 316"/>
                <a:gd name="T56" fmla="*/ 1287 w 1319"/>
                <a:gd name="T57" fmla="*/ 208 h 316"/>
                <a:gd name="T58" fmla="*/ 1310 w 1319"/>
                <a:gd name="T59" fmla="*/ 184 h 316"/>
                <a:gd name="T60" fmla="*/ 1319 w 1319"/>
                <a:gd name="T61" fmla="*/ 158 h 316"/>
                <a:gd name="T62" fmla="*/ 1310 w 1319"/>
                <a:gd name="T63" fmla="*/ 131 h 316"/>
                <a:gd name="T64" fmla="*/ 1287 w 1319"/>
                <a:gd name="T65" fmla="*/ 108 h 316"/>
                <a:gd name="T66" fmla="*/ 1246 w 1319"/>
                <a:gd name="T67" fmla="*/ 85 h 316"/>
                <a:gd name="T68" fmla="*/ 1193 w 1319"/>
                <a:gd name="T69" fmla="*/ 64 h 316"/>
                <a:gd name="T70" fmla="*/ 1126 w 1319"/>
                <a:gd name="T71" fmla="*/ 44 h 316"/>
                <a:gd name="T72" fmla="*/ 1049 w 1319"/>
                <a:gd name="T73" fmla="*/ 29 h 316"/>
                <a:gd name="T74" fmla="*/ 964 w 1319"/>
                <a:gd name="T75" fmla="*/ 17 h 316"/>
                <a:gd name="T76" fmla="*/ 868 w 1319"/>
                <a:gd name="T77" fmla="*/ 5 h 316"/>
                <a:gd name="T78" fmla="*/ 768 w 1319"/>
                <a:gd name="T79" fmla="*/ 0 h 316"/>
                <a:gd name="T80" fmla="*/ 660 w 1319"/>
                <a:gd name="T81" fmla="*/ 0 h 316"/>
                <a:gd name="T82" fmla="*/ 583 w 1319"/>
                <a:gd name="T83" fmla="*/ 0 h 316"/>
                <a:gd name="T84" fmla="*/ 510 w 1319"/>
                <a:gd name="T85" fmla="*/ 2 h 316"/>
                <a:gd name="T86" fmla="*/ 440 w 1319"/>
                <a:gd name="T87" fmla="*/ 8 h 316"/>
                <a:gd name="T88" fmla="*/ 372 w 1319"/>
                <a:gd name="T89" fmla="*/ 14 h 316"/>
                <a:gd name="T90" fmla="*/ 308 w 1319"/>
                <a:gd name="T91" fmla="*/ 23 h 316"/>
                <a:gd name="T92" fmla="*/ 249 w 1319"/>
                <a:gd name="T93" fmla="*/ 32 h 316"/>
                <a:gd name="T94" fmla="*/ 196 w 1319"/>
                <a:gd name="T95" fmla="*/ 44 h 316"/>
                <a:gd name="T96" fmla="*/ 147 w 1319"/>
                <a:gd name="T97" fmla="*/ 58 h 316"/>
                <a:gd name="T98" fmla="*/ 105 w 1319"/>
                <a:gd name="T99" fmla="*/ 73 h 316"/>
                <a:gd name="T100" fmla="*/ 70 w 1319"/>
                <a:gd name="T101" fmla="*/ 87 h 31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319"/>
                <a:gd name="T154" fmla="*/ 0 h 316"/>
                <a:gd name="T155" fmla="*/ 1319 w 1319"/>
                <a:gd name="T156" fmla="*/ 316 h 31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319" h="316">
                  <a:moveTo>
                    <a:pt x="38" y="102"/>
                  </a:moveTo>
                  <a:lnTo>
                    <a:pt x="32" y="108"/>
                  </a:lnTo>
                  <a:lnTo>
                    <a:pt x="26" y="114"/>
                  </a:lnTo>
                  <a:lnTo>
                    <a:pt x="20" y="120"/>
                  </a:lnTo>
                  <a:lnTo>
                    <a:pt x="15" y="126"/>
                  </a:lnTo>
                  <a:lnTo>
                    <a:pt x="12" y="131"/>
                  </a:lnTo>
                  <a:lnTo>
                    <a:pt x="6" y="134"/>
                  </a:lnTo>
                  <a:lnTo>
                    <a:pt x="3" y="140"/>
                  </a:lnTo>
                  <a:lnTo>
                    <a:pt x="3" y="146"/>
                  </a:lnTo>
                  <a:lnTo>
                    <a:pt x="0" y="152"/>
                  </a:lnTo>
                  <a:lnTo>
                    <a:pt x="0" y="158"/>
                  </a:lnTo>
                  <a:lnTo>
                    <a:pt x="9" y="184"/>
                  </a:lnTo>
                  <a:lnTo>
                    <a:pt x="35" y="208"/>
                  </a:lnTo>
                  <a:lnTo>
                    <a:pt x="73" y="231"/>
                  </a:lnTo>
                  <a:lnTo>
                    <a:pt x="129" y="252"/>
                  </a:lnTo>
                  <a:lnTo>
                    <a:pt x="193" y="269"/>
                  </a:lnTo>
                  <a:lnTo>
                    <a:pt x="270" y="287"/>
                  </a:lnTo>
                  <a:lnTo>
                    <a:pt x="358" y="299"/>
                  </a:lnTo>
                  <a:lnTo>
                    <a:pt x="451" y="310"/>
                  </a:lnTo>
                  <a:lnTo>
                    <a:pt x="554" y="316"/>
                  </a:lnTo>
                  <a:lnTo>
                    <a:pt x="660" y="316"/>
                  </a:lnTo>
                  <a:lnTo>
                    <a:pt x="768" y="316"/>
                  </a:lnTo>
                  <a:lnTo>
                    <a:pt x="868" y="310"/>
                  </a:lnTo>
                  <a:lnTo>
                    <a:pt x="964" y="299"/>
                  </a:lnTo>
                  <a:lnTo>
                    <a:pt x="1049" y="287"/>
                  </a:lnTo>
                  <a:lnTo>
                    <a:pt x="1126" y="269"/>
                  </a:lnTo>
                  <a:lnTo>
                    <a:pt x="1193" y="252"/>
                  </a:lnTo>
                  <a:lnTo>
                    <a:pt x="1246" y="231"/>
                  </a:lnTo>
                  <a:lnTo>
                    <a:pt x="1287" y="208"/>
                  </a:lnTo>
                  <a:lnTo>
                    <a:pt x="1310" y="184"/>
                  </a:lnTo>
                  <a:lnTo>
                    <a:pt x="1319" y="158"/>
                  </a:lnTo>
                  <a:lnTo>
                    <a:pt x="1310" y="131"/>
                  </a:lnTo>
                  <a:lnTo>
                    <a:pt x="1287" y="108"/>
                  </a:lnTo>
                  <a:lnTo>
                    <a:pt x="1246" y="85"/>
                  </a:lnTo>
                  <a:lnTo>
                    <a:pt x="1193" y="64"/>
                  </a:lnTo>
                  <a:lnTo>
                    <a:pt x="1126" y="44"/>
                  </a:lnTo>
                  <a:lnTo>
                    <a:pt x="1049" y="29"/>
                  </a:lnTo>
                  <a:lnTo>
                    <a:pt x="964" y="17"/>
                  </a:lnTo>
                  <a:lnTo>
                    <a:pt x="868" y="5"/>
                  </a:lnTo>
                  <a:lnTo>
                    <a:pt x="768" y="0"/>
                  </a:lnTo>
                  <a:lnTo>
                    <a:pt x="660" y="0"/>
                  </a:lnTo>
                  <a:lnTo>
                    <a:pt x="583" y="0"/>
                  </a:lnTo>
                  <a:lnTo>
                    <a:pt x="510" y="2"/>
                  </a:lnTo>
                  <a:lnTo>
                    <a:pt x="440" y="8"/>
                  </a:lnTo>
                  <a:lnTo>
                    <a:pt x="372" y="14"/>
                  </a:lnTo>
                  <a:lnTo>
                    <a:pt x="308" y="23"/>
                  </a:lnTo>
                  <a:lnTo>
                    <a:pt x="249" y="32"/>
                  </a:lnTo>
                  <a:lnTo>
                    <a:pt x="196" y="44"/>
                  </a:lnTo>
                  <a:lnTo>
                    <a:pt x="147" y="58"/>
                  </a:lnTo>
                  <a:lnTo>
                    <a:pt x="105" y="73"/>
                  </a:lnTo>
                  <a:lnTo>
                    <a:pt x="70" y="87"/>
                  </a:lnTo>
                </a:path>
              </a:pathLst>
            </a:custGeom>
            <a:noFill/>
            <a:ln w="9525">
              <a:solidFill>
                <a:srgbClr val="000000"/>
              </a:solidFill>
              <a:round/>
              <a:headEnd/>
              <a:tailEnd/>
            </a:ln>
          </p:spPr>
          <p:txBody>
            <a:bodyPr/>
            <a:lstStyle/>
            <a:p>
              <a:endParaRPr lang="en-US"/>
            </a:p>
          </p:txBody>
        </p:sp>
        <p:sp>
          <p:nvSpPr>
            <p:cNvPr id="20569" name="Freeform 91"/>
            <p:cNvSpPr>
              <a:spLocks/>
            </p:cNvSpPr>
            <p:nvPr/>
          </p:nvSpPr>
          <p:spPr bwMode="auto">
            <a:xfrm>
              <a:off x="3218" y="2192"/>
              <a:ext cx="50" cy="50"/>
            </a:xfrm>
            <a:custGeom>
              <a:avLst/>
              <a:gdLst>
                <a:gd name="T0" fmla="*/ 47 w 50"/>
                <a:gd name="T1" fmla="*/ 0 h 50"/>
                <a:gd name="T2" fmla="*/ 0 w 50"/>
                <a:gd name="T3" fmla="*/ 3 h 50"/>
                <a:gd name="T4" fmla="*/ 24 w 50"/>
                <a:gd name="T5" fmla="*/ 50 h 50"/>
                <a:gd name="T6" fmla="*/ 50 w 50"/>
                <a:gd name="T7" fmla="*/ 3 h 50"/>
                <a:gd name="T8" fmla="*/ 50 w 50"/>
                <a:gd name="T9" fmla="*/ 3 h 50"/>
                <a:gd name="T10" fmla="*/ 47 w 50"/>
                <a:gd name="T11" fmla="*/ 0 h 50"/>
                <a:gd name="T12" fmla="*/ 0 60000 65536"/>
                <a:gd name="T13" fmla="*/ 0 60000 65536"/>
                <a:gd name="T14" fmla="*/ 0 60000 65536"/>
                <a:gd name="T15" fmla="*/ 0 60000 65536"/>
                <a:gd name="T16" fmla="*/ 0 60000 65536"/>
                <a:gd name="T17" fmla="*/ 0 60000 65536"/>
                <a:gd name="T18" fmla="*/ 0 w 50"/>
                <a:gd name="T19" fmla="*/ 0 h 50"/>
                <a:gd name="T20" fmla="*/ 50 w 50"/>
                <a:gd name="T21" fmla="*/ 50 h 50"/>
              </a:gdLst>
              <a:ahLst/>
              <a:cxnLst>
                <a:cxn ang="T12">
                  <a:pos x="T0" y="T1"/>
                </a:cxn>
                <a:cxn ang="T13">
                  <a:pos x="T2" y="T3"/>
                </a:cxn>
                <a:cxn ang="T14">
                  <a:pos x="T4" y="T5"/>
                </a:cxn>
                <a:cxn ang="T15">
                  <a:pos x="T6" y="T7"/>
                </a:cxn>
                <a:cxn ang="T16">
                  <a:pos x="T8" y="T9"/>
                </a:cxn>
                <a:cxn ang="T17">
                  <a:pos x="T10" y="T11"/>
                </a:cxn>
              </a:cxnLst>
              <a:rect l="T18" t="T19" r="T20" b="T21"/>
              <a:pathLst>
                <a:path w="50" h="50">
                  <a:moveTo>
                    <a:pt x="47" y="0"/>
                  </a:moveTo>
                  <a:lnTo>
                    <a:pt x="0" y="3"/>
                  </a:lnTo>
                  <a:lnTo>
                    <a:pt x="24" y="50"/>
                  </a:lnTo>
                  <a:lnTo>
                    <a:pt x="50" y="3"/>
                  </a:lnTo>
                  <a:lnTo>
                    <a:pt x="47" y="0"/>
                  </a:lnTo>
                  <a:close/>
                </a:path>
              </a:pathLst>
            </a:custGeom>
            <a:solidFill>
              <a:srgbClr val="000000"/>
            </a:solidFill>
            <a:ln w="9525">
              <a:noFill/>
              <a:round/>
              <a:headEnd/>
              <a:tailEnd/>
            </a:ln>
          </p:spPr>
          <p:txBody>
            <a:bodyPr/>
            <a:lstStyle/>
            <a:p>
              <a:endParaRPr lang="en-US"/>
            </a:p>
          </p:txBody>
        </p:sp>
        <p:sp>
          <p:nvSpPr>
            <p:cNvPr id="20570" name="Line 92"/>
            <p:cNvSpPr>
              <a:spLocks noChangeShapeType="1"/>
            </p:cNvSpPr>
            <p:nvPr/>
          </p:nvSpPr>
          <p:spPr bwMode="auto">
            <a:xfrm flipV="1">
              <a:off x="3242" y="2022"/>
              <a:ext cx="1" cy="179"/>
            </a:xfrm>
            <a:prstGeom prst="line">
              <a:avLst/>
            </a:prstGeom>
            <a:noFill/>
            <a:ln w="9525">
              <a:solidFill>
                <a:srgbClr val="000000"/>
              </a:solidFill>
              <a:round/>
              <a:headEnd/>
              <a:tailEnd/>
            </a:ln>
          </p:spPr>
          <p:txBody>
            <a:bodyPr/>
            <a:lstStyle/>
            <a:p>
              <a:endParaRPr lang="en-US"/>
            </a:p>
          </p:txBody>
        </p:sp>
        <p:sp>
          <p:nvSpPr>
            <p:cNvPr id="20571" name="Freeform 93"/>
            <p:cNvSpPr>
              <a:spLocks/>
            </p:cNvSpPr>
            <p:nvPr/>
          </p:nvSpPr>
          <p:spPr bwMode="auto">
            <a:xfrm>
              <a:off x="3136" y="2192"/>
              <a:ext cx="50" cy="50"/>
            </a:xfrm>
            <a:custGeom>
              <a:avLst/>
              <a:gdLst>
                <a:gd name="T0" fmla="*/ 50 w 50"/>
                <a:gd name="T1" fmla="*/ 0 h 50"/>
                <a:gd name="T2" fmla="*/ 0 w 50"/>
                <a:gd name="T3" fmla="*/ 3 h 50"/>
                <a:gd name="T4" fmla="*/ 27 w 50"/>
                <a:gd name="T5" fmla="*/ 50 h 50"/>
                <a:gd name="T6" fmla="*/ 50 w 50"/>
                <a:gd name="T7" fmla="*/ 3 h 50"/>
                <a:gd name="T8" fmla="*/ 50 w 50"/>
                <a:gd name="T9" fmla="*/ 3 h 50"/>
                <a:gd name="T10" fmla="*/ 50 w 50"/>
                <a:gd name="T11" fmla="*/ 0 h 50"/>
                <a:gd name="T12" fmla="*/ 0 60000 65536"/>
                <a:gd name="T13" fmla="*/ 0 60000 65536"/>
                <a:gd name="T14" fmla="*/ 0 60000 65536"/>
                <a:gd name="T15" fmla="*/ 0 60000 65536"/>
                <a:gd name="T16" fmla="*/ 0 60000 65536"/>
                <a:gd name="T17" fmla="*/ 0 60000 65536"/>
                <a:gd name="T18" fmla="*/ 0 w 50"/>
                <a:gd name="T19" fmla="*/ 0 h 50"/>
                <a:gd name="T20" fmla="*/ 50 w 50"/>
                <a:gd name="T21" fmla="*/ 50 h 50"/>
              </a:gdLst>
              <a:ahLst/>
              <a:cxnLst>
                <a:cxn ang="T12">
                  <a:pos x="T0" y="T1"/>
                </a:cxn>
                <a:cxn ang="T13">
                  <a:pos x="T2" y="T3"/>
                </a:cxn>
                <a:cxn ang="T14">
                  <a:pos x="T4" y="T5"/>
                </a:cxn>
                <a:cxn ang="T15">
                  <a:pos x="T6" y="T7"/>
                </a:cxn>
                <a:cxn ang="T16">
                  <a:pos x="T8" y="T9"/>
                </a:cxn>
                <a:cxn ang="T17">
                  <a:pos x="T10" y="T11"/>
                </a:cxn>
              </a:cxnLst>
              <a:rect l="T18" t="T19" r="T20" b="T21"/>
              <a:pathLst>
                <a:path w="50" h="50">
                  <a:moveTo>
                    <a:pt x="50" y="0"/>
                  </a:moveTo>
                  <a:lnTo>
                    <a:pt x="0" y="3"/>
                  </a:lnTo>
                  <a:lnTo>
                    <a:pt x="27" y="50"/>
                  </a:lnTo>
                  <a:lnTo>
                    <a:pt x="50" y="3"/>
                  </a:lnTo>
                  <a:lnTo>
                    <a:pt x="50" y="0"/>
                  </a:lnTo>
                  <a:close/>
                </a:path>
              </a:pathLst>
            </a:custGeom>
            <a:solidFill>
              <a:srgbClr val="000000"/>
            </a:solidFill>
            <a:ln w="9525">
              <a:noFill/>
              <a:round/>
              <a:headEnd/>
              <a:tailEnd/>
            </a:ln>
          </p:spPr>
          <p:txBody>
            <a:bodyPr/>
            <a:lstStyle/>
            <a:p>
              <a:endParaRPr lang="en-US"/>
            </a:p>
          </p:txBody>
        </p:sp>
        <p:sp>
          <p:nvSpPr>
            <p:cNvPr id="20572" name="Line 94"/>
            <p:cNvSpPr>
              <a:spLocks noChangeShapeType="1"/>
            </p:cNvSpPr>
            <p:nvPr/>
          </p:nvSpPr>
          <p:spPr bwMode="auto">
            <a:xfrm flipV="1">
              <a:off x="3160" y="2022"/>
              <a:ext cx="3" cy="179"/>
            </a:xfrm>
            <a:prstGeom prst="line">
              <a:avLst/>
            </a:prstGeom>
            <a:noFill/>
            <a:ln w="9525">
              <a:solidFill>
                <a:srgbClr val="000000"/>
              </a:solidFill>
              <a:round/>
              <a:headEnd/>
              <a:tailEnd/>
            </a:ln>
          </p:spPr>
          <p:txBody>
            <a:bodyPr/>
            <a:lstStyle/>
            <a:p>
              <a:endParaRPr lang="en-US"/>
            </a:p>
          </p:txBody>
        </p:sp>
        <p:sp>
          <p:nvSpPr>
            <p:cNvPr id="20573" name="Freeform 95"/>
            <p:cNvSpPr>
              <a:spLocks/>
            </p:cNvSpPr>
            <p:nvPr/>
          </p:nvSpPr>
          <p:spPr bwMode="auto">
            <a:xfrm>
              <a:off x="3063" y="2192"/>
              <a:ext cx="50" cy="50"/>
            </a:xfrm>
            <a:custGeom>
              <a:avLst/>
              <a:gdLst>
                <a:gd name="T0" fmla="*/ 47 w 50"/>
                <a:gd name="T1" fmla="*/ 0 h 50"/>
                <a:gd name="T2" fmla="*/ 0 w 50"/>
                <a:gd name="T3" fmla="*/ 3 h 50"/>
                <a:gd name="T4" fmla="*/ 24 w 50"/>
                <a:gd name="T5" fmla="*/ 50 h 50"/>
                <a:gd name="T6" fmla="*/ 50 w 50"/>
                <a:gd name="T7" fmla="*/ 3 h 50"/>
                <a:gd name="T8" fmla="*/ 50 w 50"/>
                <a:gd name="T9" fmla="*/ 3 h 50"/>
                <a:gd name="T10" fmla="*/ 47 w 50"/>
                <a:gd name="T11" fmla="*/ 0 h 50"/>
                <a:gd name="T12" fmla="*/ 0 60000 65536"/>
                <a:gd name="T13" fmla="*/ 0 60000 65536"/>
                <a:gd name="T14" fmla="*/ 0 60000 65536"/>
                <a:gd name="T15" fmla="*/ 0 60000 65536"/>
                <a:gd name="T16" fmla="*/ 0 60000 65536"/>
                <a:gd name="T17" fmla="*/ 0 60000 65536"/>
                <a:gd name="T18" fmla="*/ 0 w 50"/>
                <a:gd name="T19" fmla="*/ 0 h 50"/>
                <a:gd name="T20" fmla="*/ 50 w 50"/>
                <a:gd name="T21" fmla="*/ 50 h 50"/>
              </a:gdLst>
              <a:ahLst/>
              <a:cxnLst>
                <a:cxn ang="T12">
                  <a:pos x="T0" y="T1"/>
                </a:cxn>
                <a:cxn ang="T13">
                  <a:pos x="T2" y="T3"/>
                </a:cxn>
                <a:cxn ang="T14">
                  <a:pos x="T4" y="T5"/>
                </a:cxn>
                <a:cxn ang="T15">
                  <a:pos x="T6" y="T7"/>
                </a:cxn>
                <a:cxn ang="T16">
                  <a:pos x="T8" y="T9"/>
                </a:cxn>
                <a:cxn ang="T17">
                  <a:pos x="T10" y="T11"/>
                </a:cxn>
              </a:cxnLst>
              <a:rect l="T18" t="T19" r="T20" b="T21"/>
              <a:pathLst>
                <a:path w="50" h="50">
                  <a:moveTo>
                    <a:pt x="47" y="0"/>
                  </a:moveTo>
                  <a:lnTo>
                    <a:pt x="0" y="3"/>
                  </a:lnTo>
                  <a:lnTo>
                    <a:pt x="24" y="50"/>
                  </a:lnTo>
                  <a:lnTo>
                    <a:pt x="50" y="3"/>
                  </a:lnTo>
                  <a:lnTo>
                    <a:pt x="47" y="0"/>
                  </a:lnTo>
                  <a:close/>
                </a:path>
              </a:pathLst>
            </a:custGeom>
            <a:solidFill>
              <a:srgbClr val="000000"/>
            </a:solidFill>
            <a:ln w="9525">
              <a:noFill/>
              <a:round/>
              <a:headEnd/>
              <a:tailEnd/>
            </a:ln>
          </p:spPr>
          <p:txBody>
            <a:bodyPr/>
            <a:lstStyle/>
            <a:p>
              <a:endParaRPr lang="en-US"/>
            </a:p>
          </p:txBody>
        </p:sp>
        <p:sp>
          <p:nvSpPr>
            <p:cNvPr id="20574" name="Line 96"/>
            <p:cNvSpPr>
              <a:spLocks noChangeShapeType="1"/>
            </p:cNvSpPr>
            <p:nvPr/>
          </p:nvSpPr>
          <p:spPr bwMode="auto">
            <a:xfrm flipV="1">
              <a:off x="3087" y="2022"/>
              <a:ext cx="1" cy="179"/>
            </a:xfrm>
            <a:prstGeom prst="line">
              <a:avLst/>
            </a:prstGeom>
            <a:noFill/>
            <a:ln w="9525">
              <a:solidFill>
                <a:srgbClr val="000000"/>
              </a:solidFill>
              <a:round/>
              <a:headEnd/>
              <a:tailEnd/>
            </a:ln>
          </p:spPr>
          <p:txBody>
            <a:bodyPr/>
            <a:lstStyle/>
            <a:p>
              <a:endParaRPr lang="en-US"/>
            </a:p>
          </p:txBody>
        </p:sp>
        <p:sp>
          <p:nvSpPr>
            <p:cNvPr id="20575" name="Freeform 97"/>
            <p:cNvSpPr>
              <a:spLocks/>
            </p:cNvSpPr>
            <p:nvPr/>
          </p:nvSpPr>
          <p:spPr bwMode="auto">
            <a:xfrm>
              <a:off x="2984" y="2192"/>
              <a:ext cx="47" cy="50"/>
            </a:xfrm>
            <a:custGeom>
              <a:avLst/>
              <a:gdLst>
                <a:gd name="T0" fmla="*/ 47 w 47"/>
                <a:gd name="T1" fmla="*/ 0 h 50"/>
                <a:gd name="T2" fmla="*/ 0 w 47"/>
                <a:gd name="T3" fmla="*/ 3 h 50"/>
                <a:gd name="T4" fmla="*/ 23 w 47"/>
                <a:gd name="T5" fmla="*/ 50 h 50"/>
                <a:gd name="T6" fmla="*/ 47 w 47"/>
                <a:gd name="T7" fmla="*/ 3 h 50"/>
                <a:gd name="T8" fmla="*/ 47 w 47"/>
                <a:gd name="T9" fmla="*/ 3 h 50"/>
                <a:gd name="T10" fmla="*/ 47 w 47"/>
                <a:gd name="T11" fmla="*/ 0 h 50"/>
                <a:gd name="T12" fmla="*/ 0 60000 65536"/>
                <a:gd name="T13" fmla="*/ 0 60000 65536"/>
                <a:gd name="T14" fmla="*/ 0 60000 65536"/>
                <a:gd name="T15" fmla="*/ 0 60000 65536"/>
                <a:gd name="T16" fmla="*/ 0 60000 65536"/>
                <a:gd name="T17" fmla="*/ 0 60000 65536"/>
                <a:gd name="T18" fmla="*/ 0 w 47"/>
                <a:gd name="T19" fmla="*/ 0 h 50"/>
                <a:gd name="T20" fmla="*/ 47 w 47"/>
                <a:gd name="T21" fmla="*/ 50 h 50"/>
              </a:gdLst>
              <a:ahLst/>
              <a:cxnLst>
                <a:cxn ang="T12">
                  <a:pos x="T0" y="T1"/>
                </a:cxn>
                <a:cxn ang="T13">
                  <a:pos x="T2" y="T3"/>
                </a:cxn>
                <a:cxn ang="T14">
                  <a:pos x="T4" y="T5"/>
                </a:cxn>
                <a:cxn ang="T15">
                  <a:pos x="T6" y="T7"/>
                </a:cxn>
                <a:cxn ang="T16">
                  <a:pos x="T8" y="T9"/>
                </a:cxn>
                <a:cxn ang="T17">
                  <a:pos x="T10" y="T11"/>
                </a:cxn>
              </a:cxnLst>
              <a:rect l="T18" t="T19" r="T20" b="T21"/>
              <a:pathLst>
                <a:path w="47" h="50">
                  <a:moveTo>
                    <a:pt x="47" y="0"/>
                  </a:moveTo>
                  <a:lnTo>
                    <a:pt x="0" y="3"/>
                  </a:lnTo>
                  <a:lnTo>
                    <a:pt x="23" y="50"/>
                  </a:lnTo>
                  <a:lnTo>
                    <a:pt x="47" y="3"/>
                  </a:lnTo>
                  <a:lnTo>
                    <a:pt x="47" y="0"/>
                  </a:lnTo>
                  <a:close/>
                </a:path>
              </a:pathLst>
            </a:custGeom>
            <a:solidFill>
              <a:srgbClr val="000000"/>
            </a:solidFill>
            <a:ln w="9525">
              <a:noFill/>
              <a:round/>
              <a:headEnd/>
              <a:tailEnd/>
            </a:ln>
          </p:spPr>
          <p:txBody>
            <a:bodyPr/>
            <a:lstStyle/>
            <a:p>
              <a:endParaRPr lang="en-US"/>
            </a:p>
          </p:txBody>
        </p:sp>
        <p:sp>
          <p:nvSpPr>
            <p:cNvPr id="20576" name="Line 98"/>
            <p:cNvSpPr>
              <a:spLocks noChangeShapeType="1"/>
            </p:cNvSpPr>
            <p:nvPr/>
          </p:nvSpPr>
          <p:spPr bwMode="auto">
            <a:xfrm flipV="1">
              <a:off x="3007" y="2022"/>
              <a:ext cx="1" cy="179"/>
            </a:xfrm>
            <a:prstGeom prst="line">
              <a:avLst/>
            </a:prstGeom>
            <a:noFill/>
            <a:ln w="9525">
              <a:solidFill>
                <a:srgbClr val="000000"/>
              </a:solidFill>
              <a:round/>
              <a:headEnd/>
              <a:tailEnd/>
            </a:ln>
          </p:spPr>
          <p:txBody>
            <a:bodyPr/>
            <a:lstStyle/>
            <a:p>
              <a:endParaRPr lang="en-US"/>
            </a:p>
          </p:txBody>
        </p:sp>
        <p:sp>
          <p:nvSpPr>
            <p:cNvPr id="20577" name="Line 99"/>
            <p:cNvSpPr>
              <a:spLocks noChangeShapeType="1"/>
            </p:cNvSpPr>
            <p:nvPr/>
          </p:nvSpPr>
          <p:spPr bwMode="auto">
            <a:xfrm flipV="1">
              <a:off x="3318" y="2022"/>
              <a:ext cx="1" cy="179"/>
            </a:xfrm>
            <a:prstGeom prst="line">
              <a:avLst/>
            </a:prstGeom>
            <a:noFill/>
            <a:ln w="9525">
              <a:solidFill>
                <a:srgbClr val="000000"/>
              </a:solidFill>
              <a:round/>
              <a:headEnd/>
              <a:tailEnd/>
            </a:ln>
          </p:spPr>
          <p:txBody>
            <a:bodyPr/>
            <a:lstStyle/>
            <a:p>
              <a:endParaRPr lang="en-US"/>
            </a:p>
          </p:txBody>
        </p:sp>
        <p:sp>
          <p:nvSpPr>
            <p:cNvPr id="20578" name="Freeform 100"/>
            <p:cNvSpPr>
              <a:spLocks/>
            </p:cNvSpPr>
            <p:nvPr/>
          </p:nvSpPr>
          <p:spPr bwMode="auto">
            <a:xfrm>
              <a:off x="3295" y="2192"/>
              <a:ext cx="47" cy="50"/>
            </a:xfrm>
            <a:custGeom>
              <a:avLst/>
              <a:gdLst>
                <a:gd name="T0" fmla="*/ 47 w 47"/>
                <a:gd name="T1" fmla="*/ 0 h 50"/>
                <a:gd name="T2" fmla="*/ 0 w 47"/>
                <a:gd name="T3" fmla="*/ 0 h 50"/>
                <a:gd name="T4" fmla="*/ 23 w 47"/>
                <a:gd name="T5" fmla="*/ 50 h 50"/>
                <a:gd name="T6" fmla="*/ 47 w 47"/>
                <a:gd name="T7" fmla="*/ 0 h 50"/>
                <a:gd name="T8" fmla="*/ 47 w 47"/>
                <a:gd name="T9" fmla="*/ 0 h 50"/>
                <a:gd name="T10" fmla="*/ 0 60000 65536"/>
                <a:gd name="T11" fmla="*/ 0 60000 65536"/>
                <a:gd name="T12" fmla="*/ 0 60000 65536"/>
                <a:gd name="T13" fmla="*/ 0 60000 65536"/>
                <a:gd name="T14" fmla="*/ 0 60000 65536"/>
                <a:gd name="T15" fmla="*/ 0 w 47"/>
                <a:gd name="T16" fmla="*/ 0 h 50"/>
                <a:gd name="T17" fmla="*/ 47 w 47"/>
                <a:gd name="T18" fmla="*/ 50 h 50"/>
              </a:gdLst>
              <a:ahLst/>
              <a:cxnLst>
                <a:cxn ang="T10">
                  <a:pos x="T0" y="T1"/>
                </a:cxn>
                <a:cxn ang="T11">
                  <a:pos x="T2" y="T3"/>
                </a:cxn>
                <a:cxn ang="T12">
                  <a:pos x="T4" y="T5"/>
                </a:cxn>
                <a:cxn ang="T13">
                  <a:pos x="T6" y="T7"/>
                </a:cxn>
                <a:cxn ang="T14">
                  <a:pos x="T8" y="T9"/>
                </a:cxn>
              </a:cxnLst>
              <a:rect l="T15" t="T16" r="T17" b="T18"/>
              <a:pathLst>
                <a:path w="47" h="50">
                  <a:moveTo>
                    <a:pt x="47" y="0"/>
                  </a:moveTo>
                  <a:lnTo>
                    <a:pt x="0" y="0"/>
                  </a:lnTo>
                  <a:lnTo>
                    <a:pt x="23" y="50"/>
                  </a:lnTo>
                  <a:lnTo>
                    <a:pt x="47" y="0"/>
                  </a:lnTo>
                  <a:close/>
                </a:path>
              </a:pathLst>
            </a:custGeom>
            <a:solidFill>
              <a:srgbClr val="000000"/>
            </a:solidFill>
            <a:ln w="9525">
              <a:noFill/>
              <a:round/>
              <a:headEnd/>
              <a:tailEnd/>
            </a:ln>
          </p:spPr>
          <p:txBody>
            <a:bodyPr/>
            <a:lstStyle/>
            <a:p>
              <a:endParaRPr lang="en-US"/>
            </a:p>
          </p:txBody>
        </p:sp>
      </p:grpSp>
      <p:sp>
        <p:nvSpPr>
          <p:cNvPr id="20483" name="Title 98"/>
          <p:cNvSpPr>
            <a:spLocks noGrp="1"/>
          </p:cNvSpPr>
          <p:nvPr>
            <p:ph type="title"/>
          </p:nvPr>
        </p:nvSpPr>
        <p:spPr/>
        <p:txBody>
          <a:bodyPr/>
          <a:lstStyle/>
          <a:p>
            <a:r>
              <a:rPr lang="en-US" smtClean="0"/>
              <a:t>Magnetic Disk</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990600" y="1219200"/>
            <a:ext cx="7239000" cy="5334000"/>
          </a:xfrm>
          <a:prstGeom prst="rect">
            <a:avLst/>
          </a:prstGeom>
          <a:solidFill>
            <a:schemeClr val="bg1"/>
          </a:solidFill>
          <a:ln w="9525">
            <a:noFill/>
            <a:miter lim="800000"/>
            <a:headEnd/>
            <a:tailEnd/>
          </a:ln>
        </p:spPr>
        <p:txBody>
          <a:bodyPr wrap="none" anchor="ctr"/>
          <a:lstStyle/>
          <a:p>
            <a:endParaRPr lang="en-US"/>
          </a:p>
        </p:txBody>
      </p:sp>
      <p:sp>
        <p:nvSpPr>
          <p:cNvPr id="56323" name="Rectangle 3"/>
          <p:cNvSpPr>
            <a:spLocks noGrp="1" noChangeArrowheads="1"/>
          </p:cNvSpPr>
          <p:nvPr>
            <p:ph type="title"/>
          </p:nvPr>
        </p:nvSpPr>
        <p:spPr/>
        <p:txBody>
          <a:bodyPr/>
          <a:lstStyle/>
          <a:p>
            <a:r>
              <a:rPr lang="en-US" smtClean="0"/>
              <a:t>C-Scan</a:t>
            </a:r>
          </a:p>
        </p:txBody>
      </p:sp>
      <p:pic>
        <p:nvPicPr>
          <p:cNvPr id="56324" name="Picture 4"/>
          <p:cNvPicPr>
            <a:picLocks noChangeAspect="1" noChangeArrowheads="1"/>
          </p:cNvPicPr>
          <p:nvPr/>
        </p:nvPicPr>
        <p:blipFill>
          <a:blip r:embed="rId3" cstate="print"/>
          <a:srcRect l="690" t="7787" r="714" b="7481"/>
          <a:stretch>
            <a:fillRect/>
          </a:stretch>
        </p:blipFill>
        <p:spPr bwMode="auto">
          <a:xfrm>
            <a:off x="1258888" y="1503363"/>
            <a:ext cx="6757987" cy="4645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685800" y="1219200"/>
            <a:ext cx="7772400" cy="5181600"/>
          </a:xfrm>
          <a:prstGeom prst="rect">
            <a:avLst/>
          </a:prstGeom>
          <a:solidFill>
            <a:schemeClr val="bg1"/>
          </a:solidFill>
          <a:ln w="9525">
            <a:noFill/>
            <a:miter lim="800000"/>
            <a:headEnd/>
            <a:tailEnd/>
          </a:ln>
        </p:spPr>
        <p:txBody>
          <a:bodyPr wrap="none" anchor="ctr"/>
          <a:lstStyle/>
          <a:p>
            <a:endParaRPr lang="en-US"/>
          </a:p>
        </p:txBody>
      </p:sp>
      <p:sp>
        <p:nvSpPr>
          <p:cNvPr id="57347" name="Rectangle 3"/>
          <p:cNvSpPr>
            <a:spLocks noGrp="1" noChangeArrowheads="1"/>
          </p:cNvSpPr>
          <p:nvPr>
            <p:ph type="title"/>
          </p:nvPr>
        </p:nvSpPr>
        <p:spPr/>
        <p:txBody>
          <a:bodyPr/>
          <a:lstStyle/>
          <a:p>
            <a:r>
              <a:rPr lang="en-US" smtClean="0"/>
              <a:t>C-Look</a:t>
            </a:r>
          </a:p>
        </p:txBody>
      </p:sp>
      <p:pic>
        <p:nvPicPr>
          <p:cNvPr id="57348" name="Picture 4"/>
          <p:cNvPicPr>
            <a:picLocks noChangeAspect="1" noChangeArrowheads="1"/>
          </p:cNvPicPr>
          <p:nvPr/>
        </p:nvPicPr>
        <p:blipFill>
          <a:blip r:embed="rId3" cstate="print"/>
          <a:srcRect l="894" t="7645" r="459" b="7677"/>
          <a:stretch>
            <a:fillRect/>
          </a:stretch>
        </p:blipFill>
        <p:spPr bwMode="auto">
          <a:xfrm>
            <a:off x="1258888" y="1382713"/>
            <a:ext cx="6867525" cy="47164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14300" y="228600"/>
          <a:ext cx="8915400" cy="6400793"/>
        </p:xfrm>
        <a:graphic>
          <a:graphicData uri="http://schemas.openxmlformats.org/drawingml/2006/table">
            <a:tbl>
              <a:tblPr/>
              <a:tblGrid>
                <a:gridCol w="2228850"/>
                <a:gridCol w="2228850"/>
                <a:gridCol w="2228850"/>
                <a:gridCol w="2228850"/>
              </a:tblGrid>
              <a:tr h="1745673">
                <a:tc>
                  <a:txBody>
                    <a:bodyPr/>
                    <a:lstStyle/>
                    <a:p>
                      <a:pPr marL="0" marR="0">
                        <a:spcBef>
                          <a:spcPts val="0"/>
                        </a:spcBef>
                        <a:spcAft>
                          <a:spcPts val="0"/>
                        </a:spcAft>
                        <a:tabLst>
                          <a:tab pos="1295400" algn="l"/>
                        </a:tabLst>
                      </a:pPr>
                      <a:r>
                        <a:rPr lang="en-US" sz="2400" b="1" dirty="0">
                          <a:solidFill>
                            <a:srgbClr val="FFFFFF"/>
                          </a:solidFill>
                          <a:latin typeface="Times New Roman"/>
                          <a:ea typeface="Times New Roman"/>
                          <a:cs typeface="Times New Roman"/>
                        </a:rPr>
                        <a:t>Requests</a:t>
                      </a:r>
                      <a:endParaRPr lang="en-US" sz="24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c>
                  <a:txBody>
                    <a:bodyPr/>
                    <a:lstStyle/>
                    <a:p>
                      <a:pPr marL="0" marR="0">
                        <a:spcBef>
                          <a:spcPts val="0"/>
                        </a:spcBef>
                        <a:spcAft>
                          <a:spcPts val="0"/>
                        </a:spcAft>
                        <a:tabLst>
                          <a:tab pos="1295400" algn="l"/>
                        </a:tabLst>
                      </a:pPr>
                      <a:endParaRPr lang="en-US" sz="2400" dirty="0">
                        <a:solidFill>
                          <a:srgbClr val="FFFFFF"/>
                        </a:solidFill>
                        <a:latin typeface="Times New Roman"/>
                        <a:ea typeface="Times New Roman"/>
                        <a:cs typeface="Times New Roman"/>
                      </a:endParaRPr>
                    </a:p>
                    <a:p>
                      <a:pPr marL="0" marR="0">
                        <a:spcBef>
                          <a:spcPts val="0"/>
                        </a:spcBef>
                        <a:spcAft>
                          <a:spcPts val="0"/>
                        </a:spcAft>
                        <a:tabLst>
                          <a:tab pos="1295400" algn="l"/>
                        </a:tabLst>
                      </a:pPr>
                      <a:r>
                        <a:rPr lang="en-US" sz="2400" dirty="0">
                          <a:solidFill>
                            <a:srgbClr val="FFFFFF"/>
                          </a:solidFill>
                          <a:latin typeface="Times New Roman"/>
                          <a:ea typeface="Times New Roman"/>
                          <a:cs typeface="Times New Roman"/>
                        </a:rPr>
                        <a:t>FCFS                            </a:t>
                      </a:r>
                      <a:endParaRPr lang="en-US" sz="24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c>
                  <a:txBody>
                    <a:bodyPr/>
                    <a:lstStyle/>
                    <a:p>
                      <a:pPr marL="0" marR="0">
                        <a:spcBef>
                          <a:spcPts val="0"/>
                        </a:spcBef>
                        <a:spcAft>
                          <a:spcPts val="0"/>
                        </a:spcAft>
                        <a:tabLst>
                          <a:tab pos="1295400" algn="l"/>
                        </a:tabLst>
                      </a:pPr>
                      <a:r>
                        <a:rPr lang="en-US" sz="2400">
                          <a:solidFill>
                            <a:srgbClr val="FFFFFF"/>
                          </a:solidFill>
                          <a:latin typeface="Times New Roman"/>
                          <a:ea typeface="Times New Roman"/>
                          <a:cs typeface="Times New Roman"/>
                        </a:rPr>
                        <a:t>    Response time</a:t>
                      </a:r>
                      <a:endParaRPr lang="en-US" sz="2400">
                        <a:latin typeface="Times New Roman"/>
                        <a:ea typeface="Times New Roman"/>
                        <a:cs typeface="Times New Roman"/>
                      </a:endParaRPr>
                    </a:p>
                    <a:p>
                      <a:pPr marL="0" marR="0">
                        <a:spcBef>
                          <a:spcPts val="0"/>
                        </a:spcBef>
                        <a:spcAft>
                          <a:spcPts val="0"/>
                        </a:spcAft>
                        <a:tabLst>
                          <a:tab pos="1295400" algn="l"/>
                        </a:tabLst>
                      </a:pPr>
                      <a:r>
                        <a:rPr lang="en-US" sz="2400">
                          <a:solidFill>
                            <a:srgbClr val="FFFFFF"/>
                          </a:solidFill>
                          <a:latin typeface="Times New Roman"/>
                          <a:ea typeface="Times New Roman"/>
                          <a:cs typeface="Times New Roman"/>
                        </a:rPr>
                        <a:t>             </a:t>
                      </a:r>
                      <a:endParaRPr lang="en-US" sz="2400">
                        <a:latin typeface="Times New Roman"/>
                        <a:ea typeface="Times New Roman"/>
                        <a:cs typeface="Times New Roman"/>
                      </a:endParaRPr>
                    </a:p>
                    <a:p>
                      <a:pPr marL="0" marR="0">
                        <a:spcBef>
                          <a:spcPts val="0"/>
                        </a:spcBef>
                        <a:spcAft>
                          <a:spcPts val="0"/>
                        </a:spcAft>
                        <a:tabLst>
                          <a:tab pos="1295400" algn="l"/>
                        </a:tabLst>
                      </a:pPr>
                      <a:r>
                        <a:rPr lang="en-US" sz="2400">
                          <a:solidFill>
                            <a:srgbClr val="FFFFFF"/>
                          </a:solidFill>
                          <a:latin typeface="Times New Roman"/>
                          <a:ea typeface="Times New Roman"/>
                          <a:cs typeface="Times New Roman"/>
                        </a:rPr>
                        <a:t>            SSFT</a:t>
                      </a:r>
                      <a:endParaRPr lang="en-US" sz="24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c>
                  <a:txBody>
                    <a:bodyPr/>
                    <a:lstStyle/>
                    <a:p>
                      <a:pPr marL="0" marR="0">
                        <a:spcBef>
                          <a:spcPts val="0"/>
                        </a:spcBef>
                        <a:spcAft>
                          <a:spcPts val="0"/>
                        </a:spcAft>
                        <a:tabLst>
                          <a:tab pos="1295400" algn="l"/>
                        </a:tabLst>
                      </a:pPr>
                      <a:endParaRPr lang="en-US" sz="2400">
                        <a:solidFill>
                          <a:srgbClr val="FFFFFF"/>
                        </a:solidFill>
                        <a:latin typeface="Times New Roman"/>
                        <a:ea typeface="Times New Roman"/>
                        <a:cs typeface="Times New Roman"/>
                      </a:endParaRPr>
                    </a:p>
                    <a:p>
                      <a:pPr marL="0" marR="0">
                        <a:spcBef>
                          <a:spcPts val="0"/>
                        </a:spcBef>
                        <a:spcAft>
                          <a:spcPts val="0"/>
                        </a:spcAft>
                        <a:tabLst>
                          <a:tab pos="1295400" algn="l"/>
                        </a:tabLst>
                      </a:pPr>
                      <a:r>
                        <a:rPr lang="en-US" sz="2400">
                          <a:solidFill>
                            <a:srgbClr val="FFFFFF"/>
                          </a:solidFill>
                          <a:latin typeface="Times New Roman"/>
                          <a:ea typeface="Times New Roman"/>
                          <a:cs typeface="Times New Roman"/>
                        </a:rPr>
                        <a:t>          </a:t>
                      </a:r>
                      <a:endParaRPr lang="en-US" sz="2400">
                        <a:latin typeface="Times New Roman"/>
                        <a:ea typeface="Times New Roman"/>
                        <a:cs typeface="Times New Roman"/>
                      </a:endParaRPr>
                    </a:p>
                    <a:p>
                      <a:pPr marL="0" marR="0">
                        <a:spcBef>
                          <a:spcPts val="0"/>
                        </a:spcBef>
                        <a:spcAft>
                          <a:spcPts val="0"/>
                        </a:spcAft>
                        <a:tabLst>
                          <a:tab pos="1295400" algn="l"/>
                        </a:tabLst>
                      </a:pPr>
                      <a:r>
                        <a:rPr lang="en-US" sz="2400">
                          <a:solidFill>
                            <a:srgbClr val="FFFFFF"/>
                          </a:solidFill>
                          <a:latin typeface="Times New Roman"/>
                          <a:ea typeface="Times New Roman"/>
                          <a:cs typeface="Times New Roman"/>
                        </a:rPr>
                        <a:t>          LOOK</a:t>
                      </a:r>
                      <a:endParaRPr lang="en-US" sz="2400">
                        <a:latin typeface="Times New Roman"/>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r>
              <a:tr h="581890">
                <a:tc>
                  <a:txBody>
                    <a:bodyPr/>
                    <a:lstStyle/>
                    <a:p>
                      <a:pPr marL="0" marR="0">
                        <a:spcBef>
                          <a:spcPts val="0"/>
                        </a:spcBef>
                        <a:spcAft>
                          <a:spcPts val="0"/>
                        </a:spcAft>
                        <a:tabLst>
                          <a:tab pos="1295400" algn="l"/>
                        </a:tabLst>
                      </a:pPr>
                      <a:r>
                        <a:rPr lang="en-US" sz="2400" b="1">
                          <a:latin typeface="Times New Roman"/>
                          <a:ea typeface="Times New Roman"/>
                          <a:cs typeface="Times New Roman"/>
                        </a:rPr>
                        <a:t>R1 (cyl 20)</a:t>
                      </a:r>
                      <a:endParaRPr lang="en-US" sz="24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240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2400">
                          <a:latin typeface="Times New Roman"/>
                          <a:ea typeface="Times New Roman"/>
                          <a:cs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2400">
                          <a:latin typeface="Times New Roman"/>
                          <a:ea typeface="Times New Roman"/>
                          <a:cs typeface="Times New Roman"/>
                        </a:rPr>
                        <a:t>155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1890">
                <a:tc>
                  <a:txBody>
                    <a:bodyPr/>
                    <a:lstStyle/>
                    <a:p>
                      <a:pPr marL="0" marR="0">
                        <a:spcBef>
                          <a:spcPts val="0"/>
                        </a:spcBef>
                        <a:spcAft>
                          <a:spcPts val="0"/>
                        </a:spcAft>
                        <a:tabLst>
                          <a:tab pos="1295400" algn="l"/>
                        </a:tabLst>
                      </a:pPr>
                      <a:r>
                        <a:rPr lang="en-US" sz="2400" b="1">
                          <a:latin typeface="Times New Roman"/>
                          <a:ea typeface="Times New Roman"/>
                          <a:cs typeface="Times New Roman"/>
                        </a:rPr>
                        <a:t>R2 (cyl 17)</a:t>
                      </a:r>
                      <a:endParaRPr lang="en-US" sz="24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2400">
                          <a:latin typeface="Times New Roman"/>
                          <a:ea typeface="Times New Roman"/>
                          <a:cs typeface="Times New Roman"/>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2400">
                          <a:latin typeface="Times New Roman"/>
                          <a:ea typeface="Times New Roman"/>
                          <a:cs typeface="Times New Roman"/>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2400">
                          <a:latin typeface="Times New Roman"/>
                          <a:ea typeface="Times New Roman"/>
                          <a:cs typeface="Times New Roman"/>
                        </a:rPr>
                        <a:t>158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1890">
                <a:tc>
                  <a:txBody>
                    <a:bodyPr/>
                    <a:lstStyle/>
                    <a:p>
                      <a:pPr marL="0" marR="0">
                        <a:spcBef>
                          <a:spcPts val="0"/>
                        </a:spcBef>
                        <a:spcAft>
                          <a:spcPts val="0"/>
                        </a:spcAft>
                        <a:tabLst>
                          <a:tab pos="1295400" algn="l"/>
                        </a:tabLst>
                      </a:pPr>
                      <a:r>
                        <a:rPr lang="en-US" sz="2400" b="1">
                          <a:latin typeface="Times New Roman"/>
                          <a:ea typeface="Times New Roman"/>
                          <a:cs typeface="Times New Roman"/>
                        </a:rPr>
                        <a:t>R3 (cyl 55)</a:t>
                      </a:r>
                      <a:endParaRPr lang="en-US" sz="24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2400">
                          <a:latin typeface="Times New Roman"/>
                          <a:ea typeface="Times New Roman"/>
                          <a:cs typeface="Times New Roman"/>
                        </a:rPr>
                        <a:t>44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2400">
                          <a:latin typeface="Times New Roman"/>
                          <a:ea typeface="Times New Roman"/>
                          <a:cs typeface="Times New Roman"/>
                        </a:rPr>
                        <a:t>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2400">
                          <a:latin typeface="Times New Roman"/>
                          <a:ea typeface="Times New Roman"/>
                          <a:cs typeface="Times New Roman"/>
                        </a:rPr>
                        <a:t>32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1890">
                <a:tc>
                  <a:txBody>
                    <a:bodyPr/>
                    <a:lstStyle/>
                    <a:p>
                      <a:pPr marL="0" marR="0">
                        <a:spcBef>
                          <a:spcPts val="0"/>
                        </a:spcBef>
                        <a:spcAft>
                          <a:spcPts val="0"/>
                        </a:spcAft>
                        <a:tabLst>
                          <a:tab pos="1295400" algn="l"/>
                        </a:tabLst>
                      </a:pPr>
                      <a:r>
                        <a:rPr lang="en-US" sz="2400" b="1">
                          <a:latin typeface="Times New Roman"/>
                          <a:ea typeface="Times New Roman"/>
                          <a:cs typeface="Times New Roman"/>
                        </a:rPr>
                        <a:t>R4 (cyl 35)</a:t>
                      </a:r>
                      <a:endParaRPr lang="en-US" sz="24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2400">
                          <a:latin typeface="Times New Roman"/>
                          <a:ea typeface="Times New Roman"/>
                          <a:cs typeface="Times New Roman"/>
                        </a:rPr>
                        <a:t>64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2400">
                          <a:latin typeface="Times New Roman"/>
                          <a:ea typeface="Times New Roman"/>
                          <a:cs typeface="Times New Roman"/>
                        </a:rPr>
                        <a:t>28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2400">
                          <a:latin typeface="Times New Roman"/>
                          <a:ea typeface="Times New Roman"/>
                          <a:cs typeface="Times New Roman"/>
                        </a:rPr>
                        <a:t>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1890">
                <a:tc>
                  <a:txBody>
                    <a:bodyPr/>
                    <a:lstStyle/>
                    <a:p>
                      <a:pPr marL="0" marR="0">
                        <a:spcBef>
                          <a:spcPts val="0"/>
                        </a:spcBef>
                        <a:spcAft>
                          <a:spcPts val="0"/>
                        </a:spcAft>
                        <a:tabLst>
                          <a:tab pos="1295400" algn="l"/>
                        </a:tabLst>
                      </a:pPr>
                      <a:r>
                        <a:rPr lang="en-US" sz="2400" b="1">
                          <a:latin typeface="Times New Roman"/>
                          <a:ea typeface="Times New Roman"/>
                          <a:cs typeface="Times New Roman"/>
                        </a:rPr>
                        <a:t>R5 (cyl 25)</a:t>
                      </a:r>
                      <a:endParaRPr lang="en-US" sz="24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2400">
                          <a:latin typeface="Times New Roman"/>
                          <a:ea typeface="Times New Roman"/>
                          <a:cs typeface="Times New Roman"/>
                        </a:rPr>
                        <a:t>74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2400">
                          <a:latin typeface="Times New Roman"/>
                          <a:ea typeface="Times New Roman"/>
                          <a:cs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2400">
                          <a:latin typeface="Times New Roman"/>
                          <a:ea typeface="Times New Roman"/>
                          <a:cs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1890">
                <a:tc>
                  <a:txBody>
                    <a:bodyPr/>
                    <a:lstStyle/>
                    <a:p>
                      <a:pPr marL="0" marR="0">
                        <a:spcBef>
                          <a:spcPts val="0"/>
                        </a:spcBef>
                        <a:spcAft>
                          <a:spcPts val="0"/>
                        </a:spcAft>
                        <a:tabLst>
                          <a:tab pos="1295400" algn="l"/>
                        </a:tabLst>
                      </a:pPr>
                      <a:r>
                        <a:rPr lang="en-US" sz="2400" b="1">
                          <a:latin typeface="Times New Roman"/>
                          <a:ea typeface="Times New Roman"/>
                          <a:cs typeface="Times New Roman"/>
                        </a:rPr>
                        <a:t>R6 (cyl 78)</a:t>
                      </a:r>
                      <a:endParaRPr lang="en-US" sz="24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2400">
                          <a:latin typeface="Times New Roman"/>
                          <a:ea typeface="Times New Roman"/>
                          <a:cs typeface="Times New Roman"/>
                        </a:rPr>
                        <a:t>127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2400">
                          <a:latin typeface="Times New Roman"/>
                          <a:ea typeface="Times New Roman"/>
                          <a:cs typeface="Times New Roman"/>
                        </a:rPr>
                        <a:t>71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2400">
                          <a:latin typeface="Times New Roman"/>
                          <a:ea typeface="Times New Roman"/>
                          <a:cs typeface="Times New Roman"/>
                        </a:rPr>
                        <a:t>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1890">
                <a:tc>
                  <a:txBody>
                    <a:bodyPr/>
                    <a:lstStyle/>
                    <a:p>
                      <a:pPr marL="0" marR="0">
                        <a:spcBef>
                          <a:spcPts val="0"/>
                        </a:spcBef>
                        <a:spcAft>
                          <a:spcPts val="0"/>
                        </a:spcAft>
                        <a:tabLst>
                          <a:tab pos="1295400" algn="l"/>
                        </a:tabLst>
                      </a:pPr>
                      <a:r>
                        <a:rPr lang="en-US" sz="2400" b="1">
                          <a:latin typeface="Times New Roman"/>
                          <a:ea typeface="Times New Roman"/>
                          <a:cs typeface="Times New Roman"/>
                        </a:rPr>
                        <a:t>R7 (cyl 99)</a:t>
                      </a:r>
                      <a:endParaRPr lang="en-US" sz="24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2400">
                          <a:latin typeface="Times New Roman"/>
                          <a:ea typeface="Times New Roman"/>
                          <a:cs typeface="Times New Roman"/>
                        </a:rPr>
                        <a:t>148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2400">
                          <a:latin typeface="Times New Roman"/>
                          <a:ea typeface="Times New Roman"/>
                          <a:cs typeface="Times New Roman"/>
                        </a:rPr>
                        <a:t>92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2400">
                          <a:latin typeface="Times New Roman"/>
                          <a:ea typeface="Times New Roman"/>
                          <a:cs typeface="Times New Roman"/>
                        </a:rPr>
                        <a:t>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1890">
                <a:tc>
                  <a:txBody>
                    <a:bodyPr/>
                    <a:lstStyle/>
                    <a:p>
                      <a:pPr marL="0" marR="0">
                        <a:spcBef>
                          <a:spcPts val="0"/>
                        </a:spcBef>
                        <a:spcAft>
                          <a:spcPts val="0"/>
                        </a:spcAft>
                        <a:tabLst>
                          <a:tab pos="1295400" algn="l"/>
                        </a:tabLst>
                      </a:pPr>
                      <a:r>
                        <a:rPr lang="en-US" sz="2400" b="1">
                          <a:latin typeface="Times New Roman"/>
                          <a:ea typeface="Times New Roman"/>
                          <a:cs typeface="Times New Roman"/>
                        </a:rPr>
                        <a:t>Average</a:t>
                      </a:r>
                      <a:endParaRPr lang="en-US" sz="24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2400">
                          <a:latin typeface="Times New Roman"/>
                          <a:ea typeface="Times New Roman"/>
                          <a:cs typeface="Times New Roman"/>
                        </a:rPr>
                        <a:t>66.4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2400">
                          <a:latin typeface="Times New Roman"/>
                          <a:ea typeface="Times New Roman"/>
                          <a:cs typeface="Times New Roman"/>
                        </a:rPr>
                        <a:t>36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2400" dirty="0">
                          <a:latin typeface="Times New Roman"/>
                          <a:ea typeface="Times New Roman"/>
                          <a:cs typeface="Times New Roman"/>
                        </a:rPr>
                        <a:t>70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a:xfrm>
            <a:off x="413658" y="972457"/>
            <a:ext cx="8229600" cy="5516563"/>
          </a:xfrm>
        </p:spPr>
        <p:txBody>
          <a:bodyPr/>
          <a:lstStyle/>
          <a:p>
            <a:pPr marL="609600" indent="-609600" eaLnBrk="1" hangingPunct="1">
              <a:lnSpc>
                <a:spcPct val="80000"/>
              </a:lnSpc>
              <a:buFontTx/>
              <a:buNone/>
            </a:pPr>
            <a:r>
              <a:rPr lang="en-US" sz="2800" dirty="0" smtClean="0"/>
              <a:t>Q1. (30 sec) Ethernet</a:t>
            </a:r>
          </a:p>
          <a:p>
            <a:pPr marL="609600" indent="-609600" eaLnBrk="1" hangingPunct="1">
              <a:lnSpc>
                <a:spcPct val="80000"/>
              </a:lnSpc>
              <a:buFont typeface="+mj-lt"/>
              <a:buAutoNum type="alphaLcPeriod"/>
            </a:pPr>
            <a:r>
              <a:rPr lang="en-US" sz="2800" dirty="0" smtClean="0"/>
              <a:t>Is a logical bus</a:t>
            </a:r>
          </a:p>
          <a:p>
            <a:pPr marL="609600" indent="-609600" eaLnBrk="1" hangingPunct="1">
              <a:lnSpc>
                <a:spcPct val="80000"/>
              </a:lnSpc>
              <a:buFontTx/>
              <a:buAutoNum type="alphaLcPeriod"/>
            </a:pPr>
            <a:r>
              <a:rPr lang="en-US" sz="2800" dirty="0" smtClean="0"/>
              <a:t>Is a token ring</a:t>
            </a:r>
          </a:p>
          <a:p>
            <a:pPr marL="609600" indent="-609600" eaLnBrk="1" hangingPunct="1">
              <a:lnSpc>
                <a:spcPct val="80000"/>
              </a:lnSpc>
              <a:buFontTx/>
              <a:buAutoNum type="alphaLcPeriod"/>
            </a:pPr>
            <a:r>
              <a:rPr lang="en-US" sz="2800" dirty="0" smtClean="0"/>
              <a:t>Is a point to point network</a:t>
            </a:r>
          </a:p>
          <a:p>
            <a:pPr marL="609600" indent="-609600" eaLnBrk="1" hangingPunct="1">
              <a:lnSpc>
                <a:spcPct val="80000"/>
              </a:lnSpc>
              <a:buFontTx/>
              <a:buAutoNum type="alphaLcPeriod"/>
            </a:pPr>
            <a:r>
              <a:rPr lang="en-US" sz="2800" dirty="0" smtClean="0"/>
              <a:t>Uses a circulating token for arbitration</a:t>
            </a:r>
          </a:p>
          <a:p>
            <a:pPr marL="609600" indent="-609600" eaLnBrk="1" hangingPunct="1">
              <a:lnSpc>
                <a:spcPct val="80000"/>
              </a:lnSpc>
              <a:buFontTx/>
              <a:buAutoNum type="alphaLcPeriod"/>
            </a:pPr>
            <a:r>
              <a:rPr lang="en-US" sz="2800" dirty="0" smtClean="0"/>
              <a:t>Always uses CSMA/CD for arbitration</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442685" y="907143"/>
            <a:ext cx="8229600" cy="5668963"/>
          </a:xfrm>
        </p:spPr>
        <p:txBody>
          <a:bodyPr/>
          <a:lstStyle/>
          <a:p>
            <a:pPr marL="609600" indent="-609600" eaLnBrk="1" hangingPunct="1">
              <a:buFontTx/>
              <a:buNone/>
            </a:pPr>
            <a:r>
              <a:rPr lang="en-US" dirty="0" smtClean="0"/>
              <a:t>Q2. (30 sec) Hub</a:t>
            </a:r>
          </a:p>
          <a:p>
            <a:pPr marL="609600" indent="-609600" eaLnBrk="1" hangingPunct="1">
              <a:buFont typeface="+mj-lt"/>
              <a:buAutoNum type="alphaLcPeriod"/>
            </a:pPr>
            <a:r>
              <a:rPr lang="en-US" dirty="0" smtClean="0"/>
              <a:t>Is Ethernet in a box</a:t>
            </a:r>
          </a:p>
          <a:p>
            <a:pPr marL="609600" indent="-609600" eaLnBrk="1" hangingPunct="1">
              <a:buFontTx/>
              <a:buAutoNum type="alphaLcPeriod"/>
            </a:pPr>
            <a:r>
              <a:rPr lang="en-US" dirty="0" smtClean="0"/>
              <a:t>Is token ring in a box</a:t>
            </a:r>
          </a:p>
          <a:p>
            <a:pPr marL="609600" indent="-609600" eaLnBrk="1" hangingPunct="1">
              <a:buFontTx/>
              <a:buAutoNum type="alphaLcPeriod"/>
            </a:pPr>
            <a:r>
              <a:rPr lang="en-US" dirty="0" smtClean="0"/>
              <a:t>Same as a bridge</a:t>
            </a:r>
          </a:p>
          <a:p>
            <a:pPr marL="609600" indent="-609600" eaLnBrk="1" hangingPunct="1">
              <a:buFontTx/>
              <a:buAutoNum type="alphaLcPeriod"/>
            </a:pPr>
            <a:r>
              <a:rPr lang="en-US" dirty="0" smtClean="0"/>
              <a:t>Same as a switch</a:t>
            </a:r>
          </a:p>
          <a:p>
            <a:pPr marL="609600" indent="-609600" eaLnBrk="1" hangingPunct="1">
              <a:buFontTx/>
              <a:buAutoNum type="alphaLcPeriod"/>
            </a:pPr>
            <a:r>
              <a:rPr lang="en-US" dirty="0" smtClean="0"/>
              <a:t>Something to do with automobiles?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457200" y="1676400"/>
            <a:ext cx="8229600" cy="4449763"/>
          </a:xfrm>
        </p:spPr>
        <p:txBody>
          <a:bodyPr/>
          <a:lstStyle/>
          <a:p>
            <a:pPr marL="609600" indent="-609600" eaLnBrk="1" hangingPunct="1">
              <a:lnSpc>
                <a:spcPct val="90000"/>
              </a:lnSpc>
              <a:buFontTx/>
              <a:buNone/>
            </a:pPr>
            <a:r>
              <a:rPr lang="en-US" dirty="0" smtClean="0"/>
              <a:t>Q3. (30 sec) The above packet format</a:t>
            </a:r>
          </a:p>
          <a:p>
            <a:pPr marL="609600" indent="-609600" eaLnBrk="1" hangingPunct="1">
              <a:lnSpc>
                <a:spcPct val="90000"/>
              </a:lnSpc>
              <a:buFontTx/>
              <a:buAutoNum type="alphaLcPeriod"/>
            </a:pPr>
            <a:r>
              <a:rPr lang="en-US" dirty="0" smtClean="0"/>
              <a:t>Could be meant for any node on the Internet</a:t>
            </a:r>
          </a:p>
          <a:p>
            <a:pPr marL="609600" indent="-609600" eaLnBrk="1" hangingPunct="1">
              <a:lnSpc>
                <a:spcPct val="90000"/>
              </a:lnSpc>
              <a:buFontTx/>
              <a:buAutoNum type="alphaLcPeriod"/>
            </a:pPr>
            <a:r>
              <a:rPr lang="en-US" dirty="0" smtClean="0"/>
              <a:t>Is meaningful only in Ethernet</a:t>
            </a:r>
          </a:p>
          <a:p>
            <a:pPr marL="609600" indent="-609600" eaLnBrk="1" hangingPunct="1">
              <a:lnSpc>
                <a:spcPct val="90000"/>
              </a:lnSpc>
              <a:buFont typeface="+mj-lt"/>
              <a:buAutoNum type="alphaLcPeriod"/>
            </a:pPr>
            <a:r>
              <a:rPr lang="en-US" dirty="0" smtClean="0"/>
              <a:t>Is meaningful only in a Token ring</a:t>
            </a:r>
          </a:p>
          <a:p>
            <a:pPr marL="609600" indent="-609600" eaLnBrk="1" hangingPunct="1">
              <a:lnSpc>
                <a:spcPct val="90000"/>
              </a:lnSpc>
              <a:buFontTx/>
              <a:buAutoNum type="alphaLcPeriod"/>
            </a:pPr>
            <a:r>
              <a:rPr lang="en-US" dirty="0" smtClean="0"/>
              <a:t>Is meant for a special node on the LAN that is connected to the Internet</a:t>
            </a:r>
          </a:p>
          <a:p>
            <a:pPr marL="609600" indent="-609600" eaLnBrk="1" hangingPunct="1">
              <a:lnSpc>
                <a:spcPct val="90000"/>
              </a:lnSpc>
              <a:buFontTx/>
              <a:buAutoNum type="alphaLcPeriod"/>
            </a:pPr>
            <a:r>
              <a:rPr lang="en-US" dirty="0" smtClean="0"/>
              <a:t>None of the above       </a:t>
            </a:r>
          </a:p>
        </p:txBody>
      </p:sp>
      <p:sp>
        <p:nvSpPr>
          <p:cNvPr id="5123" name="Rectangle 10"/>
          <p:cNvSpPr>
            <a:spLocks noChangeArrowheads="1"/>
          </p:cNvSpPr>
          <p:nvPr/>
        </p:nvSpPr>
        <p:spPr bwMode="auto">
          <a:xfrm>
            <a:off x="3484563" y="463550"/>
            <a:ext cx="2689225" cy="495300"/>
          </a:xfrm>
          <a:prstGeom prst="rect">
            <a:avLst/>
          </a:prstGeom>
          <a:noFill/>
          <a:ln w="9525">
            <a:solidFill>
              <a:schemeClr val="tx1"/>
            </a:solidFill>
            <a:miter lim="800000"/>
            <a:headEnd/>
            <a:tailEnd/>
          </a:ln>
        </p:spPr>
        <p:txBody>
          <a:bodyPr wrap="none" anchor="ctr"/>
          <a:lstStyle/>
          <a:p>
            <a:endParaRPr lang="en-US"/>
          </a:p>
        </p:txBody>
      </p:sp>
      <p:sp>
        <p:nvSpPr>
          <p:cNvPr id="5124" name="Rectangle 11"/>
          <p:cNvSpPr>
            <a:spLocks noChangeArrowheads="1"/>
          </p:cNvSpPr>
          <p:nvPr/>
        </p:nvSpPr>
        <p:spPr bwMode="auto">
          <a:xfrm>
            <a:off x="6176963" y="463550"/>
            <a:ext cx="2689225" cy="495300"/>
          </a:xfrm>
          <a:prstGeom prst="rect">
            <a:avLst/>
          </a:prstGeom>
          <a:noFill/>
          <a:ln w="9525">
            <a:solidFill>
              <a:schemeClr val="tx1"/>
            </a:solidFill>
            <a:miter lim="800000"/>
            <a:headEnd/>
            <a:tailEnd/>
          </a:ln>
        </p:spPr>
        <p:txBody>
          <a:bodyPr wrap="none" anchor="ctr"/>
          <a:lstStyle/>
          <a:p>
            <a:endParaRPr lang="en-US"/>
          </a:p>
        </p:txBody>
      </p:sp>
      <p:sp>
        <p:nvSpPr>
          <p:cNvPr id="5125" name="Text Box 12"/>
          <p:cNvSpPr txBox="1">
            <a:spLocks noChangeArrowheads="1"/>
          </p:cNvSpPr>
          <p:nvPr/>
        </p:nvSpPr>
        <p:spPr bwMode="auto">
          <a:xfrm>
            <a:off x="3548063" y="590550"/>
            <a:ext cx="2849562" cy="304800"/>
          </a:xfrm>
          <a:prstGeom prst="rect">
            <a:avLst/>
          </a:prstGeom>
          <a:noFill/>
          <a:ln w="9525">
            <a:noFill/>
            <a:miter lim="800000"/>
            <a:headEnd/>
            <a:tailEnd/>
          </a:ln>
        </p:spPr>
        <p:txBody>
          <a:bodyPr wrap="none">
            <a:spAutoFit/>
          </a:bodyPr>
          <a:lstStyle/>
          <a:p>
            <a:r>
              <a:rPr lang="en-US" sz="1400" b="1"/>
              <a:t>IP address of the destination     </a:t>
            </a:r>
          </a:p>
        </p:txBody>
      </p:sp>
      <p:sp>
        <p:nvSpPr>
          <p:cNvPr id="5126" name="Text Box 13"/>
          <p:cNvSpPr txBox="1">
            <a:spLocks noChangeArrowheads="1"/>
          </p:cNvSpPr>
          <p:nvPr/>
        </p:nvSpPr>
        <p:spPr bwMode="auto">
          <a:xfrm>
            <a:off x="7110413" y="614363"/>
            <a:ext cx="981075" cy="304800"/>
          </a:xfrm>
          <a:prstGeom prst="rect">
            <a:avLst/>
          </a:prstGeom>
          <a:noFill/>
          <a:ln w="9525">
            <a:noFill/>
            <a:miter lim="800000"/>
            <a:headEnd/>
            <a:tailEnd/>
          </a:ln>
        </p:spPr>
        <p:txBody>
          <a:bodyPr wrap="none">
            <a:spAutoFit/>
          </a:bodyPr>
          <a:lstStyle/>
          <a:p>
            <a:r>
              <a:rPr lang="en-US" sz="1400" b="1"/>
              <a:t>Message </a:t>
            </a:r>
          </a:p>
        </p:txBody>
      </p:sp>
      <p:sp>
        <p:nvSpPr>
          <p:cNvPr id="5127" name="Rectangle 14"/>
          <p:cNvSpPr>
            <a:spLocks noChangeArrowheads="1"/>
          </p:cNvSpPr>
          <p:nvPr/>
        </p:nvSpPr>
        <p:spPr bwMode="auto">
          <a:xfrm>
            <a:off x="798513" y="457200"/>
            <a:ext cx="2689225" cy="495300"/>
          </a:xfrm>
          <a:prstGeom prst="rect">
            <a:avLst/>
          </a:prstGeom>
          <a:noFill/>
          <a:ln w="9525">
            <a:solidFill>
              <a:schemeClr val="tx1"/>
            </a:solidFill>
            <a:miter lim="800000"/>
            <a:headEnd/>
            <a:tailEnd/>
          </a:ln>
        </p:spPr>
        <p:txBody>
          <a:bodyPr wrap="none" anchor="ctr"/>
          <a:lstStyle/>
          <a:p>
            <a:endParaRPr lang="en-US"/>
          </a:p>
        </p:txBody>
      </p:sp>
      <p:sp>
        <p:nvSpPr>
          <p:cNvPr id="5128" name="Text Box 15"/>
          <p:cNvSpPr txBox="1">
            <a:spLocks noChangeArrowheads="1"/>
          </p:cNvSpPr>
          <p:nvPr/>
        </p:nvSpPr>
        <p:spPr bwMode="auto">
          <a:xfrm>
            <a:off x="1217613" y="571500"/>
            <a:ext cx="1465262" cy="304800"/>
          </a:xfrm>
          <a:prstGeom prst="rect">
            <a:avLst/>
          </a:prstGeom>
          <a:noFill/>
          <a:ln w="9525">
            <a:noFill/>
            <a:miter lim="800000"/>
            <a:headEnd/>
            <a:tailEnd/>
          </a:ln>
        </p:spPr>
        <p:txBody>
          <a:bodyPr wrap="none">
            <a:spAutoFit/>
          </a:bodyPr>
          <a:lstStyle/>
          <a:p>
            <a:r>
              <a:rPr lang="en-US" sz="1400" b="1"/>
              <a:t>MAC address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xfrm>
            <a:off x="413657" y="1001486"/>
            <a:ext cx="8229600" cy="2989943"/>
          </a:xfrm>
        </p:spPr>
        <p:txBody>
          <a:bodyPr/>
          <a:lstStyle/>
          <a:p>
            <a:pPr marL="609600" indent="-609600" eaLnBrk="1" hangingPunct="1">
              <a:buFontTx/>
              <a:buNone/>
            </a:pPr>
            <a:r>
              <a:rPr lang="en-US" dirty="0" smtClean="0"/>
              <a:t>Q4. (30 sec) All the nodes connected to a  switch</a:t>
            </a:r>
          </a:p>
          <a:p>
            <a:pPr marL="609600" indent="-609600" eaLnBrk="1" hangingPunct="1">
              <a:buFont typeface="+mj-lt"/>
              <a:buAutoNum type="alphaLcPeriod"/>
            </a:pPr>
            <a:r>
              <a:rPr lang="en-US" dirty="0" smtClean="0"/>
              <a:t>Form a single collision domain</a:t>
            </a:r>
          </a:p>
          <a:p>
            <a:pPr marL="609600" indent="-609600" eaLnBrk="1" hangingPunct="1">
              <a:buFontTx/>
              <a:buAutoNum type="alphaLcPeriod"/>
            </a:pPr>
            <a:r>
              <a:rPr lang="en-US" dirty="0" smtClean="0"/>
              <a:t>Forms exactly two collision domains</a:t>
            </a:r>
          </a:p>
          <a:p>
            <a:pPr marL="609600" indent="-609600" eaLnBrk="1" hangingPunct="1">
              <a:buFontTx/>
              <a:buAutoNum type="alphaLcPeriod"/>
            </a:pPr>
            <a:r>
              <a:rPr lang="en-US" dirty="0" smtClean="0"/>
              <a:t>Forms as many collision domains as the number of ports on the switch</a:t>
            </a:r>
          </a:p>
          <a:p>
            <a:pPr marL="609600" indent="-609600" eaLnBrk="1" hangingPunct="1">
              <a:buFontTx/>
              <a:buAutoNum type="alphaLcPeriod"/>
            </a:pPr>
            <a:r>
              <a:rPr lang="en-US" dirty="0" smtClean="0"/>
              <a:t>What is a collision domain?</a:t>
            </a:r>
          </a:p>
          <a:p>
            <a:pPr marL="609600" indent="-609600" eaLnBrk="1" hangingPunct="1">
              <a:buFontTx/>
              <a:buAutoNum type="alphaLcPeriod"/>
            </a:pPr>
            <a:endParaRPr lang="en-US" dirty="0"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515257" y="914400"/>
            <a:ext cx="8229600" cy="3918857"/>
          </a:xfrm>
        </p:spPr>
        <p:txBody>
          <a:bodyPr/>
          <a:lstStyle/>
          <a:p>
            <a:pPr marL="609600" indent="-609600" eaLnBrk="1" hangingPunct="1">
              <a:buFontTx/>
              <a:buNone/>
            </a:pPr>
            <a:r>
              <a:rPr lang="en-US" dirty="0" smtClean="0"/>
              <a:t>Q5. (30 sec) Token ring</a:t>
            </a:r>
          </a:p>
          <a:p>
            <a:pPr marL="609600" indent="-609600" eaLnBrk="1" hangingPunct="1">
              <a:buFont typeface="+mj-lt"/>
              <a:buAutoNum type="alphaLcPeriod"/>
            </a:pPr>
            <a:r>
              <a:rPr lang="en-US" dirty="0" smtClean="0"/>
              <a:t>Is as collision prone as Ethernet</a:t>
            </a:r>
          </a:p>
          <a:p>
            <a:pPr marL="609600" indent="-609600" eaLnBrk="1" hangingPunct="1">
              <a:buFontTx/>
              <a:buAutoNum type="alphaLcPeriod"/>
            </a:pPr>
            <a:r>
              <a:rPr lang="en-US" dirty="0" smtClean="0"/>
              <a:t>Uses IP addresses</a:t>
            </a:r>
          </a:p>
          <a:p>
            <a:pPr marL="609600" indent="-609600" eaLnBrk="1" hangingPunct="1">
              <a:buFontTx/>
              <a:buAutoNum type="alphaLcPeriod"/>
            </a:pPr>
            <a:r>
              <a:rPr lang="en-US" dirty="0" smtClean="0"/>
              <a:t>Results in better throughput under high load compared to Ethernet</a:t>
            </a:r>
          </a:p>
          <a:p>
            <a:pPr marL="609600" indent="-609600" eaLnBrk="1" hangingPunct="1">
              <a:buFontTx/>
              <a:buAutoNum type="alphaLcPeriod"/>
            </a:pPr>
            <a:r>
              <a:rPr lang="en-US" dirty="0" smtClean="0"/>
              <a:t>Results in less average latency per transmission compared to Ethernet</a:t>
            </a:r>
          </a:p>
          <a:p>
            <a:pPr marL="609600" indent="-609600" eaLnBrk="1" hangingPunct="1">
              <a:buFontTx/>
              <a:buAutoNum type="alphaLcPeriod"/>
            </a:pPr>
            <a:r>
              <a:rPr lang="en-US" dirty="0" smtClean="0"/>
              <a:t>None of the above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457200" y="2081213"/>
            <a:ext cx="8229600" cy="2476273"/>
          </a:xfrm>
        </p:spPr>
        <p:txBody>
          <a:bodyPr/>
          <a:lstStyle/>
          <a:p>
            <a:pPr marL="609600" indent="-609600" eaLnBrk="1" hangingPunct="1">
              <a:buFontTx/>
              <a:buNone/>
            </a:pPr>
            <a:r>
              <a:rPr lang="en-US" dirty="0" smtClean="0"/>
              <a:t>Q6. (30 sec) size of payload in each packet </a:t>
            </a:r>
          </a:p>
          <a:p>
            <a:pPr marL="609600" indent="-609600" eaLnBrk="1" hangingPunct="1">
              <a:buFont typeface="+mj-lt"/>
              <a:buAutoNum type="alphaLcPeriod"/>
            </a:pPr>
            <a:r>
              <a:rPr lang="en-US" dirty="0" smtClean="0"/>
              <a:t>1600 bytes</a:t>
            </a:r>
          </a:p>
          <a:p>
            <a:pPr marL="609600" indent="-609600" eaLnBrk="1" hangingPunct="1">
              <a:buFontTx/>
              <a:buAutoNum type="alphaLcPeriod"/>
            </a:pPr>
            <a:r>
              <a:rPr lang="en-US" dirty="0" smtClean="0"/>
              <a:t>1400 bytes</a:t>
            </a:r>
          </a:p>
          <a:p>
            <a:pPr marL="609600" indent="-609600" eaLnBrk="1" hangingPunct="1">
              <a:buFontTx/>
              <a:buAutoNum type="alphaLcPeriod"/>
            </a:pPr>
            <a:r>
              <a:rPr lang="en-US" dirty="0" smtClean="0"/>
              <a:t>1500 bytes</a:t>
            </a:r>
          </a:p>
          <a:p>
            <a:pPr marL="609600" indent="-609600" eaLnBrk="1" hangingPunct="1">
              <a:buFontTx/>
              <a:buAutoNum type="alphaLcPeriod"/>
            </a:pPr>
            <a:r>
              <a:rPr lang="en-US" dirty="0" smtClean="0"/>
              <a:t>Cannot be determined with the data given</a:t>
            </a:r>
          </a:p>
        </p:txBody>
      </p:sp>
      <p:sp>
        <p:nvSpPr>
          <p:cNvPr id="8195" name="Text Box 3"/>
          <p:cNvSpPr txBox="1">
            <a:spLocks noChangeArrowheads="1"/>
          </p:cNvSpPr>
          <p:nvPr/>
        </p:nvSpPr>
        <p:spPr bwMode="auto">
          <a:xfrm>
            <a:off x="1640115" y="1068614"/>
            <a:ext cx="3138488" cy="701675"/>
          </a:xfrm>
          <a:prstGeom prst="rect">
            <a:avLst/>
          </a:prstGeom>
          <a:noFill/>
          <a:ln w="9525">
            <a:noFill/>
            <a:miter lim="800000"/>
            <a:headEnd/>
            <a:tailEnd/>
          </a:ln>
        </p:spPr>
        <p:txBody>
          <a:bodyPr wrap="none">
            <a:spAutoFit/>
          </a:bodyPr>
          <a:lstStyle/>
          <a:p>
            <a:r>
              <a:rPr lang="en-US" sz="2000" b="1" dirty="0"/>
              <a:t>Packet size = 1500 bytes</a:t>
            </a:r>
          </a:p>
          <a:p>
            <a:r>
              <a:rPr lang="en-US" sz="2000" b="1" dirty="0"/>
              <a:t>Header size = 100 bytes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457200" y="2081213"/>
            <a:ext cx="8229600" cy="4044950"/>
          </a:xfrm>
        </p:spPr>
        <p:txBody>
          <a:bodyPr/>
          <a:lstStyle/>
          <a:p>
            <a:pPr marL="609600" indent="-609600" eaLnBrk="1" hangingPunct="1">
              <a:buFontTx/>
              <a:buNone/>
            </a:pPr>
            <a:r>
              <a:rPr lang="en-US" dirty="0" smtClean="0"/>
              <a:t>Q7. (30 sec) Number of packets needed to transmit the message (assume no loss)</a:t>
            </a:r>
          </a:p>
          <a:p>
            <a:pPr marL="609600" indent="-609600" eaLnBrk="1" hangingPunct="1">
              <a:buFont typeface="+mj-lt"/>
              <a:buAutoNum type="alphaLcPeriod"/>
            </a:pPr>
            <a:r>
              <a:rPr lang="en-US" dirty="0" smtClean="0"/>
              <a:t>100</a:t>
            </a:r>
          </a:p>
          <a:p>
            <a:pPr marL="609600" indent="-609600" eaLnBrk="1" hangingPunct="1">
              <a:buFontTx/>
              <a:buAutoNum type="alphaLcPeriod"/>
            </a:pPr>
            <a:r>
              <a:rPr lang="en-US" dirty="0" smtClean="0"/>
              <a:t>  91</a:t>
            </a:r>
          </a:p>
          <a:p>
            <a:pPr marL="609600" indent="-609600" eaLnBrk="1" hangingPunct="1">
              <a:buFontTx/>
              <a:buAutoNum type="alphaLcPeriod"/>
            </a:pPr>
            <a:r>
              <a:rPr lang="en-US" dirty="0" smtClean="0"/>
              <a:t>1000</a:t>
            </a:r>
          </a:p>
          <a:p>
            <a:pPr marL="609600" indent="-609600" eaLnBrk="1" hangingPunct="1">
              <a:buFontTx/>
              <a:buAutoNum type="alphaLcPeriod"/>
            </a:pPr>
            <a:r>
              <a:rPr lang="en-US" dirty="0" smtClean="0"/>
              <a:t>Cannot be determined with the data given</a:t>
            </a:r>
          </a:p>
        </p:txBody>
      </p:sp>
      <p:sp>
        <p:nvSpPr>
          <p:cNvPr id="9219" name="Text Box 3"/>
          <p:cNvSpPr txBox="1">
            <a:spLocks noChangeArrowheads="1"/>
          </p:cNvSpPr>
          <p:nvPr/>
        </p:nvSpPr>
        <p:spPr bwMode="auto">
          <a:xfrm>
            <a:off x="2254004" y="967014"/>
            <a:ext cx="3964932" cy="1015663"/>
          </a:xfrm>
          <a:prstGeom prst="rect">
            <a:avLst/>
          </a:prstGeom>
          <a:noFill/>
          <a:ln w="9525">
            <a:noFill/>
            <a:miter lim="800000"/>
            <a:headEnd/>
            <a:tailEnd/>
          </a:ln>
        </p:spPr>
        <p:txBody>
          <a:bodyPr wrap="none">
            <a:spAutoFit/>
          </a:bodyPr>
          <a:lstStyle/>
          <a:p>
            <a:pPr algn="just"/>
            <a:r>
              <a:rPr lang="en-US" sz="2000" b="1" dirty="0"/>
              <a:t>Message size = 100,000 bytes</a:t>
            </a:r>
          </a:p>
          <a:p>
            <a:pPr algn="just"/>
            <a:r>
              <a:rPr lang="en-US" sz="2000" b="1" dirty="0"/>
              <a:t>Header size per packet = 100 bytes</a:t>
            </a:r>
          </a:p>
          <a:p>
            <a:pPr algn="just"/>
            <a:r>
              <a:rPr lang="en-US" sz="2000" b="1" dirty="0"/>
              <a:t>Packet size = 1100 bytes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1"/>
          <p:cNvSpPr txBox="1">
            <a:spLocks noChangeArrowheads="1"/>
          </p:cNvSpPr>
          <p:nvPr/>
        </p:nvSpPr>
        <p:spPr bwMode="auto">
          <a:xfrm>
            <a:off x="508000" y="1309915"/>
            <a:ext cx="8075613" cy="4832092"/>
          </a:xfrm>
          <a:prstGeom prst="rect">
            <a:avLst/>
          </a:prstGeom>
          <a:noFill/>
          <a:ln w="9525">
            <a:noFill/>
            <a:miter lim="800000"/>
            <a:headEnd/>
            <a:tailEnd/>
          </a:ln>
        </p:spPr>
        <p:txBody>
          <a:bodyPr wrap="square">
            <a:spAutoFit/>
          </a:bodyPr>
          <a:lstStyle/>
          <a:p>
            <a:pPr algn="just"/>
            <a:r>
              <a:rPr lang="en-US" sz="2800" b="1" dirty="0"/>
              <a:t>Let, </a:t>
            </a:r>
          </a:p>
          <a:p>
            <a:pPr algn="just"/>
            <a:r>
              <a:rPr lang="en-US" sz="2800" b="1" dirty="0"/>
              <a:t>	</a:t>
            </a:r>
            <a:r>
              <a:rPr lang="en-US" sz="2800" b="1" i="1" dirty="0"/>
              <a:t>p</a:t>
            </a:r>
            <a:r>
              <a:rPr lang="en-US" sz="2800" b="1" dirty="0"/>
              <a:t> – number of platters,</a:t>
            </a:r>
          </a:p>
          <a:p>
            <a:pPr algn="just"/>
            <a:r>
              <a:rPr lang="en-US" sz="2800" b="1" dirty="0"/>
              <a:t>	</a:t>
            </a:r>
            <a:r>
              <a:rPr lang="en-US" sz="2800" b="1" i="1" dirty="0"/>
              <a:t>n</a:t>
            </a:r>
            <a:r>
              <a:rPr lang="en-US" sz="2800" b="1" dirty="0"/>
              <a:t> – number of surfaces per platter (1 or 2),</a:t>
            </a:r>
          </a:p>
          <a:p>
            <a:pPr algn="just"/>
            <a:r>
              <a:rPr lang="en-US" sz="2800" b="1" dirty="0"/>
              <a:t>	</a:t>
            </a:r>
            <a:r>
              <a:rPr lang="en-US" sz="2800" b="1" i="1" dirty="0"/>
              <a:t>t</a:t>
            </a:r>
            <a:r>
              <a:rPr lang="en-US" sz="2800" b="1" dirty="0"/>
              <a:t> – number of tracks per surface,</a:t>
            </a:r>
          </a:p>
          <a:p>
            <a:pPr algn="just"/>
            <a:r>
              <a:rPr lang="en-US" sz="2800" b="1" dirty="0"/>
              <a:t>	</a:t>
            </a:r>
            <a:r>
              <a:rPr lang="en-US" sz="2800" b="1" i="1" dirty="0"/>
              <a:t>s</a:t>
            </a:r>
            <a:r>
              <a:rPr lang="en-US" sz="2800" b="1" dirty="0"/>
              <a:t> – number of sectors per track,</a:t>
            </a:r>
          </a:p>
          <a:p>
            <a:pPr algn="just"/>
            <a:r>
              <a:rPr lang="en-US" sz="2800" b="1" dirty="0"/>
              <a:t>	</a:t>
            </a:r>
            <a:r>
              <a:rPr lang="en-US" sz="2800" b="1" i="1" dirty="0"/>
              <a:t>b</a:t>
            </a:r>
            <a:r>
              <a:rPr lang="en-US" sz="2800" b="1" dirty="0"/>
              <a:t> – number of bytes per sector,</a:t>
            </a:r>
          </a:p>
          <a:p>
            <a:pPr algn="just"/>
            <a:r>
              <a:rPr lang="en-US" sz="2800" b="1" dirty="0"/>
              <a:t> </a:t>
            </a:r>
          </a:p>
          <a:p>
            <a:pPr algn="just"/>
            <a:r>
              <a:rPr lang="en-US" sz="2800" b="1" dirty="0"/>
              <a:t>The total capacity of the disk:</a:t>
            </a:r>
          </a:p>
          <a:p>
            <a:pPr algn="just"/>
            <a:r>
              <a:rPr lang="en-US" sz="2800" b="1" dirty="0"/>
              <a:t>	Capacity = (</a:t>
            </a:r>
            <a:r>
              <a:rPr lang="en-US" sz="2800" b="1" i="1" dirty="0"/>
              <a:t>p * n * t * s* b</a:t>
            </a:r>
            <a:r>
              <a:rPr lang="en-US" sz="2800" b="1" dirty="0"/>
              <a:t>)  bytes			 </a:t>
            </a:r>
          </a:p>
          <a:p>
            <a:pPr algn="just"/>
            <a:endParaRPr lang="en-US" sz="28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smtClean="0"/>
              <a:t>Example</a:t>
            </a:r>
          </a:p>
        </p:txBody>
      </p:sp>
      <p:sp>
        <p:nvSpPr>
          <p:cNvPr id="23555" name="Rectangle 3"/>
          <p:cNvSpPr>
            <a:spLocks noGrp="1" noChangeArrowheads="1"/>
          </p:cNvSpPr>
          <p:nvPr>
            <p:ph type="body" idx="1"/>
          </p:nvPr>
        </p:nvSpPr>
        <p:spPr/>
        <p:txBody>
          <a:bodyPr/>
          <a:lstStyle/>
          <a:p>
            <a:r>
              <a:rPr lang="en-US" dirty="0" smtClean="0"/>
              <a:t>Suppose a disk drive has 256 bytes per sector, 12 sectors per track, 100 tracks per surface and 6 platters. What is the total capacity of such a drive in bytes?</a:t>
            </a:r>
          </a:p>
        </p:txBody>
      </p:sp>
      <p:sp>
        <p:nvSpPr>
          <p:cNvPr id="4" name="Rectangle 3"/>
          <p:cNvSpPr/>
          <p:nvPr/>
        </p:nvSpPr>
        <p:spPr>
          <a:xfrm>
            <a:off x="725714" y="2767281"/>
            <a:ext cx="7707085" cy="3046988"/>
          </a:xfrm>
          <a:prstGeom prst="rect">
            <a:avLst/>
          </a:prstGeom>
        </p:spPr>
        <p:txBody>
          <a:bodyPr wrap="square">
            <a:spAutoFit/>
          </a:bodyPr>
          <a:lstStyle/>
          <a:p>
            <a:pPr algn="just"/>
            <a:r>
              <a:rPr lang="en-US" sz="2400" b="1" dirty="0" smtClean="0"/>
              <a:t>bytes/sector=256</a:t>
            </a:r>
          </a:p>
          <a:p>
            <a:pPr algn="just"/>
            <a:r>
              <a:rPr lang="en-US" sz="2400" b="1" dirty="0" smtClean="0"/>
              <a:t>sector/track=12</a:t>
            </a:r>
          </a:p>
          <a:p>
            <a:pPr algn="just"/>
            <a:r>
              <a:rPr lang="en-US" sz="2400" b="1" dirty="0" smtClean="0"/>
              <a:t>tracks/surface=100</a:t>
            </a:r>
          </a:p>
          <a:p>
            <a:pPr algn="just"/>
            <a:r>
              <a:rPr lang="en-US" sz="2400" b="1" dirty="0" smtClean="0"/>
              <a:t>surface/platter=2</a:t>
            </a:r>
          </a:p>
          <a:p>
            <a:pPr algn="just"/>
            <a:r>
              <a:rPr lang="en-US" sz="2400" b="1" dirty="0" smtClean="0"/>
              <a:t>No of platter=6</a:t>
            </a:r>
          </a:p>
          <a:p>
            <a:pPr algn="just"/>
            <a:endParaRPr lang="en-US" sz="2400" b="1" dirty="0" smtClean="0"/>
          </a:p>
          <a:p>
            <a:pPr algn="just"/>
            <a:r>
              <a:rPr lang="en-US" sz="2400" b="1" dirty="0" smtClean="0"/>
              <a:t>Capacity=bytes/sector*sector/track*track/surface*surface/platter*</a:t>
            </a:r>
            <a:r>
              <a:rPr lang="en-US" sz="2400" b="1" dirty="0" err="1" smtClean="0"/>
              <a:t>No_platter</a:t>
            </a:r>
            <a:r>
              <a:rPr lang="en-US" sz="2400" b="1" dirty="0" smtClean="0"/>
              <a:t>=256*12*100*2*6=3600 KB</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5" descr="04plat"/>
          <p:cNvPicPr>
            <a:picLocks noChangeAspect="1" noChangeArrowheads="1"/>
          </p:cNvPicPr>
          <p:nvPr/>
        </p:nvPicPr>
        <p:blipFill>
          <a:blip r:embed="rId3" cstate="print"/>
          <a:srcRect/>
          <a:stretch>
            <a:fillRect/>
          </a:stretch>
        </p:blipFill>
        <p:spPr bwMode="auto">
          <a:xfrm>
            <a:off x="1588" y="1222375"/>
            <a:ext cx="4570412" cy="3921125"/>
          </a:xfrm>
          <a:prstGeom prst="rect">
            <a:avLst/>
          </a:prstGeom>
          <a:noFill/>
          <a:ln w="9525">
            <a:noFill/>
            <a:miter lim="800000"/>
            <a:headEnd/>
            <a:tailEnd/>
          </a:ln>
        </p:spPr>
      </p:pic>
      <p:pic>
        <p:nvPicPr>
          <p:cNvPr id="35843" name="Picture 7" descr="Formatting"/>
          <p:cNvPicPr>
            <a:picLocks noChangeAspect="1" noChangeArrowheads="1"/>
          </p:cNvPicPr>
          <p:nvPr/>
        </p:nvPicPr>
        <p:blipFill>
          <a:blip r:embed="rId4" cstate="print"/>
          <a:srcRect/>
          <a:stretch>
            <a:fillRect/>
          </a:stretch>
        </p:blipFill>
        <p:spPr bwMode="auto">
          <a:xfrm>
            <a:off x="4572000" y="4572000"/>
            <a:ext cx="3656013" cy="1893888"/>
          </a:xfrm>
          <a:prstGeom prst="rect">
            <a:avLst/>
          </a:prstGeom>
          <a:noFill/>
          <a:ln w="9525">
            <a:noFill/>
            <a:miter lim="800000"/>
            <a:headEnd/>
            <a:tailEnd/>
          </a:ln>
        </p:spPr>
      </p:pic>
      <p:sp>
        <p:nvSpPr>
          <p:cNvPr id="35844" name="Text Box 8"/>
          <p:cNvSpPr txBox="1">
            <a:spLocks noChangeArrowheads="1"/>
          </p:cNvSpPr>
          <p:nvPr/>
        </p:nvSpPr>
        <p:spPr bwMode="auto">
          <a:xfrm>
            <a:off x="5041585" y="3543300"/>
            <a:ext cx="3308983" cy="830997"/>
          </a:xfrm>
          <a:prstGeom prst="rect">
            <a:avLst/>
          </a:prstGeom>
          <a:noFill/>
          <a:ln w="9525">
            <a:noFill/>
            <a:miter lim="800000"/>
            <a:headEnd/>
            <a:tailEnd/>
          </a:ln>
        </p:spPr>
        <p:txBody>
          <a:bodyPr wrap="none">
            <a:spAutoFit/>
          </a:bodyPr>
          <a:lstStyle/>
          <a:p>
            <a:pPr algn="just"/>
            <a:r>
              <a:rPr lang="en-US" sz="2400" b="1" dirty="0"/>
              <a:t>Outer tracks </a:t>
            </a:r>
            <a:r>
              <a:rPr lang="en-US" sz="2400" b="1" dirty="0" smtClean="0"/>
              <a:t>have more</a:t>
            </a:r>
            <a:endParaRPr lang="en-US" sz="2400" b="1" dirty="0"/>
          </a:p>
          <a:p>
            <a:pPr algn="just"/>
            <a:r>
              <a:rPr lang="en-US" sz="2400" b="1" dirty="0"/>
              <a:t>sectors</a:t>
            </a:r>
          </a:p>
        </p:txBody>
      </p:sp>
      <p:sp>
        <p:nvSpPr>
          <p:cNvPr id="35845" name="Title 5"/>
          <p:cNvSpPr>
            <a:spLocks noGrp="1"/>
          </p:cNvSpPr>
          <p:nvPr>
            <p:ph type="title"/>
          </p:nvPr>
        </p:nvSpPr>
        <p:spPr/>
        <p:txBody>
          <a:bodyPr/>
          <a:lstStyle/>
          <a:p>
            <a:r>
              <a:rPr lang="en-US" dirty="0" smtClean="0"/>
              <a:t>Zoned Bit Recording (ZBR)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59" name="Rectangle 17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915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3" name="Group 1"/>
          <p:cNvGrpSpPr>
            <a:grpSpLocks noChangeAspect="1"/>
          </p:cNvGrpSpPr>
          <p:nvPr/>
        </p:nvGrpSpPr>
        <p:grpSpPr bwMode="auto">
          <a:xfrm>
            <a:off x="881743" y="1726977"/>
            <a:ext cx="7304939" cy="3498170"/>
            <a:chOff x="2525" y="1460"/>
            <a:chExt cx="7510" cy="3596"/>
          </a:xfrm>
        </p:grpSpPr>
        <p:sp>
          <p:nvSpPr>
            <p:cNvPr id="49156" name="AutoShape 4"/>
            <p:cNvSpPr>
              <a:spLocks noChangeAspect="1" noChangeArrowheads="1" noTextEdit="1"/>
            </p:cNvSpPr>
            <p:nvPr/>
          </p:nvSpPr>
          <p:spPr bwMode="auto">
            <a:xfrm>
              <a:off x="2525" y="1460"/>
              <a:ext cx="7510" cy="3596"/>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9155" name="Picture 3" descr="non-zoned-recording"/>
            <p:cNvPicPr>
              <a:picLocks noChangeAspect="1" noChangeArrowheads="1"/>
            </p:cNvPicPr>
            <p:nvPr/>
          </p:nvPicPr>
          <p:blipFill>
            <a:blip r:embed="rId2" cstate="print"/>
            <a:srcRect/>
            <a:stretch>
              <a:fillRect/>
            </a:stretch>
          </p:blipFill>
          <p:spPr bwMode="auto">
            <a:xfrm>
              <a:off x="2525" y="1460"/>
              <a:ext cx="3622" cy="3596"/>
            </a:xfrm>
            <a:prstGeom prst="rect">
              <a:avLst/>
            </a:prstGeom>
            <a:noFill/>
          </p:spPr>
        </p:pic>
        <p:pic>
          <p:nvPicPr>
            <p:cNvPr id="49154" name="Picture 2" descr="zoned-recording"/>
            <p:cNvPicPr>
              <a:picLocks noChangeAspect="1" noChangeArrowheads="1"/>
            </p:cNvPicPr>
            <p:nvPr/>
          </p:nvPicPr>
          <p:blipFill>
            <a:blip r:embed="rId3" cstate="print"/>
            <a:srcRect/>
            <a:stretch>
              <a:fillRect/>
            </a:stretch>
          </p:blipFill>
          <p:spPr bwMode="auto">
            <a:xfrm>
              <a:off x="6413" y="1460"/>
              <a:ext cx="3622" cy="3596"/>
            </a:xfrm>
            <a:prstGeom prst="rect">
              <a:avLst/>
            </a:prstGeom>
            <a:noFill/>
          </p:spPr>
        </p:pic>
      </p:grpSp>
      <p:sp>
        <p:nvSpPr>
          <p:cNvPr id="147" name="TextBox 146"/>
          <p:cNvSpPr txBox="1"/>
          <p:nvPr/>
        </p:nvSpPr>
        <p:spPr>
          <a:xfrm>
            <a:off x="0" y="5007432"/>
            <a:ext cx="4858058" cy="707886"/>
          </a:xfrm>
          <a:prstGeom prst="rect">
            <a:avLst/>
          </a:prstGeom>
          <a:noFill/>
        </p:spPr>
        <p:txBody>
          <a:bodyPr wrap="square" rtlCol="0">
            <a:spAutoFit/>
          </a:bodyPr>
          <a:lstStyle/>
          <a:p>
            <a:r>
              <a:rPr lang="en-US" b="1" dirty="0" smtClean="0"/>
              <a:t> </a:t>
            </a:r>
            <a:r>
              <a:rPr lang="en-US" sz="2400" b="1" dirty="0" smtClean="0"/>
              <a:t>(a) Normal (Non zoned) recording</a:t>
            </a:r>
            <a:endParaRPr lang="en-US" sz="2400" dirty="0"/>
          </a:p>
        </p:txBody>
      </p:sp>
      <p:sp>
        <p:nvSpPr>
          <p:cNvPr id="148" name="TextBox 147"/>
          <p:cNvSpPr txBox="1"/>
          <p:nvPr/>
        </p:nvSpPr>
        <p:spPr>
          <a:xfrm>
            <a:off x="4727361" y="5225147"/>
            <a:ext cx="3264869" cy="461665"/>
          </a:xfrm>
          <a:prstGeom prst="rect">
            <a:avLst/>
          </a:prstGeom>
          <a:noFill/>
        </p:spPr>
        <p:txBody>
          <a:bodyPr wrap="none" rtlCol="0">
            <a:spAutoFit/>
          </a:bodyPr>
          <a:lstStyle/>
          <a:p>
            <a:r>
              <a:rPr lang="en-US" sz="2400" b="1" dirty="0" smtClean="0"/>
              <a:t>(b) Zoned bit recording</a:t>
            </a:r>
            <a:endParaRPr lang="en-US" sz="2400" dirty="0"/>
          </a:p>
        </p:txBody>
      </p:sp>
      <p:sp>
        <p:nvSpPr>
          <p:cNvPr id="12" name="Title 5"/>
          <p:cNvSpPr>
            <a:spLocks noGrp="1"/>
          </p:cNvSpPr>
          <p:nvPr>
            <p:ph type="title"/>
          </p:nvPr>
        </p:nvSpPr>
        <p:spPr/>
        <p:txBody>
          <a:bodyPr/>
          <a:lstStyle/>
          <a:p>
            <a:r>
              <a:rPr lang="en-US" dirty="0" smtClean="0"/>
              <a:t>Zoned recording</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Box 1"/>
          <p:cNvSpPr txBox="1">
            <a:spLocks noChangeArrowheads="1"/>
          </p:cNvSpPr>
          <p:nvPr/>
        </p:nvSpPr>
        <p:spPr bwMode="auto">
          <a:xfrm>
            <a:off x="468442" y="856357"/>
            <a:ext cx="8007901" cy="6001643"/>
          </a:xfrm>
          <a:prstGeom prst="rect">
            <a:avLst/>
          </a:prstGeom>
          <a:noFill/>
          <a:ln w="9525">
            <a:noFill/>
            <a:miter lim="800000"/>
            <a:headEnd/>
            <a:tailEnd/>
          </a:ln>
        </p:spPr>
        <p:txBody>
          <a:bodyPr wrap="square">
            <a:spAutoFit/>
          </a:bodyPr>
          <a:lstStyle/>
          <a:p>
            <a:pPr algn="just"/>
            <a:r>
              <a:rPr lang="en-US" sz="2400" b="1" dirty="0" smtClean="0"/>
              <a:t>	</a:t>
            </a:r>
            <a:r>
              <a:rPr lang="en-US" sz="2200" i="1" dirty="0" smtClean="0"/>
              <a:t>p</a:t>
            </a:r>
            <a:r>
              <a:rPr lang="en-US" sz="2200" dirty="0" smtClean="0"/>
              <a:t> – number of platters,</a:t>
            </a:r>
          </a:p>
          <a:p>
            <a:pPr algn="just"/>
            <a:r>
              <a:rPr lang="en-US" sz="2200" dirty="0" smtClean="0"/>
              <a:t>	</a:t>
            </a:r>
            <a:r>
              <a:rPr lang="en-US" sz="2200" i="1" dirty="0" smtClean="0"/>
              <a:t>n</a:t>
            </a:r>
            <a:r>
              <a:rPr lang="en-US" sz="2200" dirty="0" smtClean="0"/>
              <a:t> – number of surfaces per platter (1 or 2),</a:t>
            </a:r>
          </a:p>
          <a:p>
            <a:pPr algn="just"/>
            <a:r>
              <a:rPr lang="en-US" sz="2200" dirty="0" smtClean="0"/>
              <a:t>	</a:t>
            </a:r>
            <a:r>
              <a:rPr lang="en-US" sz="2200" i="1" dirty="0" smtClean="0"/>
              <a:t>t</a:t>
            </a:r>
            <a:r>
              <a:rPr lang="en-US" sz="2200" dirty="0" smtClean="0"/>
              <a:t> – number of tracks per surface,</a:t>
            </a:r>
          </a:p>
          <a:p>
            <a:pPr algn="just"/>
            <a:r>
              <a:rPr lang="en-US" sz="2200" dirty="0" smtClean="0"/>
              <a:t>	</a:t>
            </a:r>
            <a:r>
              <a:rPr lang="en-US" sz="2200" i="1" dirty="0" smtClean="0"/>
              <a:t>s</a:t>
            </a:r>
            <a:r>
              <a:rPr lang="en-US" sz="2200" dirty="0" smtClean="0"/>
              <a:t> – number of sectors per track,</a:t>
            </a:r>
          </a:p>
          <a:p>
            <a:pPr algn="just"/>
            <a:r>
              <a:rPr lang="en-US" sz="2200" dirty="0" smtClean="0"/>
              <a:t>	</a:t>
            </a:r>
            <a:r>
              <a:rPr lang="en-US" sz="2200" i="1" dirty="0" smtClean="0"/>
              <a:t>b</a:t>
            </a:r>
            <a:r>
              <a:rPr lang="en-US" sz="2200" dirty="0" smtClean="0"/>
              <a:t> – number of bytes per sector,</a:t>
            </a:r>
          </a:p>
          <a:p>
            <a:pPr algn="just"/>
            <a:r>
              <a:rPr lang="en-US" sz="2200" dirty="0" smtClean="0"/>
              <a:t> The total capacity of the disk:</a:t>
            </a:r>
          </a:p>
          <a:p>
            <a:pPr algn="just"/>
            <a:r>
              <a:rPr lang="en-US" sz="2200" dirty="0" smtClean="0"/>
              <a:t>	Capacity = (</a:t>
            </a:r>
            <a:r>
              <a:rPr lang="en-US" sz="2200" i="1" dirty="0" smtClean="0"/>
              <a:t>p * n * t * s* b</a:t>
            </a:r>
            <a:r>
              <a:rPr lang="en-US" sz="2200" dirty="0" smtClean="0"/>
              <a:t>)  bytes		</a:t>
            </a:r>
          </a:p>
          <a:p>
            <a:pPr algn="just"/>
            <a:endParaRPr lang="en-US" sz="2400" b="1" dirty="0" smtClean="0"/>
          </a:p>
          <a:p>
            <a:pPr algn="just"/>
            <a:r>
              <a:rPr lang="en-US" sz="2400" b="1" dirty="0" smtClean="0"/>
              <a:t>With zoned recording,</a:t>
            </a:r>
          </a:p>
          <a:p>
            <a:pPr algn="just"/>
            <a:r>
              <a:rPr lang="en-US" sz="2400" b="1" dirty="0" smtClean="0"/>
              <a:t>	</a:t>
            </a:r>
            <a:r>
              <a:rPr lang="en-US" sz="2400" b="1" i="1" dirty="0" smtClean="0"/>
              <a:t>z</a:t>
            </a:r>
            <a:r>
              <a:rPr lang="en-US" sz="2400" b="1" dirty="0" smtClean="0"/>
              <a:t> – number of zones,</a:t>
            </a:r>
          </a:p>
          <a:p>
            <a:pPr algn="just"/>
            <a:r>
              <a:rPr lang="en-US" sz="2400" b="1" dirty="0" smtClean="0"/>
              <a:t>	</a:t>
            </a:r>
            <a:r>
              <a:rPr lang="en-US" sz="2400" b="1" i="1" dirty="0" err="1" smtClean="0"/>
              <a:t>t</a:t>
            </a:r>
            <a:r>
              <a:rPr lang="en-US" sz="2400" b="1" i="1" baseline="-25000" dirty="0" err="1" smtClean="0"/>
              <a:t>zi</a:t>
            </a:r>
            <a:r>
              <a:rPr lang="en-US" sz="2400" b="1" i="1" dirty="0" smtClean="0"/>
              <a:t> </a:t>
            </a:r>
            <a:r>
              <a:rPr lang="en-US" sz="2400" b="1" dirty="0" smtClean="0"/>
              <a:t>– number of tracks at zone </a:t>
            </a:r>
            <a:r>
              <a:rPr lang="en-US" sz="2400" b="1" i="1" dirty="0" err="1" smtClean="0"/>
              <a:t>z</a:t>
            </a:r>
            <a:r>
              <a:rPr lang="en-US" sz="2400" b="1" i="1" baseline="-25000" dirty="0" err="1" smtClean="0"/>
              <a:t>i</a:t>
            </a:r>
            <a:r>
              <a:rPr lang="en-US" sz="2400" b="1" dirty="0" smtClean="0"/>
              <a:t>,</a:t>
            </a:r>
          </a:p>
          <a:p>
            <a:pPr algn="just"/>
            <a:r>
              <a:rPr lang="en-US" sz="2400" b="1" dirty="0" smtClean="0"/>
              <a:t>	</a:t>
            </a:r>
            <a:r>
              <a:rPr lang="en-US" sz="2400" b="1" i="1" dirty="0" err="1" smtClean="0"/>
              <a:t>s</a:t>
            </a:r>
            <a:r>
              <a:rPr lang="en-US" sz="2400" b="1" i="1" baseline="-25000" dirty="0" err="1" smtClean="0"/>
              <a:t>zi</a:t>
            </a:r>
            <a:r>
              <a:rPr lang="en-US" sz="2400" b="1" dirty="0" smtClean="0"/>
              <a:t> – number of sectors per track at zone </a:t>
            </a:r>
            <a:r>
              <a:rPr lang="en-US" sz="2400" b="1" i="1" dirty="0" err="1" smtClean="0"/>
              <a:t>z</a:t>
            </a:r>
            <a:r>
              <a:rPr lang="en-US" sz="2400" b="1" i="1" baseline="-25000" dirty="0" err="1" smtClean="0"/>
              <a:t>i</a:t>
            </a:r>
            <a:r>
              <a:rPr lang="en-US" sz="2400" b="1" dirty="0" smtClean="0"/>
              <a:t>,</a:t>
            </a:r>
          </a:p>
          <a:p>
            <a:pPr algn="just"/>
            <a:r>
              <a:rPr lang="en-US" sz="2400" b="1" dirty="0" smtClean="0"/>
              <a:t> </a:t>
            </a:r>
          </a:p>
          <a:p>
            <a:pPr algn="just"/>
            <a:r>
              <a:rPr lang="en-US" sz="2400" b="1" dirty="0" smtClean="0"/>
              <a:t>The total capacity of the disk with zoned recording:</a:t>
            </a:r>
          </a:p>
          <a:p>
            <a:pPr algn="just"/>
            <a:r>
              <a:rPr lang="en-US" sz="2400" b="1" dirty="0" smtClean="0"/>
              <a:t>	Capacity = (</a:t>
            </a:r>
            <a:r>
              <a:rPr lang="en-US" sz="2400" b="1" i="1" dirty="0" smtClean="0"/>
              <a:t>p * n</a:t>
            </a:r>
            <a:r>
              <a:rPr lang="en-US" sz="2400" b="1" dirty="0" smtClean="0"/>
              <a:t> * (∑ (</a:t>
            </a:r>
            <a:r>
              <a:rPr lang="en-US" sz="2400" b="1" i="1" dirty="0" err="1" smtClean="0"/>
              <a:t>t</a:t>
            </a:r>
            <a:r>
              <a:rPr lang="en-US" sz="2400" b="1" i="1" baseline="-25000" dirty="0" err="1" smtClean="0"/>
              <a:t>zi</a:t>
            </a:r>
            <a:r>
              <a:rPr lang="en-US" sz="2400" b="1" i="1" dirty="0" smtClean="0"/>
              <a:t> * </a:t>
            </a:r>
            <a:r>
              <a:rPr lang="en-US" sz="2400" b="1" i="1" dirty="0" err="1" smtClean="0"/>
              <a:t>s</a:t>
            </a:r>
            <a:r>
              <a:rPr lang="en-US" sz="2400" b="1" i="1" baseline="-25000" dirty="0" err="1" smtClean="0"/>
              <a:t>zi</a:t>
            </a:r>
            <a:r>
              <a:rPr lang="en-US" sz="2400" b="1" dirty="0" smtClean="0"/>
              <a:t>), for 1 ≤ </a:t>
            </a:r>
            <a:r>
              <a:rPr lang="en-US" sz="2400" b="1" i="1" dirty="0" err="1" smtClean="0"/>
              <a:t>i</a:t>
            </a:r>
            <a:r>
              <a:rPr lang="en-US" sz="2400" b="1" dirty="0" smtClean="0"/>
              <a:t> ≤ </a:t>
            </a:r>
            <a:r>
              <a:rPr lang="en-US" sz="2400" b="1" i="1" dirty="0" smtClean="0"/>
              <a:t>z</a:t>
            </a:r>
            <a:r>
              <a:rPr lang="en-US" sz="2400" b="1" dirty="0" smtClean="0"/>
              <a:t>) * </a:t>
            </a:r>
            <a:r>
              <a:rPr lang="en-US" sz="2400" b="1" i="1" dirty="0" smtClean="0"/>
              <a:t>b</a:t>
            </a:r>
            <a:r>
              <a:rPr lang="en-US" sz="2400" b="1" dirty="0" smtClean="0"/>
              <a:t>)  bytes</a:t>
            </a:r>
            <a:endParaRPr lang="en-US" sz="2400" b="1" dirty="0"/>
          </a:p>
        </p:txBody>
      </p:sp>
      <p:sp>
        <p:nvSpPr>
          <p:cNvPr id="3" name="Title 5"/>
          <p:cNvSpPr txBox="1">
            <a:spLocks/>
          </p:cNvSpPr>
          <p:nvPr/>
        </p:nvSpPr>
        <p:spPr>
          <a:xfrm>
            <a:off x="560388" y="158750"/>
            <a:ext cx="7772400" cy="762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Char char="v"/>
              <a:tabLst/>
              <a:defRPr/>
            </a:pPr>
            <a:r>
              <a:rPr kumimoji="0" lang="en-US" sz="3200" b="0" i="0" u="none" strike="noStrike" kern="0" cap="none" spc="0" normalizeH="0" baseline="0" noProof="0" smtClean="0">
                <a:ln>
                  <a:noFill/>
                </a:ln>
                <a:solidFill>
                  <a:srgbClr val="666699"/>
                </a:solidFill>
                <a:effectLst/>
                <a:uLnTx/>
                <a:uFillTx/>
                <a:latin typeface="+mj-lt"/>
                <a:ea typeface="+mj-ea"/>
                <a:cs typeface="+mj-cs"/>
              </a:rPr>
              <a:t>Zoned recording</a:t>
            </a:r>
            <a:endParaRPr kumimoji="0" lang="en-US" sz="3200" b="0" i="0" u="none" strike="noStrike" kern="0" cap="none" spc="0" normalizeH="0" baseline="0" noProof="0" dirty="0" smtClean="0">
              <a:ln>
                <a:noFill/>
              </a:ln>
              <a:solidFill>
                <a:srgbClr val="666699"/>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ORDWRAP" val="0"/>
  <p:tag name="DEFAULTWIDTH" val="354"/>
  <p:tag name="DEFAULTHEIGHT" val="250"/>
</p:tagLst>
</file>

<file path=ppt/theme/theme1.xml><?xml version="1.0" encoding="utf-8"?>
<a:theme xmlns:a="http://schemas.openxmlformats.org/drawingml/2006/main" name="pptemplate.new">
  <a:themeElements>
    <a:clrScheme name="pptemplate.n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ptemplate.new">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triangle" w="med" len="med"/>
          <a:tailEnd type="triangl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triangle" w="med" len="med"/>
          <a:tailEnd type="triangl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pptemplate.n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ptemplate.ne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ptemplate.ne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ptemplate.ne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ptemplate.ne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ptemplate.ne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ptemplate.ne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31155</TotalTime>
  <Words>1359</Words>
  <Application>Microsoft Macintosh PowerPoint</Application>
  <PresentationFormat>On-screen Show (4:3)</PresentationFormat>
  <Paragraphs>519</Paragraphs>
  <Slides>49</Slides>
  <Notes>46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Times</vt:lpstr>
      <vt:lpstr>Times New Roman</vt:lpstr>
      <vt:lpstr>Wingdings</vt:lpstr>
      <vt:lpstr>Arial</vt:lpstr>
      <vt:lpstr>pptemplate.new</vt:lpstr>
      <vt:lpstr>CS 2200  Stable Storage</vt:lpstr>
      <vt:lpstr> Disk Storage</vt:lpstr>
      <vt:lpstr>PowerPoint Presentation</vt:lpstr>
      <vt:lpstr>Magnetic Disk</vt:lpstr>
      <vt:lpstr>PowerPoint Presentation</vt:lpstr>
      <vt:lpstr>Example</vt:lpstr>
      <vt:lpstr>Zoned Bit Recording (ZBR)</vt:lpstr>
      <vt:lpstr>Zoned recording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FCFS</vt:lpstr>
      <vt:lpstr>SSTF</vt:lpstr>
      <vt:lpstr>SCAN</vt:lpstr>
      <vt:lpstr>C-Scan</vt:lpstr>
      <vt:lpstr>C-Look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Georgia Tech</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CERCS - Creating System Solutions for Future Technologies</dc:title>
  <dc:creator>College of Computing</dc:creator>
  <cp:lastModifiedBy>Microsoft Office User</cp:lastModifiedBy>
  <cp:revision>1445</cp:revision>
  <cp:lastPrinted>2002-02-05T19:29:06Z</cp:lastPrinted>
  <dcterms:created xsi:type="dcterms:W3CDTF">2001-04-01T14:43:37Z</dcterms:created>
  <dcterms:modified xsi:type="dcterms:W3CDTF">2017-07-13T18:37:05Z</dcterms:modified>
</cp:coreProperties>
</file>