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86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2"/>
  </p:normalViewPr>
  <p:slideViewPr>
    <p:cSldViewPr snapToGrid="0" snapToObjects="1">
      <p:cViewPr>
        <p:scale>
          <a:sx n="145" d="100"/>
          <a:sy n="145" d="100"/>
        </p:scale>
        <p:origin x="-1008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6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6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0FB16C-6CA7-2C46-B68E-CD5055B04D7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9C63F8-FA3A-A849-A9DB-CC5A79C5E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Options For Allocation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Contiguous allocation</a:t>
            </a:r>
          </a:p>
          <a:p>
            <a:r>
              <a:rPr lang="en-US" sz="2400" dirty="0" smtClean="0"/>
              <a:t>Contiguous allocation with overflow</a:t>
            </a:r>
          </a:p>
          <a:p>
            <a:r>
              <a:rPr lang="en-US" sz="2400" dirty="0" smtClean="0"/>
              <a:t>Linked allocation</a:t>
            </a:r>
          </a:p>
          <a:p>
            <a:r>
              <a:rPr lang="en-US" sz="2400" dirty="0" smtClean="0"/>
              <a:t>File Allocation Table (FAT)</a:t>
            </a:r>
          </a:p>
          <a:p>
            <a:r>
              <a:rPr lang="en-US" sz="2400" dirty="0" smtClean="0"/>
              <a:t>Indexed allocation</a:t>
            </a:r>
          </a:p>
          <a:p>
            <a:r>
              <a:rPr lang="en-US" sz="2400" dirty="0" smtClean="0"/>
              <a:t>Multilevel indexed</a:t>
            </a:r>
          </a:p>
          <a:p>
            <a:r>
              <a:rPr lang="en-US" sz="2400" dirty="0" smtClean="0"/>
              <a:t>Hybrid indexed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69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Structure Review</a:t>
            </a:r>
            <a:endParaRPr lang="en-US" dirty="0"/>
          </a:p>
        </p:txBody>
      </p:sp>
      <p:pic>
        <p:nvPicPr>
          <p:cNvPr id="4" name="Picture 5" descr="04pla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9856" y="2599690"/>
            <a:ext cx="3937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19314" y="4712425"/>
            <a:ext cx="4481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Cylinder X- Track X from all surfaces (2 per platter</a:t>
            </a:r>
            <a:r>
              <a:rPr lang="en-US" sz="2400" dirty="0" smtClean="0"/>
              <a:t>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Address is (Cylinder, Head, Sector)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6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Way – Logical Block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Need to free </a:t>
            </a:r>
            <a:r>
              <a:rPr lang="en-US" dirty="0" err="1" smtClean="0"/>
              <a:t>io</a:t>
            </a:r>
            <a:r>
              <a:rPr lang="en-US" dirty="0" smtClean="0"/>
              <a:t> devices from exposing the mechanical parts of the drive</a:t>
            </a:r>
          </a:p>
          <a:p>
            <a:pPr marL="0" indent="0">
              <a:buNone/>
            </a:pPr>
            <a:r>
              <a:rPr lang="en-US" dirty="0" smtClean="0"/>
              <a:t>Make an abstraction that exists for other devices that do not have a layout like a disk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sector (block) on the disk receives a number beginning at Cylinder 0, Head 0, Sector 0  which has an LBA of 0   and goes to the last Cylinder, Head and Sector which would have the highest LBA for that drive.  (For example, the LBA of the last block on a 540MB drive as 1,065,456 )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Since 512 byte sectors are small for today, OS may use clusters (a </a:t>
            </a:r>
            <a:r>
              <a:rPr lang="en-US" dirty="0" err="1" smtClean="0"/>
              <a:t>continguous</a:t>
            </a:r>
            <a:r>
              <a:rPr lang="en-US" dirty="0" smtClean="0"/>
              <a:t> allocation unit of several sectors, often 8  which gives 4K allocation unit size).</a:t>
            </a:r>
          </a:p>
          <a:p>
            <a:pPr marL="0" indent="0">
              <a:buNone/>
            </a:pPr>
            <a:r>
              <a:rPr lang="en-US" dirty="0" smtClean="0"/>
              <a:t>Note that some modern disks have 4K sector sizes and the OS may cluster these into 64K allocation units.</a:t>
            </a:r>
          </a:p>
        </p:txBody>
      </p:sp>
    </p:spTree>
    <p:extLst>
      <p:ext uri="{BB962C8B-B14F-4D97-AF65-F5344CB8AC3E}">
        <p14:creationId xmlns:p14="http://schemas.microsoft.com/office/powerpoint/2010/main" val="3830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Allocation</a:t>
            </a:r>
            <a:endParaRPr lang="en-US" dirty="0"/>
          </a:p>
        </p:txBody>
      </p:sp>
      <p:pic>
        <p:nvPicPr>
          <p:cNvPr id="4" name="Object 1"/>
          <p:cNvPicPr>
            <a:picLocks noChangeAspect="1" noChangeArrowheads="1"/>
          </p:cNvPicPr>
          <p:nvPr/>
        </p:nvPicPr>
        <p:blipFill>
          <a:blip r:embed="rId2" cstate="print"/>
          <a:srcRect t="-366" b="-366"/>
          <a:stretch>
            <a:fillRect/>
          </a:stretch>
        </p:blipFill>
        <p:spPr bwMode="auto">
          <a:xfrm>
            <a:off x="367711" y="2332038"/>
            <a:ext cx="35385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6701" y="5449026"/>
            <a:ext cx="3512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 disk with a directory that maps file name to a disk block address</a:t>
            </a:r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32020" y="2571788"/>
            <a:ext cx="6995159" cy="4286212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At file creation time, the file system allocates some amount of space (may depend on file type)</a:t>
            </a:r>
          </a:p>
          <a:p>
            <a:pPr algn="just"/>
            <a:r>
              <a:rPr lang="en-US" sz="2000" dirty="0" smtClean="0"/>
              <a:t>File cannot grow beyond that size</a:t>
            </a:r>
          </a:p>
          <a:p>
            <a:pPr algn="just"/>
            <a:r>
              <a:rPr lang="en-US" sz="2000" dirty="0" smtClean="0"/>
              <a:t>Fragmentation a problem</a:t>
            </a:r>
          </a:p>
        </p:txBody>
      </p:sp>
    </p:spTree>
    <p:extLst>
      <p:ext uri="{BB962C8B-B14F-4D97-AF65-F5344CB8AC3E}">
        <p14:creationId xmlns:p14="http://schemas.microsoft.com/office/powerpoint/2010/main" val="14846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Allocation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0211" y="2283460"/>
            <a:ext cx="3804336" cy="2807629"/>
          </a:xfrm>
        </p:spPr>
        <p:txBody>
          <a:bodyPr>
            <a:normAutofit/>
          </a:bodyPr>
          <a:lstStyle/>
          <a:p>
            <a:r>
              <a:rPr lang="en-US" dirty="0" smtClean="0"/>
              <a:t>The file system maintains a free list</a:t>
            </a:r>
          </a:p>
          <a:p>
            <a:pPr lvl="1"/>
            <a:r>
              <a:rPr lang="en-US" dirty="0" smtClean="0"/>
              <a:t>Allocation may be by first or best fit</a:t>
            </a:r>
          </a:p>
          <a:p>
            <a:pPr lvl="1"/>
            <a:r>
              <a:rPr lang="en-US" dirty="0" smtClean="0"/>
              <a:t>Requires periodic compaction</a:t>
            </a:r>
          </a:p>
          <a:p>
            <a:pPr lvl="1"/>
            <a:r>
              <a:rPr lang="en-US" dirty="0" smtClean="0"/>
              <a:t>External and internal fragmentation</a:t>
            </a:r>
          </a:p>
        </p:txBody>
      </p:sp>
      <p:pic>
        <p:nvPicPr>
          <p:cNvPr id="5" name="Object 1"/>
          <p:cNvPicPr>
            <a:picLocks noChangeArrowheads="1"/>
          </p:cNvPicPr>
          <p:nvPr/>
        </p:nvPicPr>
        <p:blipFill>
          <a:blip r:embed="rId2" cstate="print"/>
          <a:srcRect r="-4716" b="-197"/>
          <a:stretch>
            <a:fillRect/>
          </a:stretch>
        </p:blipFill>
        <p:spPr bwMode="auto">
          <a:xfrm>
            <a:off x="3788229" y="2372360"/>
            <a:ext cx="6916944" cy="409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Allocation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573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Sequential and random access to file are efficient</a:t>
            </a:r>
          </a:p>
          <a:p>
            <a:r>
              <a:rPr lang="en-US" sz="2400" dirty="0" smtClean="0"/>
              <a:t>Starting disk block is efficient</a:t>
            </a:r>
          </a:p>
          <a:p>
            <a:r>
              <a:rPr lang="en-US" sz="2400" dirty="0" smtClean="0"/>
              <a:t>Problems: </a:t>
            </a:r>
          </a:p>
          <a:p>
            <a:pPr lvl="1"/>
            <a:r>
              <a:rPr lang="en-US" sz="2400" dirty="0" smtClean="0"/>
              <a:t>file cannot grow in place beyond the size of the fixed partition</a:t>
            </a:r>
          </a:p>
          <a:p>
            <a:pPr lvl="1"/>
            <a:r>
              <a:rPr lang="en-US" sz="2400" dirty="0" smtClean="0"/>
              <a:t>Internal and external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8202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Contiguous </a:t>
            </a:r>
            <a:r>
              <a:rPr lang="en-US" dirty="0" err="1" smtClean="0"/>
              <a:t>Allocaiton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4015" y="2423478"/>
            <a:ext cx="11238865" cy="214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Suppose a disk drive has 256 bytes per sector, 128 sectors per track,  2 surfaces per platter, 10 platters and 10,000 cylinders on the disk. </a:t>
            </a:r>
          </a:p>
          <a:p>
            <a:r>
              <a:rPr lang="en-US" sz="2000" dirty="0" smtClean="0"/>
              <a:t>How many cylinders should be allocated to store a 3 MB file? 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3995" y="3976744"/>
            <a:ext cx="113988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Number of </a:t>
            </a:r>
            <a:r>
              <a:rPr lang="en-US" sz="2400" b="1" dirty="0" smtClean="0"/>
              <a:t>tracks in </a:t>
            </a:r>
            <a:r>
              <a:rPr lang="en-US" sz="2400" b="1" dirty="0" smtClean="0"/>
              <a:t>a </a:t>
            </a:r>
            <a:r>
              <a:rPr lang="en-US" sz="2400" b="1" dirty="0" smtClean="0"/>
              <a:t>cylinder = number </a:t>
            </a:r>
            <a:r>
              <a:rPr lang="en-US" sz="2400" b="1" dirty="0" smtClean="0"/>
              <a:t>of </a:t>
            </a:r>
            <a:r>
              <a:rPr lang="en-US" sz="2400" b="1" dirty="0" smtClean="0"/>
              <a:t>platters * number </a:t>
            </a:r>
            <a:r>
              <a:rPr lang="en-US" sz="2400" b="1" dirty="0" smtClean="0"/>
              <a:t>of surfaces per </a:t>
            </a:r>
            <a:r>
              <a:rPr lang="en-US" sz="2400" b="1" dirty="0" smtClean="0"/>
              <a:t>platter = 2 * 10 = </a:t>
            </a:r>
            <a:r>
              <a:rPr lang="en-US" sz="2400" b="1" dirty="0" smtClean="0">
                <a:solidFill>
                  <a:srgbClr val="FF0000"/>
                </a:solidFill>
              </a:rPr>
              <a:t>20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Size of </a:t>
            </a:r>
            <a:r>
              <a:rPr lang="en-US" sz="2400" b="1" dirty="0" smtClean="0"/>
              <a:t>track = number </a:t>
            </a:r>
            <a:r>
              <a:rPr lang="en-US" sz="2400" b="1" dirty="0" smtClean="0"/>
              <a:t>of sectors per </a:t>
            </a:r>
            <a:r>
              <a:rPr lang="en-US" sz="2400" b="1" dirty="0" smtClean="0"/>
              <a:t>track * size </a:t>
            </a:r>
            <a:r>
              <a:rPr lang="en-US" sz="2400" b="1" dirty="0" smtClean="0"/>
              <a:t>of </a:t>
            </a:r>
            <a:r>
              <a:rPr lang="en-US" sz="2400" b="1" dirty="0" smtClean="0"/>
              <a:t>sector = 128 * 256 =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15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bytes</a:t>
            </a:r>
          </a:p>
          <a:p>
            <a:r>
              <a:rPr lang="en-US" sz="2400" b="1" dirty="0" smtClean="0"/>
              <a:t>Capacity in one </a:t>
            </a:r>
            <a:r>
              <a:rPr lang="en-US" sz="2400" b="1" dirty="0" smtClean="0"/>
              <a:t>cylinder = number </a:t>
            </a:r>
            <a:r>
              <a:rPr lang="en-US" sz="2400" b="1" dirty="0" smtClean="0"/>
              <a:t>of tracks in 1 </a:t>
            </a:r>
            <a:r>
              <a:rPr lang="en-US" sz="2400" b="1" dirty="0" smtClean="0"/>
              <a:t>cylinder * </a:t>
            </a:r>
            <a:r>
              <a:rPr lang="en-US" sz="2400" b="1" dirty="0" smtClean="0"/>
              <a:t>size of </a:t>
            </a:r>
            <a:r>
              <a:rPr lang="en-US" sz="2400" b="1" dirty="0" smtClean="0"/>
              <a:t>tracks = </a:t>
            </a:r>
            <a:r>
              <a:rPr lang="en-US" sz="2400" b="1" dirty="0" smtClean="0">
                <a:solidFill>
                  <a:srgbClr val="FF0000"/>
                </a:solidFill>
              </a:rPr>
              <a:t>20 * 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15</a:t>
            </a:r>
            <a:endParaRPr lang="en-US" sz="2400" b="1" baseline="30000" dirty="0" smtClean="0">
              <a:solidFill>
                <a:srgbClr val="FF0000"/>
              </a:solidFill>
            </a:endParaRPr>
          </a:p>
          <a:p>
            <a:r>
              <a:rPr lang="en-US" sz="2400" b="1" dirty="0" smtClean="0"/>
              <a:t>No of cylinders for 3MB file=(</a:t>
            </a:r>
            <a:r>
              <a:rPr lang="en-US" sz="2400" b="1" dirty="0" smtClean="0"/>
              <a:t>3 * 2</a:t>
            </a:r>
            <a:r>
              <a:rPr lang="en-US" sz="2400" b="1" baseline="30000" dirty="0" smtClean="0"/>
              <a:t>20</a:t>
            </a:r>
            <a:r>
              <a:rPr lang="en-US" sz="2400" b="1" dirty="0" smtClean="0"/>
              <a:t>) / (20 * 2</a:t>
            </a:r>
            <a:r>
              <a:rPr lang="en-US" sz="2400" b="1" baseline="30000" dirty="0" smtClean="0"/>
              <a:t>15</a:t>
            </a:r>
            <a:r>
              <a:rPr lang="en-US" sz="2400" b="1" dirty="0" smtClean="0"/>
              <a:t>) = 5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194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Fragmentation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23434" y="2534920"/>
            <a:ext cx="11372326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Suppose a disk drive has 256 bytes per sector, 128 sectors per track,  2 surfaces per platter, 10 platters and 10,000 cylinders on the disk. </a:t>
            </a:r>
          </a:p>
          <a:p>
            <a:r>
              <a:rPr lang="en-US" sz="2400" dirty="0" smtClean="0"/>
              <a:t>How </a:t>
            </a:r>
            <a:r>
              <a:rPr lang="en-US" sz="2400" dirty="0" smtClean="0"/>
              <a:t>much </a:t>
            </a:r>
            <a:r>
              <a:rPr lang="en-US" sz="2400" dirty="0" smtClean="0"/>
              <a:t>internal fragmentation is caused by this allocation?</a:t>
            </a:r>
          </a:p>
          <a:p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23434" y="4839558"/>
            <a:ext cx="1098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Internal </a:t>
            </a:r>
            <a:r>
              <a:rPr lang="en-US" sz="2400" b="1" dirty="0" smtClean="0"/>
              <a:t>fragmentation = 5 cylinders -3MB = 131072 </a:t>
            </a:r>
            <a:r>
              <a:rPr lang="en-US" sz="2400" b="1" dirty="0" smtClean="0"/>
              <a:t>bytes</a:t>
            </a:r>
          </a:p>
        </p:txBody>
      </p:sp>
    </p:spTree>
    <p:extLst>
      <p:ext uri="{BB962C8B-B14F-4D97-AF65-F5344CB8AC3E}">
        <p14:creationId xmlns:p14="http://schemas.microsoft.com/office/powerpoint/2010/main" val="7052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 err="1" smtClean="0"/>
              <a:t>Alloc</a:t>
            </a:r>
            <a:r>
              <a:rPr lang="en-US" dirty="0" smtClean="0"/>
              <a:t> with Overflow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0594" y="2557780"/>
            <a:ext cx="10846546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Modification of previous scheme to allow files to expand into a designated overflow area</a:t>
            </a:r>
          </a:p>
          <a:p>
            <a:r>
              <a:rPr lang="en-US" sz="2400" dirty="0" smtClean="0"/>
              <a:t>Random access suffers due to overflow area</a:t>
            </a:r>
          </a:p>
          <a:p>
            <a:r>
              <a:rPr lang="en-US" sz="2400" dirty="0" smtClean="0"/>
              <a:t>Despite </a:t>
            </a:r>
            <a:r>
              <a:rPr lang="en-US" sz="2400" dirty="0" smtClean="0"/>
              <a:t>limitations, this </a:t>
            </a:r>
            <a:r>
              <a:rPr lang="en-US" sz="2400" dirty="0" smtClean="0"/>
              <a:t>has been used extensively due to fast file access times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1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Allocation</a:t>
            </a:r>
            <a:endParaRPr lang="en-US" dirty="0"/>
          </a:p>
        </p:txBody>
      </p:sp>
      <p:sp>
        <p:nvSpPr>
          <p:cNvPr id="5" name="AutoShape 2"/>
          <p:cNvSpPr>
            <a:spLocks noChangeAspect="1" noChangeArrowheads="1"/>
          </p:cNvSpPr>
          <p:nvPr/>
        </p:nvSpPr>
        <p:spPr bwMode="auto">
          <a:xfrm>
            <a:off x="2286000" y="1982787"/>
            <a:ext cx="7313613" cy="48752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651125" y="3814762"/>
            <a:ext cx="3241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File name  disk address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28900" y="4285113"/>
            <a:ext cx="33147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114800" y="3811587"/>
            <a:ext cx="0" cy="217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08325" y="4271962"/>
            <a:ext cx="2046288" cy="4572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/foo              30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72200" y="2554287"/>
            <a:ext cx="27813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Free list of sectors?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743700" y="35829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429500" y="35829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115300" y="35829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65525" y="6100762"/>
            <a:ext cx="174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Name table 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743700" y="5640387"/>
            <a:ext cx="3429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429500" y="5640387"/>
            <a:ext cx="3429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115300" y="5640387"/>
            <a:ext cx="3429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743700" y="6211887"/>
            <a:ext cx="3429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7429500" y="62118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8115300" y="6211887"/>
            <a:ext cx="342900" cy="4572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743700" y="4268787"/>
            <a:ext cx="3429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429500" y="42687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8115300" y="42687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743700" y="49545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429500" y="4954587"/>
            <a:ext cx="3429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115300" y="4954587"/>
            <a:ext cx="3429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160713" y="4957762"/>
            <a:ext cx="2020887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/bar             50</a:t>
            </a:r>
          </a:p>
        </p:txBody>
      </p:sp>
      <p:cxnSp>
        <p:nvCxnSpPr>
          <p:cNvPr id="28" name="AutoShape 25"/>
          <p:cNvCxnSpPr>
            <a:cxnSpLocks noChangeShapeType="1"/>
          </p:cNvCxnSpPr>
          <p:nvPr/>
        </p:nvCxnSpPr>
        <p:spPr bwMode="auto">
          <a:xfrm flipV="1">
            <a:off x="5154613" y="4497387"/>
            <a:ext cx="1589087" cy="3175"/>
          </a:xfrm>
          <a:prstGeom prst="bentConnector3">
            <a:avLst>
              <a:gd name="adj1" fmla="val 49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26"/>
          <p:cNvCxnSpPr>
            <a:cxnSpLocks noChangeShapeType="1"/>
          </p:cNvCxnSpPr>
          <p:nvPr/>
        </p:nvCxnSpPr>
        <p:spPr bwMode="auto">
          <a:xfrm>
            <a:off x="7086600" y="4497387"/>
            <a:ext cx="3429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27"/>
          <p:cNvCxnSpPr>
            <a:cxnSpLocks noChangeShapeType="1"/>
          </p:cNvCxnSpPr>
          <p:nvPr/>
        </p:nvCxnSpPr>
        <p:spPr bwMode="auto">
          <a:xfrm flipH="1">
            <a:off x="6743700" y="5183187"/>
            <a:ext cx="1028700" cy="685800"/>
          </a:xfrm>
          <a:prstGeom prst="bentConnector5">
            <a:avLst>
              <a:gd name="adj1" fmla="val -22222"/>
              <a:gd name="adj2" fmla="val 50000"/>
              <a:gd name="adj3" fmla="val 1222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1" name="AutoShape 28"/>
          <p:cNvCxnSpPr>
            <a:cxnSpLocks noChangeShapeType="1"/>
            <a:stCxn id="27" idx="3"/>
          </p:cNvCxnSpPr>
          <p:nvPr/>
        </p:nvCxnSpPr>
        <p:spPr bwMode="auto">
          <a:xfrm>
            <a:off x="5181600" y="5186362"/>
            <a:ext cx="1562100" cy="1254125"/>
          </a:xfrm>
          <a:prstGeom prst="bentConnector3">
            <a:avLst>
              <a:gd name="adj1" fmla="val 6632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" name="AutoShape 29"/>
          <p:cNvCxnSpPr>
            <a:cxnSpLocks noChangeShapeType="1"/>
          </p:cNvCxnSpPr>
          <p:nvPr/>
        </p:nvCxnSpPr>
        <p:spPr bwMode="auto">
          <a:xfrm flipV="1">
            <a:off x="7086600" y="5868987"/>
            <a:ext cx="3429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3" name="AutoShape 30"/>
          <p:cNvCxnSpPr>
            <a:cxnSpLocks noChangeShapeType="1"/>
          </p:cNvCxnSpPr>
          <p:nvPr/>
        </p:nvCxnSpPr>
        <p:spPr bwMode="auto">
          <a:xfrm>
            <a:off x="7772400" y="5868987"/>
            <a:ext cx="342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31"/>
          <p:cNvCxnSpPr>
            <a:cxnSpLocks noChangeShapeType="1"/>
          </p:cNvCxnSpPr>
          <p:nvPr/>
        </p:nvCxnSpPr>
        <p:spPr bwMode="auto">
          <a:xfrm flipH="1">
            <a:off x="8115300" y="5868987"/>
            <a:ext cx="342900" cy="571500"/>
          </a:xfrm>
          <a:prstGeom prst="bentConnector5">
            <a:avLst>
              <a:gd name="adj1" fmla="val -66667"/>
              <a:gd name="adj2" fmla="val 50000"/>
              <a:gd name="adj3" fmla="val 16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618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similar to the problems of a memory manager</a:t>
            </a:r>
          </a:p>
          <a:p>
            <a:pPr marL="457200" lvl="1" indent="0">
              <a:buNone/>
            </a:pPr>
            <a:r>
              <a:rPr lang="en-US" dirty="0" smtClean="0"/>
              <a:t> Programmer abstraction vs Physical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80640"/>
            <a:ext cx="4555066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35660" y="2580640"/>
            <a:ext cx="6282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Files not stored contiguously</a:t>
            </a:r>
          </a:p>
          <a:p>
            <a:r>
              <a:rPr lang="en-US" sz="2400" smtClean="0"/>
              <a:t>No compaction required</a:t>
            </a:r>
          </a:p>
          <a:p>
            <a:r>
              <a:rPr lang="en-US" sz="2400" smtClean="0"/>
              <a:t>Sequential and random access poor</a:t>
            </a:r>
          </a:p>
          <a:p>
            <a:r>
              <a:rPr lang="en-US" sz="2400" smtClean="0"/>
              <a:t>Susceptible to errors (any bug in the list maintenance code leads to a complete breakdown)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9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Allocation Table  (FAT)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854713" y="2011936"/>
            <a:ext cx="6475001" cy="3649770"/>
            <a:chOff x="2526" y="9294"/>
            <a:chExt cx="11697" cy="8018"/>
          </a:xfrm>
        </p:grpSpPr>
        <p:sp>
          <p:nvSpPr>
            <p:cNvPr id="5" name="AutoShape 44"/>
            <p:cNvSpPr>
              <a:spLocks noChangeAspect="1" noChangeArrowheads="1" noTextEdit="1"/>
            </p:cNvSpPr>
            <p:nvPr/>
          </p:nvSpPr>
          <p:spPr bwMode="auto">
            <a:xfrm>
              <a:off x="2526" y="9294"/>
              <a:ext cx="11697" cy="80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" name="AutoShape 43"/>
            <p:cNvSpPr>
              <a:spLocks noChangeAspect="1" noChangeArrowheads="1"/>
            </p:cNvSpPr>
            <p:nvPr/>
          </p:nvSpPr>
          <p:spPr bwMode="auto">
            <a:xfrm>
              <a:off x="2526" y="9294"/>
              <a:ext cx="11697" cy="8018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42"/>
            <p:cNvSpPr txBox="1">
              <a:spLocks noChangeArrowheads="1"/>
            </p:cNvSpPr>
            <p:nvPr/>
          </p:nvSpPr>
          <p:spPr bwMode="auto">
            <a:xfrm>
              <a:off x="4104" y="12993"/>
              <a:ext cx="374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File name         start index  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4091" y="12840"/>
              <a:ext cx="3875" cy="30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>
              <a:off x="6041" y="12827"/>
              <a:ext cx="0" cy="30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4999" y="10845"/>
              <a:ext cx="131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Directory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10091" y="11842"/>
              <a:ext cx="2550" cy="45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10091" y="1225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10091" y="1297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10091" y="13299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0091" y="13676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10091" y="1477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10091" y="12613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11291" y="11842"/>
              <a:ext cx="0" cy="4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4720" y="13780"/>
              <a:ext cx="2934" cy="530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foo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   30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4789" y="14706"/>
              <a:ext cx="2865" cy="504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/bar                           50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10420" y="11889"/>
              <a:ext cx="41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10433" y="12210"/>
              <a:ext cx="41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0433" y="12570"/>
              <a:ext cx="41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0433" y="12934"/>
              <a:ext cx="41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0433" y="13239"/>
              <a:ext cx="41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0433" y="14336"/>
              <a:ext cx="47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0433" y="14799"/>
              <a:ext cx="41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11770" y="12913"/>
              <a:ext cx="53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1791" y="14409"/>
              <a:ext cx="61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-1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10991" y="10845"/>
              <a:ext cx="76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FAT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91" y="16403"/>
              <a:ext cx="276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</a:t>
              </a:r>
              <a:r>
                <a:rPr kumimoji="0" lang="en-US" sz="11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Free/busy       next  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9670" y="12913"/>
              <a:ext cx="53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9600" y="14323"/>
              <a:ext cx="53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V="1">
              <a:off x="4104" y="13457"/>
              <a:ext cx="38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10091" y="14344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10462" y="13642"/>
              <a:ext cx="37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0091" y="15167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0462" y="15013"/>
              <a:ext cx="371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0091" y="15682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10091" y="16007"/>
              <a:ext cx="25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604" y="15632"/>
              <a:ext cx="5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10450" y="15639"/>
              <a:ext cx="41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1856" y="15628"/>
              <a:ext cx="49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utoShape 5"/>
            <p:cNvSpPr>
              <a:spLocks noChangeShapeType="1"/>
            </p:cNvSpPr>
            <p:nvPr/>
          </p:nvSpPr>
          <p:spPr bwMode="auto">
            <a:xfrm flipV="1">
              <a:off x="7437" y="13119"/>
              <a:ext cx="2233" cy="86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5" name="AutoShape 4"/>
            <p:cNvSpPr>
              <a:spLocks noChangeShapeType="1"/>
            </p:cNvSpPr>
            <p:nvPr/>
          </p:nvSpPr>
          <p:spPr bwMode="auto">
            <a:xfrm flipV="1">
              <a:off x="7429" y="14528"/>
              <a:ext cx="2170" cy="384"/>
            </a:xfrm>
            <a:prstGeom prst="bentConnector3">
              <a:avLst>
                <a:gd name="adj1" fmla="val 499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8398" y="6050208"/>
            <a:ext cx="1144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linked list representing each individual file is maintained as an array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198148" y="3529468"/>
            <a:ext cx="153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Disk block</a:t>
            </a:r>
            <a:endParaRPr lang="en-US" sz="2400" dirty="0"/>
          </a:p>
        </p:txBody>
      </p:sp>
      <p:cxnSp>
        <p:nvCxnSpPr>
          <p:cNvPr id="48" name="Straight Arrow Connector 47"/>
          <p:cNvCxnSpPr>
            <a:stCxn id="47" idx="1"/>
          </p:cNvCxnSpPr>
          <p:nvPr/>
        </p:nvCxnSpPr>
        <p:spPr bwMode="auto">
          <a:xfrm flipH="1">
            <a:off x="6461178" y="3760301"/>
            <a:ext cx="1736970" cy="98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46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Allocation Table (FAT)</a:t>
            </a:r>
            <a:endParaRPr lang="en-US" dirty="0"/>
          </a:p>
        </p:txBody>
      </p:sp>
      <p:sp>
        <p:nvSpPr>
          <p:cNvPr id="4" name="Content Placeholder 45"/>
          <p:cNvSpPr>
            <a:spLocks noGrp="1"/>
          </p:cNvSpPr>
          <p:nvPr>
            <p:ph idx="1"/>
          </p:nvPr>
        </p:nvSpPr>
        <p:spPr>
          <a:xfrm>
            <a:off x="1154954" y="2603500"/>
            <a:ext cx="10389346" cy="3797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Less chance for errors than linked allocation </a:t>
            </a:r>
            <a:r>
              <a:rPr lang="en-US" sz="2400" dirty="0" smtClean="0"/>
              <a:t>because </a:t>
            </a:r>
            <a:r>
              <a:rPr lang="en-US" sz="2400" dirty="0" smtClean="0"/>
              <a:t>FAT captures the linked list structure of the disk in a tabular data structure</a:t>
            </a:r>
          </a:p>
          <a:p>
            <a:r>
              <a:rPr lang="en-US" sz="2400" dirty="0" smtClean="0"/>
              <a:t>Caching FAT in the memory leads to efficient allocation time</a:t>
            </a:r>
          </a:p>
          <a:p>
            <a:r>
              <a:rPr lang="en-US" sz="2400" dirty="0" smtClean="0"/>
              <a:t>Problems:</a:t>
            </a:r>
          </a:p>
          <a:p>
            <a:pPr lvl="1" algn="just"/>
            <a:r>
              <a:rPr lang="en-US" sz="2200" dirty="0" smtClean="0"/>
              <a:t>Logical partitioning of a disk - FAT becomes big so clustering and partitioning may be necessary leading to other problems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21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83606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Essentially breaks up FAT into one data structure per file</a:t>
            </a:r>
          </a:p>
          <a:p>
            <a:r>
              <a:rPr lang="en-US" sz="2400" dirty="0" smtClean="0"/>
              <a:t>Allocates an index disk block for each file called an </a:t>
            </a:r>
            <a:r>
              <a:rPr lang="en-US" sz="2400" b="1" i="1" dirty="0" err="1" smtClean="0"/>
              <a:t>i</a:t>
            </a:r>
            <a:r>
              <a:rPr lang="en-US" sz="2400" b="1" i="1" dirty="0" smtClean="0"/>
              <a:t>-node</a:t>
            </a:r>
          </a:p>
          <a:p>
            <a:r>
              <a:rPr lang="en-US" sz="2400" dirty="0" smtClean="0"/>
              <a:t>Directory entries now point to the </a:t>
            </a:r>
            <a:r>
              <a:rPr lang="en-US" sz="2400" dirty="0" err="1" smtClean="0"/>
              <a:t>i</a:t>
            </a:r>
            <a:r>
              <a:rPr lang="en-US" sz="2400" dirty="0" smtClean="0"/>
              <a:t>-node for that file</a:t>
            </a:r>
          </a:p>
          <a:p>
            <a:r>
              <a:rPr lang="en-US" sz="2400" dirty="0" smtClean="0"/>
              <a:t>Maintains free list as a bit vector (0 for free, 1 for busy)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59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2133036" y="2446020"/>
            <a:ext cx="7416541" cy="4229100"/>
            <a:chOff x="2526" y="8190"/>
            <a:chExt cx="11697" cy="8018"/>
          </a:xfrm>
        </p:grpSpPr>
        <p:sp>
          <p:nvSpPr>
            <p:cNvPr id="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526" y="8190"/>
              <a:ext cx="11697" cy="80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" name="AutoShape 30"/>
            <p:cNvSpPr>
              <a:spLocks noChangeAspect="1" noChangeArrowheads="1"/>
            </p:cNvSpPr>
            <p:nvPr/>
          </p:nvSpPr>
          <p:spPr bwMode="auto">
            <a:xfrm>
              <a:off x="2526" y="8190"/>
              <a:ext cx="11697" cy="8018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2770" y="11889"/>
              <a:ext cx="400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File name             i-node address 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2758" y="11736"/>
              <a:ext cx="3875" cy="25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4708" y="11723"/>
              <a:ext cx="0" cy="26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001" y="11044"/>
              <a:ext cx="155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Directory    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387" y="12676"/>
              <a:ext cx="2775" cy="412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/foo                               30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>
              <a:off x="3455" y="13602"/>
              <a:ext cx="2640" cy="412"/>
            </a:xfrm>
            <a:prstGeom prst="rect">
              <a:avLst/>
            </a:prstGeom>
            <a:solidFill>
              <a:srgbClr val="FF99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/bar                              50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2770" y="12353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AutoShape 22"/>
            <p:cNvSpPr>
              <a:spLocks noChangeShapeType="1"/>
            </p:cNvSpPr>
            <p:nvPr/>
          </p:nvSpPr>
          <p:spPr bwMode="auto">
            <a:xfrm flipV="1">
              <a:off x="6162" y="11773"/>
              <a:ext cx="2525" cy="110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" name="AutoShape 21"/>
            <p:cNvSpPr>
              <a:spLocks noChangeShapeType="1"/>
            </p:cNvSpPr>
            <p:nvPr/>
          </p:nvSpPr>
          <p:spPr bwMode="auto">
            <a:xfrm>
              <a:off x="6095" y="13808"/>
              <a:ext cx="2591" cy="226"/>
            </a:xfrm>
            <a:prstGeom prst="bentConnector3">
              <a:avLst>
                <a:gd name="adj1" fmla="val 4996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9156" y="11756"/>
              <a:ext cx="1404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9141" y="12113"/>
              <a:ext cx="1417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201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9144" y="12473"/>
              <a:ext cx="1416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9156" y="13949"/>
              <a:ext cx="1404" cy="372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7056" tIns="23527" rIns="47056" bIns="23527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99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9141" y="14308"/>
              <a:ext cx="1419" cy="37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2279" y="11393"/>
              <a:ext cx="962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2279" y="12628"/>
              <a:ext cx="962" cy="92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2279" y="14513"/>
              <a:ext cx="962" cy="92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9087" y="11156"/>
              <a:ext cx="176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i-node for /foo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2070" y="10710"/>
              <a:ext cx="159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blocks 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9120" y="13425"/>
              <a:ext cx="180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i-node for /bar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8687" y="11567"/>
              <a:ext cx="5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8687" y="13828"/>
              <a:ext cx="5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1700" y="11272"/>
              <a:ext cx="7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11733" y="12505"/>
              <a:ext cx="7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201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11716" y="14408"/>
              <a:ext cx="69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056" tIns="23527" rIns="47056" bIns="2352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99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utoShape 4"/>
            <p:cNvSpPr>
              <a:spLocks noChangeShapeType="1"/>
            </p:cNvSpPr>
            <p:nvPr/>
          </p:nvSpPr>
          <p:spPr bwMode="auto">
            <a:xfrm flipV="1">
              <a:off x="10560" y="11477"/>
              <a:ext cx="1140" cy="4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3" name="AutoShape 3"/>
            <p:cNvSpPr>
              <a:spLocks noChangeShapeType="1"/>
            </p:cNvSpPr>
            <p:nvPr/>
          </p:nvSpPr>
          <p:spPr bwMode="auto">
            <a:xfrm>
              <a:off x="10558" y="12299"/>
              <a:ext cx="1175" cy="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4" name="AutoShape 2"/>
            <p:cNvSpPr>
              <a:spLocks noChangeShapeType="1"/>
            </p:cNvSpPr>
            <p:nvPr/>
          </p:nvSpPr>
          <p:spPr bwMode="auto">
            <a:xfrm>
              <a:off x="10560" y="14136"/>
              <a:ext cx="1156" cy="4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0552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4" name="Content Placeholder 34"/>
          <p:cNvSpPr>
            <a:spLocks noGrp="1"/>
          </p:cNvSpPr>
          <p:nvPr>
            <p:ph idx="1"/>
          </p:nvPr>
        </p:nvSpPr>
        <p:spPr>
          <a:xfrm>
            <a:off x="1154954" y="2603500"/>
            <a:ext cx="10595086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method performs better than FAT for random access</a:t>
            </a:r>
          </a:p>
          <a:p>
            <a:pPr lvl="1"/>
            <a:r>
              <a:rPr lang="en-US" sz="2400" dirty="0" smtClean="0"/>
              <a:t>Because the </a:t>
            </a:r>
            <a:r>
              <a:rPr lang="en-US" sz="2400" dirty="0" err="1" smtClean="0"/>
              <a:t>i</a:t>
            </a:r>
            <a:r>
              <a:rPr lang="en-US" sz="2400" dirty="0" smtClean="0"/>
              <a:t>-node aggregates all the disk block pointers into one concise data structure</a:t>
            </a:r>
          </a:p>
          <a:p>
            <a:pPr algn="just"/>
            <a:r>
              <a:rPr lang="en-US" sz="2400" dirty="0" smtClean="0"/>
              <a:t>Problem:</a:t>
            </a:r>
          </a:p>
          <a:p>
            <a:pPr lvl="1"/>
            <a:r>
              <a:rPr lang="en-US" sz="2400" dirty="0" smtClean="0"/>
              <a:t>Since the </a:t>
            </a:r>
            <a:r>
              <a:rPr lang="en-US" sz="2400" dirty="0" err="1" smtClean="0"/>
              <a:t>i</a:t>
            </a:r>
            <a:r>
              <a:rPr lang="en-US" sz="2400" dirty="0" smtClean="0"/>
              <a:t>-node is a fixed size there is a maximum file size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Indexed Allocation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3474" y="2786380"/>
            <a:ext cx="10572226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scheme fixes the limitation on the indexed allocation:</a:t>
            </a:r>
          </a:p>
          <a:p>
            <a:r>
              <a:rPr lang="en-US" sz="2400" dirty="0" smtClean="0"/>
              <a:t>Makes the </a:t>
            </a:r>
            <a:r>
              <a:rPr lang="en-US" sz="2400" dirty="0" err="1" smtClean="0"/>
              <a:t>i</a:t>
            </a:r>
            <a:r>
              <a:rPr lang="en-US" sz="2400" dirty="0" smtClean="0"/>
              <a:t>-node point to index blocks which point to the files (first-level indirection)</a:t>
            </a:r>
          </a:p>
          <a:p>
            <a:pPr algn="just"/>
            <a:r>
              <a:rPr lang="en-US" sz="2400" dirty="0" smtClean="0"/>
              <a:t>This concept may be extended to two-level (and beyond) indirection</a:t>
            </a:r>
          </a:p>
          <a:p>
            <a:pPr algn="just"/>
            <a:r>
              <a:rPr lang="en-US" sz="2400" dirty="0" smtClean="0"/>
              <a:t>Problem: Accessing even a small file requires a lot of indirection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4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Indexed Allocation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677577" y="2603500"/>
            <a:ext cx="7271221" cy="4096400"/>
            <a:chOff x="2526" y="1458"/>
            <a:chExt cx="11800" cy="8018"/>
          </a:xfrm>
        </p:grpSpPr>
        <p:sp>
          <p:nvSpPr>
            <p:cNvPr id="5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526" y="1458"/>
              <a:ext cx="11800" cy="801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" name="AutoShape 35"/>
            <p:cNvSpPr>
              <a:spLocks noChangeAspect="1" noChangeArrowheads="1"/>
            </p:cNvSpPr>
            <p:nvPr/>
          </p:nvSpPr>
          <p:spPr bwMode="auto">
            <a:xfrm>
              <a:off x="2526" y="1458"/>
              <a:ext cx="11696" cy="8018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2770" y="5157"/>
              <a:ext cx="365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File name       </a:t>
              </a: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-node address  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2758" y="5004"/>
              <a:ext cx="3583" cy="25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4524" y="4991"/>
              <a:ext cx="0" cy="26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001" y="4312"/>
              <a:ext cx="155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Directory    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2770" y="5944"/>
              <a:ext cx="3571" cy="412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/</a:t>
              </a:r>
              <a:r>
                <a:rPr kumimoji="0" lang="en-US" sz="11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foo</a:t>
              </a: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               30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 flipV="1">
              <a:off x="2770" y="5621"/>
              <a:ext cx="35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0222" y="5110"/>
              <a:ext cx="1404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10208" y="5467"/>
              <a:ext cx="1416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201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10209" y="5827"/>
              <a:ext cx="1417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10222" y="7303"/>
              <a:ext cx="1404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299 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10208" y="7661"/>
              <a:ext cx="1418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12945" y="4438"/>
              <a:ext cx="963" cy="92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2945" y="5673"/>
              <a:ext cx="963" cy="92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2945" y="7559"/>
              <a:ext cx="963" cy="92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7570" y="4578"/>
              <a:ext cx="176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i-node for /foo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2737" y="3755"/>
              <a:ext cx="158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blocks 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7220" y="4990"/>
              <a:ext cx="5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9754" y="7181"/>
              <a:ext cx="6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45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12366" y="4317"/>
              <a:ext cx="7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100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2399" y="5550"/>
              <a:ext cx="75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201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2316" y="7453"/>
              <a:ext cx="82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299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3"/>
            <p:cNvSpPr>
              <a:spLocks noChangeShapeType="1"/>
            </p:cNvSpPr>
            <p:nvPr/>
          </p:nvSpPr>
          <p:spPr bwMode="auto">
            <a:xfrm flipV="1">
              <a:off x="11626" y="4522"/>
              <a:ext cx="740" cy="7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9" name="AutoShape 12"/>
            <p:cNvSpPr>
              <a:spLocks noChangeShapeType="1"/>
            </p:cNvSpPr>
            <p:nvPr/>
          </p:nvSpPr>
          <p:spPr bwMode="auto">
            <a:xfrm>
              <a:off x="11624" y="5653"/>
              <a:ext cx="775" cy="1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11627" y="7489"/>
              <a:ext cx="690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7647" y="5167"/>
              <a:ext cx="1440" cy="37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40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7649" y="5542"/>
              <a:ext cx="1439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7651" y="5850"/>
              <a:ext cx="1440" cy="371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46296" tIns="23148" rIns="46296" bIns="23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9772" y="5015"/>
              <a:ext cx="6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40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8108" y="5556"/>
              <a:ext cx="62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45  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10204" y="4584"/>
              <a:ext cx="126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100" b="1" i="0" u="none" strike="noStrike" cap="none" normalizeH="0" baseline="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level  </a:t>
              </a: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AutoShape 4"/>
            <p:cNvSpPr>
              <a:spLocks noChangeShapeType="1"/>
            </p:cNvSpPr>
            <p:nvPr/>
          </p:nvSpPr>
          <p:spPr bwMode="auto">
            <a:xfrm flipV="1">
              <a:off x="6341" y="5196"/>
              <a:ext cx="879" cy="954"/>
            </a:xfrm>
            <a:prstGeom prst="bentConnector3">
              <a:avLst>
                <a:gd name="adj1" fmla="val 4994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8" name="AutoShape 3"/>
            <p:cNvSpPr>
              <a:spLocks noChangeShapeType="1"/>
            </p:cNvSpPr>
            <p:nvPr/>
          </p:nvSpPr>
          <p:spPr bwMode="auto">
            <a:xfrm flipV="1">
              <a:off x="9087" y="5221"/>
              <a:ext cx="685" cy="1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9" name="AutoShape 2"/>
            <p:cNvSpPr>
              <a:spLocks noChangeShapeType="1"/>
            </p:cNvSpPr>
            <p:nvPr/>
          </p:nvSpPr>
          <p:spPr bwMode="auto">
            <a:xfrm>
              <a:off x="9088" y="5727"/>
              <a:ext cx="666" cy="16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903066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Indexed Allocation</a:t>
            </a:r>
            <a:endParaRPr lang="en-US" dirty="0"/>
          </a:p>
        </p:txBody>
      </p:sp>
      <p:sp>
        <p:nvSpPr>
          <p:cNvPr id="4" name="Content Placeholder 62"/>
          <p:cNvSpPr>
            <a:spLocks noGrp="1"/>
          </p:cNvSpPr>
          <p:nvPr>
            <p:ph idx="1"/>
          </p:nvPr>
        </p:nvSpPr>
        <p:spPr>
          <a:xfrm>
            <a:off x="1154954" y="2603500"/>
            <a:ext cx="10275046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Combine the previous two concepts</a:t>
            </a:r>
          </a:p>
          <a:p>
            <a:pPr lvl="1"/>
            <a:r>
              <a:rPr lang="en-US" sz="2400" dirty="0" smtClean="0"/>
              <a:t>Two direct pointers for small files, but if the file size excides direct block size than,</a:t>
            </a:r>
          </a:p>
          <a:p>
            <a:pPr lvl="1"/>
            <a:r>
              <a:rPr lang="en-US" sz="2400" dirty="0" smtClean="0"/>
              <a:t>One single indirect</a:t>
            </a:r>
          </a:p>
          <a:p>
            <a:pPr lvl="1"/>
            <a:r>
              <a:rPr lang="en-US" sz="2400" dirty="0" smtClean="0"/>
              <a:t>One double indirect</a:t>
            </a:r>
          </a:p>
          <a:p>
            <a:pPr lvl="1"/>
            <a:r>
              <a:rPr lang="en-US" sz="2400" dirty="0" smtClean="0"/>
              <a:t>One triple indirect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4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Indexed Allocation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440180" y="2377440"/>
            <a:ext cx="8990013" cy="4480560"/>
            <a:chOff x="0" y="10"/>
            <a:chExt cx="5663" cy="4310"/>
          </a:xfrm>
        </p:grpSpPr>
        <p:sp>
          <p:nvSpPr>
            <p:cNvPr id="5" name="AutoShape 3"/>
            <p:cNvSpPr>
              <a:spLocks noChangeAspect="1" noChangeArrowheads="1"/>
            </p:cNvSpPr>
            <p:nvPr/>
          </p:nvSpPr>
          <p:spPr bwMode="auto">
            <a:xfrm>
              <a:off x="0" y="10"/>
              <a:ext cx="5663" cy="4310"/>
            </a:xfrm>
            <a:prstGeom prst="flowChartMagneticDisk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400" b="1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96" y="2130"/>
              <a:ext cx="682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  150     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97" y="2297"/>
              <a:ext cx="680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160   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96" y="2826"/>
              <a:ext cx="682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299   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97" y="2993"/>
              <a:ext cx="681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399   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711" y="1817"/>
              <a:ext cx="462" cy="43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711" y="2393"/>
              <a:ext cx="462" cy="43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711" y="2945"/>
              <a:ext cx="462" cy="43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926"/>
              <a:ext cx="84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i-node for /foo  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595" y="250"/>
              <a:ext cx="7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Data blocks   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71" y="1234"/>
              <a:ext cx="2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30 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79" y="2769"/>
              <a:ext cx="3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60   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433" y="1760"/>
              <a:ext cx="3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150  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449" y="2336"/>
              <a:ext cx="3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160  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09" y="2896"/>
              <a:ext cx="3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 299  </a:t>
              </a:r>
            </a:p>
          </p:txBody>
        </p:sp>
        <p:cxnSp>
          <p:nvCxnSpPr>
            <p:cNvPr id="20" name="AutoShape 18"/>
            <p:cNvCxnSpPr>
              <a:cxnSpLocks noChangeShapeType="1"/>
            </p:cNvCxnSpPr>
            <p:nvPr/>
          </p:nvCxnSpPr>
          <p:spPr bwMode="auto">
            <a:xfrm flipV="1">
              <a:off x="4078" y="1856"/>
              <a:ext cx="355" cy="3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9"/>
            <p:cNvCxnSpPr>
              <a:cxnSpLocks noChangeShapeType="1"/>
            </p:cNvCxnSpPr>
            <p:nvPr/>
          </p:nvCxnSpPr>
          <p:spPr bwMode="auto">
            <a:xfrm>
              <a:off x="4077" y="2384"/>
              <a:ext cx="37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0"/>
            <p:cNvCxnSpPr>
              <a:cxnSpLocks noChangeShapeType="1"/>
            </p:cNvCxnSpPr>
            <p:nvPr/>
          </p:nvCxnSpPr>
          <p:spPr bwMode="auto">
            <a:xfrm>
              <a:off x="4078" y="2913"/>
              <a:ext cx="331" cy="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40" y="1214"/>
              <a:ext cx="1204" cy="21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direct (100)    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41" y="1426"/>
              <a:ext cx="1204" cy="16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direct (201)    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42" y="1594"/>
              <a:ext cx="1204" cy="21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88" y="2086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40  </a:t>
              </a:r>
            </a:p>
          </p:txBody>
        </p:sp>
        <p:cxnSp>
          <p:nvCxnSpPr>
            <p:cNvPr id="27" name="AutoShape 25"/>
            <p:cNvCxnSpPr>
              <a:cxnSpLocks noChangeShapeType="1"/>
            </p:cNvCxnSpPr>
            <p:nvPr/>
          </p:nvCxnSpPr>
          <p:spPr bwMode="auto">
            <a:xfrm>
              <a:off x="1655" y="1679"/>
              <a:ext cx="1533" cy="5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26"/>
            <p:cNvCxnSpPr>
              <a:cxnSpLocks noChangeShapeType="1"/>
            </p:cNvCxnSpPr>
            <p:nvPr/>
          </p:nvCxnSpPr>
          <p:spPr bwMode="auto">
            <a:xfrm>
              <a:off x="1636" y="1871"/>
              <a:ext cx="280" cy="1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42" y="1770"/>
              <a:ext cx="1204" cy="21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30" y="1583"/>
              <a:ext cx="122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single indirect (40)    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42" y="1986"/>
              <a:ext cx="1204" cy="21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502" y="1983"/>
              <a:ext cx="9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triple indirect   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30" y="1775"/>
              <a:ext cx="12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double indirect (45)  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710" y="503"/>
              <a:ext cx="462" cy="43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710" y="1079"/>
              <a:ext cx="462" cy="43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432" y="446"/>
              <a:ext cx="3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100  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448" y="1022"/>
              <a:ext cx="3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201  </a:t>
              </a:r>
            </a:p>
          </p:txBody>
        </p:sp>
        <p:cxnSp>
          <p:nvCxnSpPr>
            <p:cNvPr id="38" name="AutoShape 36"/>
            <p:cNvCxnSpPr>
              <a:cxnSpLocks noChangeShapeType="1"/>
            </p:cNvCxnSpPr>
            <p:nvPr/>
          </p:nvCxnSpPr>
          <p:spPr bwMode="auto">
            <a:xfrm flipV="1">
              <a:off x="1644" y="542"/>
              <a:ext cx="2788" cy="7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AutoShape 37"/>
            <p:cNvCxnSpPr>
              <a:cxnSpLocks noChangeShapeType="1"/>
            </p:cNvCxnSpPr>
            <p:nvPr/>
          </p:nvCxnSpPr>
          <p:spPr bwMode="auto">
            <a:xfrm flipV="1">
              <a:off x="1645" y="1118"/>
              <a:ext cx="2803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124" y="3195"/>
              <a:ext cx="682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  60      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125" y="3362"/>
              <a:ext cx="680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70    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126" y="3530"/>
              <a:ext cx="680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1916" y="3151"/>
              <a:ext cx="30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45  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405" y="3434"/>
              <a:ext cx="682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  </a:t>
              </a: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406" y="3601"/>
              <a:ext cx="681" cy="17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720" y="3553"/>
              <a:ext cx="462" cy="432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3188" y="3377"/>
              <a:ext cx="3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70   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4448" y="3504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/>
                <a:t>399  </a:t>
              </a:r>
            </a:p>
          </p:txBody>
        </p:sp>
        <p:cxnSp>
          <p:nvCxnSpPr>
            <p:cNvPr id="49" name="AutoShape 47"/>
            <p:cNvCxnSpPr>
              <a:cxnSpLocks noChangeShapeType="1"/>
            </p:cNvCxnSpPr>
            <p:nvPr/>
          </p:nvCxnSpPr>
          <p:spPr bwMode="auto">
            <a:xfrm>
              <a:off x="4078" y="3080"/>
              <a:ext cx="370" cy="5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48"/>
            <p:cNvCxnSpPr>
              <a:cxnSpLocks noChangeShapeType="1"/>
            </p:cNvCxnSpPr>
            <p:nvPr/>
          </p:nvCxnSpPr>
          <p:spPr bwMode="auto">
            <a:xfrm flipV="1">
              <a:off x="2806" y="2865"/>
              <a:ext cx="373" cy="4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49"/>
            <p:cNvCxnSpPr>
              <a:cxnSpLocks noChangeShapeType="1"/>
            </p:cNvCxnSpPr>
            <p:nvPr/>
          </p:nvCxnSpPr>
          <p:spPr bwMode="auto">
            <a:xfrm>
              <a:off x="2805" y="3449"/>
              <a:ext cx="383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542" y="2551"/>
              <a:ext cx="43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 File</a:t>
              </a:r>
            </a:p>
            <a:p>
              <a:pPr eaLnBrk="0" hangingPunct="0"/>
              <a:r>
                <a:rPr lang="en-US" sz="1400" b="1">
                  <a:latin typeface="Times New Roman" pitchFamily="18" charset="0"/>
                </a:rPr>
                <a:t>name  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02" y="2568"/>
              <a:ext cx="992" cy="1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000" y="2562"/>
              <a:ext cx="0" cy="1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673" y="3889"/>
              <a:ext cx="74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Directory      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542" y="3007"/>
              <a:ext cx="912" cy="192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/foo              30    </a:t>
              </a: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V="1">
              <a:off x="494" y="2856"/>
              <a:ext cx="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990" y="2559"/>
              <a:ext cx="56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Times New Roman" pitchFamily="18" charset="0"/>
                </a:rPr>
                <a:t> i-node</a:t>
              </a:r>
            </a:p>
            <a:p>
              <a:pPr eaLnBrk="0" hangingPunct="0"/>
              <a:r>
                <a:rPr lang="en-US" sz="1400" b="1">
                  <a:latin typeface="Times New Roman" pitchFamily="18" charset="0"/>
                </a:rPr>
                <a:t>address   </a:t>
              </a:r>
            </a:p>
          </p:txBody>
        </p:sp>
        <p:cxnSp>
          <p:nvCxnSpPr>
            <p:cNvPr id="59" name="AutoShape 57"/>
            <p:cNvCxnSpPr>
              <a:cxnSpLocks noChangeShapeType="1"/>
            </p:cNvCxnSpPr>
            <p:nvPr/>
          </p:nvCxnSpPr>
          <p:spPr bwMode="auto">
            <a:xfrm flipH="1" flipV="1">
              <a:off x="171" y="1330"/>
              <a:ext cx="1283" cy="1773"/>
            </a:xfrm>
            <a:prstGeom prst="curvedConnector5">
              <a:avLst>
                <a:gd name="adj1" fmla="val -11222"/>
                <a:gd name="adj2" fmla="val 50028"/>
                <a:gd name="adj3" fmla="val 11122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95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Alias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Owner</a:t>
            </a:r>
          </a:p>
          <a:p>
            <a:r>
              <a:rPr lang="en-US" dirty="0" smtClean="0"/>
              <a:t>Access Rights</a:t>
            </a:r>
          </a:p>
          <a:p>
            <a:r>
              <a:rPr lang="en-US" dirty="0" smtClean="0"/>
              <a:t>Creation Date</a:t>
            </a:r>
          </a:p>
          <a:p>
            <a:r>
              <a:rPr lang="en-US" dirty="0" smtClean="0"/>
              <a:t>Modification Date</a:t>
            </a:r>
          </a:p>
          <a:p>
            <a:r>
              <a:rPr lang="en-US" dirty="0" smtClean="0"/>
              <a:t>Size</a:t>
            </a:r>
          </a:p>
          <a:p>
            <a:endParaRPr lang="en-US" dirty="0"/>
          </a:p>
          <a:p>
            <a:r>
              <a:rPr lang="en-US" dirty="0" smtClean="0"/>
              <a:t>Must be maintained somewhere by Operating System (File Manager)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Indexed Allocation</a:t>
            </a:r>
            <a:endParaRPr lang="en-US" dirty="0"/>
          </a:p>
        </p:txBody>
      </p:sp>
      <p:pic>
        <p:nvPicPr>
          <p:cNvPr id="4" name="Object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156" t="-604" r="-1405" b="-1509"/>
          <a:stretch>
            <a:fillRect/>
          </a:stretch>
        </p:blipFill>
        <p:spPr bwMode="auto">
          <a:xfrm>
            <a:off x="3598362" y="2263141"/>
            <a:ext cx="4448357" cy="462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29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750700"/>
              </p:ext>
            </p:extLst>
          </p:nvPr>
        </p:nvGraphicFramePr>
        <p:xfrm>
          <a:off x="1188720" y="457197"/>
          <a:ext cx="8959671" cy="6363050"/>
        </p:xfrm>
        <a:graphic>
          <a:graphicData uri="http://schemas.openxmlformats.org/drawingml/2006/table">
            <a:tbl>
              <a:tblPr/>
              <a:tblGrid>
                <a:gridCol w="1119959"/>
                <a:gridCol w="1119959"/>
                <a:gridCol w="1098712"/>
                <a:gridCol w="1141205"/>
                <a:gridCol w="1119959"/>
                <a:gridCol w="1119959"/>
                <a:gridCol w="1119959"/>
                <a:gridCol w="1119959"/>
              </a:tblGrid>
              <a:tr h="7222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Allocation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Strategy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File representation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Free list maintenance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Sequential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Access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Random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Access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File growth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Allocation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Overhead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Space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Efficiency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</a:tr>
              <a:tr h="9098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Contiguous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Contiguous blocks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complex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Very good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Very good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messy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Medium to high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</a:rPr>
                        <a:t>Internal and external fragmentation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7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Contiguous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With Overflow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Contiguous blocks for small files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complex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Very good for small files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Very good for small files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OK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Medium to high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Internal and external fragmentation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Linked List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Non- contiguous blocks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Bit vector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Not good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Very good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Small to medium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Excellent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FAT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Non- contiguous blocks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FAT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Very good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Small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Excellent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Indexed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Non- contiguous blocks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Bit vector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limited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Small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Excellent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Multilevel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Indexed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Non- contiguous blocks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Bit vector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Small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Excellent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Hybrid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Non- contiguous blocks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Bit vector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 but dependent on seek time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Good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Small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Excellent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53788" marR="53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46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of Filenames</a:t>
            </a:r>
          </a:p>
          <a:p>
            <a:r>
              <a:rPr lang="en-US" dirty="0" smtClean="0"/>
              <a:t>Top Directory containing Subdirectory and Filenames</a:t>
            </a:r>
          </a:p>
          <a:p>
            <a:r>
              <a:rPr lang="en-US" dirty="0" smtClean="0"/>
              <a:t>Hierarchical Structure of Directories and Filenames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Alias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Aliases</a:t>
            </a:r>
          </a:p>
          <a:p>
            <a:pPr lvl="1"/>
            <a:r>
              <a:rPr lang="en-US" dirty="0" smtClean="0"/>
              <a:t>May be at actual file level</a:t>
            </a:r>
          </a:p>
          <a:p>
            <a:pPr lvl="2"/>
            <a:r>
              <a:rPr lang="en-US" dirty="0" smtClean="0"/>
              <a:t>Linux: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bar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Creates a new directory entry 'alias' with same status as 'original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u="sng" dirty="0" smtClean="0">
                <a:latin typeface="Courier New" pitchFamily="49" charset="0"/>
                <a:cs typeface="Courier New" pitchFamily="49" charset="0"/>
              </a:rPr>
              <a:t>-node  access rights hard links size creation time  name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3193357 -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-------    2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rama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80   Jan 23   18:30 bar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3193357 -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-------    2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rama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80   Jan 23   18:30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 smtClean="0"/>
              <a:t>May be at level of names (same as shortcuts)</a:t>
            </a:r>
          </a:p>
          <a:p>
            <a:pPr lvl="2"/>
            <a:r>
              <a:rPr lang="en-US" dirty="0" smtClean="0"/>
              <a:t>Linux: </a:t>
            </a:r>
            <a:r>
              <a:rPr lang="en-US" dirty="0" err="1" smtClean="0"/>
              <a:t>ln</a:t>
            </a:r>
            <a:r>
              <a:rPr lang="en-US" dirty="0" smtClean="0"/>
              <a:t> –s fox box</a:t>
            </a:r>
          </a:p>
          <a:p>
            <a:pPr lvl="2"/>
            <a:r>
              <a:rPr lang="en-US" dirty="0" smtClean="0"/>
              <a:t>Creates a link entry named bar which contains </a:t>
            </a:r>
            <a:r>
              <a:rPr lang="en-US" dirty="0" err="1" smtClean="0"/>
              <a:t>foo</a:t>
            </a:r>
            <a:endParaRPr lang="en-US" dirty="0" smtClean="0"/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u="sng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u="sng" dirty="0" smtClean="0">
                <a:latin typeface="Courier New" pitchFamily="49" charset="0"/>
                <a:cs typeface="Courier New" pitchFamily="49" charset="0"/>
              </a:rPr>
              <a:t>-node  access rights hard links size creation time name       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3193495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1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rama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3    Jan 23 18:52  box -&gt; fox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3193357 -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-------    1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rama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80   Jan 23 18:30  fox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34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12" y="590246"/>
            <a:ext cx="8761413" cy="706964"/>
          </a:xfrm>
        </p:spPr>
        <p:txBody>
          <a:bodyPr/>
          <a:lstStyle/>
          <a:p>
            <a:r>
              <a:rPr lang="en-US" dirty="0" smtClean="0"/>
              <a:t>Unix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213738"/>
              </p:ext>
            </p:extLst>
          </p:nvPr>
        </p:nvGraphicFramePr>
        <p:xfrm>
          <a:off x="2293125" y="1297210"/>
          <a:ext cx="7315200" cy="5560790"/>
        </p:xfrm>
        <a:graphic>
          <a:graphicData uri="http://schemas.openxmlformats.org/drawingml/2006/table">
            <a:tbl>
              <a:tblPr/>
              <a:tblGrid>
                <a:gridCol w="1616927"/>
                <a:gridCol w="1984917"/>
                <a:gridCol w="3713356"/>
              </a:tblGrid>
              <a:tr h="114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Unix command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Semantics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Elaboration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</a:tr>
              <a:tr h="442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touch &lt;name&gt;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Create a file with the name &lt;name&gt;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Creates a zero byte file with the name &lt;name&gt; and a creation time equal to the current wall clock time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mkdir &lt;sub-dir&gt;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Create a sub-directory &lt;sub-dir&gt;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user must have write privilege to the current working directory (if &lt;sub-dir&gt; is a relative name) to be able to successfully execute this command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rm &lt;name&gt;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Remove (or delete) the file named &lt;name&gt;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Only the owner of the file (and/or superuser) can delete a file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rmdir &lt;sub-dir&gt;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Remove (or delete) the sub-directory named &lt;sub-dir&gt;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Only the owner of the &lt;sub-dir&gt; (and/or the superuse) can remove the named sub-directory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ln –s &lt;orig&gt; &lt;new&gt; 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Create a name &lt;new&gt; and make it symbolically equivalent to the file &lt;orig&gt;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This is name equivalence only; so if the file &lt;orig&gt; is deleted, the storage associated with &lt;orig&gt; is reclaimed, and hence &lt;new&gt; will be a dangling reference to a non-existent file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ln &lt;orig&gt; &lt;new&gt;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Create a name &lt;new&gt; and make it physically equivalent to the file &lt;orig&gt;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Even if the file &lt;orig&gt; is deleted, the physical file remains accessible via the name &lt;new&gt;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chmod &lt;rights&gt; &lt;name&gt;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Change the access rights for the file &lt;name&gt; as specified in the mask &lt;rights&gt; 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Only the owner of the file (and/or the superuser) can change the access rights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4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chown &lt;user&gt; &lt;name&gt;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Change the owner of the file &lt;name&gt; to be &lt;user&gt;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Only superuser can change the ownership of a file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1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chgrp &lt;group&gt; &lt;name&gt;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Change the group associated with the file &lt;name&gt; to be &lt;group&gt; 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Only the owner of the file (and/or the superuser) can change the group associated with a file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cp &lt;orig&gt; &lt;new&gt;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Create a new file &lt;new&gt; that is a copy of the file &lt;orig&gt;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The copy is created in the same directory if &lt;new&gt; is a file name; if &lt;new&gt; is a directory name, then a copy with the same name &lt;orig&gt; is created in the directory &lt;new&gt; 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2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mv &lt;orig&gt; &lt;new&gt;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Renames the file &lt;orig&gt; with the name &lt;new&gt;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Renaming happens in the same directory if &lt;new&gt; is a file name; if &lt;new&gt; is a directory name, then the file &lt;orig&gt; is moved into the directory &lt;new&gt; preserving its name &lt;orig&gt;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050" b="1">
                          <a:latin typeface="Times New Roman"/>
                          <a:ea typeface="Times New Roman"/>
                        </a:rPr>
                        <a:t>cat/more/less &lt;name&gt;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View the file contents</a:t>
                      </a: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33130" marR="3313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5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 for File System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dirty="0" smtClean="0"/>
              <a:t>Some design constraints</a:t>
            </a:r>
          </a:p>
          <a:p>
            <a:pPr lvl="1" algn="just"/>
            <a:r>
              <a:rPr lang="en-US" dirty="0" smtClean="0"/>
              <a:t>Four components of latency in doing I/O operations to and from disk</a:t>
            </a:r>
          </a:p>
          <a:p>
            <a:pPr lvl="2" algn="just"/>
            <a:r>
              <a:rPr lang="en-US" sz="2200" dirty="0" smtClean="0"/>
              <a:t>Seek time to a specific cylinder</a:t>
            </a:r>
          </a:p>
          <a:p>
            <a:pPr lvl="2" algn="just"/>
            <a:r>
              <a:rPr lang="en-US" sz="2200" dirty="0" smtClean="0"/>
              <a:t>Rotational latency to get specific sector under read/write head of disk</a:t>
            </a:r>
          </a:p>
          <a:p>
            <a:pPr lvl="2" algn="just"/>
            <a:r>
              <a:rPr lang="en-US" sz="2200" dirty="0" smtClean="0"/>
              <a:t>Transfer time from/to disk controller buffer</a:t>
            </a:r>
          </a:p>
          <a:p>
            <a:pPr lvl="2" algn="just"/>
            <a:r>
              <a:rPr lang="en-US" sz="2200" dirty="0" smtClean="0"/>
              <a:t>DMA transfer from/to controller buffer to/from system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4954" y="2331720"/>
            <a:ext cx="8825659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Some design constraints</a:t>
            </a:r>
          </a:p>
          <a:p>
            <a:pPr lvl="1"/>
            <a:r>
              <a:rPr lang="en-US" dirty="0" smtClean="0"/>
              <a:t>Files are of arbitrary size</a:t>
            </a:r>
          </a:p>
          <a:p>
            <a:pPr lvl="1"/>
            <a:r>
              <a:rPr lang="en-US" dirty="0" smtClean="0"/>
              <a:t>Files may be accessed sequentially or randomly</a:t>
            </a:r>
          </a:p>
          <a:p>
            <a:pPr lvl="1"/>
            <a:r>
              <a:rPr lang="en-US" dirty="0" smtClean="0"/>
              <a:t>Files need to be allocated initially </a:t>
            </a:r>
          </a:p>
          <a:p>
            <a:pPr lvl="1"/>
            <a:r>
              <a:rPr lang="en-US" dirty="0" smtClean="0"/>
              <a:t>Files need to be able to grow</a:t>
            </a:r>
          </a:p>
          <a:p>
            <a:pPr lvl="1"/>
            <a:r>
              <a:rPr lang="en-US" dirty="0" smtClean="0"/>
              <a:t>Space should be used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of Merit for Design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Fast sequential access</a:t>
            </a:r>
          </a:p>
          <a:p>
            <a:r>
              <a:rPr lang="en-US" sz="2400" dirty="0" smtClean="0"/>
              <a:t>Fast random access</a:t>
            </a:r>
          </a:p>
          <a:p>
            <a:r>
              <a:rPr lang="en-US" sz="2400" dirty="0" smtClean="0"/>
              <a:t>Ability to grow the file</a:t>
            </a:r>
          </a:p>
          <a:p>
            <a:r>
              <a:rPr lang="en-US" sz="2400" dirty="0" smtClean="0"/>
              <a:t>Easy allocation of storage</a:t>
            </a:r>
          </a:p>
          <a:p>
            <a:r>
              <a:rPr lang="en-US" sz="2400" dirty="0" smtClean="0"/>
              <a:t>Efficiency of space utilization on the disk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071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2440</TotalTime>
  <Words>1971</Words>
  <Application>Microsoft Macintosh PowerPoint</Application>
  <PresentationFormat>Widescreen</PresentationFormat>
  <Paragraphs>353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Century Gothic</vt:lpstr>
      <vt:lpstr>Courier New</vt:lpstr>
      <vt:lpstr>Times New Roman</vt:lpstr>
      <vt:lpstr>Wingdings 3</vt:lpstr>
      <vt:lpstr>Arial</vt:lpstr>
      <vt:lpstr>Ion Boardroom</vt:lpstr>
      <vt:lpstr>File Systems</vt:lpstr>
      <vt:lpstr>File System Design</vt:lpstr>
      <vt:lpstr>File Metadata</vt:lpstr>
      <vt:lpstr>Evolution of File Systems</vt:lpstr>
      <vt:lpstr>File Alias </vt:lpstr>
      <vt:lpstr>Unix Commands</vt:lpstr>
      <vt:lpstr>Design Considerations for File System</vt:lpstr>
      <vt:lpstr>Issues in design</vt:lpstr>
      <vt:lpstr>Figures of Merit for Design</vt:lpstr>
      <vt:lpstr>Design Options For Allocation</vt:lpstr>
      <vt:lpstr>Disk Structure Review</vt:lpstr>
      <vt:lpstr>New Way – Logical Block Addressing</vt:lpstr>
      <vt:lpstr>Contiguous Allocation</vt:lpstr>
      <vt:lpstr>Contiguous Allocation</vt:lpstr>
      <vt:lpstr>Contiguous Allocation</vt:lpstr>
      <vt:lpstr>Example of Contiguous Allocaiton</vt:lpstr>
      <vt:lpstr>Internal Fragmentation</vt:lpstr>
      <vt:lpstr>Cont Alloc with Overflow</vt:lpstr>
      <vt:lpstr>Linked List Allocation</vt:lpstr>
      <vt:lpstr>Linked Allocation</vt:lpstr>
      <vt:lpstr>File Allocation Table  (FAT)</vt:lpstr>
      <vt:lpstr>File Allocation Table (FAT)</vt:lpstr>
      <vt:lpstr>Indexed Allocation</vt:lpstr>
      <vt:lpstr>Indexed Allocation</vt:lpstr>
      <vt:lpstr>Indexed Allocation</vt:lpstr>
      <vt:lpstr>Multilevel Indexed Allocation</vt:lpstr>
      <vt:lpstr>Multilevel Indexed Allocation</vt:lpstr>
      <vt:lpstr>Hybrid Indexed Allocation</vt:lpstr>
      <vt:lpstr>Hybrid Indexed Allocation</vt:lpstr>
      <vt:lpstr>Hybrid Indexed Allocation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Microsoft Office User</dc:creator>
  <cp:lastModifiedBy>Microsoft Office User</cp:lastModifiedBy>
  <cp:revision>19</cp:revision>
  <dcterms:created xsi:type="dcterms:W3CDTF">2015-11-21T22:12:42Z</dcterms:created>
  <dcterms:modified xsi:type="dcterms:W3CDTF">2015-11-23T14:53:16Z</dcterms:modified>
</cp:coreProperties>
</file>