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3" d="100"/>
          <a:sy n="93" d="100"/>
        </p:scale>
        <p:origin x="-104" y="-2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F84F724-217E-384B-BA0B-D124F68DE228}" type="datetimeFigureOut">
              <a:rPr lang="en-US" smtClean="0"/>
              <a:t>16/09/14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A736C-F1EE-F54A-8DCA-FA6766B73A88}" type="slidenum">
              <a:rPr lang="en-US" smtClean="0"/>
              <a:t>‹#›</a:t>
            </a:fld>
            <a:endParaRPr lang="en-US"/>
          </a:p>
        </p:txBody>
      </p:sp>
    </p:spTree>
    <p:extLst>
      <p:ext uri="{BB962C8B-B14F-4D97-AF65-F5344CB8AC3E}">
        <p14:creationId xmlns:p14="http://schemas.microsoft.com/office/powerpoint/2010/main" val="447803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84F724-217E-384B-BA0B-D124F68DE228}" type="datetimeFigureOut">
              <a:rPr lang="en-US" smtClean="0"/>
              <a:t>16/09/14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A736C-F1EE-F54A-8DCA-FA6766B73A88}" type="slidenum">
              <a:rPr lang="en-US" smtClean="0"/>
              <a:t>‹#›</a:t>
            </a:fld>
            <a:endParaRPr lang="en-US"/>
          </a:p>
        </p:txBody>
      </p:sp>
    </p:spTree>
    <p:extLst>
      <p:ext uri="{BB962C8B-B14F-4D97-AF65-F5344CB8AC3E}">
        <p14:creationId xmlns:p14="http://schemas.microsoft.com/office/powerpoint/2010/main" val="255481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84F724-217E-384B-BA0B-D124F68DE228}" type="datetimeFigureOut">
              <a:rPr lang="en-US" smtClean="0"/>
              <a:t>16/09/14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A736C-F1EE-F54A-8DCA-FA6766B73A88}" type="slidenum">
              <a:rPr lang="en-US" smtClean="0"/>
              <a:t>‹#›</a:t>
            </a:fld>
            <a:endParaRPr lang="en-US"/>
          </a:p>
        </p:txBody>
      </p:sp>
    </p:spTree>
    <p:extLst>
      <p:ext uri="{BB962C8B-B14F-4D97-AF65-F5344CB8AC3E}">
        <p14:creationId xmlns:p14="http://schemas.microsoft.com/office/powerpoint/2010/main" val="3642722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84F724-217E-384B-BA0B-D124F68DE228}" type="datetimeFigureOut">
              <a:rPr lang="en-US" smtClean="0"/>
              <a:t>16/09/14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A736C-F1EE-F54A-8DCA-FA6766B73A88}" type="slidenum">
              <a:rPr lang="en-US" smtClean="0"/>
              <a:t>‹#›</a:t>
            </a:fld>
            <a:endParaRPr lang="en-US"/>
          </a:p>
        </p:txBody>
      </p:sp>
    </p:spTree>
    <p:extLst>
      <p:ext uri="{BB962C8B-B14F-4D97-AF65-F5344CB8AC3E}">
        <p14:creationId xmlns:p14="http://schemas.microsoft.com/office/powerpoint/2010/main" val="533411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84F724-217E-384B-BA0B-D124F68DE228}" type="datetimeFigureOut">
              <a:rPr lang="en-US" smtClean="0"/>
              <a:t>16/09/14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A736C-F1EE-F54A-8DCA-FA6766B73A88}" type="slidenum">
              <a:rPr lang="en-US" smtClean="0"/>
              <a:t>‹#›</a:t>
            </a:fld>
            <a:endParaRPr lang="en-US"/>
          </a:p>
        </p:txBody>
      </p:sp>
    </p:spTree>
    <p:extLst>
      <p:ext uri="{BB962C8B-B14F-4D97-AF65-F5344CB8AC3E}">
        <p14:creationId xmlns:p14="http://schemas.microsoft.com/office/powerpoint/2010/main" val="43513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F84F724-217E-384B-BA0B-D124F68DE228}" type="datetimeFigureOut">
              <a:rPr lang="en-US" smtClean="0"/>
              <a:t>16/09/14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A736C-F1EE-F54A-8DCA-FA6766B73A88}" type="slidenum">
              <a:rPr lang="en-US" smtClean="0"/>
              <a:t>‹#›</a:t>
            </a:fld>
            <a:endParaRPr lang="en-US"/>
          </a:p>
        </p:txBody>
      </p:sp>
    </p:spTree>
    <p:extLst>
      <p:ext uri="{BB962C8B-B14F-4D97-AF65-F5344CB8AC3E}">
        <p14:creationId xmlns:p14="http://schemas.microsoft.com/office/powerpoint/2010/main" val="2123692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F84F724-217E-384B-BA0B-D124F68DE228}" type="datetimeFigureOut">
              <a:rPr lang="en-US" smtClean="0"/>
              <a:t>16/09/14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8A736C-F1EE-F54A-8DCA-FA6766B73A88}" type="slidenum">
              <a:rPr lang="en-US" smtClean="0"/>
              <a:t>‹#›</a:t>
            </a:fld>
            <a:endParaRPr lang="en-US"/>
          </a:p>
        </p:txBody>
      </p:sp>
    </p:spTree>
    <p:extLst>
      <p:ext uri="{BB962C8B-B14F-4D97-AF65-F5344CB8AC3E}">
        <p14:creationId xmlns:p14="http://schemas.microsoft.com/office/powerpoint/2010/main" val="2539952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84F724-217E-384B-BA0B-D124F68DE228}" type="datetimeFigureOut">
              <a:rPr lang="en-US" smtClean="0"/>
              <a:t>16/09/14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8A736C-F1EE-F54A-8DCA-FA6766B73A88}" type="slidenum">
              <a:rPr lang="en-US" smtClean="0"/>
              <a:t>‹#›</a:t>
            </a:fld>
            <a:endParaRPr lang="en-US"/>
          </a:p>
        </p:txBody>
      </p:sp>
    </p:spTree>
    <p:extLst>
      <p:ext uri="{BB962C8B-B14F-4D97-AF65-F5344CB8AC3E}">
        <p14:creationId xmlns:p14="http://schemas.microsoft.com/office/powerpoint/2010/main" val="1676222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84F724-217E-384B-BA0B-D124F68DE228}" type="datetimeFigureOut">
              <a:rPr lang="en-US" smtClean="0"/>
              <a:t>16/09/14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8A736C-F1EE-F54A-8DCA-FA6766B73A88}" type="slidenum">
              <a:rPr lang="en-US" smtClean="0"/>
              <a:t>‹#›</a:t>
            </a:fld>
            <a:endParaRPr lang="en-US"/>
          </a:p>
        </p:txBody>
      </p:sp>
    </p:spTree>
    <p:extLst>
      <p:ext uri="{BB962C8B-B14F-4D97-AF65-F5344CB8AC3E}">
        <p14:creationId xmlns:p14="http://schemas.microsoft.com/office/powerpoint/2010/main" val="1026787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84F724-217E-384B-BA0B-D124F68DE228}" type="datetimeFigureOut">
              <a:rPr lang="en-US" smtClean="0"/>
              <a:t>16/09/14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A736C-F1EE-F54A-8DCA-FA6766B73A88}" type="slidenum">
              <a:rPr lang="en-US" smtClean="0"/>
              <a:t>‹#›</a:t>
            </a:fld>
            <a:endParaRPr lang="en-US"/>
          </a:p>
        </p:txBody>
      </p:sp>
    </p:spTree>
    <p:extLst>
      <p:ext uri="{BB962C8B-B14F-4D97-AF65-F5344CB8AC3E}">
        <p14:creationId xmlns:p14="http://schemas.microsoft.com/office/powerpoint/2010/main" val="3883115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84F724-217E-384B-BA0B-D124F68DE228}" type="datetimeFigureOut">
              <a:rPr lang="en-US" smtClean="0"/>
              <a:t>16/09/14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A736C-F1EE-F54A-8DCA-FA6766B73A88}" type="slidenum">
              <a:rPr lang="en-US" smtClean="0"/>
              <a:t>‹#›</a:t>
            </a:fld>
            <a:endParaRPr lang="en-US"/>
          </a:p>
        </p:txBody>
      </p:sp>
    </p:spTree>
    <p:extLst>
      <p:ext uri="{BB962C8B-B14F-4D97-AF65-F5344CB8AC3E}">
        <p14:creationId xmlns:p14="http://schemas.microsoft.com/office/powerpoint/2010/main" val="259810466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84F724-217E-384B-BA0B-D124F68DE228}" type="datetimeFigureOut">
              <a:rPr lang="en-US" smtClean="0"/>
              <a:t>16/09/14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8A736C-F1EE-F54A-8DCA-FA6766B73A88}" type="slidenum">
              <a:rPr lang="en-US" smtClean="0"/>
              <a:t>‹#›</a:t>
            </a:fld>
            <a:endParaRPr lang="en-US"/>
          </a:p>
        </p:txBody>
      </p:sp>
    </p:spTree>
    <p:extLst>
      <p:ext uri="{BB962C8B-B14F-4D97-AF65-F5344CB8AC3E}">
        <p14:creationId xmlns:p14="http://schemas.microsoft.com/office/powerpoint/2010/main" val="25491887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emf"/><Relationship Id="rId3" Type="http://schemas.openxmlformats.org/officeDocument/2006/relationships/image" Target="../media/image14.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emf"/><Relationship Id="rId3" Type="http://schemas.openxmlformats.org/officeDocument/2006/relationships/image" Target="../media/image16.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emf"/><Relationship Id="rId3" Type="http://schemas.openxmlformats.org/officeDocument/2006/relationships/image" Target="../media/image18.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ourceware.org/gdb/current/onlinedocs/gdb/"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emf"/><Relationship Id="rId3" Type="http://schemas.openxmlformats.org/officeDocument/2006/relationships/image" Target="../media/image2.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 Id="rId3" Type="http://schemas.openxmlformats.org/officeDocument/2006/relationships/image" Target="../media/image4.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 Id="rId3" Type="http://schemas.openxmlformats.org/officeDocument/2006/relationships/image" Target="../media/image7.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9.xml.rels><?xml version="1.0" encoding="UTF-8" standalone="yes"?>
<Relationships xmlns="http://schemas.openxmlformats.org/package/2006/relationships"><Relationship Id="rId3" Type="http://schemas.openxmlformats.org/officeDocument/2006/relationships/image" Target="../media/image11.emf"/><Relationship Id="rId4" Type="http://schemas.openxmlformats.org/officeDocument/2006/relationships/image" Target="../media/image12.emf"/><Relationship Id="rId1" Type="http://schemas.openxmlformats.org/officeDocument/2006/relationships/slideLayout" Target="../slideLayouts/slideLayout2.xml"/><Relationship Id="rId2"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GDB Tutorial</a:t>
            </a:r>
            <a:endParaRPr lang="en-US" dirty="0"/>
          </a:p>
        </p:txBody>
      </p:sp>
      <p:sp>
        <p:nvSpPr>
          <p:cNvPr id="3" name="Subtitle 2"/>
          <p:cNvSpPr>
            <a:spLocks noGrp="1"/>
          </p:cNvSpPr>
          <p:nvPr>
            <p:ph type="subTitle" idx="1"/>
          </p:nvPr>
        </p:nvSpPr>
        <p:spPr/>
        <p:txBody>
          <a:bodyPr/>
          <a:lstStyle/>
          <a:p>
            <a:r>
              <a:rPr lang="en-US" dirty="0" smtClean="0"/>
              <a:t>CS2200</a:t>
            </a:r>
            <a:endParaRPr lang="en-US" dirty="0"/>
          </a:p>
        </p:txBody>
      </p:sp>
    </p:spTree>
    <p:extLst>
      <p:ext uri="{BB962C8B-B14F-4D97-AF65-F5344CB8AC3E}">
        <p14:creationId xmlns:p14="http://schemas.microsoft.com/office/powerpoint/2010/main" val="1506512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 and “Step”</a:t>
            </a:r>
            <a:endParaRPr lang="en-US" dirty="0"/>
          </a:p>
        </p:txBody>
      </p:sp>
      <p:sp>
        <p:nvSpPr>
          <p:cNvPr id="3" name="Content Placeholder 2"/>
          <p:cNvSpPr>
            <a:spLocks noGrp="1"/>
          </p:cNvSpPr>
          <p:nvPr>
            <p:ph idx="1"/>
          </p:nvPr>
        </p:nvSpPr>
        <p:spPr/>
        <p:txBody>
          <a:bodyPr>
            <a:normAutofit/>
          </a:bodyPr>
          <a:lstStyle/>
          <a:p>
            <a:r>
              <a:rPr lang="en-US" sz="2400" dirty="0" smtClean="0"/>
              <a:t>Once the breakpoints have been set, you can use the </a:t>
            </a:r>
            <a:r>
              <a:rPr lang="en-US" sz="2400" dirty="0" smtClean="0">
                <a:solidFill>
                  <a:srgbClr val="FF0000"/>
                </a:solidFill>
              </a:rPr>
              <a:t>“run”</a:t>
            </a:r>
            <a:r>
              <a:rPr lang="en-US" sz="2400" dirty="0" smtClean="0">
                <a:solidFill>
                  <a:srgbClr val="000000"/>
                </a:solidFill>
              </a:rPr>
              <a:t> command to begin execution</a:t>
            </a:r>
            <a:r>
              <a:rPr lang="en-US" sz="2400" dirty="0" smtClean="0"/>
              <a:t>. This time it should stop where you told it to</a:t>
            </a:r>
          </a:p>
          <a:p>
            <a:r>
              <a:rPr lang="en-US" sz="2400" dirty="0" smtClean="0">
                <a:solidFill>
                  <a:srgbClr val="000000"/>
                </a:solidFill>
              </a:rPr>
              <a:t>You can continue execution to the next breakpoint by using the </a:t>
            </a:r>
            <a:r>
              <a:rPr lang="en-US" sz="2400" dirty="0" smtClean="0">
                <a:solidFill>
                  <a:srgbClr val="FF0000"/>
                </a:solidFill>
              </a:rPr>
              <a:t>“continue”</a:t>
            </a:r>
            <a:r>
              <a:rPr lang="en-US" sz="2400" dirty="0" smtClean="0">
                <a:solidFill>
                  <a:srgbClr val="000000"/>
                </a:solidFill>
              </a:rPr>
              <a:t> command</a:t>
            </a:r>
            <a:r>
              <a:rPr lang="en-US" sz="2400" dirty="0">
                <a:solidFill>
                  <a:srgbClr val="000000"/>
                </a:solidFill>
              </a:rPr>
              <a:t> </a:t>
            </a:r>
            <a:r>
              <a:rPr lang="en-US" sz="2400" dirty="0" smtClean="0">
                <a:solidFill>
                  <a:srgbClr val="000000"/>
                </a:solidFill>
              </a:rPr>
              <a:t>(using </a:t>
            </a:r>
            <a:r>
              <a:rPr lang="en-US" sz="2400" dirty="0" smtClean="0">
                <a:solidFill>
                  <a:srgbClr val="FF0000"/>
                </a:solidFill>
              </a:rPr>
              <a:t>run</a:t>
            </a:r>
            <a:r>
              <a:rPr lang="en-US" sz="2400" dirty="0" smtClean="0">
                <a:solidFill>
                  <a:srgbClr val="000000"/>
                </a:solidFill>
              </a:rPr>
              <a:t> again will start from the beginning)</a:t>
            </a:r>
          </a:p>
          <a:p>
            <a:endParaRPr lang="en-US" sz="2400" dirty="0">
              <a:solidFill>
                <a:srgbClr val="000000"/>
              </a:solidFill>
            </a:endParaRPr>
          </a:p>
          <a:p>
            <a:r>
              <a:rPr lang="en-US" sz="2400" dirty="0" smtClean="0">
                <a:solidFill>
                  <a:srgbClr val="000000"/>
                </a:solidFill>
              </a:rPr>
              <a:t>You can execute line-by-line by using the </a:t>
            </a:r>
            <a:r>
              <a:rPr lang="en-US" sz="2400" dirty="0" smtClean="0">
                <a:solidFill>
                  <a:srgbClr val="FF0000"/>
                </a:solidFill>
              </a:rPr>
              <a:t>step</a:t>
            </a:r>
            <a:r>
              <a:rPr lang="en-US" sz="2400" dirty="0" smtClean="0"/>
              <a:t> command</a:t>
            </a:r>
            <a:endParaRPr lang="en-US" sz="2400" dirty="0" smtClean="0">
              <a:solidFill>
                <a:srgbClr val="000000"/>
              </a:solidFill>
            </a:endParaRPr>
          </a:p>
        </p:txBody>
      </p:sp>
      <p:pic>
        <p:nvPicPr>
          <p:cNvPr id="4" name="Picture 3"/>
          <p:cNvPicPr>
            <a:picLocks noChangeAspect="1"/>
          </p:cNvPicPr>
          <p:nvPr/>
        </p:nvPicPr>
        <p:blipFill>
          <a:blip r:embed="rId2"/>
          <a:stretch>
            <a:fillRect/>
          </a:stretch>
        </p:blipFill>
        <p:spPr>
          <a:xfrm>
            <a:off x="1710552" y="3976330"/>
            <a:ext cx="5852394" cy="419330"/>
          </a:xfrm>
          <a:prstGeom prst="rect">
            <a:avLst/>
          </a:prstGeom>
        </p:spPr>
      </p:pic>
      <p:pic>
        <p:nvPicPr>
          <p:cNvPr id="5" name="Picture 4"/>
          <p:cNvPicPr>
            <a:picLocks noChangeAspect="1"/>
          </p:cNvPicPr>
          <p:nvPr/>
        </p:nvPicPr>
        <p:blipFill>
          <a:blip r:embed="rId3"/>
          <a:stretch>
            <a:fillRect/>
          </a:stretch>
        </p:blipFill>
        <p:spPr>
          <a:xfrm>
            <a:off x="1710552" y="5188780"/>
            <a:ext cx="5852394" cy="443083"/>
          </a:xfrm>
          <a:prstGeom prst="rect">
            <a:avLst/>
          </a:prstGeom>
        </p:spPr>
      </p:pic>
    </p:spTree>
    <p:extLst>
      <p:ext uri="{BB962C8B-B14F-4D97-AF65-F5344CB8AC3E}">
        <p14:creationId xmlns:p14="http://schemas.microsoft.com/office/powerpoint/2010/main" val="380463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“next” command</a:t>
            </a:r>
            <a:endParaRPr lang="en-US" dirty="0"/>
          </a:p>
        </p:txBody>
      </p:sp>
      <p:sp>
        <p:nvSpPr>
          <p:cNvPr id="3" name="Content Placeholder 2"/>
          <p:cNvSpPr>
            <a:spLocks noGrp="1"/>
          </p:cNvSpPr>
          <p:nvPr>
            <p:ph idx="1"/>
          </p:nvPr>
        </p:nvSpPr>
        <p:spPr/>
        <p:txBody>
          <a:bodyPr/>
          <a:lstStyle/>
          <a:p>
            <a:r>
              <a:rPr lang="en-US" dirty="0" smtClean="0"/>
              <a:t>Similar </a:t>
            </a:r>
            <a:r>
              <a:rPr lang="en-US" dirty="0" smtClean="0"/>
              <a:t>to </a:t>
            </a:r>
            <a:r>
              <a:rPr lang="en-US" dirty="0" smtClean="0">
                <a:solidFill>
                  <a:srgbClr val="FF0000"/>
                </a:solidFill>
              </a:rPr>
              <a:t>step</a:t>
            </a:r>
            <a:r>
              <a:rPr lang="en-US" dirty="0" smtClean="0"/>
              <a:t> the </a:t>
            </a:r>
            <a:r>
              <a:rPr lang="en-US" dirty="0" smtClean="0">
                <a:solidFill>
                  <a:srgbClr val="FF0000"/>
                </a:solidFill>
              </a:rPr>
              <a:t>next</a:t>
            </a:r>
            <a:r>
              <a:rPr lang="en-US" dirty="0">
                <a:solidFill>
                  <a:srgbClr val="000000"/>
                </a:solidFill>
              </a:rPr>
              <a:t> </a:t>
            </a:r>
            <a:r>
              <a:rPr lang="en-US" dirty="0" smtClean="0">
                <a:solidFill>
                  <a:srgbClr val="000000"/>
                </a:solidFill>
              </a:rPr>
              <a:t>command single-steps, except this one treats each subroutine as a single line of code</a:t>
            </a:r>
            <a:endParaRPr lang="en-US" dirty="0"/>
          </a:p>
        </p:txBody>
      </p:sp>
      <p:pic>
        <p:nvPicPr>
          <p:cNvPr id="4" name="Picture 3"/>
          <p:cNvPicPr>
            <a:picLocks noChangeAspect="1"/>
          </p:cNvPicPr>
          <p:nvPr/>
        </p:nvPicPr>
        <p:blipFill>
          <a:blip r:embed="rId2"/>
          <a:stretch>
            <a:fillRect/>
          </a:stretch>
        </p:blipFill>
        <p:spPr>
          <a:xfrm>
            <a:off x="819789" y="3238499"/>
            <a:ext cx="7591940" cy="679526"/>
          </a:xfrm>
          <a:prstGeom prst="rect">
            <a:avLst/>
          </a:prstGeom>
        </p:spPr>
      </p:pic>
      <p:pic>
        <p:nvPicPr>
          <p:cNvPr id="5" name="Picture 4"/>
          <p:cNvPicPr>
            <a:picLocks noChangeAspect="1"/>
          </p:cNvPicPr>
          <p:nvPr/>
        </p:nvPicPr>
        <p:blipFill>
          <a:blip r:embed="rId3"/>
          <a:stretch>
            <a:fillRect/>
          </a:stretch>
        </p:blipFill>
        <p:spPr>
          <a:xfrm>
            <a:off x="819789" y="4253419"/>
            <a:ext cx="7701183" cy="1568326"/>
          </a:xfrm>
          <a:prstGeom prst="rect">
            <a:avLst/>
          </a:prstGeom>
        </p:spPr>
      </p:pic>
    </p:spTree>
    <p:extLst>
      <p:ext uri="{BB962C8B-B14F-4D97-AF65-F5344CB8AC3E}">
        <p14:creationId xmlns:p14="http://schemas.microsoft.com/office/powerpoint/2010/main" val="2717085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Printing values</a:t>
            </a:r>
            <a:endParaRPr lang="en-US" dirty="0"/>
          </a:p>
        </p:txBody>
      </p:sp>
      <p:sp>
        <p:nvSpPr>
          <p:cNvPr id="3" name="Content Placeholder 2"/>
          <p:cNvSpPr>
            <a:spLocks noGrp="1"/>
          </p:cNvSpPr>
          <p:nvPr>
            <p:ph idx="1"/>
          </p:nvPr>
        </p:nvSpPr>
        <p:spPr/>
        <p:txBody>
          <a:bodyPr/>
          <a:lstStyle/>
          <a:p>
            <a:r>
              <a:rPr lang="en-US" dirty="0" smtClean="0"/>
              <a:t>It is useful to be able to see the value of your variables when the code is being executed. You can do this by using the </a:t>
            </a:r>
            <a:r>
              <a:rPr lang="en-US" dirty="0" smtClean="0">
                <a:solidFill>
                  <a:srgbClr val="FF0000"/>
                </a:solidFill>
              </a:rPr>
              <a:t>print</a:t>
            </a:r>
            <a:r>
              <a:rPr lang="en-US" dirty="0" smtClean="0"/>
              <a:t> command</a:t>
            </a:r>
          </a:p>
          <a:p>
            <a:endParaRPr lang="en-US" dirty="0"/>
          </a:p>
          <a:p>
            <a:r>
              <a:rPr lang="en-US" dirty="0" smtClean="0"/>
              <a:t>You can also view the hex value by using </a:t>
            </a:r>
            <a:r>
              <a:rPr lang="en-US" dirty="0" smtClean="0">
                <a:solidFill>
                  <a:srgbClr val="FF0000"/>
                </a:solidFill>
              </a:rPr>
              <a:t>print/x</a:t>
            </a:r>
            <a:r>
              <a:rPr lang="en-US" dirty="0" smtClean="0"/>
              <a:t>:</a:t>
            </a:r>
            <a:endParaRPr lang="en-US" dirty="0" smtClean="0">
              <a:solidFill>
                <a:srgbClr val="FF0000"/>
              </a:solidFill>
            </a:endParaRPr>
          </a:p>
          <a:p>
            <a:pPr marL="0" indent="0">
              <a:buNone/>
            </a:pPr>
            <a:endParaRPr lang="en-US" dirty="0"/>
          </a:p>
        </p:txBody>
      </p:sp>
      <p:pic>
        <p:nvPicPr>
          <p:cNvPr id="4" name="Picture 3"/>
          <p:cNvPicPr>
            <a:picLocks noChangeAspect="1"/>
          </p:cNvPicPr>
          <p:nvPr/>
        </p:nvPicPr>
        <p:blipFill>
          <a:blip r:embed="rId2"/>
          <a:stretch>
            <a:fillRect/>
          </a:stretch>
        </p:blipFill>
        <p:spPr>
          <a:xfrm>
            <a:off x="737392" y="3289299"/>
            <a:ext cx="8102166" cy="520322"/>
          </a:xfrm>
          <a:prstGeom prst="rect">
            <a:avLst/>
          </a:prstGeom>
        </p:spPr>
      </p:pic>
      <p:pic>
        <p:nvPicPr>
          <p:cNvPr id="5" name="Picture 4"/>
          <p:cNvPicPr>
            <a:picLocks noChangeAspect="1"/>
          </p:cNvPicPr>
          <p:nvPr/>
        </p:nvPicPr>
        <p:blipFill>
          <a:blip r:embed="rId3"/>
          <a:stretch>
            <a:fillRect/>
          </a:stretch>
        </p:blipFill>
        <p:spPr>
          <a:xfrm>
            <a:off x="614493" y="4992004"/>
            <a:ext cx="8225065" cy="351070"/>
          </a:xfrm>
          <a:prstGeom prst="rect">
            <a:avLst/>
          </a:prstGeom>
        </p:spPr>
      </p:pic>
    </p:spTree>
    <p:extLst>
      <p:ext uri="{BB962C8B-B14F-4D97-AF65-F5344CB8AC3E}">
        <p14:creationId xmlns:p14="http://schemas.microsoft.com/office/powerpoint/2010/main" val="948399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a:t>
            </a:r>
            <a:r>
              <a:rPr lang="en-US" dirty="0" err="1" smtClean="0"/>
              <a:t>Watchpoints</a:t>
            </a:r>
            <a:endParaRPr lang="en-US" dirty="0"/>
          </a:p>
        </p:txBody>
      </p:sp>
      <p:sp>
        <p:nvSpPr>
          <p:cNvPr id="3" name="Content Placeholder 2"/>
          <p:cNvSpPr>
            <a:spLocks noGrp="1"/>
          </p:cNvSpPr>
          <p:nvPr>
            <p:ph idx="1"/>
          </p:nvPr>
        </p:nvSpPr>
        <p:spPr/>
        <p:txBody>
          <a:bodyPr/>
          <a:lstStyle/>
          <a:p>
            <a:r>
              <a:rPr lang="en-US" dirty="0" smtClean="0"/>
              <a:t>Similar to breakpoints, </a:t>
            </a:r>
            <a:r>
              <a:rPr lang="en-US" dirty="0" err="1" smtClean="0"/>
              <a:t>watchpoints</a:t>
            </a:r>
            <a:r>
              <a:rPr lang="en-US" dirty="0" smtClean="0"/>
              <a:t> also interrupt the flow of the program. However, they pause the program when the value of a watched variable changes.</a:t>
            </a:r>
          </a:p>
          <a:p>
            <a:endParaRPr lang="en-US" dirty="0"/>
          </a:p>
          <a:p>
            <a:r>
              <a:rPr lang="en-US" dirty="0" smtClean="0"/>
              <a:t>Tip: If you have multiple variables with the same name, the printed value depends on the scope of the variable.</a:t>
            </a:r>
            <a:endParaRPr lang="en-US" dirty="0"/>
          </a:p>
        </p:txBody>
      </p:sp>
      <p:pic>
        <p:nvPicPr>
          <p:cNvPr id="4" name="Picture 3"/>
          <p:cNvPicPr>
            <a:picLocks noChangeAspect="1"/>
          </p:cNvPicPr>
          <p:nvPr/>
        </p:nvPicPr>
        <p:blipFill>
          <a:blip r:embed="rId2"/>
          <a:stretch>
            <a:fillRect/>
          </a:stretch>
        </p:blipFill>
        <p:spPr>
          <a:xfrm>
            <a:off x="888449" y="3724337"/>
            <a:ext cx="7798351" cy="445620"/>
          </a:xfrm>
          <a:prstGeom prst="rect">
            <a:avLst/>
          </a:prstGeom>
        </p:spPr>
      </p:pic>
    </p:spTree>
    <p:extLst>
      <p:ext uri="{BB962C8B-B14F-4D97-AF65-F5344CB8AC3E}">
        <p14:creationId xmlns:p14="http://schemas.microsoft.com/office/powerpoint/2010/main" val="2065831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 Commands</a:t>
            </a:r>
            <a:endParaRPr lang="en-US" dirty="0"/>
          </a:p>
        </p:txBody>
      </p:sp>
      <p:sp>
        <p:nvSpPr>
          <p:cNvPr id="3" name="Content Placeholder 2"/>
          <p:cNvSpPr>
            <a:spLocks noGrp="1"/>
          </p:cNvSpPr>
          <p:nvPr>
            <p:ph idx="1"/>
          </p:nvPr>
        </p:nvSpPr>
        <p:spPr/>
        <p:txBody>
          <a:bodyPr/>
          <a:lstStyle/>
          <a:p>
            <a:r>
              <a:rPr lang="en-US" dirty="0" smtClean="0">
                <a:solidFill>
                  <a:srgbClr val="000000"/>
                </a:solidFill>
              </a:rPr>
              <a:t> </a:t>
            </a:r>
            <a:r>
              <a:rPr lang="en-US" dirty="0" err="1" smtClean="0">
                <a:solidFill>
                  <a:srgbClr val="FF0000"/>
                </a:solidFill>
              </a:rPr>
              <a:t>backtrace</a:t>
            </a:r>
            <a:r>
              <a:rPr lang="en-US" dirty="0" smtClean="0">
                <a:solidFill>
                  <a:srgbClr val="000000"/>
                </a:solidFill>
              </a:rPr>
              <a:t> – Produces stack trace of function calls that lead to a </a:t>
            </a:r>
            <a:r>
              <a:rPr lang="en-US" dirty="0" err="1" smtClean="0">
                <a:solidFill>
                  <a:srgbClr val="000000"/>
                </a:solidFill>
              </a:rPr>
              <a:t>seg</a:t>
            </a:r>
            <a:r>
              <a:rPr lang="en-US" dirty="0" smtClean="0">
                <a:solidFill>
                  <a:srgbClr val="000000"/>
                </a:solidFill>
              </a:rPr>
              <a:t> fault</a:t>
            </a:r>
          </a:p>
          <a:p>
            <a:r>
              <a:rPr lang="en-US" dirty="0" smtClean="0">
                <a:solidFill>
                  <a:srgbClr val="000000"/>
                </a:solidFill>
              </a:rPr>
              <a:t> </a:t>
            </a:r>
            <a:r>
              <a:rPr lang="en-US" dirty="0" smtClean="0">
                <a:solidFill>
                  <a:srgbClr val="FF0000"/>
                </a:solidFill>
              </a:rPr>
              <a:t>finish</a:t>
            </a:r>
            <a:r>
              <a:rPr lang="en-US" dirty="0" smtClean="0">
                <a:solidFill>
                  <a:srgbClr val="000000"/>
                </a:solidFill>
              </a:rPr>
              <a:t> – runs until the current function is finished</a:t>
            </a:r>
          </a:p>
          <a:p>
            <a:r>
              <a:rPr lang="en-US" dirty="0" smtClean="0">
                <a:solidFill>
                  <a:srgbClr val="000000"/>
                </a:solidFill>
              </a:rPr>
              <a:t> </a:t>
            </a:r>
            <a:r>
              <a:rPr lang="en-US" dirty="0" smtClean="0">
                <a:solidFill>
                  <a:srgbClr val="FF0000"/>
                </a:solidFill>
              </a:rPr>
              <a:t>delete – deletes</a:t>
            </a:r>
            <a:r>
              <a:rPr lang="en-US" dirty="0" smtClean="0">
                <a:solidFill>
                  <a:srgbClr val="000000"/>
                </a:solidFill>
              </a:rPr>
              <a:t> a specific breakpoint</a:t>
            </a:r>
          </a:p>
          <a:p>
            <a:r>
              <a:rPr lang="en-US" dirty="0" smtClean="0">
                <a:solidFill>
                  <a:srgbClr val="000000"/>
                </a:solidFill>
              </a:rPr>
              <a:t> </a:t>
            </a:r>
            <a:r>
              <a:rPr lang="en-US" dirty="0" smtClean="0">
                <a:solidFill>
                  <a:srgbClr val="FF0000"/>
                </a:solidFill>
              </a:rPr>
              <a:t>info breakpoints</a:t>
            </a:r>
            <a:r>
              <a:rPr lang="en-US" dirty="0" smtClean="0">
                <a:solidFill>
                  <a:srgbClr val="000000"/>
                </a:solidFill>
              </a:rPr>
              <a:t> – shows information about all breakpoints</a:t>
            </a:r>
            <a:endParaRPr lang="en-US" dirty="0">
              <a:solidFill>
                <a:srgbClr val="000000"/>
              </a:solidFill>
            </a:endParaRPr>
          </a:p>
        </p:txBody>
      </p:sp>
    </p:spTree>
    <p:extLst>
      <p:ext uri="{BB962C8B-B14F-4D97-AF65-F5344CB8AC3E}">
        <p14:creationId xmlns:p14="http://schemas.microsoft.com/office/powerpoint/2010/main" val="1028489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GDB?</a:t>
            </a:r>
            <a:endParaRPr lang="en-US" dirty="0"/>
          </a:p>
        </p:txBody>
      </p:sp>
      <p:sp>
        <p:nvSpPr>
          <p:cNvPr id="3" name="Content Placeholder 2"/>
          <p:cNvSpPr>
            <a:spLocks noGrp="1"/>
          </p:cNvSpPr>
          <p:nvPr>
            <p:ph idx="1"/>
          </p:nvPr>
        </p:nvSpPr>
        <p:spPr/>
        <p:txBody>
          <a:bodyPr/>
          <a:lstStyle/>
          <a:p>
            <a:r>
              <a:rPr lang="en-US" dirty="0" smtClean="0"/>
              <a:t>“GNU Debugger”</a:t>
            </a:r>
          </a:p>
          <a:p>
            <a:r>
              <a:rPr lang="en-US" dirty="0" smtClean="0"/>
              <a:t>A debugger for several languages including C</a:t>
            </a:r>
          </a:p>
          <a:p>
            <a:r>
              <a:rPr lang="en-US" dirty="0" smtClean="0"/>
              <a:t>Allows you to inspect what the program is doing at certain point of its execution</a:t>
            </a:r>
          </a:p>
          <a:p>
            <a:r>
              <a:rPr lang="en-US" dirty="0" smtClean="0"/>
              <a:t>Makes it easier to fix errors like segmentation faults</a:t>
            </a:r>
          </a:p>
          <a:p>
            <a:r>
              <a:rPr lang="en-US" dirty="0" smtClean="0">
                <a:hlinkClick r:id="rId2"/>
              </a:rPr>
              <a:t>http://sourceware.org/gdb/current/onlinedocs/gdb/</a:t>
            </a:r>
            <a:r>
              <a:rPr lang="en-US" dirty="0" smtClean="0"/>
              <a:t> (online manual link)</a:t>
            </a:r>
            <a:endParaRPr lang="en-US" dirty="0"/>
          </a:p>
        </p:txBody>
      </p:sp>
    </p:spTree>
    <p:extLst>
      <p:ext uri="{BB962C8B-B14F-4D97-AF65-F5344CB8AC3E}">
        <p14:creationId xmlns:p14="http://schemas.microsoft.com/office/powerpoint/2010/main" val="2184931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Steps when compiling</a:t>
            </a:r>
            <a:endParaRPr lang="en-US" dirty="0"/>
          </a:p>
        </p:txBody>
      </p:sp>
      <p:sp>
        <p:nvSpPr>
          <p:cNvPr id="3" name="Content Placeholder 2"/>
          <p:cNvSpPr>
            <a:spLocks noGrp="1"/>
          </p:cNvSpPr>
          <p:nvPr>
            <p:ph idx="1"/>
          </p:nvPr>
        </p:nvSpPr>
        <p:spPr/>
        <p:txBody>
          <a:bodyPr/>
          <a:lstStyle/>
          <a:p>
            <a:r>
              <a:rPr lang="en-US" dirty="0" smtClean="0"/>
              <a:t>Normally you would compile a program like</a:t>
            </a:r>
          </a:p>
          <a:p>
            <a:endParaRPr lang="en-US" dirty="0" smtClean="0"/>
          </a:p>
          <a:p>
            <a:r>
              <a:rPr lang="en-US" dirty="0" smtClean="0"/>
              <a:t>Now you add a </a:t>
            </a:r>
            <a:r>
              <a:rPr lang="en-US" dirty="0" smtClean="0">
                <a:solidFill>
                  <a:srgbClr val="FF0000"/>
                </a:solidFill>
              </a:rPr>
              <a:t>-g</a:t>
            </a:r>
            <a:r>
              <a:rPr lang="en-US" dirty="0" smtClean="0"/>
              <a:t> option to enable built in debugging support (which GDB needs)</a:t>
            </a:r>
            <a:endParaRPr lang="en-US" dirty="0"/>
          </a:p>
        </p:txBody>
      </p:sp>
      <p:pic>
        <p:nvPicPr>
          <p:cNvPr id="4" name="Picture 3"/>
          <p:cNvPicPr>
            <a:picLocks noChangeAspect="1"/>
          </p:cNvPicPr>
          <p:nvPr/>
        </p:nvPicPr>
        <p:blipFill>
          <a:blip r:embed="rId2"/>
          <a:stretch>
            <a:fillRect/>
          </a:stretch>
        </p:blipFill>
        <p:spPr>
          <a:xfrm>
            <a:off x="305141" y="2260368"/>
            <a:ext cx="8524367" cy="536123"/>
          </a:xfrm>
          <a:prstGeom prst="rect">
            <a:avLst/>
          </a:prstGeom>
        </p:spPr>
      </p:pic>
      <p:pic>
        <p:nvPicPr>
          <p:cNvPr id="6" name="Picture 5"/>
          <p:cNvPicPr>
            <a:picLocks noChangeAspect="1"/>
          </p:cNvPicPr>
          <p:nvPr/>
        </p:nvPicPr>
        <p:blipFill>
          <a:blip r:embed="rId3"/>
          <a:stretch>
            <a:fillRect/>
          </a:stretch>
        </p:blipFill>
        <p:spPr>
          <a:xfrm>
            <a:off x="272735" y="4037347"/>
            <a:ext cx="8732125" cy="471258"/>
          </a:xfrm>
          <a:prstGeom prst="rect">
            <a:avLst/>
          </a:prstGeom>
        </p:spPr>
      </p:pic>
    </p:spTree>
    <p:extLst>
      <p:ext uri="{BB962C8B-B14F-4D97-AF65-F5344CB8AC3E}">
        <p14:creationId xmlns:p14="http://schemas.microsoft.com/office/powerpoint/2010/main" val="3124478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up GDB</a:t>
            </a:r>
            <a:endParaRPr lang="en-US" dirty="0"/>
          </a:p>
        </p:txBody>
      </p:sp>
      <p:sp>
        <p:nvSpPr>
          <p:cNvPr id="3" name="Content Placeholder 2"/>
          <p:cNvSpPr>
            <a:spLocks noGrp="1"/>
          </p:cNvSpPr>
          <p:nvPr>
            <p:ph idx="1"/>
          </p:nvPr>
        </p:nvSpPr>
        <p:spPr/>
        <p:txBody>
          <a:bodyPr/>
          <a:lstStyle/>
          <a:p>
            <a:r>
              <a:rPr lang="en-US" dirty="0" smtClean="0"/>
              <a:t>Just try “</a:t>
            </a:r>
            <a:r>
              <a:rPr lang="en-US" dirty="0" err="1" smtClean="0"/>
              <a:t>gdb</a:t>
            </a:r>
            <a:r>
              <a:rPr lang="en-US" dirty="0" smtClean="0"/>
              <a:t>” or “</a:t>
            </a:r>
            <a:r>
              <a:rPr lang="en-US" dirty="0" err="1" smtClean="0"/>
              <a:t>gdb</a:t>
            </a:r>
            <a:r>
              <a:rPr lang="en-US" dirty="0" smtClean="0"/>
              <a:t> &lt;executable file name&gt;” in the terminal. You’ll get a prompt that looks:</a:t>
            </a:r>
          </a:p>
          <a:p>
            <a:pPr marL="0" indent="0">
              <a:buNone/>
            </a:pPr>
            <a:endParaRPr lang="en-US" dirty="0" smtClean="0"/>
          </a:p>
          <a:p>
            <a:r>
              <a:rPr lang="en-US" dirty="0" smtClean="0"/>
              <a:t>If you did not specify a file name, do so now</a:t>
            </a:r>
          </a:p>
          <a:p>
            <a:endParaRPr lang="en-US" dirty="0"/>
          </a:p>
          <a:p>
            <a:r>
              <a:rPr lang="en-US" dirty="0" smtClean="0"/>
              <a:t>Note: prog1.x is the name of the executable file</a:t>
            </a:r>
          </a:p>
          <a:p>
            <a:pPr marL="0" indent="0">
              <a:buNone/>
            </a:pPr>
            <a:r>
              <a:rPr lang="en-US" dirty="0" smtClean="0"/>
              <a:t> </a:t>
            </a:r>
            <a:endParaRPr lang="en-US" dirty="0"/>
          </a:p>
        </p:txBody>
      </p:sp>
      <p:pic>
        <p:nvPicPr>
          <p:cNvPr id="4" name="Picture 3"/>
          <p:cNvPicPr>
            <a:picLocks noChangeAspect="1"/>
          </p:cNvPicPr>
          <p:nvPr/>
        </p:nvPicPr>
        <p:blipFill>
          <a:blip r:embed="rId2"/>
          <a:stretch>
            <a:fillRect/>
          </a:stretch>
        </p:blipFill>
        <p:spPr>
          <a:xfrm>
            <a:off x="699772" y="2693491"/>
            <a:ext cx="7773930" cy="584872"/>
          </a:xfrm>
          <a:prstGeom prst="rect">
            <a:avLst/>
          </a:prstGeom>
        </p:spPr>
      </p:pic>
      <p:pic>
        <p:nvPicPr>
          <p:cNvPr id="5" name="Picture 4"/>
          <p:cNvPicPr>
            <a:picLocks noChangeAspect="1"/>
          </p:cNvPicPr>
          <p:nvPr/>
        </p:nvPicPr>
        <p:blipFill>
          <a:blip r:embed="rId3"/>
          <a:stretch>
            <a:fillRect/>
          </a:stretch>
        </p:blipFill>
        <p:spPr>
          <a:xfrm>
            <a:off x="699772" y="3911282"/>
            <a:ext cx="7619729" cy="501612"/>
          </a:xfrm>
          <a:prstGeom prst="rect">
            <a:avLst/>
          </a:prstGeom>
        </p:spPr>
      </p:pic>
    </p:spTree>
    <p:extLst>
      <p:ext uri="{BB962C8B-B14F-4D97-AF65-F5344CB8AC3E}">
        <p14:creationId xmlns:p14="http://schemas.microsoft.com/office/powerpoint/2010/main" val="3399050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Tips</a:t>
            </a:r>
            <a:endParaRPr lang="en-US" dirty="0"/>
          </a:p>
        </p:txBody>
      </p:sp>
      <p:sp>
        <p:nvSpPr>
          <p:cNvPr id="3" name="Content Placeholder 2"/>
          <p:cNvSpPr>
            <a:spLocks noGrp="1"/>
          </p:cNvSpPr>
          <p:nvPr>
            <p:ph idx="1"/>
          </p:nvPr>
        </p:nvSpPr>
        <p:spPr/>
        <p:txBody>
          <a:bodyPr/>
          <a:lstStyle/>
          <a:p>
            <a:r>
              <a:rPr lang="en-US" dirty="0" smtClean="0"/>
              <a:t>GDB has an interactive shell, much like the terminal, it can recall history with the arrow keys, auto complete works with the TAB key and some you can use the initials for most commands</a:t>
            </a:r>
          </a:p>
          <a:p>
            <a:r>
              <a:rPr lang="en-US" dirty="0" smtClean="0"/>
              <a:t>Use the help command if you want to know more about a particular function</a:t>
            </a:r>
            <a:endParaRPr lang="en-US" dirty="0"/>
          </a:p>
        </p:txBody>
      </p:sp>
      <p:pic>
        <p:nvPicPr>
          <p:cNvPr id="4" name="Picture 3"/>
          <p:cNvPicPr>
            <a:picLocks noChangeAspect="1"/>
          </p:cNvPicPr>
          <p:nvPr/>
        </p:nvPicPr>
        <p:blipFill>
          <a:blip r:embed="rId2"/>
          <a:stretch>
            <a:fillRect/>
          </a:stretch>
        </p:blipFill>
        <p:spPr>
          <a:xfrm>
            <a:off x="894288" y="5284051"/>
            <a:ext cx="4068904" cy="547080"/>
          </a:xfrm>
          <a:prstGeom prst="rect">
            <a:avLst/>
          </a:prstGeom>
        </p:spPr>
      </p:pic>
    </p:spTree>
    <p:extLst>
      <p:ext uri="{BB962C8B-B14F-4D97-AF65-F5344CB8AC3E}">
        <p14:creationId xmlns:p14="http://schemas.microsoft.com/office/powerpoint/2010/main" val="3745269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the Program</a:t>
            </a:r>
            <a:endParaRPr lang="en-US" dirty="0"/>
          </a:p>
        </p:txBody>
      </p:sp>
      <p:sp>
        <p:nvSpPr>
          <p:cNvPr id="3" name="Content Placeholder 2"/>
          <p:cNvSpPr>
            <a:spLocks noGrp="1"/>
          </p:cNvSpPr>
          <p:nvPr>
            <p:ph idx="1"/>
          </p:nvPr>
        </p:nvSpPr>
        <p:spPr/>
        <p:txBody>
          <a:bodyPr/>
          <a:lstStyle/>
          <a:p>
            <a:r>
              <a:rPr lang="en-US" dirty="0" smtClean="0"/>
              <a:t>To run the program, just use:</a:t>
            </a:r>
          </a:p>
          <a:p>
            <a:endParaRPr lang="en-US" dirty="0"/>
          </a:p>
          <a:p>
            <a:r>
              <a:rPr lang="en-US" dirty="0" smtClean="0"/>
              <a:t>If there are no serious flaws (The program did not get </a:t>
            </a:r>
            <a:r>
              <a:rPr lang="en-US" dirty="0" err="1" smtClean="0"/>
              <a:t>seg</a:t>
            </a:r>
            <a:r>
              <a:rPr lang="en-US" dirty="0" smtClean="0"/>
              <a:t> faults, etc.), it should run fine too</a:t>
            </a:r>
          </a:p>
          <a:p>
            <a:r>
              <a:rPr lang="en-US" dirty="0" smtClean="0"/>
              <a:t>If there were some issues, you should get some useful information like</a:t>
            </a:r>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457200" y="2136815"/>
            <a:ext cx="7478748" cy="623229"/>
          </a:xfrm>
          <a:prstGeom prst="rect">
            <a:avLst/>
          </a:prstGeom>
        </p:spPr>
      </p:pic>
      <p:pic>
        <p:nvPicPr>
          <p:cNvPr id="5" name="Picture 4"/>
          <p:cNvPicPr>
            <a:picLocks noChangeAspect="1"/>
          </p:cNvPicPr>
          <p:nvPr/>
        </p:nvPicPr>
        <p:blipFill>
          <a:blip r:embed="rId3"/>
          <a:stretch>
            <a:fillRect/>
          </a:stretch>
        </p:blipFill>
        <p:spPr>
          <a:xfrm>
            <a:off x="526318" y="4987824"/>
            <a:ext cx="8160482" cy="778467"/>
          </a:xfrm>
          <a:prstGeom prst="rect">
            <a:avLst/>
          </a:prstGeom>
        </p:spPr>
      </p:pic>
    </p:spTree>
    <p:extLst>
      <p:ext uri="{BB962C8B-B14F-4D97-AF65-F5344CB8AC3E}">
        <p14:creationId xmlns:p14="http://schemas.microsoft.com/office/powerpoint/2010/main" val="521972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if I have bugs?</a:t>
            </a:r>
            <a:endParaRPr lang="en-US" dirty="0"/>
          </a:p>
        </p:txBody>
      </p:sp>
      <p:sp>
        <p:nvSpPr>
          <p:cNvPr id="3" name="Content Placeholder 2"/>
          <p:cNvSpPr>
            <a:spLocks noGrp="1"/>
          </p:cNvSpPr>
          <p:nvPr>
            <p:ph idx="1"/>
          </p:nvPr>
        </p:nvSpPr>
        <p:spPr/>
        <p:txBody>
          <a:bodyPr/>
          <a:lstStyle/>
          <a:p>
            <a:r>
              <a:rPr lang="en-US" dirty="0" smtClean="0"/>
              <a:t>So you got the program working successfully, but what if it is not doing what you wanted it to do?</a:t>
            </a:r>
          </a:p>
          <a:p>
            <a:endParaRPr lang="en-US" dirty="0"/>
          </a:p>
          <a:p>
            <a:endParaRPr lang="en-US" dirty="0" smtClean="0"/>
          </a:p>
          <a:p>
            <a:endParaRPr lang="en-US" dirty="0"/>
          </a:p>
          <a:p>
            <a:r>
              <a:rPr lang="en-US" dirty="0" smtClean="0"/>
              <a:t>Let us look at the commands to set break points</a:t>
            </a:r>
            <a:endParaRPr lang="en-US" dirty="0"/>
          </a:p>
        </p:txBody>
      </p:sp>
      <p:pic>
        <p:nvPicPr>
          <p:cNvPr id="4" name="Picture 3"/>
          <p:cNvPicPr>
            <a:picLocks noChangeAspect="1"/>
          </p:cNvPicPr>
          <p:nvPr/>
        </p:nvPicPr>
        <p:blipFill>
          <a:blip r:embed="rId2"/>
          <a:stretch>
            <a:fillRect/>
          </a:stretch>
        </p:blipFill>
        <p:spPr>
          <a:xfrm>
            <a:off x="894152" y="3474063"/>
            <a:ext cx="7729332" cy="1200673"/>
          </a:xfrm>
          <a:prstGeom prst="rect">
            <a:avLst/>
          </a:prstGeom>
        </p:spPr>
      </p:pic>
    </p:spTree>
    <p:extLst>
      <p:ext uri="{BB962C8B-B14F-4D97-AF65-F5344CB8AC3E}">
        <p14:creationId xmlns:p14="http://schemas.microsoft.com/office/powerpoint/2010/main" val="1625052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Breakpoints</a:t>
            </a:r>
            <a:endParaRPr lang="en-US" dirty="0"/>
          </a:p>
        </p:txBody>
      </p:sp>
      <p:sp>
        <p:nvSpPr>
          <p:cNvPr id="3" name="Content Placeholder 2"/>
          <p:cNvSpPr>
            <a:spLocks noGrp="1"/>
          </p:cNvSpPr>
          <p:nvPr>
            <p:ph idx="1"/>
          </p:nvPr>
        </p:nvSpPr>
        <p:spPr/>
        <p:txBody>
          <a:bodyPr/>
          <a:lstStyle/>
          <a:p>
            <a:r>
              <a:rPr lang="en-US" dirty="0" smtClean="0"/>
              <a:t>Breakpoints can be used to stop the program run in the middle, at a designated point. The simplest way is the command “</a:t>
            </a:r>
            <a:r>
              <a:rPr lang="en-US" dirty="0" smtClean="0">
                <a:solidFill>
                  <a:srgbClr val="FF0000"/>
                </a:solidFill>
              </a:rPr>
              <a:t>break</a:t>
            </a:r>
            <a:r>
              <a:rPr lang="en-US" dirty="0" smtClean="0">
                <a:solidFill>
                  <a:srgbClr val="000000"/>
                </a:solidFill>
              </a:rPr>
              <a:t>”. This sets a break point at a specified file-line pair</a:t>
            </a:r>
          </a:p>
          <a:p>
            <a:endParaRPr lang="en-US" dirty="0">
              <a:solidFill>
                <a:srgbClr val="000000"/>
              </a:solidFill>
            </a:endParaRPr>
          </a:p>
          <a:p>
            <a:r>
              <a:rPr lang="en-US" dirty="0" smtClean="0"/>
              <a:t>This sets a breakpoint at line </a:t>
            </a:r>
            <a:r>
              <a:rPr lang="en-US" dirty="0" smtClean="0">
                <a:solidFill>
                  <a:srgbClr val="FF0000"/>
                </a:solidFill>
              </a:rPr>
              <a:t>6</a:t>
            </a:r>
            <a:r>
              <a:rPr lang="en-US" dirty="0" smtClean="0"/>
              <a:t> of </a:t>
            </a:r>
            <a:r>
              <a:rPr lang="en-US" dirty="0" smtClean="0">
                <a:solidFill>
                  <a:srgbClr val="FF0000"/>
                </a:solidFill>
              </a:rPr>
              <a:t>file1.c</a:t>
            </a:r>
            <a:endParaRPr lang="en-US" dirty="0" smtClean="0">
              <a:solidFill>
                <a:srgbClr val="000000"/>
              </a:solidFill>
            </a:endParaRPr>
          </a:p>
          <a:p>
            <a:r>
              <a:rPr lang="en-US" dirty="0" smtClean="0">
                <a:solidFill>
                  <a:srgbClr val="000000"/>
                </a:solidFill>
              </a:rPr>
              <a:t>Tip: You can set as many breakpoints as you want in a file</a:t>
            </a:r>
            <a:endParaRPr lang="en-US" dirty="0" smtClean="0"/>
          </a:p>
        </p:txBody>
      </p:sp>
      <p:pic>
        <p:nvPicPr>
          <p:cNvPr id="4" name="Picture 3"/>
          <p:cNvPicPr>
            <a:picLocks noChangeAspect="1"/>
          </p:cNvPicPr>
          <p:nvPr/>
        </p:nvPicPr>
        <p:blipFill>
          <a:blip r:embed="rId2"/>
          <a:stretch>
            <a:fillRect/>
          </a:stretch>
        </p:blipFill>
        <p:spPr>
          <a:xfrm>
            <a:off x="790482" y="3678296"/>
            <a:ext cx="8055636" cy="607972"/>
          </a:xfrm>
          <a:prstGeom prst="rect">
            <a:avLst/>
          </a:prstGeom>
        </p:spPr>
      </p:pic>
    </p:spTree>
    <p:extLst>
      <p:ext uri="{BB962C8B-B14F-4D97-AF65-F5344CB8AC3E}">
        <p14:creationId xmlns:p14="http://schemas.microsoft.com/office/powerpoint/2010/main" val="1357731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Breakpoints with Functions</a:t>
            </a:r>
            <a:endParaRPr lang="en-US" dirty="0"/>
          </a:p>
        </p:txBody>
      </p:sp>
      <p:sp>
        <p:nvSpPr>
          <p:cNvPr id="3" name="Content Placeholder 2"/>
          <p:cNvSpPr>
            <a:spLocks noGrp="1"/>
          </p:cNvSpPr>
          <p:nvPr>
            <p:ph idx="1"/>
          </p:nvPr>
        </p:nvSpPr>
        <p:spPr/>
        <p:txBody>
          <a:bodyPr/>
          <a:lstStyle/>
          <a:p>
            <a:r>
              <a:rPr lang="en-US" dirty="0" smtClean="0"/>
              <a:t>You can also break at a particular function. Suppose you have a function </a:t>
            </a:r>
            <a:r>
              <a:rPr lang="en-US" dirty="0" err="1" smtClean="0"/>
              <a:t>my_func</a:t>
            </a:r>
            <a:endParaRPr lang="en-US" dirty="0" smtClean="0"/>
          </a:p>
          <a:p>
            <a:endParaRPr lang="en-US" dirty="0" smtClean="0"/>
          </a:p>
          <a:p>
            <a:r>
              <a:rPr lang="en-US" dirty="0" smtClean="0"/>
              <a:t>You can break anytime this function is called</a:t>
            </a:r>
            <a:r>
              <a:rPr lang="en-US" dirty="0" smtClean="0"/>
              <a:t>:</a:t>
            </a:r>
          </a:p>
          <a:p>
            <a:endParaRPr lang="en-US" dirty="0"/>
          </a:p>
          <a:p>
            <a:r>
              <a:rPr lang="en-US" dirty="0" smtClean="0"/>
              <a:t>Tip: You can set conditional breakpoints like:</a:t>
            </a:r>
          </a:p>
          <a:p>
            <a:pPr marL="0" indent="0">
              <a:buNone/>
            </a:pPr>
            <a:r>
              <a:rPr lang="en-US" dirty="0" smtClean="0"/>
              <a:t> </a:t>
            </a:r>
            <a:endParaRPr lang="en-US"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1891079" y="2773003"/>
            <a:ext cx="5121346" cy="304842"/>
          </a:xfrm>
          <a:prstGeom prst="rect">
            <a:avLst/>
          </a:prstGeom>
        </p:spPr>
      </p:pic>
      <p:pic>
        <p:nvPicPr>
          <p:cNvPr id="5" name="Picture 4"/>
          <p:cNvPicPr>
            <a:picLocks noChangeAspect="1"/>
          </p:cNvPicPr>
          <p:nvPr/>
        </p:nvPicPr>
        <p:blipFill>
          <a:blip r:embed="rId3"/>
          <a:stretch>
            <a:fillRect/>
          </a:stretch>
        </p:blipFill>
        <p:spPr>
          <a:xfrm>
            <a:off x="457200" y="3883438"/>
            <a:ext cx="8227978" cy="520758"/>
          </a:xfrm>
          <a:prstGeom prst="rect">
            <a:avLst/>
          </a:prstGeom>
        </p:spPr>
      </p:pic>
      <p:pic>
        <p:nvPicPr>
          <p:cNvPr id="6" name="Picture 5"/>
          <p:cNvPicPr>
            <a:picLocks noChangeAspect="1"/>
          </p:cNvPicPr>
          <p:nvPr/>
        </p:nvPicPr>
        <p:blipFill>
          <a:blip r:embed="rId4"/>
          <a:stretch>
            <a:fillRect/>
          </a:stretch>
        </p:blipFill>
        <p:spPr>
          <a:xfrm>
            <a:off x="457200" y="5078770"/>
            <a:ext cx="8227978" cy="520322"/>
          </a:xfrm>
          <a:prstGeom prst="rect">
            <a:avLst/>
          </a:prstGeom>
        </p:spPr>
      </p:pic>
    </p:spTree>
    <p:extLst>
      <p:ext uri="{BB962C8B-B14F-4D97-AF65-F5344CB8AC3E}">
        <p14:creationId xmlns:p14="http://schemas.microsoft.com/office/powerpoint/2010/main" val="19857771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989</TotalTime>
  <Words>627</Words>
  <Application>Microsoft Macintosh PowerPoint</Application>
  <PresentationFormat>On-screen Show (4:3)</PresentationFormat>
  <Paragraphs>65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GDB Tutorial</vt:lpstr>
      <vt:lpstr>What is GDB?</vt:lpstr>
      <vt:lpstr>Additional Steps when compiling</vt:lpstr>
      <vt:lpstr>Starting up GDB</vt:lpstr>
      <vt:lpstr>Some Tips</vt:lpstr>
      <vt:lpstr>Running the Program</vt:lpstr>
      <vt:lpstr>What if I have bugs?</vt:lpstr>
      <vt:lpstr>Setting Breakpoints</vt:lpstr>
      <vt:lpstr>Breakpoints with Functions</vt:lpstr>
      <vt:lpstr>“Continue” and “Step”</vt:lpstr>
      <vt:lpstr>The “next” command</vt:lpstr>
      <vt:lpstr>Printing values</vt:lpstr>
      <vt:lpstr>Setting Watchpoints</vt:lpstr>
      <vt:lpstr>Extra Commands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GDB Tutorial</dc:title>
  <dc:creator>Anil Jain</dc:creator>
  <cp:lastModifiedBy>Anil Jain</cp:lastModifiedBy>
  <cp:revision>15</cp:revision>
  <dcterms:created xsi:type="dcterms:W3CDTF">2014-09-15T04:35:22Z</dcterms:created>
  <dcterms:modified xsi:type="dcterms:W3CDTF">2014-09-17T02:19:35Z</dcterms:modified>
</cp:coreProperties>
</file>