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2"/>
  </p:sldMasterIdLst>
  <p:notesMasterIdLst>
    <p:notesMasterId r:id="rId27"/>
  </p:notesMasterIdLst>
  <p:handoutMasterIdLst>
    <p:handoutMasterId r:id="rId28"/>
  </p:handoutMasterIdLst>
  <p:sldIdLst>
    <p:sldId id="264" r:id="rId3"/>
    <p:sldId id="318" r:id="rId4"/>
    <p:sldId id="319" r:id="rId5"/>
    <p:sldId id="320" r:id="rId6"/>
    <p:sldId id="321" r:id="rId7"/>
    <p:sldId id="322" r:id="rId8"/>
    <p:sldId id="323" r:id="rId9"/>
    <p:sldId id="324" r:id="rId10"/>
    <p:sldId id="326" r:id="rId11"/>
    <p:sldId id="325" r:id="rId12"/>
    <p:sldId id="327" r:id="rId13"/>
    <p:sldId id="329" r:id="rId14"/>
    <p:sldId id="328" r:id="rId15"/>
    <p:sldId id="330" r:id="rId16"/>
    <p:sldId id="331" r:id="rId17"/>
    <p:sldId id="332" r:id="rId18"/>
    <p:sldId id="333" r:id="rId19"/>
    <p:sldId id="334" r:id="rId20"/>
    <p:sldId id="335" r:id="rId21"/>
    <p:sldId id="336" r:id="rId22"/>
    <p:sldId id="338" r:id="rId23"/>
    <p:sldId id="337" r:id="rId24"/>
    <p:sldId id="339" r:id="rId25"/>
    <p:sldId id="307" r:id="rId2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DEDE"/>
    <a:srgbClr val="FFFFFF"/>
    <a:srgbClr val="1E54AC"/>
    <a:srgbClr val="DAF5FB"/>
    <a:srgbClr val="166198"/>
    <a:srgbClr val="39B8E9"/>
    <a:srgbClr val="174B9F"/>
    <a:srgbClr val="129E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64" autoAdjust="0"/>
    <p:restoredTop sz="84152" autoAdjust="0"/>
  </p:normalViewPr>
  <p:slideViewPr>
    <p:cSldViewPr snapToGrid="0">
      <p:cViewPr varScale="1">
        <p:scale>
          <a:sx n="215" d="100"/>
          <a:sy n="215" d="100"/>
        </p:scale>
        <p:origin x="156" y="186"/>
      </p:cViewPr>
      <p:guideLst>
        <p:guide orient="horz" pos="2160"/>
        <p:guide pos="3840"/>
      </p:guideLst>
    </p:cSldViewPr>
  </p:slideViewPr>
  <p:notesTextViewPr>
    <p:cViewPr>
      <p:scale>
        <a:sx n="1" d="1"/>
        <a:sy n="1" d="1"/>
      </p:scale>
      <p:origin x="0" y="0"/>
    </p:cViewPr>
  </p:notesTextViewPr>
  <p:notesViewPr>
    <p:cSldViewPr snapToGrid="0">
      <p:cViewPr varScale="1">
        <p:scale>
          <a:sx n="91" d="100"/>
          <a:sy n="91" d="100"/>
        </p:scale>
        <p:origin x="239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png"/><Relationship Id="rId1" Type="http://schemas.openxmlformats.org/officeDocument/2006/relationships/image" Target="../media/image20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94B9D6-14D9-464B-AB87-9AA8661B9B79}"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zh-CN" altLang="en-US"/>
        </a:p>
      </dgm:t>
    </dgm:pt>
    <mc:AlternateContent xmlns:mc="http://schemas.openxmlformats.org/markup-compatibility/2006" xmlns:a14="http://schemas.microsoft.com/office/drawing/2010/main">
      <mc:Choice Requires="a14">
        <dgm:pt modelId="{C1DD56FD-8541-4B87-B289-BB4A9F4FE4EA}">
          <dgm:prSet custT="1"/>
          <dgm:spPr/>
          <dgm:t>
            <a:bodyPr/>
            <a:lstStyle/>
            <a:p>
              <a:pPr rtl="0"/>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𝑦</m:t>
                    </m:r>
                    <m:r>
                      <a:rPr lang="en-US" sz="2000" i="1" smtClean="0">
                        <a:latin typeface="Cambria Math" panose="02040503050406030204" pitchFamily="18" charset="0"/>
                        <a:ea typeface="Cambria Math" panose="02040503050406030204" pitchFamily="18" charset="0"/>
                      </a:rPr>
                      <m:t>=</m:t>
                    </m:r>
                    <m:r>
                      <a:rPr lang="pt-BR" sz="2000" i="1" smtClean="0">
                        <a:latin typeface="Cambria Math" panose="02040503050406030204" pitchFamily="18" charset="0"/>
                        <a:ea typeface="Cambria Math" panose="02040503050406030204" pitchFamily="18" charset="0"/>
                      </a:rPr>
                      <m:t>𝑓</m:t>
                    </m:r>
                    <m:d>
                      <m:dPr>
                        <m:ctrlPr>
                          <a:rPr lang="pt-BR" sz="2000" i="1">
                            <a:latin typeface="Cambria Math" panose="02040503050406030204" pitchFamily="18" charset="0"/>
                            <a:ea typeface="Cambria Math" panose="02040503050406030204" pitchFamily="18" charset="0"/>
                          </a:rPr>
                        </m:ctrlPr>
                      </m:dPr>
                      <m:e>
                        <m:r>
                          <a:rPr lang="pt-BR" sz="2000" i="1">
                            <a:latin typeface="Cambria Math" panose="02040503050406030204" pitchFamily="18" charset="0"/>
                            <a:ea typeface="Cambria Math" panose="02040503050406030204" pitchFamily="18" charset="0"/>
                          </a:rPr>
                          <m:t>𝑥</m:t>
                        </m:r>
                      </m:e>
                    </m:d>
                  </m:oMath>
                </m:oMathPara>
              </a14:m>
              <a:endParaRPr lang="zh-CN" sz="2000" i="1" dirty="0">
                <a:latin typeface="Cambria Math" panose="02040503050406030204" pitchFamily="18" charset="0"/>
              </a:endParaRPr>
            </a:p>
          </dgm:t>
        </dgm:pt>
      </mc:Choice>
      <mc:Fallback xmlns="">
        <dgm:pt modelId="{C1DD56FD-8541-4B87-B289-BB4A9F4FE4EA}">
          <dgm:prSet custT="1"/>
          <dgm:spPr/>
          <dgm:t>
            <a:bodyPr/>
            <a:lstStyle/>
            <a:p>
              <a:pPr rtl="0"/>
              <a:r>
                <a:rPr lang="en-US" sz="2000" i="0" smtClean="0">
                  <a:latin typeface="Cambria Math" panose="02040503050406030204" pitchFamily="18" charset="0"/>
                  <a:ea typeface="Cambria Math" panose="02040503050406030204" pitchFamily="18" charset="0"/>
                </a:rPr>
                <a:t>𝑦=</a:t>
              </a:r>
              <a:r>
                <a:rPr lang="pt-BR" sz="2000" i="0" smtClean="0">
                  <a:latin typeface="Cambria Math" panose="02040503050406030204" pitchFamily="18" charset="0"/>
                  <a:ea typeface="Cambria Math" panose="02040503050406030204" pitchFamily="18" charset="0"/>
                </a:rPr>
                <a:t>𝑓</a:t>
              </a:r>
              <a:r>
                <a:rPr lang="pt-BR" altLang="zh-CN" sz="2000" i="0">
                  <a:latin typeface="Cambria Math" panose="02040503050406030204" pitchFamily="18" charset="0"/>
                  <a:ea typeface="Cambria Math" panose="02040503050406030204" pitchFamily="18" charset="0"/>
                </a:rPr>
                <a:t>(</a:t>
              </a:r>
              <a:r>
                <a:rPr lang="pt-BR" sz="2000" i="0">
                  <a:latin typeface="Cambria Math" panose="02040503050406030204" pitchFamily="18" charset="0"/>
                  <a:ea typeface="Cambria Math" panose="02040503050406030204" pitchFamily="18" charset="0"/>
                </a:rPr>
                <a:t>𝑥)</a:t>
              </a:r>
              <a:endParaRPr lang="zh-CN" sz="2000" i="1" dirty="0">
                <a:latin typeface="Cambria Math" panose="02040503050406030204" pitchFamily="18" charset="0"/>
              </a:endParaRPr>
            </a:p>
          </dgm:t>
        </dgm:pt>
      </mc:Fallback>
    </mc:AlternateContent>
    <dgm:pt modelId="{A089A9E3-F74C-474E-BFB4-AE768D330D4E}" type="parTrans" cxnId="{CFED224F-682C-44C9-A793-0C8FAA63B0D6}">
      <dgm:prSet/>
      <dgm:spPr/>
      <dgm:t>
        <a:bodyPr/>
        <a:lstStyle/>
        <a:p>
          <a:endParaRPr lang="zh-CN" altLang="en-US" sz="3200"/>
        </a:p>
      </dgm:t>
    </dgm:pt>
    <dgm:pt modelId="{A28EAEE1-B752-49BF-8918-B4E358A0C6CC}" type="sibTrans" cxnId="{CFED224F-682C-44C9-A793-0C8FAA63B0D6}">
      <dgm:prSet custT="1"/>
      <dgm:spPr/>
      <dgm:t>
        <a:bodyPr/>
        <a:lstStyle/>
        <a:p>
          <a:endParaRPr lang="zh-CN" altLang="en-US" sz="1400"/>
        </a:p>
      </dgm:t>
    </dgm:pt>
    <mc:AlternateContent xmlns:mc="http://schemas.openxmlformats.org/markup-compatibility/2006" xmlns:a14="http://schemas.microsoft.com/office/drawing/2010/main">
      <mc:Choice Requires="a14">
        <dgm:pt modelId="{41F2C266-4A97-41BB-BF31-B7B52A7B3260}">
          <dgm:prSet custT="1"/>
          <dgm:spPr/>
          <dgm:t>
            <a:bodyPr/>
            <a:lstStyle/>
            <a:p>
              <a:pPr rtl="0"/>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𝑦</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2</m:t>
                    </m:r>
                    <m:r>
                      <a:rPr lang="en-US" sz="2000" i="1" smtClean="0">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1</m:t>
                    </m:r>
                    <m:d>
                      <m:dPr>
                        <m:ctrlPr>
                          <a:rPr lang="pt-BR" sz="2000" i="1">
                            <a:latin typeface="Cambria Math" panose="02040503050406030204" pitchFamily="18" charset="0"/>
                            <a:ea typeface="Cambria Math" panose="02040503050406030204" pitchFamily="18" charset="0"/>
                          </a:rPr>
                        </m:ctrlPr>
                      </m:dPr>
                      <m:e>
                        <m:r>
                          <a:rPr lang="pt-BR"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oMath>
                </m:oMathPara>
              </a14:m>
              <a:endParaRPr lang="zh-CN" sz="2000" i="1" dirty="0">
                <a:latin typeface="Cambria Math" panose="02040503050406030204" pitchFamily="18" charset="0"/>
              </a:endParaRPr>
            </a:p>
          </dgm:t>
        </dgm:pt>
      </mc:Choice>
      <mc:Fallback xmlns="">
        <dgm:pt modelId="{41F2C266-4A97-41BB-BF31-B7B52A7B3260}">
          <dgm:prSet custT="1"/>
          <dgm:spPr/>
          <dgm:t>
            <a:bodyPr/>
            <a:lstStyle/>
            <a:p>
              <a:pPr rtl="0"/>
              <a:r>
                <a:rPr lang="en-US" sz="2000" i="0" smtClean="0">
                  <a:latin typeface="Cambria Math" panose="02040503050406030204" pitchFamily="18" charset="0"/>
                  <a:ea typeface="Cambria Math" panose="02040503050406030204" pitchFamily="18" charset="0"/>
                </a:rPr>
                <a:t>𝑦=𝑓</a:t>
              </a:r>
              <a:r>
                <a:rPr lang="en-US" sz="2000" b="0" i="0" baseline="30000" smtClean="0">
                  <a:latin typeface="Cambria Math" panose="02040503050406030204" pitchFamily="18" charset="0"/>
                  <a:ea typeface="Cambria Math" panose="02040503050406030204" pitchFamily="18" charset="0"/>
                </a:rPr>
                <a:t>2</a:t>
              </a:r>
              <a:r>
                <a:rPr lang="en-US" sz="2000" i="0" smtClean="0">
                  <a:latin typeface="Cambria Math" panose="02040503050406030204" pitchFamily="18" charset="0"/>
                  <a:ea typeface="Cambria Math" panose="02040503050406030204" pitchFamily="18" charset="0"/>
                </a:rPr>
                <a:t>(</a:t>
              </a:r>
              <a:r>
                <a:rPr lang="pt-BR" sz="2000" i="0">
                  <a:latin typeface="Cambria Math" panose="02040503050406030204" pitchFamily="18" charset="0"/>
                  <a:ea typeface="Cambria Math" panose="02040503050406030204" pitchFamily="18" charset="0"/>
                </a:rPr>
                <a:t>𝑓</a:t>
              </a:r>
              <a:r>
                <a:rPr lang="en-US" sz="2000" b="0" i="0" baseline="30000" smtClean="0">
                  <a:latin typeface="Cambria Math" panose="02040503050406030204" pitchFamily="18" charset="0"/>
                  <a:ea typeface="Cambria Math" panose="02040503050406030204" pitchFamily="18" charset="0"/>
                </a:rPr>
                <a:t>1</a:t>
              </a:r>
              <a:r>
                <a:rPr lang="pt-BR" altLang="zh-CN" sz="2000" i="0">
                  <a:latin typeface="Cambria Math" panose="02040503050406030204" pitchFamily="18" charset="0"/>
                  <a:ea typeface="Cambria Math" panose="02040503050406030204" pitchFamily="18" charset="0"/>
                </a:rPr>
                <a:t>(</a:t>
              </a:r>
              <a:r>
                <a:rPr lang="pt-BR" sz="2000" i="0">
                  <a:latin typeface="Cambria Math" panose="02040503050406030204" pitchFamily="18" charset="0"/>
                  <a:ea typeface="Cambria Math" panose="02040503050406030204" pitchFamily="18" charset="0"/>
                </a:rPr>
                <a:t>𝑥)</a:t>
              </a:r>
              <a:r>
                <a:rPr lang="en-US" sz="2000" i="0">
                  <a:latin typeface="Cambria Math" panose="02040503050406030204" pitchFamily="18" charset="0"/>
                  <a:ea typeface="Cambria Math" panose="02040503050406030204" pitchFamily="18" charset="0"/>
                </a:rPr>
                <a:t>)</a:t>
              </a:r>
              <a:endParaRPr lang="zh-CN" sz="2000" i="1" dirty="0">
                <a:latin typeface="Cambria Math" panose="02040503050406030204" pitchFamily="18" charset="0"/>
              </a:endParaRPr>
            </a:p>
          </dgm:t>
        </dgm:pt>
      </mc:Fallback>
    </mc:AlternateContent>
    <dgm:pt modelId="{46CCE478-BBB2-45F4-8D80-08CD5EA0C277}" type="parTrans" cxnId="{BBADCC05-D4CA-4A47-95E2-20D9E9A3F702}">
      <dgm:prSet/>
      <dgm:spPr/>
      <dgm:t>
        <a:bodyPr/>
        <a:lstStyle/>
        <a:p>
          <a:endParaRPr lang="zh-CN" altLang="en-US" sz="3200"/>
        </a:p>
      </dgm:t>
    </dgm:pt>
    <dgm:pt modelId="{38CF7023-AFD3-4111-89A1-5FACC591B24B}" type="sibTrans" cxnId="{BBADCC05-D4CA-4A47-95E2-20D9E9A3F702}">
      <dgm:prSet custT="1"/>
      <dgm:spPr/>
      <dgm:t>
        <a:bodyPr/>
        <a:lstStyle/>
        <a:p>
          <a:endParaRPr lang="zh-CN" altLang="en-US" sz="1400"/>
        </a:p>
      </dgm:t>
    </dgm:pt>
    <mc:AlternateContent xmlns:mc="http://schemas.openxmlformats.org/markup-compatibility/2006" xmlns:a14="http://schemas.microsoft.com/office/drawing/2010/main">
      <mc:Choice Requires="a14">
        <dgm:pt modelId="{912FECB8-3D85-4C27-B4A1-FE45042E4604}">
          <dgm:prSet custT="1"/>
          <dgm:spPr/>
          <dgm:t>
            <a:bodyPr/>
            <a:lstStyle/>
            <a:p>
              <a:pPr rtl="0"/>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𝑦</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5</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4</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3</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2</m:t>
                    </m:r>
                    <m:r>
                      <a:rPr lang="en-US" sz="2000" i="1" smtClean="0">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1</m:t>
                    </m:r>
                    <m:d>
                      <m:dPr>
                        <m:ctrlPr>
                          <a:rPr lang="pt-BR" sz="2000" i="1">
                            <a:latin typeface="Cambria Math" panose="02040503050406030204" pitchFamily="18" charset="0"/>
                            <a:ea typeface="Cambria Math" panose="02040503050406030204" pitchFamily="18" charset="0"/>
                          </a:rPr>
                        </m:ctrlPr>
                      </m:dPr>
                      <m:e>
                        <m:r>
                          <a:rPr lang="pt-BR"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oMath>
                </m:oMathPara>
              </a14:m>
              <a:endParaRPr lang="zh-CN" sz="2000" i="1" dirty="0">
                <a:latin typeface="Cambria Math" panose="02040503050406030204" pitchFamily="18" charset="0"/>
              </a:endParaRPr>
            </a:p>
          </dgm:t>
        </dgm:pt>
      </mc:Choice>
      <mc:Fallback xmlns="">
        <dgm:pt modelId="{912FECB8-3D85-4C27-B4A1-FE45042E4604}">
          <dgm:prSet custT="1"/>
          <dgm:spPr/>
          <dgm:t>
            <a:bodyPr/>
            <a:lstStyle/>
            <a:p>
              <a:pPr rtl="0"/>
              <a:r>
                <a:rPr lang="en-US" sz="2000" i="0" smtClean="0">
                  <a:latin typeface="Cambria Math" panose="02040503050406030204" pitchFamily="18" charset="0"/>
                  <a:ea typeface="Cambria Math" panose="02040503050406030204" pitchFamily="18" charset="0"/>
                </a:rPr>
                <a:t>𝑦=𝑓</a:t>
              </a:r>
              <a:r>
                <a:rPr lang="en-US" sz="2000" b="0" i="0" baseline="30000" smtClean="0">
                  <a:latin typeface="Cambria Math" panose="02040503050406030204" pitchFamily="18" charset="0"/>
                  <a:ea typeface="Cambria Math" panose="02040503050406030204" pitchFamily="18" charset="0"/>
                </a:rPr>
                <a:t>5</a:t>
              </a:r>
              <a:r>
                <a:rPr lang="en-US" sz="2000" i="0" smtClean="0">
                  <a:latin typeface="Cambria Math" panose="02040503050406030204" pitchFamily="18" charset="0"/>
                  <a:ea typeface="Cambria Math" panose="02040503050406030204" pitchFamily="18" charset="0"/>
                </a:rPr>
                <a:t>(𝑓</a:t>
              </a:r>
              <a:r>
                <a:rPr lang="en-US" sz="2000" b="0" i="0" baseline="30000" smtClean="0">
                  <a:latin typeface="Cambria Math" panose="02040503050406030204" pitchFamily="18" charset="0"/>
                  <a:ea typeface="Cambria Math" panose="02040503050406030204" pitchFamily="18" charset="0"/>
                </a:rPr>
                <a:t>4</a:t>
              </a:r>
              <a:r>
                <a:rPr lang="en-US" sz="2000" i="0" smtClean="0">
                  <a:latin typeface="Cambria Math" panose="02040503050406030204" pitchFamily="18" charset="0"/>
                  <a:ea typeface="Cambria Math" panose="02040503050406030204" pitchFamily="18" charset="0"/>
                </a:rPr>
                <a:t>(𝑓</a:t>
              </a:r>
              <a:r>
                <a:rPr lang="en-US" sz="2000" b="0" i="0" baseline="30000" smtClean="0">
                  <a:latin typeface="Cambria Math" panose="02040503050406030204" pitchFamily="18" charset="0"/>
                  <a:ea typeface="Cambria Math" panose="02040503050406030204" pitchFamily="18" charset="0"/>
                </a:rPr>
                <a:t>3</a:t>
              </a:r>
              <a:r>
                <a:rPr lang="en-US" sz="2000" i="0" smtClean="0">
                  <a:latin typeface="Cambria Math" panose="02040503050406030204" pitchFamily="18" charset="0"/>
                  <a:ea typeface="Cambria Math" panose="02040503050406030204" pitchFamily="18" charset="0"/>
                </a:rPr>
                <a:t>(𝑓</a:t>
              </a:r>
              <a:r>
                <a:rPr lang="en-US" sz="2000" b="0" i="0" baseline="30000" smtClean="0">
                  <a:latin typeface="Cambria Math" panose="02040503050406030204" pitchFamily="18" charset="0"/>
                  <a:ea typeface="Cambria Math" panose="02040503050406030204" pitchFamily="18" charset="0"/>
                </a:rPr>
                <a:t>2</a:t>
              </a:r>
              <a:r>
                <a:rPr lang="en-US" sz="2000" i="0" smtClean="0">
                  <a:latin typeface="Cambria Math" panose="02040503050406030204" pitchFamily="18" charset="0"/>
                  <a:ea typeface="Cambria Math" panose="02040503050406030204" pitchFamily="18" charset="0"/>
                </a:rPr>
                <a:t>(</a:t>
              </a:r>
              <a:r>
                <a:rPr lang="pt-BR" sz="2000" i="0">
                  <a:latin typeface="Cambria Math" panose="02040503050406030204" pitchFamily="18" charset="0"/>
                  <a:ea typeface="Cambria Math" panose="02040503050406030204" pitchFamily="18" charset="0"/>
                </a:rPr>
                <a:t>𝑓</a:t>
              </a:r>
              <a:r>
                <a:rPr lang="en-US" sz="2000" b="0" i="0" baseline="30000" smtClean="0">
                  <a:latin typeface="Cambria Math" panose="02040503050406030204" pitchFamily="18" charset="0"/>
                  <a:ea typeface="Cambria Math" panose="02040503050406030204" pitchFamily="18" charset="0"/>
                </a:rPr>
                <a:t>1</a:t>
              </a:r>
              <a:r>
                <a:rPr lang="pt-BR" altLang="zh-CN" sz="2000" i="0">
                  <a:latin typeface="Cambria Math" panose="02040503050406030204" pitchFamily="18" charset="0"/>
                  <a:ea typeface="Cambria Math" panose="02040503050406030204" pitchFamily="18" charset="0"/>
                </a:rPr>
                <a:t>(</a:t>
              </a:r>
              <a:r>
                <a:rPr lang="pt-BR" sz="2000" i="0">
                  <a:latin typeface="Cambria Math" panose="02040503050406030204" pitchFamily="18" charset="0"/>
                  <a:ea typeface="Cambria Math" panose="02040503050406030204" pitchFamily="18" charset="0"/>
                </a:rPr>
                <a:t>𝑥)</a:t>
              </a:r>
              <a:r>
                <a:rPr lang="en-US" sz="2000" i="0">
                  <a:latin typeface="Cambria Math" panose="02040503050406030204" pitchFamily="18" charset="0"/>
                  <a:ea typeface="Cambria Math" panose="02040503050406030204" pitchFamily="18" charset="0"/>
                </a:rPr>
                <a:t>))))</a:t>
              </a:r>
              <a:endParaRPr lang="zh-CN" sz="2000" i="1" dirty="0">
                <a:latin typeface="Cambria Math" panose="02040503050406030204" pitchFamily="18" charset="0"/>
              </a:endParaRPr>
            </a:p>
          </dgm:t>
        </dgm:pt>
      </mc:Fallback>
    </mc:AlternateContent>
    <dgm:pt modelId="{E1AC82B9-1A0D-469B-AA76-09748AF87FD9}" type="parTrans" cxnId="{4A9CC389-DD53-4448-BF71-BF328A5D3E89}">
      <dgm:prSet/>
      <dgm:spPr/>
      <dgm:t>
        <a:bodyPr/>
        <a:lstStyle/>
        <a:p>
          <a:endParaRPr lang="zh-CN" altLang="en-US" sz="3200"/>
        </a:p>
      </dgm:t>
    </dgm:pt>
    <dgm:pt modelId="{8CC43198-BDC5-4748-99CD-A9997A2201A8}" type="sibTrans" cxnId="{4A9CC389-DD53-4448-BF71-BF328A5D3E89}">
      <dgm:prSet/>
      <dgm:spPr/>
      <dgm:t>
        <a:bodyPr/>
        <a:lstStyle/>
        <a:p>
          <a:endParaRPr lang="zh-CN" altLang="en-US" sz="3200"/>
        </a:p>
      </dgm:t>
    </dgm:pt>
    <dgm:pt modelId="{8E9E83E4-04BE-4573-B7C4-A800E90E98DF}">
      <dgm:prSet custT="1"/>
      <dgm:spPr/>
      <dgm:t>
        <a:bodyPr/>
        <a:lstStyle/>
        <a:p>
          <a:pPr rtl="0"/>
          <a:r>
            <a:rPr lang="en-US" altLang="zh-CN" sz="2000" dirty="0"/>
            <a:t>…</a:t>
          </a:r>
          <a:endParaRPr lang="zh-CN" sz="2000" dirty="0"/>
        </a:p>
      </dgm:t>
    </dgm:pt>
    <dgm:pt modelId="{3FDDF0B7-8141-4578-A4D4-0C681BE0B55D}" type="parTrans" cxnId="{EA20FEF3-669C-4C78-9AF9-88FEBC132B41}">
      <dgm:prSet/>
      <dgm:spPr/>
      <dgm:t>
        <a:bodyPr/>
        <a:lstStyle/>
        <a:p>
          <a:endParaRPr lang="zh-CN" altLang="en-US" sz="3200"/>
        </a:p>
      </dgm:t>
    </dgm:pt>
    <dgm:pt modelId="{51D1F71F-A5C9-426F-B3D5-4F6940487976}" type="sibTrans" cxnId="{EA20FEF3-669C-4C78-9AF9-88FEBC132B41}">
      <dgm:prSet custT="1"/>
      <dgm:spPr/>
      <dgm:t>
        <a:bodyPr/>
        <a:lstStyle/>
        <a:p>
          <a:endParaRPr lang="zh-CN" altLang="en-US" sz="1400"/>
        </a:p>
      </dgm:t>
    </dgm:pt>
    <dgm:pt modelId="{92867A3C-C6DF-4833-A074-A8BDFA96BA78}" type="pres">
      <dgm:prSet presAssocID="{AA94B9D6-14D9-464B-AB87-9AA8661B9B79}" presName="linearFlow" presStyleCnt="0">
        <dgm:presLayoutVars>
          <dgm:resizeHandles val="exact"/>
        </dgm:presLayoutVars>
      </dgm:prSet>
      <dgm:spPr/>
      <dgm:t>
        <a:bodyPr/>
        <a:lstStyle/>
        <a:p>
          <a:endParaRPr lang="zh-CN" altLang="en-US"/>
        </a:p>
      </dgm:t>
    </dgm:pt>
    <dgm:pt modelId="{FCD6CC03-B4F7-430C-98D0-115893192BDE}" type="pres">
      <dgm:prSet presAssocID="{C1DD56FD-8541-4B87-B289-BB4A9F4FE4EA}" presName="node" presStyleLbl="node1" presStyleIdx="0" presStyleCnt="4">
        <dgm:presLayoutVars>
          <dgm:bulletEnabled val="1"/>
        </dgm:presLayoutVars>
      </dgm:prSet>
      <dgm:spPr/>
      <dgm:t>
        <a:bodyPr/>
        <a:lstStyle/>
        <a:p>
          <a:endParaRPr lang="zh-CN" altLang="en-US"/>
        </a:p>
      </dgm:t>
    </dgm:pt>
    <dgm:pt modelId="{4EF64793-5BF1-44BB-A21B-0135AFBD46AF}" type="pres">
      <dgm:prSet presAssocID="{A28EAEE1-B752-49BF-8918-B4E358A0C6CC}" presName="sibTrans" presStyleLbl="sibTrans2D1" presStyleIdx="0" presStyleCnt="3"/>
      <dgm:spPr/>
      <dgm:t>
        <a:bodyPr/>
        <a:lstStyle/>
        <a:p>
          <a:endParaRPr lang="zh-CN" altLang="en-US"/>
        </a:p>
      </dgm:t>
    </dgm:pt>
    <dgm:pt modelId="{92E7D38F-E55A-42CB-B86C-837C0D9078A3}" type="pres">
      <dgm:prSet presAssocID="{A28EAEE1-B752-49BF-8918-B4E358A0C6CC}" presName="connectorText" presStyleLbl="sibTrans2D1" presStyleIdx="0" presStyleCnt="3"/>
      <dgm:spPr/>
      <dgm:t>
        <a:bodyPr/>
        <a:lstStyle/>
        <a:p>
          <a:endParaRPr lang="zh-CN" altLang="en-US"/>
        </a:p>
      </dgm:t>
    </dgm:pt>
    <dgm:pt modelId="{9FCB7101-7B41-4F46-B29A-8B98CB20ACF4}" type="pres">
      <dgm:prSet presAssocID="{41F2C266-4A97-41BB-BF31-B7B52A7B3260}" presName="node" presStyleLbl="node1" presStyleIdx="1" presStyleCnt="4" custScaleX="216739">
        <dgm:presLayoutVars>
          <dgm:bulletEnabled val="1"/>
        </dgm:presLayoutVars>
      </dgm:prSet>
      <dgm:spPr/>
      <dgm:t>
        <a:bodyPr/>
        <a:lstStyle/>
        <a:p>
          <a:endParaRPr lang="zh-CN" altLang="en-US"/>
        </a:p>
      </dgm:t>
    </dgm:pt>
    <dgm:pt modelId="{0E188FDA-3031-47C5-A37C-074F9C682AE9}" type="pres">
      <dgm:prSet presAssocID="{38CF7023-AFD3-4111-89A1-5FACC591B24B}" presName="sibTrans" presStyleLbl="sibTrans2D1" presStyleIdx="1" presStyleCnt="3"/>
      <dgm:spPr/>
      <dgm:t>
        <a:bodyPr/>
        <a:lstStyle/>
        <a:p>
          <a:endParaRPr lang="zh-CN" altLang="en-US"/>
        </a:p>
      </dgm:t>
    </dgm:pt>
    <dgm:pt modelId="{FF5E01BF-EA3A-461C-ABB2-916E996E420E}" type="pres">
      <dgm:prSet presAssocID="{38CF7023-AFD3-4111-89A1-5FACC591B24B}" presName="connectorText" presStyleLbl="sibTrans2D1" presStyleIdx="1" presStyleCnt="3"/>
      <dgm:spPr/>
      <dgm:t>
        <a:bodyPr/>
        <a:lstStyle/>
        <a:p>
          <a:endParaRPr lang="zh-CN" altLang="en-US"/>
        </a:p>
      </dgm:t>
    </dgm:pt>
    <dgm:pt modelId="{18185A6C-2422-400B-9E45-ECC7B0CECAC8}" type="pres">
      <dgm:prSet presAssocID="{8E9E83E4-04BE-4573-B7C4-A800E90E98DF}" presName="node" presStyleLbl="node1" presStyleIdx="2" presStyleCnt="4">
        <dgm:presLayoutVars>
          <dgm:bulletEnabled val="1"/>
        </dgm:presLayoutVars>
      </dgm:prSet>
      <dgm:spPr/>
      <dgm:t>
        <a:bodyPr/>
        <a:lstStyle/>
        <a:p>
          <a:endParaRPr lang="zh-CN" altLang="en-US"/>
        </a:p>
      </dgm:t>
    </dgm:pt>
    <dgm:pt modelId="{CF55BC5C-1C33-4983-911D-EF7A771C9BEC}" type="pres">
      <dgm:prSet presAssocID="{51D1F71F-A5C9-426F-B3D5-4F6940487976}" presName="sibTrans" presStyleLbl="sibTrans2D1" presStyleIdx="2" presStyleCnt="3"/>
      <dgm:spPr/>
      <dgm:t>
        <a:bodyPr/>
        <a:lstStyle/>
        <a:p>
          <a:endParaRPr lang="zh-CN" altLang="en-US"/>
        </a:p>
      </dgm:t>
    </dgm:pt>
    <dgm:pt modelId="{66FFAA11-2188-4140-84FE-E73B3D5128AF}" type="pres">
      <dgm:prSet presAssocID="{51D1F71F-A5C9-426F-B3D5-4F6940487976}" presName="connectorText" presStyleLbl="sibTrans2D1" presStyleIdx="2" presStyleCnt="3"/>
      <dgm:spPr/>
      <dgm:t>
        <a:bodyPr/>
        <a:lstStyle/>
        <a:p>
          <a:endParaRPr lang="zh-CN" altLang="en-US"/>
        </a:p>
      </dgm:t>
    </dgm:pt>
    <dgm:pt modelId="{1F0BD8E5-EC2F-45C6-88A9-672B0AD75965}" type="pres">
      <dgm:prSet presAssocID="{912FECB8-3D85-4C27-B4A1-FE45042E4604}" presName="node" presStyleLbl="node1" presStyleIdx="3" presStyleCnt="4" custScaleX="237093" custScaleY="100524" custLinFactNeighborX="62338" custLinFactNeighborY="552">
        <dgm:presLayoutVars>
          <dgm:bulletEnabled val="1"/>
        </dgm:presLayoutVars>
      </dgm:prSet>
      <dgm:spPr/>
      <dgm:t>
        <a:bodyPr/>
        <a:lstStyle/>
        <a:p>
          <a:endParaRPr lang="zh-CN" altLang="en-US"/>
        </a:p>
      </dgm:t>
    </dgm:pt>
  </dgm:ptLst>
  <dgm:cxnLst>
    <dgm:cxn modelId="{04648197-0A30-40DA-A412-C63043E92C5D}" type="presOf" srcId="{C1DD56FD-8541-4B87-B289-BB4A9F4FE4EA}" destId="{FCD6CC03-B4F7-430C-98D0-115893192BDE}" srcOrd="0" destOrd="0" presId="urn:microsoft.com/office/officeart/2005/8/layout/process2"/>
    <dgm:cxn modelId="{EA20FEF3-669C-4C78-9AF9-88FEBC132B41}" srcId="{AA94B9D6-14D9-464B-AB87-9AA8661B9B79}" destId="{8E9E83E4-04BE-4573-B7C4-A800E90E98DF}" srcOrd="2" destOrd="0" parTransId="{3FDDF0B7-8141-4578-A4D4-0C681BE0B55D}" sibTransId="{51D1F71F-A5C9-426F-B3D5-4F6940487976}"/>
    <dgm:cxn modelId="{02927BD2-05B6-4ED6-8D13-0CDF1EF5613B}" type="presOf" srcId="{38CF7023-AFD3-4111-89A1-5FACC591B24B}" destId="{0E188FDA-3031-47C5-A37C-074F9C682AE9}" srcOrd="0" destOrd="0" presId="urn:microsoft.com/office/officeart/2005/8/layout/process2"/>
    <dgm:cxn modelId="{D54597F8-F628-45D8-9358-5228F72E9195}" type="presOf" srcId="{A28EAEE1-B752-49BF-8918-B4E358A0C6CC}" destId="{4EF64793-5BF1-44BB-A21B-0135AFBD46AF}" srcOrd="0" destOrd="0" presId="urn:microsoft.com/office/officeart/2005/8/layout/process2"/>
    <dgm:cxn modelId="{AF1856FE-967D-4FC4-9B79-0172E715930B}" type="presOf" srcId="{A28EAEE1-B752-49BF-8918-B4E358A0C6CC}" destId="{92E7D38F-E55A-42CB-B86C-837C0D9078A3}" srcOrd="1" destOrd="0" presId="urn:microsoft.com/office/officeart/2005/8/layout/process2"/>
    <dgm:cxn modelId="{3BD37ED2-1E47-43DF-80BC-DF30D2565D6C}" type="presOf" srcId="{8E9E83E4-04BE-4573-B7C4-A800E90E98DF}" destId="{18185A6C-2422-400B-9E45-ECC7B0CECAC8}" srcOrd="0" destOrd="0" presId="urn:microsoft.com/office/officeart/2005/8/layout/process2"/>
    <dgm:cxn modelId="{33325396-4A25-453B-8CF7-63C794E0B525}" type="presOf" srcId="{51D1F71F-A5C9-426F-B3D5-4F6940487976}" destId="{66FFAA11-2188-4140-84FE-E73B3D5128AF}" srcOrd="1" destOrd="0" presId="urn:microsoft.com/office/officeart/2005/8/layout/process2"/>
    <dgm:cxn modelId="{CFED224F-682C-44C9-A793-0C8FAA63B0D6}" srcId="{AA94B9D6-14D9-464B-AB87-9AA8661B9B79}" destId="{C1DD56FD-8541-4B87-B289-BB4A9F4FE4EA}" srcOrd="0" destOrd="0" parTransId="{A089A9E3-F74C-474E-BFB4-AE768D330D4E}" sibTransId="{A28EAEE1-B752-49BF-8918-B4E358A0C6CC}"/>
    <dgm:cxn modelId="{8EC6CE3D-223F-435D-BE2C-7E339803D506}" type="presOf" srcId="{AA94B9D6-14D9-464B-AB87-9AA8661B9B79}" destId="{92867A3C-C6DF-4833-A074-A8BDFA96BA78}" srcOrd="0" destOrd="0" presId="urn:microsoft.com/office/officeart/2005/8/layout/process2"/>
    <dgm:cxn modelId="{4A9CC389-DD53-4448-BF71-BF328A5D3E89}" srcId="{AA94B9D6-14D9-464B-AB87-9AA8661B9B79}" destId="{912FECB8-3D85-4C27-B4A1-FE45042E4604}" srcOrd="3" destOrd="0" parTransId="{E1AC82B9-1A0D-469B-AA76-09748AF87FD9}" sibTransId="{8CC43198-BDC5-4748-99CD-A9997A2201A8}"/>
    <dgm:cxn modelId="{3754E1F8-046A-4488-8DD9-2458DB1D0313}" type="presOf" srcId="{912FECB8-3D85-4C27-B4A1-FE45042E4604}" destId="{1F0BD8E5-EC2F-45C6-88A9-672B0AD75965}" srcOrd="0" destOrd="0" presId="urn:microsoft.com/office/officeart/2005/8/layout/process2"/>
    <dgm:cxn modelId="{AADB1A3B-781F-41B3-9157-89AA006696E4}" type="presOf" srcId="{41F2C266-4A97-41BB-BF31-B7B52A7B3260}" destId="{9FCB7101-7B41-4F46-B29A-8B98CB20ACF4}" srcOrd="0" destOrd="0" presId="urn:microsoft.com/office/officeart/2005/8/layout/process2"/>
    <dgm:cxn modelId="{BBADCC05-D4CA-4A47-95E2-20D9E9A3F702}" srcId="{AA94B9D6-14D9-464B-AB87-9AA8661B9B79}" destId="{41F2C266-4A97-41BB-BF31-B7B52A7B3260}" srcOrd="1" destOrd="0" parTransId="{46CCE478-BBB2-45F4-8D80-08CD5EA0C277}" sibTransId="{38CF7023-AFD3-4111-89A1-5FACC591B24B}"/>
    <dgm:cxn modelId="{12FC61E6-1480-4591-ACE5-30617D2FEA46}" type="presOf" srcId="{51D1F71F-A5C9-426F-B3D5-4F6940487976}" destId="{CF55BC5C-1C33-4983-911D-EF7A771C9BEC}" srcOrd="0" destOrd="0" presId="urn:microsoft.com/office/officeart/2005/8/layout/process2"/>
    <dgm:cxn modelId="{4B50108A-1323-4FD1-9468-434FEED764F1}" type="presOf" srcId="{38CF7023-AFD3-4111-89A1-5FACC591B24B}" destId="{FF5E01BF-EA3A-461C-ABB2-916E996E420E}" srcOrd="1" destOrd="0" presId="urn:microsoft.com/office/officeart/2005/8/layout/process2"/>
    <dgm:cxn modelId="{B9FCF1FA-927D-44A0-8971-CB623C0857C8}" type="presParOf" srcId="{92867A3C-C6DF-4833-A074-A8BDFA96BA78}" destId="{FCD6CC03-B4F7-430C-98D0-115893192BDE}" srcOrd="0" destOrd="0" presId="urn:microsoft.com/office/officeart/2005/8/layout/process2"/>
    <dgm:cxn modelId="{E1649BF5-E0A8-4D48-9FC8-E84E682A0D10}" type="presParOf" srcId="{92867A3C-C6DF-4833-A074-A8BDFA96BA78}" destId="{4EF64793-5BF1-44BB-A21B-0135AFBD46AF}" srcOrd="1" destOrd="0" presId="urn:microsoft.com/office/officeart/2005/8/layout/process2"/>
    <dgm:cxn modelId="{6D56158E-A92A-488F-99F3-C0FAF840747D}" type="presParOf" srcId="{4EF64793-5BF1-44BB-A21B-0135AFBD46AF}" destId="{92E7D38F-E55A-42CB-B86C-837C0D9078A3}" srcOrd="0" destOrd="0" presId="urn:microsoft.com/office/officeart/2005/8/layout/process2"/>
    <dgm:cxn modelId="{EA6270D7-9DC5-4825-B434-99E635AB0BD7}" type="presParOf" srcId="{92867A3C-C6DF-4833-A074-A8BDFA96BA78}" destId="{9FCB7101-7B41-4F46-B29A-8B98CB20ACF4}" srcOrd="2" destOrd="0" presId="urn:microsoft.com/office/officeart/2005/8/layout/process2"/>
    <dgm:cxn modelId="{F95D3788-47A3-4525-87D4-8B4FEAC1C8CB}" type="presParOf" srcId="{92867A3C-C6DF-4833-A074-A8BDFA96BA78}" destId="{0E188FDA-3031-47C5-A37C-074F9C682AE9}" srcOrd="3" destOrd="0" presId="urn:microsoft.com/office/officeart/2005/8/layout/process2"/>
    <dgm:cxn modelId="{70C3490F-E5AA-4C18-B6CC-4567A02E587D}" type="presParOf" srcId="{0E188FDA-3031-47C5-A37C-074F9C682AE9}" destId="{FF5E01BF-EA3A-461C-ABB2-916E996E420E}" srcOrd="0" destOrd="0" presId="urn:microsoft.com/office/officeart/2005/8/layout/process2"/>
    <dgm:cxn modelId="{0108E87E-8760-4061-8BD6-37B80FB7FE40}" type="presParOf" srcId="{92867A3C-C6DF-4833-A074-A8BDFA96BA78}" destId="{18185A6C-2422-400B-9E45-ECC7B0CECAC8}" srcOrd="4" destOrd="0" presId="urn:microsoft.com/office/officeart/2005/8/layout/process2"/>
    <dgm:cxn modelId="{AD5BC608-20E0-4CEA-AFC3-122FC2DD4E27}" type="presParOf" srcId="{92867A3C-C6DF-4833-A074-A8BDFA96BA78}" destId="{CF55BC5C-1C33-4983-911D-EF7A771C9BEC}" srcOrd="5" destOrd="0" presId="urn:microsoft.com/office/officeart/2005/8/layout/process2"/>
    <dgm:cxn modelId="{01BCCA9E-047D-413A-A742-0EB8EB0E116D}" type="presParOf" srcId="{CF55BC5C-1C33-4983-911D-EF7A771C9BEC}" destId="{66FFAA11-2188-4140-84FE-E73B3D5128AF}" srcOrd="0" destOrd="0" presId="urn:microsoft.com/office/officeart/2005/8/layout/process2"/>
    <dgm:cxn modelId="{14DA7B36-687A-4F4D-9017-B0B92DA52A7C}" type="presParOf" srcId="{92867A3C-C6DF-4833-A074-A8BDFA96BA78}" destId="{1F0BD8E5-EC2F-45C6-88A9-672B0AD75965}"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94B9D6-14D9-464B-AB87-9AA8661B9B79}"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zh-CN" altLang="en-US"/>
        </a:p>
      </dgm:t>
    </dgm:pt>
    <dgm:pt modelId="{C1DD56FD-8541-4B87-B289-BB4A9F4FE4EA}">
      <dgm:prSet custT="1"/>
      <dgm:spPr>
        <a:blipFill>
          <a:blip xmlns:r="http://schemas.openxmlformats.org/officeDocument/2006/relationships" r:embed="rId1"/>
          <a:stretch>
            <a:fillRect/>
          </a:stretch>
        </a:blipFill>
      </dgm:spPr>
      <dgm:t>
        <a:bodyPr/>
        <a:lstStyle/>
        <a:p>
          <a:r>
            <a:rPr lang="zh-CN" altLang="en-US">
              <a:noFill/>
            </a:rPr>
            <a:t> </a:t>
          </a:r>
        </a:p>
      </dgm:t>
    </dgm:pt>
    <dgm:pt modelId="{A089A9E3-F74C-474E-BFB4-AE768D330D4E}" type="parTrans" cxnId="{CFED224F-682C-44C9-A793-0C8FAA63B0D6}">
      <dgm:prSet/>
      <dgm:spPr/>
      <dgm:t>
        <a:bodyPr/>
        <a:lstStyle/>
        <a:p>
          <a:endParaRPr lang="zh-CN" altLang="en-US" sz="3200"/>
        </a:p>
      </dgm:t>
    </dgm:pt>
    <dgm:pt modelId="{A28EAEE1-B752-49BF-8918-B4E358A0C6CC}" type="sibTrans" cxnId="{CFED224F-682C-44C9-A793-0C8FAA63B0D6}">
      <dgm:prSet custT="1"/>
      <dgm:spPr/>
      <dgm:t>
        <a:bodyPr/>
        <a:lstStyle/>
        <a:p>
          <a:endParaRPr lang="zh-CN" altLang="en-US" sz="1400"/>
        </a:p>
      </dgm:t>
    </dgm:pt>
    <dgm:pt modelId="{41F2C266-4A97-41BB-BF31-B7B52A7B3260}">
      <dgm:prSet custT="1"/>
      <dgm:spPr>
        <a:blipFill>
          <a:blip xmlns:r="http://schemas.openxmlformats.org/officeDocument/2006/relationships" r:embed="rId2"/>
          <a:stretch>
            <a:fillRect/>
          </a:stretch>
        </a:blipFill>
      </dgm:spPr>
      <dgm:t>
        <a:bodyPr/>
        <a:lstStyle/>
        <a:p>
          <a:r>
            <a:rPr lang="zh-CN" altLang="en-US">
              <a:noFill/>
            </a:rPr>
            <a:t> </a:t>
          </a:r>
        </a:p>
      </dgm:t>
    </dgm:pt>
    <dgm:pt modelId="{46CCE478-BBB2-45F4-8D80-08CD5EA0C277}" type="parTrans" cxnId="{BBADCC05-D4CA-4A47-95E2-20D9E9A3F702}">
      <dgm:prSet/>
      <dgm:spPr/>
      <dgm:t>
        <a:bodyPr/>
        <a:lstStyle/>
        <a:p>
          <a:endParaRPr lang="zh-CN" altLang="en-US" sz="3200"/>
        </a:p>
      </dgm:t>
    </dgm:pt>
    <dgm:pt modelId="{38CF7023-AFD3-4111-89A1-5FACC591B24B}" type="sibTrans" cxnId="{BBADCC05-D4CA-4A47-95E2-20D9E9A3F702}">
      <dgm:prSet custT="1"/>
      <dgm:spPr/>
      <dgm:t>
        <a:bodyPr/>
        <a:lstStyle/>
        <a:p>
          <a:endParaRPr lang="zh-CN" altLang="en-US" sz="1400"/>
        </a:p>
      </dgm:t>
    </dgm:pt>
    <dgm:pt modelId="{912FECB8-3D85-4C27-B4A1-FE45042E4604}">
      <dgm:prSet custT="1"/>
      <dgm:spPr>
        <a:blipFill>
          <a:blip xmlns:r="http://schemas.openxmlformats.org/officeDocument/2006/relationships" r:embed="rId3"/>
          <a:stretch>
            <a:fillRect/>
          </a:stretch>
        </a:blipFill>
      </dgm:spPr>
      <dgm:t>
        <a:bodyPr/>
        <a:lstStyle/>
        <a:p>
          <a:r>
            <a:rPr lang="zh-CN" altLang="en-US">
              <a:noFill/>
            </a:rPr>
            <a:t> </a:t>
          </a:r>
        </a:p>
      </dgm:t>
    </dgm:pt>
    <dgm:pt modelId="{E1AC82B9-1A0D-469B-AA76-09748AF87FD9}" type="parTrans" cxnId="{4A9CC389-DD53-4448-BF71-BF328A5D3E89}">
      <dgm:prSet/>
      <dgm:spPr/>
      <dgm:t>
        <a:bodyPr/>
        <a:lstStyle/>
        <a:p>
          <a:endParaRPr lang="zh-CN" altLang="en-US" sz="3200"/>
        </a:p>
      </dgm:t>
    </dgm:pt>
    <dgm:pt modelId="{8CC43198-BDC5-4748-99CD-A9997A2201A8}" type="sibTrans" cxnId="{4A9CC389-DD53-4448-BF71-BF328A5D3E89}">
      <dgm:prSet/>
      <dgm:spPr/>
      <dgm:t>
        <a:bodyPr/>
        <a:lstStyle/>
        <a:p>
          <a:endParaRPr lang="zh-CN" altLang="en-US" sz="3200"/>
        </a:p>
      </dgm:t>
    </dgm:pt>
    <dgm:pt modelId="{8E9E83E4-04BE-4573-B7C4-A800E90E98DF}">
      <dgm:prSet custT="1"/>
      <dgm:spPr/>
      <dgm:t>
        <a:bodyPr/>
        <a:lstStyle/>
        <a:p>
          <a:pPr rtl="0"/>
          <a:r>
            <a:rPr lang="en-US" altLang="zh-CN" sz="2000" dirty="0"/>
            <a:t>…</a:t>
          </a:r>
          <a:endParaRPr lang="zh-CN" sz="2000" dirty="0"/>
        </a:p>
      </dgm:t>
    </dgm:pt>
    <dgm:pt modelId="{3FDDF0B7-8141-4578-A4D4-0C681BE0B55D}" type="parTrans" cxnId="{EA20FEF3-669C-4C78-9AF9-88FEBC132B41}">
      <dgm:prSet/>
      <dgm:spPr/>
      <dgm:t>
        <a:bodyPr/>
        <a:lstStyle/>
        <a:p>
          <a:endParaRPr lang="zh-CN" altLang="en-US" sz="3200"/>
        </a:p>
      </dgm:t>
    </dgm:pt>
    <dgm:pt modelId="{51D1F71F-A5C9-426F-B3D5-4F6940487976}" type="sibTrans" cxnId="{EA20FEF3-669C-4C78-9AF9-88FEBC132B41}">
      <dgm:prSet custT="1"/>
      <dgm:spPr/>
      <dgm:t>
        <a:bodyPr/>
        <a:lstStyle/>
        <a:p>
          <a:endParaRPr lang="zh-CN" altLang="en-US" sz="1400"/>
        </a:p>
      </dgm:t>
    </dgm:pt>
    <dgm:pt modelId="{92867A3C-C6DF-4833-A074-A8BDFA96BA78}" type="pres">
      <dgm:prSet presAssocID="{AA94B9D6-14D9-464B-AB87-9AA8661B9B79}" presName="linearFlow" presStyleCnt="0">
        <dgm:presLayoutVars>
          <dgm:resizeHandles val="exact"/>
        </dgm:presLayoutVars>
      </dgm:prSet>
      <dgm:spPr/>
      <dgm:t>
        <a:bodyPr/>
        <a:lstStyle/>
        <a:p>
          <a:endParaRPr lang="zh-CN" altLang="en-US"/>
        </a:p>
      </dgm:t>
    </dgm:pt>
    <dgm:pt modelId="{FCD6CC03-B4F7-430C-98D0-115893192BDE}" type="pres">
      <dgm:prSet presAssocID="{C1DD56FD-8541-4B87-B289-BB4A9F4FE4EA}" presName="node" presStyleLbl="node1" presStyleIdx="0" presStyleCnt="4">
        <dgm:presLayoutVars>
          <dgm:bulletEnabled val="1"/>
        </dgm:presLayoutVars>
      </dgm:prSet>
      <dgm:spPr/>
      <dgm:t>
        <a:bodyPr/>
        <a:lstStyle/>
        <a:p>
          <a:endParaRPr lang="zh-CN" altLang="en-US"/>
        </a:p>
      </dgm:t>
    </dgm:pt>
    <dgm:pt modelId="{4EF64793-5BF1-44BB-A21B-0135AFBD46AF}" type="pres">
      <dgm:prSet presAssocID="{A28EAEE1-B752-49BF-8918-B4E358A0C6CC}" presName="sibTrans" presStyleLbl="sibTrans2D1" presStyleIdx="0" presStyleCnt="3"/>
      <dgm:spPr/>
      <dgm:t>
        <a:bodyPr/>
        <a:lstStyle/>
        <a:p>
          <a:endParaRPr lang="zh-CN" altLang="en-US"/>
        </a:p>
      </dgm:t>
    </dgm:pt>
    <dgm:pt modelId="{92E7D38F-E55A-42CB-B86C-837C0D9078A3}" type="pres">
      <dgm:prSet presAssocID="{A28EAEE1-B752-49BF-8918-B4E358A0C6CC}" presName="connectorText" presStyleLbl="sibTrans2D1" presStyleIdx="0" presStyleCnt="3"/>
      <dgm:spPr/>
      <dgm:t>
        <a:bodyPr/>
        <a:lstStyle/>
        <a:p>
          <a:endParaRPr lang="zh-CN" altLang="en-US"/>
        </a:p>
      </dgm:t>
    </dgm:pt>
    <dgm:pt modelId="{9FCB7101-7B41-4F46-B29A-8B98CB20ACF4}" type="pres">
      <dgm:prSet presAssocID="{41F2C266-4A97-41BB-BF31-B7B52A7B3260}" presName="node" presStyleLbl="node1" presStyleIdx="1" presStyleCnt="4" custScaleX="216739">
        <dgm:presLayoutVars>
          <dgm:bulletEnabled val="1"/>
        </dgm:presLayoutVars>
      </dgm:prSet>
      <dgm:spPr/>
      <dgm:t>
        <a:bodyPr/>
        <a:lstStyle/>
        <a:p>
          <a:endParaRPr lang="zh-CN" altLang="en-US"/>
        </a:p>
      </dgm:t>
    </dgm:pt>
    <dgm:pt modelId="{0E188FDA-3031-47C5-A37C-074F9C682AE9}" type="pres">
      <dgm:prSet presAssocID="{38CF7023-AFD3-4111-89A1-5FACC591B24B}" presName="sibTrans" presStyleLbl="sibTrans2D1" presStyleIdx="1" presStyleCnt="3"/>
      <dgm:spPr/>
      <dgm:t>
        <a:bodyPr/>
        <a:lstStyle/>
        <a:p>
          <a:endParaRPr lang="zh-CN" altLang="en-US"/>
        </a:p>
      </dgm:t>
    </dgm:pt>
    <dgm:pt modelId="{FF5E01BF-EA3A-461C-ABB2-916E996E420E}" type="pres">
      <dgm:prSet presAssocID="{38CF7023-AFD3-4111-89A1-5FACC591B24B}" presName="connectorText" presStyleLbl="sibTrans2D1" presStyleIdx="1" presStyleCnt="3"/>
      <dgm:spPr/>
      <dgm:t>
        <a:bodyPr/>
        <a:lstStyle/>
        <a:p>
          <a:endParaRPr lang="zh-CN" altLang="en-US"/>
        </a:p>
      </dgm:t>
    </dgm:pt>
    <dgm:pt modelId="{18185A6C-2422-400B-9E45-ECC7B0CECAC8}" type="pres">
      <dgm:prSet presAssocID="{8E9E83E4-04BE-4573-B7C4-A800E90E98DF}" presName="node" presStyleLbl="node1" presStyleIdx="2" presStyleCnt="4">
        <dgm:presLayoutVars>
          <dgm:bulletEnabled val="1"/>
        </dgm:presLayoutVars>
      </dgm:prSet>
      <dgm:spPr/>
      <dgm:t>
        <a:bodyPr/>
        <a:lstStyle/>
        <a:p>
          <a:endParaRPr lang="zh-CN" altLang="en-US"/>
        </a:p>
      </dgm:t>
    </dgm:pt>
    <dgm:pt modelId="{CF55BC5C-1C33-4983-911D-EF7A771C9BEC}" type="pres">
      <dgm:prSet presAssocID="{51D1F71F-A5C9-426F-B3D5-4F6940487976}" presName="sibTrans" presStyleLbl="sibTrans2D1" presStyleIdx="2" presStyleCnt="3"/>
      <dgm:spPr/>
      <dgm:t>
        <a:bodyPr/>
        <a:lstStyle/>
        <a:p>
          <a:endParaRPr lang="zh-CN" altLang="en-US"/>
        </a:p>
      </dgm:t>
    </dgm:pt>
    <dgm:pt modelId="{66FFAA11-2188-4140-84FE-E73B3D5128AF}" type="pres">
      <dgm:prSet presAssocID="{51D1F71F-A5C9-426F-B3D5-4F6940487976}" presName="connectorText" presStyleLbl="sibTrans2D1" presStyleIdx="2" presStyleCnt="3"/>
      <dgm:spPr/>
      <dgm:t>
        <a:bodyPr/>
        <a:lstStyle/>
        <a:p>
          <a:endParaRPr lang="zh-CN" altLang="en-US"/>
        </a:p>
      </dgm:t>
    </dgm:pt>
    <dgm:pt modelId="{1F0BD8E5-EC2F-45C6-88A9-672B0AD75965}" type="pres">
      <dgm:prSet presAssocID="{912FECB8-3D85-4C27-B4A1-FE45042E4604}" presName="node" presStyleLbl="node1" presStyleIdx="3" presStyleCnt="4" custScaleX="237093" custScaleY="100524" custLinFactNeighborX="62338" custLinFactNeighborY="552">
        <dgm:presLayoutVars>
          <dgm:bulletEnabled val="1"/>
        </dgm:presLayoutVars>
      </dgm:prSet>
      <dgm:spPr/>
      <dgm:t>
        <a:bodyPr/>
        <a:lstStyle/>
        <a:p>
          <a:endParaRPr lang="zh-CN" altLang="en-US"/>
        </a:p>
      </dgm:t>
    </dgm:pt>
  </dgm:ptLst>
  <dgm:cxnLst>
    <dgm:cxn modelId="{4A9CC389-DD53-4448-BF71-BF328A5D3E89}" srcId="{AA94B9D6-14D9-464B-AB87-9AA8661B9B79}" destId="{912FECB8-3D85-4C27-B4A1-FE45042E4604}" srcOrd="3" destOrd="0" parTransId="{E1AC82B9-1A0D-469B-AA76-09748AF87FD9}" sibTransId="{8CC43198-BDC5-4748-99CD-A9997A2201A8}"/>
    <dgm:cxn modelId="{AADB1A3B-781F-41B3-9157-89AA006696E4}" type="presOf" srcId="{41F2C266-4A97-41BB-BF31-B7B52A7B3260}" destId="{9FCB7101-7B41-4F46-B29A-8B98CB20ACF4}" srcOrd="0" destOrd="0" presId="urn:microsoft.com/office/officeart/2005/8/layout/process2"/>
    <dgm:cxn modelId="{3754E1F8-046A-4488-8DD9-2458DB1D0313}" type="presOf" srcId="{912FECB8-3D85-4C27-B4A1-FE45042E4604}" destId="{1F0BD8E5-EC2F-45C6-88A9-672B0AD75965}" srcOrd="0" destOrd="0" presId="urn:microsoft.com/office/officeart/2005/8/layout/process2"/>
    <dgm:cxn modelId="{12FC61E6-1480-4591-ACE5-30617D2FEA46}" type="presOf" srcId="{51D1F71F-A5C9-426F-B3D5-4F6940487976}" destId="{CF55BC5C-1C33-4983-911D-EF7A771C9BEC}" srcOrd="0" destOrd="0" presId="urn:microsoft.com/office/officeart/2005/8/layout/process2"/>
    <dgm:cxn modelId="{3BD37ED2-1E47-43DF-80BC-DF30D2565D6C}" type="presOf" srcId="{8E9E83E4-04BE-4573-B7C4-A800E90E98DF}" destId="{18185A6C-2422-400B-9E45-ECC7B0CECAC8}" srcOrd="0" destOrd="0" presId="urn:microsoft.com/office/officeart/2005/8/layout/process2"/>
    <dgm:cxn modelId="{4B50108A-1323-4FD1-9468-434FEED764F1}" type="presOf" srcId="{38CF7023-AFD3-4111-89A1-5FACC591B24B}" destId="{FF5E01BF-EA3A-461C-ABB2-916E996E420E}" srcOrd="1" destOrd="0" presId="urn:microsoft.com/office/officeart/2005/8/layout/process2"/>
    <dgm:cxn modelId="{8EC6CE3D-223F-435D-BE2C-7E339803D506}" type="presOf" srcId="{AA94B9D6-14D9-464B-AB87-9AA8661B9B79}" destId="{92867A3C-C6DF-4833-A074-A8BDFA96BA78}" srcOrd="0" destOrd="0" presId="urn:microsoft.com/office/officeart/2005/8/layout/process2"/>
    <dgm:cxn modelId="{33325396-4A25-453B-8CF7-63C794E0B525}" type="presOf" srcId="{51D1F71F-A5C9-426F-B3D5-4F6940487976}" destId="{66FFAA11-2188-4140-84FE-E73B3D5128AF}" srcOrd="1" destOrd="0" presId="urn:microsoft.com/office/officeart/2005/8/layout/process2"/>
    <dgm:cxn modelId="{02927BD2-05B6-4ED6-8D13-0CDF1EF5613B}" type="presOf" srcId="{38CF7023-AFD3-4111-89A1-5FACC591B24B}" destId="{0E188FDA-3031-47C5-A37C-074F9C682AE9}" srcOrd="0" destOrd="0" presId="urn:microsoft.com/office/officeart/2005/8/layout/process2"/>
    <dgm:cxn modelId="{CFED224F-682C-44C9-A793-0C8FAA63B0D6}" srcId="{AA94B9D6-14D9-464B-AB87-9AA8661B9B79}" destId="{C1DD56FD-8541-4B87-B289-BB4A9F4FE4EA}" srcOrd="0" destOrd="0" parTransId="{A089A9E3-F74C-474E-BFB4-AE768D330D4E}" sibTransId="{A28EAEE1-B752-49BF-8918-B4E358A0C6CC}"/>
    <dgm:cxn modelId="{BBADCC05-D4CA-4A47-95E2-20D9E9A3F702}" srcId="{AA94B9D6-14D9-464B-AB87-9AA8661B9B79}" destId="{41F2C266-4A97-41BB-BF31-B7B52A7B3260}" srcOrd="1" destOrd="0" parTransId="{46CCE478-BBB2-45F4-8D80-08CD5EA0C277}" sibTransId="{38CF7023-AFD3-4111-89A1-5FACC591B24B}"/>
    <dgm:cxn modelId="{D54597F8-F628-45D8-9358-5228F72E9195}" type="presOf" srcId="{A28EAEE1-B752-49BF-8918-B4E358A0C6CC}" destId="{4EF64793-5BF1-44BB-A21B-0135AFBD46AF}" srcOrd="0" destOrd="0" presId="urn:microsoft.com/office/officeart/2005/8/layout/process2"/>
    <dgm:cxn modelId="{EA20FEF3-669C-4C78-9AF9-88FEBC132B41}" srcId="{AA94B9D6-14D9-464B-AB87-9AA8661B9B79}" destId="{8E9E83E4-04BE-4573-B7C4-A800E90E98DF}" srcOrd="2" destOrd="0" parTransId="{3FDDF0B7-8141-4578-A4D4-0C681BE0B55D}" sibTransId="{51D1F71F-A5C9-426F-B3D5-4F6940487976}"/>
    <dgm:cxn modelId="{04648197-0A30-40DA-A412-C63043E92C5D}" type="presOf" srcId="{C1DD56FD-8541-4B87-B289-BB4A9F4FE4EA}" destId="{FCD6CC03-B4F7-430C-98D0-115893192BDE}" srcOrd="0" destOrd="0" presId="urn:microsoft.com/office/officeart/2005/8/layout/process2"/>
    <dgm:cxn modelId="{AF1856FE-967D-4FC4-9B79-0172E715930B}" type="presOf" srcId="{A28EAEE1-B752-49BF-8918-B4E358A0C6CC}" destId="{92E7D38F-E55A-42CB-B86C-837C0D9078A3}" srcOrd="1" destOrd="0" presId="urn:microsoft.com/office/officeart/2005/8/layout/process2"/>
    <dgm:cxn modelId="{B9FCF1FA-927D-44A0-8971-CB623C0857C8}" type="presParOf" srcId="{92867A3C-C6DF-4833-A074-A8BDFA96BA78}" destId="{FCD6CC03-B4F7-430C-98D0-115893192BDE}" srcOrd="0" destOrd="0" presId="urn:microsoft.com/office/officeart/2005/8/layout/process2"/>
    <dgm:cxn modelId="{E1649BF5-E0A8-4D48-9FC8-E84E682A0D10}" type="presParOf" srcId="{92867A3C-C6DF-4833-A074-A8BDFA96BA78}" destId="{4EF64793-5BF1-44BB-A21B-0135AFBD46AF}" srcOrd="1" destOrd="0" presId="urn:microsoft.com/office/officeart/2005/8/layout/process2"/>
    <dgm:cxn modelId="{6D56158E-A92A-488F-99F3-C0FAF840747D}" type="presParOf" srcId="{4EF64793-5BF1-44BB-A21B-0135AFBD46AF}" destId="{92E7D38F-E55A-42CB-B86C-837C0D9078A3}" srcOrd="0" destOrd="0" presId="urn:microsoft.com/office/officeart/2005/8/layout/process2"/>
    <dgm:cxn modelId="{EA6270D7-9DC5-4825-B434-99E635AB0BD7}" type="presParOf" srcId="{92867A3C-C6DF-4833-A074-A8BDFA96BA78}" destId="{9FCB7101-7B41-4F46-B29A-8B98CB20ACF4}" srcOrd="2" destOrd="0" presId="urn:microsoft.com/office/officeart/2005/8/layout/process2"/>
    <dgm:cxn modelId="{F95D3788-47A3-4525-87D4-8B4FEAC1C8CB}" type="presParOf" srcId="{92867A3C-C6DF-4833-A074-A8BDFA96BA78}" destId="{0E188FDA-3031-47C5-A37C-074F9C682AE9}" srcOrd="3" destOrd="0" presId="urn:microsoft.com/office/officeart/2005/8/layout/process2"/>
    <dgm:cxn modelId="{70C3490F-E5AA-4C18-B6CC-4567A02E587D}" type="presParOf" srcId="{0E188FDA-3031-47C5-A37C-074F9C682AE9}" destId="{FF5E01BF-EA3A-461C-ABB2-916E996E420E}" srcOrd="0" destOrd="0" presId="urn:microsoft.com/office/officeart/2005/8/layout/process2"/>
    <dgm:cxn modelId="{0108E87E-8760-4061-8BD6-37B80FB7FE40}" type="presParOf" srcId="{92867A3C-C6DF-4833-A074-A8BDFA96BA78}" destId="{18185A6C-2422-400B-9E45-ECC7B0CECAC8}" srcOrd="4" destOrd="0" presId="urn:microsoft.com/office/officeart/2005/8/layout/process2"/>
    <dgm:cxn modelId="{AD5BC608-20E0-4CEA-AFC3-122FC2DD4E27}" type="presParOf" srcId="{92867A3C-C6DF-4833-A074-A8BDFA96BA78}" destId="{CF55BC5C-1C33-4983-911D-EF7A771C9BEC}" srcOrd="5" destOrd="0" presId="urn:microsoft.com/office/officeart/2005/8/layout/process2"/>
    <dgm:cxn modelId="{01BCCA9E-047D-413A-A742-0EB8EB0E116D}" type="presParOf" srcId="{CF55BC5C-1C33-4983-911D-EF7A771C9BEC}" destId="{66FFAA11-2188-4140-84FE-E73B3D5128AF}" srcOrd="0" destOrd="0" presId="urn:microsoft.com/office/officeart/2005/8/layout/process2"/>
    <dgm:cxn modelId="{14DA7B36-687A-4F4D-9017-B0B92DA52A7C}" type="presParOf" srcId="{92867A3C-C6DF-4833-A074-A8BDFA96BA78}" destId="{1F0BD8E5-EC2F-45C6-88A9-672B0AD75965}"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B50CAF-522A-4276-825E-4C8F065E5EB7}"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zh-CN" altLang="en-US"/>
        </a:p>
      </dgm:t>
    </dgm:pt>
    <dgm:pt modelId="{3F9C59D7-E58F-49E9-9A70-8532D0DCD6C2}">
      <dgm:prSet/>
      <dgm:spPr/>
      <dgm:t>
        <a:bodyPr/>
        <a:lstStyle/>
        <a:p>
          <a:pPr rtl="0"/>
          <a:r>
            <a:rPr lang="zh-CN" b="1" dirty="0"/>
            <a:t>神经网络</a:t>
          </a:r>
        </a:p>
      </dgm:t>
    </dgm:pt>
    <dgm:pt modelId="{4FB92C52-A398-47AE-A4B9-F284E0E227C4}" type="parTrans" cxnId="{55D9F587-9FC1-41B0-8229-F2C1C9E7E8BB}">
      <dgm:prSet/>
      <dgm:spPr/>
      <dgm:t>
        <a:bodyPr/>
        <a:lstStyle/>
        <a:p>
          <a:endParaRPr lang="zh-CN" altLang="en-US"/>
        </a:p>
      </dgm:t>
    </dgm:pt>
    <dgm:pt modelId="{3053C86C-B15D-4725-B798-F08EFB5E46C0}" type="sibTrans" cxnId="{55D9F587-9FC1-41B0-8229-F2C1C9E7E8BB}">
      <dgm:prSet/>
      <dgm:spPr/>
      <dgm:t>
        <a:bodyPr/>
        <a:lstStyle/>
        <a:p>
          <a:endParaRPr lang="zh-CN" altLang="en-US"/>
        </a:p>
      </dgm:t>
    </dgm:pt>
    <dgm:pt modelId="{0A384C75-38A9-48F2-A8C1-163F0F61ED55}">
      <dgm:prSet/>
      <dgm:spPr/>
      <dgm:t>
        <a:bodyPr/>
        <a:lstStyle/>
        <a:p>
          <a:pPr rtl="0"/>
          <a:r>
            <a:rPr lang="zh-CN" b="1"/>
            <a:t>深度学习</a:t>
          </a:r>
        </a:p>
      </dgm:t>
    </dgm:pt>
    <dgm:pt modelId="{B465E50E-F5D9-4AE0-978F-0923D46A673D}" type="parTrans" cxnId="{BA000DEF-1D10-4C27-85FB-31F1E3CF79C9}">
      <dgm:prSet/>
      <dgm:spPr/>
      <dgm:t>
        <a:bodyPr/>
        <a:lstStyle/>
        <a:p>
          <a:endParaRPr lang="zh-CN" altLang="en-US"/>
        </a:p>
      </dgm:t>
    </dgm:pt>
    <dgm:pt modelId="{F41CC2E5-0442-482C-AEF4-4BF722808F1D}" type="sibTrans" cxnId="{BA000DEF-1D10-4C27-85FB-31F1E3CF79C9}">
      <dgm:prSet/>
      <dgm:spPr/>
      <dgm:t>
        <a:bodyPr/>
        <a:lstStyle/>
        <a:p>
          <a:endParaRPr lang="zh-CN" altLang="en-US"/>
        </a:p>
      </dgm:t>
    </dgm:pt>
    <dgm:pt modelId="{22048410-E181-43DF-9CC6-41DBDEA6281E}" type="pres">
      <dgm:prSet presAssocID="{26B50CAF-522A-4276-825E-4C8F065E5EB7}" presName="compositeShape" presStyleCnt="0">
        <dgm:presLayoutVars>
          <dgm:chMax val="7"/>
          <dgm:dir/>
          <dgm:resizeHandles val="exact"/>
        </dgm:presLayoutVars>
      </dgm:prSet>
      <dgm:spPr/>
      <dgm:t>
        <a:bodyPr/>
        <a:lstStyle/>
        <a:p>
          <a:endParaRPr lang="zh-CN" altLang="en-US"/>
        </a:p>
      </dgm:t>
    </dgm:pt>
    <dgm:pt modelId="{5A005036-7C44-4F4B-8DF4-88FCAA11FFFC}" type="pres">
      <dgm:prSet presAssocID="{3F9C59D7-E58F-49E9-9A70-8532D0DCD6C2}" presName="circ1" presStyleLbl="vennNode1" presStyleIdx="0" presStyleCnt="2"/>
      <dgm:spPr/>
      <dgm:t>
        <a:bodyPr/>
        <a:lstStyle/>
        <a:p>
          <a:endParaRPr lang="zh-CN" altLang="en-US"/>
        </a:p>
      </dgm:t>
    </dgm:pt>
    <dgm:pt modelId="{E3031F3D-E94D-4AC9-887E-448763ADD8C6}" type="pres">
      <dgm:prSet presAssocID="{3F9C59D7-E58F-49E9-9A70-8532D0DCD6C2}" presName="circ1Tx" presStyleLbl="revTx" presStyleIdx="0" presStyleCnt="0">
        <dgm:presLayoutVars>
          <dgm:chMax val="0"/>
          <dgm:chPref val="0"/>
          <dgm:bulletEnabled val="1"/>
        </dgm:presLayoutVars>
      </dgm:prSet>
      <dgm:spPr/>
      <dgm:t>
        <a:bodyPr/>
        <a:lstStyle/>
        <a:p>
          <a:endParaRPr lang="zh-CN" altLang="en-US"/>
        </a:p>
      </dgm:t>
    </dgm:pt>
    <dgm:pt modelId="{8836C7B6-C725-42A2-A331-A174816D17C7}" type="pres">
      <dgm:prSet presAssocID="{0A384C75-38A9-48F2-A8C1-163F0F61ED55}" presName="circ2" presStyleLbl="vennNode1" presStyleIdx="1" presStyleCnt="2"/>
      <dgm:spPr/>
      <dgm:t>
        <a:bodyPr/>
        <a:lstStyle/>
        <a:p>
          <a:endParaRPr lang="zh-CN" altLang="en-US"/>
        </a:p>
      </dgm:t>
    </dgm:pt>
    <dgm:pt modelId="{AD2BB0E3-7147-4EA4-A089-AB5D86ACBE0E}" type="pres">
      <dgm:prSet presAssocID="{0A384C75-38A9-48F2-A8C1-163F0F61ED55}" presName="circ2Tx" presStyleLbl="revTx" presStyleIdx="0" presStyleCnt="0">
        <dgm:presLayoutVars>
          <dgm:chMax val="0"/>
          <dgm:chPref val="0"/>
          <dgm:bulletEnabled val="1"/>
        </dgm:presLayoutVars>
      </dgm:prSet>
      <dgm:spPr/>
      <dgm:t>
        <a:bodyPr/>
        <a:lstStyle/>
        <a:p>
          <a:endParaRPr lang="zh-CN" altLang="en-US"/>
        </a:p>
      </dgm:t>
    </dgm:pt>
  </dgm:ptLst>
  <dgm:cxnLst>
    <dgm:cxn modelId="{55D9F587-9FC1-41B0-8229-F2C1C9E7E8BB}" srcId="{26B50CAF-522A-4276-825E-4C8F065E5EB7}" destId="{3F9C59D7-E58F-49E9-9A70-8532D0DCD6C2}" srcOrd="0" destOrd="0" parTransId="{4FB92C52-A398-47AE-A4B9-F284E0E227C4}" sibTransId="{3053C86C-B15D-4725-B798-F08EFB5E46C0}"/>
    <dgm:cxn modelId="{34279AEF-DD42-4E4C-B7A8-B3388AF73665}" type="presOf" srcId="{0A384C75-38A9-48F2-A8C1-163F0F61ED55}" destId="{8836C7B6-C725-42A2-A331-A174816D17C7}" srcOrd="0" destOrd="0" presId="urn:microsoft.com/office/officeart/2005/8/layout/venn1"/>
    <dgm:cxn modelId="{BA000DEF-1D10-4C27-85FB-31F1E3CF79C9}" srcId="{26B50CAF-522A-4276-825E-4C8F065E5EB7}" destId="{0A384C75-38A9-48F2-A8C1-163F0F61ED55}" srcOrd="1" destOrd="0" parTransId="{B465E50E-F5D9-4AE0-978F-0923D46A673D}" sibTransId="{F41CC2E5-0442-482C-AEF4-4BF722808F1D}"/>
    <dgm:cxn modelId="{9130B830-D537-48F2-BF77-3C053B96A1C2}" type="presOf" srcId="{26B50CAF-522A-4276-825E-4C8F065E5EB7}" destId="{22048410-E181-43DF-9CC6-41DBDEA6281E}" srcOrd="0" destOrd="0" presId="urn:microsoft.com/office/officeart/2005/8/layout/venn1"/>
    <dgm:cxn modelId="{FBC2245E-F132-44CE-A8AF-8CE6219D71DB}" type="presOf" srcId="{0A384C75-38A9-48F2-A8C1-163F0F61ED55}" destId="{AD2BB0E3-7147-4EA4-A089-AB5D86ACBE0E}" srcOrd="1" destOrd="0" presId="urn:microsoft.com/office/officeart/2005/8/layout/venn1"/>
    <dgm:cxn modelId="{A49E6F27-6CA8-491B-91A6-64F949DC3114}" type="presOf" srcId="{3F9C59D7-E58F-49E9-9A70-8532D0DCD6C2}" destId="{E3031F3D-E94D-4AC9-887E-448763ADD8C6}" srcOrd="1" destOrd="0" presId="urn:microsoft.com/office/officeart/2005/8/layout/venn1"/>
    <dgm:cxn modelId="{4FEFEDEA-79FB-4577-BD56-3288910D70C4}" type="presOf" srcId="{3F9C59D7-E58F-49E9-9A70-8532D0DCD6C2}" destId="{5A005036-7C44-4F4B-8DF4-88FCAA11FFFC}" srcOrd="0" destOrd="0" presId="urn:microsoft.com/office/officeart/2005/8/layout/venn1"/>
    <dgm:cxn modelId="{31B15FBB-0BFF-47AF-B921-782CE9F5AF6A}" type="presParOf" srcId="{22048410-E181-43DF-9CC6-41DBDEA6281E}" destId="{5A005036-7C44-4F4B-8DF4-88FCAA11FFFC}" srcOrd="0" destOrd="0" presId="urn:microsoft.com/office/officeart/2005/8/layout/venn1"/>
    <dgm:cxn modelId="{62C61B4A-D0E0-48C9-AE57-4E34D1B157DD}" type="presParOf" srcId="{22048410-E181-43DF-9CC6-41DBDEA6281E}" destId="{E3031F3D-E94D-4AC9-887E-448763ADD8C6}" srcOrd="1" destOrd="0" presId="urn:microsoft.com/office/officeart/2005/8/layout/venn1"/>
    <dgm:cxn modelId="{AFC54C13-5107-47FB-ABE2-CBEF4AA6E250}" type="presParOf" srcId="{22048410-E181-43DF-9CC6-41DBDEA6281E}" destId="{8836C7B6-C725-42A2-A331-A174816D17C7}" srcOrd="2" destOrd="0" presId="urn:microsoft.com/office/officeart/2005/8/layout/venn1"/>
    <dgm:cxn modelId="{730E3132-BC67-47DC-A42F-730F4109E781}" type="presParOf" srcId="{22048410-E181-43DF-9CC6-41DBDEA6281E}" destId="{AD2BB0E3-7147-4EA4-A089-AB5D86ACBE0E}"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6CC03-B4F7-430C-98D0-115893192BDE}">
      <dsp:nvSpPr>
        <dsp:cNvPr id="0" name=""/>
        <dsp:cNvSpPr/>
      </dsp:nvSpPr>
      <dsp:spPr>
        <a:xfrm>
          <a:off x="1147923" y="1254"/>
          <a:ext cx="1818952" cy="4547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latin typeface="Cambria Math" panose="02040503050406030204" pitchFamily="18" charset="0"/>
                    <a:ea typeface="Cambria Math" panose="02040503050406030204" pitchFamily="18" charset="0"/>
                  </a:rPr>
                  <m:t>𝑦</m:t>
                </m:r>
                <m:r>
                  <a:rPr lang="en-US" sz="2000" i="1" kern="1200" smtClean="0">
                    <a:latin typeface="Cambria Math" panose="02040503050406030204" pitchFamily="18" charset="0"/>
                    <a:ea typeface="Cambria Math" panose="02040503050406030204" pitchFamily="18" charset="0"/>
                  </a:rPr>
                  <m:t>=</m:t>
                </m:r>
                <m:r>
                  <a:rPr lang="pt-BR" sz="2000" i="1" kern="1200" smtClean="0">
                    <a:latin typeface="Cambria Math" panose="02040503050406030204" pitchFamily="18" charset="0"/>
                    <a:ea typeface="Cambria Math" panose="02040503050406030204" pitchFamily="18" charset="0"/>
                  </a:rPr>
                  <m:t>𝑓</m:t>
                </m:r>
                <m:d>
                  <m:dPr>
                    <m:ctrlPr>
                      <a:rPr lang="pt-BR" sz="2000" i="1" kern="1200">
                        <a:latin typeface="Cambria Math" panose="02040503050406030204" pitchFamily="18" charset="0"/>
                        <a:ea typeface="Cambria Math" panose="02040503050406030204" pitchFamily="18" charset="0"/>
                      </a:rPr>
                    </m:ctrlPr>
                  </m:dPr>
                  <m:e>
                    <m:r>
                      <a:rPr lang="pt-BR" sz="2000" i="1" kern="1200">
                        <a:latin typeface="Cambria Math" panose="02040503050406030204" pitchFamily="18" charset="0"/>
                        <a:ea typeface="Cambria Math" panose="02040503050406030204" pitchFamily="18" charset="0"/>
                      </a:rPr>
                      <m:t>𝑥</m:t>
                    </m:r>
                  </m:e>
                </m:d>
              </m:oMath>
            </m:oMathPara>
          </a14:m>
          <a:endParaRPr lang="zh-CN" sz="2000" i="1" kern="1200" dirty="0">
            <a:latin typeface="Cambria Math" panose="02040503050406030204" pitchFamily="18" charset="0"/>
          </a:endParaRPr>
        </a:p>
      </dsp:txBody>
      <dsp:txXfrm>
        <a:off x="1161242" y="14573"/>
        <a:ext cx="1792314" cy="428100"/>
      </dsp:txXfrm>
    </dsp:sp>
    <dsp:sp modelId="{4EF64793-5BF1-44BB-A21B-0135AFBD46AF}">
      <dsp:nvSpPr>
        <dsp:cNvPr id="0" name=""/>
        <dsp:cNvSpPr/>
      </dsp:nvSpPr>
      <dsp:spPr>
        <a:xfrm rot="5400000">
          <a:off x="1972136" y="467361"/>
          <a:ext cx="170526" cy="204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400000">
        <a:off x="1996009" y="484414"/>
        <a:ext cx="122780" cy="119368"/>
      </dsp:txXfrm>
    </dsp:sp>
    <dsp:sp modelId="{9FCB7101-7B41-4F46-B29A-8B98CB20ACF4}">
      <dsp:nvSpPr>
        <dsp:cNvPr id="0" name=""/>
        <dsp:cNvSpPr/>
      </dsp:nvSpPr>
      <dsp:spPr>
        <a:xfrm>
          <a:off x="86210" y="683361"/>
          <a:ext cx="3942379" cy="4547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latin typeface="Cambria Math" panose="02040503050406030204" pitchFamily="18" charset="0"/>
                    <a:ea typeface="Cambria Math" panose="02040503050406030204" pitchFamily="18" charset="0"/>
                  </a:rPr>
                  <m:t>𝑦</m:t>
                </m:r>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2</m:t>
                </m:r>
                <m:r>
                  <a:rPr lang="en-US" sz="2000" i="1" kern="1200" smtClean="0">
                    <a:latin typeface="Cambria Math" panose="02040503050406030204" pitchFamily="18" charset="0"/>
                    <a:ea typeface="Cambria Math" panose="02040503050406030204" pitchFamily="18" charset="0"/>
                  </a:rPr>
                  <m:t>(</m:t>
                </m:r>
                <m:r>
                  <a:rPr lang="pt-BR" sz="2000" i="1" kern="120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1</m:t>
                </m:r>
                <m:d>
                  <m:dPr>
                    <m:ctrlPr>
                      <a:rPr lang="pt-BR" sz="2000" i="1" kern="1200">
                        <a:latin typeface="Cambria Math" panose="02040503050406030204" pitchFamily="18" charset="0"/>
                        <a:ea typeface="Cambria Math" panose="02040503050406030204" pitchFamily="18" charset="0"/>
                      </a:rPr>
                    </m:ctrlPr>
                  </m:dPr>
                  <m:e>
                    <m:r>
                      <a:rPr lang="pt-BR" sz="2000" i="1" kern="1200">
                        <a:latin typeface="Cambria Math" panose="02040503050406030204" pitchFamily="18" charset="0"/>
                        <a:ea typeface="Cambria Math" panose="02040503050406030204" pitchFamily="18" charset="0"/>
                      </a:rPr>
                      <m:t>𝑥</m:t>
                    </m:r>
                  </m:e>
                </m:d>
                <m:r>
                  <a:rPr lang="en-US" sz="2000" i="1" kern="1200">
                    <a:latin typeface="Cambria Math" panose="02040503050406030204" pitchFamily="18" charset="0"/>
                    <a:ea typeface="Cambria Math" panose="02040503050406030204" pitchFamily="18" charset="0"/>
                  </a:rPr>
                  <m:t>)</m:t>
                </m:r>
              </m:oMath>
            </m:oMathPara>
          </a14:m>
          <a:endParaRPr lang="zh-CN" sz="2000" i="1" kern="1200" dirty="0">
            <a:latin typeface="Cambria Math" panose="02040503050406030204" pitchFamily="18" charset="0"/>
          </a:endParaRPr>
        </a:p>
      </dsp:txBody>
      <dsp:txXfrm>
        <a:off x="99529" y="696680"/>
        <a:ext cx="3915741" cy="428100"/>
      </dsp:txXfrm>
    </dsp:sp>
    <dsp:sp modelId="{0E188FDA-3031-47C5-A37C-074F9C682AE9}">
      <dsp:nvSpPr>
        <dsp:cNvPr id="0" name=""/>
        <dsp:cNvSpPr/>
      </dsp:nvSpPr>
      <dsp:spPr>
        <a:xfrm rot="5400000">
          <a:off x="1972136" y="1149468"/>
          <a:ext cx="170526" cy="204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400000">
        <a:off x="1996009" y="1166521"/>
        <a:ext cx="122780" cy="119368"/>
      </dsp:txXfrm>
    </dsp:sp>
    <dsp:sp modelId="{18185A6C-2422-400B-9E45-ECC7B0CECAC8}">
      <dsp:nvSpPr>
        <dsp:cNvPr id="0" name=""/>
        <dsp:cNvSpPr/>
      </dsp:nvSpPr>
      <dsp:spPr>
        <a:xfrm>
          <a:off x="1147923" y="1365469"/>
          <a:ext cx="1818952" cy="4547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altLang="zh-CN" sz="2000" kern="1200" dirty="0"/>
            <a:t>…</a:t>
          </a:r>
          <a:endParaRPr lang="zh-CN" sz="2000" kern="1200" dirty="0"/>
        </a:p>
      </dsp:txBody>
      <dsp:txXfrm>
        <a:off x="1161242" y="1378788"/>
        <a:ext cx="1792314" cy="428100"/>
      </dsp:txXfrm>
    </dsp:sp>
    <dsp:sp modelId="{CF55BC5C-1C33-4983-911D-EF7A771C9BEC}">
      <dsp:nvSpPr>
        <dsp:cNvPr id="0" name=""/>
        <dsp:cNvSpPr/>
      </dsp:nvSpPr>
      <dsp:spPr>
        <a:xfrm rot="5400000">
          <a:off x="1971666" y="1832203"/>
          <a:ext cx="171467" cy="204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400000">
        <a:off x="1996010" y="1848785"/>
        <a:ext cx="122780" cy="120027"/>
      </dsp:txXfrm>
    </dsp:sp>
    <dsp:sp modelId="{1F0BD8E5-EC2F-45C6-88A9-672B0AD75965}">
      <dsp:nvSpPr>
        <dsp:cNvPr id="0" name=""/>
        <dsp:cNvSpPr/>
      </dsp:nvSpPr>
      <dsp:spPr>
        <a:xfrm>
          <a:off x="-98904" y="2048830"/>
          <a:ext cx="4312609" cy="4571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latin typeface="Cambria Math" panose="02040503050406030204" pitchFamily="18" charset="0"/>
                    <a:ea typeface="Cambria Math" panose="02040503050406030204" pitchFamily="18" charset="0"/>
                  </a:rPr>
                  <m:t>𝑦</m:t>
                </m:r>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5</m:t>
                </m:r>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4</m:t>
                </m:r>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3</m:t>
                </m:r>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2</m:t>
                </m:r>
                <m:r>
                  <a:rPr lang="en-US" sz="2000" i="1" kern="1200" smtClean="0">
                    <a:latin typeface="Cambria Math" panose="02040503050406030204" pitchFamily="18" charset="0"/>
                    <a:ea typeface="Cambria Math" panose="02040503050406030204" pitchFamily="18" charset="0"/>
                  </a:rPr>
                  <m:t>(</m:t>
                </m:r>
                <m:r>
                  <a:rPr lang="pt-BR" sz="2000" i="1" kern="120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1</m:t>
                </m:r>
                <m:d>
                  <m:dPr>
                    <m:ctrlPr>
                      <a:rPr lang="pt-BR" sz="2000" i="1" kern="1200">
                        <a:latin typeface="Cambria Math" panose="02040503050406030204" pitchFamily="18" charset="0"/>
                        <a:ea typeface="Cambria Math" panose="02040503050406030204" pitchFamily="18" charset="0"/>
                      </a:rPr>
                    </m:ctrlPr>
                  </m:dPr>
                  <m:e>
                    <m:r>
                      <a:rPr lang="pt-BR" sz="2000" i="1" kern="1200">
                        <a:latin typeface="Cambria Math" panose="02040503050406030204" pitchFamily="18" charset="0"/>
                        <a:ea typeface="Cambria Math" panose="02040503050406030204" pitchFamily="18" charset="0"/>
                      </a:rPr>
                      <m:t>𝑥</m:t>
                    </m:r>
                  </m:e>
                </m:d>
                <m:r>
                  <a:rPr lang="en-US" sz="2000" i="1" kern="1200">
                    <a:latin typeface="Cambria Math" panose="02040503050406030204" pitchFamily="18" charset="0"/>
                    <a:ea typeface="Cambria Math" panose="02040503050406030204" pitchFamily="18" charset="0"/>
                  </a:rPr>
                  <m:t>))))</m:t>
                </m:r>
              </m:oMath>
            </m:oMathPara>
          </a14:m>
          <a:endParaRPr lang="zh-CN" sz="2000" i="1" kern="1200" dirty="0">
            <a:latin typeface="Cambria Math" panose="02040503050406030204" pitchFamily="18" charset="0"/>
          </a:endParaRPr>
        </a:p>
      </dsp:txBody>
      <dsp:txXfrm>
        <a:off x="-85515" y="2062219"/>
        <a:ext cx="4285831" cy="4303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05036-7C44-4F4B-8DF4-88FCAA11FFFC}">
      <dsp:nvSpPr>
        <dsp:cNvPr id="0" name=""/>
        <dsp:cNvSpPr/>
      </dsp:nvSpPr>
      <dsp:spPr>
        <a:xfrm>
          <a:off x="94297" y="200977"/>
          <a:ext cx="2326005" cy="23260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311400" rtl="0">
            <a:lnSpc>
              <a:spcPct val="90000"/>
            </a:lnSpc>
            <a:spcBef>
              <a:spcPct val="0"/>
            </a:spcBef>
            <a:spcAft>
              <a:spcPct val="35000"/>
            </a:spcAft>
          </a:pPr>
          <a:r>
            <a:rPr lang="zh-CN" sz="5200" b="1" kern="1200" dirty="0"/>
            <a:t>神经网络</a:t>
          </a:r>
        </a:p>
      </dsp:txBody>
      <dsp:txXfrm>
        <a:off x="419100" y="475263"/>
        <a:ext cx="1341120" cy="1777433"/>
      </dsp:txXfrm>
    </dsp:sp>
    <dsp:sp modelId="{8836C7B6-C725-42A2-A331-A174816D17C7}">
      <dsp:nvSpPr>
        <dsp:cNvPr id="0" name=""/>
        <dsp:cNvSpPr/>
      </dsp:nvSpPr>
      <dsp:spPr>
        <a:xfrm>
          <a:off x="1770697" y="200977"/>
          <a:ext cx="2326005" cy="23260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311400" rtl="0">
            <a:lnSpc>
              <a:spcPct val="90000"/>
            </a:lnSpc>
            <a:spcBef>
              <a:spcPct val="0"/>
            </a:spcBef>
            <a:spcAft>
              <a:spcPct val="35000"/>
            </a:spcAft>
          </a:pPr>
          <a:r>
            <a:rPr lang="zh-CN" sz="5200" b="1" kern="1200"/>
            <a:t>深度学习</a:t>
          </a:r>
        </a:p>
      </dsp:txBody>
      <dsp:txXfrm>
        <a:off x="2430780" y="475263"/>
        <a:ext cx="1341120" cy="17774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zh-CN" altLang="en-US"/>
          </a:p>
        </p:txBody>
      </p:sp>
      <p:sp>
        <p:nvSpPr>
          <p:cNvPr id="3" name="日期占位符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0B4F0FCD-F004-463D-93AF-1555B63EA0D8}" type="datetimeFigureOut">
              <a:rPr lang="zh-CN" altLang="en-US" smtClean="0"/>
              <a:t>2022/9/20</a:t>
            </a:fld>
            <a:endParaRPr lang="zh-CN" altLang="en-US"/>
          </a:p>
        </p:txBody>
      </p:sp>
      <p:sp>
        <p:nvSpPr>
          <p:cNvPr id="4" name="页脚占位符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EE46B311-B5F3-4CAA-BECA-AB8556DB5DDE}"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zh-CN" altLang="en-US"/>
          </a:p>
        </p:txBody>
      </p:sp>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154F15B1-AB1D-4027-93AF-75999919C68B}" type="datetimeFigureOut">
              <a:rPr lang="zh-CN" altLang="en-US" smtClean="0"/>
              <a:t>2022/9/20</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9E39273F-79EB-4F72-9489-680CAB873A3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09D98FA-4D2B-4222-B201-1E2449F411C3}" type="datetime1">
              <a:rPr lang="zh-CN" altLang="en-US" smtClean="0"/>
              <a:t>2022/9/20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D5EAECF-4504-4F42-A35F-D3F354530B9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FF524D1-AC59-48D6-A145-8620FE7B7A98}" type="datetime1">
              <a:rPr lang="zh-CN" altLang="en-US" smtClean="0"/>
              <a:t>2022/9/20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D5EAECF-4504-4F42-A35F-D3F354530B9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矩形 8"/>
          <p:cNvSpPr/>
          <p:nvPr userDrawn="1"/>
        </p:nvSpPr>
        <p:spPr>
          <a:xfrm>
            <a:off x="0" y="-14204"/>
            <a:ext cx="12192000" cy="6634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2"/>
          <p:cNvSpPr>
            <a:spLocks noGrp="1"/>
          </p:cNvSpPr>
          <p:nvPr>
            <p:ph type="body" idx="1"/>
          </p:nvPr>
        </p:nvSpPr>
        <p:spPr>
          <a:xfrm>
            <a:off x="831850" y="4589463"/>
            <a:ext cx="10515600" cy="1262697"/>
          </a:xfrm>
        </p:spPr>
        <p:txBody>
          <a:bodyPr/>
          <a:lstStyle>
            <a:lvl1pPr marL="0" indent="0" algn="ctr">
              <a:buNone/>
              <a:defRPr sz="2400">
                <a:solidFill>
                  <a:schemeClr val="tx1"/>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7" name="流程图: 可选过程 10"/>
          <p:cNvSpPr/>
          <p:nvPr userDrawn="1"/>
        </p:nvSpPr>
        <p:spPr>
          <a:xfrm>
            <a:off x="467360" y="1572568"/>
            <a:ext cx="11216640" cy="2542465"/>
          </a:xfrm>
          <a:prstGeom prst="flowChartAlternateProcess">
            <a:avLst/>
          </a:prstGeom>
          <a:solidFill>
            <a:srgbClr val="174B9F"/>
          </a:solidFill>
          <a:effectLst>
            <a:outerShdw blurRad="50800" dist="50800" dir="5400000" algn="ctr" rotWithShape="0">
              <a:schemeClr val="bg1"/>
            </a:outerShdw>
          </a:effectLst>
          <a:scene3d>
            <a:camera prst="orthographicFront"/>
            <a:lightRig rig="threePt" dir="t"/>
          </a:scene3d>
          <a:sp3d extrusionH="76200" contourW="12700">
            <a:extrusionClr>
              <a:srgbClr val="FFFFFF"/>
            </a:extrusionClr>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sz="1200" spc="300" dirty="0">
              <a:latin typeface="腾讯体 W3" panose="020C04030202040F0204" pitchFamily="34" charset="-122"/>
              <a:ea typeface="腾讯体 W3" panose="020C04030202040F0204" pitchFamily="34" charset="-122"/>
            </a:endParaRPr>
          </a:p>
        </p:txBody>
      </p:sp>
      <p:sp>
        <p:nvSpPr>
          <p:cNvPr id="8" name="矩形 7"/>
          <p:cNvSpPr/>
          <p:nvPr userDrawn="1"/>
        </p:nvSpPr>
        <p:spPr>
          <a:xfrm>
            <a:off x="3964957" y="215265"/>
            <a:ext cx="4262120" cy="337185"/>
          </a:xfrm>
          <a:prstGeom prst="rect">
            <a:avLst/>
          </a:prstGeom>
        </p:spPr>
        <p:txBody>
          <a:bodyPr wrap="none">
            <a:spAutoFit/>
          </a:bodyPr>
          <a:lstStyle/>
          <a:p>
            <a:r>
              <a:rPr lang="en-US" altLang="zh-CN" sz="1600" b="1" dirty="0">
                <a:solidFill>
                  <a:schemeClr val="accent1"/>
                </a:solidFill>
              </a:rPr>
              <a:t>2021</a:t>
            </a:r>
            <a:r>
              <a:rPr lang="zh-CN" altLang="en-US" sz="1600" b="1" dirty="0">
                <a:solidFill>
                  <a:schemeClr val="accent1"/>
                </a:solidFill>
              </a:rPr>
              <a:t>腾讯</a:t>
            </a:r>
            <a:r>
              <a:rPr lang="en-US" altLang="zh-CN" sz="1600" b="1" dirty="0">
                <a:solidFill>
                  <a:schemeClr val="accent1"/>
                </a:solidFill>
              </a:rPr>
              <a:t>AI Lab</a:t>
            </a:r>
            <a:r>
              <a:rPr lang="zh-CN" altLang="en-US" sz="1600" b="1" dirty="0">
                <a:solidFill>
                  <a:schemeClr val="accent1"/>
                </a:solidFill>
              </a:rPr>
              <a:t>犀牛鸟专项研究计划结题报告</a:t>
            </a:r>
          </a:p>
        </p:txBody>
      </p:sp>
      <p:sp>
        <p:nvSpPr>
          <p:cNvPr id="10" name="标题 1"/>
          <p:cNvSpPr>
            <a:spLocks noGrp="1"/>
          </p:cNvSpPr>
          <p:nvPr>
            <p:ph type="title"/>
          </p:nvPr>
        </p:nvSpPr>
        <p:spPr>
          <a:xfrm>
            <a:off x="831850" y="1709738"/>
            <a:ext cx="10515600" cy="2242501"/>
          </a:xfrm>
        </p:spPr>
        <p:txBody>
          <a:bodyPr anchor="ctr"/>
          <a:lstStyle>
            <a:lvl1pPr>
              <a:defRPr sz="6000">
                <a:solidFill>
                  <a:schemeClr val="bg1"/>
                </a:solidFill>
              </a:defRPr>
            </a:lvl1pPr>
          </a:lstStyle>
          <a:p>
            <a:r>
              <a:rPr lang="zh-CN" altLang="en-US" dirty="0"/>
              <a:t>单击此处编辑母版标题样式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b="0"/>
            </a:lvl1pPr>
          </a:lstStyle>
          <a:p>
            <a:r>
              <a:rPr lang="zh-CN" altLang="en-US" dirty="0"/>
              <a:t>单击此处编辑母版标题样式</a:t>
            </a:r>
          </a:p>
        </p:txBody>
      </p:sp>
      <p:sp>
        <p:nvSpPr>
          <p:cNvPr id="3" name="内容占位符 2"/>
          <p:cNvSpPr>
            <a:spLocks noGrp="1"/>
          </p:cNvSpPr>
          <p:nvPr>
            <p:ph idx="1"/>
          </p:nvPr>
        </p:nvSpPr>
        <p:spPr>
          <a:xfrm>
            <a:off x="838200" y="1463040"/>
            <a:ext cx="10515600" cy="4713923"/>
          </a:xfrm>
        </p:spPr>
        <p:txBody>
          <a:bodyPr/>
          <a:lstStyle>
            <a:lvl1pPr>
              <a:defRPr sz="2400">
                <a:latin typeface="微软雅黑" panose="020B0503020204020204" pitchFamily="34" charset="-122"/>
                <a:ea typeface="微软雅黑" panose="020B0503020204020204" pitchFamily="34" charset="-122"/>
              </a:defRPr>
            </a:lvl1pPr>
            <a:lvl2pP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a:defRPr lang="zh-CN" altLang="en-US" sz="1800" kern="1200" dirty="0">
                <a:solidFill>
                  <a:schemeClr val="tx1"/>
                </a:solidFill>
                <a:latin typeface="微软雅黑" panose="020B0503020204020204" pitchFamily="34" charset="-122"/>
                <a:ea typeface="微软雅黑" panose="020B0503020204020204" pitchFamily="34" charset="-122"/>
                <a:cs typeface="+mn-cs"/>
              </a:defRPr>
            </a:lvl3pPr>
            <a:lvl4pP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4pPr>
            <a:lvl5pPr>
              <a:defRPr lang="zh-CN" altLang="en-US" sz="1400" kern="1200" dirty="0">
                <a:solidFill>
                  <a:schemeClr val="tx1"/>
                </a:solidFill>
                <a:latin typeface="微软雅黑" panose="020B0503020204020204" pitchFamily="34" charset="-122"/>
                <a:ea typeface="微软雅黑" panose="020B0503020204020204" pitchFamily="34" charset="-122"/>
                <a:cs typeface="+mn-cs"/>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C1654602-99B3-42C6-ADB1-CEE90CAFC9D3}" type="datetime1">
              <a:rPr lang="zh-CN" altLang="en-US" smtClean="0"/>
              <a:t>2022/9/20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D5EAECF-4504-4F42-A35F-D3F354530B9A}"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9A1F574-635E-4E5F-AE6F-2E652A514DBA}" type="datetime1">
              <a:rPr lang="zh-CN" altLang="en-US" smtClean="0"/>
              <a:t>2022/9/20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D5EAECF-4504-4F42-A35F-D3F354530B9A}"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9DC58667-A1E0-4665-98C6-2C08B92E28FE}" type="datetime1">
              <a:rPr lang="zh-CN" altLang="en-US" smtClean="0"/>
              <a:t>2022/9/20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0D5EAECF-4504-4F42-A35F-D3F354530B9A}"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054BA0B-1B2E-458F-8021-B2F4356D1080}" type="datetime1">
              <a:rPr lang="zh-CN" altLang="en-US" smtClean="0"/>
              <a:t>2022/9/20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0D5EAECF-4504-4F42-A35F-D3F354530B9A}"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98DE6FD8-ACA5-4D1F-AB1E-FE1B808ACA53}" type="datetime1">
              <a:rPr lang="zh-CN" altLang="en-US" smtClean="0"/>
              <a:t>2022/9/20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D5EAECF-4504-4F42-A35F-D3F354530B9A}"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EE99616-F41A-4AE2-88DE-5739B2F8B123}" type="datetime1">
              <a:rPr lang="zh-CN" altLang="en-US" smtClean="0"/>
              <a:t>2022/9/20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D5EAECF-4504-4F42-A35F-D3F354530B9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矩形 8"/>
          <p:cNvSpPr/>
          <p:nvPr userDrawn="1"/>
        </p:nvSpPr>
        <p:spPr>
          <a:xfrm>
            <a:off x="0" y="-7854"/>
            <a:ext cx="12192000" cy="6634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2"/>
          <p:cNvSpPr>
            <a:spLocks noGrp="1"/>
          </p:cNvSpPr>
          <p:nvPr>
            <p:ph type="body" idx="1"/>
          </p:nvPr>
        </p:nvSpPr>
        <p:spPr>
          <a:xfrm>
            <a:off x="831850" y="4589463"/>
            <a:ext cx="10515600" cy="1262697"/>
          </a:xfrm>
        </p:spPr>
        <p:txBody>
          <a:bodyPr/>
          <a:lstStyle>
            <a:lvl1pPr marL="0" indent="0" algn="ctr">
              <a:buNone/>
              <a:defRPr sz="2400">
                <a:solidFill>
                  <a:schemeClr val="tx1"/>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10" name="标题 1"/>
          <p:cNvSpPr>
            <a:spLocks noGrp="1"/>
          </p:cNvSpPr>
          <p:nvPr>
            <p:ph type="title"/>
          </p:nvPr>
        </p:nvSpPr>
        <p:spPr>
          <a:xfrm>
            <a:off x="831850" y="1709738"/>
            <a:ext cx="10515600" cy="2242501"/>
          </a:xfrm>
        </p:spPr>
        <p:txBody>
          <a:bodyPr anchor="ctr"/>
          <a:lstStyle>
            <a:lvl1pPr>
              <a:defRPr sz="6000">
                <a:solidFill>
                  <a:schemeClr val="bg1"/>
                </a:solidFill>
              </a:defRPr>
            </a:lvl1pPr>
          </a:lstStyle>
          <a:p>
            <a:r>
              <a:rPr lang="zh-CN" altLang="en-US" dirty="0"/>
              <a:t>单击此处编辑母版标题样式</a:t>
            </a:r>
          </a:p>
        </p:txBody>
      </p:sp>
      <p:cxnSp>
        <p:nvCxnSpPr>
          <p:cNvPr id="4" name="直接连接符 3"/>
          <p:cNvCxnSpPr/>
          <p:nvPr userDrawn="1"/>
        </p:nvCxnSpPr>
        <p:spPr>
          <a:xfrm>
            <a:off x="831850" y="3952239"/>
            <a:ext cx="10515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图片 11" descr="5"/>
          <p:cNvPicPr>
            <a:picLocks noChangeAspect="1"/>
          </p:cNvPicPr>
          <p:nvPr userDrawn="1"/>
        </p:nvPicPr>
        <p:blipFill>
          <a:blip r:embed="rId2"/>
          <a:stretch>
            <a:fillRect/>
          </a:stretch>
        </p:blipFill>
        <p:spPr>
          <a:xfrm>
            <a:off x="-635" y="4623435"/>
            <a:ext cx="13078460" cy="4305300"/>
          </a:xfrm>
          <a:prstGeom prst="rect">
            <a:avLst/>
          </a:prstGeom>
        </p:spPr>
      </p:pic>
      <p:sp>
        <p:nvSpPr>
          <p:cNvPr id="2" name="矩形 1"/>
          <p:cNvSpPr/>
          <p:nvPr userDrawn="1"/>
        </p:nvSpPr>
        <p:spPr>
          <a:xfrm>
            <a:off x="3964957" y="215265"/>
            <a:ext cx="857927" cy="338554"/>
          </a:xfrm>
          <a:prstGeom prst="rect">
            <a:avLst/>
          </a:prstGeom>
        </p:spPr>
        <p:txBody>
          <a:bodyPr wrap="none">
            <a:spAutoFit/>
          </a:bodyPr>
          <a:lstStyle/>
          <a:p>
            <a:r>
              <a:rPr lang="en-US" altLang="zh-CN" sz="1600" b="1" smtClean="0">
                <a:solidFill>
                  <a:schemeClr val="accent1"/>
                </a:solidFill>
              </a:rPr>
              <a:t>            </a:t>
            </a:r>
            <a:endParaRPr lang="zh-CN" altLang="en-US" sz="1600" b="1" dirty="0">
              <a:solidFill>
                <a:schemeClr val="accent1"/>
              </a:solidFil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4FE655C-EEFC-4269-AB30-D8E412DDECB6}" type="datetime1">
              <a:rPr lang="zh-CN" altLang="en-US" smtClean="0"/>
              <a:t>2022/9/20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D5EAECF-4504-4F42-A35F-D3F354530B9A}"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B0C9D15-2E15-430D-8F59-5F77B7913555}" type="datetime1">
              <a:rPr lang="zh-CN" altLang="en-US" smtClean="0"/>
              <a:t>2022/9/20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D5EAECF-4504-4F42-A35F-D3F354530B9A}"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9A54547-B7AB-4FDA-8B83-91EA5F7E3005}" type="datetime1">
              <a:rPr lang="zh-CN" altLang="en-US" smtClean="0"/>
              <a:t>2022/9/20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D5EAECF-4504-4F42-A35F-D3F354530B9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b="1">
                <a:solidFill>
                  <a:srgbClr val="1E54AC"/>
                </a:solidFill>
              </a:defRPr>
            </a:lvl1pPr>
          </a:lstStyle>
          <a:p>
            <a:r>
              <a:rPr lang="zh-CN" altLang="en-US" dirty="0"/>
              <a:t>单击此处编辑母版标题样式</a:t>
            </a:r>
          </a:p>
        </p:txBody>
      </p:sp>
      <p:sp>
        <p:nvSpPr>
          <p:cNvPr id="3" name="内容占位符 2"/>
          <p:cNvSpPr>
            <a:spLocks noGrp="1"/>
          </p:cNvSpPr>
          <p:nvPr>
            <p:ph idx="1"/>
          </p:nvPr>
        </p:nvSpPr>
        <p:spPr>
          <a:xfrm>
            <a:off x="838200" y="1463040"/>
            <a:ext cx="10515600" cy="4713923"/>
          </a:xfrm>
        </p:spPr>
        <p:txBody>
          <a:bodyPr/>
          <a:lstStyle>
            <a:lvl1pPr>
              <a:defRPr sz="2400" b="1">
                <a:solidFill>
                  <a:srgbClr val="1E54AC"/>
                </a:solidFill>
                <a:latin typeface="微软雅黑" panose="020B0503020204020204" pitchFamily="34" charset="-122"/>
                <a:ea typeface="微软雅黑" panose="020B0503020204020204" pitchFamily="34" charset="-122"/>
              </a:defRPr>
            </a:lvl1pPr>
            <a:lvl2pP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a:defRPr lang="zh-CN" altLang="en-US" sz="1800" kern="1200" dirty="0">
                <a:solidFill>
                  <a:schemeClr val="tx1"/>
                </a:solidFill>
                <a:latin typeface="微软雅黑" panose="020B0503020204020204" pitchFamily="34" charset="-122"/>
                <a:ea typeface="微软雅黑" panose="020B0503020204020204" pitchFamily="34" charset="-122"/>
                <a:cs typeface="+mn-cs"/>
              </a:defRPr>
            </a:lvl3pPr>
            <a:lvl4pP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4pPr>
            <a:lvl5pPr>
              <a:defRPr lang="zh-CN" altLang="en-US" sz="1400" kern="1200" dirty="0">
                <a:solidFill>
                  <a:schemeClr val="tx1"/>
                </a:solidFill>
                <a:latin typeface="微软雅黑" panose="020B0503020204020204" pitchFamily="34" charset="-122"/>
                <a:ea typeface="微软雅黑" panose="020B0503020204020204" pitchFamily="34" charset="-122"/>
                <a:cs typeface="+mn-cs"/>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sz="1200"/>
            </a:lvl1pPr>
          </a:lstStyle>
          <a:p>
            <a:fld id="{FF6C25A2-3B90-4A77-99B6-440795AD81CD}" type="datetime1">
              <a:rPr lang="zh-CN" altLang="en-US" smtClean="0"/>
              <a:t>2022/9/20</a:t>
            </a:fld>
            <a:endParaRPr lang="zh-CN" alt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a:defRPr sz="1200"/>
            </a:lvl1pPr>
          </a:lstStyle>
          <a:p>
            <a:endParaRPr lang="zh-CN" altLang="en-US"/>
          </a:p>
        </p:txBody>
      </p:sp>
      <p:sp>
        <p:nvSpPr>
          <p:cNvPr id="6" name="灯片编号占位符 5"/>
          <p:cNvSpPr>
            <a:spLocks noGrp="1"/>
          </p:cNvSpPr>
          <p:nvPr>
            <p:ph type="sldNum" sz="quarter" idx="12"/>
          </p:nvPr>
        </p:nvSpPr>
        <p:spPr>
          <a:xfrm>
            <a:off x="11508971" y="6349307"/>
            <a:ext cx="443345" cy="365125"/>
          </a:xfrm>
          <a:prstGeom prst="rect">
            <a:avLst/>
          </a:prstGeom>
        </p:spPr>
        <p:txBody>
          <a:bodyPr/>
          <a:lstStyle>
            <a:lvl1pPr>
              <a:defRPr sz="1600" b="1">
                <a:solidFill>
                  <a:schemeClr val="bg2">
                    <a:lumMod val="50000"/>
                  </a:schemeClr>
                </a:solidFill>
              </a:defRPr>
            </a:lvl1pPr>
          </a:lstStyle>
          <a:p>
            <a:fld id="{0D5EAECF-4504-4F42-A35F-D3F354530B9A}"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ADCC9327-2C35-4B9D-BB2C-42A48423151F}" type="datetime1">
              <a:rPr lang="zh-CN" altLang="en-US" smtClean="0"/>
              <a:t>2022/9/20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D5EAECF-4504-4F42-A35F-D3F354530B9A}"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0192BF7E-44E5-4AC1-A070-D22CADFC8BCF}" type="datetime1">
              <a:rPr lang="zh-CN" altLang="en-US" smtClean="0"/>
              <a:t>2022/9/20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0D5EAECF-4504-4F42-A35F-D3F354530B9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7B8C64A2-69EA-49FD-99A9-0BF4CCBE0CFC}" type="datetime1">
              <a:rPr lang="zh-CN" altLang="en-US" smtClean="0"/>
              <a:t>2022/9/20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0D5EAECF-4504-4F42-A35F-D3F354530B9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7E4843AF-5948-456A-91BC-4AB868520FE0}" type="datetime1">
              <a:rPr lang="zh-CN" altLang="en-US" smtClean="0"/>
              <a:t>2022/9/20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D5EAECF-4504-4F42-A35F-D3F354530B9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571BB7F-C6D6-48B3-A3D8-17027782464F}" type="datetime1">
              <a:rPr lang="zh-CN" altLang="en-US" smtClean="0"/>
              <a:t>2022/9/20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D5EAECF-4504-4F42-A35F-D3F354530B9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E72FE3C7-57EE-4917-9A4D-1C4EE8B8F576}" type="datetime1">
              <a:rPr lang="zh-CN" altLang="en-US" smtClean="0"/>
              <a:t>2022/9/20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D5EAECF-4504-4F42-A35F-D3F354530B9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911016"/>
          </a:xfrm>
          <a:prstGeom prst="rect">
            <a:avLst/>
          </a:prstGeom>
        </p:spPr>
        <p:txBody>
          <a:bodyPr vert="horz" lIns="91440" tIns="45720" rIns="91440" bIns="45720" rtlCol="0" anchor="ctr">
            <a:normAutofit/>
          </a:bodyPr>
          <a:lstStyle/>
          <a:p>
            <a:r>
              <a:rPr lang="en-US" altLang="zh-CN" dirty="0">
                <a:solidFill>
                  <a:schemeClr val="accent1"/>
                </a:solidFill>
                <a:sym typeface="+mn-ea"/>
              </a:rPr>
              <a:t>2021</a:t>
            </a:r>
            <a:r>
              <a:rPr lang="zh-CN" altLang="en-US" dirty="0">
                <a:solidFill>
                  <a:schemeClr val="accent1"/>
                </a:solidFill>
                <a:sym typeface="+mn-ea"/>
              </a:rPr>
              <a:t>腾讯</a:t>
            </a:r>
            <a:r>
              <a:rPr lang="en-US" altLang="zh-CN" dirty="0">
                <a:solidFill>
                  <a:schemeClr val="accent1"/>
                </a:solidFill>
                <a:sym typeface="+mn-ea"/>
              </a:rPr>
              <a:t>AI Lab</a:t>
            </a:r>
            <a:r>
              <a:rPr lang="zh-CN" altLang="en-US" dirty="0">
                <a:solidFill>
                  <a:schemeClr val="accent1"/>
                </a:solidFill>
                <a:sym typeface="+mn-ea"/>
              </a:rPr>
              <a:t>犀牛鸟专项研究计划结题报告</a:t>
            </a:r>
            <a:r>
              <a:rPr lang="zh-CN" altLang="en-US" b="1" dirty="0">
                <a:solidFill>
                  <a:schemeClr val="accent1"/>
                </a:solidFill>
              </a:rPr>
              <a:t/>
            </a:r>
            <a:br>
              <a:rPr lang="zh-CN" altLang="en-US" b="1" dirty="0">
                <a:solidFill>
                  <a:schemeClr val="accent1"/>
                </a:solidFill>
              </a:rPr>
            </a:br>
            <a:endParaRPr lang="zh-CN" altLang="en-US" dirty="0"/>
          </a:p>
        </p:txBody>
      </p:sp>
      <p:sp>
        <p:nvSpPr>
          <p:cNvPr id="3" name="文本占位符 2"/>
          <p:cNvSpPr>
            <a:spLocks noGrp="1"/>
          </p:cNvSpPr>
          <p:nvPr>
            <p:ph type="body" idx="1"/>
          </p:nvPr>
        </p:nvSpPr>
        <p:spPr>
          <a:xfrm>
            <a:off x="838200" y="1463040"/>
            <a:ext cx="10515600" cy="471392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pic>
        <p:nvPicPr>
          <p:cNvPr id="10" name="图片 9" descr="5"/>
          <p:cNvPicPr>
            <a:picLocks noChangeAspect="1"/>
          </p:cNvPicPr>
          <p:nvPr userDrawn="1"/>
        </p:nvPicPr>
        <p:blipFill>
          <a:blip r:embed="rId13"/>
          <a:stretch>
            <a:fillRect/>
          </a:stretch>
        </p:blipFill>
        <p:spPr>
          <a:xfrm>
            <a:off x="-635" y="4623435"/>
            <a:ext cx="13078460" cy="43053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3200" b="1" i="0" kern="1200">
          <a:solidFill>
            <a:srgbClr val="1E54AC"/>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1" kern="1200">
          <a:solidFill>
            <a:srgbClr val="1E54AC"/>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矩形 5"/>
          <p:cNvSpPr/>
          <p:nvPr userDrawn="1"/>
        </p:nvSpPr>
        <p:spPr>
          <a:xfrm>
            <a:off x="-635" y="0"/>
            <a:ext cx="12192635" cy="128397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noFill/>
          </a:ln>
          <a:effectLst/>
          <a:scene3d>
            <a:camera prst="orthographicFront"/>
            <a:lightRig rig="threePt" dir="t"/>
          </a:scene3d>
          <a:sp3d extrusionH="76200" contourW="12700">
            <a:extrusionClr>
              <a:srgbClr val="FFFFFF"/>
            </a:extrusionClr>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sz="1200" spc="300">
              <a:ea typeface="腾讯体 W3" panose="020C04030202040F0204" pitchFamily="34" charset="-122"/>
            </a:endParaRPr>
          </a:p>
        </p:txBody>
      </p:sp>
      <p:sp>
        <p:nvSpPr>
          <p:cNvPr id="2" name="标题占位符 1"/>
          <p:cNvSpPr>
            <a:spLocks noGrp="1"/>
          </p:cNvSpPr>
          <p:nvPr>
            <p:ph type="title"/>
          </p:nvPr>
        </p:nvSpPr>
        <p:spPr>
          <a:xfrm>
            <a:off x="838200" y="365126"/>
            <a:ext cx="10515600" cy="911016"/>
          </a:xfrm>
          <a:prstGeom prst="rect">
            <a:avLst/>
          </a:prstGeom>
        </p:spPr>
        <p:txBody>
          <a:bodyPr vert="horz" lIns="91440" tIns="45720" rIns="91440" bIns="45720" rtlCol="0" anchor="ctr">
            <a:normAutofit/>
          </a:bodyPr>
          <a:lstStyle/>
          <a:p>
            <a:r>
              <a:rPr lang="zh-CN" altLang="en-US" dirty="0"/>
              <a:t>腾讯高校合作中心犀牛鸟项目结题报告</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pic>
        <p:nvPicPr>
          <p:cNvPr id="4" name="图片 3"/>
          <p:cNvPicPr>
            <a:picLocks noChangeAspect="1"/>
          </p:cNvPicPr>
          <p:nvPr userDrawn="1"/>
        </p:nvPicPr>
        <p:blipFill>
          <a:blip r:embed="rId13"/>
          <a:stretch>
            <a:fillRect/>
          </a:stretch>
        </p:blipFill>
        <p:spPr>
          <a:xfrm>
            <a:off x="0" y="6596380"/>
            <a:ext cx="12192000" cy="294640"/>
          </a:xfrm>
          <a:prstGeom prst="rect">
            <a:avLst/>
          </a:prstGeom>
        </p:spPr>
      </p:pic>
      <p:sp>
        <p:nvSpPr>
          <p:cNvPr id="5" name="矩形 4"/>
          <p:cNvSpPr/>
          <p:nvPr userDrawn="1"/>
        </p:nvSpPr>
        <p:spPr>
          <a:xfrm>
            <a:off x="8548733" y="-22596"/>
            <a:ext cx="3312125" cy="276999"/>
          </a:xfrm>
          <a:prstGeom prst="rect">
            <a:avLst/>
          </a:prstGeom>
        </p:spPr>
        <p:txBody>
          <a:bodyPr wrap="none">
            <a:spAutoFit/>
          </a:bodyPr>
          <a:lstStyle/>
          <a:p>
            <a:r>
              <a:rPr lang="en-US" altLang="zh-CN" sz="1200" b="0" dirty="0">
                <a:solidFill>
                  <a:schemeClr val="accent1"/>
                </a:solidFill>
              </a:rPr>
              <a:t>2019 </a:t>
            </a:r>
            <a:r>
              <a:rPr lang="zh-CN" altLang="en-US" sz="1200" b="0" dirty="0">
                <a:solidFill>
                  <a:schemeClr val="accent1"/>
                </a:solidFill>
              </a:rPr>
              <a:t>腾讯</a:t>
            </a:r>
            <a:r>
              <a:rPr lang="en-US" altLang="zh-CN" sz="1200" b="0" dirty="0">
                <a:solidFill>
                  <a:schemeClr val="accent1"/>
                </a:solidFill>
              </a:rPr>
              <a:t>AI Lab</a:t>
            </a:r>
            <a:r>
              <a:rPr lang="zh-CN" altLang="en-US" sz="1200" b="0" dirty="0">
                <a:solidFill>
                  <a:schemeClr val="accent1"/>
                </a:solidFill>
              </a:rPr>
              <a:t>犀牛鸟专项研究计划结题报告</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ct val="90000"/>
        </a:lnSpc>
        <a:spcBef>
          <a:spcPct val="0"/>
        </a:spcBef>
        <a:buNone/>
        <a:defRPr sz="3600" i="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24.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openxmlformats.org/officeDocument/2006/relationships/image" Target="../media/image20.png"/><Relationship Id="rId5" Type="http://schemas.openxmlformats.org/officeDocument/2006/relationships/diagramColors" Target="../diagrams/colors1.xml"/><Relationship Id="rId10"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tmp"/></Relationships>
</file>

<file path=ppt/slides/_rels/slide14.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2.pn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tmp"/><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3.jpeg"/><Relationship Id="rId7" Type="http://schemas.openxmlformats.org/officeDocument/2006/relationships/image" Target="../media/image47.jpeg"/><Relationship Id="rId2" Type="http://schemas.openxmlformats.org/officeDocument/2006/relationships/image" Target="../media/image42.jpeg"/><Relationship Id="rId1" Type="http://schemas.openxmlformats.org/officeDocument/2006/relationships/slideLayout" Target="../slideLayouts/slideLayout1.xml"/><Relationship Id="rId6" Type="http://schemas.openxmlformats.org/officeDocument/2006/relationships/image" Target="../media/image46.jpeg"/><Relationship Id="rId5" Type="http://schemas.openxmlformats.org/officeDocument/2006/relationships/image" Target="../media/image45.jpeg"/><Relationship Id="rId4" Type="http://schemas.openxmlformats.org/officeDocument/2006/relationships/image" Target="../media/image4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8.png"/><Relationship Id="rId7" Type="http://schemas.openxmlformats.org/officeDocument/2006/relationships/image" Target="../media/image9.jpe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10" Type="http://schemas.openxmlformats.org/officeDocument/2006/relationships/image" Target="../media/image10.png"/><Relationship Id="rId4" Type="http://schemas.openxmlformats.org/officeDocument/2006/relationships/oleObject" Target="../embeddings/oleObject1.bin"/><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1850" y="4395619"/>
            <a:ext cx="10515600" cy="1563299"/>
          </a:xfrm>
        </p:spPr>
        <p:txBody>
          <a:bodyPr anchor="ctr">
            <a:normAutofit/>
          </a:bodyPr>
          <a:lstStyle/>
          <a:p>
            <a:r>
              <a:rPr lang="zh-CN" altLang="en-US" sz="3000" smtClean="0"/>
              <a:t>师 佳</a:t>
            </a:r>
            <a:endParaRPr lang="en-US" altLang="zh-CN" sz="3000" smtClean="0"/>
          </a:p>
          <a:p>
            <a:r>
              <a:rPr lang="zh-CN" altLang="en-US" smtClean="0">
                <a:solidFill>
                  <a:schemeClr val="tx1">
                    <a:lumMod val="50000"/>
                    <a:lumOff val="50000"/>
                  </a:schemeClr>
                </a:solidFill>
              </a:rPr>
              <a:t>化学化工学院</a:t>
            </a:r>
            <a:endParaRPr lang="en-US" altLang="zh-CN" smtClean="0">
              <a:solidFill>
                <a:schemeClr val="tx1">
                  <a:lumMod val="50000"/>
                  <a:lumOff val="50000"/>
                </a:schemeClr>
              </a:solidFill>
            </a:endParaRPr>
          </a:p>
          <a:p>
            <a:r>
              <a:rPr lang="zh-CN" altLang="en-US" smtClean="0">
                <a:solidFill>
                  <a:schemeClr val="tx1">
                    <a:lumMod val="50000"/>
                    <a:lumOff val="50000"/>
                  </a:schemeClr>
                </a:solidFill>
              </a:rPr>
              <a:t>化学工程与生物工程系</a:t>
            </a:r>
            <a:endParaRPr lang="en-US" altLang="zh-CN" dirty="0">
              <a:solidFill>
                <a:schemeClr val="tx1">
                  <a:lumMod val="50000"/>
                  <a:lumOff val="50000"/>
                </a:schemeClr>
              </a:solidFill>
            </a:endParaRPr>
          </a:p>
        </p:txBody>
      </p:sp>
      <p:sp>
        <p:nvSpPr>
          <p:cNvPr id="2" name="标题 1"/>
          <p:cNvSpPr>
            <a:spLocks noGrp="1"/>
          </p:cNvSpPr>
          <p:nvPr>
            <p:ph type="title"/>
          </p:nvPr>
        </p:nvSpPr>
        <p:spPr>
          <a:xfrm>
            <a:off x="831850" y="2603951"/>
            <a:ext cx="10515600" cy="1335813"/>
          </a:xfrm>
        </p:spPr>
        <p:txBody>
          <a:bodyPr>
            <a:normAutofit/>
          </a:bodyPr>
          <a:lstStyle/>
          <a:p>
            <a:r>
              <a:rPr lang="zh-CN" altLang="en-US" sz="4800">
                <a:solidFill>
                  <a:srgbClr val="1E54AC"/>
                </a:solidFill>
              </a:rPr>
              <a:t>第一</a:t>
            </a:r>
            <a:r>
              <a:rPr lang="zh-CN" altLang="en-US" sz="4800" smtClean="0">
                <a:solidFill>
                  <a:srgbClr val="1E54AC"/>
                </a:solidFill>
              </a:rPr>
              <a:t>讲：绪 论</a:t>
            </a:r>
            <a:endParaRPr lang="zh-CN" altLang="en-US" sz="4800" dirty="0">
              <a:solidFill>
                <a:srgbClr val="1E54AC"/>
              </a:solidFill>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37" y="0"/>
            <a:ext cx="1295400" cy="1295400"/>
          </a:xfrm>
          <a:prstGeom prst="rect">
            <a:avLst/>
          </a:prstGeom>
          <a:solidFill>
            <a:schemeClr val="bg2"/>
          </a:solidFill>
          <a:effectLst/>
        </p:spPr>
      </p:pic>
      <p:sp>
        <p:nvSpPr>
          <p:cNvPr id="5" name="文本框 4"/>
          <p:cNvSpPr txBox="1"/>
          <p:nvPr/>
        </p:nvSpPr>
        <p:spPr>
          <a:xfrm>
            <a:off x="3221126" y="139250"/>
            <a:ext cx="5737047" cy="369332"/>
          </a:xfrm>
          <a:prstGeom prst="rect">
            <a:avLst/>
          </a:prstGeom>
          <a:noFill/>
        </p:spPr>
        <p:txBody>
          <a:bodyPr wrap="square" rtlCol="0">
            <a:spAutoFit/>
          </a:bodyPr>
          <a:lstStyle/>
          <a:p>
            <a:pPr algn="ctr"/>
            <a:r>
              <a:rPr lang="en-US" altLang="zh-CN" b="1"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zh-CN" b="1" smtClean="0">
                <a:solidFill>
                  <a:schemeClr val="tx1">
                    <a:lumMod val="50000"/>
                    <a:lumOff val="50000"/>
                  </a:schemeClr>
                </a:solidFill>
                <a:latin typeface="微软雅黑" panose="020B0503020204020204" pitchFamily="34" charset="-122"/>
                <a:ea typeface="微软雅黑" panose="020B0503020204020204" pitchFamily="34" charset="-122"/>
              </a:rPr>
              <a:t>神经网络与深度学习</a:t>
            </a:r>
            <a:r>
              <a:rPr lang="en-US" altLang="zh-CN" b="1"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b="1">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5283"/>
            <a:ext cx="10515600" cy="618100"/>
          </a:xfrm>
        </p:spPr>
        <p:txBody>
          <a:bodyPr>
            <a:normAutofit/>
          </a:bodyPr>
          <a:lstStyle/>
          <a:p>
            <a:r>
              <a:rPr lang="zh-CN" altLang="en-US" sz="3600" smtClean="0"/>
              <a:t>机器学习概论</a:t>
            </a:r>
            <a:endParaRPr lang="zh-CN" altLang="en-US" sz="3600"/>
          </a:p>
        </p:txBody>
      </p:sp>
      <p:sp>
        <p:nvSpPr>
          <p:cNvPr id="5" name="灯片编号占位符 4"/>
          <p:cNvSpPr>
            <a:spLocks noGrp="1"/>
          </p:cNvSpPr>
          <p:nvPr>
            <p:ph type="sldNum" sz="quarter" idx="12"/>
          </p:nvPr>
        </p:nvSpPr>
        <p:spPr/>
        <p:txBody>
          <a:bodyPr/>
          <a:lstStyle/>
          <a:p>
            <a:pPr algn="r"/>
            <a:fld id="{0D5EAECF-4504-4F42-A35F-D3F354530B9A}" type="slidenum">
              <a:rPr lang="zh-CN" altLang="en-US" smtClean="0"/>
              <a:pPr algn="r"/>
              <a:t>10</a:t>
            </a:fld>
            <a:endParaRPr lang="zh-CN" altLang="en-US"/>
          </a:p>
        </p:txBody>
      </p:sp>
      <p:sp>
        <p:nvSpPr>
          <p:cNvPr id="6" name="内容占位符 2"/>
          <p:cNvSpPr>
            <a:spLocks noGrp="1"/>
          </p:cNvSpPr>
          <p:nvPr>
            <p:ph idx="1"/>
          </p:nvPr>
        </p:nvSpPr>
        <p:spPr>
          <a:xfrm>
            <a:off x="1005814" y="870601"/>
            <a:ext cx="10515601" cy="5368412"/>
          </a:xfrm>
        </p:spPr>
        <p:txBody>
          <a:bodyPr>
            <a:normAutofit/>
          </a:bodyPr>
          <a:lstStyle/>
          <a:p>
            <a:pPr>
              <a:lnSpc>
                <a:spcPct val="100000"/>
              </a:lnSpc>
              <a:buFont typeface="Wingdings" panose="05000000000000000000" pitchFamily="2" charset="2"/>
              <a:buChar char="Ø"/>
            </a:pPr>
            <a:r>
              <a:rPr lang="zh-CN" altLang="en-US" sz="2800"/>
              <a:t>通过构建具有一定“深度”的模型，可以让模型来自动学习好的特征表示（从底层特征，到中层特征，再到高层特征），从而最终提升预测或识别的准确性。</a:t>
            </a:r>
          </a:p>
          <a:p>
            <a:pPr>
              <a:lnSpc>
                <a:spcPct val="100000"/>
              </a:lnSpc>
              <a:buFont typeface="Wingdings" panose="05000000000000000000" pitchFamily="2" charset="2"/>
              <a:buChar char="Ø"/>
            </a:pPr>
            <a:r>
              <a:rPr lang="zh-CN" altLang="en-US" sz="2800"/>
              <a:t>所谓“深度” 是指原始数据进行非线性特征</a:t>
            </a:r>
            <a:r>
              <a:rPr lang="zh-CN" altLang="en-US" sz="2800" smtClean="0"/>
              <a:t>转换</a:t>
            </a:r>
            <a:r>
              <a:rPr lang="zh-CN" altLang="en-US" sz="2800"/>
              <a:t>的</a:t>
            </a:r>
            <a:r>
              <a:rPr lang="zh-CN" altLang="en-US" sz="2800" smtClean="0"/>
              <a:t>次数</a:t>
            </a:r>
            <a:endParaRPr lang="zh-CN" altLang="en-US" sz="2400"/>
          </a:p>
          <a:p>
            <a:pPr lvl="1">
              <a:lnSpc>
                <a:spcPct val="100000"/>
              </a:lnSpc>
              <a:buFont typeface="Wingdings" panose="05000000000000000000" pitchFamily="2" charset="2"/>
              <a:buChar char="Ø"/>
            </a:pPr>
            <a:endParaRPr lang="en-US" altLang="zh-CN" sz="2400"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smtClean="0"/>
          </a:p>
        </p:txBody>
      </p:sp>
      <mc:AlternateContent xmlns:mc="http://schemas.openxmlformats.org/markup-compatibility/2006" xmlns:a14="http://schemas.microsoft.com/office/drawing/2010/main">
        <mc:Choice Requires="a14">
          <p:graphicFrame>
            <p:nvGraphicFramePr>
              <p:cNvPr id="20" name="图示 19"/>
              <p:cNvGraphicFramePr/>
              <p:nvPr>
                <p:extLst>
                  <p:ext uri="{D42A27DB-BD31-4B8C-83A1-F6EECF244321}">
                    <p14:modId xmlns:p14="http://schemas.microsoft.com/office/powerpoint/2010/main" val="1710981188"/>
                  </p:ext>
                </p:extLst>
              </p:nvPr>
            </p:nvGraphicFramePr>
            <p:xfrm>
              <a:off x="3629839" y="2954711"/>
              <a:ext cx="4114800" cy="2505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20" name="图示 19"/>
              <p:cNvGraphicFramePr/>
              <p:nvPr>
                <p:extLst>
                  <p:ext uri="{D42A27DB-BD31-4B8C-83A1-F6EECF244321}">
                    <p14:modId xmlns:p14="http://schemas.microsoft.com/office/powerpoint/2010/main" val="1710981188"/>
                  </p:ext>
                </p:extLst>
              </p:nvPr>
            </p:nvGraphicFramePr>
            <p:xfrm>
              <a:off x="3629839" y="2954711"/>
              <a:ext cx="4114800" cy="25059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21" name="文本框 20"/>
          <p:cNvSpPr txBox="1"/>
          <p:nvPr/>
        </p:nvSpPr>
        <p:spPr>
          <a:xfrm>
            <a:off x="8005053" y="2876757"/>
            <a:ext cx="1107996"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浅层学习</a:t>
            </a:r>
          </a:p>
        </p:txBody>
      </p:sp>
      <p:sp>
        <p:nvSpPr>
          <p:cNvPr id="22" name="文本框 21"/>
          <p:cNvSpPr txBox="1"/>
          <p:nvPr/>
        </p:nvSpPr>
        <p:spPr>
          <a:xfrm>
            <a:off x="8147741" y="5091331"/>
            <a:ext cx="1107996"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深度学习</a:t>
            </a:r>
          </a:p>
        </p:txBody>
      </p:sp>
      <mc:AlternateContent xmlns:mc="http://schemas.openxmlformats.org/markup-compatibility/2006" xmlns:a14="http://schemas.microsoft.com/office/drawing/2010/main">
        <mc:Choice Requires="a14">
          <p:sp>
            <p:nvSpPr>
              <p:cNvPr id="23" name="矩形 22"/>
              <p:cNvSpPr/>
              <p:nvPr/>
            </p:nvSpPr>
            <p:spPr>
              <a:xfrm>
                <a:off x="2010295" y="5942313"/>
                <a:ext cx="8382000" cy="404983"/>
              </a:xfrm>
              <a:prstGeom prst="rect">
                <a:avLst/>
              </a:prstGeom>
            </p:spPr>
            <p:txBody>
              <a:bodyPr wrap="square">
                <a:spAutoFit/>
              </a:bodyPr>
              <a:lstStyle/>
              <a:p>
                <a:pPr lvl="0"/>
                <a:r>
                  <a:rPr lang="zh-CN" altLang="en-US" b="1" dirty="0" smtClean="0">
                    <a:solidFill>
                      <a:schemeClr val="tx1"/>
                    </a:solidFill>
                    <a:latin typeface="微软雅黑" panose="020B0503020204020204" pitchFamily="34" charset="-122"/>
                    <a:ea typeface="微软雅黑" panose="020B0503020204020204" pitchFamily="34" charset="-122"/>
                  </a:rPr>
                  <a:t>当</a:t>
                </a:r>
                <a14:m>
                  <m:oMath xmlns:m="http://schemas.openxmlformats.org/officeDocument/2006/math">
                    <m:r>
                      <a:rPr lang="pt-BR" altLang="zh-CN">
                        <a:solidFill>
                          <a:schemeClr val="tx1"/>
                        </a:solidFill>
                        <a:latin typeface="Cambria Math" panose="02040503050406030204" pitchFamily="18" charset="0"/>
                        <a:ea typeface="Cambria Math" panose="02040503050406030204" pitchFamily="18" charset="0"/>
                      </a:rPr>
                      <m:t>𝑓</m:t>
                    </m:r>
                    <m:r>
                      <m:rPr>
                        <m:sty m:val="p"/>
                      </m:rPr>
                      <a:rPr lang="en-US" altLang="zh-CN" i="1" baseline="30000">
                        <a:solidFill>
                          <a:schemeClr val="tx1"/>
                        </a:solidFill>
                        <a:latin typeface="Cambria Math" panose="02040503050406030204" pitchFamily="18" charset="0"/>
                        <a:ea typeface="Cambria Math" panose="02040503050406030204" pitchFamily="18" charset="0"/>
                      </a:rPr>
                      <m:t>l</m:t>
                    </m:r>
                    <m:d>
                      <m:dPr>
                        <m:ctrlPr>
                          <a:rPr lang="pt-BR" altLang="zh-CN" i="1">
                            <a:solidFill>
                              <a:schemeClr val="tx1"/>
                            </a:solidFill>
                            <a:latin typeface="Cambria Math" panose="02040503050406030204" pitchFamily="18" charset="0"/>
                            <a:ea typeface="Cambria Math" panose="02040503050406030204" pitchFamily="18" charset="0"/>
                          </a:rPr>
                        </m:ctrlPr>
                      </m:dPr>
                      <m:e>
                        <m:r>
                          <a:rPr lang="pt-BR" altLang="zh-CN">
                            <a:solidFill>
                              <a:schemeClr val="tx1"/>
                            </a:solidFill>
                            <a:latin typeface="Cambria Math" panose="02040503050406030204" pitchFamily="18" charset="0"/>
                            <a:ea typeface="Cambria Math" panose="02040503050406030204" pitchFamily="18" charset="0"/>
                          </a:rPr>
                          <m:t>𝑥</m:t>
                        </m:r>
                      </m:e>
                    </m:d>
                  </m:oMath>
                </a14:m>
                <a:r>
                  <a:rPr lang="zh-CN" altLang="en-US" b="1" dirty="0">
                    <a:latin typeface="微软雅黑" panose="020B0503020204020204" pitchFamily="34" charset="-122"/>
                    <a:ea typeface="微软雅黑" panose="020B0503020204020204" pitchFamily="34" charset="-122"/>
                  </a:rPr>
                  <a:t>连续时，  比如</a:t>
                </a:r>
                <a14:m>
                  <m:oMath xmlns:m="http://schemas.openxmlformats.org/officeDocument/2006/math">
                    <m:r>
                      <a:rPr lang="pt-BR" altLang="zh-CN">
                        <a:solidFill>
                          <a:schemeClr val="tx1"/>
                        </a:solidFill>
                        <a:latin typeface="Cambria Math" panose="02040503050406030204" pitchFamily="18" charset="0"/>
                        <a:ea typeface="Cambria Math" panose="02040503050406030204" pitchFamily="18" charset="0"/>
                      </a:rPr>
                      <m:t>𝑓</m:t>
                    </m:r>
                    <m:r>
                      <m:rPr>
                        <m:sty m:val="p"/>
                      </m:rPr>
                      <a:rPr lang="en-US" altLang="zh-CN" i="1" baseline="30000">
                        <a:solidFill>
                          <a:schemeClr val="tx1"/>
                        </a:solidFill>
                        <a:latin typeface="Cambria Math" panose="02040503050406030204" pitchFamily="18" charset="0"/>
                        <a:ea typeface="Cambria Math" panose="02040503050406030204" pitchFamily="18" charset="0"/>
                      </a:rPr>
                      <m:t>l</m:t>
                    </m:r>
                    <m:d>
                      <m:dPr>
                        <m:ctrlPr>
                          <a:rPr lang="pt-BR" altLang="zh-CN" i="1">
                            <a:solidFill>
                              <a:schemeClr val="tx1"/>
                            </a:solidFill>
                            <a:latin typeface="Cambria Math" panose="02040503050406030204" pitchFamily="18" charset="0"/>
                            <a:ea typeface="Cambria Math" panose="02040503050406030204" pitchFamily="18" charset="0"/>
                          </a:rPr>
                        </m:ctrlPr>
                      </m:dPr>
                      <m:e>
                        <m:r>
                          <a:rPr lang="pt-BR" altLang="zh-CN">
                            <a:solidFill>
                              <a:schemeClr val="tx1"/>
                            </a:solidFill>
                            <a:latin typeface="Cambria Math" panose="02040503050406030204" pitchFamily="18" charset="0"/>
                            <a:ea typeface="Cambria Math" panose="02040503050406030204" pitchFamily="18" charset="0"/>
                          </a:rPr>
                          <m:t>𝑥</m:t>
                        </m:r>
                      </m:e>
                    </m:d>
                    <m:r>
                      <a:rPr lang="en-US" altLang="zh-CN" i="1">
                        <a:solidFill>
                          <a:schemeClr val="tx1"/>
                        </a:solidFill>
                        <a:latin typeface="Cambria Math" panose="02040503050406030204" pitchFamily="18" charset="0"/>
                        <a:ea typeface="Cambria Math" panose="02040503050406030204" pitchFamily="18" charset="0"/>
                      </a:rPr>
                      <m:t>=</m:t>
                    </m:r>
                    <m:r>
                      <a:rPr lang="zh-CN" altLang="en-US" i="1">
                        <a:solidFill>
                          <a:schemeClr val="tx1"/>
                        </a:solidFill>
                        <a:latin typeface="Cambria Math" panose="02040503050406030204" pitchFamily="18" charset="0"/>
                      </a:rPr>
                      <m:t>𝜎</m:t>
                    </m:r>
                    <m:d>
                      <m:dPr>
                        <m:ctrlPr>
                          <a:rPr lang="en-US" altLang="zh-CN" i="1">
                            <a:solidFill>
                              <a:schemeClr val="tx1"/>
                            </a:solidFill>
                            <a:latin typeface="Cambria Math" panose="02040503050406030204" pitchFamily="18" charset="0"/>
                            <a:ea typeface="Cambria Math" panose="02040503050406030204" pitchFamily="18" charset="0"/>
                          </a:rPr>
                        </m:ctrlPr>
                      </m:dPr>
                      <m:e>
                        <m:r>
                          <a:rPr lang="en-US" altLang="zh-CN" i="1">
                            <a:solidFill>
                              <a:schemeClr val="tx1"/>
                            </a:solidFill>
                            <a:latin typeface="Cambria Math" panose="02040503050406030204" pitchFamily="18" charset="0"/>
                            <a:ea typeface="Cambria Math" panose="02040503050406030204" pitchFamily="18" charset="0"/>
                          </a:rPr>
                          <m:t>𝑊</m:t>
                        </m:r>
                        <m:r>
                          <m:rPr>
                            <m:sty m:val="p"/>
                          </m:rPr>
                          <a:rPr lang="en-US" altLang="zh-CN" i="1" baseline="30000">
                            <a:solidFill>
                              <a:schemeClr val="tx1"/>
                            </a:solidFill>
                            <a:latin typeface="Cambria Math" panose="02040503050406030204" pitchFamily="18" charset="0"/>
                            <a:ea typeface="Cambria Math" panose="02040503050406030204" pitchFamily="18" charset="0"/>
                          </a:rPr>
                          <m:t>l</m:t>
                        </m:r>
                        <m:r>
                          <a:rPr lang="pt-BR" altLang="zh-CN">
                            <a:solidFill>
                              <a:schemeClr val="tx1"/>
                            </a:solidFill>
                            <a:latin typeface="Cambria Math" panose="02040503050406030204" pitchFamily="18" charset="0"/>
                            <a:ea typeface="Cambria Math" panose="02040503050406030204" pitchFamily="18" charset="0"/>
                          </a:rPr>
                          <m:t>𝑓</m:t>
                        </m:r>
                        <m:r>
                          <m:rPr>
                            <m:sty m:val="p"/>
                          </m:rPr>
                          <a:rPr lang="en-US" altLang="zh-CN" i="1" baseline="30000">
                            <a:solidFill>
                              <a:schemeClr val="tx1"/>
                            </a:solidFill>
                            <a:latin typeface="Cambria Math" panose="02040503050406030204" pitchFamily="18" charset="0"/>
                            <a:ea typeface="Cambria Math" panose="02040503050406030204" pitchFamily="18" charset="0"/>
                          </a:rPr>
                          <m:t>l</m:t>
                        </m:r>
                        <m:r>
                          <a:rPr lang="en-US" altLang="zh-CN" i="1" baseline="30000">
                            <a:latin typeface="Cambria Math" panose="02040503050406030204" pitchFamily="18" charset="0"/>
                            <a:ea typeface="Cambria Math" panose="02040503050406030204" pitchFamily="18" charset="0"/>
                          </a:rPr>
                          <m:t>−</m:t>
                        </m:r>
                        <m:r>
                          <a:rPr lang="en-US" altLang="zh-CN" i="1" baseline="30000">
                            <a:solidFill>
                              <a:schemeClr val="tx1"/>
                            </a:solidFill>
                            <a:latin typeface="Cambria Math" panose="02040503050406030204" pitchFamily="18" charset="0"/>
                            <a:ea typeface="Cambria Math" panose="02040503050406030204" pitchFamily="18" charset="0"/>
                          </a:rPr>
                          <m:t>1</m:t>
                        </m:r>
                        <m:d>
                          <m:dPr>
                            <m:ctrlPr>
                              <a:rPr lang="pt-BR" altLang="zh-CN" i="1">
                                <a:solidFill>
                                  <a:schemeClr val="tx1"/>
                                </a:solidFill>
                                <a:latin typeface="Cambria Math" panose="02040503050406030204" pitchFamily="18" charset="0"/>
                                <a:ea typeface="Cambria Math" panose="02040503050406030204" pitchFamily="18" charset="0"/>
                              </a:rPr>
                            </m:ctrlPr>
                          </m:dPr>
                          <m:e>
                            <m:r>
                              <a:rPr lang="en-US" altLang="zh-CN" b="0" i="1" smtClean="0">
                                <a:solidFill>
                                  <a:schemeClr val="tx1"/>
                                </a:solidFill>
                                <a:latin typeface="Cambria Math" panose="02040503050406030204" pitchFamily="18" charset="0"/>
                                <a:ea typeface="Cambria Math" panose="02040503050406030204" pitchFamily="18" charset="0"/>
                              </a:rPr>
                              <m:t>𝑥</m:t>
                            </m:r>
                          </m:e>
                        </m:d>
                      </m:e>
                    </m:d>
                  </m:oMath>
                </a14:m>
                <a:r>
                  <a:rPr lang="zh-CN" altLang="en-US" b="1" dirty="0">
                    <a:solidFill>
                      <a:schemeClr val="tx1"/>
                    </a:solidFill>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这个复合函数称为</a:t>
                </a:r>
                <a:r>
                  <a:rPr lang="zh-CN" altLang="en-US" b="1" dirty="0">
                    <a:solidFill>
                      <a:srgbClr val="FF0000"/>
                    </a:solidFill>
                    <a:latin typeface="微软雅黑" panose="020B0503020204020204" pitchFamily="34" charset="-122"/>
                    <a:ea typeface="微软雅黑" panose="020B0503020204020204" pitchFamily="34" charset="-122"/>
                  </a:rPr>
                  <a:t>神经网络</a:t>
                </a:r>
                <a:r>
                  <a:rPr lang="zh-CN" altLang="en-US" dirty="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p:txBody>
          </p:sp>
        </mc:Choice>
        <mc:Fallback xmlns="">
          <p:sp>
            <p:nvSpPr>
              <p:cNvPr id="23" name="矩形 22"/>
              <p:cNvSpPr>
                <a:spLocks noRot="1" noChangeAspect="1" noMove="1" noResize="1" noEditPoints="1" noAdjustHandles="1" noChangeArrowheads="1" noChangeShapeType="1" noTextEdit="1"/>
              </p:cNvSpPr>
              <p:nvPr/>
            </p:nvSpPr>
            <p:spPr>
              <a:xfrm>
                <a:off x="2010295" y="5942313"/>
                <a:ext cx="8382000" cy="404983"/>
              </a:xfrm>
              <a:prstGeom prst="rect">
                <a:avLst/>
              </a:prstGeom>
              <a:blipFill>
                <a:blip r:embed="rId11"/>
                <a:stretch>
                  <a:fillRect l="-655" t="-4545" b="-196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3754581" y="5572981"/>
                <a:ext cx="4137479" cy="369332"/>
              </a:xfrm>
              <a:prstGeom prst="rect">
                <a:avLst/>
              </a:prstGeom>
            </p:spPr>
            <p:txBody>
              <a:bodyPr wrap="none">
                <a:spAutoFit/>
              </a:bodyPr>
              <a:lstStyle/>
              <a:p>
                <a:pPr lvl="0"/>
                <a14:m>
                  <m:oMath xmlns:m="http://schemas.openxmlformats.org/officeDocument/2006/math">
                    <m:r>
                      <a:rPr lang="pt-BR" altLang="zh-CN" smtClean="0">
                        <a:solidFill>
                          <a:schemeClr val="tx1"/>
                        </a:solidFill>
                        <a:latin typeface="Cambria Math" panose="02040503050406030204" pitchFamily="18" charset="0"/>
                        <a:ea typeface="Cambria Math" panose="02040503050406030204" pitchFamily="18" charset="0"/>
                      </a:rPr>
                      <m:t>𝑓</m:t>
                    </m:r>
                    <m:r>
                      <m:rPr>
                        <m:sty m:val="p"/>
                      </m:rPr>
                      <a:rPr lang="en-US" altLang="zh-CN" i="1" baseline="30000">
                        <a:solidFill>
                          <a:schemeClr val="tx1"/>
                        </a:solidFill>
                        <a:latin typeface="Cambria Math" panose="02040503050406030204" pitchFamily="18" charset="0"/>
                        <a:ea typeface="Cambria Math" panose="02040503050406030204" pitchFamily="18" charset="0"/>
                      </a:rPr>
                      <m:t>l</m:t>
                    </m:r>
                    <m:d>
                      <m:dPr>
                        <m:ctrlPr>
                          <a:rPr lang="pt-BR" altLang="zh-CN" i="1">
                            <a:solidFill>
                              <a:schemeClr val="tx1"/>
                            </a:solidFill>
                            <a:latin typeface="Cambria Math" panose="02040503050406030204" pitchFamily="18" charset="0"/>
                            <a:ea typeface="Cambria Math" panose="02040503050406030204" pitchFamily="18" charset="0"/>
                          </a:rPr>
                        </m:ctrlPr>
                      </m:dPr>
                      <m:e>
                        <m:r>
                          <a:rPr lang="pt-BR" altLang="zh-CN">
                            <a:solidFill>
                              <a:schemeClr val="tx1"/>
                            </a:solidFill>
                            <a:latin typeface="Cambria Math" panose="02040503050406030204" pitchFamily="18" charset="0"/>
                            <a:ea typeface="Cambria Math" panose="02040503050406030204" pitchFamily="18" charset="0"/>
                          </a:rPr>
                          <m:t>𝑥</m:t>
                        </m:r>
                      </m:e>
                    </m:d>
                  </m:oMath>
                </a14:m>
                <a:r>
                  <a:rPr lang="zh-CN" altLang="en-US" b="1" dirty="0" smtClean="0">
                    <a:solidFill>
                      <a:schemeClr val="tx1"/>
                    </a:solidFill>
                    <a:latin typeface="微软雅黑" panose="020B0503020204020204" pitchFamily="34" charset="-122"/>
                    <a:ea typeface="微软雅黑" panose="020B0503020204020204" pitchFamily="34" charset="-122"/>
                  </a:rPr>
                  <a:t>为任意非线性</a:t>
                </a:r>
                <a:r>
                  <a:rPr lang="zh-CN" altLang="en-US" b="1" dirty="0">
                    <a:solidFill>
                      <a:schemeClr val="tx1"/>
                    </a:solidFill>
                    <a:latin typeface="微软雅黑" panose="020B0503020204020204" pitchFamily="34" charset="-122"/>
                    <a:ea typeface="微软雅黑" panose="020B0503020204020204" pitchFamily="34" charset="-122"/>
                  </a:rPr>
                  <a:t>函数，不一定连续。</a:t>
                </a:r>
                <a:endParaRPr lang="en-US" altLang="zh-CN" b="1" dirty="0">
                  <a:solidFill>
                    <a:schemeClr val="tx1"/>
                  </a:solidFill>
                  <a:latin typeface="微软雅黑" panose="020B0503020204020204" pitchFamily="34" charset="-122"/>
                  <a:ea typeface="微软雅黑" panose="020B0503020204020204" pitchFamily="34" charset="-122"/>
                </a:endParaRPr>
              </a:p>
            </p:txBody>
          </p:sp>
        </mc:Choice>
        <mc:Fallback xmlns="">
          <p:sp>
            <p:nvSpPr>
              <p:cNvPr id="24" name="矩形 23"/>
              <p:cNvSpPr>
                <a:spLocks noRot="1" noChangeAspect="1" noMove="1" noResize="1" noEditPoints="1" noAdjustHandles="1" noChangeArrowheads="1" noChangeShapeType="1" noTextEdit="1"/>
              </p:cNvSpPr>
              <p:nvPr/>
            </p:nvSpPr>
            <p:spPr>
              <a:xfrm>
                <a:off x="3754581" y="5572981"/>
                <a:ext cx="4137479" cy="369332"/>
              </a:xfrm>
              <a:prstGeom prst="rect">
                <a:avLst/>
              </a:prstGeom>
              <a:blipFill>
                <a:blip r:embed="rId12"/>
                <a:stretch>
                  <a:fillRect l="-442" t="-8197" r="-589"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0689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graphicEl>
                                              <a:dgm id="{FCD6CC03-B4F7-430C-98D0-115893192BDE}"/>
                                            </p:graphicEl>
                                          </p:spTgt>
                                        </p:tgtEl>
                                        <p:attrNameLst>
                                          <p:attrName>style.visibility</p:attrName>
                                        </p:attrNameLst>
                                      </p:cBhvr>
                                      <p:to>
                                        <p:strVal val="visible"/>
                                      </p:to>
                                    </p:set>
                                    <p:animEffect transition="in" filter="fade">
                                      <p:cBhvr>
                                        <p:cTn id="7" dur="500"/>
                                        <p:tgtEl>
                                          <p:spTgt spid="20">
                                            <p:graphicEl>
                                              <a:dgm id="{FCD6CC03-B4F7-430C-98D0-115893192BDE}"/>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graphicEl>
                                              <a:dgm id="{4EF64793-5BF1-44BB-A21B-0135AFBD46AF}"/>
                                            </p:graphicEl>
                                          </p:spTgt>
                                        </p:tgtEl>
                                        <p:attrNameLst>
                                          <p:attrName>style.visibility</p:attrName>
                                        </p:attrNameLst>
                                      </p:cBhvr>
                                      <p:to>
                                        <p:strVal val="visible"/>
                                      </p:to>
                                    </p:set>
                                    <p:animEffect transition="in" filter="fade">
                                      <p:cBhvr>
                                        <p:cTn id="15" dur="500"/>
                                        <p:tgtEl>
                                          <p:spTgt spid="20">
                                            <p:graphicEl>
                                              <a:dgm id="{4EF64793-5BF1-44BB-A21B-0135AFBD46AF}"/>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graphicEl>
                                              <a:dgm id="{9FCB7101-7B41-4F46-B29A-8B98CB20ACF4}"/>
                                            </p:graphicEl>
                                          </p:spTgt>
                                        </p:tgtEl>
                                        <p:attrNameLst>
                                          <p:attrName>style.visibility</p:attrName>
                                        </p:attrNameLst>
                                      </p:cBhvr>
                                      <p:to>
                                        <p:strVal val="visible"/>
                                      </p:to>
                                    </p:set>
                                    <p:animEffect transition="in" filter="fade">
                                      <p:cBhvr>
                                        <p:cTn id="18" dur="500"/>
                                        <p:tgtEl>
                                          <p:spTgt spid="20">
                                            <p:graphicEl>
                                              <a:dgm id="{9FCB7101-7B41-4F46-B29A-8B98CB20ACF4}"/>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graphicEl>
                                              <a:dgm id="{0E188FDA-3031-47C5-A37C-074F9C682AE9}"/>
                                            </p:graphicEl>
                                          </p:spTgt>
                                        </p:tgtEl>
                                        <p:attrNameLst>
                                          <p:attrName>style.visibility</p:attrName>
                                        </p:attrNameLst>
                                      </p:cBhvr>
                                      <p:to>
                                        <p:strVal val="visible"/>
                                      </p:to>
                                    </p:set>
                                    <p:animEffect transition="in" filter="fade">
                                      <p:cBhvr>
                                        <p:cTn id="23" dur="500"/>
                                        <p:tgtEl>
                                          <p:spTgt spid="20">
                                            <p:graphicEl>
                                              <a:dgm id="{0E188FDA-3031-47C5-A37C-074F9C682AE9}"/>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graphicEl>
                                              <a:dgm id="{18185A6C-2422-400B-9E45-ECC7B0CECAC8}"/>
                                            </p:graphicEl>
                                          </p:spTgt>
                                        </p:tgtEl>
                                        <p:attrNameLst>
                                          <p:attrName>style.visibility</p:attrName>
                                        </p:attrNameLst>
                                      </p:cBhvr>
                                      <p:to>
                                        <p:strVal val="visible"/>
                                      </p:to>
                                    </p:set>
                                    <p:animEffect transition="in" filter="fade">
                                      <p:cBhvr>
                                        <p:cTn id="26" dur="500"/>
                                        <p:tgtEl>
                                          <p:spTgt spid="20">
                                            <p:graphicEl>
                                              <a:dgm id="{18185A6C-2422-400B-9E45-ECC7B0CECAC8}"/>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graphicEl>
                                              <a:dgm id="{CF55BC5C-1C33-4983-911D-EF7A771C9BEC}"/>
                                            </p:graphicEl>
                                          </p:spTgt>
                                        </p:tgtEl>
                                        <p:attrNameLst>
                                          <p:attrName>style.visibility</p:attrName>
                                        </p:attrNameLst>
                                      </p:cBhvr>
                                      <p:to>
                                        <p:strVal val="visible"/>
                                      </p:to>
                                    </p:set>
                                    <p:animEffect transition="in" filter="fade">
                                      <p:cBhvr>
                                        <p:cTn id="31" dur="500"/>
                                        <p:tgtEl>
                                          <p:spTgt spid="20">
                                            <p:graphicEl>
                                              <a:dgm id="{CF55BC5C-1C33-4983-911D-EF7A771C9BEC}"/>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graphicEl>
                                              <a:dgm id="{1F0BD8E5-EC2F-45C6-88A9-672B0AD75965}"/>
                                            </p:graphicEl>
                                          </p:spTgt>
                                        </p:tgtEl>
                                        <p:attrNameLst>
                                          <p:attrName>style.visibility</p:attrName>
                                        </p:attrNameLst>
                                      </p:cBhvr>
                                      <p:to>
                                        <p:strVal val="visible"/>
                                      </p:to>
                                    </p:set>
                                    <p:animEffect transition="in" filter="fade">
                                      <p:cBhvr>
                                        <p:cTn id="37" dur="500"/>
                                        <p:tgtEl>
                                          <p:spTgt spid="20">
                                            <p:graphicEl>
                                              <a:dgm id="{1F0BD8E5-EC2F-45C6-88A9-672B0AD75965}"/>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uiExpand="1">
        <p:bldSub>
          <a:bldDgm bld="one"/>
        </p:bldSub>
      </p:bldGraphic>
      <p:bldP spid="21" grpId="0"/>
      <p:bldP spid="22" grpId="0"/>
      <p:bldP spid="23"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5283"/>
            <a:ext cx="10515600" cy="618100"/>
          </a:xfrm>
        </p:spPr>
        <p:txBody>
          <a:bodyPr>
            <a:normAutofit/>
          </a:bodyPr>
          <a:lstStyle/>
          <a:p>
            <a:r>
              <a:rPr lang="zh-CN" altLang="en-US" sz="3600" smtClean="0"/>
              <a:t>机器学习概论</a:t>
            </a:r>
            <a:endParaRPr lang="zh-CN" altLang="en-US" sz="3600"/>
          </a:p>
        </p:txBody>
      </p:sp>
      <p:sp>
        <p:nvSpPr>
          <p:cNvPr id="5" name="灯片编号占位符 4"/>
          <p:cNvSpPr>
            <a:spLocks noGrp="1"/>
          </p:cNvSpPr>
          <p:nvPr>
            <p:ph type="sldNum" sz="quarter" idx="12"/>
          </p:nvPr>
        </p:nvSpPr>
        <p:spPr/>
        <p:txBody>
          <a:bodyPr/>
          <a:lstStyle/>
          <a:p>
            <a:pPr algn="r"/>
            <a:fld id="{0D5EAECF-4504-4F42-A35F-D3F354530B9A}" type="slidenum">
              <a:rPr lang="zh-CN" altLang="en-US" smtClean="0"/>
              <a:pPr algn="r"/>
              <a:t>11</a:t>
            </a:fld>
            <a:endParaRPr lang="zh-CN" altLang="en-US"/>
          </a:p>
        </p:txBody>
      </p:sp>
      <p:sp>
        <p:nvSpPr>
          <p:cNvPr id="6" name="内容占位符 2"/>
          <p:cNvSpPr>
            <a:spLocks noGrp="1"/>
          </p:cNvSpPr>
          <p:nvPr>
            <p:ph idx="1"/>
          </p:nvPr>
        </p:nvSpPr>
        <p:spPr>
          <a:xfrm>
            <a:off x="1005814" y="870601"/>
            <a:ext cx="10515601" cy="5368412"/>
          </a:xfrm>
        </p:spPr>
        <p:txBody>
          <a:bodyPr>
            <a:normAutofit/>
          </a:bodyPr>
          <a:lstStyle/>
          <a:p>
            <a:pPr>
              <a:lnSpc>
                <a:spcPct val="100000"/>
              </a:lnSpc>
              <a:buFont typeface="Wingdings" panose="05000000000000000000" pitchFamily="2" charset="2"/>
              <a:buChar char="Ø"/>
            </a:pPr>
            <a:r>
              <a:rPr lang="zh-CN" altLang="en-US" sz="2800" smtClean="0"/>
              <a:t>深度学习的处理流程</a:t>
            </a:r>
            <a:endParaRPr lang="zh-CN" altLang="en-US" sz="2400"/>
          </a:p>
          <a:p>
            <a:pPr lvl="1">
              <a:lnSpc>
                <a:spcPct val="100000"/>
              </a:lnSpc>
              <a:buFont typeface="Wingdings" panose="05000000000000000000" pitchFamily="2" charset="2"/>
              <a:buChar char="Ø"/>
            </a:pPr>
            <a:endParaRPr lang="en-US" altLang="zh-CN" sz="2400"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smtClean="0"/>
          </a:p>
        </p:txBody>
      </p:sp>
      <p:pic>
        <p:nvPicPr>
          <p:cNvPr id="7" name="Content Placeholder 3">
            <a:extLst>
              <a:ext uri="{FF2B5EF4-FFF2-40B4-BE49-F238E27FC236}">
                <a16:creationId xmlns:a16="http://schemas.microsoft.com/office/drawing/2014/main" id="{6A3E8091-5FA8-4B39-A29F-E83715E4568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bwMode="auto">
          <a:xfrm>
            <a:off x="2542311" y="1447207"/>
            <a:ext cx="7690655" cy="326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542311" y="4824806"/>
            <a:ext cx="7615841" cy="1244946"/>
          </a:xfrm>
          <a:prstGeom prst="rect">
            <a:avLst/>
          </a:prstGeom>
        </p:spPr>
      </p:pic>
    </p:spTree>
    <p:extLst>
      <p:ext uri="{BB962C8B-B14F-4D97-AF65-F5344CB8AC3E}">
        <p14:creationId xmlns:p14="http://schemas.microsoft.com/office/powerpoint/2010/main" val="1280519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5283"/>
            <a:ext cx="10515600" cy="618100"/>
          </a:xfrm>
        </p:spPr>
        <p:txBody>
          <a:bodyPr>
            <a:normAutofit/>
          </a:bodyPr>
          <a:lstStyle/>
          <a:p>
            <a:r>
              <a:rPr lang="zh-CN" altLang="en-US" sz="3600" smtClean="0"/>
              <a:t>神经网络概论</a:t>
            </a:r>
            <a:endParaRPr lang="zh-CN" altLang="en-US" sz="3600"/>
          </a:p>
        </p:txBody>
      </p:sp>
      <p:sp>
        <p:nvSpPr>
          <p:cNvPr id="5" name="灯片编号占位符 4"/>
          <p:cNvSpPr>
            <a:spLocks noGrp="1"/>
          </p:cNvSpPr>
          <p:nvPr>
            <p:ph type="sldNum" sz="quarter" idx="12"/>
          </p:nvPr>
        </p:nvSpPr>
        <p:spPr/>
        <p:txBody>
          <a:bodyPr/>
          <a:lstStyle/>
          <a:p>
            <a:pPr algn="r"/>
            <a:fld id="{0D5EAECF-4504-4F42-A35F-D3F354530B9A}" type="slidenum">
              <a:rPr lang="zh-CN" altLang="en-US" smtClean="0"/>
              <a:pPr algn="r"/>
              <a:t>12</a:t>
            </a:fld>
            <a:endParaRPr lang="zh-CN" altLang="en-US"/>
          </a:p>
        </p:txBody>
      </p:sp>
      <p:sp>
        <p:nvSpPr>
          <p:cNvPr id="6" name="内容占位符 2"/>
          <p:cNvSpPr>
            <a:spLocks noGrp="1"/>
          </p:cNvSpPr>
          <p:nvPr>
            <p:ph idx="1"/>
          </p:nvPr>
        </p:nvSpPr>
        <p:spPr>
          <a:xfrm>
            <a:off x="1005814" y="870601"/>
            <a:ext cx="10515601" cy="5368412"/>
          </a:xfrm>
        </p:spPr>
        <p:txBody>
          <a:bodyPr>
            <a:normAutofit/>
          </a:bodyPr>
          <a:lstStyle/>
          <a:p>
            <a:pPr>
              <a:lnSpc>
                <a:spcPct val="100000"/>
              </a:lnSpc>
              <a:buFont typeface="Wingdings" panose="05000000000000000000" pitchFamily="2" charset="2"/>
              <a:buChar char="Ø"/>
            </a:pPr>
            <a:r>
              <a:rPr lang="zh-CN" altLang="en-US" sz="2400" smtClean="0"/>
              <a:t>生物神经元是构成人脑的基本单元</a:t>
            </a:r>
            <a:endParaRPr lang="zh-CN" altLang="en-US" sz="2400"/>
          </a:p>
          <a:p>
            <a:pPr lvl="1">
              <a:lnSpc>
                <a:spcPct val="100000"/>
              </a:lnSpc>
              <a:buFont typeface="Wingdings" panose="05000000000000000000" pitchFamily="2" charset="2"/>
              <a:buChar char="Ø"/>
            </a:pPr>
            <a:endParaRPr lang="en-US" altLang="zh-CN" sz="2400"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smtClean="0"/>
          </a:p>
        </p:txBody>
      </p:sp>
      <p:pic>
        <p:nvPicPr>
          <p:cNvPr id="9" name="内容占位符 3">
            <a:extLst>
              <a:ext uri="{FF2B5EF4-FFF2-40B4-BE49-F238E27FC236}">
                <a16:creationId xmlns:a16="http://schemas.microsoft.com/office/drawing/2014/main" id="{73B37488-B6E9-4A01-AD14-118072C5036A}"/>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bwMode="auto">
          <a:xfrm>
            <a:off x="1128953" y="1426580"/>
            <a:ext cx="7042459" cy="4538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内容占位符 2"/>
          <p:cNvSpPr>
            <a:spLocks noGrp="1"/>
          </p:cNvSpPr>
          <p:nvPr>
            <p:ph idx="1"/>
          </p:nvPr>
        </p:nvSpPr>
        <p:spPr>
          <a:xfrm>
            <a:off x="5352011" y="4339473"/>
            <a:ext cx="6517177" cy="2181430"/>
          </a:xfrm>
        </p:spPr>
        <p:txBody>
          <a:bodyPr>
            <a:normAutofit/>
          </a:bodyPr>
          <a:lstStyle/>
          <a:p>
            <a:pPr>
              <a:lnSpc>
                <a:spcPct val="100000"/>
              </a:lnSpc>
              <a:buFont typeface="Wingdings" panose="05000000000000000000" pitchFamily="2" charset="2"/>
              <a:buChar char="Ø"/>
            </a:pPr>
            <a:r>
              <a:rPr lang="zh-CN" altLang="en-US"/>
              <a:t>赫布</a:t>
            </a:r>
            <a:r>
              <a:rPr lang="zh-CN" altLang="en-US" smtClean="0"/>
              <a:t>法则</a:t>
            </a:r>
            <a:r>
              <a:rPr lang="en-US" altLang="zh-CN" smtClean="0"/>
              <a:t>(</a:t>
            </a:r>
            <a:r>
              <a:rPr lang="en-US" altLang="zh-CN" smtClean="0">
                <a:latin typeface="Arial" panose="020B0604020202020204" pitchFamily="34" charset="0"/>
                <a:cs typeface="Arial" panose="020B0604020202020204" pitchFamily="34" charset="0"/>
              </a:rPr>
              <a:t>Hebb’s Rule)</a:t>
            </a:r>
            <a:r>
              <a:rPr lang="zh-CN" altLang="en-US" smtClean="0"/>
              <a:t>：</a:t>
            </a:r>
            <a:endParaRPr lang="en-US" altLang="zh-CN"/>
          </a:p>
          <a:p>
            <a:pPr marL="457200" lvl="1" indent="0">
              <a:lnSpc>
                <a:spcPct val="100000"/>
              </a:lnSpc>
              <a:buNone/>
            </a:pPr>
            <a:r>
              <a:rPr lang="zh-CN" altLang="en-US" b="1" smtClean="0"/>
              <a:t>当</a:t>
            </a:r>
            <a:r>
              <a:rPr lang="zh-CN" altLang="en-US" b="1"/>
              <a:t>神经元 </a:t>
            </a:r>
            <a:r>
              <a:rPr lang="en-US" altLang="zh-CN" b="1"/>
              <a:t>A</a:t>
            </a:r>
            <a:r>
              <a:rPr lang="zh-CN" altLang="en-US" b="1"/>
              <a:t>的一个轴突和神经元</a:t>
            </a:r>
            <a:r>
              <a:rPr lang="en-US" altLang="zh-CN" b="1"/>
              <a:t>B</a:t>
            </a:r>
            <a:r>
              <a:rPr lang="zh-CN" altLang="en-US" b="1"/>
              <a:t>很近，足以对它产生影响，并且持续地、重复地参与了对神经元</a:t>
            </a:r>
            <a:r>
              <a:rPr lang="en-US" altLang="zh-CN" b="1"/>
              <a:t>B</a:t>
            </a:r>
            <a:r>
              <a:rPr lang="zh-CN" altLang="en-US" b="1"/>
              <a:t>的兴奋，那么在这两个神经元或其中之一会发生某种生长过程或新陈代谢变化，以致于神经元</a:t>
            </a:r>
            <a:r>
              <a:rPr lang="en-US" altLang="zh-CN" b="1"/>
              <a:t>A</a:t>
            </a:r>
            <a:r>
              <a:rPr lang="zh-CN" altLang="en-US" b="1"/>
              <a:t>作为能使神经元</a:t>
            </a:r>
            <a:r>
              <a:rPr lang="en-US" altLang="zh-CN" b="1"/>
              <a:t>B</a:t>
            </a:r>
            <a:r>
              <a:rPr lang="zh-CN" altLang="en-US" b="1"/>
              <a:t>兴奋的细胞之一，它的效能加强了</a:t>
            </a:r>
            <a:r>
              <a:rPr lang="zh-CN" altLang="en-US" b="1" smtClean="0"/>
              <a:t>。</a:t>
            </a:r>
            <a:endParaRPr lang="en-US" altLang="zh-CN" sz="2400"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smtClean="0"/>
          </a:p>
        </p:txBody>
      </p:sp>
      <p:sp>
        <p:nvSpPr>
          <p:cNvPr id="11" name="矩形 10"/>
          <p:cNvSpPr/>
          <p:nvPr/>
        </p:nvSpPr>
        <p:spPr>
          <a:xfrm>
            <a:off x="1968731" y="5979314"/>
            <a:ext cx="2877711" cy="369332"/>
          </a:xfrm>
          <a:prstGeom prst="rect">
            <a:avLst/>
          </a:prstGeom>
        </p:spPr>
        <p:txBody>
          <a:bodyPr wrap="none">
            <a:spAutoFit/>
          </a:bodyPr>
          <a:lstStyle/>
          <a:p>
            <a:r>
              <a:rPr lang="zh-CN" altLang="en-US" b="1" smtClean="0"/>
              <a:t>人脑大约有</a:t>
            </a:r>
            <a:r>
              <a:rPr lang="zh-CN" altLang="en-US" b="1" dirty="0"/>
              <a:t>860亿个神经元</a:t>
            </a:r>
          </a:p>
        </p:txBody>
      </p:sp>
      <p:sp>
        <p:nvSpPr>
          <p:cNvPr id="12" name="内容占位符 2"/>
          <p:cNvSpPr>
            <a:spLocks noGrp="1"/>
          </p:cNvSpPr>
          <p:nvPr>
            <p:ph idx="1"/>
          </p:nvPr>
        </p:nvSpPr>
        <p:spPr>
          <a:xfrm>
            <a:off x="8161714" y="927300"/>
            <a:ext cx="3866802" cy="3068371"/>
          </a:xfrm>
        </p:spPr>
        <p:txBody>
          <a:bodyPr>
            <a:normAutofit fontScale="92500" lnSpcReduction="10000"/>
          </a:bodyPr>
          <a:lstStyle/>
          <a:p>
            <a:pPr>
              <a:lnSpc>
                <a:spcPct val="100000"/>
              </a:lnSpc>
              <a:buFont typeface="Wingdings" panose="05000000000000000000" pitchFamily="2" charset="2"/>
              <a:buChar char="Ø"/>
            </a:pPr>
            <a:r>
              <a:rPr lang="zh-CN" altLang="en-US"/>
              <a:t>人脑有两种记忆：长期记忆和短期记忆。短期记忆持续时间不超过一分钟。如果一个经验重复足够的次数，此经验就可储存在长期记忆中。</a:t>
            </a:r>
          </a:p>
          <a:p>
            <a:pPr>
              <a:lnSpc>
                <a:spcPct val="100000"/>
              </a:lnSpc>
              <a:buFont typeface="Wingdings" panose="05000000000000000000" pitchFamily="2" charset="2"/>
              <a:buChar char="Ø"/>
            </a:pPr>
            <a:r>
              <a:rPr lang="zh-CN" altLang="en-US"/>
              <a:t>短期记忆转化为长期记忆的过程就称为凝固作用。</a:t>
            </a:r>
          </a:p>
          <a:p>
            <a:pPr>
              <a:lnSpc>
                <a:spcPct val="100000"/>
              </a:lnSpc>
              <a:buFont typeface="Wingdings" panose="05000000000000000000" pitchFamily="2" charset="2"/>
              <a:buChar char="Ø"/>
            </a:pPr>
            <a:r>
              <a:rPr lang="zh-CN" altLang="en-US"/>
              <a:t>人脑中的海马区为大脑结构凝固作用的核心</a:t>
            </a:r>
            <a:r>
              <a:rPr lang="zh-CN" altLang="en-US" smtClean="0"/>
              <a:t>区域</a:t>
            </a:r>
            <a:endParaRPr lang="en-US" altLang="zh-CN" sz="2400" b="1" smtClean="0"/>
          </a:p>
          <a:p>
            <a:pPr lvl="1">
              <a:lnSpc>
                <a:spcPct val="100000"/>
              </a:lnSpc>
              <a:buFont typeface="Wingdings" panose="05000000000000000000" pitchFamily="2" charset="2"/>
              <a:buChar char="Ø"/>
            </a:pPr>
            <a:endParaRPr lang="en-US" altLang="zh-CN" sz="2400" b="1" smtClean="0"/>
          </a:p>
        </p:txBody>
      </p:sp>
    </p:spTree>
    <p:extLst>
      <p:ext uri="{BB962C8B-B14F-4D97-AF65-F5344CB8AC3E}">
        <p14:creationId xmlns:p14="http://schemas.microsoft.com/office/powerpoint/2010/main" val="13535616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5283"/>
            <a:ext cx="10515600" cy="618100"/>
          </a:xfrm>
        </p:spPr>
        <p:txBody>
          <a:bodyPr>
            <a:normAutofit/>
          </a:bodyPr>
          <a:lstStyle/>
          <a:p>
            <a:r>
              <a:rPr lang="zh-CN" altLang="en-US" sz="3600" smtClean="0"/>
              <a:t>神经网络概论</a:t>
            </a:r>
            <a:endParaRPr lang="zh-CN" altLang="en-US" sz="3600"/>
          </a:p>
        </p:txBody>
      </p:sp>
      <p:sp>
        <p:nvSpPr>
          <p:cNvPr id="5" name="灯片编号占位符 4"/>
          <p:cNvSpPr>
            <a:spLocks noGrp="1"/>
          </p:cNvSpPr>
          <p:nvPr>
            <p:ph type="sldNum" sz="quarter" idx="12"/>
          </p:nvPr>
        </p:nvSpPr>
        <p:spPr/>
        <p:txBody>
          <a:bodyPr/>
          <a:lstStyle/>
          <a:p>
            <a:pPr algn="r"/>
            <a:fld id="{0D5EAECF-4504-4F42-A35F-D3F354530B9A}" type="slidenum">
              <a:rPr lang="zh-CN" altLang="en-US" smtClean="0"/>
              <a:pPr algn="r"/>
              <a:t>13</a:t>
            </a:fld>
            <a:endParaRPr lang="zh-CN" altLang="en-US"/>
          </a:p>
        </p:txBody>
      </p:sp>
      <p:sp>
        <p:nvSpPr>
          <p:cNvPr id="6" name="内容占位符 2"/>
          <p:cNvSpPr>
            <a:spLocks noGrp="1"/>
          </p:cNvSpPr>
          <p:nvPr>
            <p:ph idx="1"/>
          </p:nvPr>
        </p:nvSpPr>
        <p:spPr>
          <a:xfrm>
            <a:off x="1005814" y="870601"/>
            <a:ext cx="5037539" cy="5368412"/>
          </a:xfrm>
        </p:spPr>
        <p:txBody>
          <a:bodyPr>
            <a:normAutofit/>
          </a:bodyPr>
          <a:lstStyle/>
          <a:p>
            <a:pPr>
              <a:lnSpc>
                <a:spcPct val="100000"/>
              </a:lnSpc>
              <a:buFont typeface="Wingdings" panose="05000000000000000000" pitchFamily="2" charset="2"/>
              <a:buChar char="Ø"/>
            </a:pPr>
            <a:r>
              <a:rPr lang="zh-CN" altLang="en-US" sz="2400" smtClean="0"/>
              <a:t>人工神经元</a:t>
            </a:r>
            <a:endParaRPr lang="zh-CN" altLang="en-US" sz="2400"/>
          </a:p>
          <a:p>
            <a:pPr lvl="1">
              <a:lnSpc>
                <a:spcPct val="100000"/>
              </a:lnSpc>
              <a:buFont typeface="Wingdings" panose="05000000000000000000" pitchFamily="2" charset="2"/>
              <a:buChar char="Ø"/>
            </a:pPr>
            <a:endParaRPr lang="en-US" altLang="zh-CN" sz="2400"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smtClean="0"/>
          </a:p>
        </p:txBody>
      </p:sp>
      <p:pic>
        <p:nvPicPr>
          <p:cNvPr id="13" name="内容占位符 3" descr="屏幕剪辑">
            <a:extLst>
              <a:ext uri="{FF2B5EF4-FFF2-40B4-BE49-F238E27FC236}">
                <a16:creationId xmlns:a16="http://schemas.microsoft.com/office/drawing/2014/main" id="{71005EA0-BB97-4382-9518-CF6D856607D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bwMode="auto">
          <a:xfrm>
            <a:off x="1438292" y="2123876"/>
            <a:ext cx="3786850" cy="2764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descr="屏幕剪辑"/>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160664" y="1288448"/>
            <a:ext cx="2325826" cy="1762323"/>
          </a:xfrm>
          <a:prstGeom prst="rect">
            <a:avLst/>
          </a:prstGeom>
        </p:spPr>
      </p:pic>
      <p:sp>
        <p:nvSpPr>
          <p:cNvPr id="17" name="内容占位符 2"/>
          <p:cNvSpPr>
            <a:spLocks noGrp="1"/>
          </p:cNvSpPr>
          <p:nvPr>
            <p:ph idx="1"/>
          </p:nvPr>
        </p:nvSpPr>
        <p:spPr>
          <a:xfrm>
            <a:off x="6464773" y="870601"/>
            <a:ext cx="5037539" cy="5368412"/>
          </a:xfrm>
        </p:spPr>
        <p:txBody>
          <a:bodyPr>
            <a:normAutofit/>
          </a:bodyPr>
          <a:lstStyle/>
          <a:p>
            <a:pPr>
              <a:lnSpc>
                <a:spcPct val="100000"/>
              </a:lnSpc>
              <a:buFont typeface="Wingdings" panose="05000000000000000000" pitchFamily="2" charset="2"/>
              <a:buChar char="Ø"/>
            </a:pPr>
            <a:r>
              <a:rPr lang="zh-CN" altLang="en-US" sz="2400" smtClean="0"/>
              <a:t>人工神经网络</a:t>
            </a:r>
            <a:endParaRPr lang="zh-CN" altLang="en-US" sz="2400"/>
          </a:p>
          <a:p>
            <a:pPr lvl="1">
              <a:lnSpc>
                <a:spcPct val="100000"/>
              </a:lnSpc>
              <a:buFont typeface="Wingdings" panose="05000000000000000000" pitchFamily="2" charset="2"/>
              <a:buChar char="Ø"/>
            </a:pPr>
            <a:endParaRPr lang="en-US" altLang="zh-CN" sz="2400"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smtClean="0"/>
          </a:p>
        </p:txBody>
      </p:sp>
      <p:pic>
        <p:nvPicPr>
          <p:cNvPr id="18" name="图片 17" descr="屏幕剪辑"/>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145185" y="1641455"/>
            <a:ext cx="5676714" cy="3246574"/>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8292" y="4951736"/>
            <a:ext cx="3276651" cy="771721"/>
          </a:xfrm>
          <a:prstGeom prst="rect">
            <a:avLst/>
          </a:prstGeom>
        </p:spPr>
      </p:pic>
      <p:pic>
        <p:nvPicPr>
          <p:cNvPr id="4" name="图片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38644" y="5005366"/>
            <a:ext cx="3876958" cy="548775"/>
          </a:xfrm>
          <a:prstGeom prst="rect">
            <a:avLst/>
          </a:prstGeom>
        </p:spPr>
      </p:pic>
    </p:spTree>
    <p:extLst>
      <p:ext uri="{BB962C8B-B14F-4D97-AF65-F5344CB8AC3E}">
        <p14:creationId xmlns:p14="http://schemas.microsoft.com/office/powerpoint/2010/main" val="2072347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5283"/>
            <a:ext cx="10515600" cy="618100"/>
          </a:xfrm>
        </p:spPr>
        <p:txBody>
          <a:bodyPr>
            <a:normAutofit/>
          </a:bodyPr>
          <a:lstStyle/>
          <a:p>
            <a:r>
              <a:rPr lang="zh-CN" altLang="en-US" sz="3600" smtClean="0"/>
              <a:t>神经网络概论</a:t>
            </a:r>
            <a:endParaRPr lang="zh-CN" altLang="en-US" sz="3600"/>
          </a:p>
        </p:txBody>
      </p:sp>
      <p:sp>
        <p:nvSpPr>
          <p:cNvPr id="5" name="灯片编号占位符 4"/>
          <p:cNvSpPr>
            <a:spLocks noGrp="1"/>
          </p:cNvSpPr>
          <p:nvPr>
            <p:ph type="sldNum" sz="quarter" idx="12"/>
          </p:nvPr>
        </p:nvSpPr>
        <p:spPr/>
        <p:txBody>
          <a:bodyPr/>
          <a:lstStyle/>
          <a:p>
            <a:pPr algn="r"/>
            <a:fld id="{0D5EAECF-4504-4F42-A35F-D3F354530B9A}" type="slidenum">
              <a:rPr lang="zh-CN" altLang="en-US" smtClean="0"/>
              <a:pPr algn="r"/>
              <a:t>14</a:t>
            </a:fld>
            <a:endParaRPr lang="zh-CN" altLang="en-US"/>
          </a:p>
        </p:txBody>
      </p:sp>
      <p:sp>
        <p:nvSpPr>
          <p:cNvPr id="6" name="内容占位符 2"/>
          <p:cNvSpPr>
            <a:spLocks noGrp="1"/>
          </p:cNvSpPr>
          <p:nvPr>
            <p:ph idx="1"/>
          </p:nvPr>
        </p:nvSpPr>
        <p:spPr>
          <a:xfrm>
            <a:off x="1005814" y="870601"/>
            <a:ext cx="10773321" cy="5368412"/>
          </a:xfrm>
        </p:spPr>
        <p:txBody>
          <a:bodyPr>
            <a:normAutofit/>
          </a:bodyPr>
          <a:lstStyle/>
          <a:p>
            <a:pPr>
              <a:lnSpc>
                <a:spcPct val="100000"/>
              </a:lnSpc>
              <a:buFont typeface="Wingdings" panose="05000000000000000000" pitchFamily="2" charset="2"/>
              <a:buChar char="Ø"/>
            </a:pPr>
            <a:r>
              <a:rPr lang="zh-CN" altLang="en-US"/>
              <a:t>人工神经网络是为模拟人脑神经网络而设计的一种计算</a:t>
            </a:r>
            <a:r>
              <a:rPr lang="zh-CN" altLang="en-US" smtClean="0"/>
              <a:t>模型，在设计上需要考虑如下三方面：</a:t>
            </a:r>
            <a:endParaRPr lang="en-US" altLang="zh-CN" smtClean="0"/>
          </a:p>
          <a:p>
            <a:pPr lvl="1">
              <a:lnSpc>
                <a:spcPct val="100000"/>
              </a:lnSpc>
              <a:buFont typeface="Wingdings" panose="05000000000000000000" pitchFamily="2" charset="2"/>
              <a:buChar char="Ø"/>
            </a:pPr>
            <a:r>
              <a:rPr lang="zh-CN" altLang="en-US" b="1"/>
              <a:t>神经元的</a:t>
            </a:r>
            <a:r>
              <a:rPr lang="zh-CN" altLang="en-US" b="1">
                <a:solidFill>
                  <a:srgbClr val="C00000"/>
                </a:solidFill>
              </a:rPr>
              <a:t>激活</a:t>
            </a:r>
            <a:r>
              <a:rPr lang="zh-CN" altLang="en-US" b="1" smtClean="0">
                <a:solidFill>
                  <a:srgbClr val="C00000"/>
                </a:solidFill>
              </a:rPr>
              <a:t>规则</a:t>
            </a:r>
            <a:r>
              <a:rPr lang="zh-CN" altLang="en-US" b="1" smtClean="0"/>
              <a:t>：主要</a:t>
            </a:r>
            <a:r>
              <a:rPr lang="zh-CN" altLang="en-US" b="1"/>
              <a:t>是指神经元输入到输出之间的映射关系，一般为非线性函数。</a:t>
            </a:r>
          </a:p>
          <a:p>
            <a:pPr lvl="1">
              <a:lnSpc>
                <a:spcPct val="100000"/>
              </a:lnSpc>
              <a:buFont typeface="Wingdings" panose="05000000000000000000" pitchFamily="2" charset="2"/>
              <a:buChar char="Ø"/>
            </a:pPr>
            <a:r>
              <a:rPr lang="zh-CN" altLang="en-US" b="1"/>
              <a:t>网络的</a:t>
            </a:r>
            <a:r>
              <a:rPr lang="zh-CN" altLang="en-US" b="1" smtClean="0">
                <a:solidFill>
                  <a:srgbClr val="C00000"/>
                </a:solidFill>
              </a:rPr>
              <a:t>拓扑结构</a:t>
            </a:r>
            <a:r>
              <a:rPr lang="zh-CN" altLang="en-US" b="1" smtClean="0"/>
              <a:t>：不同</a:t>
            </a:r>
            <a:r>
              <a:rPr lang="zh-CN" altLang="en-US" b="1"/>
              <a:t>神经元之间的连接关系。</a:t>
            </a:r>
          </a:p>
          <a:p>
            <a:pPr lvl="1">
              <a:lnSpc>
                <a:spcPct val="100000"/>
              </a:lnSpc>
              <a:buFont typeface="Wingdings" panose="05000000000000000000" pitchFamily="2" charset="2"/>
              <a:buChar char="Ø"/>
            </a:pPr>
            <a:r>
              <a:rPr lang="zh-CN" altLang="en-US" b="1" smtClean="0">
                <a:solidFill>
                  <a:srgbClr val="C00000"/>
                </a:solidFill>
              </a:rPr>
              <a:t>学习（训练）算法</a:t>
            </a:r>
            <a:r>
              <a:rPr lang="zh-CN" altLang="en-US" b="1" smtClean="0"/>
              <a:t>：通过</a:t>
            </a:r>
            <a:r>
              <a:rPr lang="zh-CN" altLang="en-US" b="1"/>
              <a:t>训练数据来学习神经网络的参数</a:t>
            </a:r>
            <a:r>
              <a:rPr lang="zh-CN" altLang="en-US" b="1" smtClean="0"/>
              <a:t>。</a:t>
            </a:r>
            <a:endParaRPr lang="en-US" altLang="zh-CN" b="1" smtClean="0"/>
          </a:p>
          <a:p>
            <a:pPr>
              <a:lnSpc>
                <a:spcPct val="100000"/>
              </a:lnSpc>
              <a:buFont typeface="Wingdings" panose="05000000000000000000" pitchFamily="2" charset="2"/>
              <a:buChar char="Ø"/>
            </a:pPr>
            <a:r>
              <a:rPr lang="zh-CN" altLang="en-US"/>
              <a:t>人工神经网络由神经元模型构成</a:t>
            </a:r>
            <a:r>
              <a:rPr lang="zh-CN" altLang="en-US" smtClean="0"/>
              <a:t>，具有</a:t>
            </a:r>
            <a:r>
              <a:rPr lang="zh-CN" altLang="en-US"/>
              <a:t>并行分布结构</a:t>
            </a:r>
            <a:endParaRPr lang="zh-CN" altLang="en-US" b="1"/>
          </a:p>
          <a:p>
            <a:pPr lvl="1">
              <a:lnSpc>
                <a:spcPct val="100000"/>
              </a:lnSpc>
              <a:buFont typeface="Wingdings" panose="05000000000000000000" pitchFamily="2" charset="2"/>
              <a:buChar char="Ø"/>
            </a:pPr>
            <a:endParaRPr lang="en-US" altLang="zh-CN"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smtClean="0"/>
          </a:p>
        </p:txBody>
      </p:sp>
      <p:pic>
        <p:nvPicPr>
          <p:cNvPr id="12" name="图片 11">
            <a:extLst>
              <a:ext uri="{FF2B5EF4-FFF2-40B4-BE49-F238E27FC236}">
                <a16:creationId xmlns:a16="http://schemas.microsoft.com/office/drawing/2014/main" id="{97CE001A-F58B-4EE9-A402-10FE9FF2A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3173" y="3345873"/>
            <a:ext cx="8913365" cy="2893140"/>
          </a:xfrm>
          <a:prstGeom prst="rect">
            <a:avLst/>
          </a:prstGeom>
        </p:spPr>
      </p:pic>
    </p:spTree>
    <p:extLst>
      <p:ext uri="{BB962C8B-B14F-4D97-AF65-F5344CB8AC3E}">
        <p14:creationId xmlns:p14="http://schemas.microsoft.com/office/powerpoint/2010/main" val="8626748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5283"/>
            <a:ext cx="10515600" cy="618100"/>
          </a:xfrm>
        </p:spPr>
        <p:txBody>
          <a:bodyPr>
            <a:normAutofit/>
          </a:bodyPr>
          <a:lstStyle/>
          <a:p>
            <a:r>
              <a:rPr lang="zh-CN" altLang="en-US" sz="3600" smtClean="0"/>
              <a:t>神经网络概论</a:t>
            </a:r>
            <a:endParaRPr lang="zh-CN" altLang="en-US" sz="3600"/>
          </a:p>
        </p:txBody>
      </p:sp>
      <p:sp>
        <p:nvSpPr>
          <p:cNvPr id="5" name="灯片编号占位符 4"/>
          <p:cNvSpPr>
            <a:spLocks noGrp="1"/>
          </p:cNvSpPr>
          <p:nvPr>
            <p:ph type="sldNum" sz="quarter" idx="12"/>
          </p:nvPr>
        </p:nvSpPr>
        <p:spPr/>
        <p:txBody>
          <a:bodyPr/>
          <a:lstStyle/>
          <a:p>
            <a:pPr algn="r"/>
            <a:fld id="{0D5EAECF-4504-4F42-A35F-D3F354530B9A}" type="slidenum">
              <a:rPr lang="zh-CN" altLang="en-US" smtClean="0"/>
              <a:pPr algn="r"/>
              <a:t>15</a:t>
            </a:fld>
            <a:endParaRPr lang="zh-CN" altLang="en-US"/>
          </a:p>
        </p:txBody>
      </p:sp>
      <p:sp>
        <p:nvSpPr>
          <p:cNvPr id="6" name="内容占位符 2"/>
          <p:cNvSpPr>
            <a:spLocks noGrp="1"/>
          </p:cNvSpPr>
          <p:nvPr>
            <p:ph idx="1"/>
          </p:nvPr>
        </p:nvSpPr>
        <p:spPr>
          <a:xfrm>
            <a:off x="1005814" y="870601"/>
            <a:ext cx="10773321" cy="5368412"/>
          </a:xfrm>
        </p:spPr>
        <p:txBody>
          <a:bodyPr>
            <a:normAutofit/>
          </a:bodyPr>
          <a:lstStyle/>
          <a:p>
            <a:pPr>
              <a:lnSpc>
                <a:spcPct val="100000"/>
              </a:lnSpc>
              <a:buFont typeface="Wingdings" panose="05000000000000000000" pitchFamily="2" charset="2"/>
              <a:buChar char="Ø"/>
            </a:pPr>
            <a:r>
              <a:rPr lang="zh-CN" altLang="en-US" sz="2800" smtClean="0"/>
              <a:t>神经网络发展史</a:t>
            </a:r>
            <a:endParaRPr lang="en-US" altLang="zh-CN" sz="2800" smtClean="0"/>
          </a:p>
          <a:p>
            <a:pPr lvl="1">
              <a:lnSpc>
                <a:spcPct val="100000"/>
              </a:lnSpc>
              <a:buFont typeface="Wingdings" panose="05000000000000000000" pitchFamily="2" charset="2"/>
              <a:buChar char="Ø"/>
            </a:pPr>
            <a:r>
              <a:rPr lang="zh-CN" altLang="en-US" sz="2400" b="1"/>
              <a:t>第一阶段：模型</a:t>
            </a:r>
            <a:r>
              <a:rPr lang="zh-CN" altLang="en-US" sz="2400" b="1" smtClean="0"/>
              <a:t>提出（</a:t>
            </a:r>
            <a:r>
              <a:rPr lang="en-US" altLang="zh-CN" sz="2400" b="1" smtClean="0"/>
              <a:t>1943-1969</a:t>
            </a:r>
            <a:r>
              <a:rPr lang="zh-CN" altLang="en-US" sz="2400" b="1" smtClean="0"/>
              <a:t>）</a:t>
            </a:r>
            <a:endParaRPr lang="zh-CN" altLang="en-US" sz="2400" b="1"/>
          </a:p>
          <a:p>
            <a:pPr lvl="2">
              <a:lnSpc>
                <a:spcPct val="100000"/>
              </a:lnSpc>
              <a:buFont typeface="Wingdings" panose="05000000000000000000" pitchFamily="2" charset="2"/>
              <a:buChar char="Ø"/>
            </a:pPr>
            <a:r>
              <a:rPr lang="zh-CN" altLang="en-US" sz="2400" b="1"/>
              <a:t>在</a:t>
            </a:r>
            <a:r>
              <a:rPr lang="en-US" altLang="zh-CN" sz="2400" b="1"/>
              <a:t>1943</a:t>
            </a:r>
            <a:r>
              <a:rPr lang="zh-CN" altLang="en-US" sz="2400" b="1"/>
              <a:t>年，心理学家</a:t>
            </a:r>
            <a:r>
              <a:rPr lang="en-US" altLang="zh-CN" sz="2400" b="1"/>
              <a:t>Warren McCulloch</a:t>
            </a:r>
            <a:r>
              <a:rPr lang="zh-CN" altLang="en-US" sz="2400" b="1"/>
              <a:t>和数学家</a:t>
            </a:r>
            <a:r>
              <a:rPr lang="en-US" altLang="zh-CN" sz="2400" b="1"/>
              <a:t>Walter Pitts</a:t>
            </a:r>
            <a:r>
              <a:rPr lang="zh-CN" altLang="en-US" sz="2400" b="1"/>
              <a:t>和最早描述了一种理想化的人工神经网络，并构建了一种基于简单逻辑运算的计算机制。他们提出的神经网络模型称为</a:t>
            </a:r>
            <a:r>
              <a:rPr lang="en-US" altLang="zh-CN" sz="2400" b="1"/>
              <a:t>MP</a:t>
            </a:r>
            <a:r>
              <a:rPr lang="zh-CN" altLang="en-US" sz="2400" b="1"/>
              <a:t>模型。</a:t>
            </a:r>
          </a:p>
          <a:p>
            <a:pPr lvl="2">
              <a:lnSpc>
                <a:spcPct val="100000"/>
              </a:lnSpc>
              <a:buFont typeface="Wingdings" panose="05000000000000000000" pitchFamily="2" charset="2"/>
              <a:buChar char="Ø"/>
            </a:pPr>
            <a:r>
              <a:rPr lang="zh-CN" altLang="en-US" sz="2400" b="1"/>
              <a:t>阿兰</a:t>
            </a:r>
            <a:r>
              <a:rPr lang="en-US" altLang="zh-CN" sz="2400" b="1"/>
              <a:t>·</a:t>
            </a:r>
            <a:r>
              <a:rPr lang="zh-CN" altLang="en-US" sz="2400" b="1"/>
              <a:t>图灵在</a:t>
            </a:r>
            <a:r>
              <a:rPr lang="en-US" altLang="zh-CN" sz="2400" b="1"/>
              <a:t>1948</a:t>
            </a:r>
            <a:r>
              <a:rPr lang="zh-CN" altLang="en-US" sz="2400" b="1"/>
              <a:t>年的论文中描述了一种“</a:t>
            </a:r>
            <a:r>
              <a:rPr lang="en-US" altLang="zh-CN" sz="2400" b="1"/>
              <a:t>B</a:t>
            </a:r>
            <a:r>
              <a:rPr lang="zh-CN" altLang="en-US" sz="2400" b="1"/>
              <a:t>型图灵机”。</a:t>
            </a:r>
            <a:r>
              <a:rPr lang="en-US" altLang="zh-CN" sz="2400" b="1"/>
              <a:t>(</a:t>
            </a:r>
            <a:r>
              <a:rPr lang="zh-CN" altLang="en-US" sz="2400" b="1"/>
              <a:t>赫布型学习</a:t>
            </a:r>
            <a:r>
              <a:rPr lang="en-US" altLang="zh-CN" sz="2400" b="1"/>
              <a:t>)</a:t>
            </a:r>
          </a:p>
          <a:p>
            <a:pPr lvl="2">
              <a:lnSpc>
                <a:spcPct val="100000"/>
              </a:lnSpc>
              <a:buFont typeface="Wingdings" panose="05000000000000000000" pitchFamily="2" charset="2"/>
              <a:buChar char="Ø"/>
            </a:pPr>
            <a:r>
              <a:rPr lang="en-US" altLang="zh-CN" sz="2400" b="1"/>
              <a:t>1951</a:t>
            </a:r>
            <a:r>
              <a:rPr lang="zh-CN" altLang="en-US" sz="2400" b="1"/>
              <a:t>年，</a:t>
            </a:r>
            <a:r>
              <a:rPr lang="en-US" altLang="zh-CN" sz="2400" b="1"/>
              <a:t>McCulloch</a:t>
            </a:r>
            <a:r>
              <a:rPr lang="zh-CN" altLang="en-US" sz="2400" b="1"/>
              <a:t>和</a:t>
            </a:r>
            <a:r>
              <a:rPr lang="en-US" altLang="zh-CN" sz="2400" b="1"/>
              <a:t>Pitts</a:t>
            </a:r>
            <a:r>
              <a:rPr lang="zh-CN" altLang="en-US" sz="2400" b="1"/>
              <a:t>的学生</a:t>
            </a:r>
            <a:r>
              <a:rPr lang="en-US" altLang="zh-CN" sz="2400" b="1"/>
              <a:t>Marvin Minsky</a:t>
            </a:r>
            <a:r>
              <a:rPr lang="zh-CN" altLang="en-US" sz="2400" b="1"/>
              <a:t>建造了第一台神经网络机，称为</a:t>
            </a:r>
            <a:r>
              <a:rPr lang="en-US" altLang="zh-CN" sz="2400" b="1"/>
              <a:t>SNARC</a:t>
            </a:r>
            <a:r>
              <a:rPr lang="zh-CN" altLang="en-US" sz="2400" b="1"/>
              <a:t>。</a:t>
            </a:r>
          </a:p>
          <a:p>
            <a:pPr lvl="2">
              <a:lnSpc>
                <a:spcPct val="100000"/>
              </a:lnSpc>
              <a:buFont typeface="Wingdings" panose="05000000000000000000" pitchFamily="2" charset="2"/>
              <a:buChar char="Ø"/>
            </a:pPr>
            <a:r>
              <a:rPr lang="en-US" altLang="zh-CN" sz="2400" b="1"/>
              <a:t>Rosenblatt [1958]</a:t>
            </a:r>
            <a:r>
              <a:rPr lang="zh-CN" altLang="en-US" sz="2400" b="1"/>
              <a:t>最早提出可以模拟人类感知能力的神经网络模型，并称之为感知器（</a:t>
            </a:r>
            <a:r>
              <a:rPr lang="en-US" altLang="zh-CN" sz="2400" b="1"/>
              <a:t>Perceptron</a:t>
            </a:r>
            <a:r>
              <a:rPr lang="zh-CN" altLang="en-US" sz="2400" b="1"/>
              <a:t>），并提出了一种接近于人类学习过程（迭代、试错）的学习算法。</a:t>
            </a:r>
          </a:p>
          <a:p>
            <a:pPr lvl="1">
              <a:lnSpc>
                <a:spcPct val="100000"/>
              </a:lnSpc>
              <a:buFont typeface="Wingdings" panose="05000000000000000000" pitchFamily="2" charset="2"/>
              <a:buChar char="Ø"/>
            </a:pPr>
            <a:endParaRPr lang="en-US" altLang="zh-CN"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smtClean="0"/>
          </a:p>
        </p:txBody>
      </p:sp>
    </p:spTree>
    <p:extLst>
      <p:ext uri="{BB962C8B-B14F-4D97-AF65-F5344CB8AC3E}">
        <p14:creationId xmlns:p14="http://schemas.microsoft.com/office/powerpoint/2010/main" val="1029662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5283"/>
            <a:ext cx="10515600" cy="618100"/>
          </a:xfrm>
        </p:spPr>
        <p:txBody>
          <a:bodyPr>
            <a:normAutofit/>
          </a:bodyPr>
          <a:lstStyle/>
          <a:p>
            <a:r>
              <a:rPr lang="zh-CN" altLang="en-US" sz="3600" smtClean="0"/>
              <a:t>神经网络概论</a:t>
            </a:r>
            <a:endParaRPr lang="zh-CN" altLang="en-US" sz="3600"/>
          </a:p>
        </p:txBody>
      </p:sp>
      <p:sp>
        <p:nvSpPr>
          <p:cNvPr id="5" name="灯片编号占位符 4"/>
          <p:cNvSpPr>
            <a:spLocks noGrp="1"/>
          </p:cNvSpPr>
          <p:nvPr>
            <p:ph type="sldNum" sz="quarter" idx="12"/>
          </p:nvPr>
        </p:nvSpPr>
        <p:spPr/>
        <p:txBody>
          <a:bodyPr/>
          <a:lstStyle/>
          <a:p>
            <a:pPr algn="r"/>
            <a:fld id="{0D5EAECF-4504-4F42-A35F-D3F354530B9A}" type="slidenum">
              <a:rPr lang="zh-CN" altLang="en-US" smtClean="0"/>
              <a:pPr algn="r"/>
              <a:t>16</a:t>
            </a:fld>
            <a:endParaRPr lang="zh-CN" altLang="en-US"/>
          </a:p>
        </p:txBody>
      </p:sp>
      <p:sp>
        <p:nvSpPr>
          <p:cNvPr id="6" name="内容占位符 2"/>
          <p:cNvSpPr>
            <a:spLocks noGrp="1"/>
          </p:cNvSpPr>
          <p:nvPr>
            <p:ph idx="1"/>
          </p:nvPr>
        </p:nvSpPr>
        <p:spPr>
          <a:xfrm>
            <a:off x="1005814" y="870601"/>
            <a:ext cx="10773321" cy="5368412"/>
          </a:xfrm>
        </p:spPr>
        <p:txBody>
          <a:bodyPr>
            <a:normAutofit/>
          </a:bodyPr>
          <a:lstStyle/>
          <a:p>
            <a:pPr>
              <a:lnSpc>
                <a:spcPct val="100000"/>
              </a:lnSpc>
              <a:buFont typeface="Wingdings" panose="05000000000000000000" pitchFamily="2" charset="2"/>
              <a:buChar char="Ø"/>
            </a:pPr>
            <a:r>
              <a:rPr lang="zh-CN" altLang="en-US" sz="2800" smtClean="0"/>
              <a:t>神经网络发展史</a:t>
            </a:r>
            <a:endParaRPr lang="en-US" altLang="zh-CN" sz="2800" smtClean="0"/>
          </a:p>
          <a:p>
            <a:pPr lvl="1">
              <a:lnSpc>
                <a:spcPct val="100000"/>
              </a:lnSpc>
              <a:buFont typeface="Wingdings" panose="05000000000000000000" pitchFamily="2" charset="2"/>
              <a:buChar char="Ø"/>
            </a:pPr>
            <a:r>
              <a:rPr lang="zh-CN" altLang="en-US" sz="2400" b="1"/>
              <a:t>第二阶段：</a:t>
            </a:r>
            <a:r>
              <a:rPr lang="zh-CN" altLang="en-US" sz="2400" b="1" smtClean="0"/>
              <a:t>冰河期（</a:t>
            </a:r>
            <a:r>
              <a:rPr lang="en-US" altLang="zh-CN" sz="2400" b="1" smtClean="0"/>
              <a:t>1969-1983</a:t>
            </a:r>
            <a:r>
              <a:rPr lang="zh-CN" altLang="en-US" sz="2400" b="1" smtClean="0"/>
              <a:t>）</a:t>
            </a:r>
            <a:endParaRPr lang="zh-CN" altLang="en-US" sz="2400" b="1"/>
          </a:p>
          <a:p>
            <a:pPr lvl="2">
              <a:lnSpc>
                <a:spcPct val="100000"/>
              </a:lnSpc>
              <a:buFont typeface="Wingdings" panose="05000000000000000000" pitchFamily="2" charset="2"/>
              <a:buChar char="Ø"/>
            </a:pPr>
            <a:r>
              <a:rPr lang="en-US" altLang="zh-CN" sz="2200" b="1"/>
              <a:t>1969</a:t>
            </a:r>
            <a:r>
              <a:rPr lang="zh-CN" altLang="en-US" sz="2200" b="1"/>
              <a:t>年，</a:t>
            </a:r>
            <a:r>
              <a:rPr lang="en-US" altLang="zh-CN" sz="2200" b="1"/>
              <a:t>Marvin Minsky</a:t>
            </a:r>
            <a:r>
              <a:rPr lang="zh-CN" altLang="en-US" sz="2200" b="1"/>
              <a:t>出版</a:t>
            </a:r>
            <a:r>
              <a:rPr lang="en-US" altLang="zh-CN" sz="2200" b="1"/>
              <a:t>《</a:t>
            </a:r>
            <a:r>
              <a:rPr lang="zh-CN" altLang="en-US" sz="2200" b="1"/>
              <a:t>感知器</a:t>
            </a:r>
            <a:r>
              <a:rPr lang="en-US" altLang="zh-CN" sz="2200" b="1"/>
              <a:t>》</a:t>
            </a:r>
            <a:r>
              <a:rPr lang="zh-CN" altLang="en-US" sz="2200" b="1"/>
              <a:t>一书，书中论断直接将神经网络打入冷宫，导致神经网络十多年的“冰河期”。他们发现了神经网络的两个</a:t>
            </a:r>
            <a:r>
              <a:rPr lang="zh-CN" altLang="en-US" sz="2200" b="1" smtClean="0"/>
              <a:t>关键缺陷：</a:t>
            </a:r>
            <a:endParaRPr lang="zh-CN" altLang="en-US" sz="2200" b="1"/>
          </a:p>
          <a:p>
            <a:pPr lvl="3">
              <a:lnSpc>
                <a:spcPct val="100000"/>
              </a:lnSpc>
              <a:buFont typeface="Wingdings" panose="05000000000000000000" pitchFamily="2" charset="2"/>
              <a:buChar char="Ø"/>
            </a:pPr>
            <a:r>
              <a:rPr lang="zh-CN" altLang="en-US" sz="2000" b="1" smtClean="0"/>
              <a:t>基本</a:t>
            </a:r>
            <a:r>
              <a:rPr lang="zh-CN" altLang="en-US" sz="2000" b="1"/>
              <a:t>感知器无法处理异</a:t>
            </a:r>
            <a:r>
              <a:rPr lang="zh-CN" altLang="en-US" sz="2000" b="1" smtClean="0"/>
              <a:t>或逻辑。</a:t>
            </a:r>
            <a:endParaRPr lang="zh-CN" altLang="en-US" sz="2000" b="1"/>
          </a:p>
          <a:p>
            <a:pPr lvl="3">
              <a:lnSpc>
                <a:spcPct val="100000"/>
              </a:lnSpc>
              <a:buFont typeface="Wingdings" panose="05000000000000000000" pitchFamily="2" charset="2"/>
              <a:buChar char="Ø"/>
            </a:pPr>
            <a:r>
              <a:rPr lang="zh-CN" altLang="en-US" sz="2000" b="1" smtClean="0"/>
              <a:t>电脑</a:t>
            </a:r>
            <a:r>
              <a:rPr lang="zh-CN" altLang="en-US" sz="2000" b="1"/>
              <a:t>没有足够的能力来处理大型神经网络所需要的很长的计算时间。</a:t>
            </a:r>
          </a:p>
          <a:p>
            <a:pPr lvl="2">
              <a:lnSpc>
                <a:spcPct val="100000"/>
              </a:lnSpc>
              <a:buFont typeface="Wingdings" panose="05000000000000000000" pitchFamily="2" charset="2"/>
              <a:buChar char="Ø"/>
            </a:pPr>
            <a:r>
              <a:rPr lang="en-US" altLang="zh-CN" sz="2200" b="1"/>
              <a:t>1974</a:t>
            </a:r>
            <a:r>
              <a:rPr lang="zh-CN" altLang="en-US" sz="2200" b="1"/>
              <a:t>年，哈佛大学的</a:t>
            </a:r>
            <a:r>
              <a:rPr lang="en-US" altLang="zh-CN" sz="2200" b="1"/>
              <a:t>Paul Webos</a:t>
            </a:r>
            <a:r>
              <a:rPr lang="zh-CN" altLang="en-US" sz="2200" b="1"/>
              <a:t>发明反向传播算法，但当时未受到应有的重视。</a:t>
            </a:r>
          </a:p>
          <a:p>
            <a:pPr lvl="2">
              <a:lnSpc>
                <a:spcPct val="100000"/>
              </a:lnSpc>
              <a:buFont typeface="Wingdings" panose="05000000000000000000" pitchFamily="2" charset="2"/>
              <a:buChar char="Ø"/>
            </a:pPr>
            <a:r>
              <a:rPr lang="en-US" altLang="zh-CN" sz="2200" b="1"/>
              <a:t>1980</a:t>
            </a:r>
            <a:r>
              <a:rPr lang="zh-CN" altLang="en-US" sz="2200" b="1"/>
              <a:t>年，</a:t>
            </a:r>
            <a:r>
              <a:rPr lang="en-US" altLang="zh-CN" sz="2200" b="1"/>
              <a:t>Kunihiko Fukushima</a:t>
            </a:r>
            <a:r>
              <a:rPr lang="zh-CN" altLang="en-US" sz="2200" b="1"/>
              <a:t>（福岛邦彦）提出了一种带卷积和子采样操作的多层神经网络：新知机（</a:t>
            </a:r>
            <a:r>
              <a:rPr lang="en-US" altLang="zh-CN" sz="2200" b="1"/>
              <a:t>Neocognitron</a:t>
            </a:r>
            <a:r>
              <a:rPr lang="zh-CN" altLang="en-US" sz="2200" b="1"/>
              <a:t>）</a:t>
            </a:r>
            <a:endParaRPr lang="en-US" altLang="zh-CN"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smtClean="0"/>
          </a:p>
        </p:txBody>
      </p:sp>
    </p:spTree>
    <p:extLst>
      <p:ext uri="{BB962C8B-B14F-4D97-AF65-F5344CB8AC3E}">
        <p14:creationId xmlns:p14="http://schemas.microsoft.com/office/powerpoint/2010/main" val="3172227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5283"/>
            <a:ext cx="10515600" cy="618100"/>
          </a:xfrm>
        </p:spPr>
        <p:txBody>
          <a:bodyPr>
            <a:normAutofit/>
          </a:bodyPr>
          <a:lstStyle/>
          <a:p>
            <a:r>
              <a:rPr lang="zh-CN" altLang="en-US" sz="3600" smtClean="0"/>
              <a:t>神经网络概论</a:t>
            </a:r>
            <a:endParaRPr lang="zh-CN" altLang="en-US" sz="3600"/>
          </a:p>
        </p:txBody>
      </p:sp>
      <p:sp>
        <p:nvSpPr>
          <p:cNvPr id="5" name="灯片编号占位符 4"/>
          <p:cNvSpPr>
            <a:spLocks noGrp="1"/>
          </p:cNvSpPr>
          <p:nvPr>
            <p:ph type="sldNum" sz="quarter" idx="12"/>
          </p:nvPr>
        </p:nvSpPr>
        <p:spPr/>
        <p:txBody>
          <a:bodyPr/>
          <a:lstStyle/>
          <a:p>
            <a:pPr algn="r"/>
            <a:fld id="{0D5EAECF-4504-4F42-A35F-D3F354530B9A}" type="slidenum">
              <a:rPr lang="zh-CN" altLang="en-US" smtClean="0"/>
              <a:pPr algn="r"/>
              <a:t>17</a:t>
            </a:fld>
            <a:endParaRPr lang="zh-CN" altLang="en-US"/>
          </a:p>
        </p:txBody>
      </p:sp>
      <p:sp>
        <p:nvSpPr>
          <p:cNvPr id="6" name="内容占位符 2"/>
          <p:cNvSpPr>
            <a:spLocks noGrp="1"/>
          </p:cNvSpPr>
          <p:nvPr>
            <p:ph idx="1"/>
          </p:nvPr>
        </p:nvSpPr>
        <p:spPr>
          <a:xfrm>
            <a:off x="1005814" y="870601"/>
            <a:ext cx="10773321" cy="5368412"/>
          </a:xfrm>
        </p:spPr>
        <p:txBody>
          <a:bodyPr>
            <a:normAutofit/>
          </a:bodyPr>
          <a:lstStyle/>
          <a:p>
            <a:pPr>
              <a:lnSpc>
                <a:spcPct val="100000"/>
              </a:lnSpc>
              <a:buFont typeface="Wingdings" panose="05000000000000000000" pitchFamily="2" charset="2"/>
              <a:buChar char="Ø"/>
            </a:pPr>
            <a:r>
              <a:rPr lang="zh-CN" altLang="en-US" sz="2800" smtClean="0"/>
              <a:t>神经网络发展史</a:t>
            </a:r>
            <a:endParaRPr lang="en-US" altLang="zh-CN" sz="2800" smtClean="0"/>
          </a:p>
          <a:p>
            <a:pPr lvl="1">
              <a:lnSpc>
                <a:spcPct val="100000"/>
              </a:lnSpc>
              <a:buFont typeface="Wingdings" panose="05000000000000000000" pitchFamily="2" charset="2"/>
              <a:buChar char="Ø"/>
            </a:pPr>
            <a:r>
              <a:rPr lang="zh-CN" altLang="en-US" sz="2400" b="1"/>
              <a:t>第三阶段：反向传播算法引起的</a:t>
            </a:r>
            <a:r>
              <a:rPr lang="zh-CN" altLang="en-US" sz="2400" b="1" smtClean="0"/>
              <a:t>复兴（</a:t>
            </a:r>
            <a:r>
              <a:rPr lang="en-US" altLang="zh-CN" sz="2400" b="1" smtClean="0"/>
              <a:t>1983-1995</a:t>
            </a:r>
            <a:r>
              <a:rPr lang="zh-CN" altLang="en-US" sz="2400" b="1" smtClean="0"/>
              <a:t>）</a:t>
            </a:r>
            <a:endParaRPr lang="zh-CN" altLang="en-US" sz="2400" b="1"/>
          </a:p>
          <a:p>
            <a:pPr lvl="2">
              <a:lnSpc>
                <a:spcPct val="100000"/>
              </a:lnSpc>
              <a:buFont typeface="Wingdings" panose="05000000000000000000" pitchFamily="2" charset="2"/>
              <a:buChar char="Ø"/>
            </a:pPr>
            <a:r>
              <a:rPr lang="en-US" altLang="zh-CN" sz="2200" b="1"/>
              <a:t>1983</a:t>
            </a:r>
            <a:r>
              <a:rPr lang="zh-CN" altLang="en-US" sz="2200" b="1"/>
              <a:t>年，物理学家</a:t>
            </a:r>
            <a:r>
              <a:rPr lang="en-US" altLang="zh-CN" sz="2200" b="1"/>
              <a:t>John Hopfield</a:t>
            </a:r>
            <a:r>
              <a:rPr lang="zh-CN" altLang="en-US" sz="2200" b="1"/>
              <a:t>对神经网络引入能量函数的概念，并提出了用于联想记忆和优化计算的网络（称为</a:t>
            </a:r>
            <a:r>
              <a:rPr lang="en-US" altLang="zh-CN" sz="2200" b="1"/>
              <a:t>Hopfield</a:t>
            </a:r>
            <a:r>
              <a:rPr lang="zh-CN" altLang="en-US" sz="2200" b="1"/>
              <a:t>网络），在旅行商问题上获得当时最好结果，引起轰动。</a:t>
            </a:r>
          </a:p>
          <a:p>
            <a:pPr lvl="2">
              <a:lnSpc>
                <a:spcPct val="100000"/>
              </a:lnSpc>
              <a:buFont typeface="Wingdings" panose="05000000000000000000" pitchFamily="2" charset="2"/>
              <a:buChar char="Ø"/>
            </a:pPr>
            <a:r>
              <a:rPr lang="en-US" altLang="zh-CN" sz="2200" b="1"/>
              <a:t>1984</a:t>
            </a:r>
            <a:r>
              <a:rPr lang="zh-CN" altLang="en-US" sz="2200" b="1"/>
              <a:t>年，</a:t>
            </a:r>
            <a:r>
              <a:rPr lang="en-US" altLang="zh-CN" sz="2200" b="1"/>
              <a:t>Geoffrey Hinton</a:t>
            </a:r>
            <a:r>
              <a:rPr lang="zh-CN" altLang="en-US" sz="2200" b="1"/>
              <a:t>提出一种随机化版本的</a:t>
            </a:r>
            <a:r>
              <a:rPr lang="en-US" altLang="zh-CN" sz="2200" b="1"/>
              <a:t>Hopfield</a:t>
            </a:r>
            <a:r>
              <a:rPr lang="zh-CN" altLang="en-US" sz="2200" b="1"/>
              <a:t>网络，即玻尔兹曼机。</a:t>
            </a:r>
          </a:p>
          <a:p>
            <a:pPr lvl="2">
              <a:lnSpc>
                <a:spcPct val="100000"/>
              </a:lnSpc>
              <a:buFont typeface="Wingdings" panose="05000000000000000000" pitchFamily="2" charset="2"/>
              <a:buChar char="Ø"/>
            </a:pPr>
            <a:r>
              <a:rPr lang="en-US" altLang="zh-CN" sz="2200" b="1"/>
              <a:t>1986</a:t>
            </a:r>
            <a:r>
              <a:rPr lang="zh-CN" altLang="en-US" sz="2200" b="1"/>
              <a:t>年， </a:t>
            </a:r>
            <a:r>
              <a:rPr lang="en-US" altLang="zh-CN" sz="2200" b="1"/>
              <a:t>David Rumelhart</a:t>
            </a:r>
            <a:r>
              <a:rPr lang="zh-CN" altLang="en-US" sz="2200" b="1"/>
              <a:t>和</a:t>
            </a:r>
            <a:r>
              <a:rPr lang="en-US" altLang="zh-CN" sz="2200" b="1"/>
              <a:t>James McClelland</a:t>
            </a:r>
            <a:r>
              <a:rPr lang="zh-CN" altLang="en-US" sz="2200" b="1"/>
              <a:t>对于联结主义在计算机模拟神经活动中的应用提供了全面的论述，并重新发明了反向传播算法。</a:t>
            </a:r>
          </a:p>
          <a:p>
            <a:pPr lvl="2">
              <a:lnSpc>
                <a:spcPct val="100000"/>
              </a:lnSpc>
              <a:buFont typeface="Wingdings" panose="05000000000000000000" pitchFamily="2" charset="2"/>
              <a:buChar char="Ø"/>
            </a:pPr>
            <a:r>
              <a:rPr lang="en-US" altLang="zh-CN" sz="2200" b="1"/>
              <a:t>1986</a:t>
            </a:r>
            <a:r>
              <a:rPr lang="zh-CN" altLang="en-US" sz="2200" b="1"/>
              <a:t>年，</a:t>
            </a:r>
            <a:r>
              <a:rPr lang="en-US" altLang="zh-CN" sz="2200" b="1"/>
              <a:t>Geoffrey Hinton</a:t>
            </a:r>
            <a:r>
              <a:rPr lang="zh-CN" altLang="en-US" sz="2200" b="1"/>
              <a:t>等人将引入反向传播算法到多层感知器</a:t>
            </a:r>
          </a:p>
          <a:p>
            <a:pPr lvl="2">
              <a:lnSpc>
                <a:spcPct val="100000"/>
              </a:lnSpc>
              <a:buFont typeface="Wingdings" panose="05000000000000000000" pitchFamily="2" charset="2"/>
              <a:buChar char="Ø"/>
            </a:pPr>
            <a:r>
              <a:rPr lang="en-US" altLang="zh-CN" sz="2200" b="1"/>
              <a:t>1989 </a:t>
            </a:r>
            <a:r>
              <a:rPr lang="zh-CN" altLang="en-US" sz="2200" b="1"/>
              <a:t>年，</a:t>
            </a:r>
            <a:r>
              <a:rPr lang="en-US" altLang="zh-CN" sz="2200" b="1"/>
              <a:t>LeCun</a:t>
            </a:r>
            <a:r>
              <a:rPr lang="zh-CN" altLang="en-US" sz="2200" b="1"/>
              <a:t>等人将反向传播算法引入了卷积神经网络，并在手写体数字识别上取得了很大的成功。</a:t>
            </a:r>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smtClean="0"/>
          </a:p>
        </p:txBody>
      </p:sp>
    </p:spTree>
    <p:extLst>
      <p:ext uri="{BB962C8B-B14F-4D97-AF65-F5344CB8AC3E}">
        <p14:creationId xmlns:p14="http://schemas.microsoft.com/office/powerpoint/2010/main" val="39170740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5283"/>
            <a:ext cx="10515600" cy="618100"/>
          </a:xfrm>
        </p:spPr>
        <p:txBody>
          <a:bodyPr>
            <a:normAutofit/>
          </a:bodyPr>
          <a:lstStyle/>
          <a:p>
            <a:r>
              <a:rPr lang="zh-CN" altLang="en-US" sz="3600" smtClean="0"/>
              <a:t>神经网络概论</a:t>
            </a:r>
            <a:endParaRPr lang="zh-CN" altLang="en-US" sz="3600"/>
          </a:p>
        </p:txBody>
      </p:sp>
      <p:sp>
        <p:nvSpPr>
          <p:cNvPr id="5" name="灯片编号占位符 4"/>
          <p:cNvSpPr>
            <a:spLocks noGrp="1"/>
          </p:cNvSpPr>
          <p:nvPr>
            <p:ph type="sldNum" sz="quarter" idx="12"/>
          </p:nvPr>
        </p:nvSpPr>
        <p:spPr/>
        <p:txBody>
          <a:bodyPr/>
          <a:lstStyle/>
          <a:p>
            <a:pPr algn="r"/>
            <a:fld id="{0D5EAECF-4504-4F42-A35F-D3F354530B9A}" type="slidenum">
              <a:rPr lang="zh-CN" altLang="en-US" smtClean="0"/>
              <a:pPr algn="r"/>
              <a:t>18</a:t>
            </a:fld>
            <a:endParaRPr lang="zh-CN" altLang="en-US"/>
          </a:p>
        </p:txBody>
      </p:sp>
      <p:sp>
        <p:nvSpPr>
          <p:cNvPr id="6" name="内容占位符 2"/>
          <p:cNvSpPr>
            <a:spLocks noGrp="1"/>
          </p:cNvSpPr>
          <p:nvPr>
            <p:ph idx="1"/>
          </p:nvPr>
        </p:nvSpPr>
        <p:spPr>
          <a:xfrm>
            <a:off x="1005814" y="870601"/>
            <a:ext cx="10773321" cy="5368412"/>
          </a:xfrm>
        </p:spPr>
        <p:txBody>
          <a:bodyPr>
            <a:normAutofit/>
          </a:bodyPr>
          <a:lstStyle/>
          <a:p>
            <a:pPr>
              <a:lnSpc>
                <a:spcPct val="100000"/>
              </a:lnSpc>
              <a:buFont typeface="Wingdings" panose="05000000000000000000" pitchFamily="2" charset="2"/>
              <a:buChar char="Ø"/>
            </a:pPr>
            <a:r>
              <a:rPr lang="zh-CN" altLang="en-US" sz="2800" smtClean="0"/>
              <a:t>神经网络发展史</a:t>
            </a:r>
            <a:endParaRPr lang="en-US" altLang="zh-CN" sz="2800" smtClean="0"/>
          </a:p>
          <a:p>
            <a:pPr lvl="1">
              <a:lnSpc>
                <a:spcPct val="100000"/>
              </a:lnSpc>
              <a:buFont typeface="Wingdings" panose="05000000000000000000" pitchFamily="2" charset="2"/>
              <a:buChar char="Ø"/>
            </a:pPr>
            <a:r>
              <a:rPr lang="zh-CN" altLang="en-US" sz="2400" b="1"/>
              <a:t>第四阶段：流行度</a:t>
            </a:r>
            <a:r>
              <a:rPr lang="zh-CN" altLang="en-US" sz="2400" b="1" smtClean="0"/>
              <a:t>降低（</a:t>
            </a:r>
            <a:r>
              <a:rPr lang="en-US" altLang="zh-CN" sz="2400" b="1" smtClean="0"/>
              <a:t>1995-2006</a:t>
            </a:r>
            <a:r>
              <a:rPr lang="zh-CN" altLang="en-US" sz="2400" b="1" smtClean="0"/>
              <a:t>）</a:t>
            </a:r>
            <a:endParaRPr lang="zh-CN" altLang="en-US" sz="2400" b="1"/>
          </a:p>
          <a:p>
            <a:pPr lvl="2">
              <a:lnSpc>
                <a:spcPct val="100000"/>
              </a:lnSpc>
              <a:buFont typeface="Wingdings" panose="05000000000000000000" pitchFamily="2" charset="2"/>
              <a:buChar char="Ø"/>
            </a:pPr>
            <a:r>
              <a:rPr lang="zh-CN" altLang="en-US" sz="2200" b="1"/>
              <a:t>在</a:t>
            </a:r>
            <a:r>
              <a:rPr lang="en-US" altLang="zh-CN" sz="2200" b="1"/>
              <a:t>20</a:t>
            </a:r>
            <a:r>
              <a:rPr lang="zh-CN" altLang="en-US" sz="2200" b="1"/>
              <a:t>世纪</a:t>
            </a:r>
            <a:r>
              <a:rPr lang="en-US" altLang="zh-CN" sz="2200" b="1"/>
              <a:t>90</a:t>
            </a:r>
            <a:r>
              <a:rPr lang="zh-CN" altLang="en-US" sz="2200" b="1"/>
              <a:t>年代中期，统计学习理论和以支持向量机为代表的机器学习模型开始兴起。</a:t>
            </a:r>
          </a:p>
          <a:p>
            <a:pPr lvl="2">
              <a:lnSpc>
                <a:spcPct val="100000"/>
              </a:lnSpc>
              <a:buFont typeface="Wingdings" panose="05000000000000000000" pitchFamily="2" charset="2"/>
              <a:buChar char="Ø"/>
            </a:pPr>
            <a:r>
              <a:rPr lang="zh-CN" altLang="en-US" sz="2200" b="1"/>
              <a:t>相比之下，神经网络的理论基础不清晰、优化困难、可解释性差等缺点更加凸显，神经网络的研究又一次陷入低潮。</a:t>
            </a:r>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smtClean="0"/>
          </a:p>
        </p:txBody>
      </p:sp>
    </p:spTree>
    <p:extLst>
      <p:ext uri="{BB962C8B-B14F-4D97-AF65-F5344CB8AC3E}">
        <p14:creationId xmlns:p14="http://schemas.microsoft.com/office/powerpoint/2010/main" val="41788157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5283"/>
            <a:ext cx="10515600" cy="618100"/>
          </a:xfrm>
        </p:spPr>
        <p:txBody>
          <a:bodyPr>
            <a:normAutofit/>
          </a:bodyPr>
          <a:lstStyle/>
          <a:p>
            <a:r>
              <a:rPr lang="zh-CN" altLang="en-US" sz="3600" smtClean="0"/>
              <a:t>神经网络概论</a:t>
            </a:r>
            <a:endParaRPr lang="zh-CN" altLang="en-US" sz="3600"/>
          </a:p>
        </p:txBody>
      </p:sp>
      <p:sp>
        <p:nvSpPr>
          <p:cNvPr id="5" name="灯片编号占位符 4"/>
          <p:cNvSpPr>
            <a:spLocks noGrp="1"/>
          </p:cNvSpPr>
          <p:nvPr>
            <p:ph type="sldNum" sz="quarter" idx="12"/>
          </p:nvPr>
        </p:nvSpPr>
        <p:spPr/>
        <p:txBody>
          <a:bodyPr/>
          <a:lstStyle/>
          <a:p>
            <a:pPr algn="r"/>
            <a:fld id="{0D5EAECF-4504-4F42-A35F-D3F354530B9A}" type="slidenum">
              <a:rPr lang="zh-CN" altLang="en-US" smtClean="0"/>
              <a:pPr algn="r"/>
              <a:t>19</a:t>
            </a:fld>
            <a:endParaRPr lang="zh-CN" altLang="en-US"/>
          </a:p>
        </p:txBody>
      </p:sp>
      <p:sp>
        <p:nvSpPr>
          <p:cNvPr id="6" name="内容占位符 2"/>
          <p:cNvSpPr>
            <a:spLocks noGrp="1"/>
          </p:cNvSpPr>
          <p:nvPr>
            <p:ph idx="1"/>
          </p:nvPr>
        </p:nvSpPr>
        <p:spPr>
          <a:xfrm>
            <a:off x="1005814" y="870601"/>
            <a:ext cx="10773321" cy="5368412"/>
          </a:xfrm>
        </p:spPr>
        <p:txBody>
          <a:bodyPr>
            <a:normAutofit/>
          </a:bodyPr>
          <a:lstStyle/>
          <a:p>
            <a:pPr>
              <a:lnSpc>
                <a:spcPct val="100000"/>
              </a:lnSpc>
              <a:buFont typeface="Wingdings" panose="05000000000000000000" pitchFamily="2" charset="2"/>
              <a:buChar char="Ø"/>
            </a:pPr>
            <a:r>
              <a:rPr lang="zh-CN" altLang="en-US" sz="2800" smtClean="0"/>
              <a:t>神经网络发展史</a:t>
            </a:r>
            <a:endParaRPr lang="en-US" altLang="zh-CN" sz="2800" smtClean="0"/>
          </a:p>
          <a:p>
            <a:pPr lvl="1">
              <a:lnSpc>
                <a:spcPct val="100000"/>
              </a:lnSpc>
              <a:buFont typeface="Wingdings" panose="05000000000000000000" pitchFamily="2" charset="2"/>
              <a:buChar char="Ø"/>
            </a:pPr>
            <a:r>
              <a:rPr lang="zh-CN" altLang="en-US" sz="2400" b="1"/>
              <a:t>第五阶段：深度学习的</a:t>
            </a:r>
            <a:r>
              <a:rPr lang="zh-CN" altLang="en-US" sz="2400" b="1" smtClean="0"/>
              <a:t>崛起（</a:t>
            </a:r>
            <a:r>
              <a:rPr lang="en-US" altLang="zh-CN" sz="2400" b="1" smtClean="0"/>
              <a:t>2006-</a:t>
            </a:r>
            <a:r>
              <a:rPr lang="zh-CN" altLang="en-US" sz="2400" b="1" smtClean="0"/>
              <a:t>？）</a:t>
            </a:r>
            <a:endParaRPr lang="zh-CN" altLang="en-US" sz="2400" b="1"/>
          </a:p>
          <a:p>
            <a:pPr lvl="2">
              <a:lnSpc>
                <a:spcPct val="100000"/>
              </a:lnSpc>
              <a:buFont typeface="Wingdings" panose="05000000000000000000" pitchFamily="2" charset="2"/>
              <a:buChar char="Ø"/>
            </a:pPr>
            <a:r>
              <a:rPr lang="zh-CN" altLang="en-US" sz="2200" b="1"/>
              <a:t> </a:t>
            </a:r>
            <a:r>
              <a:rPr lang="en-US" altLang="zh-CN" sz="2200" b="1"/>
              <a:t>2006</a:t>
            </a:r>
            <a:r>
              <a:rPr lang="zh-CN" altLang="en-US" sz="2200" b="1"/>
              <a:t>年，</a:t>
            </a:r>
            <a:r>
              <a:rPr lang="en-US" altLang="zh-CN" sz="2200" b="1"/>
              <a:t>Hinton</a:t>
            </a:r>
            <a:r>
              <a:rPr lang="zh-CN" altLang="en-US" sz="2200" b="1"/>
              <a:t>等人发现多层前馈神经网络可以先通过逐层预训练，再用反向传播算法进行精调的方式进行有效学习。</a:t>
            </a:r>
          </a:p>
          <a:p>
            <a:pPr lvl="3">
              <a:lnSpc>
                <a:spcPct val="100000"/>
              </a:lnSpc>
              <a:buFont typeface="Wingdings" panose="05000000000000000000" pitchFamily="2" charset="2"/>
              <a:buChar char="Ø"/>
            </a:pPr>
            <a:r>
              <a:rPr lang="zh-CN" altLang="en-US" sz="2000" b="1"/>
              <a:t>深度神经网络在语音识别和图像分类等任务上的巨大成功。</a:t>
            </a:r>
          </a:p>
          <a:p>
            <a:pPr lvl="2">
              <a:lnSpc>
                <a:spcPct val="100000"/>
              </a:lnSpc>
              <a:buFont typeface="Wingdings" panose="05000000000000000000" pitchFamily="2" charset="2"/>
              <a:buChar char="Ø"/>
            </a:pPr>
            <a:r>
              <a:rPr lang="en-US" altLang="zh-CN" sz="2200" b="1"/>
              <a:t>2013</a:t>
            </a:r>
            <a:r>
              <a:rPr lang="zh-CN" altLang="en-US" sz="2200" b="1"/>
              <a:t>年，</a:t>
            </a:r>
            <a:r>
              <a:rPr lang="en-US" altLang="zh-CN" sz="2200" b="1"/>
              <a:t>AlexNet</a:t>
            </a:r>
            <a:r>
              <a:rPr lang="zh-CN" altLang="en-US" sz="2200" b="1"/>
              <a:t>：第一个现代深度卷积网络模型，是深度学习技术在图像分类上取得真正突破的开端。</a:t>
            </a:r>
          </a:p>
          <a:p>
            <a:pPr lvl="3">
              <a:lnSpc>
                <a:spcPct val="100000"/>
              </a:lnSpc>
              <a:buFont typeface="Wingdings" panose="05000000000000000000" pitchFamily="2" charset="2"/>
              <a:buChar char="Ø"/>
            </a:pPr>
            <a:r>
              <a:rPr lang="en-US" altLang="zh-CN" sz="2000" b="1"/>
              <a:t>AlexNet</a:t>
            </a:r>
            <a:r>
              <a:rPr lang="zh-CN" altLang="en-US" sz="2000" b="1"/>
              <a:t>不用预训练和逐层训练，首次使用了很多现代深度网络的</a:t>
            </a:r>
            <a:r>
              <a:rPr lang="zh-CN" altLang="en-US" sz="2000" b="1" smtClean="0"/>
              <a:t>技术</a:t>
            </a:r>
            <a:endParaRPr lang="zh-CN" altLang="en-US" sz="2000" b="1"/>
          </a:p>
          <a:p>
            <a:pPr lvl="2">
              <a:lnSpc>
                <a:spcPct val="100000"/>
              </a:lnSpc>
              <a:buFont typeface="Wingdings" panose="05000000000000000000" pitchFamily="2" charset="2"/>
              <a:buChar char="Ø"/>
            </a:pPr>
            <a:r>
              <a:rPr lang="zh-CN" altLang="en-US" sz="2200" b="1"/>
              <a:t>随着大规模并行计算以及</a:t>
            </a:r>
            <a:r>
              <a:rPr lang="en-US" altLang="zh-CN" sz="2200" b="1"/>
              <a:t>GPU</a:t>
            </a:r>
            <a:r>
              <a:rPr lang="zh-CN" altLang="en-US" sz="2200" b="1"/>
              <a:t>设备的普及，计算机的计算能力得以大幅提高。此外，可供机器学习的数据规模也越来越大。在计算能力和数据规模的支持下，计算机已经可以训练大规模的人工神经网络。</a:t>
            </a:r>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smtClean="0"/>
          </a:p>
        </p:txBody>
      </p:sp>
    </p:spTree>
    <p:extLst>
      <p:ext uri="{BB962C8B-B14F-4D97-AF65-F5344CB8AC3E}">
        <p14:creationId xmlns:p14="http://schemas.microsoft.com/office/powerpoint/2010/main" val="2652218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smtClean="0"/>
              <a:t>纲  </a:t>
            </a:r>
            <a:r>
              <a:rPr lang="zh-CN" altLang="en-US" sz="3600"/>
              <a:t>要</a:t>
            </a:r>
          </a:p>
        </p:txBody>
      </p:sp>
      <p:sp>
        <p:nvSpPr>
          <p:cNvPr id="5" name="灯片编号占位符 4"/>
          <p:cNvSpPr>
            <a:spLocks noGrp="1"/>
          </p:cNvSpPr>
          <p:nvPr>
            <p:ph type="sldNum" sz="quarter" idx="12"/>
          </p:nvPr>
        </p:nvSpPr>
        <p:spPr/>
        <p:txBody>
          <a:bodyPr/>
          <a:lstStyle/>
          <a:p>
            <a:pPr algn="r"/>
            <a:fld id="{0D5EAECF-4504-4F42-A35F-D3F354530B9A}" type="slidenum">
              <a:rPr lang="zh-CN" altLang="en-US" smtClean="0"/>
              <a:pPr algn="r"/>
              <a:t>2</a:t>
            </a:fld>
            <a:endParaRPr lang="zh-CN" altLang="en-US"/>
          </a:p>
        </p:txBody>
      </p:sp>
      <p:sp>
        <p:nvSpPr>
          <p:cNvPr id="6" name="内容占位符 2"/>
          <p:cNvSpPr>
            <a:spLocks noGrp="1"/>
          </p:cNvSpPr>
          <p:nvPr>
            <p:ph idx="1"/>
          </p:nvPr>
        </p:nvSpPr>
        <p:spPr>
          <a:xfrm>
            <a:off x="838200" y="1463040"/>
            <a:ext cx="10515600" cy="4713923"/>
          </a:xfrm>
        </p:spPr>
        <p:txBody>
          <a:bodyPr>
            <a:normAutofit/>
          </a:bodyPr>
          <a:lstStyle/>
          <a:p>
            <a:pPr>
              <a:lnSpc>
                <a:spcPct val="150000"/>
              </a:lnSpc>
              <a:buFont typeface="Wingdings" panose="05000000000000000000" pitchFamily="2" charset="2"/>
              <a:buChar char="Ø"/>
            </a:pPr>
            <a:r>
              <a:rPr lang="zh-CN" altLang="en-US" sz="2800" smtClean="0"/>
              <a:t>人工智能简介</a:t>
            </a:r>
            <a:endParaRPr lang="en-US" altLang="zh-CN" sz="2800" smtClean="0"/>
          </a:p>
          <a:p>
            <a:pPr>
              <a:lnSpc>
                <a:spcPct val="150000"/>
              </a:lnSpc>
              <a:buFont typeface="Wingdings" panose="05000000000000000000" pitchFamily="2" charset="2"/>
              <a:buChar char="Ø"/>
            </a:pPr>
            <a:r>
              <a:rPr lang="zh-CN" altLang="en-US" sz="2800" smtClean="0"/>
              <a:t>机器学习概论</a:t>
            </a:r>
            <a:endParaRPr lang="en-US" altLang="zh-CN" sz="2800" smtClean="0"/>
          </a:p>
          <a:p>
            <a:pPr>
              <a:lnSpc>
                <a:spcPct val="150000"/>
              </a:lnSpc>
              <a:buFont typeface="Wingdings" panose="05000000000000000000" pitchFamily="2" charset="2"/>
              <a:buChar char="Ø"/>
            </a:pPr>
            <a:r>
              <a:rPr lang="zh-CN" altLang="en-US" sz="2800" smtClean="0"/>
              <a:t>神经网络概论</a:t>
            </a:r>
            <a:endParaRPr lang="en-US" altLang="zh-CN" sz="2800" smtClean="0"/>
          </a:p>
          <a:p>
            <a:pPr>
              <a:lnSpc>
                <a:spcPct val="150000"/>
              </a:lnSpc>
              <a:buFont typeface="Wingdings" panose="05000000000000000000" pitchFamily="2" charset="2"/>
              <a:buChar char="Ø"/>
            </a:pPr>
            <a:endParaRPr lang="zh-CN" altLang="en-US" sz="2800"/>
          </a:p>
        </p:txBody>
      </p:sp>
    </p:spTree>
    <p:extLst>
      <p:ext uri="{BB962C8B-B14F-4D97-AF65-F5344CB8AC3E}">
        <p14:creationId xmlns:p14="http://schemas.microsoft.com/office/powerpoint/2010/main" val="3731055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5283"/>
            <a:ext cx="10515600" cy="618100"/>
          </a:xfrm>
        </p:spPr>
        <p:txBody>
          <a:bodyPr>
            <a:normAutofit/>
          </a:bodyPr>
          <a:lstStyle/>
          <a:p>
            <a:r>
              <a:rPr lang="zh-CN" altLang="en-US" sz="3600" smtClean="0"/>
              <a:t>神经网络概论</a:t>
            </a:r>
            <a:endParaRPr lang="zh-CN" altLang="en-US" sz="3600"/>
          </a:p>
        </p:txBody>
      </p:sp>
      <p:sp>
        <p:nvSpPr>
          <p:cNvPr id="5" name="灯片编号占位符 4"/>
          <p:cNvSpPr>
            <a:spLocks noGrp="1"/>
          </p:cNvSpPr>
          <p:nvPr>
            <p:ph type="sldNum" sz="quarter" idx="12"/>
          </p:nvPr>
        </p:nvSpPr>
        <p:spPr/>
        <p:txBody>
          <a:bodyPr/>
          <a:lstStyle/>
          <a:p>
            <a:pPr algn="r"/>
            <a:fld id="{0D5EAECF-4504-4F42-A35F-D3F354530B9A}" type="slidenum">
              <a:rPr lang="zh-CN" altLang="en-US" smtClean="0"/>
              <a:pPr algn="r"/>
              <a:t>20</a:t>
            </a:fld>
            <a:endParaRPr lang="zh-CN" altLang="en-US"/>
          </a:p>
        </p:txBody>
      </p:sp>
      <p:sp>
        <p:nvSpPr>
          <p:cNvPr id="6" name="内容占位符 2"/>
          <p:cNvSpPr>
            <a:spLocks noGrp="1"/>
          </p:cNvSpPr>
          <p:nvPr>
            <p:ph idx="1"/>
          </p:nvPr>
        </p:nvSpPr>
        <p:spPr>
          <a:xfrm>
            <a:off x="1005814" y="870601"/>
            <a:ext cx="10773321" cy="5368412"/>
          </a:xfrm>
        </p:spPr>
        <p:txBody>
          <a:bodyPr>
            <a:normAutofit/>
          </a:bodyPr>
          <a:lstStyle/>
          <a:p>
            <a:pPr>
              <a:lnSpc>
                <a:spcPct val="100000"/>
              </a:lnSpc>
              <a:buFont typeface="Wingdings" panose="05000000000000000000" pitchFamily="2" charset="2"/>
              <a:buChar char="Ø"/>
            </a:pPr>
            <a:r>
              <a:rPr lang="zh-CN" altLang="en-US" sz="2800" smtClean="0"/>
              <a:t>深度学习革命</a:t>
            </a:r>
            <a:endParaRPr lang="en-US" altLang="zh-CN" sz="2800" smtClean="0"/>
          </a:p>
          <a:p>
            <a:pPr lvl="1">
              <a:lnSpc>
                <a:spcPct val="100000"/>
              </a:lnSpc>
              <a:buFont typeface="Wingdings" panose="05000000000000000000" pitchFamily="2" charset="2"/>
              <a:buChar char="Ø"/>
            </a:pPr>
            <a:r>
              <a:rPr lang="zh-CN" altLang="en-US" sz="2400" b="1" smtClean="0"/>
              <a:t>里程碑事件</a:t>
            </a:r>
            <a:endParaRPr lang="zh-CN" altLang="en-US" sz="2400" b="1"/>
          </a:p>
          <a:p>
            <a:pPr lvl="2">
              <a:lnSpc>
                <a:spcPct val="100000"/>
              </a:lnSpc>
              <a:buFont typeface="Wingdings" panose="05000000000000000000" pitchFamily="2" charset="2"/>
              <a:buChar char="Ø"/>
            </a:pPr>
            <a:r>
              <a:rPr lang="en-US" altLang="zh-CN" sz="2200" b="1"/>
              <a:t>1958 </a:t>
            </a:r>
            <a:r>
              <a:rPr lang="zh-CN" altLang="en-US" sz="2200" b="1"/>
              <a:t>年 </a:t>
            </a:r>
            <a:r>
              <a:rPr lang="en-US" altLang="zh-CN" sz="2200" b="1"/>
              <a:t>Rosenblatt </a:t>
            </a:r>
            <a:r>
              <a:rPr lang="zh-CN" altLang="en-US" sz="2200" b="1"/>
              <a:t>感知器</a:t>
            </a:r>
          </a:p>
          <a:p>
            <a:pPr lvl="2">
              <a:lnSpc>
                <a:spcPct val="100000"/>
              </a:lnSpc>
              <a:buFont typeface="Wingdings" panose="05000000000000000000" pitchFamily="2" charset="2"/>
              <a:buChar char="Ø"/>
            </a:pPr>
            <a:r>
              <a:rPr lang="en-US" altLang="zh-CN" sz="2200" b="1"/>
              <a:t>1969 </a:t>
            </a:r>
            <a:r>
              <a:rPr lang="zh-CN" altLang="en-US" sz="2200" b="1"/>
              <a:t>年 </a:t>
            </a:r>
            <a:r>
              <a:rPr lang="en-US" altLang="zh-CN" sz="2200" b="1"/>
              <a:t>Minsky XOR</a:t>
            </a:r>
          </a:p>
          <a:p>
            <a:pPr lvl="2">
              <a:lnSpc>
                <a:spcPct val="100000"/>
              </a:lnSpc>
              <a:buFont typeface="Wingdings" panose="05000000000000000000" pitchFamily="2" charset="2"/>
              <a:buChar char="Ø"/>
            </a:pPr>
            <a:r>
              <a:rPr lang="en-US" altLang="zh-CN" sz="2200" b="1"/>
              <a:t>1986 </a:t>
            </a:r>
            <a:r>
              <a:rPr lang="zh-CN" altLang="en-US" sz="2200" b="1"/>
              <a:t>年 </a:t>
            </a:r>
            <a:r>
              <a:rPr lang="en-US" altLang="zh-CN" sz="2200" b="1"/>
              <a:t>Hinton</a:t>
            </a:r>
            <a:r>
              <a:rPr lang="zh-CN" altLang="en-US" sz="2200" b="1"/>
              <a:t>、</a:t>
            </a:r>
            <a:r>
              <a:rPr lang="en-US" altLang="zh-CN" sz="2200" b="1"/>
              <a:t>LeCun </a:t>
            </a:r>
            <a:r>
              <a:rPr lang="zh-CN" altLang="en-US" sz="2200" b="1"/>
              <a:t>人工神经网络（</a:t>
            </a:r>
            <a:r>
              <a:rPr lang="en-US" altLang="zh-CN" sz="2200" b="1"/>
              <a:t>BP </a:t>
            </a:r>
            <a:r>
              <a:rPr lang="zh-CN" altLang="en-US" sz="2200" b="1"/>
              <a:t>算法）</a:t>
            </a:r>
          </a:p>
          <a:p>
            <a:pPr lvl="2">
              <a:lnSpc>
                <a:spcPct val="100000"/>
              </a:lnSpc>
              <a:buFont typeface="Wingdings" panose="05000000000000000000" pitchFamily="2" charset="2"/>
              <a:buChar char="Ø"/>
            </a:pPr>
            <a:r>
              <a:rPr lang="en-US" altLang="zh-CN" sz="2200" b="1"/>
              <a:t>1998 </a:t>
            </a:r>
            <a:r>
              <a:rPr lang="zh-CN" altLang="en-US" sz="2200" b="1"/>
              <a:t>年 </a:t>
            </a:r>
            <a:r>
              <a:rPr lang="en-US" altLang="zh-CN" sz="2200" b="1"/>
              <a:t>LeCun </a:t>
            </a:r>
            <a:r>
              <a:rPr lang="zh-CN" altLang="en-US" sz="2200" b="1"/>
              <a:t>卷积神经网络</a:t>
            </a:r>
          </a:p>
          <a:p>
            <a:pPr lvl="2">
              <a:lnSpc>
                <a:spcPct val="100000"/>
              </a:lnSpc>
              <a:buFont typeface="Wingdings" panose="05000000000000000000" pitchFamily="2" charset="2"/>
              <a:buChar char="Ø"/>
            </a:pPr>
            <a:r>
              <a:rPr lang="en-US" altLang="zh-CN" sz="2200" b="1"/>
              <a:t>2006 </a:t>
            </a:r>
            <a:r>
              <a:rPr lang="zh-CN" altLang="en-US" sz="2200" b="1"/>
              <a:t>年 </a:t>
            </a:r>
            <a:r>
              <a:rPr lang="en-US" altLang="zh-CN" sz="2200" b="1"/>
              <a:t>Hinton </a:t>
            </a:r>
            <a:r>
              <a:rPr lang="zh-CN" altLang="en-US" sz="2200" b="1"/>
              <a:t>深度</a:t>
            </a:r>
            <a:r>
              <a:rPr lang="zh-CN" altLang="en-US" sz="2200" b="1" smtClean="0"/>
              <a:t>网络</a:t>
            </a:r>
            <a:endParaRPr lang="en-US" altLang="zh-CN" sz="2200" b="1" smtClean="0"/>
          </a:p>
          <a:p>
            <a:pPr lvl="1">
              <a:lnSpc>
                <a:spcPct val="100000"/>
              </a:lnSpc>
              <a:buFont typeface="Wingdings" panose="05000000000000000000" pitchFamily="2" charset="2"/>
              <a:buChar char="Ø"/>
            </a:pPr>
            <a:r>
              <a:rPr lang="en-US" altLang="zh-CN" sz="2400" b="1" smtClean="0"/>
              <a:t>AI</a:t>
            </a:r>
            <a:r>
              <a:rPr lang="zh-CN" altLang="en-US" sz="2400" b="1" smtClean="0"/>
              <a:t>成就</a:t>
            </a:r>
            <a:endParaRPr lang="zh-CN" altLang="en-US" sz="2400" b="1"/>
          </a:p>
          <a:p>
            <a:pPr lvl="2">
              <a:lnSpc>
                <a:spcPct val="100000"/>
              </a:lnSpc>
              <a:buFont typeface="Wingdings" panose="05000000000000000000" pitchFamily="2" charset="2"/>
              <a:buChar char="Ø"/>
            </a:pPr>
            <a:r>
              <a:rPr lang="zh-CN" altLang="en-US" sz="2200" b="1"/>
              <a:t>语音识别：可以使得词错误率从</a:t>
            </a:r>
            <a:r>
              <a:rPr lang="en-US" altLang="zh-CN" sz="2200" b="1"/>
              <a:t>1/4</a:t>
            </a:r>
            <a:r>
              <a:rPr lang="zh-CN" altLang="en-US" sz="2200" b="1"/>
              <a:t>下降到</a:t>
            </a:r>
            <a:r>
              <a:rPr lang="en-US" altLang="zh-CN" sz="2200" b="1"/>
              <a:t>1/8</a:t>
            </a:r>
          </a:p>
          <a:p>
            <a:pPr lvl="2">
              <a:lnSpc>
                <a:spcPct val="100000"/>
              </a:lnSpc>
              <a:buFont typeface="Wingdings" panose="05000000000000000000" pitchFamily="2" charset="2"/>
              <a:buChar char="Ø"/>
            </a:pPr>
            <a:r>
              <a:rPr lang="zh-CN" altLang="en-US" sz="2200" b="1"/>
              <a:t>计算机视觉：目标识别、图像分类</a:t>
            </a:r>
            <a:r>
              <a:rPr lang="zh-CN" altLang="en-US" sz="2200" b="1" smtClean="0"/>
              <a:t>等、</a:t>
            </a:r>
            <a:r>
              <a:rPr lang="en-US" altLang="zh-CN" sz="2200" b="1" smtClean="0"/>
              <a:t>AlexNet</a:t>
            </a:r>
            <a:endParaRPr lang="zh-CN" altLang="en-US" sz="2200" b="1"/>
          </a:p>
          <a:p>
            <a:pPr lvl="2">
              <a:lnSpc>
                <a:spcPct val="100000"/>
              </a:lnSpc>
              <a:buFont typeface="Wingdings" panose="05000000000000000000" pitchFamily="2" charset="2"/>
              <a:buChar char="Ø"/>
            </a:pPr>
            <a:r>
              <a:rPr lang="zh-CN" altLang="en-US" sz="2200" b="1"/>
              <a:t>自然语言处理：分布式表示、机器翻译、问题回答等</a:t>
            </a:r>
          </a:p>
          <a:p>
            <a:pPr lvl="2">
              <a:lnSpc>
                <a:spcPct val="100000"/>
              </a:lnSpc>
              <a:buFont typeface="Wingdings" panose="05000000000000000000" pitchFamily="2" charset="2"/>
              <a:buChar char="Ø"/>
            </a:pPr>
            <a:r>
              <a:rPr lang="zh-CN" altLang="en-US" sz="2200" b="1"/>
              <a:t>信息检索、社会化网络</a:t>
            </a:r>
          </a:p>
          <a:p>
            <a:pPr lvl="2">
              <a:lnSpc>
                <a:spcPct val="100000"/>
              </a:lnSpc>
              <a:buFont typeface="Wingdings" panose="05000000000000000000" pitchFamily="2" charset="2"/>
              <a:buChar char="Ø"/>
            </a:pPr>
            <a:r>
              <a:rPr lang="zh-CN" altLang="en-US" sz="2200" b="1" smtClean="0"/>
              <a:t>智能决策：</a:t>
            </a:r>
            <a:r>
              <a:rPr lang="en-US" altLang="zh-CN" sz="2200" b="1" smtClean="0"/>
              <a:t>Alpha Go</a:t>
            </a:r>
            <a:r>
              <a:rPr lang="zh-CN" altLang="en-US" sz="2200" b="1" smtClean="0"/>
              <a:t>、</a:t>
            </a:r>
            <a:r>
              <a:rPr lang="en-US" altLang="zh-CN" sz="2200" b="1" smtClean="0"/>
              <a:t>Alpha Zero</a:t>
            </a:r>
            <a:endParaRPr lang="zh-CN" altLang="en-US" sz="2200" b="1"/>
          </a:p>
          <a:p>
            <a:pPr lvl="2">
              <a:lnSpc>
                <a:spcPct val="100000"/>
              </a:lnSpc>
              <a:buFont typeface="Wingdings" panose="05000000000000000000" pitchFamily="2" charset="2"/>
              <a:buChar char="Ø"/>
            </a:pPr>
            <a:endParaRPr lang="zh-CN" altLang="en-US" sz="2200"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smtClean="0"/>
          </a:p>
        </p:txBody>
      </p:sp>
      <p:pic>
        <p:nvPicPr>
          <p:cNvPr id="7" name="Picture 2" descr="http://www.usgo.org/news/wp-content/uploads/2016/01/2016.01.28_nature-cov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4716" y="1114316"/>
            <a:ext cx="1021337" cy="1353273"/>
          </a:xfrm>
          <a:prstGeom prst="rect">
            <a:avLst/>
          </a:prstGeom>
          <a:noFill/>
          <a:ln w="25400">
            <a:solidFill>
              <a:schemeClr val="accent1">
                <a:shade val="50000"/>
              </a:schemeClr>
            </a:solidFill>
          </a:ln>
          <a:extLst>
            <a:ext uri="{909E8E84-426E-40DD-AFC4-6F175D3DCCD1}">
              <a14:hiddenFill xmlns:a14="http://schemas.microsoft.com/office/drawing/2010/main">
                <a:solidFill>
                  <a:srgbClr val="FFFFFF"/>
                </a:solidFill>
              </a14:hiddenFill>
            </a:ext>
          </a:extLst>
        </p:spPr>
      </p:pic>
      <p:pic>
        <p:nvPicPr>
          <p:cNvPr id="8" name="Picture 4" descr="https://s-media-cache-ak0.pinimg.com/236x/88/21/ef/8821ef05424dc69e90ae575d439c09a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79140" y="1121103"/>
            <a:ext cx="1028383" cy="1346486"/>
          </a:xfrm>
          <a:prstGeom prst="rect">
            <a:avLst/>
          </a:prstGeom>
          <a:noFill/>
          <a:ln w="25400">
            <a:solidFill>
              <a:schemeClr val="accent1">
                <a:shade val="50000"/>
              </a:schemeClr>
            </a:solidFill>
          </a:ln>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9383629" y="5795228"/>
            <a:ext cx="1539298" cy="276999"/>
          </a:xfrm>
          <a:prstGeom prst="rect">
            <a:avLst/>
          </a:prstGeom>
          <a:noFill/>
          <a:ln w="22225">
            <a:noFill/>
          </a:ln>
        </p:spPr>
        <p:txBody>
          <a:bodyPr wrap="square" rtlCol="0">
            <a:spAutoFit/>
          </a:bodyPr>
          <a:lstStyle>
            <a:defPPr>
              <a:defRPr lang="zh-CN"/>
            </a:defPPr>
            <a:lvl1pPr algn="ctr">
              <a:defRPr sz="1200" b="1">
                <a:latin typeface="微软雅黑" panose="020B0503020204020204" pitchFamily="34" charset="-122"/>
                <a:ea typeface="微软雅黑" panose="020B0503020204020204" pitchFamily="34" charset="-122"/>
              </a:defRPr>
            </a:lvl1pPr>
          </a:lstStyle>
          <a:p>
            <a:r>
              <a:rPr lang="zh-CN" altLang="en-US" dirty="0"/>
              <a:t>深度强化学习</a:t>
            </a: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00503" y="2778963"/>
            <a:ext cx="2305550" cy="2849480"/>
          </a:xfrm>
          <a:prstGeom prst="rect">
            <a:avLst/>
          </a:prstGeom>
        </p:spPr>
      </p:pic>
      <p:sp>
        <p:nvSpPr>
          <p:cNvPr id="11" name="文本框 10"/>
          <p:cNvSpPr txBox="1"/>
          <p:nvPr/>
        </p:nvSpPr>
        <p:spPr>
          <a:xfrm>
            <a:off x="9042197" y="2573134"/>
            <a:ext cx="845347" cy="215444"/>
          </a:xfrm>
          <a:prstGeom prst="rect">
            <a:avLst/>
          </a:prstGeom>
          <a:noFill/>
        </p:spPr>
        <p:txBody>
          <a:bodyPr wrap="square" rtlCol="0">
            <a:spAutoFit/>
          </a:bodyPr>
          <a:lstStyle/>
          <a:p>
            <a:pPr algn="ctr"/>
            <a:r>
              <a:rPr lang="en-US" altLang="zh-CN" sz="800" b="1" dirty="0">
                <a:latin typeface="微软雅黑" panose="020B0503020204020204" pitchFamily="34" charset="-122"/>
                <a:ea typeface="微软雅黑" panose="020B0503020204020204" pitchFamily="34" charset="-122"/>
              </a:rPr>
              <a:t>Nature 2015</a:t>
            </a:r>
            <a:endParaRPr lang="zh-CN" altLang="en-US" sz="800" b="1"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10368817" y="2563519"/>
            <a:ext cx="845347" cy="215444"/>
          </a:xfrm>
          <a:prstGeom prst="rect">
            <a:avLst/>
          </a:prstGeom>
          <a:noFill/>
        </p:spPr>
        <p:txBody>
          <a:bodyPr wrap="square" rtlCol="0">
            <a:spAutoFit/>
          </a:bodyPr>
          <a:lstStyle/>
          <a:p>
            <a:pPr algn="ctr"/>
            <a:r>
              <a:rPr lang="en-US" altLang="zh-CN" sz="800" b="1" dirty="0">
                <a:latin typeface="微软雅黑" panose="020B0503020204020204" pitchFamily="34" charset="-122"/>
                <a:ea typeface="微软雅黑" panose="020B0503020204020204" pitchFamily="34" charset="-122"/>
              </a:rPr>
              <a:t>Nature 2016</a:t>
            </a:r>
            <a:endParaRPr lang="zh-CN" altLang="en-US" sz="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76908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5283"/>
            <a:ext cx="10515600" cy="618100"/>
          </a:xfrm>
        </p:spPr>
        <p:txBody>
          <a:bodyPr>
            <a:normAutofit/>
          </a:bodyPr>
          <a:lstStyle/>
          <a:p>
            <a:r>
              <a:rPr lang="zh-CN" altLang="en-US" sz="3600" smtClean="0"/>
              <a:t>神经网络概论</a:t>
            </a:r>
            <a:endParaRPr lang="zh-CN" altLang="en-US" sz="3600"/>
          </a:p>
        </p:txBody>
      </p:sp>
      <p:sp>
        <p:nvSpPr>
          <p:cNvPr id="5" name="灯片编号占位符 4"/>
          <p:cNvSpPr>
            <a:spLocks noGrp="1"/>
          </p:cNvSpPr>
          <p:nvPr>
            <p:ph type="sldNum" sz="quarter" idx="12"/>
          </p:nvPr>
        </p:nvSpPr>
        <p:spPr/>
        <p:txBody>
          <a:bodyPr/>
          <a:lstStyle/>
          <a:p>
            <a:pPr algn="r"/>
            <a:fld id="{0D5EAECF-4504-4F42-A35F-D3F354530B9A}" type="slidenum">
              <a:rPr lang="zh-CN" altLang="en-US" smtClean="0"/>
              <a:pPr algn="r"/>
              <a:t>21</a:t>
            </a:fld>
            <a:endParaRPr lang="zh-CN" altLang="en-US"/>
          </a:p>
        </p:txBody>
      </p:sp>
      <p:sp>
        <p:nvSpPr>
          <p:cNvPr id="6" name="内容占位符 2"/>
          <p:cNvSpPr>
            <a:spLocks noGrp="1"/>
          </p:cNvSpPr>
          <p:nvPr>
            <p:ph idx="1"/>
          </p:nvPr>
        </p:nvSpPr>
        <p:spPr>
          <a:xfrm>
            <a:off x="1005814" y="870601"/>
            <a:ext cx="10773321" cy="5368412"/>
          </a:xfrm>
        </p:spPr>
        <p:txBody>
          <a:bodyPr>
            <a:normAutofit/>
          </a:bodyPr>
          <a:lstStyle/>
          <a:p>
            <a:pPr>
              <a:lnSpc>
                <a:spcPct val="100000"/>
              </a:lnSpc>
              <a:buFont typeface="Wingdings" panose="05000000000000000000" pitchFamily="2" charset="2"/>
              <a:buChar char="Ø"/>
            </a:pPr>
            <a:r>
              <a:rPr lang="zh-CN" altLang="en-US" sz="2800" smtClean="0"/>
              <a:t>神经网络与深度学习</a:t>
            </a:r>
            <a:endParaRPr lang="zh-CN" altLang="en-US" sz="2800"/>
          </a:p>
          <a:p>
            <a:pPr lvl="1">
              <a:lnSpc>
                <a:spcPct val="100000"/>
              </a:lnSpc>
              <a:buFont typeface="Wingdings" panose="05000000000000000000" pitchFamily="2" charset="2"/>
              <a:buChar char="Ø"/>
            </a:pPr>
            <a:r>
              <a:rPr lang="zh-CN" altLang="en-US" sz="2400" b="1"/>
              <a:t>神经网络：一种以（人工）神经元为基本单元的模型</a:t>
            </a:r>
          </a:p>
          <a:p>
            <a:pPr lvl="1">
              <a:lnSpc>
                <a:spcPct val="100000"/>
              </a:lnSpc>
              <a:buFont typeface="Wingdings" panose="05000000000000000000" pitchFamily="2" charset="2"/>
              <a:buChar char="Ø"/>
            </a:pPr>
            <a:r>
              <a:rPr lang="zh-CN" altLang="en-US" sz="2400" b="1"/>
              <a:t>深度学习：一类机器学习问题，主要解决贡献度分配问题。</a:t>
            </a:r>
          </a:p>
          <a:p>
            <a:pPr>
              <a:lnSpc>
                <a:spcPct val="100000"/>
              </a:lnSpc>
              <a:buFont typeface="Wingdings" panose="05000000000000000000" pitchFamily="2" charset="2"/>
              <a:buChar char="Ø"/>
            </a:pPr>
            <a:endParaRPr lang="zh-CN" altLang="en-US" sz="2200"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smtClean="0"/>
          </a:p>
        </p:txBody>
      </p:sp>
      <p:graphicFrame>
        <p:nvGraphicFramePr>
          <p:cNvPr id="13" name="内容占位符 3"/>
          <p:cNvGraphicFramePr>
            <a:graphicFrameLocks/>
          </p:cNvGraphicFramePr>
          <p:nvPr>
            <p:extLst>
              <p:ext uri="{D42A27DB-BD31-4B8C-83A1-F6EECF244321}">
                <p14:modId xmlns:p14="http://schemas.microsoft.com/office/powerpoint/2010/main" val="3830726701"/>
              </p:ext>
            </p:extLst>
          </p:nvPr>
        </p:nvGraphicFramePr>
        <p:xfrm>
          <a:off x="3672397" y="2627050"/>
          <a:ext cx="4191000" cy="2727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2896313" y="5472347"/>
            <a:ext cx="6186309" cy="369332"/>
          </a:xfrm>
          <a:prstGeom prst="rect">
            <a:avLst/>
          </a:prstGeom>
        </p:spPr>
        <p:txBody>
          <a:bodyPr wrap="none">
            <a:spAutoFit/>
          </a:bodyPr>
          <a:lstStyle/>
          <a:p>
            <a:r>
              <a:rPr lang="zh-CN" altLang="en-US" b="1">
                <a:solidFill>
                  <a:srgbClr val="C00000"/>
                </a:solidFill>
                <a:latin typeface="微软雅黑" panose="020B0503020204020204" pitchFamily="34" charset="-122"/>
                <a:ea typeface="微软雅黑" panose="020B0503020204020204" pitchFamily="34" charset="-122"/>
              </a:rPr>
              <a:t>神经网络天然不是深度学习，但深度学习天然是神经网络。</a:t>
            </a:r>
            <a:endParaRPr lang="zh-CN" altLang="en-US" b="1" dirty="0">
              <a:solidFill>
                <a:srgbClr val="C0000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91904" y="583252"/>
            <a:ext cx="1122685" cy="5073761"/>
          </a:xfrm>
          <a:prstGeom prst="rect">
            <a:avLst/>
          </a:prstGeom>
        </p:spPr>
      </p:pic>
      <p:sp>
        <p:nvSpPr>
          <p:cNvPr id="14" name="文本框 13"/>
          <p:cNvSpPr txBox="1"/>
          <p:nvPr/>
        </p:nvSpPr>
        <p:spPr>
          <a:xfrm>
            <a:off x="9982200" y="5774350"/>
            <a:ext cx="1539298" cy="276999"/>
          </a:xfrm>
          <a:prstGeom prst="rect">
            <a:avLst/>
          </a:prstGeom>
          <a:noFill/>
          <a:ln w="22225">
            <a:noFill/>
          </a:ln>
        </p:spPr>
        <p:txBody>
          <a:bodyPr wrap="square" rtlCol="0">
            <a:spAutoFit/>
          </a:bodyPr>
          <a:lstStyle>
            <a:defPPr>
              <a:defRPr lang="zh-CN"/>
            </a:defPPr>
            <a:lvl1pPr algn="ctr">
              <a:defRPr sz="1200" b="1">
                <a:latin typeface="微软雅黑" panose="020B0503020204020204" pitchFamily="34" charset="-122"/>
                <a:ea typeface="微软雅黑" panose="020B0503020204020204" pitchFamily="34" charset="-122"/>
              </a:defRPr>
            </a:lvl1pPr>
          </a:lstStyle>
          <a:p>
            <a:r>
              <a:rPr lang="en-US" altLang="zh-CN" smtClean="0"/>
              <a:t>AlexNet</a:t>
            </a:r>
            <a:r>
              <a:rPr lang="zh-CN" altLang="en-US" smtClean="0"/>
              <a:t>模型</a:t>
            </a:r>
            <a:endParaRPr lang="zh-CN" altLang="en-US" dirty="0"/>
          </a:p>
        </p:txBody>
      </p:sp>
    </p:spTree>
    <p:extLst>
      <p:ext uri="{BB962C8B-B14F-4D97-AF65-F5344CB8AC3E}">
        <p14:creationId xmlns:p14="http://schemas.microsoft.com/office/powerpoint/2010/main" val="8584621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5283"/>
            <a:ext cx="10515600" cy="618100"/>
          </a:xfrm>
        </p:spPr>
        <p:txBody>
          <a:bodyPr>
            <a:normAutofit/>
          </a:bodyPr>
          <a:lstStyle/>
          <a:p>
            <a:r>
              <a:rPr lang="zh-CN" altLang="en-US" sz="3600" smtClean="0"/>
              <a:t>神经网络概论</a:t>
            </a:r>
            <a:endParaRPr lang="zh-CN" altLang="en-US" sz="3600"/>
          </a:p>
        </p:txBody>
      </p:sp>
      <p:sp>
        <p:nvSpPr>
          <p:cNvPr id="5" name="灯片编号占位符 4"/>
          <p:cNvSpPr>
            <a:spLocks noGrp="1"/>
          </p:cNvSpPr>
          <p:nvPr>
            <p:ph type="sldNum" sz="quarter" idx="12"/>
          </p:nvPr>
        </p:nvSpPr>
        <p:spPr/>
        <p:txBody>
          <a:bodyPr/>
          <a:lstStyle/>
          <a:p>
            <a:pPr algn="r"/>
            <a:fld id="{0D5EAECF-4504-4F42-A35F-D3F354530B9A}" type="slidenum">
              <a:rPr lang="zh-CN" altLang="en-US" smtClean="0"/>
              <a:pPr algn="r"/>
              <a:t>22</a:t>
            </a:fld>
            <a:endParaRPr lang="zh-CN" altLang="en-US"/>
          </a:p>
        </p:txBody>
      </p:sp>
      <p:sp>
        <p:nvSpPr>
          <p:cNvPr id="6" name="内容占位符 2"/>
          <p:cNvSpPr>
            <a:spLocks noGrp="1"/>
          </p:cNvSpPr>
          <p:nvPr>
            <p:ph idx="1"/>
          </p:nvPr>
        </p:nvSpPr>
        <p:spPr>
          <a:xfrm>
            <a:off x="1005814" y="870601"/>
            <a:ext cx="10773321" cy="5368412"/>
          </a:xfrm>
        </p:spPr>
        <p:txBody>
          <a:bodyPr>
            <a:normAutofit/>
          </a:bodyPr>
          <a:lstStyle/>
          <a:p>
            <a:pPr>
              <a:lnSpc>
                <a:spcPct val="100000"/>
              </a:lnSpc>
              <a:buFont typeface="Wingdings" panose="05000000000000000000" pitchFamily="2" charset="2"/>
              <a:buChar char="Ø"/>
            </a:pPr>
            <a:r>
              <a:rPr lang="zh-CN" altLang="en-US" sz="2800" smtClean="0"/>
              <a:t>常用深度学习框架</a:t>
            </a:r>
            <a:endParaRPr lang="en-US" altLang="zh-CN" sz="2800" smtClean="0"/>
          </a:p>
          <a:p>
            <a:pPr lvl="1">
              <a:lnSpc>
                <a:spcPct val="100000"/>
              </a:lnSpc>
              <a:buFont typeface="Wingdings" panose="05000000000000000000" pitchFamily="2" charset="2"/>
              <a:buChar char="Ø"/>
            </a:pPr>
            <a:r>
              <a:rPr lang="zh-CN" altLang="en-US" sz="2400" b="1"/>
              <a:t>简易和快速的原型设计</a:t>
            </a:r>
          </a:p>
          <a:p>
            <a:pPr lvl="1">
              <a:lnSpc>
                <a:spcPct val="100000"/>
              </a:lnSpc>
              <a:buFont typeface="Wingdings" panose="05000000000000000000" pitchFamily="2" charset="2"/>
              <a:buChar char="Ø"/>
            </a:pPr>
            <a:r>
              <a:rPr lang="zh-CN" altLang="en-US" sz="2400" b="1"/>
              <a:t>自动梯度计算</a:t>
            </a:r>
          </a:p>
          <a:p>
            <a:pPr lvl="1">
              <a:lnSpc>
                <a:spcPct val="100000"/>
              </a:lnSpc>
              <a:buFont typeface="Wingdings" panose="05000000000000000000" pitchFamily="2" charset="2"/>
              <a:buChar char="Ø"/>
            </a:pPr>
            <a:r>
              <a:rPr lang="zh-CN" altLang="en-US" sz="2400" b="1"/>
              <a:t>无缝</a:t>
            </a:r>
            <a:r>
              <a:rPr lang="en-US" altLang="zh-CN" sz="2400" b="1"/>
              <a:t>CPU</a:t>
            </a:r>
            <a:r>
              <a:rPr lang="zh-CN" altLang="en-US" sz="2400" b="1"/>
              <a:t>和</a:t>
            </a:r>
            <a:r>
              <a:rPr lang="en-US" altLang="zh-CN" sz="2400" b="1"/>
              <a:t>GPU</a:t>
            </a:r>
            <a:r>
              <a:rPr lang="zh-CN" altLang="en-US" sz="2400" b="1"/>
              <a:t>切换</a:t>
            </a:r>
          </a:p>
          <a:p>
            <a:pPr lvl="1">
              <a:lnSpc>
                <a:spcPct val="100000"/>
              </a:lnSpc>
              <a:buFont typeface="Wingdings" panose="05000000000000000000" pitchFamily="2" charset="2"/>
              <a:buChar char="Ø"/>
            </a:pPr>
            <a:endParaRPr lang="zh-CN" altLang="en-US" sz="2400"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smtClean="0"/>
          </a:p>
        </p:txBody>
      </p:sp>
      <p:pic>
        <p:nvPicPr>
          <p:cNvPr id="7" name="Picture 6" descr="http://cdn.geekwire.com/wp-content/uploads/2015/11/google-Tensor-Flow.pn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316127" y="2822736"/>
            <a:ext cx="1618734" cy="1319268"/>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24698" y="5039450"/>
            <a:ext cx="2438400" cy="626629"/>
          </a:xfrm>
          <a:prstGeom prst="rect">
            <a:avLst/>
          </a:prstGeom>
        </p:spPr>
      </p:pic>
      <p:pic>
        <p:nvPicPr>
          <p:cNvPr id="9" name="图片 8"/>
          <p:cNvPicPr>
            <a:picLocks noChangeAspect="1"/>
          </p:cNvPicPr>
          <p:nvPr/>
        </p:nvPicPr>
        <p:blipFill>
          <a:blip r:embed="rId4"/>
          <a:stretch>
            <a:fillRect/>
          </a:stretch>
        </p:blipFill>
        <p:spPr>
          <a:xfrm>
            <a:off x="4738409" y="2990497"/>
            <a:ext cx="1972578" cy="1030831"/>
          </a:xfrm>
          <a:prstGeom prst="rect">
            <a:avLst/>
          </a:prstGeom>
        </p:spPr>
      </p:pic>
      <p:pic>
        <p:nvPicPr>
          <p:cNvPr id="10" name="图片 9"/>
          <p:cNvPicPr>
            <a:picLocks noChangeAspect="1"/>
          </p:cNvPicPr>
          <p:nvPr/>
        </p:nvPicPr>
        <p:blipFill>
          <a:blip r:embed="rId5"/>
          <a:stretch>
            <a:fillRect/>
          </a:stretch>
        </p:blipFill>
        <p:spPr>
          <a:xfrm>
            <a:off x="2270409" y="5084238"/>
            <a:ext cx="1818823" cy="581840"/>
          </a:xfrm>
          <a:prstGeom prst="rect">
            <a:avLst/>
          </a:prstGeom>
        </p:spPr>
      </p:pic>
      <p:pic>
        <p:nvPicPr>
          <p:cNvPr id="11" name="图片 10"/>
          <p:cNvPicPr>
            <a:picLocks noChangeAspect="1"/>
          </p:cNvPicPr>
          <p:nvPr/>
        </p:nvPicPr>
        <p:blipFill>
          <a:blip r:embed="rId6"/>
          <a:stretch>
            <a:fillRect/>
          </a:stretch>
        </p:blipFill>
        <p:spPr>
          <a:xfrm>
            <a:off x="3115314" y="4355576"/>
            <a:ext cx="2248567" cy="652462"/>
          </a:xfrm>
          <a:prstGeom prst="rect">
            <a:avLst/>
          </a:prstGeom>
        </p:spPr>
      </p:pic>
      <p:pic>
        <p:nvPicPr>
          <p:cNvPr id="12" name="Picture 8" descr="âdeep learning frameworkâçå¾çæç´¢ç»æ"/>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210598" y="2603171"/>
            <a:ext cx="1905000" cy="1285876"/>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a:picLocks noChangeAspect="1"/>
          </p:cNvPicPr>
          <p:nvPr/>
        </p:nvPicPr>
        <p:blipFill>
          <a:blip r:embed="rId8"/>
          <a:stretch>
            <a:fillRect/>
          </a:stretch>
        </p:blipFill>
        <p:spPr>
          <a:xfrm>
            <a:off x="8719333" y="4653742"/>
            <a:ext cx="2088315" cy="1195332"/>
          </a:xfrm>
          <a:prstGeom prst="rect">
            <a:avLst/>
          </a:prstGeom>
        </p:spPr>
      </p:pic>
      <p:pic>
        <p:nvPicPr>
          <p:cNvPr id="14" name="图片 13"/>
          <p:cNvPicPr>
            <a:picLocks noChangeAspect="1"/>
          </p:cNvPicPr>
          <p:nvPr/>
        </p:nvPicPr>
        <p:blipFill>
          <a:blip r:embed="rId9"/>
          <a:stretch>
            <a:fillRect/>
          </a:stretch>
        </p:blipFill>
        <p:spPr>
          <a:xfrm>
            <a:off x="6845135" y="3889047"/>
            <a:ext cx="1962551" cy="1031922"/>
          </a:xfrm>
          <a:prstGeom prst="rect">
            <a:avLst/>
          </a:prstGeom>
        </p:spPr>
      </p:pic>
      <p:pic>
        <p:nvPicPr>
          <p:cNvPr id="15" name="图片 14"/>
          <p:cNvPicPr>
            <a:picLocks noChangeAspect="1"/>
          </p:cNvPicPr>
          <p:nvPr/>
        </p:nvPicPr>
        <p:blipFill>
          <a:blip r:embed="rId10"/>
          <a:stretch>
            <a:fillRect/>
          </a:stretch>
        </p:blipFill>
        <p:spPr>
          <a:xfrm>
            <a:off x="5966792" y="1860257"/>
            <a:ext cx="2487611" cy="710746"/>
          </a:xfrm>
          <a:prstGeom prst="rect">
            <a:avLst/>
          </a:prstGeom>
        </p:spPr>
      </p:pic>
    </p:spTree>
    <p:extLst>
      <p:ext uri="{BB962C8B-B14F-4D97-AF65-F5344CB8AC3E}">
        <p14:creationId xmlns:p14="http://schemas.microsoft.com/office/powerpoint/2010/main" val="8210922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5283"/>
            <a:ext cx="10515600" cy="618100"/>
          </a:xfrm>
        </p:spPr>
        <p:txBody>
          <a:bodyPr>
            <a:normAutofit/>
          </a:bodyPr>
          <a:lstStyle/>
          <a:p>
            <a:r>
              <a:rPr lang="zh-CN" altLang="en-US" sz="3600" smtClean="0"/>
              <a:t>课后作业</a:t>
            </a:r>
            <a:endParaRPr lang="zh-CN" altLang="en-US" sz="3600"/>
          </a:p>
        </p:txBody>
      </p:sp>
      <p:sp>
        <p:nvSpPr>
          <p:cNvPr id="5" name="灯片编号占位符 4"/>
          <p:cNvSpPr>
            <a:spLocks noGrp="1"/>
          </p:cNvSpPr>
          <p:nvPr>
            <p:ph type="sldNum" sz="quarter" idx="12"/>
          </p:nvPr>
        </p:nvSpPr>
        <p:spPr/>
        <p:txBody>
          <a:bodyPr/>
          <a:lstStyle/>
          <a:p>
            <a:pPr algn="r"/>
            <a:fld id="{0D5EAECF-4504-4F42-A35F-D3F354530B9A}" type="slidenum">
              <a:rPr lang="zh-CN" altLang="en-US" smtClean="0"/>
              <a:pPr algn="r"/>
              <a:t>23</a:t>
            </a:fld>
            <a:endParaRPr lang="zh-CN" altLang="en-US"/>
          </a:p>
        </p:txBody>
      </p:sp>
      <p:sp>
        <p:nvSpPr>
          <p:cNvPr id="6" name="内容占位符 2"/>
          <p:cNvSpPr>
            <a:spLocks noGrp="1"/>
          </p:cNvSpPr>
          <p:nvPr>
            <p:ph idx="1"/>
          </p:nvPr>
        </p:nvSpPr>
        <p:spPr>
          <a:xfrm>
            <a:off x="838198" y="845575"/>
            <a:ext cx="10576190" cy="5368412"/>
          </a:xfrm>
        </p:spPr>
        <p:txBody>
          <a:bodyPr>
            <a:normAutofit/>
          </a:bodyPr>
          <a:lstStyle/>
          <a:p>
            <a:pPr>
              <a:lnSpc>
                <a:spcPct val="100000"/>
              </a:lnSpc>
              <a:buFont typeface="Wingdings" panose="05000000000000000000" pitchFamily="2" charset="2"/>
              <a:buChar char="Ø"/>
            </a:pPr>
            <a:r>
              <a:rPr lang="zh-CN" altLang="en-US" b="1" smtClean="0"/>
              <a:t>学习附录</a:t>
            </a:r>
            <a:r>
              <a:rPr lang="en-US" altLang="zh-CN" b="1" smtClean="0"/>
              <a:t>A</a:t>
            </a:r>
            <a:r>
              <a:rPr lang="zh-CN" altLang="en-US" b="1" smtClean="0"/>
              <a:t>、</a:t>
            </a:r>
            <a:r>
              <a:rPr lang="en-US" altLang="zh-CN" b="1" smtClean="0"/>
              <a:t>B</a:t>
            </a:r>
            <a:r>
              <a:rPr lang="zh-CN" altLang="en-US" b="1" smtClean="0"/>
              <a:t>、</a:t>
            </a:r>
            <a:r>
              <a:rPr lang="en-US" altLang="zh-CN" b="1" smtClean="0"/>
              <a:t>C</a:t>
            </a:r>
            <a:r>
              <a:rPr lang="zh-CN" altLang="en-US" b="1" smtClean="0"/>
              <a:t>、</a:t>
            </a:r>
            <a:r>
              <a:rPr lang="en-US" altLang="zh-CN" b="1" smtClean="0"/>
              <a:t>D</a:t>
            </a:r>
            <a:r>
              <a:rPr lang="zh-CN" altLang="en-US" b="1" smtClean="0"/>
              <a:t>、</a:t>
            </a:r>
            <a:r>
              <a:rPr lang="en-US" altLang="zh-CN" b="1" smtClean="0"/>
              <a:t>E</a:t>
            </a:r>
            <a:endParaRPr lang="en-US" altLang="zh-CN" b="1" smtClean="0"/>
          </a:p>
        </p:txBody>
      </p:sp>
    </p:spTree>
    <p:extLst>
      <p:ext uri="{BB962C8B-B14F-4D97-AF65-F5344CB8AC3E}">
        <p14:creationId xmlns:p14="http://schemas.microsoft.com/office/powerpoint/2010/main" val="4187988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4950" y="5609253"/>
            <a:ext cx="1678040" cy="1245970"/>
          </a:xfrm>
          <a:prstGeom prst="rect">
            <a:avLst/>
          </a:prstGeom>
        </p:spPr>
      </p:pic>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b="6089"/>
          <a:stretch/>
        </p:blipFill>
        <p:spPr>
          <a:xfrm>
            <a:off x="2095259" y="5609251"/>
            <a:ext cx="2049159" cy="1245971"/>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44418" y="5609250"/>
            <a:ext cx="1868044" cy="1245970"/>
          </a:xfrm>
          <a:prstGeom prst="rect">
            <a:avLst/>
          </a:prstGeom>
        </p:spPr>
      </p:pic>
      <p:pic>
        <p:nvPicPr>
          <p:cNvPr id="6" name="图片 5"/>
          <p:cNvPicPr>
            <a:picLocks noChangeAspect="1"/>
          </p:cNvPicPr>
          <p:nvPr/>
        </p:nvPicPr>
        <p:blipFill rotWithShape="1">
          <a:blip r:embed="rId5" cstate="print">
            <a:extLst>
              <a:ext uri="{28A0092B-C50C-407E-A947-70E740481C1C}">
                <a14:useLocalDpi xmlns:a14="http://schemas.microsoft.com/office/drawing/2010/main" val="0"/>
              </a:ext>
            </a:extLst>
          </a:blip>
          <a:srcRect l="7454"/>
          <a:stretch/>
        </p:blipFill>
        <p:spPr>
          <a:xfrm>
            <a:off x="5997660" y="5609248"/>
            <a:ext cx="1892269" cy="1245970"/>
          </a:xfrm>
          <a:prstGeom prst="rect">
            <a:avLst/>
          </a:prstGeom>
        </p:spPr>
      </p:pic>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89929" y="5609246"/>
            <a:ext cx="1874816" cy="1245972"/>
          </a:xfrm>
          <a:prstGeom prst="rect">
            <a:avLst/>
          </a:prstGeom>
        </p:spPr>
      </p:pic>
      <p:pic>
        <p:nvPicPr>
          <p:cNvPr id="8" name="图片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64745" y="5609246"/>
            <a:ext cx="2019854" cy="1252546"/>
          </a:xfrm>
          <a:prstGeom prst="rect">
            <a:avLst/>
          </a:prstGeom>
        </p:spPr>
      </p:pic>
      <p:pic>
        <p:nvPicPr>
          <p:cNvPr id="26" name="图片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200" y="65088"/>
            <a:ext cx="1295400" cy="1295400"/>
          </a:xfrm>
          <a:prstGeom prst="rect">
            <a:avLst/>
          </a:prstGeom>
          <a:solidFill>
            <a:schemeClr val="bg2"/>
          </a:solidFill>
          <a:effectLst/>
        </p:spPr>
      </p:pic>
      <p:sp>
        <p:nvSpPr>
          <p:cNvPr id="28" name="Rectangle 2"/>
          <p:cNvSpPr txBox="1">
            <a:spLocks noChangeArrowheads="1"/>
          </p:cNvSpPr>
          <p:nvPr/>
        </p:nvSpPr>
        <p:spPr>
          <a:xfrm>
            <a:off x="2223423" y="2307838"/>
            <a:ext cx="7772400" cy="2002485"/>
          </a:xfrm>
          <a:prstGeom prst="rect">
            <a:avLst/>
          </a:prstGeom>
        </p:spPr>
        <p:txBody>
          <a:bodyPr/>
          <a:lstStyle>
            <a:lvl1pPr algn="ctr" defTabSz="914400" rtl="0" eaLnBrk="1" latinLnBrk="0" hangingPunct="1">
              <a:lnSpc>
                <a:spcPct val="90000"/>
              </a:lnSpc>
              <a:spcBef>
                <a:spcPct val="0"/>
              </a:spcBef>
              <a:buNone/>
              <a:defRPr sz="3200" b="1" i="0" kern="1200">
                <a:solidFill>
                  <a:srgbClr val="1E54AC"/>
                </a:solidFill>
                <a:latin typeface="微软雅黑" panose="020B0503020204020204" pitchFamily="34" charset="-122"/>
                <a:ea typeface="微软雅黑" panose="020B0503020204020204" pitchFamily="34" charset="-122"/>
                <a:cs typeface="+mj-cs"/>
              </a:defRPr>
            </a:lvl1pPr>
          </a:lstStyle>
          <a:p>
            <a:pPr>
              <a:lnSpc>
                <a:spcPct val="150000"/>
              </a:lnSpc>
            </a:pPr>
            <a:r>
              <a:rPr lang="zh-CN" altLang="en-US" sz="4800" smtClean="0">
                <a:solidFill>
                  <a:srgbClr val="C00000"/>
                </a:solidFill>
                <a:effectLst>
                  <a:outerShdw blurRad="38100" dist="38100" dir="2700000" algn="tl">
                    <a:srgbClr val="C0C0C0"/>
                  </a:outerShdw>
                </a:effectLst>
              </a:rPr>
              <a:t>谢 谢</a:t>
            </a:r>
            <a:endParaRPr lang="en-US" altLang="zh-CN" sz="4800" smtClean="0">
              <a:solidFill>
                <a:srgbClr val="C00000"/>
              </a:solidFill>
              <a:effectLst>
                <a:outerShdw blurRad="38100" dist="38100" dir="2700000" algn="tl">
                  <a:srgbClr val="C0C0C0"/>
                </a:outerShdw>
              </a:effectLst>
            </a:endParaRPr>
          </a:p>
        </p:txBody>
      </p:sp>
    </p:spTree>
    <p:extLst>
      <p:ext uri="{BB962C8B-B14F-4D97-AF65-F5344CB8AC3E}">
        <p14:creationId xmlns:p14="http://schemas.microsoft.com/office/powerpoint/2010/main" val="4293464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5283"/>
            <a:ext cx="10515600" cy="618100"/>
          </a:xfrm>
        </p:spPr>
        <p:txBody>
          <a:bodyPr>
            <a:normAutofit/>
          </a:bodyPr>
          <a:lstStyle/>
          <a:p>
            <a:r>
              <a:rPr lang="zh-CN" altLang="en-US" sz="3600" smtClean="0"/>
              <a:t>人工智能简介</a:t>
            </a:r>
            <a:endParaRPr lang="zh-CN" altLang="en-US" sz="3600"/>
          </a:p>
        </p:txBody>
      </p:sp>
      <p:sp>
        <p:nvSpPr>
          <p:cNvPr id="5" name="灯片编号占位符 4"/>
          <p:cNvSpPr>
            <a:spLocks noGrp="1"/>
          </p:cNvSpPr>
          <p:nvPr>
            <p:ph type="sldNum" sz="quarter" idx="12"/>
          </p:nvPr>
        </p:nvSpPr>
        <p:spPr/>
        <p:txBody>
          <a:bodyPr/>
          <a:lstStyle/>
          <a:p>
            <a:pPr algn="r"/>
            <a:fld id="{0D5EAECF-4504-4F42-A35F-D3F354530B9A}" type="slidenum">
              <a:rPr lang="zh-CN" altLang="en-US" smtClean="0"/>
              <a:pPr algn="r"/>
              <a:t>3</a:t>
            </a:fld>
            <a:endParaRPr lang="zh-CN" altLang="en-US"/>
          </a:p>
        </p:txBody>
      </p:sp>
      <p:sp>
        <p:nvSpPr>
          <p:cNvPr id="6" name="内容占位符 2"/>
          <p:cNvSpPr>
            <a:spLocks noGrp="1"/>
          </p:cNvSpPr>
          <p:nvPr>
            <p:ph idx="1"/>
          </p:nvPr>
        </p:nvSpPr>
        <p:spPr>
          <a:xfrm>
            <a:off x="838198" y="845575"/>
            <a:ext cx="7431351" cy="5368412"/>
          </a:xfrm>
        </p:spPr>
        <p:txBody>
          <a:bodyPr>
            <a:normAutofit/>
          </a:bodyPr>
          <a:lstStyle/>
          <a:p>
            <a:pPr>
              <a:lnSpc>
                <a:spcPct val="150000"/>
              </a:lnSpc>
              <a:buFont typeface="Wingdings" panose="05000000000000000000" pitchFamily="2" charset="2"/>
              <a:buChar char="Ø"/>
            </a:pPr>
            <a:r>
              <a:rPr lang="zh-CN" altLang="en-US" sz="2800" smtClean="0"/>
              <a:t>什么是人工智能？</a:t>
            </a:r>
            <a:endParaRPr lang="en-US" altLang="zh-CN" sz="2800" smtClean="0"/>
          </a:p>
          <a:p>
            <a:pPr lvl="1">
              <a:lnSpc>
                <a:spcPct val="100000"/>
              </a:lnSpc>
              <a:buFont typeface="Wingdings" panose="05000000000000000000" pitchFamily="2" charset="2"/>
              <a:buChar char="Ø"/>
            </a:pPr>
            <a:r>
              <a:rPr lang="zh-CN" altLang="en-US" sz="2400" b="1">
                <a:solidFill>
                  <a:srgbClr val="C00000"/>
                </a:solidFill>
              </a:rPr>
              <a:t>智能</a:t>
            </a:r>
            <a:r>
              <a:rPr lang="zh-CN" altLang="en-US" sz="2400" b="1"/>
              <a:t>：人类大脑的思维活动统称为智能，包括：感知、记忆、学习、推理、决策、认知等</a:t>
            </a:r>
            <a:endParaRPr lang="en-US" altLang="zh-CN" sz="2400" b="1"/>
          </a:p>
          <a:p>
            <a:pPr lvl="1">
              <a:lnSpc>
                <a:spcPct val="100000"/>
              </a:lnSpc>
              <a:buFont typeface="Wingdings" panose="05000000000000000000" pitchFamily="2" charset="2"/>
              <a:buChar char="Ø"/>
            </a:pPr>
            <a:r>
              <a:rPr lang="zh-CN" altLang="en-US" sz="2400" b="1" smtClean="0">
                <a:solidFill>
                  <a:srgbClr val="C00000"/>
                </a:solidFill>
              </a:rPr>
              <a:t>人工智能</a:t>
            </a:r>
            <a:r>
              <a:rPr lang="en-US" altLang="zh-CN" sz="2400" b="1"/>
              <a:t>(</a:t>
            </a:r>
            <a:r>
              <a:rPr lang="en-US" altLang="zh-CN" sz="2400" b="1" smtClean="0"/>
              <a:t>Artificial Intelligence:AI</a:t>
            </a:r>
            <a:r>
              <a:rPr lang="en-US" altLang="zh-CN" sz="2400" b="1"/>
              <a:t>)</a:t>
            </a:r>
            <a:r>
              <a:rPr lang="zh-CN" altLang="en-US" sz="2400" b="1" smtClean="0"/>
              <a:t>就是</a:t>
            </a:r>
            <a:r>
              <a:rPr lang="zh-CN" altLang="en-US" sz="2400" b="1"/>
              <a:t>让机器具有人类的</a:t>
            </a:r>
            <a:r>
              <a:rPr lang="zh-CN" altLang="en-US" sz="2400" b="1" smtClean="0"/>
              <a:t>智能。</a:t>
            </a:r>
            <a:endParaRPr lang="en-US" altLang="zh-CN" sz="2400" b="1" smtClean="0"/>
          </a:p>
          <a:p>
            <a:pPr lvl="1">
              <a:lnSpc>
                <a:spcPct val="100000"/>
              </a:lnSpc>
              <a:buFont typeface="Wingdings" panose="05000000000000000000" pitchFamily="2" charset="2"/>
              <a:buChar char="Ø"/>
            </a:pPr>
            <a:r>
              <a:rPr lang="zh-CN" altLang="en-US" sz="2400" b="1" smtClean="0">
                <a:solidFill>
                  <a:srgbClr val="C00000"/>
                </a:solidFill>
              </a:rPr>
              <a:t>图灵</a:t>
            </a:r>
            <a:r>
              <a:rPr lang="zh-CN" altLang="en-US" sz="2400" b="1">
                <a:solidFill>
                  <a:srgbClr val="C00000"/>
                </a:solidFill>
              </a:rPr>
              <a:t>测试</a:t>
            </a:r>
            <a:r>
              <a:rPr lang="zh-CN" altLang="en-US" sz="2400" b="1" smtClean="0"/>
              <a:t>：一个人</a:t>
            </a:r>
            <a:r>
              <a:rPr lang="zh-CN" altLang="en-US" sz="2400" b="1"/>
              <a:t>在不</a:t>
            </a:r>
            <a:r>
              <a:rPr lang="zh-CN" altLang="en-US" sz="2400" b="1" smtClean="0"/>
              <a:t>接触对方</a:t>
            </a:r>
            <a:r>
              <a:rPr lang="zh-CN" altLang="en-US" sz="2400" b="1"/>
              <a:t>的情况下， 通过一种特殊的方式和对方进行一系列的</a:t>
            </a:r>
            <a:r>
              <a:rPr lang="zh-CN" altLang="en-US" sz="2400" b="1" smtClean="0"/>
              <a:t>问答． </a:t>
            </a:r>
            <a:r>
              <a:rPr lang="zh-CN" altLang="en-US" sz="2400" b="1"/>
              <a:t>如果在</a:t>
            </a:r>
            <a:r>
              <a:rPr lang="zh-CN" altLang="en-US" sz="2400" b="1">
                <a:solidFill>
                  <a:srgbClr val="C00000"/>
                </a:solidFill>
              </a:rPr>
              <a:t>相当长时间内</a:t>
            </a:r>
            <a:r>
              <a:rPr lang="zh-CN" altLang="en-US" sz="2400" b="1"/>
              <a:t>， 他无法根据这些问题判断对方是人还是计算机， 那么就可以认为这个</a:t>
            </a:r>
            <a:r>
              <a:rPr lang="zh-CN" altLang="en-US" sz="2400" b="1" smtClean="0"/>
              <a:t>计算机</a:t>
            </a:r>
            <a:r>
              <a:rPr lang="zh-CN" altLang="en-US" sz="2400" b="1"/>
              <a:t>是智能</a:t>
            </a:r>
            <a:r>
              <a:rPr lang="zh-CN" altLang="en-US" sz="2400" b="1" smtClean="0"/>
              <a:t>的。</a:t>
            </a:r>
            <a:r>
              <a:rPr lang="en-US" altLang="zh-CN" sz="2400" b="1" smtClean="0"/>
              <a:t>—</a:t>
            </a:r>
            <a:r>
              <a:rPr lang="en-US" altLang="zh-CN" sz="2400" b="1" smtClean="0">
                <a:solidFill>
                  <a:schemeClr val="tx1">
                    <a:lumMod val="50000"/>
                    <a:lumOff val="50000"/>
                  </a:schemeClr>
                </a:solidFill>
              </a:rPr>
              <a:t>Alan </a:t>
            </a:r>
            <a:r>
              <a:rPr lang="en-US" altLang="zh-CN" sz="2400" b="1">
                <a:solidFill>
                  <a:schemeClr val="tx1">
                    <a:lumMod val="50000"/>
                    <a:lumOff val="50000"/>
                  </a:schemeClr>
                </a:solidFill>
              </a:rPr>
              <a:t>Turing---Alan Turing [1950</a:t>
            </a:r>
            <a:r>
              <a:rPr lang="en-US" altLang="zh-CN" sz="2400" b="1" smtClean="0">
                <a:solidFill>
                  <a:schemeClr val="tx1">
                    <a:lumMod val="50000"/>
                    <a:lumOff val="50000"/>
                  </a:schemeClr>
                </a:solidFill>
              </a:rPr>
              <a:t>]《</a:t>
            </a:r>
            <a:r>
              <a:rPr lang="en-US" altLang="zh-CN" sz="2400" b="1">
                <a:solidFill>
                  <a:schemeClr val="tx1">
                    <a:lumMod val="50000"/>
                    <a:lumOff val="50000"/>
                  </a:schemeClr>
                </a:solidFill>
              </a:rPr>
              <a:t>Computing Machinery and Intelligence</a:t>
            </a:r>
            <a:r>
              <a:rPr lang="en-US" altLang="zh-CN" sz="2400" b="1" smtClean="0">
                <a:solidFill>
                  <a:schemeClr val="tx1">
                    <a:lumMod val="50000"/>
                    <a:lumOff val="50000"/>
                  </a:schemeClr>
                </a:solidFill>
              </a:rPr>
              <a:t>》</a:t>
            </a:r>
            <a:endParaRPr lang="zh-CN" altLang="en-US" sz="2800"/>
          </a:p>
        </p:txBody>
      </p:sp>
      <p:pic>
        <p:nvPicPr>
          <p:cNvPr id="7" name="Picture 2" descr=" 2050"/>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135665" y="1249004"/>
            <a:ext cx="1693069" cy="21431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 205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456295" y="4176771"/>
            <a:ext cx="2897505" cy="1394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722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5283"/>
            <a:ext cx="10515600" cy="618100"/>
          </a:xfrm>
        </p:spPr>
        <p:txBody>
          <a:bodyPr>
            <a:normAutofit/>
          </a:bodyPr>
          <a:lstStyle/>
          <a:p>
            <a:r>
              <a:rPr lang="zh-CN" altLang="en-US" sz="3600" smtClean="0"/>
              <a:t>人工智能简介</a:t>
            </a:r>
            <a:endParaRPr lang="zh-CN" altLang="en-US" sz="3600"/>
          </a:p>
        </p:txBody>
      </p:sp>
      <p:sp>
        <p:nvSpPr>
          <p:cNvPr id="5" name="灯片编号占位符 4"/>
          <p:cNvSpPr>
            <a:spLocks noGrp="1"/>
          </p:cNvSpPr>
          <p:nvPr>
            <p:ph type="sldNum" sz="quarter" idx="12"/>
          </p:nvPr>
        </p:nvSpPr>
        <p:spPr/>
        <p:txBody>
          <a:bodyPr/>
          <a:lstStyle/>
          <a:p>
            <a:pPr algn="r"/>
            <a:fld id="{0D5EAECF-4504-4F42-A35F-D3F354530B9A}" type="slidenum">
              <a:rPr lang="zh-CN" altLang="en-US" smtClean="0"/>
              <a:pPr algn="r"/>
              <a:t>4</a:t>
            </a:fld>
            <a:endParaRPr lang="zh-CN" altLang="en-US"/>
          </a:p>
        </p:txBody>
      </p:sp>
      <p:sp>
        <p:nvSpPr>
          <p:cNvPr id="6" name="内容占位符 2"/>
          <p:cNvSpPr>
            <a:spLocks noGrp="1"/>
          </p:cNvSpPr>
          <p:nvPr>
            <p:ph idx="1"/>
          </p:nvPr>
        </p:nvSpPr>
        <p:spPr>
          <a:xfrm>
            <a:off x="838198" y="845575"/>
            <a:ext cx="10515601" cy="5368412"/>
          </a:xfrm>
        </p:spPr>
        <p:txBody>
          <a:bodyPr>
            <a:normAutofit/>
          </a:bodyPr>
          <a:lstStyle/>
          <a:p>
            <a:pPr>
              <a:lnSpc>
                <a:spcPct val="150000"/>
              </a:lnSpc>
              <a:buFont typeface="Wingdings" panose="05000000000000000000" pitchFamily="2" charset="2"/>
              <a:buChar char="Ø"/>
            </a:pPr>
            <a:r>
              <a:rPr lang="zh-CN" altLang="en-US" sz="2800" smtClean="0"/>
              <a:t>图灵测试指明了人工智能的研究范畴</a:t>
            </a:r>
            <a:endParaRPr lang="en-US" altLang="zh-CN" sz="2800" smtClean="0"/>
          </a:p>
          <a:p>
            <a:pPr lvl="1">
              <a:lnSpc>
                <a:spcPct val="100000"/>
              </a:lnSpc>
              <a:buFont typeface="Wingdings" panose="05000000000000000000" pitchFamily="2" charset="2"/>
              <a:buChar char="Ø"/>
            </a:pPr>
            <a:r>
              <a:rPr lang="zh-CN" altLang="en-US" sz="2400" b="1" smtClean="0">
                <a:solidFill>
                  <a:srgbClr val="C00000"/>
                </a:solidFill>
              </a:rPr>
              <a:t>感知</a:t>
            </a:r>
            <a:r>
              <a:rPr lang="zh-CN" altLang="en-US" sz="2400" b="1"/>
              <a:t>：模拟人的感知能力</a:t>
            </a:r>
            <a:r>
              <a:rPr lang="zh-CN" altLang="en-US" sz="2400" b="1" smtClean="0"/>
              <a:t>，对</a:t>
            </a:r>
            <a:r>
              <a:rPr lang="zh-CN" altLang="en-US" sz="2400" b="1"/>
              <a:t>外部刺激信息</a:t>
            </a:r>
            <a:r>
              <a:rPr lang="zh-CN" altLang="en-US" sz="2400" b="1" smtClean="0"/>
              <a:t>（视觉</a:t>
            </a:r>
            <a:r>
              <a:rPr lang="zh-CN" altLang="en-US" sz="2400" b="1"/>
              <a:t>和语音等</a:t>
            </a:r>
            <a:r>
              <a:rPr lang="zh-CN" altLang="en-US" sz="2400" b="1" smtClean="0"/>
              <a:t>）进行感知</a:t>
            </a:r>
            <a:r>
              <a:rPr lang="zh-CN" altLang="en-US" sz="2400" b="1"/>
              <a:t>和加工（计算机视觉、语音</a:t>
            </a:r>
            <a:r>
              <a:rPr lang="zh-CN" altLang="en-US" sz="2400" b="1" smtClean="0"/>
              <a:t>信息处理、模式识别等）</a:t>
            </a:r>
            <a:endParaRPr lang="zh-CN" altLang="en-US" sz="2400" b="1"/>
          </a:p>
          <a:p>
            <a:pPr lvl="1">
              <a:lnSpc>
                <a:spcPct val="100000"/>
              </a:lnSpc>
              <a:buFont typeface="Wingdings" panose="05000000000000000000" pitchFamily="2" charset="2"/>
              <a:buChar char="Ø"/>
            </a:pPr>
            <a:r>
              <a:rPr lang="zh-CN" altLang="en-US" sz="2400" b="1">
                <a:solidFill>
                  <a:srgbClr val="C00000"/>
                </a:solidFill>
              </a:rPr>
              <a:t>学习</a:t>
            </a:r>
            <a:r>
              <a:rPr lang="zh-CN" altLang="en-US" sz="2400" b="1"/>
              <a:t>：模拟人的学习能力</a:t>
            </a:r>
            <a:r>
              <a:rPr lang="zh-CN" altLang="en-US" sz="2400" b="1" smtClean="0"/>
              <a:t>，主要</a:t>
            </a:r>
            <a:r>
              <a:rPr lang="zh-CN" altLang="en-US" sz="2400" b="1"/>
              <a:t>研究如何从样例或从与环境的交互中</a:t>
            </a:r>
            <a:r>
              <a:rPr lang="zh-CN" altLang="en-US" sz="2400" b="1" smtClean="0"/>
              <a:t>（监督学习、无监督学习、</a:t>
            </a:r>
            <a:r>
              <a:rPr lang="zh-CN" altLang="en-US" sz="2400" b="1"/>
              <a:t>强化</a:t>
            </a:r>
            <a:r>
              <a:rPr lang="zh-CN" altLang="en-US" sz="2400" b="1" smtClean="0"/>
              <a:t>学习等）</a:t>
            </a:r>
            <a:endParaRPr lang="zh-CN" altLang="en-US" sz="2400" b="1"/>
          </a:p>
          <a:p>
            <a:pPr lvl="1">
              <a:lnSpc>
                <a:spcPct val="100000"/>
              </a:lnSpc>
              <a:buFont typeface="Wingdings" panose="05000000000000000000" pitchFamily="2" charset="2"/>
              <a:buChar char="Ø"/>
            </a:pPr>
            <a:r>
              <a:rPr lang="zh-CN" altLang="en-US" sz="2400" b="1">
                <a:solidFill>
                  <a:srgbClr val="C00000"/>
                </a:solidFill>
              </a:rPr>
              <a:t>认知</a:t>
            </a:r>
            <a:r>
              <a:rPr lang="zh-CN" altLang="en-US" sz="2400" b="1"/>
              <a:t>：模拟人的认知能力</a:t>
            </a:r>
            <a:r>
              <a:rPr lang="zh-CN" altLang="en-US" sz="2400" b="1" smtClean="0"/>
              <a:t>（知识表示、自然语言理解、逻辑推理、智能规划、决策等）</a:t>
            </a:r>
            <a:endParaRPr lang="en-US" altLang="zh-CN" sz="2400" b="1" smtClean="0"/>
          </a:p>
          <a:p>
            <a:pPr>
              <a:lnSpc>
                <a:spcPct val="100000"/>
              </a:lnSpc>
              <a:buFont typeface="Wingdings" panose="05000000000000000000" pitchFamily="2" charset="2"/>
              <a:buChar char="Ø"/>
            </a:pPr>
            <a:r>
              <a:rPr lang="zh-CN" altLang="en-US" sz="3200" smtClean="0"/>
              <a:t>人工智能的发展历史</a:t>
            </a:r>
            <a:endParaRPr lang="zh-CN" altLang="en-US" sz="3200"/>
          </a:p>
        </p:txBody>
      </p:sp>
      <p:pic>
        <p:nvPicPr>
          <p:cNvPr id="9" name="图片 8"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395329" y="4496230"/>
            <a:ext cx="9958470" cy="1914612"/>
          </a:xfrm>
          <a:prstGeom prst="rect">
            <a:avLst/>
          </a:prstGeom>
        </p:spPr>
      </p:pic>
    </p:spTree>
    <p:extLst>
      <p:ext uri="{BB962C8B-B14F-4D97-AF65-F5344CB8AC3E}">
        <p14:creationId xmlns:p14="http://schemas.microsoft.com/office/powerpoint/2010/main" val="240176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5283"/>
            <a:ext cx="10515600" cy="618100"/>
          </a:xfrm>
        </p:spPr>
        <p:txBody>
          <a:bodyPr>
            <a:normAutofit/>
          </a:bodyPr>
          <a:lstStyle/>
          <a:p>
            <a:r>
              <a:rPr lang="zh-CN" altLang="en-US" sz="3600" smtClean="0"/>
              <a:t>人工智能简介</a:t>
            </a:r>
            <a:endParaRPr lang="zh-CN" altLang="en-US" sz="3600"/>
          </a:p>
        </p:txBody>
      </p:sp>
      <p:sp>
        <p:nvSpPr>
          <p:cNvPr id="5" name="灯片编号占位符 4"/>
          <p:cNvSpPr>
            <a:spLocks noGrp="1"/>
          </p:cNvSpPr>
          <p:nvPr>
            <p:ph type="sldNum" sz="quarter" idx="12"/>
          </p:nvPr>
        </p:nvSpPr>
        <p:spPr/>
        <p:txBody>
          <a:bodyPr/>
          <a:lstStyle/>
          <a:p>
            <a:pPr algn="r"/>
            <a:fld id="{0D5EAECF-4504-4F42-A35F-D3F354530B9A}" type="slidenum">
              <a:rPr lang="zh-CN" altLang="en-US" smtClean="0"/>
              <a:pPr algn="r"/>
              <a:t>5</a:t>
            </a:fld>
            <a:endParaRPr lang="zh-CN" altLang="en-US"/>
          </a:p>
        </p:txBody>
      </p:sp>
      <p:sp>
        <p:nvSpPr>
          <p:cNvPr id="6" name="内容占位符 2"/>
          <p:cNvSpPr>
            <a:spLocks noGrp="1"/>
          </p:cNvSpPr>
          <p:nvPr>
            <p:ph idx="1"/>
          </p:nvPr>
        </p:nvSpPr>
        <p:spPr>
          <a:xfrm>
            <a:off x="838198" y="845575"/>
            <a:ext cx="10515601" cy="5368412"/>
          </a:xfrm>
        </p:spPr>
        <p:txBody>
          <a:bodyPr>
            <a:normAutofit/>
          </a:bodyPr>
          <a:lstStyle/>
          <a:p>
            <a:pPr>
              <a:lnSpc>
                <a:spcPct val="150000"/>
              </a:lnSpc>
              <a:buFont typeface="Wingdings" panose="05000000000000000000" pitchFamily="2" charset="2"/>
              <a:buChar char="Ø"/>
            </a:pPr>
            <a:r>
              <a:rPr lang="zh-CN" altLang="en-US" sz="2800" smtClean="0"/>
              <a:t>人工智能研究的两大流派</a:t>
            </a:r>
          </a:p>
          <a:p>
            <a:pPr lvl="1">
              <a:lnSpc>
                <a:spcPct val="100000"/>
              </a:lnSpc>
              <a:buFont typeface="Wingdings" panose="05000000000000000000" pitchFamily="2" charset="2"/>
              <a:buChar char="Ø"/>
            </a:pPr>
            <a:r>
              <a:rPr lang="zh-CN" altLang="en-US" sz="2400" b="1">
                <a:solidFill>
                  <a:srgbClr val="C00000"/>
                </a:solidFill>
              </a:rPr>
              <a:t>符号主义</a:t>
            </a:r>
            <a:r>
              <a:rPr lang="zh-CN" altLang="en-US" sz="2400" b="1"/>
              <a:t>：</a:t>
            </a:r>
            <a:r>
              <a:rPr lang="zh-CN" altLang="en-US" sz="2400" b="1" smtClean="0"/>
              <a:t>从功能出发来实现人类</a:t>
            </a:r>
            <a:r>
              <a:rPr lang="zh-CN" altLang="en-US" sz="2400" b="1"/>
              <a:t>智能，又称逻辑主义</a:t>
            </a:r>
            <a:r>
              <a:rPr lang="zh-CN" altLang="en-US" sz="2400" b="1" smtClean="0"/>
              <a:t>、心理</a:t>
            </a:r>
            <a:r>
              <a:rPr lang="zh-CN" altLang="en-US" sz="2400" b="1"/>
              <a:t>学派或计算机</a:t>
            </a:r>
            <a:r>
              <a:rPr lang="zh-CN" altLang="en-US" sz="2400" b="1" smtClean="0"/>
              <a:t>学派；两</a:t>
            </a:r>
            <a:r>
              <a:rPr lang="zh-CN" altLang="en-US" sz="2400" b="1"/>
              <a:t>个基本假设</a:t>
            </a:r>
            <a:r>
              <a:rPr lang="zh-CN" altLang="en-US" sz="2400" b="1" smtClean="0"/>
              <a:t>：</a:t>
            </a:r>
            <a:r>
              <a:rPr lang="en-US" altLang="zh-CN" sz="2400" b="1" smtClean="0"/>
              <a:t>1</a:t>
            </a:r>
            <a:r>
              <a:rPr lang="zh-CN" altLang="en-US" sz="2400" b="1" smtClean="0"/>
              <a:t>、信息</a:t>
            </a:r>
            <a:r>
              <a:rPr lang="zh-CN" altLang="en-US" sz="2400" b="1"/>
              <a:t>可以用符号来表示</a:t>
            </a:r>
            <a:r>
              <a:rPr lang="zh-CN" altLang="en-US" sz="2400" b="1" smtClean="0"/>
              <a:t>；</a:t>
            </a:r>
            <a:r>
              <a:rPr lang="en-US" altLang="zh-CN" sz="2400" b="1" smtClean="0"/>
              <a:t>2</a:t>
            </a:r>
            <a:r>
              <a:rPr lang="zh-CN" altLang="en-US" sz="2400" b="1" smtClean="0"/>
              <a:t>、符号</a:t>
            </a:r>
            <a:r>
              <a:rPr lang="zh-CN" altLang="en-US" sz="2400" b="1"/>
              <a:t>可以通过显式的</a:t>
            </a:r>
            <a:r>
              <a:rPr lang="zh-CN" altLang="en-US" sz="2400" b="1" smtClean="0"/>
              <a:t>规则（比如</a:t>
            </a:r>
            <a:r>
              <a:rPr lang="zh-CN" altLang="en-US" sz="2400" b="1"/>
              <a:t>逻辑运算</a:t>
            </a:r>
            <a:r>
              <a:rPr lang="zh-CN" altLang="en-US" sz="2400" b="1" smtClean="0"/>
              <a:t>）来操作。代表成果：知识系统、专家系统等，特点：可解释性强</a:t>
            </a:r>
            <a:endParaRPr lang="en-US" altLang="zh-CN" sz="2400" b="1" smtClean="0"/>
          </a:p>
          <a:p>
            <a:pPr lvl="1">
              <a:lnSpc>
                <a:spcPct val="100000"/>
              </a:lnSpc>
              <a:buFont typeface="Wingdings" panose="05000000000000000000" pitchFamily="2" charset="2"/>
              <a:buChar char="Ø"/>
            </a:pPr>
            <a:r>
              <a:rPr lang="zh-CN" altLang="en-US" sz="2400" b="1">
                <a:solidFill>
                  <a:srgbClr val="C00000"/>
                </a:solidFill>
              </a:rPr>
              <a:t>连接主义</a:t>
            </a:r>
            <a:r>
              <a:rPr lang="zh-CN" altLang="en-US" sz="2400" b="1"/>
              <a:t>： 从结构出发来实现人类智能，又称仿生学派或生理学派，认为人类的认知过程是由大量简单神经元</a:t>
            </a:r>
            <a:r>
              <a:rPr lang="zh-CN" altLang="en-US" sz="2400" b="1" smtClean="0"/>
              <a:t>构成的</a:t>
            </a:r>
            <a:r>
              <a:rPr lang="zh-CN" altLang="en-US" sz="2400" b="1"/>
              <a:t>神经网络中的信息处理</a:t>
            </a:r>
            <a:r>
              <a:rPr lang="zh-CN" altLang="en-US" sz="2400" b="1" smtClean="0"/>
              <a:t>过程。代表成果：人工神经网络、深度学习，特点：表达能力和自适应能力强，可解释性差</a:t>
            </a:r>
            <a:endParaRPr lang="en-US" altLang="zh-CN" sz="2400" b="1" smtClean="0"/>
          </a:p>
          <a:p>
            <a:pPr>
              <a:lnSpc>
                <a:spcPct val="100000"/>
              </a:lnSpc>
              <a:buFont typeface="Wingdings" panose="05000000000000000000" pitchFamily="2" charset="2"/>
              <a:buChar char="Ø"/>
            </a:pPr>
            <a:r>
              <a:rPr lang="zh-CN" altLang="en-US" sz="2800"/>
              <a:t>深度</a:t>
            </a:r>
            <a:r>
              <a:rPr lang="zh-CN" altLang="en-US" sz="2800" smtClean="0"/>
              <a:t>学习主要采用连接主义模型</a:t>
            </a:r>
            <a:endParaRPr lang="zh-CN" altLang="en-US" sz="2800"/>
          </a:p>
        </p:txBody>
      </p:sp>
    </p:spTree>
    <p:extLst>
      <p:ext uri="{BB962C8B-B14F-4D97-AF65-F5344CB8AC3E}">
        <p14:creationId xmlns:p14="http://schemas.microsoft.com/office/powerpoint/2010/main" val="1570521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5283"/>
            <a:ext cx="10515600" cy="618100"/>
          </a:xfrm>
        </p:spPr>
        <p:txBody>
          <a:bodyPr>
            <a:normAutofit/>
          </a:bodyPr>
          <a:lstStyle/>
          <a:p>
            <a:r>
              <a:rPr lang="zh-CN" altLang="en-US" sz="3600" smtClean="0"/>
              <a:t>机器学习概论</a:t>
            </a:r>
            <a:endParaRPr lang="zh-CN" altLang="en-US" sz="3600"/>
          </a:p>
        </p:txBody>
      </p:sp>
      <p:sp>
        <p:nvSpPr>
          <p:cNvPr id="5" name="灯片编号占位符 4"/>
          <p:cNvSpPr>
            <a:spLocks noGrp="1"/>
          </p:cNvSpPr>
          <p:nvPr>
            <p:ph type="sldNum" sz="quarter" idx="12"/>
          </p:nvPr>
        </p:nvSpPr>
        <p:spPr/>
        <p:txBody>
          <a:bodyPr/>
          <a:lstStyle/>
          <a:p>
            <a:pPr algn="r"/>
            <a:fld id="{0D5EAECF-4504-4F42-A35F-D3F354530B9A}" type="slidenum">
              <a:rPr lang="zh-CN" altLang="en-US" smtClean="0"/>
              <a:pPr algn="r"/>
              <a:t>6</a:t>
            </a:fld>
            <a:endParaRPr lang="zh-CN" altLang="en-US"/>
          </a:p>
        </p:txBody>
      </p:sp>
      <p:sp>
        <p:nvSpPr>
          <p:cNvPr id="6" name="内容占位符 2"/>
          <p:cNvSpPr>
            <a:spLocks noGrp="1"/>
          </p:cNvSpPr>
          <p:nvPr>
            <p:ph idx="1"/>
          </p:nvPr>
        </p:nvSpPr>
        <p:spPr>
          <a:xfrm>
            <a:off x="838198" y="845575"/>
            <a:ext cx="10515601" cy="5368412"/>
          </a:xfrm>
        </p:spPr>
        <p:txBody>
          <a:bodyPr>
            <a:normAutofit/>
          </a:bodyPr>
          <a:lstStyle/>
          <a:p>
            <a:pPr>
              <a:lnSpc>
                <a:spcPct val="150000"/>
              </a:lnSpc>
              <a:buFont typeface="Wingdings" panose="05000000000000000000" pitchFamily="2" charset="2"/>
              <a:buChar char="Ø"/>
            </a:pPr>
            <a:r>
              <a:rPr lang="zh-CN" altLang="en-US" sz="2800"/>
              <a:t>何为</a:t>
            </a:r>
            <a:r>
              <a:rPr lang="zh-CN" altLang="en-US" sz="2800" smtClean="0"/>
              <a:t>机器学习</a:t>
            </a:r>
            <a:r>
              <a:rPr lang="en-US" altLang="zh-CN" sz="2800"/>
              <a:t>(</a:t>
            </a:r>
            <a:r>
              <a:rPr lang="en-US" altLang="zh-CN" sz="2800" smtClean="0"/>
              <a:t>Machine Learning:</a:t>
            </a:r>
            <a:r>
              <a:rPr lang="zh-CN" altLang="en-US" sz="2800" smtClean="0"/>
              <a:t> </a:t>
            </a:r>
            <a:r>
              <a:rPr lang="en-US" altLang="zh-CN" sz="2800" smtClean="0"/>
              <a:t>ML)</a:t>
            </a:r>
            <a:r>
              <a:rPr lang="zh-CN" altLang="en-US" sz="2800" smtClean="0"/>
              <a:t>？</a:t>
            </a:r>
            <a:endParaRPr lang="zh-CN" altLang="en-US" sz="2800"/>
          </a:p>
          <a:p>
            <a:pPr lvl="1">
              <a:lnSpc>
                <a:spcPct val="100000"/>
              </a:lnSpc>
              <a:buFont typeface="Wingdings" panose="05000000000000000000" pitchFamily="2" charset="2"/>
              <a:buChar char="Ø"/>
            </a:pPr>
            <a:r>
              <a:rPr lang="zh-CN" altLang="en-US" sz="2400" b="1"/>
              <a:t>是指从有限的观测数据中学习</a:t>
            </a:r>
            <a:r>
              <a:rPr lang="zh-CN" altLang="en-US" sz="2400" b="1" smtClean="0"/>
              <a:t>（或“猜测”）出具</a:t>
            </a:r>
            <a:r>
              <a:rPr lang="zh-CN" altLang="en-US" sz="2400" b="1"/>
              <a:t>有一般性的规律， 并利用这些规律对未知数据进行预测的</a:t>
            </a:r>
            <a:r>
              <a:rPr lang="zh-CN" altLang="en-US" sz="2400" b="1" smtClean="0"/>
              <a:t>方法。</a:t>
            </a:r>
            <a:endParaRPr lang="en-US" altLang="zh-CN" sz="2400" b="1" smtClean="0"/>
          </a:p>
          <a:p>
            <a:pPr lvl="1">
              <a:lnSpc>
                <a:spcPct val="100000"/>
              </a:lnSpc>
              <a:buFont typeface="Wingdings" panose="05000000000000000000" pitchFamily="2" charset="2"/>
              <a:buChar char="Ø"/>
            </a:pPr>
            <a:r>
              <a:rPr lang="zh-CN" altLang="en-US" sz="2400" b="1"/>
              <a:t>是人工智能的一个重要分支。</a:t>
            </a:r>
            <a:endParaRPr lang="en-US" altLang="zh-CN" sz="2400" b="1" smtClean="0"/>
          </a:p>
          <a:p>
            <a:pPr>
              <a:lnSpc>
                <a:spcPct val="100000"/>
              </a:lnSpc>
              <a:buFont typeface="Wingdings" panose="05000000000000000000" pitchFamily="2" charset="2"/>
              <a:buChar char="Ø"/>
            </a:pPr>
            <a:r>
              <a:rPr lang="zh-CN" altLang="en-US" sz="2800" smtClean="0"/>
              <a:t>机器学习的目标是构建一个具有预测和决策能力的映射函数</a:t>
            </a:r>
            <a:endParaRPr lang="zh-CN" altLang="en-US" sz="2800"/>
          </a:p>
        </p:txBody>
      </p:sp>
      <p:grpSp>
        <p:nvGrpSpPr>
          <p:cNvPr id="4" name="组合 3"/>
          <p:cNvGrpSpPr/>
          <p:nvPr/>
        </p:nvGrpSpPr>
        <p:grpSpPr>
          <a:xfrm>
            <a:off x="2498357" y="3420146"/>
            <a:ext cx="3824342" cy="731646"/>
            <a:chOff x="1632562" y="3491375"/>
            <a:chExt cx="3824342" cy="731646"/>
          </a:xfrm>
        </p:grpSpPr>
        <p:sp>
          <p:nvSpPr>
            <p:cNvPr id="8" name="文字方塊 8"/>
            <p:cNvSpPr txBox="1"/>
            <p:nvPr/>
          </p:nvSpPr>
          <p:spPr>
            <a:xfrm>
              <a:off x="4324218" y="3566598"/>
              <a:ext cx="1132686" cy="523220"/>
            </a:xfrm>
            <a:prstGeom prst="rect">
              <a:avLst/>
            </a:prstGeom>
            <a:noFill/>
          </p:spPr>
          <p:txBody>
            <a:bodyPr wrap="square" rtlCol="0">
              <a:spAutoFit/>
            </a:bodyPr>
            <a:lstStyle/>
            <a:p>
              <a:r>
                <a:rPr lang="en-US" altLang="zh-TW" sz="2800" dirty="0"/>
                <a:t>“</a:t>
              </a:r>
              <a:r>
                <a:rPr lang="zh-CN" altLang="en-US" sz="2800" b="1" dirty="0"/>
                <a:t>你好</a:t>
              </a:r>
              <a:r>
                <a:rPr lang="en-US" altLang="zh-TW" sz="2800" dirty="0"/>
                <a:t>”</a:t>
              </a:r>
              <a:endParaRPr lang="zh-TW" altLang="en-US" sz="2800" dirty="0"/>
            </a:p>
          </p:txBody>
        </p:sp>
        <p:pic>
          <p:nvPicPr>
            <p:cNvPr id="9" name="图片 8" descr="屏幕剪辑"/>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2166491" y="3491375"/>
              <a:ext cx="1639458" cy="731646"/>
            </a:xfrm>
            <a:prstGeom prst="rect">
              <a:avLst/>
            </a:prstGeom>
          </p:spPr>
        </p:pic>
        <p:graphicFrame>
          <p:nvGraphicFramePr>
            <p:cNvPr id="3" name="对象 2"/>
            <p:cNvGraphicFramePr>
              <a:graphicFrameLocks noChangeAspect="1"/>
            </p:cNvGraphicFramePr>
            <p:nvPr>
              <p:extLst>
                <p:ext uri="{D42A27DB-BD31-4B8C-83A1-F6EECF244321}">
                  <p14:modId xmlns:p14="http://schemas.microsoft.com/office/powerpoint/2010/main" val="3538092646"/>
                </p:ext>
              </p:extLst>
            </p:nvPr>
          </p:nvGraphicFramePr>
          <p:xfrm>
            <a:off x="1632562" y="3580374"/>
            <a:ext cx="2842055" cy="553647"/>
          </p:xfrm>
          <a:graphic>
            <a:graphicData uri="http://schemas.openxmlformats.org/presentationml/2006/ole">
              <mc:AlternateContent xmlns:mc="http://schemas.openxmlformats.org/markup-compatibility/2006">
                <mc:Choice xmlns:v="urn:schemas-microsoft-com:vml" Requires="v">
                  <p:oleObj spid="_x0000_s1106" name="Equation" r:id="rId4" imgW="977760" imgH="190440" progId="Equation.DSMT4">
                    <p:embed/>
                  </p:oleObj>
                </mc:Choice>
                <mc:Fallback>
                  <p:oleObj name="Equation" r:id="rId4" imgW="977760" imgH="190440" progId="Equation.DSMT4">
                    <p:embed/>
                    <p:pic>
                      <p:nvPicPr>
                        <p:cNvPr id="0" name=""/>
                        <p:cNvPicPr/>
                        <p:nvPr/>
                      </p:nvPicPr>
                      <p:blipFill>
                        <a:blip r:embed="rId5"/>
                        <a:stretch>
                          <a:fillRect/>
                        </a:stretch>
                      </p:blipFill>
                      <p:spPr>
                        <a:xfrm>
                          <a:off x="1632562" y="3580374"/>
                          <a:ext cx="2842055" cy="553647"/>
                        </a:xfrm>
                        <a:prstGeom prst="rect">
                          <a:avLst/>
                        </a:prstGeom>
                      </p:spPr>
                    </p:pic>
                  </p:oleObj>
                </mc:Fallback>
              </mc:AlternateContent>
            </a:graphicData>
          </a:graphic>
        </p:graphicFrame>
      </p:grpSp>
      <p:grpSp>
        <p:nvGrpSpPr>
          <p:cNvPr id="14" name="组合 13"/>
          <p:cNvGrpSpPr/>
          <p:nvPr/>
        </p:nvGrpSpPr>
        <p:grpSpPr>
          <a:xfrm>
            <a:off x="2397855" y="4129495"/>
            <a:ext cx="5584316" cy="1008894"/>
            <a:chOff x="2615787" y="4615567"/>
            <a:chExt cx="5584316" cy="1008894"/>
          </a:xfrm>
        </p:grpSpPr>
        <p:sp>
          <p:nvSpPr>
            <p:cNvPr id="11" name="文字方塊 8"/>
            <p:cNvSpPr txBox="1"/>
            <p:nvPr/>
          </p:nvSpPr>
          <p:spPr>
            <a:xfrm>
              <a:off x="5307443" y="4858404"/>
              <a:ext cx="2892660" cy="523220"/>
            </a:xfrm>
            <a:prstGeom prst="rect">
              <a:avLst/>
            </a:prstGeom>
            <a:noFill/>
          </p:spPr>
          <p:txBody>
            <a:bodyPr wrap="square" rtlCol="0">
              <a:spAutoFit/>
            </a:bodyPr>
            <a:lstStyle/>
            <a:p>
              <a:r>
                <a:rPr lang="en-US" altLang="zh-TW" sz="2800" smtClean="0"/>
                <a:t>“</a:t>
              </a:r>
              <a:r>
                <a:rPr lang="zh-CN" altLang="en-US" sz="2800" b="1" smtClean="0"/>
                <a:t>三只猫</a:t>
              </a:r>
              <a:r>
                <a:rPr lang="en-US" altLang="zh-TW" sz="2800" smtClean="0"/>
                <a:t>”</a:t>
              </a:r>
              <a:endParaRPr lang="zh-TW" altLang="en-US" sz="2800" dirty="0"/>
            </a:p>
          </p:txBody>
        </p:sp>
        <p:graphicFrame>
          <p:nvGraphicFramePr>
            <p:cNvPr id="13" name="对象 12"/>
            <p:cNvGraphicFramePr>
              <a:graphicFrameLocks noChangeAspect="1"/>
            </p:cNvGraphicFramePr>
            <p:nvPr>
              <p:extLst>
                <p:ext uri="{D42A27DB-BD31-4B8C-83A1-F6EECF244321}">
                  <p14:modId xmlns:p14="http://schemas.microsoft.com/office/powerpoint/2010/main" val="1719319043"/>
                </p:ext>
              </p:extLst>
            </p:nvPr>
          </p:nvGraphicFramePr>
          <p:xfrm>
            <a:off x="2615787" y="4872180"/>
            <a:ext cx="2842055" cy="553647"/>
          </p:xfrm>
          <a:graphic>
            <a:graphicData uri="http://schemas.openxmlformats.org/presentationml/2006/ole">
              <mc:AlternateContent xmlns:mc="http://schemas.openxmlformats.org/markup-compatibility/2006">
                <mc:Choice xmlns:v="urn:schemas-microsoft-com:vml" Requires="v">
                  <p:oleObj spid="_x0000_s1107" name="Equation" r:id="rId6" imgW="977760" imgH="190440" progId="Equation.DSMT4">
                    <p:embed/>
                  </p:oleObj>
                </mc:Choice>
                <mc:Fallback>
                  <p:oleObj name="Equation" r:id="rId6" imgW="977760" imgH="190440" progId="Equation.DSMT4">
                    <p:embed/>
                    <p:pic>
                      <p:nvPicPr>
                        <p:cNvPr id="3" name="对象 2"/>
                        <p:cNvPicPr/>
                        <p:nvPr/>
                      </p:nvPicPr>
                      <p:blipFill>
                        <a:blip r:embed="rId5"/>
                        <a:stretch>
                          <a:fillRect/>
                        </a:stretch>
                      </p:blipFill>
                      <p:spPr>
                        <a:xfrm>
                          <a:off x="2615787" y="4872180"/>
                          <a:ext cx="2842055" cy="553647"/>
                        </a:xfrm>
                        <a:prstGeom prst="rect">
                          <a:avLst/>
                        </a:prstGeom>
                      </p:spPr>
                    </p:pic>
                  </p:oleObj>
                </mc:Fallback>
              </mc:AlternateContent>
            </a:graphicData>
          </a:graphic>
        </p:graphicFrame>
        <p:pic>
          <p:nvPicPr>
            <p:cNvPr id="1026" name="Picture 2" descr="https://img0.baidu.com/it/u=2548914342,2177261678&amp;fm=253&amp;fmt=auto&amp;app=120&amp;f=JPEG?w=800&amp;h=50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29698" y="4615567"/>
              <a:ext cx="1614231" cy="1008894"/>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文本框 14"/>
          <p:cNvSpPr txBox="1"/>
          <p:nvPr/>
        </p:nvSpPr>
        <p:spPr>
          <a:xfrm>
            <a:off x="1309442" y="3601302"/>
            <a:ext cx="1178655" cy="369332"/>
          </a:xfrm>
          <a:prstGeom prst="rect">
            <a:avLst/>
          </a:prstGeom>
          <a:noFill/>
        </p:spPr>
        <p:txBody>
          <a:bodyPr wrap="square" rtlCol="0">
            <a:spAutoFit/>
          </a:bodyPr>
          <a:lstStyle/>
          <a:p>
            <a:r>
              <a:rPr lang="zh-CN" altLang="en-US" b="1" smtClean="0">
                <a:latin typeface="微软雅黑" panose="020B0503020204020204" pitchFamily="34" charset="-122"/>
                <a:ea typeface="微软雅黑" panose="020B0503020204020204" pitchFamily="34" charset="-122"/>
              </a:rPr>
              <a:t>语音识别</a:t>
            </a:r>
            <a:endParaRPr lang="zh-CN" altLang="en-US" b="1">
              <a:latin typeface="微软雅黑" panose="020B0503020204020204" pitchFamily="34" charset="-122"/>
              <a:ea typeface="微软雅黑" panose="020B0503020204020204" pitchFamily="34" charset="-122"/>
            </a:endParaRPr>
          </a:p>
        </p:txBody>
      </p:sp>
      <p:sp>
        <p:nvSpPr>
          <p:cNvPr id="17" name="文本框 16"/>
          <p:cNvSpPr txBox="1"/>
          <p:nvPr/>
        </p:nvSpPr>
        <p:spPr>
          <a:xfrm>
            <a:off x="1309441" y="4478265"/>
            <a:ext cx="1178655" cy="369332"/>
          </a:xfrm>
          <a:prstGeom prst="rect">
            <a:avLst/>
          </a:prstGeom>
          <a:noFill/>
        </p:spPr>
        <p:txBody>
          <a:bodyPr wrap="square" rtlCol="0">
            <a:spAutoFit/>
          </a:bodyPr>
          <a:lstStyle/>
          <a:p>
            <a:r>
              <a:rPr lang="zh-CN" altLang="en-US" b="1" smtClean="0">
                <a:latin typeface="微软雅黑" panose="020B0503020204020204" pitchFamily="34" charset="-122"/>
                <a:ea typeface="微软雅黑" panose="020B0503020204020204" pitchFamily="34" charset="-122"/>
              </a:rPr>
              <a:t>图像识别</a:t>
            </a:r>
            <a:endParaRPr lang="zh-CN" altLang="en-US" b="1">
              <a:latin typeface="微软雅黑" panose="020B0503020204020204" pitchFamily="34" charset="-122"/>
              <a:ea typeface="微软雅黑" panose="020B0503020204020204" pitchFamily="34" charset="-122"/>
            </a:endParaRPr>
          </a:p>
        </p:txBody>
      </p:sp>
      <p:grpSp>
        <p:nvGrpSpPr>
          <p:cNvPr id="16" name="组合 15"/>
          <p:cNvGrpSpPr/>
          <p:nvPr/>
        </p:nvGrpSpPr>
        <p:grpSpPr>
          <a:xfrm>
            <a:off x="2397855" y="5368613"/>
            <a:ext cx="3824342" cy="567423"/>
            <a:chOff x="2397855" y="5368613"/>
            <a:chExt cx="3824342" cy="567423"/>
          </a:xfrm>
        </p:grpSpPr>
        <p:sp>
          <p:nvSpPr>
            <p:cNvPr id="19" name="文字方塊 8"/>
            <p:cNvSpPr txBox="1"/>
            <p:nvPr/>
          </p:nvSpPr>
          <p:spPr>
            <a:xfrm>
              <a:off x="5089511" y="5368613"/>
              <a:ext cx="1132686" cy="523220"/>
            </a:xfrm>
            <a:prstGeom prst="rect">
              <a:avLst/>
            </a:prstGeom>
            <a:noFill/>
          </p:spPr>
          <p:txBody>
            <a:bodyPr wrap="square" rtlCol="0">
              <a:spAutoFit/>
            </a:bodyPr>
            <a:lstStyle/>
            <a:p>
              <a:r>
                <a:rPr lang="en-US" altLang="zh-TW" sz="2800" dirty="0"/>
                <a:t>“</a:t>
              </a:r>
              <a:r>
                <a:rPr lang="zh-CN" altLang="en-US" sz="2800" b="1" dirty="0"/>
                <a:t>你好</a:t>
              </a:r>
              <a:r>
                <a:rPr lang="en-US" altLang="zh-TW" sz="2800" dirty="0"/>
                <a:t>”</a:t>
              </a:r>
              <a:endParaRPr lang="zh-TW" altLang="en-US" sz="2800" dirty="0"/>
            </a:p>
          </p:txBody>
        </p:sp>
        <p:graphicFrame>
          <p:nvGraphicFramePr>
            <p:cNvPr id="21" name="对象 20"/>
            <p:cNvGraphicFramePr>
              <a:graphicFrameLocks noChangeAspect="1"/>
            </p:cNvGraphicFramePr>
            <p:nvPr>
              <p:extLst>
                <p:ext uri="{D42A27DB-BD31-4B8C-83A1-F6EECF244321}">
                  <p14:modId xmlns:p14="http://schemas.microsoft.com/office/powerpoint/2010/main" val="380578657"/>
                </p:ext>
              </p:extLst>
            </p:nvPr>
          </p:nvGraphicFramePr>
          <p:xfrm>
            <a:off x="2397855" y="5382389"/>
            <a:ext cx="2842055" cy="553647"/>
          </p:xfrm>
          <a:graphic>
            <a:graphicData uri="http://schemas.openxmlformats.org/presentationml/2006/ole">
              <mc:AlternateContent xmlns:mc="http://schemas.openxmlformats.org/markup-compatibility/2006">
                <mc:Choice xmlns:v="urn:schemas-microsoft-com:vml" Requires="v">
                  <p:oleObj spid="_x0000_s1108" name="Equation" r:id="rId8" imgW="977760" imgH="190440" progId="Equation.DSMT4">
                    <p:embed/>
                  </p:oleObj>
                </mc:Choice>
                <mc:Fallback>
                  <p:oleObj name="Equation" r:id="rId8" imgW="977760" imgH="190440" progId="Equation.DSMT4">
                    <p:embed/>
                    <p:pic>
                      <p:nvPicPr>
                        <p:cNvPr id="3" name="对象 2"/>
                        <p:cNvPicPr/>
                        <p:nvPr/>
                      </p:nvPicPr>
                      <p:blipFill>
                        <a:blip r:embed="rId5"/>
                        <a:stretch>
                          <a:fillRect/>
                        </a:stretch>
                      </p:blipFill>
                      <p:spPr>
                        <a:xfrm>
                          <a:off x="2397855" y="5382389"/>
                          <a:ext cx="2842055" cy="553647"/>
                        </a:xfrm>
                        <a:prstGeom prst="rect">
                          <a:avLst/>
                        </a:prstGeom>
                      </p:spPr>
                    </p:pic>
                  </p:oleObj>
                </mc:Fallback>
              </mc:AlternateContent>
            </a:graphicData>
          </a:graphic>
        </p:graphicFrame>
        <p:sp>
          <p:nvSpPr>
            <p:cNvPr id="22" name="文字方塊 8"/>
            <p:cNvSpPr txBox="1"/>
            <p:nvPr/>
          </p:nvSpPr>
          <p:spPr>
            <a:xfrm>
              <a:off x="3176997" y="5395002"/>
              <a:ext cx="1132686" cy="523220"/>
            </a:xfrm>
            <a:prstGeom prst="rect">
              <a:avLst/>
            </a:prstGeom>
            <a:noFill/>
          </p:spPr>
          <p:txBody>
            <a:bodyPr wrap="square" rtlCol="0">
              <a:spAutoFit/>
            </a:bodyPr>
            <a:lstStyle/>
            <a:p>
              <a:r>
                <a:rPr lang="en-US" altLang="zh-TW" sz="2800" smtClean="0"/>
                <a:t>“</a:t>
              </a:r>
              <a:r>
                <a:rPr lang="en-US" altLang="zh-CN" sz="2800" smtClean="0"/>
                <a:t>Hello</a:t>
              </a:r>
              <a:r>
                <a:rPr lang="en-US" altLang="zh-TW" sz="2800" smtClean="0"/>
                <a:t>”</a:t>
              </a:r>
              <a:endParaRPr lang="zh-TW" altLang="en-US" sz="2800" dirty="0"/>
            </a:p>
          </p:txBody>
        </p:sp>
      </p:grpSp>
      <p:sp>
        <p:nvSpPr>
          <p:cNvPr id="23" name="文本框 22"/>
          <p:cNvSpPr txBox="1"/>
          <p:nvPr/>
        </p:nvSpPr>
        <p:spPr>
          <a:xfrm>
            <a:off x="1309440" y="5521014"/>
            <a:ext cx="1178655" cy="369332"/>
          </a:xfrm>
          <a:prstGeom prst="rect">
            <a:avLst/>
          </a:prstGeom>
          <a:noFill/>
        </p:spPr>
        <p:txBody>
          <a:bodyPr wrap="square" rtlCol="0">
            <a:spAutoFit/>
          </a:bodyPr>
          <a:lstStyle/>
          <a:p>
            <a:r>
              <a:rPr lang="zh-CN" altLang="en-US" b="1" smtClean="0">
                <a:latin typeface="微软雅黑" panose="020B0503020204020204" pitchFamily="34" charset="-122"/>
                <a:ea typeface="微软雅黑" panose="020B0503020204020204" pitchFamily="34" charset="-122"/>
              </a:rPr>
              <a:t>机器翻译</a:t>
            </a:r>
            <a:endParaRPr lang="zh-CN" altLang="en-US" b="1">
              <a:latin typeface="微软雅黑" panose="020B0503020204020204" pitchFamily="34" charset="-122"/>
              <a:ea typeface="微软雅黑" panose="020B0503020204020204" pitchFamily="34" charset="-122"/>
            </a:endParaRPr>
          </a:p>
        </p:txBody>
      </p:sp>
      <p:grpSp>
        <p:nvGrpSpPr>
          <p:cNvPr id="24" name="组合 23"/>
          <p:cNvGrpSpPr/>
          <p:nvPr/>
        </p:nvGrpSpPr>
        <p:grpSpPr>
          <a:xfrm>
            <a:off x="7413478" y="4151792"/>
            <a:ext cx="3824342" cy="1215850"/>
            <a:chOff x="7761214" y="4662931"/>
            <a:chExt cx="3824342" cy="1215850"/>
          </a:xfrm>
        </p:grpSpPr>
        <p:sp>
          <p:nvSpPr>
            <p:cNvPr id="26" name="文字方塊 8"/>
            <p:cNvSpPr txBox="1"/>
            <p:nvPr/>
          </p:nvSpPr>
          <p:spPr>
            <a:xfrm>
              <a:off x="10452870" y="5027744"/>
              <a:ext cx="1132686" cy="523220"/>
            </a:xfrm>
            <a:prstGeom prst="rect">
              <a:avLst/>
            </a:prstGeom>
            <a:noFill/>
          </p:spPr>
          <p:txBody>
            <a:bodyPr wrap="square" rtlCol="0">
              <a:spAutoFit/>
            </a:bodyPr>
            <a:lstStyle/>
            <a:p>
              <a:r>
                <a:rPr lang="en-US" altLang="zh-TW" sz="2800" smtClean="0"/>
                <a:t>“6</a:t>
              </a:r>
              <a:r>
                <a:rPr lang="en-US" altLang="zh-CN" sz="2800" smtClean="0"/>
                <a:t>-5</a:t>
              </a:r>
              <a:r>
                <a:rPr lang="en-US" altLang="zh-TW" sz="2800" smtClean="0"/>
                <a:t>”</a:t>
              </a:r>
              <a:endParaRPr lang="zh-TW" altLang="en-US" sz="2800" dirty="0"/>
            </a:p>
          </p:txBody>
        </p:sp>
        <p:graphicFrame>
          <p:nvGraphicFramePr>
            <p:cNvPr id="27" name="对象 26"/>
            <p:cNvGraphicFramePr>
              <a:graphicFrameLocks noChangeAspect="1"/>
            </p:cNvGraphicFramePr>
            <p:nvPr>
              <p:extLst>
                <p:ext uri="{D42A27DB-BD31-4B8C-83A1-F6EECF244321}">
                  <p14:modId xmlns:p14="http://schemas.microsoft.com/office/powerpoint/2010/main" val="174270340"/>
                </p:ext>
              </p:extLst>
            </p:nvPr>
          </p:nvGraphicFramePr>
          <p:xfrm>
            <a:off x="7761214" y="5041520"/>
            <a:ext cx="2842055" cy="553647"/>
          </p:xfrm>
          <a:graphic>
            <a:graphicData uri="http://schemas.openxmlformats.org/presentationml/2006/ole">
              <mc:AlternateContent xmlns:mc="http://schemas.openxmlformats.org/markup-compatibility/2006">
                <mc:Choice xmlns:v="urn:schemas-microsoft-com:vml" Requires="v">
                  <p:oleObj spid="_x0000_s1109" name="Equation" r:id="rId9" imgW="977760" imgH="190440" progId="Equation.DSMT4">
                    <p:embed/>
                  </p:oleObj>
                </mc:Choice>
                <mc:Fallback>
                  <p:oleObj name="Equation" r:id="rId9" imgW="977760" imgH="190440" progId="Equation.DSMT4">
                    <p:embed/>
                    <p:pic>
                      <p:nvPicPr>
                        <p:cNvPr id="21" name="对象 20"/>
                        <p:cNvPicPr/>
                        <p:nvPr/>
                      </p:nvPicPr>
                      <p:blipFill>
                        <a:blip r:embed="rId5"/>
                        <a:stretch>
                          <a:fillRect/>
                        </a:stretch>
                      </p:blipFill>
                      <p:spPr>
                        <a:xfrm>
                          <a:off x="7761214" y="5041520"/>
                          <a:ext cx="2842055" cy="553647"/>
                        </a:xfrm>
                        <a:prstGeom prst="rect">
                          <a:avLst/>
                        </a:prstGeom>
                      </p:spPr>
                    </p:pic>
                  </p:oleObj>
                </mc:Fallback>
              </mc:AlternateContent>
            </a:graphicData>
          </a:graphic>
        </p:graphicFrame>
        <p:pic>
          <p:nvPicPr>
            <p:cNvPr id="29" name="图片 28" descr="屏幕剪辑"/>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8549070" y="4662931"/>
              <a:ext cx="1219200" cy="1215850"/>
            </a:xfrm>
            <a:prstGeom prst="rect">
              <a:avLst/>
            </a:prstGeom>
          </p:spPr>
        </p:pic>
      </p:grpSp>
      <p:sp>
        <p:nvSpPr>
          <p:cNvPr id="31" name="文本框 30"/>
          <p:cNvSpPr txBox="1"/>
          <p:nvPr/>
        </p:nvSpPr>
        <p:spPr>
          <a:xfrm>
            <a:off x="7392843" y="3572313"/>
            <a:ext cx="1178655" cy="369332"/>
          </a:xfrm>
          <a:prstGeom prst="rect">
            <a:avLst/>
          </a:prstGeom>
          <a:noFill/>
        </p:spPr>
        <p:txBody>
          <a:bodyPr wrap="square" rtlCol="0">
            <a:spAutoFit/>
          </a:bodyPr>
          <a:lstStyle/>
          <a:p>
            <a:r>
              <a:rPr lang="zh-CN" altLang="en-US" b="1" smtClean="0">
                <a:latin typeface="微软雅黑" panose="020B0503020204020204" pitchFamily="34" charset="-122"/>
                <a:ea typeface="微软雅黑" panose="020B0503020204020204" pitchFamily="34" charset="-122"/>
              </a:rPr>
              <a:t>智能决策</a:t>
            </a:r>
            <a:endParaRPr lang="zh-CN" altLang="en-US"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7856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5283"/>
            <a:ext cx="10515600" cy="618100"/>
          </a:xfrm>
        </p:spPr>
        <p:txBody>
          <a:bodyPr>
            <a:normAutofit/>
          </a:bodyPr>
          <a:lstStyle/>
          <a:p>
            <a:r>
              <a:rPr lang="zh-CN" altLang="en-US" sz="3600" smtClean="0"/>
              <a:t>机器学习概论</a:t>
            </a:r>
            <a:endParaRPr lang="zh-CN" altLang="en-US" sz="3600"/>
          </a:p>
        </p:txBody>
      </p:sp>
      <p:sp>
        <p:nvSpPr>
          <p:cNvPr id="5" name="灯片编号占位符 4"/>
          <p:cNvSpPr>
            <a:spLocks noGrp="1"/>
          </p:cNvSpPr>
          <p:nvPr>
            <p:ph type="sldNum" sz="quarter" idx="12"/>
          </p:nvPr>
        </p:nvSpPr>
        <p:spPr/>
        <p:txBody>
          <a:bodyPr/>
          <a:lstStyle/>
          <a:p>
            <a:pPr algn="r"/>
            <a:fld id="{0D5EAECF-4504-4F42-A35F-D3F354530B9A}" type="slidenum">
              <a:rPr lang="zh-CN" altLang="en-US" smtClean="0"/>
              <a:pPr algn="r"/>
              <a:t>7</a:t>
            </a:fld>
            <a:endParaRPr lang="zh-CN" altLang="en-US"/>
          </a:p>
        </p:txBody>
      </p:sp>
      <p:sp>
        <p:nvSpPr>
          <p:cNvPr id="6" name="内容占位符 2"/>
          <p:cNvSpPr>
            <a:spLocks noGrp="1"/>
          </p:cNvSpPr>
          <p:nvPr>
            <p:ph idx="1"/>
          </p:nvPr>
        </p:nvSpPr>
        <p:spPr>
          <a:xfrm>
            <a:off x="1005814" y="870601"/>
            <a:ext cx="10515601" cy="5368412"/>
          </a:xfrm>
        </p:spPr>
        <p:txBody>
          <a:bodyPr>
            <a:normAutofit/>
          </a:bodyPr>
          <a:lstStyle/>
          <a:p>
            <a:pPr>
              <a:lnSpc>
                <a:spcPct val="150000"/>
              </a:lnSpc>
              <a:buFont typeface="Wingdings" panose="05000000000000000000" pitchFamily="2" charset="2"/>
              <a:buChar char="Ø"/>
            </a:pPr>
            <a:r>
              <a:rPr lang="zh-CN" altLang="en-US" sz="2800" smtClean="0"/>
              <a:t>机器学习的一般流程？</a:t>
            </a:r>
            <a:endParaRPr lang="zh-CN" altLang="en-US" sz="2800"/>
          </a:p>
          <a:p>
            <a:pPr lvl="1">
              <a:lnSpc>
                <a:spcPct val="100000"/>
              </a:lnSpc>
              <a:buFont typeface="Wingdings" panose="05000000000000000000" pitchFamily="2" charset="2"/>
              <a:buChar char="Ø"/>
            </a:pPr>
            <a:endParaRPr lang="en-US" altLang="zh-CN" sz="2400"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smtClean="0"/>
          </a:p>
        </p:txBody>
      </p:sp>
      <p:pic>
        <p:nvPicPr>
          <p:cNvPr id="25" name="图片 24"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55589" y="1527671"/>
            <a:ext cx="10216052" cy="1285568"/>
          </a:xfrm>
          <a:prstGeom prst="rect">
            <a:avLst/>
          </a:prstGeom>
        </p:spPr>
      </p:pic>
      <p:sp>
        <p:nvSpPr>
          <p:cNvPr id="20" name="圆角矩形 19"/>
          <p:cNvSpPr/>
          <p:nvPr/>
        </p:nvSpPr>
        <p:spPr>
          <a:xfrm>
            <a:off x="2822024" y="3221483"/>
            <a:ext cx="1569492" cy="2200100"/>
          </a:xfrm>
          <a:prstGeom prst="roundRect">
            <a:avLst>
              <a:gd name="adj" fmla="val 7971"/>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mtClean="0">
                <a:solidFill>
                  <a:schemeClr val="tx1"/>
                </a:solidFill>
                <a:latin typeface="微软雅黑" panose="020B0503020204020204" pitchFamily="34" charset="-122"/>
                <a:ea typeface="微软雅黑" panose="020B0503020204020204" pitchFamily="34" charset="-122"/>
              </a:rPr>
              <a:t>对进行</a:t>
            </a:r>
            <a:r>
              <a:rPr lang="zh-CN" altLang="en-US" sz="2400" b="1">
                <a:solidFill>
                  <a:schemeClr val="tx1"/>
                </a:solidFill>
                <a:latin typeface="微软雅黑" panose="020B0503020204020204" pitchFamily="34" charset="-122"/>
                <a:ea typeface="微软雅黑" panose="020B0503020204020204" pitchFamily="34" charset="-122"/>
              </a:rPr>
              <a:t>初步</a:t>
            </a:r>
            <a:r>
              <a:rPr lang="zh-CN" altLang="en-US" sz="2400" b="1" smtClean="0">
                <a:solidFill>
                  <a:schemeClr val="tx1"/>
                </a:solidFill>
                <a:latin typeface="微软雅黑" panose="020B0503020204020204" pitchFamily="34" charset="-122"/>
                <a:ea typeface="微软雅黑" panose="020B0503020204020204" pitchFamily="34" charset="-122"/>
              </a:rPr>
              <a:t>的</a:t>
            </a:r>
            <a:r>
              <a:rPr lang="zh-CN" altLang="en-US" sz="2400" b="1">
                <a:solidFill>
                  <a:schemeClr val="tx1"/>
                </a:solidFill>
                <a:latin typeface="微软雅黑" panose="020B0503020204020204" pitchFamily="34" charset="-122"/>
                <a:ea typeface="微软雅黑" panose="020B0503020204020204" pitchFamily="34" charset="-122"/>
              </a:rPr>
              <a:t>数据的原始形式</a:t>
            </a:r>
            <a:r>
              <a:rPr lang="zh-CN" altLang="en-US" sz="2400" b="1" smtClean="0">
                <a:solidFill>
                  <a:schemeClr val="tx1"/>
                </a:solidFill>
                <a:latin typeface="微软雅黑" panose="020B0503020204020204" pitchFamily="34" charset="-122"/>
                <a:ea typeface="微软雅黑" panose="020B0503020204020204" pitchFamily="34" charset="-122"/>
              </a:rPr>
              <a:t>数据清理和加工</a:t>
            </a:r>
            <a:endParaRPr lang="zh-CN" altLang="en-US"/>
          </a:p>
        </p:txBody>
      </p:sp>
      <p:sp>
        <p:nvSpPr>
          <p:cNvPr id="32" name="圆角矩形 31"/>
          <p:cNvSpPr/>
          <p:nvPr/>
        </p:nvSpPr>
        <p:spPr>
          <a:xfrm>
            <a:off x="4694123" y="3221483"/>
            <a:ext cx="1569492" cy="2200100"/>
          </a:xfrm>
          <a:prstGeom prst="roundRect">
            <a:avLst>
              <a:gd name="adj" fmla="val 7971"/>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mtClean="0">
                <a:solidFill>
                  <a:schemeClr val="tx1"/>
                </a:solidFill>
                <a:latin typeface="微软雅黑" panose="020B0503020204020204" pitchFamily="34" charset="-122"/>
                <a:ea typeface="微软雅黑" panose="020B0503020204020204" pitchFamily="34" charset="-122"/>
              </a:rPr>
              <a:t>提取对</a:t>
            </a:r>
            <a:r>
              <a:rPr lang="zh-CN" altLang="en-US" sz="2400" b="1">
                <a:solidFill>
                  <a:schemeClr val="tx1"/>
                </a:solidFill>
                <a:latin typeface="微软雅黑" panose="020B0503020204020204" pitchFamily="34" charset="-122"/>
                <a:ea typeface="微软雅黑" panose="020B0503020204020204" pitchFamily="34" charset="-122"/>
              </a:rPr>
              <a:t>特定机器学习任务有用</a:t>
            </a:r>
            <a:r>
              <a:rPr lang="zh-CN" altLang="en-US" sz="2400" b="1" smtClean="0">
                <a:solidFill>
                  <a:schemeClr val="tx1"/>
                </a:solidFill>
                <a:latin typeface="微软雅黑" panose="020B0503020204020204" pitchFamily="34" charset="-122"/>
                <a:ea typeface="微软雅黑" panose="020B0503020204020204" pitchFamily="34" charset="-122"/>
              </a:rPr>
              <a:t>的高质量特征</a:t>
            </a:r>
            <a:endParaRPr lang="zh-CN" altLang="en-US"/>
          </a:p>
        </p:txBody>
      </p:sp>
      <p:sp>
        <p:nvSpPr>
          <p:cNvPr id="33" name="圆角矩形 32"/>
          <p:cNvSpPr/>
          <p:nvPr/>
        </p:nvSpPr>
        <p:spPr>
          <a:xfrm>
            <a:off x="6587748" y="3221483"/>
            <a:ext cx="1569492" cy="2200100"/>
          </a:xfrm>
          <a:prstGeom prst="roundRect">
            <a:avLst>
              <a:gd name="adj" fmla="val 7971"/>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solidFill>
                  <a:schemeClr val="tx1"/>
                </a:solidFill>
                <a:latin typeface="微软雅黑" panose="020B0503020204020204" pitchFamily="34" charset="-122"/>
                <a:ea typeface="微软雅黑" panose="020B0503020204020204" pitchFamily="34" charset="-122"/>
              </a:rPr>
              <a:t>对特征进行进一步</a:t>
            </a:r>
            <a:r>
              <a:rPr lang="zh-CN" altLang="en-US" sz="2400" b="1" smtClean="0">
                <a:solidFill>
                  <a:schemeClr val="tx1"/>
                </a:solidFill>
                <a:latin typeface="微软雅黑" panose="020B0503020204020204" pitchFamily="34" charset="-122"/>
                <a:ea typeface="微软雅黑" panose="020B0503020204020204" pitchFamily="34" charset="-122"/>
              </a:rPr>
              <a:t>的筛选以获取关键特征</a:t>
            </a:r>
            <a:endParaRPr lang="zh-CN" altLang="en-US"/>
          </a:p>
        </p:txBody>
      </p:sp>
      <p:sp>
        <p:nvSpPr>
          <p:cNvPr id="34" name="圆角矩形 33"/>
          <p:cNvSpPr/>
          <p:nvPr/>
        </p:nvSpPr>
        <p:spPr>
          <a:xfrm>
            <a:off x="8459847" y="3221483"/>
            <a:ext cx="1569492" cy="2200100"/>
          </a:xfrm>
          <a:prstGeom prst="roundRect">
            <a:avLst>
              <a:gd name="adj" fmla="val 7971"/>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mtClean="0">
                <a:solidFill>
                  <a:schemeClr val="tx1"/>
                </a:solidFill>
                <a:latin typeface="微软雅黑" panose="020B0503020204020204" pitchFamily="34" charset="-122"/>
                <a:ea typeface="微软雅黑" panose="020B0503020204020204" pitchFamily="34" charset="-122"/>
              </a:rPr>
              <a:t>预测函数学习</a:t>
            </a:r>
            <a:endParaRPr lang="zh-CN" altLang="en-US"/>
          </a:p>
        </p:txBody>
      </p:sp>
      <p:sp>
        <p:nvSpPr>
          <p:cNvPr id="30" name="右大括号 29"/>
          <p:cNvSpPr/>
          <p:nvPr/>
        </p:nvSpPr>
        <p:spPr>
          <a:xfrm rot="5400000">
            <a:off x="5303056" y="3625570"/>
            <a:ext cx="315884" cy="3907910"/>
          </a:xfrm>
          <a:prstGeom prst="rightBrace">
            <a:avLst>
              <a:gd name="adj1" fmla="val 29765"/>
              <a:gd name="adj2" fmla="val 4959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文本框 35"/>
          <p:cNvSpPr txBox="1"/>
          <p:nvPr/>
        </p:nvSpPr>
        <p:spPr>
          <a:xfrm>
            <a:off x="4602721" y="5894685"/>
            <a:ext cx="1716553" cy="461665"/>
          </a:xfrm>
          <a:prstGeom prst="rect">
            <a:avLst/>
          </a:prstGeom>
          <a:noFill/>
        </p:spPr>
        <p:txBody>
          <a:bodyPr wrap="square" rtlCol="0">
            <a:spAutoFit/>
          </a:bodyPr>
          <a:lstStyle/>
          <a:p>
            <a:pPr algn="ctr"/>
            <a:r>
              <a:rPr lang="zh-CN" altLang="en-US" sz="2400" b="1" smtClean="0">
                <a:latin typeface="微软雅黑" panose="020B0503020204020204" pitchFamily="34" charset="-122"/>
                <a:ea typeface="微软雅黑" panose="020B0503020204020204" pitchFamily="34" charset="-122"/>
              </a:rPr>
              <a:t>特征工程</a:t>
            </a:r>
            <a:endParaRPr lang="zh-CN" altLang="en-US" sz="2400" b="1">
              <a:latin typeface="微软雅黑" panose="020B0503020204020204" pitchFamily="34" charset="-122"/>
              <a:ea typeface="微软雅黑" panose="020B0503020204020204" pitchFamily="34" charset="-122"/>
            </a:endParaRPr>
          </a:p>
        </p:txBody>
      </p:sp>
      <p:cxnSp>
        <p:nvCxnSpPr>
          <p:cNvPr id="38" name="直接箭头连接符 37"/>
          <p:cNvCxnSpPr/>
          <p:nvPr/>
        </p:nvCxnSpPr>
        <p:spPr>
          <a:xfrm>
            <a:off x="3606770" y="2813239"/>
            <a:ext cx="0" cy="3323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5460043" y="2749601"/>
            <a:ext cx="0" cy="3323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7372494" y="2749601"/>
            <a:ext cx="0" cy="3323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9260323" y="2749601"/>
            <a:ext cx="0" cy="3323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45" name="表格 44"/>
          <p:cNvGraphicFramePr>
            <a:graphicFrameLocks noGrp="1"/>
          </p:cNvGraphicFramePr>
          <p:nvPr>
            <p:extLst>
              <p:ext uri="{D42A27DB-BD31-4B8C-83A1-F6EECF244321}">
                <p14:modId xmlns:p14="http://schemas.microsoft.com/office/powerpoint/2010/main" val="375246422"/>
              </p:ext>
            </p:extLst>
          </p:nvPr>
        </p:nvGraphicFramePr>
        <p:xfrm>
          <a:off x="691039" y="3221482"/>
          <a:ext cx="1788475" cy="2208942"/>
        </p:xfrm>
        <a:graphic>
          <a:graphicData uri="http://schemas.openxmlformats.org/drawingml/2006/table">
            <a:tbl>
              <a:tblPr firstRow="1" bandRow="1">
                <a:tableStyleId>{69012ECD-51FC-41F1-AA8D-1B2483CD663E}</a:tableStyleId>
              </a:tblPr>
              <a:tblGrid>
                <a:gridCol w="1788475">
                  <a:extLst>
                    <a:ext uri="{9D8B030D-6E8A-4147-A177-3AD203B41FA5}">
                      <a16:colId xmlns:a16="http://schemas.microsoft.com/office/drawing/2014/main" val="20000"/>
                    </a:ext>
                  </a:extLst>
                </a:gridCol>
              </a:tblGrid>
              <a:tr h="411783">
                <a:tc>
                  <a:txBody>
                    <a:bodyPr/>
                    <a:lstStyle/>
                    <a:p>
                      <a:pPr marL="0" marR="0" lvl="0" indent="0" algn="ctr" defTabSz="977900" rtl="0" eaLnBrk="1" fontAlgn="base" latinLnBrk="0" hangingPunct="1">
                        <a:lnSpc>
                          <a:spcPct val="90000"/>
                        </a:lnSpc>
                        <a:spcBef>
                          <a:spcPct val="0"/>
                        </a:spcBef>
                        <a:spcAft>
                          <a:spcPct val="35000"/>
                        </a:spcAft>
                        <a:buClrTx/>
                        <a:buSzTx/>
                        <a:buFontTx/>
                        <a:buNone/>
                        <a:tabLst/>
                        <a:defRPr/>
                      </a:pPr>
                      <a:r>
                        <a:rPr kumimoji="0" lang="zh-CN" altLang="en-US" sz="2400" b="1"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主要方法</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1788318">
                <a:tc>
                  <a:txBody>
                    <a:bodyPr/>
                    <a:lstStyle/>
                    <a:p>
                      <a:pPr marL="342900" indent="-342900" algn="just">
                        <a:spcAft>
                          <a:spcPts val="600"/>
                        </a:spcAft>
                        <a:buFont typeface="Wingdings" panose="05000000000000000000" pitchFamily="2" charset="2"/>
                        <a:buChar char="Ø"/>
                      </a:pPr>
                      <a:r>
                        <a:rPr lang="zh-CN" altLang="en-US" sz="2400" b="1" smtClean="0">
                          <a:latin typeface="微软雅黑" panose="020B0503020204020204" pitchFamily="34" charset="-122"/>
                          <a:ea typeface="微软雅黑" panose="020B0503020204020204" pitchFamily="34" charset="-122"/>
                        </a:rPr>
                        <a:t>线性判别</a:t>
                      </a:r>
                      <a:endParaRPr lang="en-US" altLang="zh-CN" sz="2400" b="1" smtClean="0">
                        <a:latin typeface="微软雅黑" panose="020B0503020204020204" pitchFamily="34" charset="-122"/>
                        <a:ea typeface="微软雅黑" panose="020B0503020204020204" pitchFamily="34" charset="-122"/>
                      </a:endParaRPr>
                    </a:p>
                    <a:p>
                      <a:pPr marL="342900" indent="-342900" algn="just">
                        <a:spcAft>
                          <a:spcPts val="600"/>
                        </a:spcAft>
                        <a:buFont typeface="Wingdings" panose="05000000000000000000" pitchFamily="2" charset="2"/>
                        <a:buChar char="Ø"/>
                      </a:pPr>
                      <a:r>
                        <a:rPr lang="zh-CN" altLang="en-US" sz="2400" b="1" smtClean="0">
                          <a:latin typeface="微软雅黑" panose="020B0503020204020204" pitchFamily="34" charset="-122"/>
                          <a:ea typeface="微软雅黑" panose="020B0503020204020204" pitchFamily="34" charset="-122"/>
                        </a:rPr>
                        <a:t>主元分析</a:t>
                      </a:r>
                      <a:endParaRPr lang="en-US" altLang="zh-CN" sz="2400" b="1" smtClean="0">
                        <a:latin typeface="微软雅黑" panose="020B0503020204020204" pitchFamily="34" charset="-122"/>
                        <a:ea typeface="微软雅黑" panose="020B0503020204020204" pitchFamily="34" charset="-122"/>
                      </a:endParaRPr>
                    </a:p>
                    <a:p>
                      <a:pPr marL="342900" indent="-342900" algn="just">
                        <a:spcAft>
                          <a:spcPts val="600"/>
                        </a:spcAft>
                        <a:buFont typeface="Wingdings" panose="05000000000000000000" pitchFamily="2" charset="2"/>
                        <a:buChar char="Ø"/>
                      </a:pPr>
                      <a:r>
                        <a:rPr lang="en-US" altLang="zh-CN" sz="2400" b="1" smtClean="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46" name="表格 45"/>
          <p:cNvGraphicFramePr>
            <a:graphicFrameLocks noGrp="1"/>
          </p:cNvGraphicFramePr>
          <p:nvPr>
            <p:extLst>
              <p:ext uri="{D42A27DB-BD31-4B8C-83A1-F6EECF244321}">
                <p14:modId xmlns:p14="http://schemas.microsoft.com/office/powerpoint/2010/main" val="239100120"/>
              </p:ext>
            </p:extLst>
          </p:nvPr>
        </p:nvGraphicFramePr>
        <p:xfrm>
          <a:off x="10255387" y="3212641"/>
          <a:ext cx="1788475" cy="2208942"/>
        </p:xfrm>
        <a:graphic>
          <a:graphicData uri="http://schemas.openxmlformats.org/drawingml/2006/table">
            <a:tbl>
              <a:tblPr firstRow="1" bandRow="1">
                <a:tableStyleId>{69012ECD-51FC-41F1-AA8D-1B2483CD663E}</a:tableStyleId>
              </a:tblPr>
              <a:tblGrid>
                <a:gridCol w="1788475">
                  <a:extLst>
                    <a:ext uri="{9D8B030D-6E8A-4147-A177-3AD203B41FA5}">
                      <a16:colId xmlns:a16="http://schemas.microsoft.com/office/drawing/2014/main" val="20000"/>
                    </a:ext>
                  </a:extLst>
                </a:gridCol>
              </a:tblGrid>
              <a:tr h="411783">
                <a:tc>
                  <a:txBody>
                    <a:bodyPr/>
                    <a:lstStyle/>
                    <a:p>
                      <a:pPr marL="0" marR="0" lvl="0" indent="0" algn="ctr" defTabSz="977900" rtl="0" eaLnBrk="1" fontAlgn="base" latinLnBrk="0" hangingPunct="1">
                        <a:lnSpc>
                          <a:spcPct val="90000"/>
                        </a:lnSpc>
                        <a:spcBef>
                          <a:spcPct val="0"/>
                        </a:spcBef>
                        <a:spcAft>
                          <a:spcPct val="35000"/>
                        </a:spcAft>
                        <a:buClrTx/>
                        <a:buSzTx/>
                        <a:buFontTx/>
                        <a:buNone/>
                        <a:tabLst/>
                        <a:defRPr/>
                      </a:pPr>
                      <a:r>
                        <a:rPr kumimoji="0" lang="zh-CN" altLang="en-US" sz="2400" b="1"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缺点</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1788318">
                <a:tc>
                  <a:txBody>
                    <a:bodyPr/>
                    <a:lstStyle/>
                    <a:p>
                      <a:pPr marL="342900" indent="-342900" algn="just">
                        <a:spcAft>
                          <a:spcPts val="600"/>
                        </a:spcAft>
                        <a:buFont typeface="Wingdings" panose="05000000000000000000" pitchFamily="2" charset="2"/>
                        <a:buChar char="Ø"/>
                      </a:pPr>
                      <a:r>
                        <a:rPr lang="zh-CN" altLang="en-US" sz="2400" b="1" smtClean="0">
                          <a:latin typeface="微软雅黑" panose="020B0503020204020204" pitchFamily="34" charset="-122"/>
                          <a:ea typeface="微软雅黑" panose="020B0503020204020204" pitchFamily="34" charset="-122"/>
                        </a:rPr>
                        <a:t>浅层学习</a:t>
                      </a:r>
                      <a:endParaRPr lang="en-US" altLang="zh-CN" sz="2400" b="1" smtClean="0">
                        <a:latin typeface="微软雅黑" panose="020B0503020204020204" pitchFamily="34" charset="-122"/>
                        <a:ea typeface="微软雅黑" panose="020B0503020204020204" pitchFamily="34" charset="-122"/>
                      </a:endParaRPr>
                    </a:p>
                    <a:p>
                      <a:pPr marL="342900" indent="-342900" algn="just">
                        <a:spcAft>
                          <a:spcPts val="600"/>
                        </a:spcAft>
                        <a:buFont typeface="Wingdings" panose="05000000000000000000" pitchFamily="2" charset="2"/>
                        <a:buChar char="Ø"/>
                      </a:pPr>
                      <a:r>
                        <a:rPr lang="zh-CN" altLang="en-US" sz="2400" b="1" smtClean="0">
                          <a:latin typeface="微软雅黑" panose="020B0503020204020204" pitchFamily="34" charset="-122"/>
                          <a:ea typeface="微软雅黑" panose="020B0503020204020204" pitchFamily="34" charset="-122"/>
                        </a:rPr>
                        <a:t>人工干预</a:t>
                      </a:r>
                      <a:endParaRPr lang="en-US" altLang="zh-CN" sz="2400" b="1" smtClean="0">
                        <a:latin typeface="微软雅黑" panose="020B0503020204020204" pitchFamily="34" charset="-122"/>
                        <a:ea typeface="微软雅黑" panose="020B0503020204020204" pitchFamily="34" charset="-122"/>
                      </a:endParaRPr>
                    </a:p>
                    <a:p>
                      <a:pPr marL="342900" indent="-342900" algn="just">
                        <a:spcAft>
                          <a:spcPts val="600"/>
                        </a:spcAft>
                        <a:buFont typeface="Wingdings" panose="05000000000000000000" pitchFamily="2" charset="2"/>
                        <a:buChar char="Ø"/>
                      </a:pPr>
                      <a:r>
                        <a:rPr lang="zh-CN" altLang="en-US" sz="2400" b="1" smtClean="0">
                          <a:latin typeface="微软雅黑" panose="020B0503020204020204" pitchFamily="34" charset="-122"/>
                          <a:ea typeface="微软雅黑" panose="020B0503020204020204" pitchFamily="34" charset="-122"/>
                        </a:rPr>
                        <a:t>依赖经验</a:t>
                      </a:r>
                      <a:endParaRPr lang="en-US" altLang="zh-CN" sz="2400" b="1" smtClean="0">
                        <a:latin typeface="微软雅黑" panose="020B0503020204020204" pitchFamily="34" charset="-122"/>
                        <a:ea typeface="微软雅黑" panose="020B0503020204020204" pitchFamily="34" charset="-122"/>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37068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5283"/>
            <a:ext cx="10515600" cy="618100"/>
          </a:xfrm>
        </p:spPr>
        <p:txBody>
          <a:bodyPr>
            <a:normAutofit/>
          </a:bodyPr>
          <a:lstStyle/>
          <a:p>
            <a:r>
              <a:rPr lang="zh-CN" altLang="en-US" sz="3600" smtClean="0"/>
              <a:t>机器学习概论</a:t>
            </a:r>
            <a:endParaRPr lang="zh-CN" altLang="en-US" sz="3600"/>
          </a:p>
        </p:txBody>
      </p:sp>
      <p:sp>
        <p:nvSpPr>
          <p:cNvPr id="5" name="灯片编号占位符 4"/>
          <p:cNvSpPr>
            <a:spLocks noGrp="1"/>
          </p:cNvSpPr>
          <p:nvPr>
            <p:ph type="sldNum" sz="quarter" idx="12"/>
          </p:nvPr>
        </p:nvSpPr>
        <p:spPr/>
        <p:txBody>
          <a:bodyPr/>
          <a:lstStyle/>
          <a:p>
            <a:pPr algn="r"/>
            <a:fld id="{0D5EAECF-4504-4F42-A35F-D3F354530B9A}" type="slidenum">
              <a:rPr lang="zh-CN" altLang="en-US" smtClean="0"/>
              <a:pPr algn="r"/>
              <a:t>8</a:t>
            </a:fld>
            <a:endParaRPr lang="zh-CN" altLang="en-US"/>
          </a:p>
        </p:txBody>
      </p:sp>
      <p:sp>
        <p:nvSpPr>
          <p:cNvPr id="6" name="内容占位符 2"/>
          <p:cNvSpPr>
            <a:spLocks noGrp="1"/>
          </p:cNvSpPr>
          <p:nvPr>
            <p:ph idx="1"/>
          </p:nvPr>
        </p:nvSpPr>
        <p:spPr>
          <a:xfrm>
            <a:off x="1005814" y="870601"/>
            <a:ext cx="10515601" cy="5368412"/>
          </a:xfrm>
        </p:spPr>
        <p:txBody>
          <a:bodyPr>
            <a:normAutofit/>
          </a:bodyPr>
          <a:lstStyle/>
          <a:p>
            <a:pPr>
              <a:lnSpc>
                <a:spcPct val="150000"/>
              </a:lnSpc>
              <a:buFont typeface="Wingdings" panose="05000000000000000000" pitchFamily="2" charset="2"/>
              <a:buChar char="Ø"/>
            </a:pPr>
            <a:r>
              <a:rPr lang="zh-CN" altLang="en-US" sz="2800" smtClean="0"/>
              <a:t>人工智能的挑战之一：语义鸿沟</a:t>
            </a:r>
            <a:endParaRPr lang="en-US" altLang="zh-CN" sz="2800" smtClean="0"/>
          </a:p>
          <a:p>
            <a:pPr lvl="1">
              <a:lnSpc>
                <a:spcPct val="150000"/>
              </a:lnSpc>
              <a:buFont typeface="Wingdings" panose="05000000000000000000" pitchFamily="2" charset="2"/>
              <a:buChar char="Ø"/>
            </a:pPr>
            <a:r>
              <a:rPr lang="zh-CN" altLang="en-US" sz="2400" b="1"/>
              <a:t>人们对文本、图像的理解无法从字符串或者图像的底层特征直接获得</a:t>
            </a:r>
          </a:p>
          <a:p>
            <a:pPr lvl="1">
              <a:lnSpc>
                <a:spcPct val="150000"/>
              </a:lnSpc>
              <a:buFont typeface="Wingdings" panose="05000000000000000000" pitchFamily="2" charset="2"/>
              <a:buChar char="Ø"/>
            </a:pPr>
            <a:endParaRPr lang="zh-CN" altLang="en-US" sz="2400"/>
          </a:p>
          <a:p>
            <a:pPr lvl="1">
              <a:lnSpc>
                <a:spcPct val="100000"/>
              </a:lnSpc>
              <a:buFont typeface="Wingdings" panose="05000000000000000000" pitchFamily="2" charset="2"/>
              <a:buChar char="Ø"/>
            </a:pPr>
            <a:endParaRPr lang="en-US" altLang="zh-CN" sz="2400"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smtClean="0"/>
          </a:p>
        </p:txBody>
      </p:sp>
      <p:pic>
        <p:nvPicPr>
          <p:cNvPr id="2050" name="Picture 2" descr="https://t7.baidu.com/it/u=4256280520,1252070511&amp;fm=193&amp;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7905"/>
          <a:stretch/>
        </p:blipFill>
        <p:spPr bwMode="auto">
          <a:xfrm>
            <a:off x="1856727" y="2189364"/>
            <a:ext cx="1703713" cy="12552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g0.baidu.com/it/u=25522092,738058934&amp;fm=253&amp;fmt=auto&amp;app=120&amp;f=JPEG?w=800&amp;h=14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6551" y="3582461"/>
            <a:ext cx="974956" cy="17214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img0.baidu.com/it/u=1410510505,4239539557&amp;fm=253&amp;fmt=auto&amp;app=138&amp;f=JPEG?w=800&amp;h=5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4235" y="4067593"/>
            <a:ext cx="1978123" cy="123632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img1.baidu.com/it/u=1631734953,1918984483&amp;fm=253&amp;fmt=auto&amp;app=138&amp;f=JPEG?w=281&amp;h=500"/>
          <p:cNvPicPr>
            <a:picLocks noChangeAspect="1" noChangeArrowheads="1"/>
          </p:cNvPicPr>
          <p:nvPr/>
        </p:nvPicPr>
        <p:blipFill rotWithShape="1">
          <a:blip r:embed="rId5">
            <a:extLst>
              <a:ext uri="{28A0092B-C50C-407E-A947-70E740481C1C}">
                <a14:useLocalDpi xmlns:a14="http://schemas.microsoft.com/office/drawing/2010/main" val="0"/>
              </a:ext>
            </a:extLst>
          </a:blip>
          <a:srcRect t="24641"/>
          <a:stretch/>
        </p:blipFill>
        <p:spPr bwMode="auto">
          <a:xfrm>
            <a:off x="3471256" y="2112635"/>
            <a:ext cx="1400721" cy="187824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765630" y="2496712"/>
            <a:ext cx="2196782" cy="2807208"/>
          </a:xfrm>
          <a:prstGeom prst="rect">
            <a:avLst/>
          </a:prstGeom>
        </p:spPr>
      </p:pic>
      <p:sp>
        <p:nvSpPr>
          <p:cNvPr id="3" name="文本框 2"/>
          <p:cNvSpPr txBox="1"/>
          <p:nvPr/>
        </p:nvSpPr>
        <p:spPr>
          <a:xfrm>
            <a:off x="2751513" y="5496911"/>
            <a:ext cx="1106093" cy="369332"/>
          </a:xfrm>
          <a:prstGeom prst="rect">
            <a:avLst/>
          </a:prstGeom>
          <a:noFill/>
        </p:spPr>
        <p:txBody>
          <a:bodyPr wrap="square" rtlCol="0">
            <a:spAutoFit/>
          </a:bodyPr>
          <a:lstStyle/>
          <a:p>
            <a:r>
              <a:rPr lang="en-US" altLang="zh-CN" b="1" smtClean="0">
                <a:latin typeface="微软雅黑" panose="020B0503020204020204" pitchFamily="34" charset="-122"/>
                <a:ea typeface="微软雅黑" panose="020B0503020204020204" pitchFamily="34" charset="-122"/>
              </a:rPr>
              <a:t>=</a:t>
            </a:r>
            <a:r>
              <a:rPr lang="zh-CN" altLang="en-US" b="1" smtClean="0">
                <a:latin typeface="微软雅黑" panose="020B0503020204020204" pitchFamily="34" charset="-122"/>
                <a:ea typeface="微软雅黑" panose="020B0503020204020204" pitchFamily="34" charset="-122"/>
              </a:rPr>
              <a:t>“猫“</a:t>
            </a:r>
            <a:endParaRPr lang="zh-CN" altLang="en-US" b="1">
              <a:latin typeface="微软雅黑" panose="020B0503020204020204" pitchFamily="34" charset="-122"/>
              <a:ea typeface="微软雅黑" panose="020B0503020204020204" pitchFamily="34" charset="-122"/>
            </a:endParaRPr>
          </a:p>
        </p:txBody>
      </p:sp>
      <p:sp>
        <p:nvSpPr>
          <p:cNvPr id="27" name="文本框 26"/>
          <p:cNvSpPr txBox="1"/>
          <p:nvPr/>
        </p:nvSpPr>
        <p:spPr>
          <a:xfrm>
            <a:off x="5968539" y="5461138"/>
            <a:ext cx="1280158" cy="369332"/>
          </a:xfrm>
          <a:prstGeom prst="rect">
            <a:avLst/>
          </a:prstGeom>
          <a:noFill/>
        </p:spPr>
        <p:txBody>
          <a:bodyPr wrap="square" rtlCol="0">
            <a:spAutoFit/>
          </a:bodyPr>
          <a:lstStyle/>
          <a:p>
            <a:r>
              <a:rPr lang="en-US" altLang="zh-CN" b="1" smtClean="0">
                <a:latin typeface="微软雅黑" panose="020B0503020204020204" pitchFamily="34" charset="-122"/>
                <a:ea typeface="微软雅黑" panose="020B0503020204020204" pitchFamily="34" charset="-122"/>
              </a:rPr>
              <a:t>=</a:t>
            </a:r>
            <a:r>
              <a:rPr lang="zh-CN" altLang="en-US" b="1" smtClean="0">
                <a:latin typeface="微软雅黑" panose="020B0503020204020204" pitchFamily="34" charset="-122"/>
                <a:ea typeface="微软雅黑" panose="020B0503020204020204" pitchFamily="34" charset="-122"/>
              </a:rPr>
              <a:t>“惊讶“</a:t>
            </a:r>
            <a:endParaRPr lang="zh-CN" altLang="en-US" b="1">
              <a:latin typeface="微软雅黑" panose="020B0503020204020204" pitchFamily="34" charset="-122"/>
              <a:ea typeface="微软雅黑" panose="020B0503020204020204" pitchFamily="34" charset="-122"/>
            </a:endParaRPr>
          </a:p>
        </p:txBody>
      </p:sp>
      <p:pic>
        <p:nvPicPr>
          <p:cNvPr id="28" name="Picture 5"/>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370313" y="2835383"/>
            <a:ext cx="2743200" cy="2129866"/>
          </a:xfrm>
          <a:prstGeom prst="rect">
            <a:avLst/>
          </a:prstGeom>
        </p:spPr>
      </p:pic>
      <p:sp>
        <p:nvSpPr>
          <p:cNvPr id="29" name="文本框 28"/>
          <p:cNvSpPr txBox="1"/>
          <p:nvPr/>
        </p:nvSpPr>
        <p:spPr>
          <a:xfrm>
            <a:off x="9010996" y="5493663"/>
            <a:ext cx="1317801" cy="369332"/>
          </a:xfrm>
          <a:prstGeom prst="rect">
            <a:avLst/>
          </a:prstGeom>
          <a:noFill/>
        </p:spPr>
        <p:txBody>
          <a:bodyPr wrap="square" rtlCol="0">
            <a:spAutoFit/>
          </a:bodyPr>
          <a:lstStyle/>
          <a:p>
            <a:r>
              <a:rPr lang="en-US" altLang="zh-CN" b="1" smtClean="0">
                <a:latin typeface="微软雅黑" panose="020B0503020204020204" pitchFamily="34" charset="-122"/>
                <a:ea typeface="微软雅黑" panose="020B0503020204020204" pitchFamily="34" charset="-122"/>
              </a:rPr>
              <a:t>=</a:t>
            </a:r>
            <a:r>
              <a:rPr lang="zh-CN" altLang="en-US" b="1" smtClean="0">
                <a:latin typeface="微软雅黑" panose="020B0503020204020204" pitchFamily="34" charset="-122"/>
                <a:ea typeface="微软雅黑" panose="020B0503020204020204" pitchFamily="34" charset="-122"/>
              </a:rPr>
              <a:t>“思念“</a:t>
            </a:r>
            <a:endParaRPr lang="zh-CN" altLang="en-US" b="1">
              <a:latin typeface="微软雅黑" panose="020B0503020204020204" pitchFamily="34" charset="-122"/>
              <a:ea typeface="微软雅黑" panose="020B0503020204020204" pitchFamily="34" charset="-122"/>
            </a:endParaRPr>
          </a:p>
        </p:txBody>
      </p:sp>
      <p:sp>
        <p:nvSpPr>
          <p:cNvPr id="4" name="矩形 3"/>
          <p:cNvSpPr/>
          <p:nvPr/>
        </p:nvSpPr>
        <p:spPr>
          <a:xfrm>
            <a:off x="605289" y="3514034"/>
            <a:ext cx="1107996" cy="369332"/>
          </a:xfrm>
          <a:prstGeom prst="rect">
            <a:avLst/>
          </a:prstGeom>
        </p:spPr>
        <p:txBody>
          <a:bodyPr wrap="none">
            <a:spAutoFit/>
          </a:bodyPr>
          <a:lstStyle/>
          <a:p>
            <a:r>
              <a:rPr lang="zh-CN" altLang="en-US" b="1">
                <a:latin typeface="微软雅黑" panose="020B0503020204020204" pitchFamily="34" charset="-122"/>
                <a:ea typeface="微软雅黑" panose="020B0503020204020204" pitchFamily="34" charset="-122"/>
              </a:rPr>
              <a:t>底层特征</a:t>
            </a:r>
            <a:endParaRPr lang="zh-CN" altLang="en-US">
              <a:latin typeface="微软雅黑" panose="020B0503020204020204" pitchFamily="34" charset="-122"/>
              <a:ea typeface="微软雅黑" panose="020B0503020204020204" pitchFamily="34" charset="-122"/>
            </a:endParaRPr>
          </a:p>
        </p:txBody>
      </p:sp>
      <p:sp>
        <p:nvSpPr>
          <p:cNvPr id="37" name="矩形 36"/>
          <p:cNvSpPr/>
          <p:nvPr/>
        </p:nvSpPr>
        <p:spPr>
          <a:xfrm>
            <a:off x="605289" y="5494985"/>
            <a:ext cx="1107996" cy="369332"/>
          </a:xfrm>
          <a:prstGeom prst="rect">
            <a:avLst/>
          </a:prstGeom>
        </p:spPr>
        <p:txBody>
          <a:bodyPr wrap="none">
            <a:spAutoFit/>
          </a:bodyPr>
          <a:lstStyle/>
          <a:p>
            <a:r>
              <a:rPr lang="zh-CN" altLang="en-US" b="1" smtClean="0">
                <a:latin typeface="微软雅黑" panose="020B0503020204020204" pitchFamily="34" charset="-122"/>
                <a:ea typeface="微软雅黑" panose="020B0503020204020204" pitchFamily="34" charset="-122"/>
              </a:rPr>
              <a:t>高层语义</a:t>
            </a:r>
            <a:endParaRPr lang="zh-CN" altLang="en-US"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269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5283"/>
            <a:ext cx="10515600" cy="618100"/>
          </a:xfrm>
        </p:spPr>
        <p:txBody>
          <a:bodyPr>
            <a:normAutofit/>
          </a:bodyPr>
          <a:lstStyle/>
          <a:p>
            <a:r>
              <a:rPr lang="zh-CN" altLang="en-US" sz="3600" smtClean="0"/>
              <a:t>机器学习概论</a:t>
            </a:r>
            <a:endParaRPr lang="zh-CN" altLang="en-US" sz="3600"/>
          </a:p>
        </p:txBody>
      </p:sp>
      <p:sp>
        <p:nvSpPr>
          <p:cNvPr id="5" name="灯片编号占位符 4"/>
          <p:cNvSpPr>
            <a:spLocks noGrp="1"/>
          </p:cNvSpPr>
          <p:nvPr>
            <p:ph type="sldNum" sz="quarter" idx="12"/>
          </p:nvPr>
        </p:nvSpPr>
        <p:spPr/>
        <p:txBody>
          <a:bodyPr/>
          <a:lstStyle/>
          <a:p>
            <a:pPr algn="r"/>
            <a:fld id="{0D5EAECF-4504-4F42-A35F-D3F354530B9A}" type="slidenum">
              <a:rPr lang="zh-CN" altLang="en-US" smtClean="0"/>
              <a:pPr algn="r"/>
              <a:t>9</a:t>
            </a:fld>
            <a:endParaRPr lang="zh-CN" altLang="en-US"/>
          </a:p>
        </p:txBody>
      </p:sp>
      <p:sp>
        <p:nvSpPr>
          <p:cNvPr id="6" name="内容占位符 2"/>
          <p:cNvSpPr>
            <a:spLocks noGrp="1"/>
          </p:cNvSpPr>
          <p:nvPr>
            <p:ph idx="1"/>
          </p:nvPr>
        </p:nvSpPr>
        <p:spPr>
          <a:xfrm>
            <a:off x="1005814" y="870601"/>
            <a:ext cx="10515601" cy="5368412"/>
          </a:xfrm>
        </p:spPr>
        <p:txBody>
          <a:bodyPr>
            <a:normAutofit/>
          </a:bodyPr>
          <a:lstStyle/>
          <a:p>
            <a:pPr>
              <a:lnSpc>
                <a:spcPct val="100000"/>
              </a:lnSpc>
              <a:buFont typeface="Wingdings" panose="05000000000000000000" pitchFamily="2" charset="2"/>
              <a:buChar char="Ø"/>
            </a:pPr>
            <a:r>
              <a:rPr lang="zh-CN" altLang="en-US" sz="2800"/>
              <a:t>数据表示是机器学习的核心问题</a:t>
            </a:r>
            <a:endParaRPr lang="en-US" altLang="zh-CN" sz="2800"/>
          </a:p>
          <a:p>
            <a:pPr>
              <a:lnSpc>
                <a:spcPct val="100000"/>
              </a:lnSpc>
              <a:buFont typeface="Wingdings" panose="05000000000000000000" pitchFamily="2" charset="2"/>
              <a:buChar char="Ø"/>
            </a:pPr>
            <a:r>
              <a:rPr lang="zh-CN" altLang="en-US" sz="2800"/>
              <a:t>表示学习（ </a:t>
            </a:r>
            <a:r>
              <a:rPr lang="en-US" altLang="zh-CN" sz="2800"/>
              <a:t>Representation Learning</a:t>
            </a:r>
            <a:r>
              <a:rPr lang="zh-CN" altLang="en-US" sz="2800"/>
              <a:t>）</a:t>
            </a:r>
            <a:endParaRPr lang="en-US" altLang="zh-CN" sz="2800" smtClean="0"/>
          </a:p>
          <a:p>
            <a:pPr lvl="1">
              <a:lnSpc>
                <a:spcPct val="100000"/>
              </a:lnSpc>
              <a:buFont typeface="Wingdings" panose="05000000000000000000" pitchFamily="2" charset="2"/>
              <a:buChar char="Ø"/>
            </a:pPr>
            <a:r>
              <a:rPr lang="zh-CN" altLang="en-US" sz="2400" b="1" smtClean="0"/>
              <a:t>什么是数据好的表示？</a:t>
            </a:r>
            <a:endParaRPr lang="en-US" altLang="zh-CN" sz="2400" b="1" smtClean="0"/>
          </a:p>
          <a:p>
            <a:pPr lvl="1">
              <a:lnSpc>
                <a:spcPct val="100000"/>
              </a:lnSpc>
              <a:buFont typeface="Wingdings" panose="05000000000000000000" pitchFamily="2" charset="2"/>
              <a:buChar char="Ø"/>
            </a:pPr>
            <a:r>
              <a:rPr lang="zh-CN" altLang="en-US" sz="2400" b="1" smtClean="0"/>
              <a:t>如何自动从数据中学到好的表示？</a:t>
            </a:r>
            <a:endParaRPr lang="en-US" altLang="zh-CN" sz="2400" b="1" smtClean="0"/>
          </a:p>
          <a:p>
            <a:pPr>
              <a:lnSpc>
                <a:spcPct val="100000"/>
              </a:lnSpc>
              <a:buFont typeface="Wingdings" panose="05000000000000000000" pitchFamily="2" charset="2"/>
              <a:buChar char="Ø"/>
            </a:pPr>
            <a:r>
              <a:rPr lang="zh-CN" altLang="en-US" sz="2800"/>
              <a:t>一个好的表示具有以下几个优点：</a:t>
            </a:r>
          </a:p>
          <a:p>
            <a:pPr lvl="1">
              <a:lnSpc>
                <a:spcPct val="100000"/>
              </a:lnSpc>
              <a:buFont typeface="Wingdings" panose="05000000000000000000" pitchFamily="2" charset="2"/>
              <a:buChar char="Ø"/>
            </a:pPr>
            <a:r>
              <a:rPr lang="zh-CN" altLang="en-US" sz="2400" b="1"/>
              <a:t>应该具有很强的表示能力。</a:t>
            </a:r>
          </a:p>
          <a:p>
            <a:pPr lvl="1">
              <a:lnSpc>
                <a:spcPct val="100000"/>
              </a:lnSpc>
              <a:buFont typeface="Wingdings" panose="05000000000000000000" pitchFamily="2" charset="2"/>
              <a:buChar char="Ø"/>
            </a:pPr>
            <a:r>
              <a:rPr lang="zh-CN" altLang="en-US" sz="2400" b="1"/>
              <a:t>应该使后续的学习任务变得简单。</a:t>
            </a:r>
          </a:p>
          <a:p>
            <a:pPr lvl="1">
              <a:lnSpc>
                <a:spcPct val="100000"/>
              </a:lnSpc>
              <a:buFont typeface="Wingdings" panose="05000000000000000000" pitchFamily="2" charset="2"/>
              <a:buChar char="Ø"/>
            </a:pPr>
            <a:r>
              <a:rPr lang="zh-CN" altLang="en-US" sz="2400" b="1"/>
              <a:t>应该具有一般性，是任务或领域独立的。</a:t>
            </a:r>
          </a:p>
          <a:p>
            <a:pPr>
              <a:lnSpc>
                <a:spcPct val="100000"/>
              </a:lnSpc>
              <a:buFont typeface="Wingdings" panose="05000000000000000000" pitchFamily="2" charset="2"/>
              <a:buChar char="Ø"/>
            </a:pPr>
            <a:r>
              <a:rPr lang="zh-CN" altLang="en-US" sz="2800"/>
              <a:t>特征提取</a:t>
            </a:r>
            <a:r>
              <a:rPr lang="en-US" altLang="zh-CN" sz="2800"/>
              <a:t>VS</a:t>
            </a:r>
            <a:r>
              <a:rPr lang="zh-CN" altLang="en-US" sz="2800"/>
              <a:t>表示学习</a:t>
            </a:r>
          </a:p>
          <a:p>
            <a:pPr lvl="1">
              <a:lnSpc>
                <a:spcPct val="100000"/>
              </a:lnSpc>
              <a:buFont typeface="Wingdings" panose="05000000000000000000" pitchFamily="2" charset="2"/>
              <a:buChar char="Ø"/>
            </a:pPr>
            <a:r>
              <a:rPr lang="zh-CN" altLang="en-US" sz="2400" b="1"/>
              <a:t>特征提取：基于任务或先验对去除无用特征</a:t>
            </a:r>
          </a:p>
          <a:p>
            <a:pPr lvl="1">
              <a:lnSpc>
                <a:spcPct val="100000"/>
              </a:lnSpc>
              <a:buFont typeface="Wingdings" panose="05000000000000000000" pitchFamily="2" charset="2"/>
              <a:buChar char="Ø"/>
            </a:pPr>
            <a:r>
              <a:rPr lang="zh-CN" altLang="en-US" sz="2400" b="1"/>
              <a:t>表示学习：通过深度模型学习高层语义</a:t>
            </a:r>
            <a:r>
              <a:rPr lang="zh-CN" altLang="en-US" sz="2400" b="1" smtClean="0"/>
              <a:t>特征</a:t>
            </a:r>
            <a:endParaRPr lang="zh-CN" altLang="en-US" sz="2400" b="1"/>
          </a:p>
          <a:p>
            <a:pPr lvl="1">
              <a:lnSpc>
                <a:spcPct val="150000"/>
              </a:lnSpc>
              <a:buFont typeface="Wingdings" panose="05000000000000000000" pitchFamily="2" charset="2"/>
              <a:buChar char="Ø"/>
            </a:pPr>
            <a:endParaRPr lang="zh-CN" altLang="en-US" sz="2400"/>
          </a:p>
          <a:p>
            <a:pPr lvl="1">
              <a:lnSpc>
                <a:spcPct val="100000"/>
              </a:lnSpc>
              <a:buFont typeface="Wingdings" panose="05000000000000000000" pitchFamily="2" charset="2"/>
              <a:buChar char="Ø"/>
            </a:pPr>
            <a:endParaRPr lang="en-US" altLang="zh-CN" sz="2400"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a:p>
          <a:p>
            <a:pPr lvl="1">
              <a:lnSpc>
                <a:spcPct val="100000"/>
              </a:lnSpc>
              <a:buFont typeface="Wingdings" panose="05000000000000000000" pitchFamily="2" charset="2"/>
              <a:buChar char="Ø"/>
            </a:pPr>
            <a:endParaRPr lang="en-US" altLang="zh-CN" sz="2400" b="1" smtClean="0"/>
          </a:p>
          <a:p>
            <a:pPr lvl="1">
              <a:lnSpc>
                <a:spcPct val="100000"/>
              </a:lnSpc>
              <a:buFont typeface="Wingdings" panose="05000000000000000000" pitchFamily="2" charset="2"/>
              <a:buChar char="Ø"/>
            </a:pPr>
            <a:endParaRPr lang="en-US" altLang="zh-CN" sz="2400" b="1" smtClean="0"/>
          </a:p>
        </p:txBody>
      </p:sp>
      <p:pic>
        <p:nvPicPr>
          <p:cNvPr id="16" name="Picture 2" descr="“rgb”的图片搜索结果"/>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610600" y="1041282"/>
            <a:ext cx="2471103" cy="2138083"/>
          </a:xfrm>
          <a:prstGeom prst="rect">
            <a:avLst/>
          </a:prstGeom>
          <a:noFill/>
          <a:extLst>
            <a:ext uri="{909E8E84-426E-40DD-AFC4-6F175D3DCCD1}">
              <a14:hiddenFill xmlns:a14="http://schemas.microsoft.com/office/drawing/2010/main">
                <a:solidFill>
                  <a:srgbClr val="FFFFFF"/>
                </a:solidFill>
              </a14:hiddenFill>
            </a:ext>
          </a:extLst>
        </p:spPr>
      </p:pic>
      <p:pic>
        <p:nvPicPr>
          <p:cNvPr id="17" name="图片 1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9975" y="3865434"/>
            <a:ext cx="3999381" cy="1859263"/>
          </a:xfrm>
          <a:prstGeom prst="rect">
            <a:avLst/>
          </a:prstGeom>
        </p:spPr>
      </p:pic>
      <p:sp>
        <p:nvSpPr>
          <p:cNvPr id="7" name="矩形 6"/>
          <p:cNvSpPr/>
          <p:nvPr/>
        </p:nvSpPr>
        <p:spPr>
          <a:xfrm>
            <a:off x="8899646" y="3496102"/>
            <a:ext cx="1800493" cy="369332"/>
          </a:xfrm>
          <a:prstGeom prst="rect">
            <a:avLst/>
          </a:prstGeom>
        </p:spPr>
        <p:txBody>
          <a:bodyPr wrap="none">
            <a:spAutoFit/>
          </a:bodyPr>
          <a:lstStyle/>
          <a:p>
            <a:r>
              <a:rPr lang="zh-CN" altLang="en-US" b="1" smtClean="0">
                <a:latin typeface="微软雅黑" panose="020B0503020204020204" pitchFamily="34" charset="-122"/>
                <a:ea typeface="微软雅黑" panose="020B0503020204020204" pitchFamily="34" charset="-122"/>
              </a:rPr>
              <a:t>颜色的表示方法</a:t>
            </a:r>
            <a:endParaRPr lang="zh-CN" altLang="en-US"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49974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17222</TotalTime>
  <Words>1847</Words>
  <Application>Microsoft Office PowerPoint</Application>
  <PresentationFormat>宽屏</PresentationFormat>
  <Paragraphs>245</Paragraphs>
  <Slides>24</Slides>
  <Notes>0</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24</vt:i4>
      </vt:variant>
    </vt:vector>
  </HeadingPairs>
  <TitlesOfParts>
    <vt:vector size="34" baseType="lpstr">
      <vt:lpstr>新細明體</vt:lpstr>
      <vt:lpstr>等线</vt:lpstr>
      <vt:lpstr>腾讯体 W3</vt:lpstr>
      <vt:lpstr>微软雅黑</vt:lpstr>
      <vt:lpstr>Arial</vt:lpstr>
      <vt:lpstr>Cambria Math</vt:lpstr>
      <vt:lpstr>Wingdings</vt:lpstr>
      <vt:lpstr>Office 主题​​</vt:lpstr>
      <vt:lpstr>1_Office 主题​​</vt:lpstr>
      <vt:lpstr>Equation</vt:lpstr>
      <vt:lpstr>第一讲：绪 论</vt:lpstr>
      <vt:lpstr>纲  要</vt:lpstr>
      <vt:lpstr>人工智能简介</vt:lpstr>
      <vt:lpstr>人工智能简介</vt:lpstr>
      <vt:lpstr>人工智能简介</vt:lpstr>
      <vt:lpstr>机器学习概论</vt:lpstr>
      <vt:lpstr>机器学习概论</vt:lpstr>
      <vt:lpstr>机器学习概论</vt:lpstr>
      <vt:lpstr>机器学习概论</vt:lpstr>
      <vt:lpstr>机器学习概论</vt:lpstr>
      <vt:lpstr>机器学习概论</vt:lpstr>
      <vt:lpstr>神经网络概论</vt:lpstr>
      <vt:lpstr>神经网络概论</vt:lpstr>
      <vt:lpstr>神经网络概论</vt:lpstr>
      <vt:lpstr>神经网络概论</vt:lpstr>
      <vt:lpstr>神经网络概论</vt:lpstr>
      <vt:lpstr>神经网络概论</vt:lpstr>
      <vt:lpstr>神经网络概论</vt:lpstr>
      <vt:lpstr>神经网络概论</vt:lpstr>
      <vt:lpstr>神经网络概论</vt:lpstr>
      <vt:lpstr>神经网络概论</vt:lpstr>
      <vt:lpstr>神经网络概论</vt:lpstr>
      <vt:lpstr>课后作业</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v_mianguo(郭绵)</dc:creator>
  <cp:lastModifiedBy>Shi Jia</cp:lastModifiedBy>
  <cp:revision>330</cp:revision>
  <cp:lastPrinted>2021-07-12T08:31:57Z</cp:lastPrinted>
  <dcterms:created xsi:type="dcterms:W3CDTF">2020-09-07T07:29:00Z</dcterms:created>
  <dcterms:modified xsi:type="dcterms:W3CDTF">2022-09-20T14:08:53Z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4D1CAB359D874E2D90CECBD1332DC791</vt:lpwstr>
  </property>
</Properties>
</file>