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24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83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2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51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18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12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3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59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94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41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56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4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er.unizg.hr/predmet/audel/materijali#%23!p_rep_121495!_-22295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alldatasheet.com/view.jsp?Searchword=2n5550%20datasheet&amp;gad_source=1&amp;gclid=CjwKCAiAzJOtBhALEiwAtwj8tuNeWZYx_CNDH_7H_Mfjz3gEltBHmpU8dRo_4OblYun2oVaobSVwmhoCTUwQAvD_BwE" TargetMode="External"/><Relationship Id="rId4" Type="http://schemas.openxmlformats.org/officeDocument/2006/relationships/hyperlink" Target="https://www.analog.com/en/design-center/design-tools-and-calculators/ltspice-simulator/ltspice-recommended-reading-list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4680660-7E23-4F0F-A679-BF913E94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Colourful wavy concept">
            <a:extLst>
              <a:ext uri="{FF2B5EF4-FFF2-40B4-BE49-F238E27FC236}">
                <a16:creationId xmlns:a16="http://schemas.microsoft.com/office/drawing/2014/main" id="{006CD32B-7C7B-DCEF-5830-E0F14FEF36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1573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C3E46EA5-3B04-3E98-813A-7CEF81695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899194" cy="4164820"/>
          </a:xfrm>
        </p:spPr>
        <p:txBody>
          <a:bodyPr anchor="t">
            <a:normAutofit/>
          </a:bodyPr>
          <a:lstStyle/>
          <a:p>
            <a:pPr algn="r"/>
            <a:r>
              <a:rPr lang="hr-HR" sz="7200" dirty="0" err="1">
                <a:solidFill>
                  <a:srgbClr val="FFFFFF"/>
                </a:solidFill>
              </a:rPr>
              <a:t>Predpojačalo</a:t>
            </a:r>
            <a:r>
              <a:rPr lang="hr-HR" sz="7200" dirty="0">
                <a:solidFill>
                  <a:srgbClr val="FFFFFF"/>
                </a:solidFill>
              </a:rPr>
              <a:t> s diskretnim elementima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69112AF3-C053-0076-4D11-3F4B36FBB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560806"/>
            <a:ext cx="8578699" cy="91619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hr-H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Zvonko Lelas</a:t>
            </a:r>
          </a:p>
          <a:p>
            <a:pPr algn="ctr"/>
            <a:r>
              <a:rPr lang="hr-H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14.1.2024. Fakultet elektrotehnike i računarstva,  Zagreb</a:t>
            </a:r>
          </a:p>
          <a:p>
            <a:r>
              <a:rPr lang="hr-H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hr-HR" sz="2000" dirty="0">
              <a:solidFill>
                <a:srgbClr val="FFFFFF"/>
              </a:solidFill>
            </a:endParaRP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143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04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3E46EA5-3B04-3E98-813A-7CEF81695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Specifikacije tranzistora</a:t>
            </a:r>
            <a:endParaRPr lang="en-US" sz="4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7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Slika 2">
            <a:extLst>
              <a:ext uri="{FF2B5EF4-FFF2-40B4-BE49-F238E27FC236}">
                <a16:creationId xmlns:a16="http://schemas.microsoft.com/office/drawing/2014/main" id="{4AE57EE5-4B64-9503-7C90-E4762BD325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926" y="1723173"/>
            <a:ext cx="5161015" cy="2232139"/>
          </a:xfrm>
          <a:prstGeom prst="rect">
            <a:avLst/>
          </a:prstGeom>
        </p:spPr>
      </p:pic>
      <p:sp>
        <p:nvSpPr>
          <p:cNvPr id="211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93015D22-AE01-DAA7-3B09-4CC3E537D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926" y="4270068"/>
            <a:ext cx="5569864" cy="1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44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Colourful wavy concept">
            <a:extLst>
              <a:ext uri="{FF2B5EF4-FFF2-40B4-BE49-F238E27FC236}">
                <a16:creationId xmlns:a16="http://schemas.microsoft.com/office/drawing/2014/main" id="{006CD32B-7C7B-DCEF-5830-E0F14FEF36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684" b="14046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C3E46EA5-3B04-3E98-813A-7CEF81695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69" y="381935"/>
            <a:ext cx="6472364" cy="2344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Literatura</a:t>
            </a:r>
            <a:endParaRPr lang="en-US" sz="7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0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0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10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niOkvir 6">
            <a:extLst>
              <a:ext uri="{FF2B5EF4-FFF2-40B4-BE49-F238E27FC236}">
                <a16:creationId xmlns:a16="http://schemas.microsoft.com/office/drawing/2014/main" id="{6B86DD86-F7BA-DA21-22AD-E8FA42F78E59}"/>
              </a:ext>
            </a:extLst>
          </p:cNvPr>
          <p:cNvSpPr txBox="1"/>
          <p:nvPr/>
        </p:nvSpPr>
        <p:spPr>
          <a:xfrm>
            <a:off x="1188069" y="3175552"/>
            <a:ext cx="5366041" cy="280911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lvl="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FFFFFF"/>
                </a:solidFill>
                <a:effectLst/>
              </a:rPr>
              <a:t>Materijali</a:t>
            </a:r>
            <a:r>
              <a:rPr lang="en-US" sz="1800" dirty="0">
                <a:solidFill>
                  <a:srgbClr val="FFFFFF"/>
                </a:solidFill>
                <a:effectLst/>
              </a:rPr>
              <a:t> za </a:t>
            </a:r>
            <a:r>
              <a:rPr lang="en-US" sz="1800" dirty="0" err="1">
                <a:solidFill>
                  <a:srgbClr val="FFFFFF"/>
                </a:solidFill>
                <a:effectLst/>
              </a:rPr>
              <a:t>predavanja</a:t>
            </a:r>
            <a:r>
              <a:rPr lang="en-US" sz="1800" dirty="0">
                <a:solidFill>
                  <a:srgbClr val="FFFFFF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FFFFFF"/>
                </a:solidFill>
                <a:effectLst/>
              </a:rPr>
              <a:t>iz</a:t>
            </a:r>
            <a:r>
              <a:rPr lang="en-US" sz="1800" dirty="0">
                <a:solidFill>
                  <a:srgbClr val="FFFFFF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FFFFFF"/>
                </a:solidFill>
                <a:effectLst/>
              </a:rPr>
              <a:t>predmeta</a:t>
            </a:r>
            <a:r>
              <a:rPr lang="en-US" sz="1800" dirty="0">
                <a:solidFill>
                  <a:srgbClr val="FFFFFF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FFFFFF"/>
                </a:solidFill>
                <a:effectLst/>
              </a:rPr>
              <a:t>Audiotehnika</a:t>
            </a:r>
            <a:r>
              <a:rPr lang="en-US" sz="1800" dirty="0">
                <a:solidFill>
                  <a:srgbClr val="FFFFFF"/>
                </a:solidFill>
                <a:effectLst/>
              </a:rPr>
              <a:t> [I. </a:t>
            </a:r>
            <a:r>
              <a:rPr lang="en-US" sz="1800" dirty="0" err="1">
                <a:solidFill>
                  <a:srgbClr val="FFFFFF"/>
                </a:solidFill>
                <a:effectLst/>
              </a:rPr>
              <a:t>Đurek</a:t>
            </a:r>
            <a:r>
              <a:rPr lang="en-US" sz="1800" dirty="0">
                <a:solidFill>
                  <a:srgbClr val="FFFFFF"/>
                </a:solidFill>
                <a:effectLst/>
              </a:rPr>
              <a:t>, H. </a:t>
            </a:r>
            <a:r>
              <a:rPr lang="en-US" sz="1800" dirty="0" err="1">
                <a:solidFill>
                  <a:srgbClr val="FFFFFF"/>
                </a:solidFill>
                <a:effectLst/>
              </a:rPr>
              <a:t>Domitrović</a:t>
            </a:r>
            <a:r>
              <a:rPr lang="en-US" sz="1800" dirty="0">
                <a:solidFill>
                  <a:srgbClr val="FFFFFF"/>
                </a:solidFill>
                <a:effectLst/>
              </a:rPr>
              <a:t>](2.01v)</a:t>
            </a:r>
          </a:p>
          <a:p>
            <a:pPr marL="342900" lvl="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rgbClr val="FFFFFF"/>
                </a:solidFill>
                <a:effectLst/>
                <a:hlinkClick r:id="rId3"/>
              </a:rPr>
              <a:t>https://www.fer.unizg.hr/predmet/audel/materijali#%23!p_rep_121495!_-222955</a:t>
            </a:r>
            <a:endParaRPr lang="en-US" sz="1800" dirty="0">
              <a:solidFill>
                <a:srgbClr val="FFFFFF"/>
              </a:solidFill>
              <a:effectLst/>
            </a:endParaRPr>
          </a:p>
          <a:p>
            <a:pPr marL="342900" lvl="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rgbClr val="FFFFFF"/>
                </a:solidFill>
                <a:effectLst/>
                <a:hlinkClick r:id="rId4"/>
              </a:rPr>
              <a:t>https://www.analog.com/en/design-center/design-tools-and-calculators/ltspice-simulator/ltspice-recommended-reading-list.html</a:t>
            </a:r>
            <a:endParaRPr lang="en-US" sz="1800" dirty="0">
              <a:solidFill>
                <a:srgbClr val="FFFFFF"/>
              </a:solidFill>
              <a:effectLst/>
            </a:endParaRPr>
          </a:p>
          <a:p>
            <a:pPr marL="342900" lvl="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rgbClr val="FFFFFF"/>
                </a:solidFill>
                <a:effectLst/>
                <a:hlinkClick r:id="rId5"/>
              </a:rPr>
              <a:t>https://www.alldatasheet.com/view.jsp?Searchword=2n5550%20datasheet&amp;gad_source=1&amp;gclid=CjwKCAiAzJOtBhALEiwAtwj8tuNeWZYx_CNDH_7H_Mfjz3gEltBHmpU8dRo_4OblYun2oVaobSVwmhoCTUwQAvD_BwE</a:t>
            </a:r>
            <a:endParaRPr lang="en-US" sz="1800" dirty="0">
              <a:solidFill>
                <a:srgbClr val="FFFF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144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Colourful wavy concept">
            <a:extLst>
              <a:ext uri="{FF2B5EF4-FFF2-40B4-BE49-F238E27FC236}">
                <a16:creationId xmlns:a16="http://schemas.microsoft.com/office/drawing/2014/main" id="{006CD32B-7C7B-DCEF-5830-E0F14FEF36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684" b="14046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C3E46EA5-3B04-3E98-813A-7CEF81695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69" y="381935"/>
            <a:ext cx="5366040" cy="2344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Uvod</a:t>
            </a:r>
          </a:p>
        </p:txBody>
      </p:sp>
      <p:sp>
        <p:nvSpPr>
          <p:cNvPr id="10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0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0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10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niOkvir 6">
            <a:extLst>
              <a:ext uri="{FF2B5EF4-FFF2-40B4-BE49-F238E27FC236}">
                <a16:creationId xmlns:a16="http://schemas.microsoft.com/office/drawing/2014/main" id="{6B86DD86-F7BA-DA21-22AD-E8FA42F78E59}"/>
              </a:ext>
            </a:extLst>
          </p:cNvPr>
          <p:cNvSpPr txBox="1"/>
          <p:nvPr/>
        </p:nvSpPr>
        <p:spPr>
          <a:xfrm>
            <a:off x="1188069" y="3175552"/>
            <a:ext cx="5366041" cy="28091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Predstavljanje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ključnosti</a:t>
            </a:r>
            <a:r>
              <a:rPr lang="en-US" dirty="0">
                <a:solidFill>
                  <a:srgbClr val="FFFFFF"/>
                </a:solidFill>
              </a:rPr>
              <a:t> audio </a:t>
            </a:r>
            <a:r>
              <a:rPr lang="en-US" dirty="0" err="1">
                <a:solidFill>
                  <a:srgbClr val="FFFFFF"/>
                </a:solidFill>
              </a:rPr>
              <a:t>predpojačala</a:t>
            </a:r>
            <a:r>
              <a:rPr lang="en-US" dirty="0">
                <a:solidFill>
                  <a:srgbClr val="FFFFFF"/>
                </a:solidFill>
              </a:rPr>
              <a:t> u </a:t>
            </a:r>
            <a:r>
              <a:rPr lang="en-US" dirty="0" err="1">
                <a:solidFill>
                  <a:srgbClr val="FFFFFF"/>
                </a:solidFill>
              </a:rPr>
              <a:t>visokokvalitetnim</a:t>
            </a:r>
            <a:r>
              <a:rPr lang="en-US" dirty="0">
                <a:solidFill>
                  <a:srgbClr val="FFFFFF"/>
                </a:solidFill>
              </a:rPr>
              <a:t> audio </a:t>
            </a:r>
            <a:r>
              <a:rPr lang="en-US" dirty="0" err="1">
                <a:solidFill>
                  <a:srgbClr val="FFFFFF"/>
                </a:solidFill>
              </a:rPr>
              <a:t>sustavima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Cilj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seminara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 err="1">
                <a:solidFill>
                  <a:srgbClr val="FFFFFF"/>
                </a:solidFill>
              </a:rPr>
              <a:t>Istraživanje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projektiranje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simulacija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predpojačala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zadovoljavajući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specifične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zahtjeve</a:t>
            </a:r>
            <a:r>
              <a:rPr lang="en-US" dirty="0">
                <a:solidFill>
                  <a:srgbClr val="FFFFFF"/>
                </a:solidFill>
              </a:rPr>
              <a:t>.</a:t>
            </a:r>
            <a:endParaRPr lang="hr-HR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Ključna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uloga</a:t>
            </a:r>
            <a:r>
              <a:rPr lang="en-US" dirty="0">
                <a:solidFill>
                  <a:srgbClr val="FFFFFF"/>
                </a:solidFill>
              </a:rPr>
              <a:t> u </a:t>
            </a:r>
            <a:r>
              <a:rPr lang="en-US" dirty="0" err="1">
                <a:solidFill>
                  <a:srgbClr val="FFFFFF"/>
                </a:solidFill>
              </a:rPr>
              <a:t>pojačavanju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slabih</a:t>
            </a:r>
            <a:r>
              <a:rPr lang="en-US" dirty="0">
                <a:solidFill>
                  <a:srgbClr val="FFFFFF"/>
                </a:solidFill>
              </a:rPr>
              <a:t> audio </a:t>
            </a:r>
            <a:r>
              <a:rPr lang="en-US" dirty="0" err="1">
                <a:solidFill>
                  <a:srgbClr val="FFFFFF"/>
                </a:solidFill>
              </a:rPr>
              <a:t>signala</a:t>
            </a:r>
            <a:r>
              <a:rPr lang="en-US" dirty="0">
                <a:solidFill>
                  <a:srgbClr val="FFFFFF"/>
                </a:solidFill>
              </a:rPr>
              <a:t> s </a:t>
            </a:r>
            <a:r>
              <a:rPr lang="en-US" dirty="0" err="1">
                <a:solidFill>
                  <a:srgbClr val="FFFFFF"/>
                </a:solidFill>
              </a:rPr>
              <a:t>niskom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razinom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izlaza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Posebno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važno</a:t>
            </a:r>
            <a:r>
              <a:rPr lang="en-US" dirty="0">
                <a:solidFill>
                  <a:srgbClr val="FFFFFF"/>
                </a:solidFill>
              </a:rPr>
              <a:t> za </a:t>
            </a:r>
            <a:r>
              <a:rPr lang="en-US" dirty="0" err="1">
                <a:solidFill>
                  <a:srgbClr val="FFFFFF"/>
                </a:solidFill>
              </a:rPr>
              <a:t>izvore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signala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poput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mikrofona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gitare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drugih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uređaja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626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Colourful wavy concept">
            <a:extLst>
              <a:ext uri="{FF2B5EF4-FFF2-40B4-BE49-F238E27FC236}">
                <a16:creationId xmlns:a16="http://schemas.microsoft.com/office/drawing/2014/main" id="{006CD32B-7C7B-DCEF-5830-E0F14FEF36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684" b="14046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C3E46EA5-3B04-3E98-813A-7CEF81695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69" y="381935"/>
            <a:ext cx="5366040" cy="2344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Specifični Zahtjevi Predpojačala</a:t>
            </a:r>
          </a:p>
        </p:txBody>
      </p:sp>
      <p:sp>
        <p:nvSpPr>
          <p:cNvPr id="121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2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2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27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niOkvir 6">
            <a:extLst>
              <a:ext uri="{FF2B5EF4-FFF2-40B4-BE49-F238E27FC236}">
                <a16:creationId xmlns:a16="http://schemas.microsoft.com/office/drawing/2014/main" id="{6B86DD86-F7BA-DA21-22AD-E8FA42F78E59}"/>
              </a:ext>
            </a:extLst>
          </p:cNvPr>
          <p:cNvSpPr txBox="1"/>
          <p:nvPr/>
        </p:nvSpPr>
        <p:spPr>
          <a:xfrm>
            <a:off x="1188069" y="3175552"/>
            <a:ext cx="5366041" cy="28091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Napajanje</a:t>
            </a:r>
            <a:r>
              <a:rPr lang="en-US" sz="1700" dirty="0">
                <a:solidFill>
                  <a:srgbClr val="FFFFFF"/>
                </a:solidFill>
              </a:rPr>
              <a:t>: +9V za </a:t>
            </a:r>
            <a:r>
              <a:rPr lang="en-US" sz="1700" dirty="0" err="1">
                <a:solidFill>
                  <a:srgbClr val="FFFFFF"/>
                </a:solidFill>
              </a:rPr>
              <a:t>kompatibilnost</a:t>
            </a:r>
            <a:r>
              <a:rPr lang="en-US" sz="1700" dirty="0">
                <a:solidFill>
                  <a:srgbClr val="FFFFFF"/>
                </a:solidFill>
              </a:rPr>
              <a:t> s </a:t>
            </a:r>
            <a:r>
              <a:rPr lang="en-US" sz="1700" dirty="0" err="1">
                <a:solidFill>
                  <a:srgbClr val="FFFFFF"/>
                </a:solidFill>
              </a:rPr>
              <a:t>raznim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izvorima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napajanja</a:t>
            </a:r>
            <a:r>
              <a:rPr lang="en-US" sz="1700" dirty="0">
                <a:solidFill>
                  <a:srgbClr val="FFFFFF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    </a:t>
            </a:r>
            <a:r>
              <a:rPr lang="en-US" sz="1700" dirty="0" err="1">
                <a:solidFill>
                  <a:srgbClr val="FFFFFF"/>
                </a:solidFill>
              </a:rPr>
              <a:t>Pojačanje</a:t>
            </a:r>
            <a:r>
              <a:rPr lang="en-US" sz="1700" dirty="0">
                <a:solidFill>
                  <a:srgbClr val="FFFFFF"/>
                </a:solidFill>
              </a:rPr>
              <a:t>: 100x za </a:t>
            </a:r>
            <a:r>
              <a:rPr lang="en-US" sz="1700" dirty="0" err="1">
                <a:solidFill>
                  <a:srgbClr val="FFFFFF"/>
                </a:solidFill>
              </a:rPr>
              <a:t>značajno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povećanje</a:t>
            </a:r>
            <a:r>
              <a:rPr lang="en-US" sz="1700" dirty="0">
                <a:solidFill>
                  <a:srgbClr val="FFFFFF"/>
                </a:solidFill>
              </a:rPr>
              <a:t> amplitude </a:t>
            </a:r>
            <a:r>
              <a:rPr lang="en-US" sz="1700" dirty="0" err="1">
                <a:solidFill>
                  <a:srgbClr val="FFFFFF"/>
                </a:solidFill>
              </a:rPr>
              <a:t>ulaznog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signala</a:t>
            </a:r>
            <a:r>
              <a:rPr lang="en-US" sz="1700" dirty="0">
                <a:solidFill>
                  <a:srgbClr val="FFFFFF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    </a:t>
            </a:r>
            <a:r>
              <a:rPr lang="en-US" sz="1700" dirty="0" err="1">
                <a:solidFill>
                  <a:srgbClr val="FFFFFF"/>
                </a:solidFill>
              </a:rPr>
              <a:t>Frekvencijski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raspon</a:t>
            </a:r>
            <a:r>
              <a:rPr lang="en-US" sz="1700" dirty="0">
                <a:solidFill>
                  <a:srgbClr val="FFFFFF"/>
                </a:solidFill>
              </a:rPr>
              <a:t>: 20Hz do 20kHz, </a:t>
            </a:r>
            <a:r>
              <a:rPr lang="en-US" sz="1700" dirty="0" err="1">
                <a:solidFill>
                  <a:srgbClr val="FFFFFF"/>
                </a:solidFill>
              </a:rPr>
              <a:t>pokrivajući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čitavu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čujnost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ljudskog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uha</a:t>
            </a:r>
            <a:r>
              <a:rPr lang="en-US" sz="1700" dirty="0">
                <a:solidFill>
                  <a:srgbClr val="FFFFFF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    Niska </a:t>
            </a:r>
            <a:r>
              <a:rPr lang="en-US" sz="1700" dirty="0" err="1">
                <a:solidFill>
                  <a:srgbClr val="FFFFFF"/>
                </a:solidFill>
              </a:rPr>
              <a:t>razina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šuma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i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dinamika</a:t>
            </a:r>
            <a:r>
              <a:rPr lang="en-US" sz="1700" dirty="0">
                <a:solidFill>
                  <a:srgbClr val="FFFFFF"/>
                </a:solidFill>
              </a:rPr>
              <a:t> od </a:t>
            </a:r>
            <a:r>
              <a:rPr lang="en-US" sz="1700" dirty="0" err="1">
                <a:solidFill>
                  <a:srgbClr val="FFFFFF"/>
                </a:solidFill>
              </a:rPr>
              <a:t>najmanje</a:t>
            </a:r>
            <a:r>
              <a:rPr lang="en-US" sz="1700" dirty="0">
                <a:solidFill>
                  <a:srgbClr val="FFFFFF"/>
                </a:solidFill>
              </a:rPr>
              <a:t> 80 dB za </a:t>
            </a:r>
            <a:r>
              <a:rPr lang="en-US" sz="1700" dirty="0" err="1">
                <a:solidFill>
                  <a:srgbClr val="FFFFFF"/>
                </a:solidFill>
              </a:rPr>
              <a:t>čist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i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jasan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zvuk</a:t>
            </a:r>
            <a:r>
              <a:rPr lang="en-US" sz="1700" dirty="0">
                <a:solidFill>
                  <a:srgbClr val="FFFFFF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FFFF"/>
                </a:solidFill>
              </a:rPr>
              <a:t>    </a:t>
            </a:r>
            <a:r>
              <a:rPr lang="en-US" sz="1700" dirty="0" err="1">
                <a:solidFill>
                  <a:srgbClr val="FFFFFF"/>
                </a:solidFill>
              </a:rPr>
              <a:t>Visoka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osjetljivost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na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ulazu</a:t>
            </a:r>
            <a:r>
              <a:rPr lang="en-US" sz="1700" dirty="0">
                <a:solidFill>
                  <a:srgbClr val="FFFFFF"/>
                </a:solidFill>
              </a:rPr>
              <a:t>: 100µV za </a:t>
            </a:r>
            <a:r>
              <a:rPr lang="en-US" sz="1700" dirty="0" err="1">
                <a:solidFill>
                  <a:srgbClr val="FFFFFF"/>
                </a:solidFill>
              </a:rPr>
              <a:t>efikasnu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detekciju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i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pojačanje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niskih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amplituda</a:t>
            </a:r>
            <a:r>
              <a:rPr lang="en-US" sz="17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773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3E46EA5-3B04-3E98-813A-7CEF81695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Shema sklopa</a:t>
            </a:r>
          </a:p>
        </p:txBody>
      </p:sp>
      <p:sp>
        <p:nvSpPr>
          <p:cNvPr id="128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lika 5">
            <a:extLst>
              <a:ext uri="{FF2B5EF4-FFF2-40B4-BE49-F238E27FC236}">
                <a16:creationId xmlns:a16="http://schemas.microsoft.com/office/drawing/2014/main" id="{C0C4FD98-0A6C-169F-075D-5952E4836F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13" r="-1" b="15669"/>
          <a:stretch/>
        </p:blipFill>
        <p:spPr bwMode="auto">
          <a:xfrm>
            <a:off x="5986926" y="2830498"/>
            <a:ext cx="5569864" cy="2318999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2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4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3E46EA5-3B04-3E98-813A-7CEF81695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Simulacija sklopa za ulazni napon od 10mV</a:t>
            </a:r>
            <a:endParaRPr lang="en-US" sz="5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0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Slika 2" descr="Slika na kojoj se prikazuje snimka zaslona, softver, zaslon, Multimedijski softver&#10;&#10;Opis je automatski generiran">
            <a:extLst>
              <a:ext uri="{FF2B5EF4-FFF2-40B4-BE49-F238E27FC236}">
                <a16:creationId xmlns:a16="http://schemas.microsoft.com/office/drawing/2014/main" id="{0DFE5DFD-CB8A-E5D8-4B4C-3512A08BC31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7"/>
          <a:stretch/>
        </p:blipFill>
        <p:spPr bwMode="auto">
          <a:xfrm>
            <a:off x="5986926" y="2512093"/>
            <a:ext cx="5569864" cy="2955810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4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60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3E46EA5-3B04-3E98-813A-7CEF81695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Simulacija sklopa za ulazni napon od 100uv</a:t>
            </a:r>
            <a:endParaRPr lang="en-US" sz="5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1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Slika 3">
            <a:extLst>
              <a:ext uri="{FF2B5EF4-FFF2-40B4-BE49-F238E27FC236}">
                <a16:creationId xmlns:a16="http://schemas.microsoft.com/office/drawing/2014/main" id="{B86ABB7F-49CC-A4CE-AC87-7131FDE51A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3"/>
          <a:stretch/>
        </p:blipFill>
        <p:spPr bwMode="auto">
          <a:xfrm>
            <a:off x="5986926" y="2521587"/>
            <a:ext cx="5569864" cy="2936822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5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0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3E46EA5-3B04-3E98-813A-7CEF81695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Frekvencijska karakteristika izrađenog predpojačala za maksimalnu frekvenciju od 20kHz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2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Slika 2">
            <a:extLst>
              <a:ext uri="{FF2B5EF4-FFF2-40B4-BE49-F238E27FC236}">
                <a16:creationId xmlns:a16="http://schemas.microsoft.com/office/drawing/2014/main" id="{C56CD5D8-DBDA-5136-9513-AD14F790AB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7"/>
          <a:stretch/>
        </p:blipFill>
        <p:spPr bwMode="auto">
          <a:xfrm>
            <a:off x="5986926" y="2505200"/>
            <a:ext cx="5569864" cy="2969596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6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52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3E46EA5-3B04-3E98-813A-7CEF81695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Frekvencijska karakteristika izrađenog predpojačala za maksimalnu frekvenciju od 2kHz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2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Slika 2">
            <a:extLst>
              <a:ext uri="{FF2B5EF4-FFF2-40B4-BE49-F238E27FC236}">
                <a16:creationId xmlns:a16="http://schemas.microsoft.com/office/drawing/2014/main" id="{B8BC1293-F6CD-ECB1-B29E-7CEF8A86BB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7"/>
          <a:stretch/>
        </p:blipFill>
        <p:spPr bwMode="auto">
          <a:xfrm>
            <a:off x="5986926" y="2505200"/>
            <a:ext cx="5569864" cy="2969596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6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80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3E46EA5-3B04-3E98-813A-7CEF81695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Popis komponenti</a:t>
            </a: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8" name="Straight Connector 18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0768" y="229592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9518" y="275600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8003" y="6344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4" name="Tablica 3">
            <a:extLst>
              <a:ext uri="{FF2B5EF4-FFF2-40B4-BE49-F238E27FC236}">
                <a16:creationId xmlns:a16="http://schemas.microsoft.com/office/drawing/2014/main" id="{D67505FB-9817-7327-C977-DDB9B3294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103210"/>
              </p:ext>
            </p:extLst>
          </p:nvPr>
        </p:nvGraphicFramePr>
        <p:xfrm>
          <a:off x="7844444" y="2364538"/>
          <a:ext cx="3658560" cy="3948578"/>
        </p:xfrm>
        <a:graphic>
          <a:graphicData uri="http://schemas.openxmlformats.org/drawingml/2006/table">
            <a:tbl>
              <a:tblPr firstRow="1" firstCol="1" bandRow="1"/>
              <a:tblGrid>
                <a:gridCol w="932473">
                  <a:extLst>
                    <a:ext uri="{9D8B030D-6E8A-4147-A177-3AD203B41FA5}">
                      <a16:colId xmlns:a16="http://schemas.microsoft.com/office/drawing/2014/main" val="1049195789"/>
                    </a:ext>
                  </a:extLst>
                </a:gridCol>
                <a:gridCol w="620033">
                  <a:extLst>
                    <a:ext uri="{9D8B030D-6E8A-4147-A177-3AD203B41FA5}">
                      <a16:colId xmlns:a16="http://schemas.microsoft.com/office/drawing/2014/main" val="1304339919"/>
                    </a:ext>
                  </a:extLst>
                </a:gridCol>
                <a:gridCol w="1015220">
                  <a:extLst>
                    <a:ext uri="{9D8B030D-6E8A-4147-A177-3AD203B41FA5}">
                      <a16:colId xmlns:a16="http://schemas.microsoft.com/office/drawing/2014/main" val="2915852274"/>
                    </a:ext>
                  </a:extLst>
                </a:gridCol>
                <a:gridCol w="1090834">
                  <a:extLst>
                    <a:ext uri="{9D8B030D-6E8A-4147-A177-3AD203B41FA5}">
                      <a16:colId xmlns:a16="http://schemas.microsoft.com/office/drawing/2014/main" val="2828297554"/>
                    </a:ext>
                  </a:extLst>
                </a:gridCol>
              </a:tblGrid>
              <a:tr h="28796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r-H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Komponenta</a:t>
                      </a:r>
                      <a:endParaRPr lang="hr-H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r-H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Simbol</a:t>
                      </a:r>
                      <a:endParaRPr lang="hr-H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r-H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Vrijednost</a:t>
                      </a:r>
                      <a:endParaRPr lang="hr-H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r-H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Mjerna jedinica</a:t>
                      </a:r>
                      <a:endParaRPr lang="hr-H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906653"/>
                  </a:ext>
                </a:extLst>
              </a:tr>
              <a:tr h="28796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r-H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Napajanje</a:t>
                      </a:r>
                      <a:endParaRPr lang="hr-H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r-H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V1</a:t>
                      </a:r>
                      <a:endParaRPr lang="hr-H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r-H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hr-H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r-H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endParaRPr lang="hr-H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291199"/>
                  </a:ext>
                </a:extLst>
              </a:tr>
              <a:tr h="534489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r-H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Otpornik</a:t>
                      </a:r>
                      <a:endParaRPr lang="hr-H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r-H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R1</a:t>
                      </a:r>
                      <a:endParaRPr lang="hr-H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r-H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6300 (stvarno: 5100)</a:t>
                      </a:r>
                      <a:endParaRPr lang="hr-H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l-G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Ω</a:t>
                      </a:r>
                      <a:endParaRPr lang="el-G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199395"/>
                  </a:ext>
                </a:extLst>
              </a:tr>
              <a:tr h="534489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r-H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Otpornik</a:t>
                      </a:r>
                      <a:endParaRPr lang="hr-H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r-H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R2</a:t>
                      </a:r>
                      <a:endParaRPr lang="hr-H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r-H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2700 (stvarno: 3200)</a:t>
                      </a:r>
                      <a:endParaRPr lang="hr-H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l-G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Ω</a:t>
                      </a:r>
                      <a:endParaRPr lang="el-G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552283"/>
                  </a:ext>
                </a:extLst>
              </a:tr>
              <a:tr h="28796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r-H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Otpornik</a:t>
                      </a:r>
                      <a:endParaRPr lang="hr-H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r-H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Rc</a:t>
                      </a:r>
                      <a:endParaRPr lang="hr-H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r-H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</a:t>
                      </a:r>
                      <a:endParaRPr lang="hr-H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l-G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Ω</a:t>
                      </a:r>
                      <a:endParaRPr lang="el-G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695478"/>
                  </a:ext>
                </a:extLst>
              </a:tr>
              <a:tr h="28796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r-H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Otpornik</a:t>
                      </a:r>
                      <a:endParaRPr lang="hr-H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r-H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</a:t>
                      </a:r>
                      <a:endParaRPr lang="hr-H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r-H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</a:t>
                      </a:r>
                      <a:endParaRPr lang="hr-H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l-G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Ω</a:t>
                      </a:r>
                      <a:endParaRPr lang="el-G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47164"/>
                  </a:ext>
                </a:extLst>
              </a:tr>
              <a:tr h="28796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r-H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Otpornik</a:t>
                      </a:r>
                      <a:endParaRPr lang="hr-H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r-H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Rt</a:t>
                      </a:r>
                      <a:endParaRPr lang="hr-H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r-H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hr-H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r-H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l-G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Ω</a:t>
                      </a:r>
                      <a:endParaRPr lang="el-G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09430"/>
                  </a:ext>
                </a:extLst>
              </a:tr>
              <a:tr h="28796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r-H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Kondenzator</a:t>
                      </a:r>
                      <a:endParaRPr lang="hr-H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r-H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C1</a:t>
                      </a:r>
                      <a:endParaRPr lang="hr-H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r-H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31.83</a:t>
                      </a:r>
                      <a:endParaRPr lang="hr-H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r-H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µF</a:t>
                      </a:r>
                      <a:endParaRPr lang="hr-H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62284"/>
                  </a:ext>
                </a:extLst>
              </a:tr>
              <a:tr h="28796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r-H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Kondenzator</a:t>
                      </a:r>
                      <a:endParaRPr lang="hr-H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r-H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C2</a:t>
                      </a:r>
                      <a:endParaRPr lang="hr-H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r-H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39.78</a:t>
                      </a:r>
                      <a:endParaRPr lang="hr-H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r-H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µF</a:t>
                      </a:r>
                      <a:endParaRPr lang="hr-H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90442"/>
                  </a:ext>
                </a:extLst>
              </a:tr>
              <a:tr h="28796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r-H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Kondenzator</a:t>
                      </a:r>
                      <a:endParaRPr lang="hr-H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r-H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C3</a:t>
                      </a:r>
                      <a:endParaRPr lang="hr-H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r-H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</a:t>
                      </a:r>
                      <a:endParaRPr lang="hr-H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r-H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µF</a:t>
                      </a:r>
                      <a:endParaRPr lang="hr-H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737792"/>
                  </a:ext>
                </a:extLst>
              </a:tr>
              <a:tr h="28796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r-H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Tranzistor</a:t>
                      </a:r>
                      <a:endParaRPr lang="hr-H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r-H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Q1</a:t>
                      </a:r>
                      <a:endParaRPr lang="hr-H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r-H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2N5550</a:t>
                      </a:r>
                      <a:endParaRPr lang="hr-H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r-H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NPN tranzistor</a:t>
                      </a:r>
                      <a:endParaRPr lang="hr-H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884106"/>
                  </a:ext>
                </a:extLst>
              </a:tr>
              <a:tr h="28796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r-H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Izvor </a:t>
                      </a:r>
                      <a:endParaRPr lang="hr-H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r-H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V2</a:t>
                      </a:r>
                      <a:endParaRPr lang="hr-H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r-H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(0.1, 20)</a:t>
                      </a:r>
                      <a:endParaRPr lang="hr-H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hr-HR" sz="1100" b="0" i="0" u="none" strike="noStrike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(mV, kHz)</a:t>
                      </a:r>
                      <a:endParaRPr lang="hr-HR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632" marR="61632" marT="856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569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16672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339</Words>
  <Application>Microsoft Office PowerPoint</Application>
  <PresentationFormat>Široki zaslon</PresentationFormat>
  <Paragraphs>75</Paragraphs>
  <Slides>11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11</vt:i4>
      </vt:variant>
    </vt:vector>
  </HeadingPairs>
  <TitlesOfParts>
    <vt:vector size="16" baseType="lpstr">
      <vt:lpstr>Arial</vt:lpstr>
      <vt:lpstr>Gill Sans Nova</vt:lpstr>
      <vt:lpstr>Times New Roman</vt:lpstr>
      <vt:lpstr>Univers</vt:lpstr>
      <vt:lpstr>GradientVTI</vt:lpstr>
      <vt:lpstr>Predpojačalo s diskretnim elementima</vt:lpstr>
      <vt:lpstr>Uvod</vt:lpstr>
      <vt:lpstr>Specifični Zahtjevi Predpojačala</vt:lpstr>
      <vt:lpstr>Shema sklopa</vt:lpstr>
      <vt:lpstr>Simulacija sklopa za ulazni napon od 10mV</vt:lpstr>
      <vt:lpstr>Simulacija sklopa za ulazni napon od 100uv</vt:lpstr>
      <vt:lpstr>Frekvencijska karakteristika izrađenog predpojačala za maksimalnu frekvenciju od 20kHz</vt:lpstr>
      <vt:lpstr>Frekvencijska karakteristika izrađenog predpojačala za maksimalnu frekvenciju od 2kHz</vt:lpstr>
      <vt:lpstr>Popis komponenti</vt:lpstr>
      <vt:lpstr>Specifikacije tranzistora</vt:lpstr>
      <vt:lpstr>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Predpojačalo s diskretnim elementima</dc:title>
  <dc:creator>zvone lelas</dc:creator>
  <cp:lastModifiedBy>zvone lelas</cp:lastModifiedBy>
  <cp:revision>1</cp:revision>
  <dcterms:created xsi:type="dcterms:W3CDTF">2024-01-15T21:23:46Z</dcterms:created>
  <dcterms:modified xsi:type="dcterms:W3CDTF">2024-01-15T21:40:54Z</dcterms:modified>
</cp:coreProperties>
</file>