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7" r:id="rId4"/>
    <p:sldId id="268" r:id="rId5"/>
    <p:sldId id="269" r:id="rId6"/>
    <p:sldId id="258" r:id="rId7"/>
    <p:sldId id="271" r:id="rId8"/>
    <p:sldId id="257" r:id="rId9"/>
    <p:sldId id="272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2D3"/>
    <a:srgbClr val="55B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7CC7C-0920-4C32-AE5C-415FD2973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219C93-24C6-4C49-BC02-D65DC658E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A5D906-0072-4091-B5DC-EB66825E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243C-DCEC-4B39-A0B3-C5124920316A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C04C4-15C5-4030-82A9-D69AE934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AA576C-64D8-4610-8CE2-96D58AA1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80DB-4DA0-4E99-997D-37F4DE3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6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DBF41-9A73-4302-88E2-573E6CEA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36E2C8-E678-481A-860C-CA737750D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4C168C-2C5C-40B9-B042-E89A61F5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243C-DCEC-4B39-A0B3-C5124920316A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BD7076-A5E0-4A96-87CE-3CF6F9E3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6282BD-8CBD-4A1C-9600-29A7E04F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80DB-4DA0-4E99-997D-37F4DE3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7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DF17E20-C082-4DA1-BD12-3D92DD8A0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63331E-A6D5-4E35-A0C8-00EF1D65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A4B8AA-1D23-461B-A7FB-33C201F8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243C-DCEC-4B39-A0B3-C5124920316A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BCA7C4-9CC6-4393-8D8A-AD736B9F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C63B86-A8D9-45C0-878B-49833E31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80DB-4DA0-4E99-997D-37F4DE3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4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DD669-80FB-41CE-AC17-7A4BDFE0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F837E3-E393-4249-8753-0BCC184AC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0F3755-3D41-4106-8751-A292FA7F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243C-DCEC-4B39-A0B3-C5124920316A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1F9066-E6EC-440B-A7C5-1641C5E5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0CD692-B79A-4CB3-B036-362F8967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80DB-4DA0-4E99-997D-37F4DE3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74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FD95-B1D7-4E28-9DB4-6B083394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468A3D-AFB9-4616-A489-C181F130E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BEE2FE-00B1-487A-9E3B-EB7EAEBE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243C-DCEC-4B39-A0B3-C5124920316A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644551-E9C7-4AFF-B922-F6AB96B5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89FE98-83F5-4470-B934-F902C4CF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80DB-4DA0-4E99-997D-37F4DE3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62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F5070-3F29-4DD1-8F80-45A6DBBE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0CFE80-9076-4E36-B7C1-CADF9D6EA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2EC656-E6FC-4B53-9388-8A44D3D5A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DF6485-EBD9-4968-8439-59AA8FCB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243C-DCEC-4B39-A0B3-C5124920316A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BD6460-6646-4DB2-B23C-CA8C4BA4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86A5D7-2483-4435-B481-B94517EA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80DB-4DA0-4E99-997D-37F4DE3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97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B82D4-0F49-4CAC-B433-A1C64C0D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29714C-F316-453A-86A3-830E09AD4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96A6D1-E411-421C-A730-E40B9341B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E2FBC2-A5E5-493D-A098-81223F068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F46E61-7797-4309-B090-DC33980E6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5B409F-B1D2-4BDB-95FE-B9172F15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243C-DCEC-4B39-A0B3-C5124920316A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E2161E-6271-4551-844E-D2EC10B2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E2A9D9-5EA6-40D9-846A-7453D1F3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80DB-4DA0-4E99-997D-37F4DE3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23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5D4AC-C787-44CF-BCBF-3F178243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E29649-A866-442D-8455-B61B6B4F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243C-DCEC-4B39-A0B3-C5124920316A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A1128AC-18BB-448E-8164-52EDAD31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B62B3E-FA42-4383-B2B1-A225B6B8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80DB-4DA0-4E99-997D-37F4DE3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20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1192D8-C205-4190-AC9E-B1F9B042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243C-DCEC-4B39-A0B3-C5124920316A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E0284F-03A4-4F6F-A416-4B3C090C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2AC33C-76A9-4E60-8CC1-10330B7B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80DB-4DA0-4E99-997D-37F4DE3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9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44346-27A9-4749-8AA4-EB727081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929585-6D93-4988-A217-CD2BCF297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C63D2A-042D-4FB1-92BC-A7427F40B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29CA55-5770-401D-94AA-31FEEEF1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243C-DCEC-4B39-A0B3-C5124920316A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6EA883-86D3-45F8-8BF4-31B0BED1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071E0-7088-4BEB-BB00-F0116EF3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80DB-4DA0-4E99-997D-37F4DE3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85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E8FC8-7042-4FC4-AD0D-72B86B9A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8E9C69F-13B8-47D5-A78C-87C37EC39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D296F6-F9C6-46B7-9B43-89AF96B01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10BBC8-6B1D-468A-A3BF-55BF7B6F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243C-DCEC-4B39-A0B3-C5124920316A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19C052-6E22-4B3F-89D4-A1F5AD81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652ADE-958C-4306-8D47-941C58DD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80DB-4DA0-4E99-997D-37F4DE3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12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E6038-9D6E-4089-9F11-4BC69562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8ADDE3-C915-4C97-90AE-91B86A0E7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2E730D-A5A2-4269-A2FE-11DA455F8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C243C-DCEC-4B39-A0B3-C5124920316A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320D41-5BE8-454E-A6EE-761B93891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1EFBCC-9588-4AA1-9F89-4BE712834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A80DB-4DA0-4E99-997D-37F4DE301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68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B6050E-3985-76C4-5021-3811D1F54DBA}"/>
              </a:ext>
            </a:extLst>
          </p:cNvPr>
          <p:cNvSpPr txBox="1"/>
          <p:nvPr/>
        </p:nvSpPr>
        <p:spPr>
          <a:xfrm>
            <a:off x="962487" y="438475"/>
            <a:ext cx="5257800" cy="23738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err="1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Задача</a:t>
            </a:r>
            <a:r>
              <a:rPr lang="en-US" sz="4400" b="1" dirty="0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 о </a:t>
            </a:r>
            <a:r>
              <a:rPr lang="en-US" sz="4400" b="1" dirty="0" err="1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погоне</a:t>
            </a:r>
            <a:endParaRPr lang="en-US" sz="4400" b="1" dirty="0">
              <a:gradFill flip="none" rotWithShape="1">
                <a:gsLst>
                  <a:gs pos="0">
                    <a:srgbClr val="50B839"/>
                  </a:gs>
                  <a:gs pos="100000">
                    <a:srgbClr val="418ACF">
                      <a:alpha val="70000"/>
                    </a:srgbClr>
                  </a:gs>
                </a:gsLst>
                <a:lin ang="0" scaled="1"/>
                <a:tileRect/>
              </a:gradFill>
              <a:latin typeface="Sabon Next LT"/>
              <a:ea typeface="+mj-lt"/>
              <a:cs typeface="Sabon Next 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723126-A713-4604-D391-8EBC57467D78}"/>
              </a:ext>
            </a:extLst>
          </p:cNvPr>
          <p:cNvSpPr txBox="1"/>
          <p:nvPr/>
        </p:nvSpPr>
        <p:spPr>
          <a:xfrm>
            <a:off x="6334124" y="545007"/>
            <a:ext cx="5527674" cy="23738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algn="ctr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95959"/>
                </a:solidFill>
              </a:rPr>
              <a:t>Дяченко Злата, </a:t>
            </a:r>
            <a:r>
              <a:rPr lang="en-US" dirty="0" err="1">
                <a:solidFill>
                  <a:srgbClr val="595959"/>
                </a:solidFill>
              </a:rPr>
              <a:t>Румянцева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Александра</a:t>
            </a:r>
            <a:r>
              <a:rPr lang="en-US" dirty="0">
                <a:solidFill>
                  <a:srgbClr val="595959"/>
                </a:solidFill>
              </a:rPr>
              <a:t>, </a:t>
            </a:r>
            <a:r>
              <a:rPr lang="en-US" dirty="0" err="1">
                <a:solidFill>
                  <a:srgbClr val="595959"/>
                </a:solidFill>
              </a:rPr>
              <a:t>Ухарова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Софья</a:t>
            </a:r>
            <a:r>
              <a:rPr lang="en-US" dirty="0">
                <a:solidFill>
                  <a:srgbClr val="595959"/>
                </a:solidFill>
              </a:rPr>
              <a:t>, </a:t>
            </a:r>
            <a:r>
              <a:rPr lang="en-US" dirty="0" err="1">
                <a:solidFill>
                  <a:srgbClr val="595959"/>
                </a:solidFill>
              </a:rPr>
              <a:t>Дидусь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Кирилл</a:t>
            </a:r>
            <a:r>
              <a:rPr lang="en-US" dirty="0">
                <a:solidFill>
                  <a:srgbClr val="595959"/>
                </a:solidFill>
              </a:rPr>
              <a:t> (НПМмд-02-22)</a:t>
            </a:r>
          </a:p>
          <a:p>
            <a:pPr indent="-228600" algn="ctr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595959"/>
                </a:solidFill>
              </a:rPr>
              <a:t>4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ru-RU" dirty="0" err="1">
                <a:solidFill>
                  <a:srgbClr val="595959"/>
                </a:solidFill>
              </a:rPr>
              <a:t>нояб</a:t>
            </a:r>
            <a:r>
              <a:rPr lang="en-US" dirty="0" err="1">
                <a:solidFill>
                  <a:srgbClr val="595959"/>
                </a:solidFill>
              </a:rPr>
              <a:t>ря</a:t>
            </a:r>
            <a:r>
              <a:rPr lang="en-US" dirty="0">
                <a:solidFill>
                  <a:srgbClr val="595959"/>
                </a:solidFill>
              </a:rPr>
              <a:t> 2022</a:t>
            </a:r>
          </a:p>
          <a:p>
            <a:pPr indent="-228600" algn="ctr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595959"/>
              </a:solidFill>
            </a:endParaRPr>
          </a:p>
          <a:p>
            <a:pPr indent="-228600" algn="ctr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595959"/>
                </a:solidFill>
              </a:rPr>
              <a:t>Российский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университет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дружбы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народов</a:t>
            </a:r>
            <a:r>
              <a:rPr lang="en-US" dirty="0">
                <a:solidFill>
                  <a:srgbClr val="595959"/>
                </a:solidFill>
              </a:rPr>
              <a:t>, </a:t>
            </a:r>
            <a:r>
              <a:rPr lang="en-US" dirty="0" err="1">
                <a:solidFill>
                  <a:srgbClr val="595959"/>
                </a:solidFill>
              </a:rPr>
              <a:t>Москва</a:t>
            </a:r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28" name="Picture 1">
            <a:extLst>
              <a:ext uri="{FF2B5EF4-FFF2-40B4-BE49-F238E27FC236}">
                <a16:creationId xmlns:a16="http://schemas.microsoft.com/office/drawing/2014/main" id="{88A71F22-EB8B-5241-7E7E-ED6EF6F00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38" r="-2" b="13434"/>
          <a:stretch/>
        </p:blipFill>
        <p:spPr>
          <a:xfrm>
            <a:off x="20" y="3179205"/>
            <a:ext cx="12191980" cy="36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AADFC-BC07-B2E3-E7AF-EACFB8EB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3"/>
            <a:ext cx="6858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 b="1" dirty="0" err="1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Выводы</a:t>
            </a:r>
            <a:endParaRPr lang="en-US" sz="4900" b="1" dirty="0">
              <a:gradFill flip="none" rotWithShape="1">
                <a:gsLst>
                  <a:gs pos="0">
                    <a:srgbClr val="50B839"/>
                  </a:gs>
                  <a:gs pos="100000">
                    <a:srgbClr val="418ACF">
                      <a:alpha val="70000"/>
                    </a:srgbClr>
                  </a:gs>
                </a:gsLst>
                <a:lin ang="0" scaled="1"/>
                <a:tileRect/>
              </a:gradFill>
              <a:latin typeface="Sabon Next LT"/>
              <a:ea typeface="+mj-lt"/>
              <a:cs typeface="Sabon Next 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C8E478-642F-47C9-9C39-5C81DCD82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2038"/>
            <a:ext cx="6858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Мы</a:t>
            </a:r>
            <a:r>
              <a:rPr lang="ru-RU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2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программно</a:t>
            </a:r>
            <a:r>
              <a:rPr lang="ru-RU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реализовали составленный ранее алгоритм решения задачи о погоне</a:t>
            </a:r>
            <a:endParaRPr lang="en-US" sz="22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262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AADFC-BC07-B2E3-E7AF-EACFB8EB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3"/>
            <a:ext cx="6858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 err="1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Цель</a:t>
            </a:r>
            <a:r>
              <a:rPr lang="en-US" sz="5400" b="1" dirty="0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 </a:t>
            </a:r>
            <a:r>
              <a:rPr lang="en-US" sz="5400" b="1" dirty="0" err="1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работы</a:t>
            </a:r>
            <a:r>
              <a:rPr lang="ru-RU" sz="5400" b="1" dirty="0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 </a:t>
            </a:r>
            <a:endParaRPr lang="en-US" sz="5400" b="1" dirty="0">
              <a:gradFill flip="none" rotWithShape="1">
                <a:gsLst>
                  <a:gs pos="0">
                    <a:srgbClr val="50B839"/>
                  </a:gs>
                  <a:gs pos="100000">
                    <a:srgbClr val="418ACF">
                      <a:alpha val="70000"/>
                    </a:srgbClr>
                  </a:gs>
                </a:gsLst>
                <a:lin ang="0" scaled="1"/>
                <a:tileRect/>
              </a:gradFill>
              <a:latin typeface="Sabon Next LT"/>
              <a:ea typeface="+mj-lt"/>
              <a:cs typeface="Sabon Next 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C8E478-642F-47C9-9C39-5C81DCD82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2038"/>
            <a:ext cx="6858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Реализовать алгоритм решения задачи </a:t>
            </a:r>
            <a:r>
              <a:rPr lang="ru-RU" sz="22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программно</a:t>
            </a:r>
            <a:endParaRPr lang="en-US" sz="22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60E57C1-3950-42C7-8CD8-5B79D82E9937}"/>
              </a:ext>
            </a:extLst>
          </p:cNvPr>
          <p:cNvSpPr/>
          <p:nvPr/>
        </p:nvSpPr>
        <p:spPr>
          <a:xfrm>
            <a:off x="8016536" y="0"/>
            <a:ext cx="4175464" cy="6858000"/>
          </a:xfrm>
          <a:prstGeom prst="rect">
            <a:avLst/>
          </a:prstGeom>
          <a:solidFill>
            <a:srgbClr val="72B2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4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AADFC-BC07-B2E3-E7AF-EACFB8EB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1" y="714451"/>
            <a:ext cx="6858000" cy="6957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sz="5400" b="1" dirty="0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Код программы</a:t>
            </a:r>
            <a:r>
              <a:rPr lang="en-US" sz="5400" b="1" dirty="0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 (1/3)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8B5833B-4D3C-4560-B49A-DB57F51D5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1" y="2024729"/>
            <a:ext cx="11382677" cy="3883093"/>
          </a:xfrm>
        </p:spPr>
      </p:pic>
    </p:spTree>
    <p:extLst>
      <p:ext uri="{BB962C8B-B14F-4D97-AF65-F5344CB8AC3E}">
        <p14:creationId xmlns:p14="http://schemas.microsoft.com/office/powerpoint/2010/main" val="120905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AADFC-BC07-B2E3-E7AF-EACFB8EB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1" y="714451"/>
            <a:ext cx="6858000" cy="6957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sz="5400" b="1" dirty="0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Код программы</a:t>
            </a:r>
            <a:r>
              <a:rPr lang="en-US" sz="5400" b="1" dirty="0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 (2/3)</a:t>
            </a:r>
          </a:p>
        </p:txBody>
      </p:sp>
      <p:pic>
        <p:nvPicPr>
          <p:cNvPr id="7" name="Объект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5BC44C1-5A57-4D86-BD9C-A13E23368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47" y="1886767"/>
            <a:ext cx="11457306" cy="4256782"/>
          </a:xfrm>
        </p:spPr>
      </p:pic>
    </p:spTree>
    <p:extLst>
      <p:ext uri="{BB962C8B-B14F-4D97-AF65-F5344CB8AC3E}">
        <p14:creationId xmlns:p14="http://schemas.microsoft.com/office/powerpoint/2010/main" val="145805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AADFC-BC07-B2E3-E7AF-EACFB8EB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1" y="714451"/>
            <a:ext cx="6858000" cy="6957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sz="5400" b="1" dirty="0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Код программы</a:t>
            </a:r>
            <a:r>
              <a:rPr lang="en-US" sz="5400" b="1" dirty="0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 (3/3)</a:t>
            </a:r>
          </a:p>
        </p:txBody>
      </p:sp>
      <p:pic>
        <p:nvPicPr>
          <p:cNvPr id="6" name="Объект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31BB088-3E97-43B3-B6FC-F9F45D361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1" y="3429000"/>
            <a:ext cx="11397309" cy="299544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3CFE65-BE18-4329-B034-0DD8565FD347}"/>
                  </a:ext>
                </a:extLst>
              </p:cNvPr>
              <p:cNvSpPr txBox="1"/>
              <p:nvPr/>
            </p:nvSpPr>
            <p:spPr>
              <a:xfrm>
                <a:off x="15797" y="1388452"/>
                <a:ext cx="7635727" cy="826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ru-R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ru-RU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𝑑𝑟</m:t>
                        </m:r>
                      </m:num>
                      <m:den>
                        <m:r>
                          <a:rPr kumimoji="0" lang="ru-RU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kumimoji="0" lang="ru-RU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den>
                    </m:f>
                    <m:r>
                      <a:rPr kumimoji="0" lang="ru-RU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0" lang="ru-RU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ru-RU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ru-RU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ru-RU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  <m:r>
                      <a:rPr kumimoji="0" lang="en-US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 начальными условиями </a:t>
                </a: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kumimoji="0" lang="ru-R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ru-RU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ru-RU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ru-RU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ru-R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Или</a:t>
                </a: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2)</a:t>
                </a:r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ru-RU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ru-RU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ru-RU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=−</m:t>
                            </m:r>
                            <m:r>
                              <a:rPr kumimoji="0" lang="ru-RU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ru-RU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ru-RU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3CFE65-BE18-4329-B034-0DD8565FD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7" y="1388452"/>
                <a:ext cx="7635727" cy="8268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81232E-6682-491E-91A2-6ED4FEFE88B4}"/>
                  </a:ext>
                </a:extLst>
              </p:cNvPr>
              <p:cNvSpPr txBox="1"/>
              <p:nvPr/>
            </p:nvSpPr>
            <p:spPr>
              <a:xfrm>
                <a:off x="404661" y="2698813"/>
                <a:ext cx="6094324" cy="381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223A3C">
                      <a:lumMod val="10000"/>
                      <a:lumOff val="90000"/>
                    </a:srgbClr>
                  </a:buClr>
                  <a:buSzPct val="8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ru-RU" sz="18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 panose="020F0502020204030204" pitchFamily="34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kumimoji="0" lang="ru-RU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kumimoji="0" lang="ru-RU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kumimoji="0" lang="ru-R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20.5</a:t>
                </a:r>
                <a:r>
                  <a:rPr kumimoji="0" lang="ru-RU" sz="18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kumimoji="0" lang="ru-RU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0" lang="ru-RU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=5.5</m:t>
                    </m:r>
                  </m:oMath>
                </a14:m>
                <a:r>
                  <a:rPr kumimoji="0" lang="ru-R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</a:t>
                </a: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81232E-6682-491E-91A2-6ED4FEFE8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61" y="2698813"/>
                <a:ext cx="6094324" cy="381066"/>
              </a:xfrm>
              <a:prstGeom prst="rect">
                <a:avLst/>
              </a:prstGeom>
              <a:blipFill>
                <a:blip r:embed="rId4"/>
                <a:stretch>
                  <a:fillRect l="-800" t="-6452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9A66B7-B36E-49FB-BA46-64433CC6AF54}"/>
                  </a:ext>
                </a:extLst>
              </p:cNvPr>
              <p:cNvSpPr txBox="1"/>
              <p:nvPr/>
            </p:nvSpPr>
            <p:spPr>
              <a:xfrm>
                <a:off x="2603483" y="2324880"/>
                <a:ext cx="9834824" cy="1038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>
                  <a:lnSpc>
                    <a:spcPct val="107000"/>
                  </a:lnSpc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ru-RU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ru-RU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𝑑𝑟</m:t>
                        </m:r>
                      </m:num>
                      <m:den>
                        <m:r>
                          <a:rPr kumimoji="0" lang="ru-RU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kumimoji="0" lang="ru-RU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den>
                    </m:f>
                    <m:r>
                      <a:rPr kumimoji="0" lang="ru-RU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0" lang="ru-RU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ru-RU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ru-RU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0" lang="ru-RU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29,25</m:t>
                            </m:r>
                          </m:e>
                        </m:rad>
                      </m:den>
                    </m:f>
                    <m:r>
                      <a:rPr kumimoji="0" lang="ru-RU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ru-R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 начальными условиями</a:t>
                </a:r>
                <a:r>
                  <a:rPr kumimoji="0" lang="ru-RU" sz="18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ru-RU" sz="18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 panose="020F0502020204030204" pitchFamily="34" charset="0"/>
                    <a:cs typeface="Times New Roman" panose="02020603050405020304" pitchFamily="18" charset="0"/>
                  </a:rPr>
                  <a:t>1)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ru-RU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ru-RU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ru-RU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ru-RU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0" lang="ru-RU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ru-RU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ru-RU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0" lang="ru-RU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41</m:t>
                                </m:r>
                              </m:num>
                              <m:den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13</m:t>
                                </m:r>
                              </m:den>
                            </m:f>
                          </m:e>
                        </m:eqArr>
                      </m:e>
                    </m:d>
                    <m:r>
                      <a:rPr kumimoji="0" lang="ru-RU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или   </m:t>
                    </m:r>
                    <m:r>
                      <a:rPr kumimoji="0" lang="ru-RU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2) </m:t>
                    </m:r>
                    <m:d>
                      <m:dPr>
                        <m:begChr m:val="{"/>
                        <m:endChr m:val=""/>
                        <m:ctrlPr>
                          <a:rPr kumimoji="0" lang="ru-RU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ru-RU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ru-RU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ru-RU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0" lang="ru-RU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ru-RU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=−</m:t>
                            </m:r>
                            <m:r>
                              <a:rPr kumimoji="0" lang="ru-RU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ru-RU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ru-RU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0" lang="ru-RU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ru-RU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41</m:t>
                                </m:r>
                              </m:num>
                              <m:den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9A66B7-B36E-49FB-BA46-64433CC6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483" y="2324880"/>
                <a:ext cx="9834824" cy="1038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91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732DA-7A0D-4A56-AE1E-0CA540F1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72"/>
            <a:ext cx="10515600" cy="984281"/>
          </a:xfrm>
        </p:spPr>
        <p:txBody>
          <a:bodyPr>
            <a:normAutofit/>
          </a:bodyPr>
          <a:lstStyle/>
          <a:p>
            <a:r>
              <a:rPr lang="ru-RU" sz="4900" b="1" dirty="0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Первый случай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6B3094-7352-45EE-BA5B-FC0932612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24" y="941033"/>
            <a:ext cx="11032200" cy="5622863"/>
          </a:xfrm>
        </p:spPr>
      </p:pic>
      <p:pic>
        <p:nvPicPr>
          <p:cNvPr id="7" name="Рисунок 6" descr="Изображение выглядит как стрела&#10;&#10;Автоматически созданное описание">
            <a:extLst>
              <a:ext uri="{FF2B5EF4-FFF2-40B4-BE49-F238E27FC236}">
                <a16:creationId xmlns:a16="http://schemas.microsoft.com/office/drawing/2014/main" id="{B3F7DE55-0786-4239-B37E-4400E62BD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623435"/>
            <a:ext cx="766445" cy="7664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8D69C3-3481-4A0D-B0F7-33C977106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7838" y="2950764"/>
            <a:ext cx="1452375" cy="57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0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11111E-6 L 0.65378 0.00023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6 L -0.00442 -0.21342 " pathEditMode="relative" rAng="0" ptsTypes="AA">
                                      <p:cBhvr>
                                        <p:cTn id="8" dur="1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1067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442 -0.21342 C 0.04336 -0.20185 0.16459 -0.1831 0.24519 -0.15694 C 0.32579 -0.13101 0.41433 -0.09814 0.47904 -0.05879 C 0.54375 -0.01967 0.5823 0.03681 0.63347 0.07848 C 0.67032 0.20811 0.66081 0.15649 0.65834 0.24954 " pathEditMode="relative" rAng="0" ptsTypes="AAAAA">
                                      <p:cBhvr>
                                        <p:cTn id="10" dur="3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81" y="2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732DA-7A0D-4A56-AE1E-0CA540F1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72"/>
            <a:ext cx="10515600" cy="984281"/>
          </a:xfrm>
        </p:spPr>
        <p:txBody>
          <a:bodyPr>
            <a:normAutofit/>
          </a:bodyPr>
          <a:lstStyle/>
          <a:p>
            <a:r>
              <a:rPr lang="ru-RU" sz="4900" b="1" dirty="0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Первый случай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6B3094-7352-45EE-BA5B-FC0932612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549" y="941033"/>
            <a:ext cx="10904149" cy="5622863"/>
          </a:xfrm>
        </p:spPr>
      </p:pic>
    </p:spTree>
    <p:extLst>
      <p:ext uri="{BB962C8B-B14F-4D97-AF65-F5344CB8AC3E}">
        <p14:creationId xmlns:p14="http://schemas.microsoft.com/office/powerpoint/2010/main" val="66137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3CFE2-2947-4F18-B821-281DDEA5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4"/>
          </a:xfrm>
        </p:spPr>
        <p:txBody>
          <a:bodyPr>
            <a:noAutofit/>
          </a:bodyPr>
          <a:lstStyle/>
          <a:p>
            <a:r>
              <a:rPr lang="ru-RU" sz="4900" b="1" dirty="0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Второй случай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320D49B-D498-4B7E-BE9D-CB63111CD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6" y="1055114"/>
            <a:ext cx="10797465" cy="5437760"/>
          </a:xfrm>
        </p:spPr>
      </p:pic>
      <p:pic>
        <p:nvPicPr>
          <p:cNvPr id="7" name="Рисунок 6" descr="Изображение выглядит как стрела&#10;&#10;Автоматически созданное описание">
            <a:extLst>
              <a:ext uri="{FF2B5EF4-FFF2-40B4-BE49-F238E27FC236}">
                <a16:creationId xmlns:a16="http://schemas.microsoft.com/office/drawing/2014/main" id="{BED1FFE8-797E-4764-8647-C8EB0407A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128410"/>
            <a:ext cx="492125" cy="4921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2F20C3E-10EB-4534-A79D-01635BD9E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1" y="1128410"/>
            <a:ext cx="1232467" cy="4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371 L 0.3711 0.525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72" y="260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-0.20743 -3.33333E-6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7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20742 -2.96296E-6 C -0.19713 0.14699 -0.1888 0.23449 -0.14479 0.37523 C -0.10338 0.4338 0.02513 0.60648 0.1194 0.64653 C 0.21302 0.68635 0.37669 0.67361 0.41862 0.61528 C 0.50925 0.56065 0.47578 0.60625 0.54388 0.51922 " pathEditMode="relative" rAng="0" ptsTypes="AAAAA">
                                      <p:cBhvr>
                                        <p:cTn id="10" dur="3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65" y="3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3CFE2-2947-4F18-B821-281DDEA5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4"/>
          </a:xfrm>
        </p:spPr>
        <p:txBody>
          <a:bodyPr>
            <a:noAutofit/>
          </a:bodyPr>
          <a:lstStyle/>
          <a:p>
            <a:r>
              <a:rPr lang="ru-RU" sz="4900" b="1" dirty="0">
                <a:gradFill flip="none" rotWithShape="1">
                  <a:gsLst>
                    <a:gs pos="0">
                      <a:srgbClr val="50B839"/>
                    </a:gs>
                    <a:gs pos="100000">
                      <a:srgbClr val="418ACF">
                        <a:alpha val="70000"/>
                      </a:srgbClr>
                    </a:gs>
                  </a:gsLst>
                  <a:lin ang="0" scaled="1"/>
                  <a:tileRect/>
                </a:gradFill>
                <a:latin typeface="Sabon Next LT"/>
                <a:ea typeface="+mj-lt"/>
                <a:cs typeface="Sabon Next LT"/>
              </a:rPr>
              <a:t>Второй случай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320D49B-D498-4B7E-BE9D-CB63111CD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266" y="1300065"/>
            <a:ext cx="10797465" cy="4947858"/>
          </a:xfrm>
        </p:spPr>
      </p:pic>
    </p:spTree>
    <p:extLst>
      <p:ext uri="{BB962C8B-B14F-4D97-AF65-F5344CB8AC3E}">
        <p14:creationId xmlns:p14="http://schemas.microsoft.com/office/powerpoint/2010/main" val="17959436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104</Words>
  <Application>Microsoft Office PowerPoint</Application>
  <PresentationFormat>Широкоэкранный</PresentationFormat>
  <Paragraphs>19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Sabon Next LT</vt:lpstr>
      <vt:lpstr>Wingdings</vt:lpstr>
      <vt:lpstr>Тема Office</vt:lpstr>
      <vt:lpstr>Презентация PowerPoint</vt:lpstr>
      <vt:lpstr>Цель работы </vt:lpstr>
      <vt:lpstr>Код программы (1/3)</vt:lpstr>
      <vt:lpstr>Код программы (2/3)</vt:lpstr>
      <vt:lpstr>Код программы (3/3)</vt:lpstr>
      <vt:lpstr>Первый случай</vt:lpstr>
      <vt:lpstr>Первый случай</vt:lpstr>
      <vt:lpstr>Второй случай</vt:lpstr>
      <vt:lpstr>Второй случай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ЗлатаЗ Дяченко</dc:creator>
  <cp:lastModifiedBy>ЗлатаЗ Дяченко</cp:lastModifiedBy>
  <cp:revision>1</cp:revision>
  <dcterms:created xsi:type="dcterms:W3CDTF">2022-11-04T15:09:07Z</dcterms:created>
  <dcterms:modified xsi:type="dcterms:W3CDTF">2022-11-04T16:06:42Z</dcterms:modified>
</cp:coreProperties>
</file>