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18"/>
  </p:notesMasterIdLst>
  <p:handoutMasterIdLst>
    <p:handoutMasterId r:id="rId19"/>
  </p:handoutMasterIdLst>
  <p:sldIdLst>
    <p:sldId id="257" r:id="rId2"/>
    <p:sldId id="265" r:id="rId3"/>
    <p:sldId id="266" r:id="rId4"/>
    <p:sldId id="267" r:id="rId5"/>
    <p:sldId id="275" r:id="rId6"/>
    <p:sldId id="276" r:id="rId7"/>
    <p:sldId id="277" r:id="rId8"/>
    <p:sldId id="278" r:id="rId9"/>
    <p:sldId id="279" r:id="rId10"/>
    <p:sldId id="280" r:id="rId11"/>
    <p:sldId id="268" r:id="rId12"/>
    <p:sldId id="269" r:id="rId13"/>
    <p:sldId id="274"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8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8AA6D-E3D2-4D06-BF71-8631B445DD99}" type="doc">
      <dgm:prSet loTypeId="urn:microsoft.com/office/officeart/2008/layout/LinedList" loCatId="list" qsTypeId="urn:microsoft.com/office/officeart/2005/8/quickstyle/simple4" qsCatId="simple" csTypeId="urn:microsoft.com/office/officeart/2005/8/colors/accent5_2" csCatId="accent5" phldr="1"/>
      <dgm:spPr/>
      <dgm:t>
        <a:bodyPr/>
        <a:lstStyle/>
        <a:p>
          <a:endParaRPr lang="en-US"/>
        </a:p>
      </dgm:t>
    </dgm:pt>
    <dgm:pt modelId="{DE35D695-2DA9-439A-8376-01BEC2D98F9D}">
      <dgm:prSet custT="1"/>
      <dgm:spPr/>
      <dgm:t>
        <a:bodyPr/>
        <a:lstStyle/>
        <a:p>
          <a:r>
            <a:rPr lang="fr-FR" sz="2800" dirty="0"/>
            <a:t>Nous avons utilisé le langage HTML. Cela nous a permis de mettre en place le balisage de nos pages web dans un premier temps.</a:t>
          </a:r>
          <a:r>
            <a:rPr lang="fr-FR" sz="3700" dirty="0"/>
            <a:t> </a:t>
          </a:r>
          <a:endParaRPr lang="en-US" sz="3700" dirty="0"/>
        </a:p>
      </dgm:t>
    </dgm:pt>
    <dgm:pt modelId="{B7E2CEF9-7C36-43E0-95FE-7ED3A683FB93}" type="parTrans" cxnId="{574E1147-6171-4C7B-96DA-83FDAFEBE64F}">
      <dgm:prSet/>
      <dgm:spPr/>
      <dgm:t>
        <a:bodyPr/>
        <a:lstStyle/>
        <a:p>
          <a:endParaRPr lang="en-US"/>
        </a:p>
      </dgm:t>
    </dgm:pt>
    <dgm:pt modelId="{CF2C76FB-B67A-4972-AC46-0CDFE1949DB4}" type="sibTrans" cxnId="{574E1147-6171-4C7B-96DA-83FDAFEBE64F}">
      <dgm:prSet/>
      <dgm:spPr/>
      <dgm:t>
        <a:bodyPr/>
        <a:lstStyle/>
        <a:p>
          <a:endParaRPr lang="en-US"/>
        </a:p>
      </dgm:t>
    </dgm:pt>
    <dgm:pt modelId="{3498CF62-F39A-4259-9787-CFE3848C6F86}">
      <dgm:prSet custT="1"/>
      <dgm:spPr/>
      <dgm:t>
        <a:bodyPr/>
        <a:lstStyle/>
        <a:p>
          <a:r>
            <a:rPr lang="fr-FR" sz="2800" dirty="0"/>
            <a:t>Par la suite, en complément du langage HTML nous avons utilisé Bootstrap (mélange de code HTML, CSS et JavaScript) avec des notamment des boutons, des effets de couleurs ainsi que des interactions lors des actions sur le site web.</a:t>
          </a:r>
          <a:endParaRPr lang="en-US" sz="2800" dirty="0"/>
        </a:p>
      </dgm:t>
    </dgm:pt>
    <dgm:pt modelId="{9B621108-BEDB-496D-A346-07AAA80D0E2D}" type="parTrans" cxnId="{89F2C104-A539-4BC5-A6D6-DBCEFE619522}">
      <dgm:prSet/>
      <dgm:spPr/>
      <dgm:t>
        <a:bodyPr/>
        <a:lstStyle/>
        <a:p>
          <a:endParaRPr lang="en-US"/>
        </a:p>
      </dgm:t>
    </dgm:pt>
    <dgm:pt modelId="{011D78A2-E1CD-4C4B-BA2C-926512EAC080}" type="sibTrans" cxnId="{89F2C104-A539-4BC5-A6D6-DBCEFE619522}">
      <dgm:prSet/>
      <dgm:spPr/>
      <dgm:t>
        <a:bodyPr/>
        <a:lstStyle/>
        <a:p>
          <a:endParaRPr lang="en-US"/>
        </a:p>
      </dgm:t>
    </dgm:pt>
    <dgm:pt modelId="{1F54AEC8-55EB-4F8F-A7DE-9A1A72B2A62C}">
      <dgm:prSet custT="1"/>
      <dgm:spPr/>
      <dgm:t>
        <a:bodyPr/>
        <a:lstStyle/>
        <a:p>
          <a:r>
            <a:rPr lang="fr-FR" sz="2800" dirty="0"/>
            <a:t>Enfin, pour le lien avec notre base de données et pour dynamiser notre site web, nous avons utilisé le langage PHP.</a:t>
          </a:r>
          <a:endParaRPr lang="en-US" sz="2800" dirty="0"/>
        </a:p>
      </dgm:t>
    </dgm:pt>
    <dgm:pt modelId="{22050A42-7A45-4FD5-8C93-FBF2570A81EB}" type="parTrans" cxnId="{D5A5E2A4-4E05-4822-8F6A-1CAFB1C14F58}">
      <dgm:prSet/>
      <dgm:spPr/>
      <dgm:t>
        <a:bodyPr/>
        <a:lstStyle/>
        <a:p>
          <a:endParaRPr lang="en-US"/>
        </a:p>
      </dgm:t>
    </dgm:pt>
    <dgm:pt modelId="{B54DD9C0-C995-4213-A755-56BDFD40D62B}" type="sibTrans" cxnId="{D5A5E2A4-4E05-4822-8F6A-1CAFB1C14F58}">
      <dgm:prSet/>
      <dgm:spPr/>
      <dgm:t>
        <a:bodyPr/>
        <a:lstStyle/>
        <a:p>
          <a:endParaRPr lang="en-US"/>
        </a:p>
      </dgm:t>
    </dgm:pt>
    <dgm:pt modelId="{11578E07-9D0B-426E-AE9F-526DF7041115}" type="pres">
      <dgm:prSet presAssocID="{C418AA6D-E3D2-4D06-BF71-8631B445DD99}" presName="vert0" presStyleCnt="0">
        <dgm:presLayoutVars>
          <dgm:dir/>
          <dgm:animOne val="branch"/>
          <dgm:animLvl val="lvl"/>
        </dgm:presLayoutVars>
      </dgm:prSet>
      <dgm:spPr/>
    </dgm:pt>
    <dgm:pt modelId="{484A21D4-1496-46EE-BE46-24E55776909C}" type="pres">
      <dgm:prSet presAssocID="{DE35D695-2DA9-439A-8376-01BEC2D98F9D}" presName="thickLine" presStyleLbl="alignNode1" presStyleIdx="0" presStyleCnt="3"/>
      <dgm:spPr/>
    </dgm:pt>
    <dgm:pt modelId="{7070DB6A-5C43-434B-B873-E8B698136309}" type="pres">
      <dgm:prSet presAssocID="{DE35D695-2DA9-439A-8376-01BEC2D98F9D}" presName="horz1" presStyleCnt="0"/>
      <dgm:spPr/>
    </dgm:pt>
    <dgm:pt modelId="{6BC9D5C9-92BC-436F-A372-5A4F016A9E56}" type="pres">
      <dgm:prSet presAssocID="{DE35D695-2DA9-439A-8376-01BEC2D98F9D}" presName="tx1" presStyleLbl="revTx" presStyleIdx="0" presStyleCnt="3"/>
      <dgm:spPr/>
    </dgm:pt>
    <dgm:pt modelId="{E6002DE8-C4A9-46AF-A0C6-32386142AA97}" type="pres">
      <dgm:prSet presAssocID="{DE35D695-2DA9-439A-8376-01BEC2D98F9D}" presName="vert1" presStyleCnt="0"/>
      <dgm:spPr/>
    </dgm:pt>
    <dgm:pt modelId="{AF3C1F64-FC3C-487F-8912-CE667B57C4FA}" type="pres">
      <dgm:prSet presAssocID="{3498CF62-F39A-4259-9787-CFE3848C6F86}" presName="thickLine" presStyleLbl="alignNode1" presStyleIdx="1" presStyleCnt="3"/>
      <dgm:spPr/>
    </dgm:pt>
    <dgm:pt modelId="{BF4E13AF-BCCC-4881-B0A8-6B5E49160BC3}" type="pres">
      <dgm:prSet presAssocID="{3498CF62-F39A-4259-9787-CFE3848C6F86}" presName="horz1" presStyleCnt="0"/>
      <dgm:spPr/>
    </dgm:pt>
    <dgm:pt modelId="{0CF430C3-D8B0-46EC-A1BB-463E3E39B7F4}" type="pres">
      <dgm:prSet presAssocID="{3498CF62-F39A-4259-9787-CFE3848C6F86}" presName="tx1" presStyleLbl="revTx" presStyleIdx="1" presStyleCnt="3" custScaleY="174904"/>
      <dgm:spPr/>
    </dgm:pt>
    <dgm:pt modelId="{6E8014EF-77AE-4BDF-9732-62C49DB0A37C}" type="pres">
      <dgm:prSet presAssocID="{3498CF62-F39A-4259-9787-CFE3848C6F86}" presName="vert1" presStyleCnt="0"/>
      <dgm:spPr/>
    </dgm:pt>
    <dgm:pt modelId="{C68580EC-7921-4D66-AEEB-D7E2C7BF9C48}" type="pres">
      <dgm:prSet presAssocID="{1F54AEC8-55EB-4F8F-A7DE-9A1A72B2A62C}" presName="thickLine" presStyleLbl="alignNode1" presStyleIdx="2" presStyleCnt="3"/>
      <dgm:spPr/>
    </dgm:pt>
    <dgm:pt modelId="{BF30C2C4-707E-40E9-8CD9-D1901FE0A679}" type="pres">
      <dgm:prSet presAssocID="{1F54AEC8-55EB-4F8F-A7DE-9A1A72B2A62C}" presName="horz1" presStyleCnt="0"/>
      <dgm:spPr/>
    </dgm:pt>
    <dgm:pt modelId="{00BBBF69-3D27-4D71-86FD-B42BEAD38255}" type="pres">
      <dgm:prSet presAssocID="{1F54AEC8-55EB-4F8F-A7DE-9A1A72B2A62C}" presName="tx1" presStyleLbl="revTx" presStyleIdx="2" presStyleCnt="3"/>
      <dgm:spPr/>
    </dgm:pt>
    <dgm:pt modelId="{2F580994-A92D-4D48-AD7F-687A30283A9B}" type="pres">
      <dgm:prSet presAssocID="{1F54AEC8-55EB-4F8F-A7DE-9A1A72B2A62C}" presName="vert1" presStyleCnt="0"/>
      <dgm:spPr/>
    </dgm:pt>
  </dgm:ptLst>
  <dgm:cxnLst>
    <dgm:cxn modelId="{89F2C104-A539-4BC5-A6D6-DBCEFE619522}" srcId="{C418AA6D-E3D2-4D06-BF71-8631B445DD99}" destId="{3498CF62-F39A-4259-9787-CFE3848C6F86}" srcOrd="1" destOrd="0" parTransId="{9B621108-BEDB-496D-A346-07AAA80D0E2D}" sibTransId="{011D78A2-E1CD-4C4B-BA2C-926512EAC080}"/>
    <dgm:cxn modelId="{92C2FB05-7A52-4608-8B8A-8E852762FDF7}" type="presOf" srcId="{3498CF62-F39A-4259-9787-CFE3848C6F86}" destId="{0CF430C3-D8B0-46EC-A1BB-463E3E39B7F4}" srcOrd="0" destOrd="0" presId="urn:microsoft.com/office/officeart/2008/layout/LinedList"/>
    <dgm:cxn modelId="{FC861710-35E8-41AF-98D0-882AFB557864}" type="presOf" srcId="{C418AA6D-E3D2-4D06-BF71-8631B445DD99}" destId="{11578E07-9D0B-426E-AE9F-526DF7041115}" srcOrd="0" destOrd="0" presId="urn:microsoft.com/office/officeart/2008/layout/LinedList"/>
    <dgm:cxn modelId="{F3BD1D39-6CE0-497B-9D5B-8A795606CCF0}" type="presOf" srcId="{DE35D695-2DA9-439A-8376-01BEC2D98F9D}" destId="{6BC9D5C9-92BC-436F-A372-5A4F016A9E56}" srcOrd="0" destOrd="0" presId="urn:microsoft.com/office/officeart/2008/layout/LinedList"/>
    <dgm:cxn modelId="{B2250843-74AF-4692-8A18-31EF55368618}" type="presOf" srcId="{1F54AEC8-55EB-4F8F-A7DE-9A1A72B2A62C}" destId="{00BBBF69-3D27-4D71-86FD-B42BEAD38255}" srcOrd="0" destOrd="0" presId="urn:microsoft.com/office/officeart/2008/layout/LinedList"/>
    <dgm:cxn modelId="{574E1147-6171-4C7B-96DA-83FDAFEBE64F}" srcId="{C418AA6D-E3D2-4D06-BF71-8631B445DD99}" destId="{DE35D695-2DA9-439A-8376-01BEC2D98F9D}" srcOrd="0" destOrd="0" parTransId="{B7E2CEF9-7C36-43E0-95FE-7ED3A683FB93}" sibTransId="{CF2C76FB-B67A-4972-AC46-0CDFE1949DB4}"/>
    <dgm:cxn modelId="{D5A5E2A4-4E05-4822-8F6A-1CAFB1C14F58}" srcId="{C418AA6D-E3D2-4D06-BF71-8631B445DD99}" destId="{1F54AEC8-55EB-4F8F-A7DE-9A1A72B2A62C}" srcOrd="2" destOrd="0" parTransId="{22050A42-7A45-4FD5-8C93-FBF2570A81EB}" sibTransId="{B54DD9C0-C995-4213-A755-56BDFD40D62B}"/>
    <dgm:cxn modelId="{5E6ABB23-7E20-4EA4-9DC9-C4026FE18BBF}" type="presParOf" srcId="{11578E07-9D0B-426E-AE9F-526DF7041115}" destId="{484A21D4-1496-46EE-BE46-24E55776909C}" srcOrd="0" destOrd="0" presId="urn:microsoft.com/office/officeart/2008/layout/LinedList"/>
    <dgm:cxn modelId="{8124E30C-A433-40E1-8A50-C7A694F62F07}" type="presParOf" srcId="{11578E07-9D0B-426E-AE9F-526DF7041115}" destId="{7070DB6A-5C43-434B-B873-E8B698136309}" srcOrd="1" destOrd="0" presId="urn:microsoft.com/office/officeart/2008/layout/LinedList"/>
    <dgm:cxn modelId="{96BB16DB-F202-43E8-9382-2049EE929C5C}" type="presParOf" srcId="{7070DB6A-5C43-434B-B873-E8B698136309}" destId="{6BC9D5C9-92BC-436F-A372-5A4F016A9E56}" srcOrd="0" destOrd="0" presId="urn:microsoft.com/office/officeart/2008/layout/LinedList"/>
    <dgm:cxn modelId="{9C5F3C74-0592-44D9-9EB3-AC75A0EB8D4E}" type="presParOf" srcId="{7070DB6A-5C43-434B-B873-E8B698136309}" destId="{E6002DE8-C4A9-46AF-A0C6-32386142AA97}" srcOrd="1" destOrd="0" presId="urn:microsoft.com/office/officeart/2008/layout/LinedList"/>
    <dgm:cxn modelId="{C230F857-17FF-4DAF-81B4-71819A8CC3CE}" type="presParOf" srcId="{11578E07-9D0B-426E-AE9F-526DF7041115}" destId="{AF3C1F64-FC3C-487F-8912-CE667B57C4FA}" srcOrd="2" destOrd="0" presId="urn:microsoft.com/office/officeart/2008/layout/LinedList"/>
    <dgm:cxn modelId="{9D819C0C-A0BF-4587-BA25-2F081D93257D}" type="presParOf" srcId="{11578E07-9D0B-426E-AE9F-526DF7041115}" destId="{BF4E13AF-BCCC-4881-B0A8-6B5E49160BC3}" srcOrd="3" destOrd="0" presId="urn:microsoft.com/office/officeart/2008/layout/LinedList"/>
    <dgm:cxn modelId="{A58A54B5-03F6-420F-B424-8840069B78A2}" type="presParOf" srcId="{BF4E13AF-BCCC-4881-B0A8-6B5E49160BC3}" destId="{0CF430C3-D8B0-46EC-A1BB-463E3E39B7F4}" srcOrd="0" destOrd="0" presId="urn:microsoft.com/office/officeart/2008/layout/LinedList"/>
    <dgm:cxn modelId="{CE0F608A-000D-4E80-B1AF-A4E63B841C96}" type="presParOf" srcId="{BF4E13AF-BCCC-4881-B0A8-6B5E49160BC3}" destId="{6E8014EF-77AE-4BDF-9732-62C49DB0A37C}" srcOrd="1" destOrd="0" presId="urn:microsoft.com/office/officeart/2008/layout/LinedList"/>
    <dgm:cxn modelId="{82B4A0CE-28D0-434C-B065-963872EAE0BC}" type="presParOf" srcId="{11578E07-9D0B-426E-AE9F-526DF7041115}" destId="{C68580EC-7921-4D66-AEEB-D7E2C7BF9C48}" srcOrd="4" destOrd="0" presId="urn:microsoft.com/office/officeart/2008/layout/LinedList"/>
    <dgm:cxn modelId="{B7D301C2-0105-4C3A-95FD-99356E5707FA}" type="presParOf" srcId="{11578E07-9D0B-426E-AE9F-526DF7041115}" destId="{BF30C2C4-707E-40E9-8CD9-D1901FE0A679}" srcOrd="5" destOrd="0" presId="urn:microsoft.com/office/officeart/2008/layout/LinedList"/>
    <dgm:cxn modelId="{FF397FA0-D0F3-455D-9E80-766ED243CFFC}" type="presParOf" srcId="{BF30C2C4-707E-40E9-8CD9-D1901FE0A679}" destId="{00BBBF69-3D27-4D71-86FD-B42BEAD38255}" srcOrd="0" destOrd="0" presId="urn:microsoft.com/office/officeart/2008/layout/LinedList"/>
    <dgm:cxn modelId="{A1D10BF4-F216-480A-B766-FBEFCD035D48}" type="presParOf" srcId="{BF30C2C4-707E-40E9-8CD9-D1901FE0A679}" destId="{2F580994-A92D-4D48-AD7F-687A30283A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A21D4-1496-46EE-BE46-24E55776909C}">
      <dsp:nvSpPr>
        <dsp:cNvPr id="0" name=""/>
        <dsp:cNvSpPr/>
      </dsp:nvSpPr>
      <dsp:spPr>
        <a:xfrm>
          <a:off x="0" y="1412"/>
          <a:ext cx="6797675" cy="0"/>
        </a:xfrm>
        <a:prstGeom prst="lin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BC9D5C9-92BC-436F-A372-5A4F016A9E56}">
      <dsp:nvSpPr>
        <dsp:cNvPr id="0" name=""/>
        <dsp:cNvSpPr/>
      </dsp:nvSpPr>
      <dsp:spPr>
        <a:xfrm>
          <a:off x="0" y="1412"/>
          <a:ext cx="6797675" cy="150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FR" sz="2800" kern="1200" dirty="0"/>
            <a:t>Nous avons utilisé le langage HTML. Cela nous a permis de mettre en place le balisage de nos pages web dans un premier temps.</a:t>
          </a:r>
          <a:r>
            <a:rPr lang="fr-FR" sz="3700" kern="1200" dirty="0"/>
            <a:t> </a:t>
          </a:r>
          <a:endParaRPr lang="en-US" sz="3700" kern="1200" dirty="0"/>
        </a:p>
      </dsp:txBody>
      <dsp:txXfrm>
        <a:off x="0" y="1412"/>
        <a:ext cx="6797675" cy="1506275"/>
      </dsp:txXfrm>
    </dsp:sp>
    <dsp:sp modelId="{AF3C1F64-FC3C-487F-8912-CE667B57C4FA}">
      <dsp:nvSpPr>
        <dsp:cNvPr id="0" name=""/>
        <dsp:cNvSpPr/>
      </dsp:nvSpPr>
      <dsp:spPr>
        <a:xfrm>
          <a:off x="0" y="1507688"/>
          <a:ext cx="6797675" cy="0"/>
        </a:xfrm>
        <a:prstGeom prst="lin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CF430C3-D8B0-46EC-A1BB-463E3E39B7F4}">
      <dsp:nvSpPr>
        <dsp:cNvPr id="0" name=""/>
        <dsp:cNvSpPr/>
      </dsp:nvSpPr>
      <dsp:spPr>
        <a:xfrm>
          <a:off x="0" y="1507688"/>
          <a:ext cx="6791036" cy="263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FR" sz="2800" kern="1200" dirty="0"/>
            <a:t>Par la suite, en complément du langage HTML nous avons utilisé Bootstrap (mélange de code HTML, CSS et JavaScript) avec des notamment des boutons, des effets de couleurs ainsi que des interactions lors des actions sur le site web.</a:t>
          </a:r>
          <a:endParaRPr lang="en-US" sz="2800" kern="1200" dirty="0"/>
        </a:p>
      </dsp:txBody>
      <dsp:txXfrm>
        <a:off x="0" y="1507688"/>
        <a:ext cx="6791036" cy="2634535"/>
      </dsp:txXfrm>
    </dsp:sp>
    <dsp:sp modelId="{C68580EC-7921-4D66-AEEB-D7E2C7BF9C48}">
      <dsp:nvSpPr>
        <dsp:cNvPr id="0" name=""/>
        <dsp:cNvSpPr/>
      </dsp:nvSpPr>
      <dsp:spPr>
        <a:xfrm>
          <a:off x="0" y="4142223"/>
          <a:ext cx="6797675" cy="0"/>
        </a:xfrm>
        <a:prstGeom prst="lin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0BBBF69-3D27-4D71-86FD-B42BEAD38255}">
      <dsp:nvSpPr>
        <dsp:cNvPr id="0" name=""/>
        <dsp:cNvSpPr/>
      </dsp:nvSpPr>
      <dsp:spPr>
        <a:xfrm>
          <a:off x="0" y="4142223"/>
          <a:ext cx="6797675" cy="150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FR" sz="2800" kern="1200" dirty="0"/>
            <a:t>Enfin, pour le lien avec notre base de données et pour dynamiser notre site web, nous avons utilisé le langage PHP.</a:t>
          </a:r>
          <a:endParaRPr lang="en-US" sz="2800" kern="1200" dirty="0"/>
        </a:p>
      </dsp:txBody>
      <dsp:txXfrm>
        <a:off x="0" y="4142223"/>
        <a:ext cx="6797675" cy="15062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8C91673-E73F-4B22-8F5C-2AC093946F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DE072F5-F29C-4DF1-AEE0-1ADB233CB4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AF552B-96CD-4DE5-934E-28707CDCE11D}" type="datetimeFigureOut">
              <a:rPr lang="fr-FR" smtClean="0"/>
              <a:t>05/05/2018</a:t>
            </a:fld>
            <a:endParaRPr lang="fr-FR"/>
          </a:p>
        </p:txBody>
      </p:sp>
      <p:sp>
        <p:nvSpPr>
          <p:cNvPr id="4" name="Espace réservé du pied de page 3">
            <a:extLst>
              <a:ext uri="{FF2B5EF4-FFF2-40B4-BE49-F238E27FC236}">
                <a16:creationId xmlns:a16="http://schemas.microsoft.com/office/drawing/2014/main" id="{35F018B4-30AD-4FFD-915A-451BCCBAB0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E629F14-A3A2-4AB0-BE58-F639FED295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3A726F-5F6B-457A-949F-EB525941A91B}" type="slidenum">
              <a:rPr lang="fr-FR" smtClean="0"/>
              <a:t>‹N°›</a:t>
            </a:fld>
            <a:endParaRPr lang="fr-FR"/>
          </a:p>
        </p:txBody>
      </p:sp>
    </p:spTree>
    <p:extLst>
      <p:ext uri="{BB962C8B-B14F-4D97-AF65-F5344CB8AC3E}">
        <p14:creationId xmlns:p14="http://schemas.microsoft.com/office/powerpoint/2010/main" val="4805636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3C930-9AAC-4A58-8E77-428565302926}" type="datetimeFigureOut">
              <a:rPr lang="fr-FR" smtClean="0"/>
              <a:t>05/05/2018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9E8EE-BD90-47D9-8F77-8EE63C1AA960}" type="slidenum">
              <a:rPr lang="fr-FR" smtClean="0"/>
              <a:t>‹N°›</a:t>
            </a:fld>
            <a:endParaRPr lang="fr-FR"/>
          </a:p>
        </p:txBody>
      </p:sp>
    </p:spTree>
    <p:extLst>
      <p:ext uri="{BB962C8B-B14F-4D97-AF65-F5344CB8AC3E}">
        <p14:creationId xmlns:p14="http://schemas.microsoft.com/office/powerpoint/2010/main" val="11830786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F2C0B4-86A1-43DF-81EB-7B3A905E5037}" type="datetime1">
              <a:rPr lang="fr-FR" smtClean="0"/>
              <a:t>05/05/2018</a:t>
            </a:fld>
            <a:endParaRPr lang="fr-FR"/>
          </a:p>
        </p:txBody>
      </p:sp>
      <p:sp>
        <p:nvSpPr>
          <p:cNvPr id="5" name="Footer Placeholder 4"/>
          <p:cNvSpPr>
            <a:spLocks noGrp="1"/>
          </p:cNvSpPr>
          <p:nvPr>
            <p:ph type="ftr" sz="quarter" idx="11"/>
          </p:nvPr>
        </p:nvSpPr>
        <p:spPr/>
        <p:txBody>
          <a:bodyPr/>
          <a:lstStyle/>
          <a:p>
            <a:r>
              <a:rPr lang="fr-FR"/>
              <a:t>The Workflow Media</a:t>
            </a:r>
          </a:p>
        </p:txBody>
      </p:sp>
      <p:sp>
        <p:nvSpPr>
          <p:cNvPr id="6" name="Slide Number Placeholder 5"/>
          <p:cNvSpPr>
            <a:spLocks noGrp="1"/>
          </p:cNvSpPr>
          <p:nvPr>
            <p:ph type="sldNum" sz="quarter" idx="12"/>
          </p:nvPr>
        </p:nvSpPr>
        <p:spPr/>
        <p:txBody>
          <a:bodyPr/>
          <a:lstStyle/>
          <a:p>
            <a:fld id="{C14F256D-02F6-44D1-98A1-1A7588C1094F}"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41432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2C0B4-86A1-43DF-81EB-7B3A905E5037}" type="datetime1">
              <a:rPr lang="fr-FR" smtClean="0"/>
              <a:t>05/05/2018</a:t>
            </a:fld>
            <a:endParaRPr lang="fr-FR"/>
          </a:p>
        </p:txBody>
      </p:sp>
      <p:sp>
        <p:nvSpPr>
          <p:cNvPr id="5" name="Footer Placeholder 4"/>
          <p:cNvSpPr>
            <a:spLocks noGrp="1"/>
          </p:cNvSpPr>
          <p:nvPr>
            <p:ph type="ftr" sz="quarter" idx="11"/>
          </p:nvPr>
        </p:nvSpPr>
        <p:spPr/>
        <p:txBody>
          <a:bodyPr/>
          <a:lstStyle/>
          <a:p>
            <a:r>
              <a:rPr lang="fr-FR"/>
              <a:t>The Workflow Media</a:t>
            </a:r>
          </a:p>
        </p:txBody>
      </p:sp>
      <p:sp>
        <p:nvSpPr>
          <p:cNvPr id="6" name="Slide Number Placeholder 5"/>
          <p:cNvSpPr>
            <a:spLocks noGrp="1"/>
          </p:cNvSpPr>
          <p:nvPr>
            <p:ph type="sldNum" sz="quarter" idx="12"/>
          </p:nvPr>
        </p:nvSpPr>
        <p:spPr/>
        <p:txBody>
          <a:bodyPr/>
          <a:lstStyle/>
          <a:p>
            <a:fld id="{C14F256D-02F6-44D1-98A1-1A7588C1094F}" type="slidenum">
              <a:rPr lang="fr-FR" smtClean="0"/>
              <a:t>‹N°›</a:t>
            </a:fld>
            <a:endParaRPr lang="fr-FR"/>
          </a:p>
        </p:txBody>
      </p:sp>
    </p:spTree>
    <p:extLst>
      <p:ext uri="{BB962C8B-B14F-4D97-AF65-F5344CB8AC3E}">
        <p14:creationId xmlns:p14="http://schemas.microsoft.com/office/powerpoint/2010/main" val="14173294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2C0B4-86A1-43DF-81EB-7B3A905E5037}" type="datetime1">
              <a:rPr lang="fr-FR" smtClean="0"/>
              <a:t>05/05/2018</a:t>
            </a:fld>
            <a:endParaRPr lang="fr-FR"/>
          </a:p>
        </p:txBody>
      </p:sp>
      <p:sp>
        <p:nvSpPr>
          <p:cNvPr id="5" name="Footer Placeholder 4"/>
          <p:cNvSpPr>
            <a:spLocks noGrp="1"/>
          </p:cNvSpPr>
          <p:nvPr>
            <p:ph type="ftr" sz="quarter" idx="11"/>
          </p:nvPr>
        </p:nvSpPr>
        <p:spPr/>
        <p:txBody>
          <a:bodyPr/>
          <a:lstStyle/>
          <a:p>
            <a:r>
              <a:rPr lang="fr-FR"/>
              <a:t>The Workflow Media</a:t>
            </a:r>
          </a:p>
        </p:txBody>
      </p:sp>
      <p:sp>
        <p:nvSpPr>
          <p:cNvPr id="6" name="Slide Number Placeholder 5"/>
          <p:cNvSpPr>
            <a:spLocks noGrp="1"/>
          </p:cNvSpPr>
          <p:nvPr>
            <p:ph type="sldNum" sz="quarter" idx="12"/>
          </p:nvPr>
        </p:nvSpPr>
        <p:spPr/>
        <p:txBody>
          <a:bodyPr/>
          <a:lstStyle/>
          <a:p>
            <a:fld id="{C14F256D-02F6-44D1-98A1-1A7588C1094F}" type="slidenum">
              <a:rPr lang="fr-FR" smtClean="0"/>
              <a:t>‹N°›</a:t>
            </a:fld>
            <a:endParaRPr lang="fr-FR"/>
          </a:p>
        </p:txBody>
      </p:sp>
    </p:spTree>
    <p:extLst>
      <p:ext uri="{BB962C8B-B14F-4D97-AF65-F5344CB8AC3E}">
        <p14:creationId xmlns:p14="http://schemas.microsoft.com/office/powerpoint/2010/main" val="95455201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2C0B4-86A1-43DF-81EB-7B3A905E5037}" type="datetime1">
              <a:rPr lang="fr-FR" smtClean="0"/>
              <a:t>05/05/2018</a:t>
            </a:fld>
            <a:endParaRPr lang="fr-FR"/>
          </a:p>
        </p:txBody>
      </p:sp>
      <p:sp>
        <p:nvSpPr>
          <p:cNvPr id="5" name="Footer Placeholder 4"/>
          <p:cNvSpPr>
            <a:spLocks noGrp="1"/>
          </p:cNvSpPr>
          <p:nvPr>
            <p:ph type="ftr" sz="quarter" idx="11"/>
          </p:nvPr>
        </p:nvSpPr>
        <p:spPr/>
        <p:txBody>
          <a:bodyPr/>
          <a:lstStyle/>
          <a:p>
            <a:r>
              <a:rPr lang="fr-FR"/>
              <a:t>The Workflow Media</a:t>
            </a:r>
          </a:p>
        </p:txBody>
      </p:sp>
      <p:sp>
        <p:nvSpPr>
          <p:cNvPr id="6" name="Slide Number Placeholder 5"/>
          <p:cNvSpPr>
            <a:spLocks noGrp="1"/>
          </p:cNvSpPr>
          <p:nvPr>
            <p:ph type="sldNum" sz="quarter" idx="12"/>
          </p:nvPr>
        </p:nvSpPr>
        <p:spPr/>
        <p:txBody>
          <a:bodyPr/>
          <a:lstStyle/>
          <a:p>
            <a:fld id="{C14F256D-02F6-44D1-98A1-1A7588C1094F}" type="slidenum">
              <a:rPr lang="fr-FR" smtClean="0"/>
              <a:t>‹N°›</a:t>
            </a:fld>
            <a:endParaRPr lang="fr-FR"/>
          </a:p>
        </p:txBody>
      </p:sp>
    </p:spTree>
    <p:extLst>
      <p:ext uri="{BB962C8B-B14F-4D97-AF65-F5344CB8AC3E}">
        <p14:creationId xmlns:p14="http://schemas.microsoft.com/office/powerpoint/2010/main" val="347951823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F2C0B4-86A1-43DF-81EB-7B3A905E5037}" type="datetime1">
              <a:rPr lang="fr-FR" smtClean="0"/>
              <a:t>05/05/2018</a:t>
            </a:fld>
            <a:endParaRPr lang="fr-FR"/>
          </a:p>
        </p:txBody>
      </p:sp>
      <p:sp>
        <p:nvSpPr>
          <p:cNvPr id="5" name="Footer Placeholder 4"/>
          <p:cNvSpPr>
            <a:spLocks noGrp="1"/>
          </p:cNvSpPr>
          <p:nvPr>
            <p:ph type="ftr" sz="quarter" idx="11"/>
          </p:nvPr>
        </p:nvSpPr>
        <p:spPr/>
        <p:txBody>
          <a:bodyPr/>
          <a:lstStyle/>
          <a:p>
            <a:r>
              <a:rPr lang="fr-FR"/>
              <a:t>The Workflow Media</a:t>
            </a:r>
          </a:p>
        </p:txBody>
      </p:sp>
      <p:sp>
        <p:nvSpPr>
          <p:cNvPr id="6" name="Slide Number Placeholder 5"/>
          <p:cNvSpPr>
            <a:spLocks noGrp="1"/>
          </p:cNvSpPr>
          <p:nvPr>
            <p:ph type="sldNum" sz="quarter" idx="12"/>
          </p:nvPr>
        </p:nvSpPr>
        <p:spPr/>
        <p:txBody>
          <a:bodyPr/>
          <a:lstStyle/>
          <a:p>
            <a:fld id="{C14F256D-02F6-44D1-98A1-1A7588C1094F}"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01272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F2C0B4-86A1-43DF-81EB-7B3A905E5037}" type="datetime1">
              <a:rPr lang="fr-FR" smtClean="0"/>
              <a:t>05/05/2018</a:t>
            </a:fld>
            <a:endParaRPr lang="fr-FR"/>
          </a:p>
        </p:txBody>
      </p:sp>
      <p:sp>
        <p:nvSpPr>
          <p:cNvPr id="6" name="Footer Placeholder 5"/>
          <p:cNvSpPr>
            <a:spLocks noGrp="1"/>
          </p:cNvSpPr>
          <p:nvPr>
            <p:ph type="ftr" sz="quarter" idx="11"/>
          </p:nvPr>
        </p:nvSpPr>
        <p:spPr/>
        <p:txBody>
          <a:bodyPr/>
          <a:lstStyle/>
          <a:p>
            <a:r>
              <a:rPr lang="fr-FR"/>
              <a:t>The Workflow Media</a:t>
            </a:r>
          </a:p>
        </p:txBody>
      </p:sp>
      <p:sp>
        <p:nvSpPr>
          <p:cNvPr id="7" name="Slide Number Placeholder 6"/>
          <p:cNvSpPr>
            <a:spLocks noGrp="1"/>
          </p:cNvSpPr>
          <p:nvPr>
            <p:ph type="sldNum" sz="quarter" idx="12"/>
          </p:nvPr>
        </p:nvSpPr>
        <p:spPr/>
        <p:txBody>
          <a:bodyPr/>
          <a:lstStyle/>
          <a:p>
            <a:fld id="{C14F256D-02F6-44D1-98A1-1A7588C1094F}" type="slidenum">
              <a:rPr lang="fr-FR" smtClean="0"/>
              <a:t>‹N°›</a:t>
            </a:fld>
            <a:endParaRPr lang="fr-FR"/>
          </a:p>
        </p:txBody>
      </p:sp>
    </p:spTree>
    <p:extLst>
      <p:ext uri="{BB962C8B-B14F-4D97-AF65-F5344CB8AC3E}">
        <p14:creationId xmlns:p14="http://schemas.microsoft.com/office/powerpoint/2010/main" val="143833199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F2C0B4-86A1-43DF-81EB-7B3A905E5037}" type="datetime1">
              <a:rPr lang="fr-FR" smtClean="0"/>
              <a:t>05/05/2018</a:t>
            </a:fld>
            <a:endParaRPr lang="fr-FR"/>
          </a:p>
        </p:txBody>
      </p:sp>
      <p:sp>
        <p:nvSpPr>
          <p:cNvPr id="8" name="Footer Placeholder 7"/>
          <p:cNvSpPr>
            <a:spLocks noGrp="1"/>
          </p:cNvSpPr>
          <p:nvPr>
            <p:ph type="ftr" sz="quarter" idx="11"/>
          </p:nvPr>
        </p:nvSpPr>
        <p:spPr/>
        <p:txBody>
          <a:bodyPr/>
          <a:lstStyle/>
          <a:p>
            <a:r>
              <a:rPr lang="fr-FR"/>
              <a:t>The Workflow Media</a:t>
            </a:r>
          </a:p>
        </p:txBody>
      </p:sp>
      <p:sp>
        <p:nvSpPr>
          <p:cNvPr id="9" name="Slide Number Placeholder 8"/>
          <p:cNvSpPr>
            <a:spLocks noGrp="1"/>
          </p:cNvSpPr>
          <p:nvPr>
            <p:ph type="sldNum" sz="quarter" idx="12"/>
          </p:nvPr>
        </p:nvSpPr>
        <p:spPr/>
        <p:txBody>
          <a:bodyPr/>
          <a:lstStyle/>
          <a:p>
            <a:fld id="{C14F256D-02F6-44D1-98A1-1A7588C1094F}" type="slidenum">
              <a:rPr lang="fr-FR" smtClean="0"/>
              <a:t>‹N°›</a:t>
            </a:fld>
            <a:endParaRPr lang="fr-FR"/>
          </a:p>
        </p:txBody>
      </p:sp>
    </p:spTree>
    <p:extLst>
      <p:ext uri="{BB962C8B-B14F-4D97-AF65-F5344CB8AC3E}">
        <p14:creationId xmlns:p14="http://schemas.microsoft.com/office/powerpoint/2010/main" val="419943907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F2C0B4-86A1-43DF-81EB-7B3A905E5037}" type="datetime1">
              <a:rPr lang="fr-FR" smtClean="0"/>
              <a:t>05/05/2018</a:t>
            </a:fld>
            <a:endParaRPr lang="fr-FR"/>
          </a:p>
        </p:txBody>
      </p:sp>
      <p:sp>
        <p:nvSpPr>
          <p:cNvPr id="4" name="Footer Placeholder 3"/>
          <p:cNvSpPr>
            <a:spLocks noGrp="1"/>
          </p:cNvSpPr>
          <p:nvPr>
            <p:ph type="ftr" sz="quarter" idx="11"/>
          </p:nvPr>
        </p:nvSpPr>
        <p:spPr/>
        <p:txBody>
          <a:bodyPr/>
          <a:lstStyle/>
          <a:p>
            <a:r>
              <a:rPr lang="fr-FR"/>
              <a:t>The Workflow Media</a:t>
            </a:r>
          </a:p>
        </p:txBody>
      </p:sp>
      <p:sp>
        <p:nvSpPr>
          <p:cNvPr id="5" name="Slide Number Placeholder 4"/>
          <p:cNvSpPr>
            <a:spLocks noGrp="1"/>
          </p:cNvSpPr>
          <p:nvPr>
            <p:ph type="sldNum" sz="quarter" idx="12"/>
          </p:nvPr>
        </p:nvSpPr>
        <p:spPr/>
        <p:txBody>
          <a:bodyPr/>
          <a:lstStyle/>
          <a:p>
            <a:fld id="{C14F256D-02F6-44D1-98A1-1A7588C1094F}" type="slidenum">
              <a:rPr lang="fr-FR" smtClean="0"/>
              <a:t>‹N°›</a:t>
            </a:fld>
            <a:endParaRPr lang="fr-FR"/>
          </a:p>
        </p:txBody>
      </p:sp>
    </p:spTree>
    <p:extLst>
      <p:ext uri="{BB962C8B-B14F-4D97-AF65-F5344CB8AC3E}">
        <p14:creationId xmlns:p14="http://schemas.microsoft.com/office/powerpoint/2010/main" val="76435742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F2C0B4-86A1-43DF-81EB-7B3A905E5037}" type="datetime1">
              <a:rPr lang="fr-FR" smtClean="0"/>
              <a:t>05/05/2018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The Workflow Media</a:t>
            </a:r>
          </a:p>
        </p:txBody>
      </p:sp>
      <p:sp>
        <p:nvSpPr>
          <p:cNvPr id="9" name="Slide Number Placeholder 8"/>
          <p:cNvSpPr>
            <a:spLocks noGrp="1"/>
          </p:cNvSpPr>
          <p:nvPr>
            <p:ph type="sldNum" sz="quarter" idx="12"/>
          </p:nvPr>
        </p:nvSpPr>
        <p:spPr/>
        <p:txBody>
          <a:bodyPr/>
          <a:lstStyle/>
          <a:p>
            <a:fld id="{C14F256D-02F6-44D1-98A1-1A7588C1094F}" type="slidenum">
              <a:rPr lang="fr-FR" smtClean="0"/>
              <a:t>‹N°›</a:t>
            </a:fld>
            <a:endParaRPr lang="fr-FR"/>
          </a:p>
        </p:txBody>
      </p:sp>
    </p:spTree>
    <p:extLst>
      <p:ext uri="{BB962C8B-B14F-4D97-AF65-F5344CB8AC3E}">
        <p14:creationId xmlns:p14="http://schemas.microsoft.com/office/powerpoint/2010/main" val="240396680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F2C0B4-86A1-43DF-81EB-7B3A905E5037}" type="datetime1">
              <a:rPr lang="fr-FR" smtClean="0"/>
              <a:t>05/05/2018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The Workflow Media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4F256D-02F6-44D1-98A1-1A7588C1094F}" type="slidenum">
              <a:rPr lang="fr-FR" smtClean="0"/>
              <a:t>‹N°›</a:t>
            </a:fld>
            <a:endParaRPr lang="fr-FR"/>
          </a:p>
        </p:txBody>
      </p:sp>
    </p:spTree>
    <p:extLst>
      <p:ext uri="{BB962C8B-B14F-4D97-AF65-F5344CB8AC3E}">
        <p14:creationId xmlns:p14="http://schemas.microsoft.com/office/powerpoint/2010/main" val="188925601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F2C0B4-86A1-43DF-81EB-7B3A905E5037}" type="datetime1">
              <a:rPr lang="fr-FR" smtClean="0"/>
              <a:t>05/05/2018</a:t>
            </a:fld>
            <a:endParaRPr lang="fr-FR"/>
          </a:p>
        </p:txBody>
      </p:sp>
      <p:sp>
        <p:nvSpPr>
          <p:cNvPr id="6" name="Footer Placeholder 5"/>
          <p:cNvSpPr>
            <a:spLocks noGrp="1"/>
          </p:cNvSpPr>
          <p:nvPr>
            <p:ph type="ftr" sz="quarter" idx="11"/>
          </p:nvPr>
        </p:nvSpPr>
        <p:spPr/>
        <p:txBody>
          <a:bodyPr/>
          <a:lstStyle/>
          <a:p>
            <a:r>
              <a:rPr lang="fr-FR"/>
              <a:t>The Workflow Media</a:t>
            </a:r>
          </a:p>
        </p:txBody>
      </p:sp>
      <p:sp>
        <p:nvSpPr>
          <p:cNvPr id="7" name="Slide Number Placeholder 6"/>
          <p:cNvSpPr>
            <a:spLocks noGrp="1"/>
          </p:cNvSpPr>
          <p:nvPr>
            <p:ph type="sldNum" sz="quarter" idx="12"/>
          </p:nvPr>
        </p:nvSpPr>
        <p:spPr/>
        <p:txBody>
          <a:bodyPr/>
          <a:lstStyle/>
          <a:p>
            <a:fld id="{C14F256D-02F6-44D1-98A1-1A7588C1094F}" type="slidenum">
              <a:rPr lang="fr-FR" smtClean="0"/>
              <a:t>‹N°›</a:t>
            </a:fld>
            <a:endParaRPr lang="fr-FR"/>
          </a:p>
        </p:txBody>
      </p:sp>
    </p:spTree>
    <p:extLst>
      <p:ext uri="{BB962C8B-B14F-4D97-AF65-F5344CB8AC3E}">
        <p14:creationId xmlns:p14="http://schemas.microsoft.com/office/powerpoint/2010/main" val="424627843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F2C0B4-86A1-43DF-81EB-7B3A905E5037}" type="datetime1">
              <a:rPr lang="fr-FR" smtClean="0"/>
              <a:t>05/05/2018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The Workflow Media</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4F256D-02F6-44D1-98A1-1A7588C1094F}"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85799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penclassrooms.com/courses/concevez-votre-site-web-avec-php-et-mysql/lire-des-donnees-2"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5" Type="http://schemas.openxmlformats.org/officeDocument/2006/relationships/hyperlink" Target="https://www.tutorialspoint.com/php/php_mysql_login.htm" TargetMode="External"/><Relationship Id="rId4" Type="http://schemas.openxmlformats.org/officeDocument/2006/relationships/hyperlink" Target="http://www.getbootstra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9BB7E7-6BB0-44E1-8A30-FB1175FE0DE0}"/>
              </a:ext>
            </a:extLst>
          </p:cNvPr>
          <p:cNvSpPr>
            <a:spLocks noGrp="1"/>
          </p:cNvSpPr>
          <p:nvPr>
            <p:ph type="title"/>
          </p:nvPr>
        </p:nvSpPr>
        <p:spPr>
          <a:xfrm>
            <a:off x="2750820" y="387985"/>
            <a:ext cx="6690360" cy="1128395"/>
          </a:xfrm>
        </p:spPr>
        <p:txBody>
          <a:bodyPr>
            <a:normAutofit/>
          </a:bodyPr>
          <a:lstStyle/>
          <a:p>
            <a:pPr algn="ctr"/>
            <a:r>
              <a:rPr lang="fr-FR" dirty="0"/>
              <a:t>Livrable final</a:t>
            </a:r>
          </a:p>
        </p:txBody>
      </p:sp>
      <p:sp>
        <p:nvSpPr>
          <p:cNvPr id="3" name="Espace réservé du contenu 2">
            <a:extLst>
              <a:ext uri="{FF2B5EF4-FFF2-40B4-BE49-F238E27FC236}">
                <a16:creationId xmlns:a16="http://schemas.microsoft.com/office/drawing/2014/main" id="{B4706DC6-BCD9-4B9A-9C39-09CE5F242503}"/>
              </a:ext>
            </a:extLst>
          </p:cNvPr>
          <p:cNvSpPr>
            <a:spLocks noGrp="1"/>
          </p:cNvSpPr>
          <p:nvPr>
            <p:ph idx="1"/>
          </p:nvPr>
        </p:nvSpPr>
        <p:spPr>
          <a:xfrm>
            <a:off x="561997" y="2184492"/>
            <a:ext cx="4350208" cy="2489016"/>
          </a:xfrm>
        </p:spPr>
        <p:txBody>
          <a:bodyPr>
            <a:normAutofit/>
          </a:bodyPr>
          <a:lstStyle/>
          <a:p>
            <a:pPr marL="0" indent="0">
              <a:buNone/>
            </a:pPr>
            <a:r>
              <a:rPr lang="fr-FR" u="sng" dirty="0"/>
              <a:t>Groupe de travail (</a:t>
            </a:r>
            <a:r>
              <a:rPr lang="fr-FR" u="sng" dirty="0" err="1"/>
              <a:t>Ing</a:t>
            </a:r>
            <a:r>
              <a:rPr lang="fr-FR" u="sng" dirty="0"/>
              <a:t> 3 - Promo 2020) :</a:t>
            </a:r>
          </a:p>
          <a:p>
            <a:r>
              <a:rPr lang="fr-FR" dirty="0"/>
              <a:t>Ghislain </a:t>
            </a:r>
            <a:r>
              <a:rPr lang="fr-FR" dirty="0" err="1"/>
              <a:t>Kicinski</a:t>
            </a:r>
            <a:r>
              <a:rPr lang="fr-FR" dirty="0"/>
              <a:t> (TD05)</a:t>
            </a:r>
          </a:p>
          <a:p>
            <a:r>
              <a:rPr lang="fr-FR" dirty="0"/>
              <a:t>Akram Elmilligy (TD05)</a:t>
            </a:r>
          </a:p>
          <a:p>
            <a:r>
              <a:rPr lang="fr-FR" dirty="0"/>
              <a:t>Adrien Couvreur (TD09)</a:t>
            </a:r>
          </a:p>
        </p:txBody>
      </p:sp>
      <p:pic>
        <p:nvPicPr>
          <p:cNvPr id="5" name="Image 4">
            <a:extLst>
              <a:ext uri="{FF2B5EF4-FFF2-40B4-BE49-F238E27FC236}">
                <a16:creationId xmlns:a16="http://schemas.microsoft.com/office/drawing/2014/main" id="{0D95778F-3F68-433E-9B63-4A1598107C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1827" y="2133796"/>
            <a:ext cx="4350208" cy="1748155"/>
          </a:xfrm>
          <a:prstGeom prst="rect">
            <a:avLst/>
          </a:prstGeom>
        </p:spPr>
      </p:pic>
      <p:sp>
        <p:nvSpPr>
          <p:cNvPr id="6" name="ZoneTexte 5">
            <a:extLst>
              <a:ext uri="{FF2B5EF4-FFF2-40B4-BE49-F238E27FC236}">
                <a16:creationId xmlns:a16="http://schemas.microsoft.com/office/drawing/2014/main" id="{3BEFE465-C405-46D6-ADBC-2E042FC71869}"/>
              </a:ext>
            </a:extLst>
          </p:cNvPr>
          <p:cNvSpPr txBox="1"/>
          <p:nvPr/>
        </p:nvSpPr>
        <p:spPr>
          <a:xfrm>
            <a:off x="7967736" y="4366846"/>
            <a:ext cx="2358390" cy="400110"/>
          </a:xfrm>
          <a:prstGeom prst="rect">
            <a:avLst/>
          </a:prstGeom>
          <a:noFill/>
        </p:spPr>
        <p:txBody>
          <a:bodyPr wrap="square" rtlCol="0">
            <a:spAutoFit/>
          </a:bodyPr>
          <a:lstStyle/>
          <a:p>
            <a:r>
              <a:rPr lang="fr-FR" sz="2000" b="1" dirty="0">
                <a:solidFill>
                  <a:srgbClr val="3F48CC"/>
                </a:solidFill>
                <a:latin typeface="Abadi" panose="020B0604020202020204" pitchFamily="34" charset="0"/>
              </a:rPr>
              <a:t>The Workflow Media</a:t>
            </a:r>
          </a:p>
        </p:txBody>
      </p:sp>
      <p:sp>
        <p:nvSpPr>
          <p:cNvPr id="4" name="TextBox 3">
            <a:extLst>
              <a:ext uri="{FF2B5EF4-FFF2-40B4-BE49-F238E27FC236}">
                <a16:creationId xmlns:a16="http://schemas.microsoft.com/office/drawing/2014/main" id="{D2C254CE-8F79-4DEE-B6CC-EA5B514B7E17}"/>
              </a:ext>
            </a:extLst>
          </p:cNvPr>
          <p:cNvSpPr txBox="1"/>
          <p:nvPr/>
        </p:nvSpPr>
        <p:spPr>
          <a:xfrm>
            <a:off x="5700345" y="2823207"/>
            <a:ext cx="1740877" cy="369332"/>
          </a:xfrm>
          <a:prstGeom prst="rect">
            <a:avLst/>
          </a:prstGeom>
          <a:noFill/>
        </p:spPr>
        <p:txBody>
          <a:bodyPr wrap="square" rtlCol="0">
            <a:spAutoFit/>
          </a:bodyPr>
          <a:lstStyle/>
          <a:p>
            <a:r>
              <a:rPr lang="fr-FR" b="1" dirty="0">
                <a:solidFill>
                  <a:srgbClr val="FF0000"/>
                </a:solidFill>
              </a:rPr>
              <a:t>LOGO :</a:t>
            </a:r>
            <a:endParaRPr lang="en-US" b="1" dirty="0">
              <a:solidFill>
                <a:srgbClr val="FF0000"/>
              </a:solidFill>
            </a:endParaRPr>
          </a:p>
        </p:txBody>
      </p:sp>
      <p:sp>
        <p:nvSpPr>
          <p:cNvPr id="10" name="TextBox 9">
            <a:extLst>
              <a:ext uri="{FF2B5EF4-FFF2-40B4-BE49-F238E27FC236}">
                <a16:creationId xmlns:a16="http://schemas.microsoft.com/office/drawing/2014/main" id="{DD907188-CB3F-4D4A-806C-96489519CD7E}"/>
              </a:ext>
            </a:extLst>
          </p:cNvPr>
          <p:cNvSpPr txBox="1"/>
          <p:nvPr/>
        </p:nvSpPr>
        <p:spPr>
          <a:xfrm>
            <a:off x="5547946" y="4366846"/>
            <a:ext cx="2419790" cy="369332"/>
          </a:xfrm>
          <a:prstGeom prst="rect">
            <a:avLst/>
          </a:prstGeom>
          <a:noFill/>
        </p:spPr>
        <p:txBody>
          <a:bodyPr wrap="square" rtlCol="0">
            <a:spAutoFit/>
          </a:bodyPr>
          <a:lstStyle/>
          <a:p>
            <a:r>
              <a:rPr lang="fr-FR" b="1" dirty="0">
                <a:solidFill>
                  <a:srgbClr val="FF0000"/>
                </a:solidFill>
              </a:rPr>
              <a:t>DENOMINATION :</a:t>
            </a:r>
            <a:endParaRPr lang="en-US" b="1" dirty="0">
              <a:solidFill>
                <a:srgbClr val="FF0000"/>
              </a:solidFill>
            </a:endParaRPr>
          </a:p>
        </p:txBody>
      </p:sp>
      <p:sp>
        <p:nvSpPr>
          <p:cNvPr id="11" name="Espace réservé du numéro de diapositive 7">
            <a:extLst>
              <a:ext uri="{FF2B5EF4-FFF2-40B4-BE49-F238E27FC236}">
                <a16:creationId xmlns:a16="http://schemas.microsoft.com/office/drawing/2014/main" id="{AAC5AF9F-498D-468D-B8E0-4EC690DD28F5}"/>
              </a:ext>
            </a:extLst>
          </p:cNvPr>
          <p:cNvSpPr>
            <a:spLocks noGrp="1"/>
          </p:cNvSpPr>
          <p:nvPr>
            <p:ph type="sldNum" sz="quarter" idx="12"/>
          </p:nvPr>
        </p:nvSpPr>
        <p:spPr>
          <a:xfrm>
            <a:off x="9900458" y="6459785"/>
            <a:ext cx="1312025" cy="365125"/>
          </a:xfrm>
        </p:spPr>
        <p:txBody>
          <a:bodyPr/>
          <a:lstStyle/>
          <a:p>
            <a:fld id="{C14F256D-02F6-44D1-98A1-1A7588C1094F}" type="slidenum">
              <a:rPr lang="fr-FR" smtClean="0"/>
              <a:t>1</a:t>
            </a:fld>
            <a:endParaRPr lang="fr-FR"/>
          </a:p>
        </p:txBody>
      </p:sp>
      <p:sp>
        <p:nvSpPr>
          <p:cNvPr id="12" name="Espace réservé du pied de page 6">
            <a:extLst>
              <a:ext uri="{FF2B5EF4-FFF2-40B4-BE49-F238E27FC236}">
                <a16:creationId xmlns:a16="http://schemas.microsoft.com/office/drawing/2014/main" id="{DD8CD594-9E93-4038-9E77-B3F1E12704BE}"/>
              </a:ext>
            </a:extLst>
          </p:cNvPr>
          <p:cNvSpPr>
            <a:spLocks noGrp="1"/>
          </p:cNvSpPr>
          <p:nvPr>
            <p:ph type="ftr" sz="quarter" idx="11"/>
          </p:nvPr>
        </p:nvSpPr>
        <p:spPr>
          <a:xfrm>
            <a:off x="3686185" y="6459785"/>
            <a:ext cx="4822804" cy="365125"/>
          </a:xfrm>
        </p:spPr>
        <p:txBody>
          <a:bodyPr/>
          <a:lstStyle/>
          <a:p>
            <a:r>
              <a:rPr lang="fr-FR" dirty="0"/>
              <a:t>The Workflow Media</a:t>
            </a:r>
          </a:p>
        </p:txBody>
      </p:sp>
    </p:spTree>
    <p:extLst>
      <p:ext uri="{BB962C8B-B14F-4D97-AF65-F5344CB8AC3E}">
        <p14:creationId xmlns:p14="http://schemas.microsoft.com/office/powerpoint/2010/main" val="147833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a:normAutofit/>
          </a:bodyPr>
          <a:lstStyle/>
          <a:p>
            <a:r>
              <a:rPr lang="fr-FR" sz="3600" dirty="0">
                <a:solidFill>
                  <a:srgbClr val="FFFFFF"/>
                </a:solidFill>
              </a:rPr>
              <a:t>Design du front</a:t>
            </a:r>
            <a:br>
              <a:rPr lang="fr-FR" sz="3600" dirty="0">
                <a:solidFill>
                  <a:srgbClr val="FFFFFF"/>
                </a:solidFill>
              </a:rPr>
            </a:br>
            <a:r>
              <a:rPr lang="fr-FR" sz="3600" dirty="0">
                <a:solidFill>
                  <a:srgbClr val="FFFFFF"/>
                </a:solidFill>
              </a:rPr>
              <a:t>7. Page des messages</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fr-F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a:normAutofit/>
          </a:bodyPr>
          <a:lstStyle/>
          <a:p>
            <a:pPr>
              <a:spcAft>
                <a:spcPts val="600"/>
              </a:spcAft>
            </a:pPr>
            <a:fld id="{C14F256D-02F6-44D1-98A1-1A7588C1094F}" type="slidenum">
              <a:rPr lang="fr-FR" smtClean="0">
                <a:solidFill>
                  <a:schemeClr val="tx2"/>
                </a:solidFill>
              </a:rPr>
              <a:pPr>
                <a:spcAft>
                  <a:spcPts val="600"/>
                </a:spcAft>
              </a:pPr>
              <a:t>10</a:t>
            </a:fld>
            <a:endParaRPr lang="fr-FR">
              <a:solidFill>
                <a:schemeClr val="tx2"/>
              </a:solidFill>
            </a:endParaRPr>
          </a:p>
        </p:txBody>
      </p:sp>
      <p:pic>
        <p:nvPicPr>
          <p:cNvPr id="10" name="Image 3">
            <a:extLst>
              <a:ext uri="{FF2B5EF4-FFF2-40B4-BE49-F238E27FC236}">
                <a16:creationId xmlns:a16="http://schemas.microsoft.com/office/drawing/2014/main" id="{2DE15977-8E00-4A90-9710-6E150100B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922" y="1613646"/>
            <a:ext cx="7616281" cy="4261021"/>
          </a:xfrm>
          <a:prstGeom prst="rect">
            <a:avLst/>
          </a:prstGeom>
        </p:spPr>
      </p:pic>
    </p:spTree>
    <p:extLst>
      <p:ext uri="{BB962C8B-B14F-4D97-AF65-F5344CB8AC3E}">
        <p14:creationId xmlns:p14="http://schemas.microsoft.com/office/powerpoint/2010/main" val="53284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5772840"/>
          </a:xfrm>
        </p:spPr>
        <p:txBody>
          <a:bodyPr anchor="ctr">
            <a:normAutofit/>
          </a:bodyPr>
          <a:lstStyle/>
          <a:p>
            <a:r>
              <a:rPr lang="fr-FR" sz="3600">
                <a:solidFill>
                  <a:srgbClr val="FFFFFF"/>
                </a:solidFill>
              </a:rPr>
              <a:t>Spécifications fonctionnelles</a:t>
            </a:r>
            <a:endParaRPr lang="en-US" sz="3600">
              <a:solidFill>
                <a:srgbClr val="FFFFFF"/>
              </a:solidFill>
            </a:endParaRPr>
          </a:p>
        </p:txBody>
      </p:sp>
      <p:graphicFrame>
        <p:nvGraphicFramePr>
          <p:cNvPr id="7" name="Content Placeholder 2">
            <a:extLst>
              <a:ext uri="{FF2B5EF4-FFF2-40B4-BE49-F238E27FC236}">
                <a16:creationId xmlns:a16="http://schemas.microsoft.com/office/drawing/2014/main" id="{A839B8C5-67FB-4DD4-A4C8-53A2B67DB155}"/>
              </a:ext>
            </a:extLst>
          </p:cNvPr>
          <p:cNvGraphicFramePr>
            <a:graphicFrameLocks noGrp="1"/>
          </p:cNvGraphicFramePr>
          <p:nvPr>
            <p:ph idx="1"/>
            <p:extLst>
              <p:ext uri="{D42A27DB-BD31-4B8C-83A1-F6EECF244321}">
                <p14:modId xmlns:p14="http://schemas.microsoft.com/office/powerpoint/2010/main" val="357321010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fr-FR">
                <a:solidFill>
                  <a:schemeClr val="tx2"/>
                </a:solidFill>
              </a:rP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10123055" y="6459785"/>
            <a:ext cx="1089428" cy="365125"/>
          </a:xfrm>
        </p:spPr>
        <p:txBody>
          <a:bodyPr>
            <a:normAutofit/>
          </a:bodyPr>
          <a:lstStyle/>
          <a:p>
            <a:pPr>
              <a:spcAft>
                <a:spcPts val="600"/>
              </a:spcAft>
            </a:pPr>
            <a:fld id="{C14F256D-02F6-44D1-98A1-1A7588C1094F}" type="slidenum">
              <a:rPr lang="fr-FR">
                <a:solidFill>
                  <a:schemeClr val="tx2"/>
                </a:solidFill>
              </a:rPr>
              <a:pPr>
                <a:spcAft>
                  <a:spcPts val="600"/>
                </a:spcAft>
              </a:pPr>
              <a:t>11</a:t>
            </a:fld>
            <a:endParaRPr lang="fr-FR">
              <a:solidFill>
                <a:schemeClr val="tx2"/>
              </a:solidFill>
            </a:endParaRPr>
          </a:p>
        </p:txBody>
      </p:sp>
    </p:spTree>
    <p:extLst>
      <p:ext uri="{BB962C8B-B14F-4D97-AF65-F5344CB8AC3E}">
        <p14:creationId xmlns:p14="http://schemas.microsoft.com/office/powerpoint/2010/main" val="424204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Content Placeholder 8">
            <a:extLst>
              <a:ext uri="{FF2B5EF4-FFF2-40B4-BE49-F238E27FC236}">
                <a16:creationId xmlns:a16="http://schemas.microsoft.com/office/drawing/2014/main" id="{C205D94D-0233-4A0F-BBA5-6B5BE07ED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418" y="612145"/>
            <a:ext cx="6798082" cy="2090410"/>
          </a:xfrm>
          <a:prstGeom prst="rect">
            <a:avLst/>
          </a:prstGeom>
        </p:spPr>
      </p:pic>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a:solidFill>
                  <a:srgbClr val="FFFFFF"/>
                </a:solidFill>
              </a:rPr>
              <a:t>Versioning GIT (1)</a:t>
            </a: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vert="horz" lIns="91440" tIns="45720" rIns="91440" bIns="45720" rtlCol="0">
            <a:normAutofit/>
          </a:bodyPr>
          <a:lstStyle/>
          <a:p>
            <a:pPr algn="l" defTabSz="914400">
              <a:spcAft>
                <a:spcPts val="600"/>
              </a:spcAft>
            </a:pPr>
            <a:r>
              <a:rPr lang="en-US" kern="1200" cap="all" baseline="0">
                <a:latin typeface="+mn-lt"/>
                <a:ea typeface="+mn-ea"/>
                <a:cs typeface="+mn-cs"/>
              </a:rP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vert="horz" lIns="91440" tIns="45720" rIns="91440" bIns="45720" rtlCol="0">
            <a:normAutofit/>
          </a:bodyPr>
          <a:lstStyle/>
          <a:p>
            <a:pPr defTabSz="914400">
              <a:spcAft>
                <a:spcPts val="600"/>
              </a:spcAft>
            </a:pPr>
            <a:fld id="{C14F256D-02F6-44D1-98A1-1A7588C1094F}" type="slidenum">
              <a:rPr lang="en-US">
                <a:solidFill>
                  <a:schemeClr val="tx2"/>
                </a:solidFill>
              </a:rPr>
              <a:pPr defTabSz="914400">
                <a:spcAft>
                  <a:spcPts val="600"/>
                </a:spcAft>
              </a:pPr>
              <a:t>12</a:t>
            </a:fld>
            <a:endParaRPr lang="en-US">
              <a:solidFill>
                <a:schemeClr val="tx2"/>
              </a:solidFill>
            </a:endParaRPr>
          </a:p>
        </p:txBody>
      </p:sp>
      <p:pic>
        <p:nvPicPr>
          <p:cNvPr id="11" name="Content Placeholder 10" descr="A screenshot of a cell phone&#10;&#10;Description generated with very high confidence">
            <a:extLst>
              <a:ext uri="{FF2B5EF4-FFF2-40B4-BE49-F238E27FC236}">
                <a16:creationId xmlns:a16="http://schemas.microsoft.com/office/drawing/2014/main" id="{80141B90-12BA-4924-9FB0-D4FF960BE3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8671" y="3105150"/>
            <a:ext cx="6787729" cy="2972628"/>
          </a:xfrm>
        </p:spPr>
      </p:pic>
    </p:spTree>
    <p:extLst>
      <p:ext uri="{BB962C8B-B14F-4D97-AF65-F5344CB8AC3E}">
        <p14:creationId xmlns:p14="http://schemas.microsoft.com/office/powerpoint/2010/main" val="330027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dirty="0">
                <a:solidFill>
                  <a:srgbClr val="FFFFFF"/>
                </a:solidFill>
              </a:rPr>
              <a:t>Versioning GIT (2)</a:t>
            </a: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vert="horz" lIns="91440" tIns="45720" rIns="91440" bIns="45720" rtlCol="0">
            <a:normAutofit/>
          </a:bodyPr>
          <a:lstStyle/>
          <a:p>
            <a:pPr algn="l" defTabSz="914400">
              <a:spcAft>
                <a:spcPts val="600"/>
              </a:spcAft>
            </a:pPr>
            <a:r>
              <a:rPr lang="en-US" kern="1200" cap="all" baseline="0">
                <a:latin typeface="+mn-lt"/>
                <a:ea typeface="+mn-ea"/>
                <a:cs typeface="+mn-cs"/>
              </a:rP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vert="horz" lIns="91440" tIns="45720" rIns="91440" bIns="45720" rtlCol="0">
            <a:normAutofit/>
          </a:bodyPr>
          <a:lstStyle/>
          <a:p>
            <a:pPr defTabSz="914400">
              <a:spcAft>
                <a:spcPts val="600"/>
              </a:spcAft>
            </a:pPr>
            <a:fld id="{C14F256D-02F6-44D1-98A1-1A7588C1094F}" type="slidenum">
              <a:rPr lang="en-US">
                <a:solidFill>
                  <a:schemeClr val="tx2"/>
                </a:solidFill>
              </a:rPr>
              <a:pPr defTabSz="914400">
                <a:spcAft>
                  <a:spcPts val="600"/>
                </a:spcAft>
              </a:pPr>
              <a:t>13</a:t>
            </a:fld>
            <a:endParaRPr lang="en-US">
              <a:solidFill>
                <a:schemeClr val="tx2"/>
              </a:solidFill>
            </a:endParaRPr>
          </a:p>
        </p:txBody>
      </p:sp>
      <p:pic>
        <p:nvPicPr>
          <p:cNvPr id="8" name="Content Placeholder 7" descr="A screenshot of a computer&#10;&#10;Description generated with very high confidence">
            <a:extLst>
              <a:ext uri="{FF2B5EF4-FFF2-40B4-BE49-F238E27FC236}">
                <a16:creationId xmlns:a16="http://schemas.microsoft.com/office/drawing/2014/main" id="{A6007E1D-3159-46E0-BA56-26B64B6888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027" y="1417637"/>
            <a:ext cx="7814340" cy="4022725"/>
          </a:xfrm>
        </p:spPr>
      </p:pic>
    </p:spTree>
    <p:extLst>
      <p:ext uri="{BB962C8B-B14F-4D97-AF65-F5344CB8AC3E}">
        <p14:creationId xmlns:p14="http://schemas.microsoft.com/office/powerpoint/2010/main" val="17255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5772840"/>
          </a:xfrm>
        </p:spPr>
        <p:txBody>
          <a:bodyPr anchor="ctr">
            <a:normAutofit/>
          </a:bodyPr>
          <a:lstStyle/>
          <a:p>
            <a:r>
              <a:rPr lang="fr-FR" sz="3600" dirty="0">
                <a:solidFill>
                  <a:srgbClr val="FFFFFF"/>
                </a:solidFill>
              </a:rPr>
              <a:t>Bilan individuel</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fr-FR">
                <a:solidFill>
                  <a:schemeClr val="tx2"/>
                </a:solidFill>
              </a:rP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10123055" y="6459785"/>
            <a:ext cx="1089428" cy="365125"/>
          </a:xfrm>
        </p:spPr>
        <p:txBody>
          <a:bodyPr>
            <a:normAutofit/>
          </a:bodyPr>
          <a:lstStyle/>
          <a:p>
            <a:pPr>
              <a:spcAft>
                <a:spcPts val="600"/>
              </a:spcAft>
            </a:pPr>
            <a:fld id="{C14F256D-02F6-44D1-98A1-1A7588C1094F}" type="slidenum">
              <a:rPr lang="fr-FR">
                <a:solidFill>
                  <a:schemeClr val="tx2"/>
                </a:solidFill>
              </a:rPr>
              <a:pPr>
                <a:spcAft>
                  <a:spcPts val="600"/>
                </a:spcAft>
              </a:pPr>
              <a:t>14</a:t>
            </a:fld>
            <a:endParaRPr lang="fr-FR">
              <a:solidFill>
                <a:schemeClr val="tx2"/>
              </a:solidFill>
            </a:endParaRPr>
          </a:p>
        </p:txBody>
      </p:sp>
      <p:sp>
        <p:nvSpPr>
          <p:cNvPr id="3" name="Content Placeholder 2">
            <a:extLst>
              <a:ext uri="{FF2B5EF4-FFF2-40B4-BE49-F238E27FC236}">
                <a16:creationId xmlns:a16="http://schemas.microsoft.com/office/drawing/2014/main" id="{257051C6-CE3C-4CEB-BC79-0FBF7CEC0A1B}"/>
              </a:ext>
            </a:extLst>
          </p:cNvPr>
          <p:cNvSpPr>
            <a:spLocks noGrp="1"/>
          </p:cNvSpPr>
          <p:nvPr>
            <p:ph idx="1"/>
          </p:nvPr>
        </p:nvSpPr>
        <p:spPr>
          <a:xfrm>
            <a:off x="4566936" y="413237"/>
            <a:ext cx="6588744" cy="6251332"/>
          </a:xfrm>
        </p:spPr>
        <p:txBody>
          <a:bodyPr/>
          <a:lstStyle/>
          <a:p>
            <a:pPr algn="just">
              <a:buFont typeface="Wingdings" panose="05000000000000000000" pitchFamily="2" charset="2"/>
              <a:buChar char="§"/>
            </a:pPr>
            <a:r>
              <a:rPr lang="fr-FR" dirty="0"/>
              <a:t> Akram : Ce projet m’a permis d’affiner encore plus mes capacités en programmation Web. Ma connaissance en HTML s’est beaucoup améliorée, je sais mieux mettre en place les pages HTML. Aussi, après JavaScript, j’ai découvert plus en détail Bootstrap qui nous offre de nombreuses possibilités que ce soit sur la mise en page et les effets. Enfin, je me suis mis avec des membres que je ne connaissais pas auparavant, ce qui m’a permis de faire connaissance avec de nouvelles personnes et de travailler différemment. </a:t>
            </a:r>
          </a:p>
          <a:p>
            <a:pPr algn="just">
              <a:buFont typeface="Wingdings" panose="05000000000000000000" pitchFamily="2" charset="2"/>
              <a:buChar char="§"/>
            </a:pPr>
            <a:r>
              <a:rPr lang="fr-FR" dirty="0"/>
              <a:t> Adrien : Ce projet m’a apporté beaucoup de nouvelles connaissances surtout en PHP. J’ai également amélioré ma vison globale de l’architecture d’un site web. De plus, la communication entre le site et la base de donnée en </a:t>
            </a:r>
            <a:r>
              <a:rPr lang="fr-FR" dirty="0" err="1"/>
              <a:t>sql</a:t>
            </a:r>
            <a:r>
              <a:rPr lang="fr-FR" dirty="0"/>
              <a:t> m’a permis de consolider mes connaissances développées grâce au projet de Java. </a:t>
            </a:r>
          </a:p>
          <a:p>
            <a:pPr algn="just">
              <a:buFont typeface="Wingdings" panose="05000000000000000000" pitchFamily="2" charset="2"/>
              <a:buChar char="§"/>
            </a:pPr>
            <a:r>
              <a:rPr lang="fr-FR" dirty="0"/>
              <a:t> Ghislain : La réalisation de ce projet m’a amené à programmer de nombreuses fonctionnalités dans un faible temps imparti. J’ai acquis d’importantes connaissances, principalement en Bootstrap et en PHP. Grâce à une bonne entente et communication dans mon équipe, nous nous sommes efforcés de donner notre maximum.  </a:t>
            </a:r>
            <a:endParaRPr lang="en-US" dirty="0"/>
          </a:p>
        </p:txBody>
      </p:sp>
    </p:spTree>
    <p:extLst>
      <p:ext uri="{BB962C8B-B14F-4D97-AF65-F5344CB8AC3E}">
        <p14:creationId xmlns:p14="http://schemas.microsoft.com/office/powerpoint/2010/main" val="19749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5772840"/>
          </a:xfrm>
        </p:spPr>
        <p:txBody>
          <a:bodyPr anchor="ctr">
            <a:normAutofit/>
          </a:bodyPr>
          <a:lstStyle/>
          <a:p>
            <a:r>
              <a:rPr lang="fr-FR" sz="3600" dirty="0">
                <a:solidFill>
                  <a:srgbClr val="FFFFFF"/>
                </a:solidFill>
              </a:rPr>
              <a:t>Bilan collectif</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fr-FR">
                <a:solidFill>
                  <a:schemeClr val="tx2"/>
                </a:solidFill>
              </a:rP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10123055" y="6459785"/>
            <a:ext cx="1089428" cy="365125"/>
          </a:xfrm>
        </p:spPr>
        <p:txBody>
          <a:bodyPr>
            <a:normAutofit/>
          </a:bodyPr>
          <a:lstStyle/>
          <a:p>
            <a:pPr>
              <a:spcAft>
                <a:spcPts val="600"/>
              </a:spcAft>
            </a:pPr>
            <a:fld id="{C14F256D-02F6-44D1-98A1-1A7588C1094F}" type="slidenum">
              <a:rPr lang="fr-FR">
                <a:solidFill>
                  <a:schemeClr val="tx2"/>
                </a:solidFill>
              </a:rPr>
              <a:pPr>
                <a:spcAft>
                  <a:spcPts val="600"/>
                </a:spcAft>
              </a:pPr>
              <a:t>15</a:t>
            </a:fld>
            <a:endParaRPr lang="fr-FR">
              <a:solidFill>
                <a:schemeClr val="tx2"/>
              </a:solidFill>
            </a:endParaRPr>
          </a:p>
        </p:txBody>
      </p:sp>
      <p:sp>
        <p:nvSpPr>
          <p:cNvPr id="3" name="Content Placeholder 2">
            <a:extLst>
              <a:ext uri="{FF2B5EF4-FFF2-40B4-BE49-F238E27FC236}">
                <a16:creationId xmlns:a16="http://schemas.microsoft.com/office/drawing/2014/main" id="{7DC1D538-2BBD-47C6-ADE2-7B1B5521D877}"/>
              </a:ext>
            </a:extLst>
          </p:cNvPr>
          <p:cNvSpPr>
            <a:spLocks noGrp="1"/>
          </p:cNvSpPr>
          <p:nvPr>
            <p:ph idx="1"/>
          </p:nvPr>
        </p:nvSpPr>
        <p:spPr>
          <a:xfrm>
            <a:off x="4994031" y="516835"/>
            <a:ext cx="6161649" cy="5352259"/>
          </a:xfrm>
        </p:spPr>
        <p:txBody>
          <a:bodyPr/>
          <a:lstStyle/>
          <a:p>
            <a:endParaRPr lang="en-US" dirty="0"/>
          </a:p>
        </p:txBody>
      </p:sp>
    </p:spTree>
    <p:extLst>
      <p:ext uri="{BB962C8B-B14F-4D97-AF65-F5344CB8AC3E}">
        <p14:creationId xmlns:p14="http://schemas.microsoft.com/office/powerpoint/2010/main" val="185614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5772840"/>
          </a:xfrm>
        </p:spPr>
        <p:txBody>
          <a:bodyPr anchor="ctr">
            <a:normAutofit/>
          </a:bodyPr>
          <a:lstStyle/>
          <a:p>
            <a:r>
              <a:rPr lang="fr-FR" sz="3600" dirty="0">
                <a:solidFill>
                  <a:srgbClr val="FFFFFF"/>
                </a:solidFill>
              </a:rPr>
              <a:t>Bibliographie</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fr-FR">
                <a:solidFill>
                  <a:schemeClr val="tx2"/>
                </a:solidFill>
              </a:rP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10123055" y="6459785"/>
            <a:ext cx="1089428" cy="365125"/>
          </a:xfrm>
        </p:spPr>
        <p:txBody>
          <a:bodyPr>
            <a:normAutofit/>
          </a:bodyPr>
          <a:lstStyle/>
          <a:p>
            <a:pPr>
              <a:spcAft>
                <a:spcPts val="600"/>
              </a:spcAft>
            </a:pPr>
            <a:fld id="{C14F256D-02F6-44D1-98A1-1A7588C1094F}" type="slidenum">
              <a:rPr lang="fr-FR">
                <a:solidFill>
                  <a:schemeClr val="tx2"/>
                </a:solidFill>
              </a:rPr>
              <a:pPr>
                <a:spcAft>
                  <a:spcPts val="600"/>
                </a:spcAft>
              </a:pPr>
              <a:t>16</a:t>
            </a:fld>
            <a:endParaRPr lang="fr-FR">
              <a:solidFill>
                <a:schemeClr val="tx2"/>
              </a:solidFill>
            </a:endParaRPr>
          </a:p>
        </p:txBody>
      </p:sp>
      <p:sp>
        <p:nvSpPr>
          <p:cNvPr id="3" name="Content Placeholder 2">
            <a:extLst>
              <a:ext uri="{FF2B5EF4-FFF2-40B4-BE49-F238E27FC236}">
                <a16:creationId xmlns:a16="http://schemas.microsoft.com/office/drawing/2014/main" id="{7DC1D538-2BBD-47C6-ADE2-7B1B5521D877}"/>
              </a:ext>
            </a:extLst>
          </p:cNvPr>
          <p:cNvSpPr>
            <a:spLocks noGrp="1"/>
          </p:cNvSpPr>
          <p:nvPr>
            <p:ph idx="1"/>
          </p:nvPr>
        </p:nvSpPr>
        <p:spPr>
          <a:xfrm>
            <a:off x="4668715" y="516835"/>
            <a:ext cx="7156939" cy="5772840"/>
          </a:xfrm>
        </p:spPr>
        <p:txBody>
          <a:bodyPr/>
          <a:lstStyle/>
          <a:p>
            <a:pPr>
              <a:buFont typeface="Wingdings" panose="05000000000000000000" pitchFamily="2" charset="2"/>
              <a:buChar char="§"/>
            </a:pPr>
            <a:r>
              <a:rPr lang="fr-FR" dirty="0"/>
              <a:t> </a:t>
            </a:r>
            <a:r>
              <a:rPr lang="en-US" dirty="0">
                <a:hlinkClick r:id="rId2"/>
              </a:rPr>
              <a:t>https://www.w3schools.com/</a:t>
            </a:r>
            <a:endParaRPr lang="en-US" dirty="0"/>
          </a:p>
          <a:p>
            <a:pPr>
              <a:buFont typeface="Wingdings" panose="05000000000000000000" pitchFamily="2" charset="2"/>
              <a:buChar char="§"/>
            </a:pPr>
            <a:r>
              <a:rPr lang="en-US" dirty="0"/>
              <a:t> </a:t>
            </a:r>
            <a:r>
              <a:rPr lang="en-US" dirty="0">
                <a:hlinkClick r:id="rId3"/>
              </a:rPr>
              <a:t>https://openclassrooms.com/courses/concevez-votre-site-web-avec-php-et-mysql/lire-des-donnees-2</a:t>
            </a:r>
            <a:endParaRPr lang="en-US" dirty="0"/>
          </a:p>
          <a:p>
            <a:pPr>
              <a:buFont typeface="Wingdings" panose="05000000000000000000" pitchFamily="2" charset="2"/>
              <a:buChar char="§"/>
            </a:pPr>
            <a:r>
              <a:rPr lang="en-US" dirty="0"/>
              <a:t> https://webdesign.tutsplus.com/articles/a-beginners-guide-to-wireframing--webdesign-7399 </a:t>
            </a:r>
          </a:p>
          <a:p>
            <a:pPr>
              <a:buFont typeface="Wingdings" panose="05000000000000000000" pitchFamily="2" charset="2"/>
              <a:buChar char="§"/>
            </a:pPr>
            <a:r>
              <a:rPr lang="en-US" dirty="0"/>
              <a:t> </a:t>
            </a:r>
            <a:r>
              <a:rPr lang="en-US" dirty="0">
                <a:hlinkClick r:id="rId4"/>
              </a:rPr>
              <a:t>http://www.getbootstrap.com</a:t>
            </a:r>
            <a:endParaRPr lang="en-US" dirty="0"/>
          </a:p>
          <a:p>
            <a:pPr>
              <a:buFont typeface="Wingdings" panose="05000000000000000000" pitchFamily="2" charset="2"/>
              <a:buChar char="§"/>
            </a:pPr>
            <a:r>
              <a:rPr lang="en-US" dirty="0">
                <a:hlinkClick r:id="rId5"/>
              </a:rPr>
              <a:t> </a:t>
            </a:r>
            <a:r>
              <a:rPr lang="en-US" u="sng" dirty="0">
                <a:hlinkClick r:id="rId5"/>
              </a:rPr>
              <a:t>https://www.tutorialspoint.com/php/php_mysql_login.htm</a:t>
            </a:r>
            <a:endParaRPr lang="en-US" u="sng" dirty="0"/>
          </a:p>
          <a:p>
            <a:pPr>
              <a:buFont typeface="Wingdings" panose="05000000000000000000" pitchFamily="2" charset="2"/>
              <a:buChar char="§"/>
            </a:pPr>
            <a:r>
              <a:rPr lang="en-US" dirty="0"/>
              <a:t>http://image.noelshack.com/fichiers/2017/17/</a:t>
            </a:r>
          </a:p>
          <a:p>
            <a:pPr>
              <a:buFont typeface="Wingdings" panose="05000000000000000000" pitchFamily="2" charset="2"/>
              <a:buChar char="§"/>
            </a:pPr>
            <a:r>
              <a:rPr lang="en-US" dirty="0"/>
              <a:t>http://orientation.blog.lemonde.fr/2016/03/29/7512/</a:t>
            </a:r>
          </a:p>
          <a:p>
            <a:pPr>
              <a:buFont typeface="Wingdings" panose="05000000000000000000" pitchFamily="2" charset="2"/>
              <a:buChar char="§"/>
            </a:pPr>
            <a:r>
              <a:rPr lang="en-US" dirty="0"/>
              <a:t>http://www.ece.fr/ecole-ingenieur/espace-presse/mediatheque/</a:t>
            </a:r>
          </a:p>
          <a:p>
            <a:pPr>
              <a:buFont typeface="Wingdings" panose="05000000000000000000" pitchFamily="2" charset="2"/>
              <a:buChar char="§"/>
            </a:pPr>
            <a:r>
              <a:rPr lang="en-US" dirty="0"/>
              <a:t>http://www.ece.fr/ecole-ingenieur/ece-paris/campus/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61231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605896"/>
            <a:ext cx="3084844" cy="5646208"/>
          </a:xfrm>
        </p:spPr>
        <p:txBody>
          <a:bodyPr anchor="ctr">
            <a:normAutofit/>
          </a:bodyPr>
          <a:lstStyle/>
          <a:p>
            <a:r>
              <a:rPr lang="fr-FR" sz="3600">
                <a:solidFill>
                  <a:srgbClr val="FFFFFF"/>
                </a:solidFill>
              </a:rPr>
              <a:t>SOMMAIRE</a:t>
            </a:r>
            <a:endParaRPr lang="en-US" sz="3600">
              <a:solidFill>
                <a:srgbClr val="FFFFFF"/>
              </a:solidFill>
            </a:endParaRPr>
          </a:p>
        </p:txBody>
      </p:sp>
      <p:sp>
        <p:nvSpPr>
          <p:cNvPr id="3" name="Content Placeholder 2">
            <a:extLst>
              <a:ext uri="{FF2B5EF4-FFF2-40B4-BE49-F238E27FC236}">
                <a16:creationId xmlns:a16="http://schemas.microsoft.com/office/drawing/2014/main" id="{601490C0-5BA1-424D-968C-4AF814586CA2}"/>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v"/>
            </a:pPr>
            <a:r>
              <a:rPr lang="fr-FR" dirty="0"/>
              <a:t> Conception du Back</a:t>
            </a:r>
          </a:p>
          <a:p>
            <a:pPr>
              <a:buFont typeface="Wingdings" panose="05000000000000000000" pitchFamily="2" charset="2"/>
              <a:buChar char="v"/>
            </a:pPr>
            <a:r>
              <a:rPr lang="fr-FR" dirty="0"/>
              <a:t> Design du Front</a:t>
            </a:r>
          </a:p>
          <a:p>
            <a:pPr>
              <a:buFont typeface="Wingdings" panose="05000000000000000000" pitchFamily="2" charset="2"/>
              <a:buChar char="v"/>
            </a:pPr>
            <a:r>
              <a:rPr lang="fr-FR" dirty="0"/>
              <a:t> Spécifications fonctionnelles</a:t>
            </a:r>
          </a:p>
          <a:p>
            <a:pPr>
              <a:buFont typeface="Wingdings" panose="05000000000000000000" pitchFamily="2" charset="2"/>
              <a:buChar char="v"/>
            </a:pPr>
            <a:r>
              <a:rPr lang="fr-FR" dirty="0"/>
              <a:t> Versioning GIT</a:t>
            </a:r>
          </a:p>
          <a:p>
            <a:pPr>
              <a:buFont typeface="Wingdings" panose="05000000000000000000" pitchFamily="2" charset="2"/>
              <a:buChar char="v"/>
            </a:pPr>
            <a:r>
              <a:rPr lang="fr-FR" dirty="0"/>
              <a:t> Bilan individuel</a:t>
            </a:r>
          </a:p>
          <a:p>
            <a:pPr>
              <a:buFont typeface="Wingdings" panose="05000000000000000000" pitchFamily="2" charset="2"/>
              <a:buChar char="v"/>
            </a:pPr>
            <a:r>
              <a:rPr lang="fr-FR" dirty="0"/>
              <a:t> Bilan collectif</a:t>
            </a:r>
          </a:p>
          <a:p>
            <a:pPr>
              <a:buFont typeface="Wingdings" panose="05000000000000000000" pitchFamily="2" charset="2"/>
              <a:buChar char="v"/>
            </a:pPr>
            <a:r>
              <a:rPr lang="fr-FR" dirty="0"/>
              <a:t> Bibliographie</a:t>
            </a:r>
          </a:p>
          <a:p>
            <a:pPr>
              <a:buFont typeface="Wingdings" panose="05000000000000000000" pitchFamily="2" charset="2"/>
              <a:buChar char="v"/>
            </a:pPr>
            <a:endParaRPr lang="en-US" dirty="0"/>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fr-FR">
                <a:solidFill>
                  <a:schemeClr val="tx2"/>
                </a:solidFill>
              </a:rP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10123055" y="6459785"/>
            <a:ext cx="1089428" cy="365125"/>
          </a:xfrm>
        </p:spPr>
        <p:txBody>
          <a:bodyPr>
            <a:normAutofit/>
          </a:bodyPr>
          <a:lstStyle/>
          <a:p>
            <a:pPr>
              <a:spcAft>
                <a:spcPts val="600"/>
              </a:spcAft>
            </a:pPr>
            <a:fld id="{C14F256D-02F6-44D1-98A1-1A7588C1094F}" type="slidenum">
              <a:rPr lang="fr-FR">
                <a:solidFill>
                  <a:schemeClr val="tx2"/>
                </a:solidFill>
              </a:rPr>
              <a:pPr>
                <a:spcAft>
                  <a:spcPts val="600"/>
                </a:spcAft>
              </a:pPr>
              <a:t>2</a:t>
            </a:fld>
            <a:endParaRPr lang="fr-FR">
              <a:solidFill>
                <a:schemeClr val="tx2"/>
              </a:solidFill>
            </a:endParaRPr>
          </a:p>
        </p:txBody>
      </p:sp>
    </p:spTree>
    <p:extLst>
      <p:ext uri="{BB962C8B-B14F-4D97-AF65-F5344CB8AC3E}">
        <p14:creationId xmlns:p14="http://schemas.microsoft.com/office/powerpoint/2010/main" val="369271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605896"/>
            <a:ext cx="3084844" cy="5646208"/>
          </a:xfrm>
        </p:spPr>
        <p:txBody>
          <a:bodyPr anchor="ctr">
            <a:normAutofit/>
          </a:bodyPr>
          <a:lstStyle/>
          <a:p>
            <a:r>
              <a:rPr lang="fr-FR" sz="3600">
                <a:solidFill>
                  <a:srgbClr val="FFFFFF"/>
                </a:solidFill>
              </a:rPr>
              <a:t>Conception du back</a:t>
            </a:r>
            <a:endParaRPr lang="en-US" sz="360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fr-FR">
                <a:solidFill>
                  <a:schemeClr val="tx2"/>
                </a:solidFill>
              </a:rP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10123055" y="6459785"/>
            <a:ext cx="1089428" cy="365125"/>
          </a:xfrm>
        </p:spPr>
        <p:txBody>
          <a:bodyPr>
            <a:normAutofit/>
          </a:bodyPr>
          <a:lstStyle/>
          <a:p>
            <a:pPr>
              <a:spcAft>
                <a:spcPts val="600"/>
              </a:spcAft>
            </a:pPr>
            <a:fld id="{C14F256D-02F6-44D1-98A1-1A7588C1094F}" type="slidenum">
              <a:rPr lang="fr-FR" smtClean="0">
                <a:solidFill>
                  <a:schemeClr val="tx2"/>
                </a:solidFill>
              </a:rPr>
              <a:pPr>
                <a:spcAft>
                  <a:spcPts val="600"/>
                </a:spcAft>
              </a:pPr>
              <a:t>3</a:t>
            </a:fld>
            <a:endParaRPr lang="fr-FR">
              <a:solidFill>
                <a:schemeClr val="tx2"/>
              </a:solidFill>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3161" y="65277"/>
            <a:ext cx="6826062" cy="6727446"/>
          </a:xfrm>
        </p:spPr>
      </p:pic>
    </p:spTree>
    <p:extLst>
      <p:ext uri="{BB962C8B-B14F-4D97-AF65-F5344CB8AC3E}">
        <p14:creationId xmlns:p14="http://schemas.microsoft.com/office/powerpoint/2010/main" val="31903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Image 6">
            <a:extLst>
              <a:ext uri="{FF2B5EF4-FFF2-40B4-BE49-F238E27FC236}">
                <a16:creationId xmlns:a16="http://schemas.microsoft.com/office/drawing/2014/main" id="{C4C79D21-BB3E-4A06-BEA8-5EB38C6D5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095" y="1525536"/>
            <a:ext cx="7826204" cy="4041545"/>
          </a:xfrm>
          <a:prstGeom prst="rect">
            <a:avLst/>
          </a:prstGeom>
        </p:spPr>
      </p:pic>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a:normAutofit/>
          </a:bodyPr>
          <a:lstStyle/>
          <a:p>
            <a:r>
              <a:rPr lang="fr-FR" sz="3600">
                <a:solidFill>
                  <a:srgbClr val="FFFFFF"/>
                </a:solidFill>
              </a:rPr>
              <a:t>Design du front</a:t>
            </a:r>
            <a:br>
              <a:rPr lang="fr-FR" sz="3600">
                <a:solidFill>
                  <a:srgbClr val="FFFFFF"/>
                </a:solidFill>
              </a:rPr>
            </a:br>
            <a:r>
              <a:rPr lang="fr-FR" sz="3600">
                <a:solidFill>
                  <a:srgbClr val="FFFFFF"/>
                </a:solidFill>
              </a:rPr>
              <a:t>1.Page de connexion</a:t>
            </a:r>
            <a:endParaRPr lang="en-US" sz="360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fr-F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a:normAutofit/>
          </a:bodyPr>
          <a:lstStyle/>
          <a:p>
            <a:pPr>
              <a:spcAft>
                <a:spcPts val="600"/>
              </a:spcAft>
            </a:pPr>
            <a:fld id="{C14F256D-02F6-44D1-98A1-1A7588C1094F}" type="slidenum">
              <a:rPr lang="fr-FR" smtClean="0">
                <a:solidFill>
                  <a:schemeClr val="tx2"/>
                </a:solidFill>
              </a:rPr>
              <a:pPr>
                <a:spcAft>
                  <a:spcPts val="600"/>
                </a:spcAft>
              </a:pPr>
              <a:t>4</a:t>
            </a:fld>
            <a:endParaRPr lang="fr-FR">
              <a:solidFill>
                <a:schemeClr val="tx2"/>
              </a:solidFill>
            </a:endParaRPr>
          </a:p>
        </p:txBody>
      </p:sp>
    </p:spTree>
    <p:extLst>
      <p:ext uri="{BB962C8B-B14F-4D97-AF65-F5344CB8AC3E}">
        <p14:creationId xmlns:p14="http://schemas.microsoft.com/office/powerpoint/2010/main" val="11964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a:normAutofit/>
          </a:bodyPr>
          <a:lstStyle/>
          <a:p>
            <a:r>
              <a:rPr lang="fr-FR" sz="3600" dirty="0">
                <a:solidFill>
                  <a:srgbClr val="FFFFFF"/>
                </a:solidFill>
              </a:rPr>
              <a:t>Design du front</a:t>
            </a:r>
            <a:br>
              <a:rPr lang="fr-FR" sz="3600" dirty="0">
                <a:solidFill>
                  <a:srgbClr val="FFFFFF"/>
                </a:solidFill>
              </a:rPr>
            </a:br>
            <a:r>
              <a:rPr lang="fr-FR" sz="3600" dirty="0">
                <a:solidFill>
                  <a:srgbClr val="FFFFFF"/>
                </a:solidFill>
              </a:rPr>
              <a:t>2. Page d’Accueil</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fr-F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a:normAutofit/>
          </a:bodyPr>
          <a:lstStyle/>
          <a:p>
            <a:pPr>
              <a:spcAft>
                <a:spcPts val="600"/>
              </a:spcAft>
            </a:pPr>
            <a:fld id="{C14F256D-02F6-44D1-98A1-1A7588C1094F}" type="slidenum">
              <a:rPr lang="fr-FR" smtClean="0">
                <a:solidFill>
                  <a:schemeClr val="tx2"/>
                </a:solidFill>
              </a:rPr>
              <a:pPr>
                <a:spcAft>
                  <a:spcPts val="600"/>
                </a:spcAft>
              </a:pPr>
              <a:t>5</a:t>
            </a:fld>
            <a:endParaRPr lang="fr-FR">
              <a:solidFill>
                <a:schemeClr val="tx2"/>
              </a:solidFill>
            </a:endParaRPr>
          </a:p>
        </p:txBody>
      </p:sp>
      <p:pic>
        <p:nvPicPr>
          <p:cNvPr id="9" name="Image 3">
            <a:extLst>
              <a:ext uri="{FF2B5EF4-FFF2-40B4-BE49-F238E27FC236}">
                <a16:creationId xmlns:a16="http://schemas.microsoft.com/office/drawing/2014/main" id="{6254CD28-6D0D-4E0D-80FA-EAF1442D9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307" y="1053501"/>
            <a:ext cx="7959905" cy="4352784"/>
          </a:xfrm>
          <a:prstGeom prst="rect">
            <a:avLst/>
          </a:prstGeom>
        </p:spPr>
      </p:pic>
    </p:spTree>
    <p:extLst>
      <p:ext uri="{BB962C8B-B14F-4D97-AF65-F5344CB8AC3E}">
        <p14:creationId xmlns:p14="http://schemas.microsoft.com/office/powerpoint/2010/main" val="91969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a:normAutofit/>
          </a:bodyPr>
          <a:lstStyle/>
          <a:p>
            <a:r>
              <a:rPr lang="fr-FR" sz="3600" dirty="0">
                <a:solidFill>
                  <a:srgbClr val="FFFFFF"/>
                </a:solidFill>
              </a:rPr>
              <a:t>Design du front</a:t>
            </a:r>
            <a:br>
              <a:rPr lang="fr-FR" sz="3600" dirty="0">
                <a:solidFill>
                  <a:srgbClr val="FFFFFF"/>
                </a:solidFill>
              </a:rPr>
            </a:br>
            <a:r>
              <a:rPr lang="fr-FR" sz="3600" dirty="0">
                <a:solidFill>
                  <a:srgbClr val="FFFFFF"/>
                </a:solidFill>
              </a:rPr>
              <a:t>3. Page du profil de l’utilisateur</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fr-F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a:normAutofit/>
          </a:bodyPr>
          <a:lstStyle/>
          <a:p>
            <a:pPr>
              <a:spcAft>
                <a:spcPts val="600"/>
              </a:spcAft>
            </a:pPr>
            <a:fld id="{C14F256D-02F6-44D1-98A1-1A7588C1094F}" type="slidenum">
              <a:rPr lang="fr-FR" smtClean="0">
                <a:solidFill>
                  <a:schemeClr val="tx2"/>
                </a:solidFill>
              </a:rPr>
              <a:pPr>
                <a:spcAft>
                  <a:spcPts val="600"/>
                </a:spcAft>
              </a:pPr>
              <a:t>6</a:t>
            </a:fld>
            <a:endParaRPr lang="fr-FR">
              <a:solidFill>
                <a:schemeClr val="tx2"/>
              </a:solidFill>
            </a:endParaRPr>
          </a:p>
        </p:txBody>
      </p:sp>
      <p:pic>
        <p:nvPicPr>
          <p:cNvPr id="10" name="Picture 9" descr="A screenshot of a computer&#10;&#10;Description generated with very high confidence">
            <a:extLst>
              <a:ext uri="{FF2B5EF4-FFF2-40B4-BE49-F238E27FC236}">
                <a16:creationId xmlns:a16="http://schemas.microsoft.com/office/drawing/2014/main" id="{416BE490-75B8-4325-92EF-3ED97B69B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185" y="1152385"/>
            <a:ext cx="7873258" cy="4553230"/>
          </a:xfrm>
          <a:prstGeom prst="rect">
            <a:avLst/>
          </a:prstGeom>
        </p:spPr>
      </p:pic>
    </p:spTree>
    <p:extLst>
      <p:ext uri="{BB962C8B-B14F-4D97-AF65-F5344CB8AC3E}">
        <p14:creationId xmlns:p14="http://schemas.microsoft.com/office/powerpoint/2010/main" val="85829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a:normAutofit/>
          </a:bodyPr>
          <a:lstStyle/>
          <a:p>
            <a:r>
              <a:rPr lang="fr-FR" sz="3600" dirty="0">
                <a:solidFill>
                  <a:srgbClr val="FFFFFF"/>
                </a:solidFill>
              </a:rPr>
              <a:t>Design du front</a:t>
            </a:r>
            <a:br>
              <a:rPr lang="fr-FR" sz="3600" dirty="0">
                <a:solidFill>
                  <a:srgbClr val="FFFFFF"/>
                </a:solidFill>
              </a:rPr>
            </a:br>
            <a:r>
              <a:rPr lang="fr-FR" sz="3600" dirty="0">
                <a:solidFill>
                  <a:srgbClr val="FFFFFF"/>
                </a:solidFill>
              </a:rPr>
              <a:t>4. Page du réseau de l’utilisateur</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fr-F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a:normAutofit/>
          </a:bodyPr>
          <a:lstStyle/>
          <a:p>
            <a:pPr>
              <a:spcAft>
                <a:spcPts val="600"/>
              </a:spcAft>
            </a:pPr>
            <a:fld id="{C14F256D-02F6-44D1-98A1-1A7588C1094F}" type="slidenum">
              <a:rPr lang="fr-FR" smtClean="0">
                <a:solidFill>
                  <a:schemeClr val="tx2"/>
                </a:solidFill>
              </a:rPr>
              <a:pPr>
                <a:spcAft>
                  <a:spcPts val="600"/>
                </a:spcAft>
              </a:pPr>
              <a:t>7</a:t>
            </a:fld>
            <a:endParaRPr lang="fr-FR">
              <a:solidFill>
                <a:schemeClr val="tx2"/>
              </a:solidFill>
            </a:endParaRPr>
          </a:p>
        </p:txBody>
      </p:sp>
      <p:pic>
        <p:nvPicPr>
          <p:cNvPr id="9" name="Image 3">
            <a:extLst>
              <a:ext uri="{FF2B5EF4-FFF2-40B4-BE49-F238E27FC236}">
                <a16:creationId xmlns:a16="http://schemas.microsoft.com/office/drawing/2014/main" id="{59299000-F319-4DE1-A901-820726E3D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038" y="1317813"/>
            <a:ext cx="7672590" cy="4305882"/>
          </a:xfrm>
          <a:prstGeom prst="rect">
            <a:avLst/>
          </a:prstGeom>
        </p:spPr>
      </p:pic>
    </p:spTree>
    <p:extLst>
      <p:ext uri="{BB962C8B-B14F-4D97-AF65-F5344CB8AC3E}">
        <p14:creationId xmlns:p14="http://schemas.microsoft.com/office/powerpoint/2010/main" val="427503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a:normAutofit/>
          </a:bodyPr>
          <a:lstStyle/>
          <a:p>
            <a:r>
              <a:rPr lang="fr-FR" sz="3600" dirty="0">
                <a:solidFill>
                  <a:srgbClr val="FFFFFF"/>
                </a:solidFill>
              </a:rPr>
              <a:t>Design du front</a:t>
            </a:r>
            <a:br>
              <a:rPr lang="fr-FR" sz="3600" dirty="0">
                <a:solidFill>
                  <a:srgbClr val="FFFFFF"/>
                </a:solidFill>
              </a:rPr>
            </a:br>
            <a:r>
              <a:rPr lang="fr-FR" sz="3600" dirty="0">
                <a:solidFill>
                  <a:srgbClr val="FFFFFF"/>
                </a:solidFill>
              </a:rPr>
              <a:t>5. Page des notifications</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fr-F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a:normAutofit/>
          </a:bodyPr>
          <a:lstStyle/>
          <a:p>
            <a:pPr>
              <a:spcAft>
                <a:spcPts val="600"/>
              </a:spcAft>
            </a:pPr>
            <a:fld id="{C14F256D-02F6-44D1-98A1-1A7588C1094F}" type="slidenum">
              <a:rPr lang="fr-FR" smtClean="0">
                <a:solidFill>
                  <a:schemeClr val="tx2"/>
                </a:solidFill>
              </a:rPr>
              <a:pPr>
                <a:spcAft>
                  <a:spcPts val="600"/>
                </a:spcAft>
              </a:pPr>
              <a:t>8</a:t>
            </a:fld>
            <a:endParaRPr lang="fr-FR">
              <a:solidFill>
                <a:schemeClr val="tx2"/>
              </a:solidFill>
            </a:endParaRPr>
          </a:p>
        </p:txBody>
      </p:sp>
      <p:pic>
        <p:nvPicPr>
          <p:cNvPr id="10" name="Image 3">
            <a:extLst>
              <a:ext uri="{FF2B5EF4-FFF2-40B4-BE49-F238E27FC236}">
                <a16:creationId xmlns:a16="http://schemas.microsoft.com/office/drawing/2014/main" id="{F074E9DF-EC33-455D-989C-F56E28C0E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569" y="1210237"/>
            <a:ext cx="7678967" cy="4309461"/>
          </a:xfrm>
          <a:prstGeom prst="rect">
            <a:avLst/>
          </a:prstGeom>
        </p:spPr>
      </p:pic>
    </p:spTree>
    <p:extLst>
      <p:ext uri="{BB962C8B-B14F-4D97-AF65-F5344CB8AC3E}">
        <p14:creationId xmlns:p14="http://schemas.microsoft.com/office/powerpoint/2010/main" val="184174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D1ADA2-12D2-4D76-ADDE-E601FB7A8472}"/>
              </a:ext>
            </a:extLst>
          </p:cNvPr>
          <p:cNvSpPr>
            <a:spLocks noGrp="1"/>
          </p:cNvSpPr>
          <p:nvPr>
            <p:ph type="title"/>
          </p:nvPr>
        </p:nvSpPr>
        <p:spPr>
          <a:xfrm>
            <a:off x="492370" y="516835"/>
            <a:ext cx="3084844" cy="2103875"/>
          </a:xfrm>
        </p:spPr>
        <p:txBody>
          <a:bodyPr>
            <a:normAutofit/>
          </a:bodyPr>
          <a:lstStyle/>
          <a:p>
            <a:r>
              <a:rPr lang="fr-FR" sz="3600" dirty="0">
                <a:solidFill>
                  <a:srgbClr val="FFFFFF"/>
                </a:solidFill>
              </a:rPr>
              <a:t>Design du front</a:t>
            </a:r>
            <a:br>
              <a:rPr lang="fr-FR" sz="3600" dirty="0">
                <a:solidFill>
                  <a:srgbClr val="FFFFFF"/>
                </a:solidFill>
              </a:rPr>
            </a:br>
            <a:r>
              <a:rPr lang="fr-FR" sz="3600" dirty="0">
                <a:solidFill>
                  <a:srgbClr val="FFFFFF"/>
                </a:solidFill>
              </a:rPr>
              <a:t>6. Page des offres d’emplois</a:t>
            </a:r>
            <a:endParaRPr lang="en-US" sz="3600" dirty="0">
              <a:solidFill>
                <a:srgbClr val="FFFFFF"/>
              </a:solidFill>
            </a:endParaRPr>
          </a:p>
        </p:txBody>
      </p:sp>
      <p:sp>
        <p:nvSpPr>
          <p:cNvPr id="4" name="Footer Placeholder 3">
            <a:extLst>
              <a:ext uri="{FF2B5EF4-FFF2-40B4-BE49-F238E27FC236}">
                <a16:creationId xmlns:a16="http://schemas.microsoft.com/office/drawing/2014/main" id="{1FEDC056-1632-4DD2-9BCD-8FFEE4048EE3}"/>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fr-FR"/>
              <a:t>The Workflow Media</a:t>
            </a:r>
          </a:p>
        </p:txBody>
      </p:sp>
      <p:sp>
        <p:nvSpPr>
          <p:cNvPr id="5" name="Slide Number Placeholder 4">
            <a:extLst>
              <a:ext uri="{FF2B5EF4-FFF2-40B4-BE49-F238E27FC236}">
                <a16:creationId xmlns:a16="http://schemas.microsoft.com/office/drawing/2014/main" id="{E6189C94-634C-4FF7-8E14-D6720D46593A}"/>
              </a:ext>
            </a:extLst>
          </p:cNvPr>
          <p:cNvSpPr>
            <a:spLocks noGrp="1"/>
          </p:cNvSpPr>
          <p:nvPr>
            <p:ph type="sldNum" sz="quarter" idx="12"/>
          </p:nvPr>
        </p:nvSpPr>
        <p:spPr>
          <a:xfrm>
            <a:off x="9900458" y="6459785"/>
            <a:ext cx="1312025" cy="365125"/>
          </a:xfrm>
        </p:spPr>
        <p:txBody>
          <a:bodyPr>
            <a:normAutofit/>
          </a:bodyPr>
          <a:lstStyle/>
          <a:p>
            <a:pPr>
              <a:spcAft>
                <a:spcPts val="600"/>
              </a:spcAft>
            </a:pPr>
            <a:fld id="{C14F256D-02F6-44D1-98A1-1A7588C1094F}" type="slidenum">
              <a:rPr lang="fr-FR" smtClean="0">
                <a:solidFill>
                  <a:schemeClr val="tx2"/>
                </a:solidFill>
              </a:rPr>
              <a:pPr>
                <a:spcAft>
                  <a:spcPts val="600"/>
                </a:spcAft>
              </a:pPr>
              <a:t>9</a:t>
            </a:fld>
            <a:endParaRPr lang="fr-FR">
              <a:solidFill>
                <a:schemeClr val="tx2"/>
              </a:solidFill>
            </a:endParaRPr>
          </a:p>
        </p:txBody>
      </p:sp>
      <p:pic>
        <p:nvPicPr>
          <p:cNvPr id="9" name="Picture 8" descr="A screenshot of a cell phone&#10;&#10;Description generated with very high confidence">
            <a:extLst>
              <a:ext uri="{FF2B5EF4-FFF2-40B4-BE49-F238E27FC236}">
                <a16:creationId xmlns:a16="http://schemas.microsoft.com/office/drawing/2014/main" id="{7BE0D946-B4D8-49CC-B187-91399F96C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672" y="1156450"/>
            <a:ext cx="7886648" cy="4426013"/>
          </a:xfrm>
          <a:prstGeom prst="rect">
            <a:avLst/>
          </a:prstGeom>
        </p:spPr>
      </p:pic>
    </p:spTree>
    <p:extLst>
      <p:ext uri="{BB962C8B-B14F-4D97-AF65-F5344CB8AC3E}">
        <p14:creationId xmlns:p14="http://schemas.microsoft.com/office/powerpoint/2010/main" val="8233482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335</TotalTime>
  <Words>574</Words>
  <Application>Microsoft Office PowerPoint</Application>
  <PresentationFormat>Grand écran</PresentationFormat>
  <Paragraphs>77</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Abadi</vt:lpstr>
      <vt:lpstr>Calibri</vt:lpstr>
      <vt:lpstr>Calibri Light</vt:lpstr>
      <vt:lpstr>Wingdings</vt:lpstr>
      <vt:lpstr>Retrospect</vt:lpstr>
      <vt:lpstr>Livrable final</vt:lpstr>
      <vt:lpstr>SOMMAIRE</vt:lpstr>
      <vt:lpstr>Conception du back</vt:lpstr>
      <vt:lpstr>Design du front 1.Page de connexion</vt:lpstr>
      <vt:lpstr>Design du front 2. Page d’Accueil</vt:lpstr>
      <vt:lpstr>Design du front 3. Page du profil de l’utilisateur</vt:lpstr>
      <vt:lpstr>Design du front 4. Page du réseau de l’utilisateur</vt:lpstr>
      <vt:lpstr>Design du front 5. Page des notifications</vt:lpstr>
      <vt:lpstr>Design du front 6. Page des offres d’emplois</vt:lpstr>
      <vt:lpstr>Design du front 7. Page des messages</vt:lpstr>
      <vt:lpstr>Spécifications fonctionnelles</vt:lpstr>
      <vt:lpstr>Versioning GIT (1)</vt:lpstr>
      <vt:lpstr>Versioning GIT (2)</vt:lpstr>
      <vt:lpstr>Bilan individuel</vt:lpstr>
      <vt:lpstr>Bilan collectif</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Ghislain Kicinski</dc:creator>
  <cp:lastModifiedBy>Ghislain Kicinski</cp:lastModifiedBy>
  <cp:revision>48</cp:revision>
  <dcterms:created xsi:type="dcterms:W3CDTF">2018-05-02T08:18:43Z</dcterms:created>
  <dcterms:modified xsi:type="dcterms:W3CDTF">2018-05-05T21:57:31Z</dcterms:modified>
</cp:coreProperties>
</file>