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82" r:id="rId11"/>
    <p:sldId id="280" r:id="rId12"/>
    <p:sldId id="281" r:id="rId13"/>
    <p:sldId id="283" r:id="rId14"/>
    <p:sldId id="267" r:id="rId15"/>
    <p:sldId id="284" r:id="rId16"/>
    <p:sldId id="268" r:id="rId17"/>
    <p:sldId id="269" r:id="rId18"/>
    <p:sldId id="270" r:id="rId19"/>
    <p:sldId id="285" r:id="rId20"/>
    <p:sldId id="272" r:id="rId21"/>
    <p:sldId id="273" r:id="rId22"/>
    <p:sldId id="274" r:id="rId23"/>
    <p:sldId id="275"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client id="{4C33052C-F47F-49F6-9079-8BC64B37DC99}" v="12" dt="2023-06-19T07:49:36.620"/>
    <p1510:client id="{652CDE2C-2A5C-4B3B-BD68-998895CEC4BB}" v="2671" dt="2023-06-19T10:53:30.436"/>
    <p1510:client id="{79CAFAD0-A8EC-4DE4-BA48-2E96548547C1}" v="764" dt="2023-06-19T15:28:07.369"/>
    <p1510:client id="{8FCD3F5F-5916-4AF6-9520-CF289C950743}" v="64" dt="2023-06-19T07:48:15.399"/>
    <p1510:client id="{E0536719-FDCF-4766-A815-3E209261A2EB}" v="1715" dt="2023-06-19T12:54:33.838"/>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5" Type="http://schemas.openxmlformats.org/officeDocument/2006/relationships/customXml" Target="../ink/ink9.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hyperlink" Target="https://github.com/Zlatko-Dz/Capstone" TargetMode="Externa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Zlatko-Dz/Capstone/blob/main/IBM-DS0321EN-SkillsNetwork_labs_module_2_jupyter-labs-eda-dataviz.ipynb.jupyterlite.ipynb"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Zlatko-Dz/Capstone/blob/main/IBM-DS0321EN-SkillsNetwork_labs_module_3_lab_jupyter_launch_site_location.jupyterlite.ipynb"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Zlatko-Dz/Capstone/blob/main/spacex_dash_app%20(3).py"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Zlatko-Dz/Capstone/blob/main/IBM-DS0321EN-SkillsNetwork_labs_module_4_SpaceX_Machine_Learning_Prediction_Part_5.jupyterlite%20(1).ipynb"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researchgate.net/profile/Gerard-Schouten/publication/345261491/figure/fig2/AS:953987410976768@1604459731012/IBM-Data-Science-Methodology-9.jpg"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Zlatko-Dz/Capstone/blob/main/jupyter-labs-spacex-data-collection-api.ipynb"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Zlatko-Dz/Capstone/blob/main/IBM-DS0321EN-SkillsNetwork_labs_module_1_L3_labs-jupyter-spacex-data_wrangling_jupyterlite.jupyterlite.ipynb"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latko-Dz/Capstone/blob/main/jupyter-labs-webscraping.ipynb" TargetMode="External"/><Relationship Id="rId2" Type="http://schemas.openxmlformats.org/officeDocument/2006/relationships/hyperlink" Target="https://en.wikipedia.org/w/index.php?title=List_of_Falcon_9_and_Falcon_Heavy_launches&amp;oldid=1027686922"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Zlatko-Dz/Capstone/blob/main/jupyter-labs-eda-sql-coursera_sqllite.ipynb"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646377" cy="1325563"/>
          </a:xfrm>
        </p:spPr>
        <p:txBody>
          <a:bodyPr anchor="ctr">
            <a:normAutofit/>
          </a:bodyPr>
          <a:lstStyle/>
          <a:p>
            <a:r>
              <a:rPr lang="en-US" sz="3200" dirty="0">
                <a:solidFill>
                  <a:schemeClr val="tx1"/>
                </a:solidFill>
                <a:latin typeface="IBM Plex Mono SemiBold"/>
              </a:rPr>
              <a:t>Data science Capstone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vert="horz" lIns="91440" tIns="45720" rIns="91440" bIns="45720" rtlCol="0" anchor="t">
            <a:normAutofit lnSpcReduction="10000"/>
          </a:bodyPr>
          <a:lstStyle/>
          <a:p>
            <a:pPr marL="0" indent="0">
              <a:buNone/>
            </a:pPr>
            <a:r>
              <a:rPr lang="en-US" dirty="0">
                <a:solidFill>
                  <a:schemeClr val="tx1"/>
                </a:solidFill>
                <a:latin typeface="IBM Plex Mono Text"/>
              </a:rPr>
              <a:t>Zlatko </a:t>
            </a:r>
            <a:r>
              <a:rPr lang="en-US" err="1">
                <a:solidFill>
                  <a:schemeClr val="tx1"/>
                </a:solidFill>
                <a:latin typeface="IBM Plex Mono Text"/>
              </a:rPr>
              <a:t>Dzigal</a:t>
            </a:r>
            <a:endParaRPr lang="en-US">
              <a:solidFill>
                <a:schemeClr val="tx1"/>
              </a:solidFill>
            </a:endParaRPr>
          </a:p>
          <a:p>
            <a:pPr marL="0" indent="0">
              <a:buNone/>
            </a:pPr>
            <a:r>
              <a:rPr lang="en-US" dirty="0">
                <a:solidFill>
                  <a:schemeClr val="tx1"/>
                </a:solidFill>
                <a:latin typeface="IBM Plex Mono Text"/>
              </a:rPr>
              <a:t>19.06.2023.</a:t>
            </a:r>
          </a:p>
          <a:p>
            <a:pPr marL="0" indent="0">
              <a:buNone/>
            </a:pPr>
            <a:endParaRPr lang="en-US" dirty="0">
              <a:solidFill>
                <a:schemeClr val="tx1"/>
              </a:solidFill>
            </a:endParaRPr>
          </a:p>
          <a:p>
            <a:pPr marL="0" indent="0">
              <a:buNone/>
            </a:pPr>
            <a:endParaRPr lang="en-US" sz="1900" dirty="0">
              <a:solidFill>
                <a:srgbClr val="0563C1"/>
              </a:solidFill>
              <a:latin typeface="Segoe UI"/>
              <a:cs typeface="Segoe UI"/>
            </a:endParaRPr>
          </a:p>
          <a:p>
            <a:pPr marL="0" indent="0">
              <a:buNone/>
            </a:pPr>
            <a:endParaRPr lang="en-US" sz="1900" dirty="0">
              <a:solidFill>
                <a:srgbClr val="0563C1"/>
              </a:solidFill>
              <a:latin typeface="Segoe UI"/>
              <a:cs typeface="Segoe UI"/>
            </a:endParaRPr>
          </a:p>
          <a:p>
            <a:pPr marL="0" indent="0">
              <a:buNone/>
            </a:pPr>
            <a:r>
              <a:rPr lang="en-US" sz="1900" dirty="0">
                <a:solidFill>
                  <a:srgbClr val="0563C1"/>
                </a:solidFill>
                <a:latin typeface="Segoe UI"/>
                <a:cs typeface="Segoe UI"/>
                <a:hlinkClick r:id="rId4">
                  <a:extLst>
                    <a:ext uri="{A12FA001-AC4F-418D-AE19-62706E023703}">
                      <ahyp:hlinkClr xmlns:ahyp="http://schemas.microsoft.com/office/drawing/2018/hyperlinkcolor" val="tx"/>
                    </a:ext>
                  </a:extLst>
                </a:hlinkClick>
              </a:rPr>
              <a:t>https://github.com/Zlatko-Dz/Capstone</a:t>
            </a:r>
            <a:endParaRPr lang="en-US">
              <a:hlinkClick r:id="rId4">
                <a:extLst>
                  <a:ext uri="{A12FA001-AC4F-418D-AE19-62706E023703}">
                    <ahyp:hlinkClr xmlns:ahyp="http://schemas.microsoft.com/office/drawing/2018/hyperlinkcolor" val="tx"/>
                  </a:ext>
                </a:extLst>
              </a:hlinkClick>
            </a:endParaRP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609A03C-98CA-A507-6328-FF06DAA32B11}"/>
              </a:ext>
            </a:extLst>
          </p:cNvPr>
          <p:cNvSpPr>
            <a:spLocks noGrp="1"/>
          </p:cNvSpPr>
          <p:nvPr>
            <p:ph type="title"/>
          </p:nvPr>
        </p:nvSpPr>
        <p:spPr/>
        <p:txBody>
          <a:bodyPr/>
          <a:lstStyle/>
          <a:p>
            <a:r>
              <a:rPr lang="en-US" dirty="0">
                <a:latin typeface="IBM Plex Mono SemiBold"/>
              </a:rPr>
              <a:t>RESULTS / </a:t>
            </a:r>
            <a:r>
              <a:rPr lang="en-US" sz="3200" dirty="0">
                <a:latin typeface="IBM Plex Mono SemiBold"/>
              </a:rPr>
              <a:t>EDA with Data Visualization</a:t>
            </a:r>
            <a:endParaRPr lang="sr-Latn-RS" dirty="0" err="1"/>
          </a:p>
        </p:txBody>
      </p:sp>
      <p:sp>
        <p:nvSpPr>
          <p:cNvPr id="3" name="Čuvar mesta za sadržaj 2">
            <a:extLst>
              <a:ext uri="{FF2B5EF4-FFF2-40B4-BE49-F238E27FC236}">
                <a16:creationId xmlns:a16="http://schemas.microsoft.com/office/drawing/2014/main" id="{7205CBA0-369E-BD34-9817-AD7BC168FCB9}"/>
              </a:ext>
            </a:extLst>
          </p:cNvPr>
          <p:cNvSpPr>
            <a:spLocks noGrp="1"/>
          </p:cNvSpPr>
          <p:nvPr>
            <p:ph sz="half" idx="1"/>
          </p:nvPr>
        </p:nvSpPr>
        <p:spPr>
          <a:xfrm>
            <a:off x="838200" y="1825625"/>
            <a:ext cx="10515599" cy="2007831"/>
          </a:xfrm>
        </p:spPr>
        <p:txBody>
          <a:bodyPr vert="horz" lIns="91440" tIns="45720" rIns="91440" bIns="45720" rtlCol="0" anchor="t">
            <a:normAutofit lnSpcReduction="10000"/>
          </a:bodyPr>
          <a:lstStyle/>
          <a:p>
            <a:r>
              <a:rPr lang="sr-Latn-RS" sz="2000" err="1">
                <a:solidFill>
                  <a:schemeClr val="tx1"/>
                </a:solidFill>
              </a:rPr>
              <a:t>We</a:t>
            </a:r>
            <a:r>
              <a:rPr lang="sr-Latn-RS" sz="2000" dirty="0">
                <a:solidFill>
                  <a:schemeClr val="tx1"/>
                </a:solidFill>
              </a:rPr>
              <a:t> </a:t>
            </a:r>
            <a:r>
              <a:rPr lang="sr-Latn-RS" sz="2000" err="1">
                <a:solidFill>
                  <a:schemeClr val="tx1"/>
                </a:solidFill>
              </a:rPr>
              <a:t>used</a:t>
            </a:r>
            <a:r>
              <a:rPr lang="sr-Latn-RS" sz="2000" dirty="0">
                <a:solidFill>
                  <a:schemeClr val="tx1"/>
                </a:solidFill>
              </a:rPr>
              <a:t> </a:t>
            </a:r>
            <a:r>
              <a:rPr lang="sr-Latn-RS" sz="2000" err="1">
                <a:solidFill>
                  <a:schemeClr val="tx1"/>
                </a:solidFill>
              </a:rPr>
              <a:t>Pandas</a:t>
            </a:r>
            <a:r>
              <a:rPr lang="sr-Latn-RS" sz="2000" dirty="0">
                <a:solidFill>
                  <a:schemeClr val="tx1"/>
                </a:solidFill>
              </a:rPr>
              <a:t> </a:t>
            </a:r>
            <a:r>
              <a:rPr lang="sr-Latn-RS" sz="2000" err="1">
                <a:solidFill>
                  <a:schemeClr val="tx1"/>
                </a:solidFill>
              </a:rPr>
              <a:t>and</a:t>
            </a:r>
            <a:r>
              <a:rPr lang="sr-Latn-RS" sz="2000" dirty="0">
                <a:solidFill>
                  <a:schemeClr val="tx1"/>
                </a:solidFill>
              </a:rPr>
              <a:t> </a:t>
            </a:r>
            <a:r>
              <a:rPr lang="sr-Latn-RS" sz="2000" err="1">
                <a:solidFill>
                  <a:schemeClr val="tx1"/>
                </a:solidFill>
              </a:rPr>
              <a:t>Matplotlib</a:t>
            </a:r>
            <a:r>
              <a:rPr lang="sr-Latn-RS" sz="2000" dirty="0">
                <a:solidFill>
                  <a:schemeClr val="tx1"/>
                </a:solidFill>
              </a:rPr>
              <a:t> </a:t>
            </a:r>
            <a:r>
              <a:rPr lang="sr-Latn-RS" sz="2000" err="1">
                <a:solidFill>
                  <a:schemeClr val="tx1"/>
                </a:solidFill>
              </a:rPr>
              <a:t>for</a:t>
            </a:r>
            <a:r>
              <a:rPr lang="sr-Latn-RS" sz="2000" dirty="0">
                <a:solidFill>
                  <a:schemeClr val="tx1"/>
                </a:solidFill>
              </a:rPr>
              <a:t> </a:t>
            </a:r>
            <a:r>
              <a:rPr lang="sr-Latn-RS" sz="2000" err="1">
                <a:solidFill>
                  <a:schemeClr val="tx1"/>
                </a:solidFill>
              </a:rPr>
              <a:t>exploratory</a:t>
            </a:r>
            <a:r>
              <a:rPr lang="sr-Latn-RS" sz="2000" dirty="0">
                <a:solidFill>
                  <a:schemeClr val="tx1"/>
                </a:solidFill>
              </a:rPr>
              <a:t> data </a:t>
            </a:r>
            <a:r>
              <a:rPr lang="sr-Latn-RS" sz="2000" err="1">
                <a:solidFill>
                  <a:schemeClr val="tx1"/>
                </a:solidFill>
              </a:rPr>
              <a:t>analysis</a:t>
            </a:r>
            <a:r>
              <a:rPr lang="sr-Latn-RS" sz="2000" dirty="0">
                <a:solidFill>
                  <a:schemeClr val="tx1"/>
                </a:solidFill>
              </a:rPr>
              <a:t> (EDA).</a:t>
            </a:r>
          </a:p>
          <a:p>
            <a:r>
              <a:rPr lang="sr-Latn-RS" sz="2000" err="1">
                <a:solidFill>
                  <a:schemeClr val="tx1"/>
                </a:solidFill>
                <a:latin typeface="Arial"/>
                <a:cs typeface="Arial"/>
              </a:rPr>
              <a:t>We</a:t>
            </a:r>
            <a:r>
              <a:rPr lang="sr-Latn-RS" sz="2000" dirty="0">
                <a:solidFill>
                  <a:schemeClr val="tx1"/>
                </a:solidFill>
                <a:latin typeface="Arial"/>
                <a:cs typeface="Arial"/>
              </a:rPr>
              <a:t> </a:t>
            </a:r>
            <a:r>
              <a:rPr lang="sr-Latn-RS" sz="2000" err="1">
                <a:solidFill>
                  <a:schemeClr val="tx1"/>
                </a:solidFill>
                <a:latin typeface="Arial"/>
                <a:cs typeface="Arial"/>
              </a:rPr>
              <a:t>found</a:t>
            </a:r>
            <a:r>
              <a:rPr lang="sr-Latn-RS" sz="2000" dirty="0">
                <a:solidFill>
                  <a:schemeClr val="tx1"/>
                </a:solidFill>
                <a:latin typeface="Arial"/>
                <a:cs typeface="Arial"/>
              </a:rPr>
              <a:t> </a:t>
            </a:r>
            <a:r>
              <a:rPr lang="sr-Latn-RS" sz="2000" err="1">
                <a:solidFill>
                  <a:schemeClr val="tx1"/>
                </a:solidFill>
                <a:latin typeface="Arial"/>
                <a:cs typeface="Arial"/>
              </a:rPr>
              <a:t>which</a:t>
            </a:r>
            <a:r>
              <a:rPr lang="sr-Latn-RS" sz="2000" dirty="0">
                <a:solidFill>
                  <a:schemeClr val="tx1"/>
                </a:solidFill>
                <a:latin typeface="Arial"/>
                <a:cs typeface="Arial"/>
              </a:rPr>
              <a:t> </a:t>
            </a:r>
            <a:r>
              <a:rPr lang="sr-Latn-RS" sz="2000" err="1">
                <a:solidFill>
                  <a:schemeClr val="tx1"/>
                </a:solidFill>
                <a:latin typeface="Arial"/>
                <a:cs typeface="Arial"/>
              </a:rPr>
              <a:t>combinations</a:t>
            </a:r>
            <a:r>
              <a:rPr lang="sr-Latn-RS" sz="2000" dirty="0">
                <a:solidFill>
                  <a:schemeClr val="tx1"/>
                </a:solidFill>
                <a:latin typeface="Arial"/>
                <a:cs typeface="Arial"/>
              </a:rPr>
              <a:t> </a:t>
            </a:r>
            <a:r>
              <a:rPr lang="sr-Latn-RS" sz="2000" err="1">
                <a:solidFill>
                  <a:schemeClr val="tx1"/>
                </a:solidFill>
                <a:latin typeface="Arial"/>
                <a:cs typeface="Arial"/>
              </a:rPr>
              <a:t>of</a:t>
            </a:r>
            <a:r>
              <a:rPr lang="sr-Latn-RS" sz="2000" dirty="0">
                <a:solidFill>
                  <a:schemeClr val="tx1"/>
                </a:solidFill>
                <a:latin typeface="Arial"/>
                <a:cs typeface="Arial"/>
              </a:rPr>
              <a:t> </a:t>
            </a:r>
            <a:r>
              <a:rPr lang="sr-Latn-RS" sz="2000" err="1">
                <a:solidFill>
                  <a:schemeClr val="tx1"/>
                </a:solidFill>
                <a:latin typeface="Arial"/>
                <a:cs typeface="Arial"/>
              </a:rPr>
              <a:t>launch</a:t>
            </a:r>
            <a:r>
              <a:rPr lang="sr-Latn-RS" sz="2000" dirty="0">
                <a:solidFill>
                  <a:schemeClr val="tx1"/>
                </a:solidFill>
                <a:latin typeface="Arial"/>
                <a:cs typeface="Arial"/>
              </a:rPr>
              <a:t> </a:t>
            </a:r>
            <a:r>
              <a:rPr lang="sr-Latn-RS" sz="2000" err="1">
                <a:solidFill>
                  <a:schemeClr val="tx1"/>
                </a:solidFill>
                <a:latin typeface="Arial"/>
                <a:cs typeface="Arial"/>
              </a:rPr>
              <a:t>variables</a:t>
            </a:r>
            <a:r>
              <a:rPr lang="sr-Latn-RS" sz="2000" dirty="0">
                <a:solidFill>
                  <a:schemeClr val="tx1"/>
                </a:solidFill>
                <a:latin typeface="Arial"/>
                <a:cs typeface="Arial"/>
              </a:rPr>
              <a:t> </a:t>
            </a:r>
            <a:r>
              <a:rPr lang="sr-Latn-RS" sz="2000" err="1">
                <a:solidFill>
                  <a:schemeClr val="tx1"/>
                </a:solidFill>
                <a:latin typeface="Arial"/>
                <a:cs typeface="Arial"/>
              </a:rPr>
              <a:t>have</a:t>
            </a:r>
            <a:r>
              <a:rPr lang="sr-Latn-RS" sz="2000" dirty="0">
                <a:solidFill>
                  <a:schemeClr val="tx1"/>
                </a:solidFill>
                <a:latin typeface="Arial"/>
                <a:cs typeface="Arial"/>
              </a:rPr>
              <a:t> </a:t>
            </a:r>
            <a:r>
              <a:rPr lang="sr-Latn-RS" sz="2000" err="1">
                <a:solidFill>
                  <a:schemeClr val="tx1"/>
                </a:solidFill>
                <a:latin typeface="Arial"/>
                <a:cs typeface="Arial"/>
              </a:rPr>
              <a:t>high</a:t>
            </a:r>
            <a:r>
              <a:rPr lang="sr-Latn-RS" sz="2000" dirty="0">
                <a:solidFill>
                  <a:schemeClr val="tx1"/>
                </a:solidFill>
                <a:latin typeface="Arial"/>
                <a:cs typeface="Arial"/>
              </a:rPr>
              <a:t> </a:t>
            </a:r>
            <a:r>
              <a:rPr lang="sr-Latn-RS" sz="2000" err="1">
                <a:solidFill>
                  <a:schemeClr val="tx1"/>
                </a:solidFill>
                <a:latin typeface="Arial"/>
                <a:cs typeface="Arial"/>
              </a:rPr>
              <a:t>success</a:t>
            </a:r>
            <a:r>
              <a:rPr lang="sr-Latn-RS" sz="2000" dirty="0">
                <a:solidFill>
                  <a:schemeClr val="tx1"/>
                </a:solidFill>
                <a:latin typeface="Arial"/>
                <a:cs typeface="Arial"/>
              </a:rPr>
              <a:t> </a:t>
            </a:r>
            <a:r>
              <a:rPr lang="sr-Latn-RS" sz="2000" err="1">
                <a:solidFill>
                  <a:schemeClr val="tx1"/>
                </a:solidFill>
                <a:latin typeface="Arial"/>
                <a:cs typeface="Arial"/>
              </a:rPr>
              <a:t>rates</a:t>
            </a:r>
            <a:r>
              <a:rPr lang="sr-Latn-RS" sz="2000" dirty="0">
                <a:solidFill>
                  <a:schemeClr val="tx1"/>
                </a:solidFill>
                <a:latin typeface="Arial"/>
                <a:cs typeface="Arial"/>
              </a:rPr>
              <a:t>. </a:t>
            </a:r>
            <a:endParaRPr lang="en-US" sz="2000">
              <a:solidFill>
                <a:schemeClr val="tx1"/>
              </a:solidFill>
              <a:latin typeface="IBM Plex Mono Text"/>
              <a:cs typeface="Arial"/>
            </a:endParaRPr>
          </a:p>
          <a:p>
            <a:r>
              <a:rPr lang="sr-Latn-RS" sz="2000" err="1">
                <a:solidFill>
                  <a:schemeClr val="tx1"/>
                </a:solidFill>
                <a:latin typeface="Arial"/>
                <a:cs typeface="Arial"/>
              </a:rPr>
              <a:t>Determined</a:t>
            </a:r>
            <a:r>
              <a:rPr lang="sr-Latn-RS" sz="2000" dirty="0">
                <a:solidFill>
                  <a:schemeClr val="tx1"/>
                </a:solidFill>
                <a:latin typeface="Arial"/>
                <a:cs typeface="Arial"/>
              </a:rPr>
              <a:t> </a:t>
            </a:r>
            <a:r>
              <a:rPr lang="sr-Latn-RS" sz="2000" err="1">
                <a:solidFill>
                  <a:schemeClr val="tx1"/>
                </a:solidFill>
                <a:latin typeface="Arial"/>
                <a:cs typeface="Arial"/>
              </a:rPr>
              <a:t>the</a:t>
            </a:r>
            <a:r>
              <a:rPr lang="sr-Latn-RS" sz="2000" dirty="0">
                <a:solidFill>
                  <a:schemeClr val="tx1"/>
                </a:solidFill>
                <a:latin typeface="Arial"/>
                <a:cs typeface="Arial"/>
              </a:rPr>
              <a:t> trend </a:t>
            </a:r>
            <a:r>
              <a:rPr lang="sr-Latn-RS" sz="2000" err="1">
                <a:solidFill>
                  <a:schemeClr val="tx1"/>
                </a:solidFill>
                <a:latin typeface="Arial"/>
                <a:cs typeface="Arial"/>
              </a:rPr>
              <a:t>of</a:t>
            </a:r>
            <a:r>
              <a:rPr lang="sr-Latn-RS" sz="2000" dirty="0">
                <a:solidFill>
                  <a:schemeClr val="tx1"/>
                </a:solidFill>
                <a:latin typeface="Arial"/>
                <a:cs typeface="Arial"/>
              </a:rPr>
              <a:t> </a:t>
            </a:r>
            <a:r>
              <a:rPr lang="sr-Latn-RS" sz="2000" err="1">
                <a:solidFill>
                  <a:schemeClr val="tx1"/>
                </a:solidFill>
                <a:latin typeface="Arial"/>
                <a:cs typeface="Arial"/>
              </a:rPr>
              <a:t>successsful</a:t>
            </a:r>
            <a:r>
              <a:rPr lang="sr-Latn-RS" sz="2000" dirty="0">
                <a:solidFill>
                  <a:schemeClr val="tx1"/>
                </a:solidFill>
                <a:latin typeface="Arial"/>
                <a:cs typeface="Arial"/>
              </a:rPr>
              <a:t> </a:t>
            </a:r>
            <a:r>
              <a:rPr lang="sr-Latn-RS" sz="2000" err="1">
                <a:solidFill>
                  <a:schemeClr val="tx1"/>
                </a:solidFill>
                <a:latin typeface="Arial"/>
                <a:cs typeface="Arial"/>
              </a:rPr>
              <a:t>launch</a:t>
            </a:r>
            <a:r>
              <a:rPr lang="sr-Latn-RS" sz="2000" dirty="0">
                <a:solidFill>
                  <a:schemeClr val="tx1"/>
                </a:solidFill>
                <a:latin typeface="Arial"/>
                <a:cs typeface="Arial"/>
              </a:rPr>
              <a:t> </a:t>
            </a:r>
            <a:r>
              <a:rPr lang="sr-Latn-RS" sz="2000" err="1">
                <a:solidFill>
                  <a:schemeClr val="tx1"/>
                </a:solidFill>
                <a:latin typeface="Arial"/>
                <a:cs typeface="Arial"/>
              </a:rPr>
              <a:t>outcomes</a:t>
            </a:r>
            <a:r>
              <a:rPr lang="sr-Latn-RS" sz="2000" dirty="0">
                <a:solidFill>
                  <a:schemeClr val="tx1"/>
                </a:solidFill>
                <a:latin typeface="Arial"/>
                <a:cs typeface="Arial"/>
              </a:rPr>
              <a:t> from 2010 </a:t>
            </a:r>
            <a:r>
              <a:rPr lang="sr-Latn-RS" sz="2000" err="1">
                <a:solidFill>
                  <a:schemeClr val="tx1"/>
                </a:solidFill>
                <a:latin typeface="Arial"/>
                <a:cs typeface="Arial"/>
              </a:rPr>
              <a:t>until</a:t>
            </a:r>
            <a:r>
              <a:rPr lang="sr-Latn-RS" sz="2000" dirty="0">
                <a:solidFill>
                  <a:schemeClr val="tx1"/>
                </a:solidFill>
                <a:latin typeface="Arial"/>
                <a:cs typeface="Arial"/>
              </a:rPr>
              <a:t> 2020.</a:t>
            </a:r>
          </a:p>
          <a:p>
            <a:r>
              <a:rPr lang="sr-Latn-RS" sz="2000" err="1">
                <a:solidFill>
                  <a:schemeClr val="tx1"/>
                </a:solidFill>
                <a:latin typeface="Arial"/>
                <a:cs typeface="Arial"/>
              </a:rPr>
              <a:t>The</a:t>
            </a:r>
            <a:r>
              <a:rPr lang="sr-Latn-RS" sz="2000" dirty="0">
                <a:solidFill>
                  <a:schemeClr val="tx1"/>
                </a:solidFill>
                <a:latin typeface="Arial"/>
                <a:cs typeface="Arial"/>
              </a:rPr>
              <a:t> link </a:t>
            </a:r>
            <a:r>
              <a:rPr lang="sr-Latn-RS" sz="2000" err="1">
                <a:solidFill>
                  <a:schemeClr val="tx1"/>
                </a:solidFill>
                <a:latin typeface="Arial"/>
                <a:cs typeface="Arial"/>
              </a:rPr>
              <a:t>of</a:t>
            </a:r>
            <a:r>
              <a:rPr lang="sr-Latn-RS" sz="2000" dirty="0">
                <a:solidFill>
                  <a:schemeClr val="tx1"/>
                </a:solidFill>
                <a:latin typeface="Arial"/>
                <a:cs typeface="Arial"/>
              </a:rPr>
              <a:t> </a:t>
            </a:r>
            <a:r>
              <a:rPr lang="sr-Latn-RS" sz="2000" err="1">
                <a:solidFill>
                  <a:schemeClr val="tx1"/>
                </a:solidFill>
                <a:latin typeface="Arial"/>
                <a:cs typeface="Arial"/>
              </a:rPr>
              <a:t>the</a:t>
            </a:r>
            <a:r>
              <a:rPr lang="sr-Latn-RS" sz="2000" dirty="0">
                <a:solidFill>
                  <a:schemeClr val="tx1"/>
                </a:solidFill>
                <a:latin typeface="Arial"/>
                <a:cs typeface="Arial"/>
              </a:rPr>
              <a:t> </a:t>
            </a:r>
            <a:r>
              <a:rPr lang="sr-Latn-RS" sz="2000" err="1">
                <a:solidFill>
                  <a:schemeClr val="tx1"/>
                </a:solidFill>
                <a:latin typeface="Arial"/>
                <a:cs typeface="Arial"/>
              </a:rPr>
              <a:t>Jupyter</a:t>
            </a:r>
            <a:r>
              <a:rPr lang="sr-Latn-RS" sz="2000" dirty="0">
                <a:solidFill>
                  <a:schemeClr val="tx1"/>
                </a:solidFill>
                <a:latin typeface="Arial"/>
                <a:cs typeface="Arial"/>
              </a:rPr>
              <a:t> </a:t>
            </a:r>
            <a:r>
              <a:rPr lang="sr-Latn-RS" sz="2000" err="1">
                <a:solidFill>
                  <a:schemeClr val="tx1"/>
                </a:solidFill>
                <a:latin typeface="Arial"/>
                <a:cs typeface="Arial"/>
              </a:rPr>
              <a:t>notebook</a:t>
            </a:r>
            <a:r>
              <a:rPr lang="sr-Latn-RS" sz="2000" dirty="0">
                <a:solidFill>
                  <a:schemeClr val="tx1"/>
                </a:solidFill>
                <a:latin typeface="Arial"/>
                <a:cs typeface="Arial"/>
              </a:rPr>
              <a:t> is </a:t>
            </a:r>
            <a:r>
              <a:rPr lang="sr-Latn-RS" sz="2000" err="1">
                <a:solidFill>
                  <a:schemeClr val="tx1"/>
                </a:solidFill>
                <a:latin typeface="Arial"/>
                <a:cs typeface="Arial"/>
              </a:rPr>
              <a:t>provided</a:t>
            </a:r>
            <a:r>
              <a:rPr lang="sr-Latn-RS" sz="2000" dirty="0">
                <a:solidFill>
                  <a:schemeClr val="tx1"/>
                </a:solidFill>
                <a:latin typeface="Arial"/>
                <a:cs typeface="Arial"/>
              </a:rPr>
              <a:t> </a:t>
            </a:r>
            <a:r>
              <a:rPr lang="sr-Latn-RS" sz="2000" err="1">
                <a:solidFill>
                  <a:schemeClr val="tx1"/>
                </a:solidFill>
                <a:latin typeface="Arial"/>
                <a:cs typeface="Arial"/>
              </a:rPr>
              <a:t>below</a:t>
            </a:r>
            <a:r>
              <a:rPr lang="sr-Latn-RS" sz="2000" dirty="0">
                <a:solidFill>
                  <a:schemeClr val="tx1"/>
                </a:solidFill>
                <a:latin typeface="Arial"/>
                <a:cs typeface="Arial"/>
              </a:rPr>
              <a:t>:</a:t>
            </a:r>
          </a:p>
          <a:p>
            <a:pPr lvl="1">
              <a:buFont typeface="Wingdings,Sans-Serif"/>
              <a:buChar char="ü"/>
            </a:pPr>
            <a:r>
              <a:rPr lang="sr-Latn-RS" sz="1600" dirty="0">
                <a:latin typeface="Consolas"/>
                <a:cs typeface="Arial"/>
                <a:hlinkClick r:id="rId2"/>
              </a:rPr>
              <a:t>https://github.com/Zlatko-Dz/Capstone/blob/main/IBM-DS0321EN-SkillsNetwork_labs_module_2_jupyter-labs-eda-dataviz.ipynb.jupyterlite.ipynb</a:t>
            </a:r>
            <a:endParaRPr lang="sr-Latn-RS" sz="1600" dirty="0">
              <a:solidFill>
                <a:srgbClr val="0563C1"/>
              </a:solidFill>
              <a:latin typeface="Consolas"/>
              <a:cs typeface="Arial"/>
            </a:endParaRPr>
          </a:p>
          <a:p>
            <a:pPr lvl="1">
              <a:buFont typeface="Wingdings,Sans-Serif"/>
              <a:buChar char="ü"/>
            </a:pPr>
            <a:endParaRPr lang="sr-Latn-RS" sz="1600" dirty="0">
              <a:latin typeface="Consolas"/>
              <a:cs typeface="Arial"/>
            </a:endParaRPr>
          </a:p>
          <a:p>
            <a:endParaRPr lang="sr-Latn-RS" sz="2000" dirty="0">
              <a:latin typeface="Arial"/>
              <a:cs typeface="Arial"/>
            </a:endParaRPr>
          </a:p>
          <a:p>
            <a:endParaRPr lang="sr-Latn-RS" sz="2000" dirty="0">
              <a:latin typeface="Arial"/>
              <a:cs typeface="Arial"/>
            </a:endParaRPr>
          </a:p>
          <a:p>
            <a:endParaRPr lang="sr-Latn-RS" dirty="0"/>
          </a:p>
        </p:txBody>
      </p:sp>
      <p:pic>
        <p:nvPicPr>
          <p:cNvPr id="5" name="Slika 5" descr="Slika na kojoj se nalazi grafikon&#10;&#10;Opis je automatski generisan">
            <a:extLst>
              <a:ext uri="{FF2B5EF4-FFF2-40B4-BE49-F238E27FC236}">
                <a16:creationId xmlns:a16="http://schemas.microsoft.com/office/drawing/2014/main" id="{B55EB122-DEEB-B34A-EDB0-47704CBA25AB}"/>
              </a:ext>
            </a:extLst>
          </p:cNvPr>
          <p:cNvPicPr>
            <a:picLocks noGrp="1" noChangeAspect="1"/>
          </p:cNvPicPr>
          <p:nvPr>
            <p:ph sz="half" idx="2"/>
          </p:nvPr>
        </p:nvPicPr>
        <p:blipFill>
          <a:blip r:embed="rId3"/>
          <a:stretch>
            <a:fillRect/>
          </a:stretch>
        </p:blipFill>
        <p:spPr>
          <a:xfrm>
            <a:off x="636917" y="3940582"/>
            <a:ext cx="11133825" cy="2292407"/>
          </a:xfrm>
        </p:spPr>
      </p:pic>
    </p:spTree>
    <p:extLst>
      <p:ext uri="{BB962C8B-B14F-4D97-AF65-F5344CB8AC3E}">
        <p14:creationId xmlns:p14="http://schemas.microsoft.com/office/powerpoint/2010/main" val="383918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FOLIUM / </a:t>
            </a:r>
            <a:r>
              <a:rPr lang="en-US" sz="3200" b="1" dirty="0">
                <a:latin typeface="IBM Plex Mono Text"/>
              </a:rPr>
              <a:t>Launch Sites Locations Analysis</a:t>
            </a:r>
            <a:endParaRPr lang="en-US" sz="3200" dirty="0">
              <a:latin typeface="IBM Plex Mono Text"/>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60056" y="5040021"/>
            <a:ext cx="11554460" cy="1131504"/>
          </a:xfrm>
        </p:spPr>
        <p:txBody>
          <a:bodyPr vert="horz" lIns="91440" tIns="45720" rIns="91440" bIns="45720" rtlCol="0" anchor="t">
            <a:normAutofit/>
          </a:bodyPr>
          <a:lstStyle/>
          <a:p>
            <a:pPr marL="0" indent="0">
              <a:buNone/>
            </a:pPr>
            <a:r>
              <a:rPr lang="en-US" sz="1600" dirty="0">
                <a:latin typeface="Consolas"/>
                <a:hlinkClick r:id="rId2"/>
              </a:rPr>
              <a:t>https://github.com/Zlatko-Dz/Capstone/blob/main/IBM-DS0321EN-SkillsNetwork_labs_module_3_lab_jupyter_launch_site_location.jupyterlite.ipynb</a:t>
            </a:r>
            <a:endParaRPr lang="sr-Latn-RS" sz="1600">
              <a:latin typeface="Consolas"/>
            </a:endParaRPr>
          </a:p>
          <a:p>
            <a:pPr marL="0" indent="0">
              <a:buNone/>
            </a:pPr>
            <a:endParaRPr lang="en-US" sz="2200" dirty="0"/>
          </a:p>
        </p:txBody>
      </p:sp>
      <p:pic>
        <p:nvPicPr>
          <p:cNvPr id="5" name="Picture 4" descr="Slika na kojoj se nalazi mapa&#10;&#10;Opis je automatski generisan">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6253325" y="1923411"/>
            <a:ext cx="5110323" cy="2479214"/>
          </a:xfrm>
          <a:prstGeom prst="rect">
            <a:avLst/>
          </a:prstGeom>
        </p:spPr>
      </p:pic>
      <p:sp>
        <p:nvSpPr>
          <p:cNvPr id="6" name="Pravougaonik 5">
            <a:extLst>
              <a:ext uri="{FF2B5EF4-FFF2-40B4-BE49-F238E27FC236}">
                <a16:creationId xmlns:a16="http://schemas.microsoft.com/office/drawing/2014/main" id="{105BA73D-8920-DEBE-D156-33A85F2412F0}"/>
              </a:ext>
            </a:extLst>
          </p:cNvPr>
          <p:cNvSpPr/>
          <p:nvPr/>
        </p:nvSpPr>
        <p:spPr>
          <a:xfrm>
            <a:off x="475411" y="1925287"/>
            <a:ext cx="5549659" cy="247290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sr-Latn-RS" dirty="0">
                <a:solidFill>
                  <a:schemeClr val="tx1"/>
                </a:solidFill>
              </a:rPr>
              <a:t>In </a:t>
            </a:r>
            <a:r>
              <a:rPr lang="sr-Latn-RS" err="1">
                <a:solidFill>
                  <a:schemeClr val="tx1"/>
                </a:solidFill>
              </a:rPr>
              <a:t>this</a:t>
            </a:r>
            <a:r>
              <a:rPr lang="sr-Latn-RS" dirty="0">
                <a:solidFill>
                  <a:schemeClr val="tx1"/>
                </a:solidFill>
              </a:rPr>
              <a:t> </a:t>
            </a:r>
            <a:r>
              <a:rPr lang="sr-Latn-RS" err="1">
                <a:solidFill>
                  <a:schemeClr val="tx1"/>
                </a:solidFill>
              </a:rPr>
              <a:t>part</a:t>
            </a:r>
            <a:r>
              <a:rPr lang="sr-Latn-RS" dirty="0">
                <a:solidFill>
                  <a:schemeClr val="tx1"/>
                </a:solidFill>
              </a:rPr>
              <a:t> </a:t>
            </a:r>
            <a:r>
              <a:rPr lang="sr-Latn-RS" err="1">
                <a:solidFill>
                  <a:schemeClr val="tx1"/>
                </a:solidFill>
              </a:rPr>
              <a:t>we</a:t>
            </a:r>
            <a:r>
              <a:rPr lang="sr-Latn-RS" dirty="0">
                <a:solidFill>
                  <a:schemeClr val="tx1"/>
                </a:solidFill>
              </a:rPr>
              <a:t> </a:t>
            </a:r>
            <a:r>
              <a:rPr lang="sr-Latn-RS" err="1">
                <a:solidFill>
                  <a:schemeClr val="tx1"/>
                </a:solidFill>
              </a:rPr>
              <a:t>analyzed</a:t>
            </a:r>
            <a:r>
              <a:rPr lang="sr-Latn-RS" dirty="0">
                <a:solidFill>
                  <a:schemeClr val="tx1"/>
                </a:solidFill>
              </a:rPr>
              <a:t> </a:t>
            </a:r>
            <a:r>
              <a:rPr lang="sr-Latn-RS" err="1">
                <a:solidFill>
                  <a:schemeClr val="tx1"/>
                </a:solidFill>
              </a:rPr>
              <a:t>the</a:t>
            </a:r>
            <a:r>
              <a:rPr lang="sr-Latn-RS" dirty="0">
                <a:solidFill>
                  <a:schemeClr val="tx1"/>
                </a:solidFill>
              </a:rPr>
              <a:t> </a:t>
            </a:r>
            <a:r>
              <a:rPr lang="sr-Latn-RS" sz="2000" err="1">
                <a:solidFill>
                  <a:schemeClr val="tx1"/>
                </a:solidFill>
                <a:ea typeface="+mn-lt"/>
                <a:cs typeface="+mn-lt"/>
              </a:rPr>
              <a:t>launch</a:t>
            </a:r>
            <a:r>
              <a:rPr lang="sr-Latn-RS" sz="2000" dirty="0">
                <a:solidFill>
                  <a:schemeClr val="tx1"/>
                </a:solidFill>
                <a:ea typeface="+mn-lt"/>
                <a:cs typeface="+mn-lt"/>
              </a:rPr>
              <a:t> </a:t>
            </a:r>
            <a:r>
              <a:rPr lang="sr-Latn-RS" sz="2000" err="1">
                <a:solidFill>
                  <a:schemeClr val="tx1"/>
                </a:solidFill>
                <a:ea typeface="+mn-lt"/>
                <a:cs typeface="+mn-lt"/>
              </a:rPr>
              <a:t>success</a:t>
            </a:r>
            <a:r>
              <a:rPr lang="sr-Latn-RS" sz="2000" dirty="0">
                <a:solidFill>
                  <a:schemeClr val="tx1"/>
                </a:solidFill>
                <a:ea typeface="+mn-lt"/>
                <a:cs typeface="+mn-lt"/>
              </a:rPr>
              <a:t> rate </a:t>
            </a:r>
            <a:r>
              <a:rPr lang="sr-Latn-RS" sz="2000" err="1">
                <a:solidFill>
                  <a:schemeClr val="tx1"/>
                </a:solidFill>
                <a:ea typeface="+mn-lt"/>
                <a:cs typeface="+mn-lt"/>
              </a:rPr>
              <a:t>dependancy</a:t>
            </a:r>
            <a:r>
              <a:rPr lang="sr-Latn-RS" sz="2000" dirty="0">
                <a:solidFill>
                  <a:schemeClr val="tx1"/>
                </a:solidFill>
                <a:ea typeface="+mn-lt"/>
                <a:cs typeface="+mn-lt"/>
              </a:rPr>
              <a:t> on </a:t>
            </a:r>
            <a:r>
              <a:rPr lang="sr-Latn-RS" sz="2000" err="1">
                <a:solidFill>
                  <a:schemeClr val="tx1"/>
                </a:solidFill>
                <a:ea typeface="+mn-lt"/>
                <a:cs typeface="+mn-lt"/>
              </a:rPr>
              <a:t>the</a:t>
            </a:r>
            <a:r>
              <a:rPr lang="sr-Latn-RS" sz="2000" dirty="0">
                <a:solidFill>
                  <a:schemeClr val="tx1"/>
                </a:solidFill>
                <a:ea typeface="+mn-lt"/>
                <a:cs typeface="+mn-lt"/>
              </a:rPr>
              <a:t> </a:t>
            </a:r>
            <a:r>
              <a:rPr lang="sr-Latn-RS" sz="2000" err="1">
                <a:solidFill>
                  <a:schemeClr val="tx1"/>
                </a:solidFill>
                <a:ea typeface="+mn-lt"/>
                <a:cs typeface="+mn-lt"/>
              </a:rPr>
              <a:t>location</a:t>
            </a:r>
            <a:r>
              <a:rPr lang="sr-Latn-RS" sz="2000" dirty="0">
                <a:solidFill>
                  <a:schemeClr val="tx1"/>
                </a:solidFill>
                <a:ea typeface="+mn-lt"/>
                <a:cs typeface="+mn-lt"/>
              </a:rPr>
              <a:t> </a:t>
            </a:r>
            <a:r>
              <a:rPr lang="sr-Latn-RS" sz="2000" err="1">
                <a:solidFill>
                  <a:schemeClr val="tx1"/>
                </a:solidFill>
                <a:ea typeface="+mn-lt"/>
                <a:cs typeface="+mn-lt"/>
              </a:rPr>
              <a:t>and</a:t>
            </a:r>
            <a:r>
              <a:rPr lang="sr-Latn-RS" sz="2000" dirty="0">
                <a:solidFill>
                  <a:schemeClr val="tx1"/>
                </a:solidFill>
                <a:ea typeface="+mn-lt"/>
                <a:cs typeface="+mn-lt"/>
              </a:rPr>
              <a:t> </a:t>
            </a:r>
            <a:r>
              <a:rPr lang="sr-Latn-RS" sz="2000" err="1">
                <a:solidFill>
                  <a:schemeClr val="tx1"/>
                </a:solidFill>
                <a:ea typeface="+mn-lt"/>
                <a:cs typeface="+mn-lt"/>
              </a:rPr>
              <a:t>proximities</a:t>
            </a:r>
            <a:r>
              <a:rPr lang="sr-Latn-RS" sz="2000" dirty="0">
                <a:solidFill>
                  <a:schemeClr val="tx1"/>
                </a:solidFill>
                <a:ea typeface="+mn-lt"/>
                <a:cs typeface="+mn-lt"/>
              </a:rPr>
              <a:t> </a:t>
            </a:r>
            <a:r>
              <a:rPr lang="sr-Latn-RS" sz="2000" err="1">
                <a:solidFill>
                  <a:schemeClr val="tx1"/>
                </a:solidFill>
                <a:ea typeface="+mn-lt"/>
                <a:cs typeface="+mn-lt"/>
              </a:rPr>
              <a:t>of</a:t>
            </a:r>
            <a:r>
              <a:rPr lang="sr-Latn-RS" sz="2000" dirty="0">
                <a:solidFill>
                  <a:schemeClr val="tx1"/>
                </a:solidFill>
                <a:ea typeface="+mn-lt"/>
                <a:cs typeface="+mn-lt"/>
              </a:rPr>
              <a:t> a </a:t>
            </a:r>
            <a:r>
              <a:rPr lang="sr-Latn-RS" sz="2000" err="1">
                <a:solidFill>
                  <a:schemeClr val="tx1"/>
                </a:solidFill>
                <a:ea typeface="+mn-lt"/>
                <a:cs typeface="+mn-lt"/>
              </a:rPr>
              <a:t>launch</a:t>
            </a:r>
            <a:r>
              <a:rPr lang="sr-Latn-RS" sz="2000" dirty="0">
                <a:solidFill>
                  <a:schemeClr val="tx1"/>
                </a:solidFill>
                <a:ea typeface="+mn-lt"/>
                <a:cs typeface="+mn-lt"/>
              </a:rPr>
              <a:t> site, </a:t>
            </a:r>
            <a:r>
              <a:rPr lang="sr-Latn-RS" sz="2000" err="1">
                <a:solidFill>
                  <a:schemeClr val="tx1"/>
                </a:solidFill>
                <a:ea typeface="+mn-lt"/>
                <a:cs typeface="+mn-lt"/>
              </a:rPr>
              <a:t>i.e</a:t>
            </a:r>
            <a:r>
              <a:rPr lang="sr-Latn-RS" sz="2000" dirty="0">
                <a:solidFill>
                  <a:schemeClr val="tx1"/>
                </a:solidFill>
                <a:ea typeface="+mn-lt"/>
                <a:cs typeface="+mn-lt"/>
              </a:rPr>
              <a:t>., </a:t>
            </a:r>
            <a:r>
              <a:rPr lang="sr-Latn-RS" sz="2000" err="1">
                <a:solidFill>
                  <a:schemeClr val="tx1"/>
                </a:solidFill>
                <a:ea typeface="+mn-lt"/>
                <a:cs typeface="+mn-lt"/>
              </a:rPr>
              <a:t>the</a:t>
            </a:r>
            <a:r>
              <a:rPr lang="sr-Latn-RS" sz="2000" dirty="0">
                <a:solidFill>
                  <a:schemeClr val="tx1"/>
                </a:solidFill>
                <a:ea typeface="+mn-lt"/>
                <a:cs typeface="+mn-lt"/>
              </a:rPr>
              <a:t> </a:t>
            </a:r>
            <a:r>
              <a:rPr lang="sr-Latn-RS" sz="2000" err="1">
                <a:solidFill>
                  <a:schemeClr val="tx1"/>
                </a:solidFill>
                <a:ea typeface="+mn-lt"/>
                <a:cs typeface="+mn-lt"/>
              </a:rPr>
              <a:t>initial</a:t>
            </a:r>
            <a:r>
              <a:rPr lang="sr-Latn-RS" sz="2000" dirty="0">
                <a:solidFill>
                  <a:schemeClr val="tx1"/>
                </a:solidFill>
                <a:ea typeface="+mn-lt"/>
                <a:cs typeface="+mn-lt"/>
              </a:rPr>
              <a:t> </a:t>
            </a:r>
            <a:r>
              <a:rPr lang="sr-Latn-RS" sz="2000" err="1">
                <a:solidFill>
                  <a:schemeClr val="tx1"/>
                </a:solidFill>
                <a:ea typeface="+mn-lt"/>
                <a:cs typeface="+mn-lt"/>
              </a:rPr>
              <a:t>position</a:t>
            </a:r>
            <a:r>
              <a:rPr lang="sr-Latn-RS" sz="2000" dirty="0">
                <a:solidFill>
                  <a:schemeClr val="tx1"/>
                </a:solidFill>
                <a:ea typeface="+mn-lt"/>
                <a:cs typeface="+mn-lt"/>
              </a:rPr>
              <a:t> </a:t>
            </a:r>
            <a:r>
              <a:rPr lang="sr-Latn-RS" sz="2000" err="1">
                <a:solidFill>
                  <a:schemeClr val="tx1"/>
                </a:solidFill>
                <a:ea typeface="+mn-lt"/>
                <a:cs typeface="+mn-lt"/>
              </a:rPr>
              <a:t>of</a:t>
            </a:r>
            <a:r>
              <a:rPr lang="sr-Latn-RS" sz="2000" dirty="0">
                <a:solidFill>
                  <a:schemeClr val="tx1"/>
                </a:solidFill>
                <a:ea typeface="+mn-lt"/>
                <a:cs typeface="+mn-lt"/>
              </a:rPr>
              <a:t> </a:t>
            </a:r>
            <a:r>
              <a:rPr lang="sr-Latn-RS" sz="2000" err="1">
                <a:solidFill>
                  <a:schemeClr val="tx1"/>
                </a:solidFill>
                <a:ea typeface="+mn-lt"/>
                <a:cs typeface="+mn-lt"/>
              </a:rPr>
              <a:t>rocket</a:t>
            </a:r>
            <a:r>
              <a:rPr lang="sr-Latn-RS" sz="2000" dirty="0">
                <a:solidFill>
                  <a:schemeClr val="tx1"/>
                </a:solidFill>
                <a:ea typeface="+mn-lt"/>
                <a:cs typeface="+mn-lt"/>
              </a:rPr>
              <a:t> </a:t>
            </a:r>
            <a:r>
              <a:rPr lang="sr-Latn-RS" sz="2000" err="1">
                <a:solidFill>
                  <a:schemeClr val="tx1"/>
                </a:solidFill>
                <a:ea typeface="+mn-lt"/>
                <a:cs typeface="+mn-lt"/>
              </a:rPr>
              <a:t>trajectories</a:t>
            </a:r>
            <a:r>
              <a:rPr lang="sr-Latn-RS" sz="2000" dirty="0">
                <a:solidFill>
                  <a:schemeClr val="tx1"/>
                </a:solidFill>
                <a:ea typeface="+mn-lt"/>
                <a:cs typeface="+mn-lt"/>
              </a:rPr>
              <a:t>. </a:t>
            </a:r>
            <a:endParaRPr lang="sr-Latn-RS">
              <a:solidFill>
                <a:schemeClr val="tx1"/>
              </a:solidFill>
              <a:ea typeface="+mn-lt"/>
              <a:cs typeface="+mn-lt"/>
            </a:endParaRPr>
          </a:p>
          <a:p>
            <a:pPr algn="just"/>
            <a:endParaRPr lang="sr-Latn-RS" sz="2000" dirty="0">
              <a:solidFill>
                <a:schemeClr val="tx1"/>
              </a:solidFill>
            </a:endParaRPr>
          </a:p>
          <a:p>
            <a:pPr algn="just"/>
            <a:r>
              <a:rPr lang="sr-Latn-RS" sz="2000" err="1">
                <a:solidFill>
                  <a:schemeClr val="tx1"/>
                </a:solidFill>
                <a:ea typeface="+mn-lt"/>
                <a:cs typeface="+mn-lt"/>
              </a:rPr>
              <a:t>Choosing</a:t>
            </a:r>
            <a:r>
              <a:rPr lang="sr-Latn-RS" sz="2000" dirty="0">
                <a:solidFill>
                  <a:schemeClr val="tx1"/>
                </a:solidFill>
                <a:ea typeface="+mn-lt"/>
                <a:cs typeface="+mn-lt"/>
              </a:rPr>
              <a:t> </a:t>
            </a:r>
            <a:r>
              <a:rPr lang="sr-Latn-RS" sz="2000" err="1">
                <a:solidFill>
                  <a:schemeClr val="tx1"/>
                </a:solidFill>
                <a:ea typeface="+mn-lt"/>
                <a:cs typeface="+mn-lt"/>
              </a:rPr>
              <a:t>the</a:t>
            </a:r>
            <a:r>
              <a:rPr lang="sr-Latn-RS" sz="2000" dirty="0">
                <a:solidFill>
                  <a:schemeClr val="tx1"/>
                </a:solidFill>
                <a:ea typeface="+mn-lt"/>
                <a:cs typeface="+mn-lt"/>
              </a:rPr>
              <a:t> </a:t>
            </a:r>
            <a:r>
              <a:rPr lang="sr-Latn-RS" sz="2000" err="1">
                <a:solidFill>
                  <a:schemeClr val="tx1"/>
                </a:solidFill>
                <a:ea typeface="+mn-lt"/>
                <a:cs typeface="+mn-lt"/>
              </a:rPr>
              <a:t>optimal</a:t>
            </a:r>
            <a:r>
              <a:rPr lang="sr-Latn-RS" sz="2000" dirty="0">
                <a:solidFill>
                  <a:schemeClr val="tx1"/>
                </a:solidFill>
                <a:ea typeface="+mn-lt"/>
                <a:cs typeface="+mn-lt"/>
              </a:rPr>
              <a:t> </a:t>
            </a:r>
            <a:r>
              <a:rPr lang="sr-Latn-RS" sz="2000" err="1">
                <a:solidFill>
                  <a:schemeClr val="tx1"/>
                </a:solidFill>
                <a:ea typeface="+mn-lt"/>
                <a:cs typeface="+mn-lt"/>
              </a:rPr>
              <a:t>location</a:t>
            </a:r>
            <a:r>
              <a:rPr lang="sr-Latn-RS" sz="2000" dirty="0">
                <a:solidFill>
                  <a:schemeClr val="tx1"/>
                </a:solidFill>
                <a:ea typeface="+mn-lt"/>
                <a:cs typeface="+mn-lt"/>
              </a:rPr>
              <a:t> </a:t>
            </a:r>
            <a:r>
              <a:rPr lang="sr-Latn-RS" sz="2000" err="1">
                <a:solidFill>
                  <a:schemeClr val="tx1"/>
                </a:solidFill>
                <a:ea typeface="+mn-lt"/>
                <a:cs typeface="+mn-lt"/>
              </a:rPr>
              <a:t>for</a:t>
            </a:r>
            <a:r>
              <a:rPr lang="sr-Latn-RS" sz="2000" dirty="0">
                <a:solidFill>
                  <a:schemeClr val="tx1"/>
                </a:solidFill>
                <a:ea typeface="+mn-lt"/>
                <a:cs typeface="+mn-lt"/>
              </a:rPr>
              <a:t> </a:t>
            </a:r>
            <a:r>
              <a:rPr lang="sr-Latn-RS" sz="2000" err="1">
                <a:solidFill>
                  <a:schemeClr val="tx1"/>
                </a:solidFill>
                <a:ea typeface="+mn-lt"/>
                <a:cs typeface="+mn-lt"/>
              </a:rPr>
              <a:t>launching</a:t>
            </a:r>
            <a:r>
              <a:rPr lang="sr-Latn-RS" sz="2000" dirty="0">
                <a:solidFill>
                  <a:schemeClr val="tx1"/>
                </a:solidFill>
                <a:ea typeface="+mn-lt"/>
                <a:cs typeface="+mn-lt"/>
              </a:rPr>
              <a:t> </a:t>
            </a:r>
            <a:r>
              <a:rPr lang="sr-Latn-RS" sz="2000" err="1">
                <a:solidFill>
                  <a:schemeClr val="tx1"/>
                </a:solidFill>
                <a:ea typeface="+mn-lt"/>
                <a:cs typeface="+mn-lt"/>
              </a:rPr>
              <a:t>the</a:t>
            </a:r>
            <a:r>
              <a:rPr lang="sr-Latn-RS" sz="2000" dirty="0">
                <a:solidFill>
                  <a:schemeClr val="tx1"/>
                </a:solidFill>
                <a:ea typeface="+mn-lt"/>
                <a:cs typeface="+mn-lt"/>
              </a:rPr>
              <a:t> </a:t>
            </a:r>
            <a:r>
              <a:rPr lang="sr-Latn-RS" sz="2000" err="1">
                <a:solidFill>
                  <a:schemeClr val="tx1"/>
                </a:solidFill>
                <a:ea typeface="+mn-lt"/>
                <a:cs typeface="+mn-lt"/>
              </a:rPr>
              <a:t>SpaceX</a:t>
            </a:r>
            <a:r>
              <a:rPr lang="sr-Latn-RS" sz="2000" dirty="0">
                <a:solidFill>
                  <a:schemeClr val="tx1"/>
                </a:solidFill>
                <a:ea typeface="+mn-lt"/>
                <a:cs typeface="+mn-lt"/>
              </a:rPr>
              <a:t> </a:t>
            </a:r>
            <a:r>
              <a:rPr lang="sr-Latn-RS" sz="2000" err="1">
                <a:solidFill>
                  <a:schemeClr val="tx1"/>
                </a:solidFill>
                <a:ea typeface="+mn-lt"/>
                <a:cs typeface="+mn-lt"/>
              </a:rPr>
              <a:t>Falcon</a:t>
            </a:r>
            <a:r>
              <a:rPr lang="sr-Latn-RS" sz="2000" dirty="0">
                <a:solidFill>
                  <a:schemeClr val="tx1"/>
                </a:solidFill>
                <a:ea typeface="+mn-lt"/>
                <a:cs typeface="+mn-lt"/>
              </a:rPr>
              <a:t> </a:t>
            </a:r>
            <a:r>
              <a:rPr lang="sr-Latn-RS" sz="2000" err="1">
                <a:solidFill>
                  <a:schemeClr val="tx1"/>
                </a:solidFill>
                <a:ea typeface="+mn-lt"/>
                <a:cs typeface="+mn-lt"/>
              </a:rPr>
              <a:t>may</a:t>
            </a:r>
            <a:r>
              <a:rPr lang="sr-Latn-RS" sz="2000" dirty="0">
                <a:solidFill>
                  <a:schemeClr val="tx1"/>
                </a:solidFill>
                <a:ea typeface="+mn-lt"/>
                <a:cs typeface="+mn-lt"/>
              </a:rPr>
              <a:t> </a:t>
            </a:r>
            <a:r>
              <a:rPr lang="sr-Latn-RS" sz="2000" err="1">
                <a:solidFill>
                  <a:schemeClr val="tx1"/>
                </a:solidFill>
                <a:ea typeface="+mn-lt"/>
                <a:cs typeface="+mn-lt"/>
              </a:rPr>
              <a:t>increase</a:t>
            </a:r>
            <a:r>
              <a:rPr lang="sr-Latn-RS" sz="2000" dirty="0">
                <a:solidFill>
                  <a:schemeClr val="tx1"/>
                </a:solidFill>
                <a:ea typeface="+mn-lt"/>
                <a:cs typeface="+mn-lt"/>
              </a:rPr>
              <a:t> </a:t>
            </a:r>
            <a:r>
              <a:rPr lang="sr-Latn-RS" sz="2000" err="1">
                <a:solidFill>
                  <a:schemeClr val="tx1"/>
                </a:solidFill>
                <a:ea typeface="+mn-lt"/>
                <a:cs typeface="+mn-lt"/>
              </a:rPr>
              <a:t>the</a:t>
            </a:r>
            <a:r>
              <a:rPr lang="sr-Latn-RS" sz="2000" dirty="0">
                <a:solidFill>
                  <a:schemeClr val="tx1"/>
                </a:solidFill>
                <a:ea typeface="+mn-lt"/>
                <a:cs typeface="+mn-lt"/>
              </a:rPr>
              <a:t> </a:t>
            </a:r>
            <a:r>
              <a:rPr lang="sr-Latn-RS" sz="2000" err="1">
                <a:solidFill>
                  <a:schemeClr val="tx1"/>
                </a:solidFill>
                <a:ea typeface="+mn-lt"/>
                <a:cs typeface="+mn-lt"/>
              </a:rPr>
              <a:t>probability</a:t>
            </a:r>
            <a:r>
              <a:rPr lang="sr-Latn-RS" sz="2000" dirty="0">
                <a:solidFill>
                  <a:schemeClr val="tx1"/>
                </a:solidFill>
                <a:ea typeface="+mn-lt"/>
                <a:cs typeface="+mn-lt"/>
              </a:rPr>
              <a:t> </a:t>
            </a:r>
            <a:r>
              <a:rPr lang="sr-Latn-RS" sz="2000" err="1">
                <a:solidFill>
                  <a:schemeClr val="tx1"/>
                </a:solidFill>
                <a:ea typeface="+mn-lt"/>
                <a:cs typeface="+mn-lt"/>
              </a:rPr>
              <a:t>of</a:t>
            </a:r>
            <a:r>
              <a:rPr lang="sr-Latn-RS" sz="2000" dirty="0">
                <a:solidFill>
                  <a:schemeClr val="tx1"/>
                </a:solidFill>
                <a:ea typeface="+mn-lt"/>
                <a:cs typeface="+mn-lt"/>
              </a:rPr>
              <a:t> a </a:t>
            </a:r>
            <a:r>
              <a:rPr lang="sr-Latn-RS" sz="2000" err="1">
                <a:solidFill>
                  <a:schemeClr val="tx1"/>
                </a:solidFill>
                <a:ea typeface="+mn-lt"/>
                <a:cs typeface="+mn-lt"/>
              </a:rPr>
              <a:t>mission</a:t>
            </a:r>
            <a:r>
              <a:rPr lang="sr-Latn-RS" sz="2000" dirty="0">
                <a:solidFill>
                  <a:schemeClr val="tx1"/>
                </a:solidFill>
                <a:ea typeface="+mn-lt"/>
                <a:cs typeface="+mn-lt"/>
              </a:rPr>
              <a:t> </a:t>
            </a:r>
            <a:r>
              <a:rPr lang="sr-Latn-RS" sz="2000" err="1">
                <a:solidFill>
                  <a:schemeClr val="tx1"/>
                </a:solidFill>
                <a:ea typeface="+mn-lt"/>
                <a:cs typeface="+mn-lt"/>
              </a:rPr>
              <a:t>success</a:t>
            </a:r>
            <a:r>
              <a:rPr lang="sr-Latn-RS" sz="2000" dirty="0">
                <a:solidFill>
                  <a:schemeClr val="tx1"/>
                </a:solidFill>
                <a:ea typeface="+mn-lt"/>
                <a:cs typeface="+mn-lt"/>
              </a:rPr>
              <a:t>.</a:t>
            </a:r>
            <a:endParaRPr lang="sr-Latn-RS" sz="2000" dirty="0">
              <a:solidFill>
                <a:schemeClr val="tx1"/>
              </a:solidFill>
            </a:endParaRPr>
          </a:p>
        </p:txBody>
      </p:sp>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106332"/>
            <a:ext cx="10515600" cy="1325563"/>
          </a:xfrm>
        </p:spPr>
        <p:txBody>
          <a:bodyPr anchor="ctr">
            <a:normAutofit fontScale="90000"/>
          </a:bodyPr>
          <a:lstStyle/>
          <a:p>
            <a:r>
              <a:rPr lang="en-US" sz="3200" dirty="0">
                <a:latin typeface="IBM Plex Mono SemiBold"/>
              </a:rPr>
              <a:t>DASHBOARD / SpaceX Dash for different SpaceX Falcon 9 launch sites</a:t>
            </a:r>
            <a:endParaRPr lang="en-US" sz="3200"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vert="horz" lIns="91440" tIns="45720" rIns="91440" bIns="45720" rtlCol="0" anchor="t">
            <a:normAutofit/>
          </a:bodyPr>
          <a:lstStyle/>
          <a:p>
            <a:pPr marL="0" indent="0">
              <a:buNone/>
            </a:pPr>
            <a:r>
              <a:rPr lang="en-US" sz="1600" dirty="0">
                <a:latin typeface="Consolas"/>
                <a:hlinkClick r:id="rId2"/>
              </a:rPr>
              <a:t>https://github.com/Zlatko-Dz/Capstone/blob/main/spacex_dash_app%20(3).py</a:t>
            </a:r>
            <a:endParaRPr lang="sr-Latn-RS" sz="1600">
              <a:latin typeface="Consolas"/>
            </a:endParaRPr>
          </a:p>
          <a:p>
            <a:pPr marL="0" indent="0">
              <a:buNone/>
            </a:pPr>
            <a:endParaRPr lang="en-US" sz="1600" dirty="0">
              <a:latin typeface="Consolas"/>
            </a:endParaRPr>
          </a:p>
        </p:txBody>
      </p:sp>
      <p:sp>
        <p:nvSpPr>
          <p:cNvPr id="6" name="Pravougaonik 5">
            <a:extLst>
              <a:ext uri="{FF2B5EF4-FFF2-40B4-BE49-F238E27FC236}">
                <a16:creationId xmlns:a16="http://schemas.microsoft.com/office/drawing/2014/main" id="{DBAFE404-944E-FAFB-3E55-471755B9B129}"/>
              </a:ext>
            </a:extLst>
          </p:cNvPr>
          <p:cNvSpPr/>
          <p:nvPr/>
        </p:nvSpPr>
        <p:spPr>
          <a:xfrm>
            <a:off x="834844" y="1867778"/>
            <a:ext cx="3306792" cy="372373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sr-Latn-RS" sz="2800" dirty="0">
                <a:solidFill>
                  <a:schemeClr val="tx1"/>
                </a:solidFill>
              </a:rPr>
              <a:t>In </a:t>
            </a:r>
            <a:r>
              <a:rPr lang="sr-Latn-RS" sz="2800" err="1">
                <a:solidFill>
                  <a:schemeClr val="tx1"/>
                </a:solidFill>
              </a:rPr>
              <a:t>this</a:t>
            </a:r>
            <a:r>
              <a:rPr lang="sr-Latn-RS" sz="2800" dirty="0">
                <a:solidFill>
                  <a:schemeClr val="tx1"/>
                </a:solidFill>
              </a:rPr>
              <a:t> </a:t>
            </a:r>
            <a:r>
              <a:rPr lang="sr-Latn-RS" sz="2800" err="1">
                <a:solidFill>
                  <a:schemeClr val="tx1"/>
                </a:solidFill>
              </a:rPr>
              <a:t>part</a:t>
            </a:r>
            <a:r>
              <a:rPr lang="sr-Latn-RS" sz="2800" dirty="0">
                <a:solidFill>
                  <a:schemeClr val="tx1"/>
                </a:solidFill>
              </a:rPr>
              <a:t> </a:t>
            </a:r>
            <a:r>
              <a:rPr lang="sr-Latn-RS" sz="2800" err="1">
                <a:solidFill>
                  <a:schemeClr val="tx1"/>
                </a:solidFill>
              </a:rPr>
              <a:t>we</a:t>
            </a:r>
            <a:r>
              <a:rPr lang="sr-Latn-RS" sz="2800" dirty="0">
                <a:solidFill>
                  <a:schemeClr val="tx1"/>
                </a:solidFill>
              </a:rPr>
              <a:t> </a:t>
            </a:r>
            <a:r>
              <a:rPr lang="sr-Latn-RS" sz="2800" err="1">
                <a:solidFill>
                  <a:schemeClr val="tx1"/>
                </a:solidFill>
              </a:rPr>
              <a:t>created</a:t>
            </a:r>
            <a:r>
              <a:rPr lang="sr-Latn-RS" sz="2800" dirty="0">
                <a:solidFill>
                  <a:schemeClr val="tx1"/>
                </a:solidFill>
              </a:rPr>
              <a:t> </a:t>
            </a:r>
            <a:r>
              <a:rPr lang="sr-Latn-RS" sz="2800" err="1">
                <a:solidFill>
                  <a:schemeClr val="tx1"/>
                </a:solidFill>
              </a:rPr>
              <a:t>dashboard</a:t>
            </a:r>
            <a:r>
              <a:rPr lang="sr-Latn-RS" sz="2800" dirty="0">
                <a:solidFill>
                  <a:schemeClr val="tx1"/>
                </a:solidFill>
              </a:rPr>
              <a:t> to </a:t>
            </a:r>
            <a:r>
              <a:rPr lang="sr-Latn-RS" sz="2800" err="1">
                <a:solidFill>
                  <a:schemeClr val="tx1"/>
                </a:solidFill>
              </a:rPr>
              <a:t>analyze</a:t>
            </a:r>
            <a:r>
              <a:rPr lang="sr-Latn-RS" sz="2800" dirty="0">
                <a:solidFill>
                  <a:schemeClr val="tx1"/>
                </a:solidFill>
              </a:rPr>
              <a:t> </a:t>
            </a:r>
            <a:r>
              <a:rPr lang="sr-Latn-RS" sz="2800" err="1">
                <a:solidFill>
                  <a:schemeClr val="tx1"/>
                </a:solidFill>
              </a:rPr>
              <a:t>and</a:t>
            </a:r>
            <a:r>
              <a:rPr lang="sr-Latn-RS" sz="2800" dirty="0">
                <a:solidFill>
                  <a:schemeClr val="tx1"/>
                </a:solidFill>
              </a:rPr>
              <a:t> </a:t>
            </a:r>
            <a:r>
              <a:rPr lang="sr-Latn-RS" sz="2800" err="1">
                <a:solidFill>
                  <a:schemeClr val="tx1"/>
                </a:solidFill>
              </a:rPr>
              <a:t>visualize</a:t>
            </a:r>
            <a:r>
              <a:rPr lang="sr-Latn-RS" sz="2800" dirty="0">
                <a:solidFill>
                  <a:schemeClr val="tx1"/>
                </a:solidFill>
              </a:rPr>
              <a:t> </a:t>
            </a:r>
            <a:r>
              <a:rPr lang="sr-Latn-RS" sz="2800" err="1">
                <a:solidFill>
                  <a:schemeClr val="tx1"/>
                </a:solidFill>
              </a:rPr>
              <a:t>the</a:t>
            </a:r>
            <a:r>
              <a:rPr lang="sr-Latn-RS" sz="2800" dirty="0">
                <a:solidFill>
                  <a:schemeClr val="tx1"/>
                </a:solidFill>
              </a:rPr>
              <a:t> </a:t>
            </a:r>
            <a:r>
              <a:rPr lang="sr-Latn-RS" sz="2800" err="1">
                <a:solidFill>
                  <a:schemeClr val="tx1"/>
                </a:solidFill>
              </a:rPr>
              <a:t>launch</a:t>
            </a:r>
            <a:r>
              <a:rPr lang="sr-Latn-RS" sz="2800" dirty="0">
                <a:solidFill>
                  <a:schemeClr val="tx1"/>
                </a:solidFill>
              </a:rPr>
              <a:t> </a:t>
            </a:r>
            <a:r>
              <a:rPr lang="sr-Latn-RS" sz="2800" err="1">
                <a:solidFill>
                  <a:schemeClr val="tx1"/>
                </a:solidFill>
              </a:rPr>
              <a:t>information</a:t>
            </a:r>
            <a:r>
              <a:rPr lang="sr-Latn-RS" sz="2800" dirty="0">
                <a:solidFill>
                  <a:schemeClr val="tx1"/>
                </a:solidFill>
              </a:rPr>
              <a:t> </a:t>
            </a:r>
            <a:r>
              <a:rPr lang="sr-Latn-RS" sz="2800" err="1">
                <a:solidFill>
                  <a:schemeClr val="tx1"/>
                </a:solidFill>
              </a:rPr>
              <a:t>for</a:t>
            </a:r>
            <a:r>
              <a:rPr lang="sr-Latn-RS" sz="2800" dirty="0">
                <a:solidFill>
                  <a:schemeClr val="tx1"/>
                </a:solidFill>
              </a:rPr>
              <a:t> </a:t>
            </a:r>
            <a:r>
              <a:rPr lang="sr-Latn-RS" sz="2800" err="1">
                <a:solidFill>
                  <a:schemeClr val="tx1"/>
                </a:solidFill>
              </a:rPr>
              <a:t>various</a:t>
            </a:r>
            <a:r>
              <a:rPr lang="sr-Latn-RS" sz="2800" dirty="0">
                <a:solidFill>
                  <a:schemeClr val="tx1"/>
                </a:solidFill>
              </a:rPr>
              <a:t> </a:t>
            </a:r>
            <a:r>
              <a:rPr lang="sr-Latn-RS" sz="2800" err="1">
                <a:solidFill>
                  <a:schemeClr val="tx1"/>
                </a:solidFill>
              </a:rPr>
              <a:t>launch</a:t>
            </a:r>
            <a:r>
              <a:rPr lang="sr-Latn-RS" sz="2800" dirty="0">
                <a:solidFill>
                  <a:schemeClr val="tx1"/>
                </a:solidFill>
              </a:rPr>
              <a:t> </a:t>
            </a:r>
            <a:r>
              <a:rPr lang="sr-Latn-RS" sz="2800" err="1">
                <a:solidFill>
                  <a:schemeClr val="tx1"/>
                </a:solidFill>
              </a:rPr>
              <a:t>sites</a:t>
            </a:r>
            <a:r>
              <a:rPr lang="sr-Latn-RS" sz="2800" dirty="0">
                <a:solidFill>
                  <a:schemeClr val="tx1"/>
                </a:solidFill>
                <a:ea typeface="+mn-lt"/>
                <a:cs typeface="+mn-lt"/>
              </a:rPr>
              <a:t>.</a:t>
            </a:r>
            <a:endParaRPr lang="sr-Latn-RS" sz="2800" dirty="0">
              <a:solidFill>
                <a:schemeClr val="tx1"/>
              </a:solidFill>
            </a:endParaRPr>
          </a:p>
          <a:p>
            <a:pPr algn="just"/>
            <a:endParaRPr lang="sr-Latn-RS" sz="2000" dirty="0">
              <a:solidFill>
                <a:schemeClr val="tx1"/>
              </a:solidFill>
            </a:endParaRPr>
          </a:p>
        </p:txBody>
      </p:sp>
    </p:spTree>
    <p:extLst>
      <p:ext uri="{BB962C8B-B14F-4D97-AF65-F5344CB8AC3E}">
        <p14:creationId xmlns:p14="http://schemas.microsoft.com/office/powerpoint/2010/main" val="44538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95709" y="77578"/>
            <a:ext cx="10515600" cy="1325563"/>
          </a:xfrm>
        </p:spPr>
        <p:txBody>
          <a:bodyPr anchor="ctr">
            <a:normAutofit/>
          </a:bodyPr>
          <a:lstStyle/>
          <a:p>
            <a:r>
              <a:rPr lang="en-US" sz="3200" dirty="0">
                <a:latin typeface="IBM Plex Mono SemiBold"/>
              </a:rPr>
              <a:t>DASHBOARD TAB 1 / Dropdown menu for different SpaceX launch sites</a:t>
            </a:r>
            <a:endParaRPr lang="en-US" sz="3200" dirty="0"/>
          </a:p>
        </p:txBody>
      </p:sp>
      <p:pic>
        <p:nvPicPr>
          <p:cNvPr id="3" name="Slika 3">
            <a:extLst>
              <a:ext uri="{FF2B5EF4-FFF2-40B4-BE49-F238E27FC236}">
                <a16:creationId xmlns:a16="http://schemas.microsoft.com/office/drawing/2014/main" id="{46F91A39-FFBC-AE5A-A4CD-52F037BB07AC}"/>
              </a:ext>
            </a:extLst>
          </p:cNvPr>
          <p:cNvPicPr>
            <a:picLocks noGrp="1" noChangeAspect="1"/>
          </p:cNvPicPr>
          <p:nvPr>
            <p:ph idx="1"/>
          </p:nvPr>
        </p:nvPicPr>
        <p:blipFill>
          <a:blip r:embed="rId2"/>
          <a:stretch>
            <a:fillRect/>
          </a:stretch>
        </p:blipFill>
        <p:spPr>
          <a:xfrm>
            <a:off x="1176708" y="1834461"/>
            <a:ext cx="9838583" cy="4020660"/>
          </a:xfrm>
        </p:spPr>
      </p:pic>
    </p:spTree>
    <p:extLst>
      <p:ext uri="{BB962C8B-B14F-4D97-AF65-F5344CB8AC3E}">
        <p14:creationId xmlns:p14="http://schemas.microsoft.com/office/powerpoint/2010/main" val="91685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106332"/>
            <a:ext cx="10515600" cy="1325563"/>
          </a:xfrm>
        </p:spPr>
        <p:txBody>
          <a:bodyPr anchor="ctr">
            <a:normAutofit/>
          </a:bodyPr>
          <a:lstStyle/>
          <a:p>
            <a:r>
              <a:rPr lang="en-US" sz="3200" dirty="0">
                <a:latin typeface="IBM Plex Mono SemiBold"/>
              </a:rPr>
              <a:t>DASHBOARD TAB 2 / @app callback with success count for all launch sites</a:t>
            </a:r>
            <a:endParaRPr lang="en-US" sz="32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5" name="Slika 5" descr="Slika na kojoj se nalazi grafikon, kružni grafikon&#10;&#10;Opis je automatski generisan">
            <a:extLst>
              <a:ext uri="{FF2B5EF4-FFF2-40B4-BE49-F238E27FC236}">
                <a16:creationId xmlns:a16="http://schemas.microsoft.com/office/drawing/2014/main" id="{0215FCEA-C81D-391D-7FBF-9C08C5B7420E}"/>
              </a:ext>
            </a:extLst>
          </p:cNvPr>
          <p:cNvPicPr>
            <a:picLocks noChangeAspect="1"/>
          </p:cNvPicPr>
          <p:nvPr/>
        </p:nvPicPr>
        <p:blipFill>
          <a:blip r:embed="rId2"/>
          <a:stretch>
            <a:fillRect/>
          </a:stretch>
        </p:blipFill>
        <p:spPr>
          <a:xfrm>
            <a:off x="1316967" y="1780073"/>
            <a:ext cx="9112369" cy="4160495"/>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66313" y="-123705"/>
            <a:ext cx="10918166" cy="1728129"/>
          </a:xfrm>
        </p:spPr>
        <p:txBody>
          <a:bodyPr anchor="ctr">
            <a:noAutofit/>
          </a:bodyPr>
          <a:lstStyle/>
          <a:p>
            <a:r>
              <a:rPr lang="en-US" sz="3200" dirty="0">
                <a:latin typeface="IBM Plex Mono SemiBold"/>
              </a:rPr>
              <a:t>DASHBOARD TAB 3 / Payload range and success count on Payload mass for all sites</a:t>
            </a:r>
            <a:endParaRPr lang="en-US" sz="3200"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pic>
        <p:nvPicPr>
          <p:cNvPr id="3" name="Slika 3" descr="Slika na kojoj se nalazi grafikon&#10;&#10;Opis je automatski generisan">
            <a:extLst>
              <a:ext uri="{FF2B5EF4-FFF2-40B4-BE49-F238E27FC236}">
                <a16:creationId xmlns:a16="http://schemas.microsoft.com/office/drawing/2014/main" id="{04C18D73-782C-47CC-2057-DB197B2B4951}"/>
              </a:ext>
            </a:extLst>
          </p:cNvPr>
          <p:cNvPicPr>
            <a:picLocks noChangeAspect="1"/>
          </p:cNvPicPr>
          <p:nvPr/>
        </p:nvPicPr>
        <p:blipFill>
          <a:blip r:embed="rId2"/>
          <a:stretch>
            <a:fillRect/>
          </a:stretch>
        </p:blipFill>
        <p:spPr>
          <a:xfrm>
            <a:off x="396816" y="1722690"/>
            <a:ext cx="11585275" cy="1169751"/>
          </a:xfrm>
          <a:prstGeom prst="rect">
            <a:avLst/>
          </a:prstGeom>
        </p:spPr>
      </p:pic>
      <p:pic>
        <p:nvPicPr>
          <p:cNvPr id="4" name="Slika 4" descr="Slika na kojoj se nalazi sto&#10;&#10;Opis je automatski generisan">
            <a:extLst>
              <a:ext uri="{FF2B5EF4-FFF2-40B4-BE49-F238E27FC236}">
                <a16:creationId xmlns:a16="http://schemas.microsoft.com/office/drawing/2014/main" id="{AE05E661-DBB6-CAA3-0136-4458C5DDFFB3}"/>
              </a:ext>
            </a:extLst>
          </p:cNvPr>
          <p:cNvPicPr>
            <a:picLocks noChangeAspect="1"/>
          </p:cNvPicPr>
          <p:nvPr/>
        </p:nvPicPr>
        <p:blipFill>
          <a:blip r:embed="rId3"/>
          <a:stretch>
            <a:fillRect/>
          </a:stretch>
        </p:blipFill>
        <p:spPr>
          <a:xfrm>
            <a:off x="396815" y="3153310"/>
            <a:ext cx="11800935" cy="2866135"/>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RESULTS / </a:t>
            </a:r>
            <a:r>
              <a:rPr lang="en-US" sz="3200" dirty="0" err="1">
                <a:latin typeface="IBM Plex Mono SemiBold"/>
              </a:rPr>
              <a:t>Maschine</a:t>
            </a:r>
            <a:r>
              <a:rPr lang="en-US" sz="3200" dirty="0">
                <a:latin typeface="IBM Plex Mono SemiBold"/>
              </a:rPr>
              <a:t> learning prediction</a:t>
            </a:r>
            <a:endParaRPr lang="en-US" sz="3200" dirty="0"/>
          </a:p>
        </p:txBody>
      </p:sp>
      <p:sp>
        <p:nvSpPr>
          <p:cNvPr id="7" name="Čuvar mesta za sadržaj 2">
            <a:extLst>
              <a:ext uri="{FF2B5EF4-FFF2-40B4-BE49-F238E27FC236}">
                <a16:creationId xmlns:a16="http://schemas.microsoft.com/office/drawing/2014/main" id="{079D54B4-DB31-791F-7090-B6FEA1CFBD2B}"/>
              </a:ext>
            </a:extLst>
          </p:cNvPr>
          <p:cNvSpPr>
            <a:spLocks noGrp="1"/>
          </p:cNvSpPr>
          <p:nvPr>
            <p:ph sz="half" idx="1"/>
          </p:nvPr>
        </p:nvSpPr>
        <p:spPr>
          <a:xfrm>
            <a:off x="565031" y="1719442"/>
            <a:ext cx="11018806" cy="4322584"/>
          </a:xfrm>
        </p:spPr>
        <p:txBody>
          <a:bodyPr vert="horz" lIns="91440" tIns="45720" rIns="91440" bIns="45720" rtlCol="0" anchor="t">
            <a:normAutofit fontScale="92500" lnSpcReduction="20000"/>
          </a:bodyPr>
          <a:lstStyle/>
          <a:p>
            <a:r>
              <a:rPr lang="sr-Latn-RS" sz="2000" err="1">
                <a:solidFill>
                  <a:schemeClr val="tx1"/>
                </a:solidFill>
              </a:rPr>
              <a:t>After</a:t>
            </a:r>
            <a:r>
              <a:rPr lang="sr-Latn-RS" sz="2000" dirty="0">
                <a:solidFill>
                  <a:schemeClr val="tx1"/>
                </a:solidFill>
              </a:rPr>
              <a:t> </a:t>
            </a:r>
            <a:r>
              <a:rPr lang="sr-Latn-RS" sz="2000" err="1">
                <a:solidFill>
                  <a:schemeClr val="tx1"/>
                </a:solidFill>
              </a:rPr>
              <a:t>standardizing</a:t>
            </a:r>
            <a:r>
              <a:rPr lang="sr-Latn-RS" sz="2000" dirty="0">
                <a:solidFill>
                  <a:schemeClr val="tx1"/>
                </a:solidFill>
              </a:rPr>
              <a:t> </a:t>
            </a:r>
            <a:r>
              <a:rPr lang="sr-Latn-RS" sz="2000" err="1">
                <a:solidFill>
                  <a:schemeClr val="tx1"/>
                </a:solidFill>
              </a:rPr>
              <a:t>the</a:t>
            </a:r>
            <a:r>
              <a:rPr lang="sr-Latn-RS" sz="2000" dirty="0">
                <a:solidFill>
                  <a:schemeClr val="tx1"/>
                </a:solidFill>
              </a:rPr>
              <a:t> data </a:t>
            </a:r>
            <a:r>
              <a:rPr lang="sr-Latn-RS" sz="2000" err="1">
                <a:solidFill>
                  <a:schemeClr val="tx1"/>
                </a:solidFill>
              </a:rPr>
              <a:t>we</a:t>
            </a:r>
            <a:r>
              <a:rPr lang="sr-Latn-RS" sz="2000" dirty="0">
                <a:solidFill>
                  <a:schemeClr val="tx1"/>
                </a:solidFill>
              </a:rPr>
              <a:t> </a:t>
            </a:r>
            <a:r>
              <a:rPr lang="sr-Latn-RS" sz="2000" err="1">
                <a:solidFill>
                  <a:schemeClr val="tx1"/>
                </a:solidFill>
              </a:rPr>
              <a:t>split</a:t>
            </a:r>
            <a:r>
              <a:rPr lang="sr-Latn-RS" sz="2000" dirty="0">
                <a:solidFill>
                  <a:schemeClr val="tx1"/>
                </a:solidFill>
              </a:rPr>
              <a:t> </a:t>
            </a:r>
            <a:r>
              <a:rPr lang="sr-Latn-RS" sz="2000" err="1">
                <a:solidFill>
                  <a:schemeClr val="tx1"/>
                </a:solidFill>
              </a:rPr>
              <a:t>the</a:t>
            </a:r>
            <a:r>
              <a:rPr lang="sr-Latn-RS" sz="2000" dirty="0">
                <a:solidFill>
                  <a:schemeClr val="tx1"/>
                </a:solidFill>
              </a:rPr>
              <a:t> data </a:t>
            </a:r>
            <a:r>
              <a:rPr lang="sr-Latn-RS" sz="2000" err="1">
                <a:solidFill>
                  <a:schemeClr val="tx1"/>
                </a:solidFill>
              </a:rPr>
              <a:t>into</a:t>
            </a:r>
            <a:r>
              <a:rPr lang="sr-Latn-RS" sz="2000" dirty="0">
                <a:solidFill>
                  <a:schemeClr val="tx1"/>
                </a:solidFill>
              </a:rPr>
              <a:t> </a:t>
            </a:r>
            <a:r>
              <a:rPr lang="sr-Latn-RS" sz="2000" err="1">
                <a:solidFill>
                  <a:schemeClr val="tx1"/>
                </a:solidFill>
              </a:rPr>
              <a:t>training</a:t>
            </a:r>
            <a:r>
              <a:rPr lang="sr-Latn-RS" sz="2000" dirty="0">
                <a:solidFill>
                  <a:schemeClr val="tx1"/>
                </a:solidFill>
              </a:rPr>
              <a:t> </a:t>
            </a:r>
            <a:r>
              <a:rPr lang="sr-Latn-RS" sz="2000" err="1">
                <a:solidFill>
                  <a:schemeClr val="tx1"/>
                </a:solidFill>
              </a:rPr>
              <a:t>and</a:t>
            </a:r>
            <a:r>
              <a:rPr lang="sr-Latn-RS" sz="2000" dirty="0">
                <a:solidFill>
                  <a:schemeClr val="tx1"/>
                </a:solidFill>
              </a:rPr>
              <a:t> </a:t>
            </a:r>
            <a:r>
              <a:rPr lang="sr-Latn-RS" sz="2000" err="1">
                <a:solidFill>
                  <a:schemeClr val="tx1"/>
                </a:solidFill>
              </a:rPr>
              <a:t>testing</a:t>
            </a:r>
            <a:r>
              <a:rPr lang="sr-Latn-RS" sz="2000" dirty="0">
                <a:solidFill>
                  <a:schemeClr val="tx1"/>
                </a:solidFill>
              </a:rPr>
              <a:t> set.</a:t>
            </a:r>
          </a:p>
          <a:p>
            <a:pPr marL="0" indent="0">
              <a:buNone/>
            </a:pPr>
            <a:endParaRPr lang="sr-Latn-RS" sz="2000" dirty="0">
              <a:solidFill>
                <a:schemeClr val="tx1"/>
              </a:solidFill>
            </a:endParaRPr>
          </a:p>
          <a:p>
            <a:r>
              <a:rPr lang="sr-Latn-RS" sz="2000" err="1">
                <a:solidFill>
                  <a:schemeClr val="tx1"/>
                </a:solidFill>
              </a:rPr>
              <a:t>Using</a:t>
            </a:r>
            <a:r>
              <a:rPr lang="sr-Latn-RS" sz="2000" dirty="0">
                <a:solidFill>
                  <a:schemeClr val="tx1"/>
                </a:solidFill>
              </a:rPr>
              <a:t> </a:t>
            </a:r>
            <a:r>
              <a:rPr lang="sr-Latn-RS" sz="2000" err="1">
                <a:solidFill>
                  <a:schemeClr val="tx1"/>
                </a:solidFill>
              </a:rPr>
              <a:t>the</a:t>
            </a:r>
            <a:r>
              <a:rPr lang="sr-Latn-RS" sz="2000" dirty="0">
                <a:solidFill>
                  <a:schemeClr val="tx1"/>
                </a:solidFill>
              </a:rPr>
              <a:t> </a:t>
            </a:r>
            <a:r>
              <a:rPr lang="sr-Latn-RS" sz="2000" err="1">
                <a:solidFill>
                  <a:schemeClr val="tx1"/>
                </a:solidFill>
              </a:rPr>
              <a:t>Logistic</a:t>
            </a:r>
            <a:r>
              <a:rPr lang="sr-Latn-RS" sz="2000" dirty="0">
                <a:solidFill>
                  <a:schemeClr val="tx1"/>
                </a:solidFill>
              </a:rPr>
              <a:t> </a:t>
            </a:r>
            <a:r>
              <a:rPr lang="sr-Latn-RS" sz="2000" err="1">
                <a:solidFill>
                  <a:schemeClr val="tx1"/>
                </a:solidFill>
              </a:rPr>
              <a:t>Regression</a:t>
            </a:r>
            <a:r>
              <a:rPr lang="sr-Latn-RS" sz="2000" dirty="0">
                <a:solidFill>
                  <a:schemeClr val="tx1"/>
                </a:solidFill>
              </a:rPr>
              <a:t> </a:t>
            </a:r>
            <a:r>
              <a:rPr lang="sr-Latn-RS" sz="2000" err="1">
                <a:solidFill>
                  <a:schemeClr val="tx1"/>
                </a:solidFill>
              </a:rPr>
              <a:t>and</a:t>
            </a:r>
            <a:r>
              <a:rPr lang="sr-Latn-RS" sz="2000" dirty="0">
                <a:solidFill>
                  <a:schemeClr val="tx1"/>
                </a:solidFill>
              </a:rPr>
              <a:t> </a:t>
            </a:r>
            <a:r>
              <a:rPr lang="sr-Latn-RS" sz="2000" err="1">
                <a:solidFill>
                  <a:schemeClr val="tx1"/>
                </a:solidFill>
              </a:rPr>
              <a:t>GridSearchCV</a:t>
            </a:r>
            <a:r>
              <a:rPr lang="sr-Latn-RS" sz="2000" dirty="0">
                <a:solidFill>
                  <a:schemeClr val="tx1"/>
                </a:solidFill>
              </a:rPr>
              <a:t>, SVM, </a:t>
            </a:r>
            <a:r>
              <a:rPr lang="sr-Latn-RS" sz="2000" err="1">
                <a:solidFill>
                  <a:schemeClr val="tx1"/>
                </a:solidFill>
              </a:rPr>
              <a:t>Decision</a:t>
            </a:r>
            <a:r>
              <a:rPr lang="sr-Latn-RS" sz="2000" dirty="0">
                <a:solidFill>
                  <a:schemeClr val="tx1"/>
                </a:solidFill>
              </a:rPr>
              <a:t> </a:t>
            </a:r>
            <a:r>
              <a:rPr lang="sr-Latn-RS" sz="2000" err="1">
                <a:solidFill>
                  <a:schemeClr val="tx1"/>
                </a:solidFill>
              </a:rPr>
              <a:t>Tree</a:t>
            </a:r>
            <a:r>
              <a:rPr lang="sr-Latn-RS" sz="2000" dirty="0">
                <a:solidFill>
                  <a:schemeClr val="tx1"/>
                </a:solidFill>
              </a:rPr>
              <a:t> </a:t>
            </a:r>
            <a:r>
              <a:rPr lang="sr-Latn-RS" sz="2000" err="1">
                <a:solidFill>
                  <a:schemeClr val="tx1"/>
                </a:solidFill>
              </a:rPr>
              <a:t>and</a:t>
            </a:r>
            <a:r>
              <a:rPr lang="sr-Latn-RS" sz="2000" dirty="0">
                <a:solidFill>
                  <a:schemeClr val="tx1"/>
                </a:solidFill>
              </a:rPr>
              <a:t> KNN  </a:t>
            </a:r>
            <a:r>
              <a:rPr lang="sr-Latn-RS" sz="2000" err="1">
                <a:solidFill>
                  <a:schemeClr val="tx1"/>
                </a:solidFill>
              </a:rPr>
              <a:t>we</a:t>
            </a:r>
            <a:r>
              <a:rPr lang="sr-Latn-RS" sz="2000" dirty="0">
                <a:solidFill>
                  <a:schemeClr val="tx1"/>
                </a:solidFill>
              </a:rPr>
              <a:t> </a:t>
            </a:r>
            <a:r>
              <a:rPr lang="sr-Latn-RS" sz="2000" err="1">
                <a:solidFill>
                  <a:schemeClr val="tx1"/>
                </a:solidFill>
              </a:rPr>
              <a:t>trained</a:t>
            </a:r>
            <a:r>
              <a:rPr lang="sr-Latn-RS" sz="2000" dirty="0">
                <a:solidFill>
                  <a:schemeClr val="tx1"/>
                </a:solidFill>
              </a:rPr>
              <a:t> </a:t>
            </a:r>
            <a:r>
              <a:rPr lang="sr-Latn-RS" sz="2000" err="1">
                <a:solidFill>
                  <a:schemeClr val="tx1"/>
                </a:solidFill>
              </a:rPr>
              <a:t>the</a:t>
            </a:r>
            <a:r>
              <a:rPr lang="sr-Latn-RS" sz="2000" dirty="0">
                <a:solidFill>
                  <a:schemeClr val="tx1"/>
                </a:solidFill>
              </a:rPr>
              <a:t> model </a:t>
            </a:r>
            <a:r>
              <a:rPr lang="sr-Latn-RS" sz="2000" err="1">
                <a:solidFill>
                  <a:schemeClr val="tx1"/>
                </a:solidFill>
              </a:rPr>
              <a:t>and</a:t>
            </a:r>
            <a:r>
              <a:rPr lang="sr-Latn-RS" sz="2000" dirty="0">
                <a:solidFill>
                  <a:schemeClr val="tx1"/>
                </a:solidFill>
              </a:rPr>
              <a:t> </a:t>
            </a:r>
            <a:r>
              <a:rPr lang="sr-Latn-RS" sz="2000" err="1">
                <a:solidFill>
                  <a:schemeClr val="tx1"/>
                </a:solidFill>
              </a:rPr>
              <a:t>examined</a:t>
            </a:r>
            <a:r>
              <a:rPr lang="sr-Latn-RS" sz="2000" dirty="0">
                <a:solidFill>
                  <a:schemeClr val="tx1"/>
                </a:solidFill>
              </a:rPr>
              <a:t> </a:t>
            </a:r>
            <a:r>
              <a:rPr lang="sr-Latn-RS" sz="2000" err="1">
                <a:solidFill>
                  <a:schemeClr val="tx1"/>
                </a:solidFill>
              </a:rPr>
              <a:t>the</a:t>
            </a:r>
            <a:r>
              <a:rPr lang="sr-Latn-RS" sz="2000" dirty="0">
                <a:solidFill>
                  <a:schemeClr val="tx1"/>
                </a:solidFill>
              </a:rPr>
              <a:t> </a:t>
            </a:r>
            <a:r>
              <a:rPr lang="sr-Latn-RS" sz="2000" err="1">
                <a:solidFill>
                  <a:schemeClr val="tx1"/>
                </a:solidFill>
              </a:rPr>
              <a:t>accuracy</a:t>
            </a:r>
            <a:r>
              <a:rPr lang="sr-Latn-RS" sz="2000" dirty="0">
                <a:solidFill>
                  <a:schemeClr val="tx1"/>
                </a:solidFill>
              </a:rPr>
              <a:t> </a:t>
            </a:r>
            <a:r>
              <a:rPr lang="sr-Latn-RS" sz="2000" err="1">
                <a:solidFill>
                  <a:schemeClr val="tx1"/>
                </a:solidFill>
              </a:rPr>
              <a:t>of</a:t>
            </a:r>
            <a:r>
              <a:rPr lang="sr-Latn-RS" sz="2000" dirty="0">
                <a:solidFill>
                  <a:schemeClr val="tx1"/>
                </a:solidFill>
              </a:rPr>
              <a:t> </a:t>
            </a:r>
            <a:r>
              <a:rPr lang="sr-Latn-RS" sz="2000" err="1">
                <a:solidFill>
                  <a:schemeClr val="tx1"/>
                </a:solidFill>
              </a:rPr>
              <a:t>the</a:t>
            </a:r>
            <a:r>
              <a:rPr lang="sr-Latn-RS" sz="2000" dirty="0">
                <a:solidFill>
                  <a:schemeClr val="tx1"/>
                </a:solidFill>
              </a:rPr>
              <a:t> </a:t>
            </a:r>
            <a:r>
              <a:rPr lang="sr-Latn-RS" sz="2000" err="1">
                <a:solidFill>
                  <a:schemeClr val="tx1"/>
                </a:solidFill>
              </a:rPr>
              <a:t>prediction</a:t>
            </a:r>
            <a:r>
              <a:rPr lang="sr-Latn-RS" sz="2000" dirty="0">
                <a:solidFill>
                  <a:schemeClr val="tx1"/>
                </a:solidFill>
              </a:rPr>
              <a:t> in </a:t>
            </a:r>
            <a:r>
              <a:rPr lang="sr-Latn-RS" sz="2000" err="1">
                <a:solidFill>
                  <a:schemeClr val="tx1"/>
                </a:solidFill>
              </a:rPr>
              <a:t>our</a:t>
            </a:r>
            <a:r>
              <a:rPr lang="sr-Latn-RS" sz="2000" dirty="0">
                <a:solidFill>
                  <a:schemeClr val="tx1"/>
                </a:solidFill>
              </a:rPr>
              <a:t> test data set.</a:t>
            </a:r>
          </a:p>
          <a:p>
            <a:pPr marL="0" indent="0">
              <a:buNone/>
            </a:pPr>
            <a:endParaRPr lang="sr-Latn-RS" sz="2000" dirty="0">
              <a:solidFill>
                <a:schemeClr val="tx1"/>
              </a:solidFill>
            </a:endParaRPr>
          </a:p>
          <a:p>
            <a:r>
              <a:rPr lang="sr-Latn-RS" sz="2000" dirty="0" err="1">
                <a:solidFill>
                  <a:schemeClr val="tx1"/>
                </a:solidFill>
              </a:rPr>
              <a:t>Our</a:t>
            </a:r>
            <a:r>
              <a:rPr lang="sr-Latn-RS" sz="2000" dirty="0">
                <a:solidFill>
                  <a:schemeClr val="tx1"/>
                </a:solidFill>
              </a:rPr>
              <a:t> </a:t>
            </a:r>
            <a:r>
              <a:rPr lang="sr-Latn-RS" sz="2000" dirty="0" err="1">
                <a:solidFill>
                  <a:schemeClr val="tx1"/>
                </a:solidFill>
              </a:rPr>
              <a:t>accuracy</a:t>
            </a:r>
            <a:r>
              <a:rPr lang="sr-Latn-RS" sz="2000" dirty="0">
                <a:solidFill>
                  <a:schemeClr val="tx1"/>
                </a:solidFill>
              </a:rPr>
              <a:t> </a:t>
            </a:r>
            <a:r>
              <a:rPr lang="sr-Latn-RS" sz="2000" dirty="0" err="1">
                <a:solidFill>
                  <a:schemeClr val="tx1"/>
                </a:solidFill>
              </a:rPr>
              <a:t>score</a:t>
            </a:r>
            <a:r>
              <a:rPr lang="sr-Latn-RS" sz="2000" dirty="0">
                <a:solidFill>
                  <a:schemeClr val="tx1"/>
                </a:solidFill>
              </a:rPr>
              <a:t> </a:t>
            </a:r>
            <a:r>
              <a:rPr lang="sr-Latn-RS" sz="2000" dirty="0" err="1">
                <a:solidFill>
                  <a:schemeClr val="tx1"/>
                </a:solidFill>
              </a:rPr>
              <a:t>was</a:t>
            </a:r>
            <a:r>
              <a:rPr lang="sr-Latn-RS" sz="2000" dirty="0">
                <a:solidFill>
                  <a:schemeClr val="tx1"/>
                </a:solidFill>
              </a:rPr>
              <a:t> </a:t>
            </a:r>
            <a:r>
              <a:rPr lang="sr-Latn-RS" sz="2000" dirty="0" err="1">
                <a:solidFill>
                  <a:schemeClr val="tx1"/>
                </a:solidFill>
              </a:rPr>
              <a:t>over</a:t>
            </a:r>
            <a:r>
              <a:rPr lang="sr-Latn-RS" sz="2000" dirty="0">
                <a:solidFill>
                  <a:schemeClr val="tx1"/>
                </a:solidFill>
              </a:rPr>
              <a:t> 0,83 </a:t>
            </a:r>
            <a:r>
              <a:rPr lang="sr-Latn-RS" sz="2000" dirty="0" err="1">
                <a:solidFill>
                  <a:schemeClr val="tx1"/>
                </a:solidFill>
              </a:rPr>
              <a:t>which</a:t>
            </a:r>
            <a:r>
              <a:rPr lang="sr-Latn-RS" sz="2000" dirty="0">
                <a:solidFill>
                  <a:schemeClr val="tx1"/>
                </a:solidFill>
              </a:rPr>
              <a:t> </a:t>
            </a:r>
            <a:r>
              <a:rPr lang="sr-Latn-RS" sz="2000" dirty="0" err="1">
                <a:solidFill>
                  <a:schemeClr val="tx1"/>
                </a:solidFill>
              </a:rPr>
              <a:t>represents</a:t>
            </a:r>
            <a:r>
              <a:rPr lang="sr-Latn-RS" sz="2000" dirty="0">
                <a:solidFill>
                  <a:schemeClr val="tx1"/>
                </a:solidFill>
              </a:rPr>
              <a:t> </a:t>
            </a:r>
            <a:r>
              <a:rPr lang="sr-Latn-RS" sz="2000" dirty="0" err="1">
                <a:solidFill>
                  <a:schemeClr val="tx1"/>
                </a:solidFill>
              </a:rPr>
              <a:t>good</a:t>
            </a:r>
            <a:r>
              <a:rPr lang="sr-Latn-RS" sz="2000" dirty="0">
                <a:solidFill>
                  <a:schemeClr val="tx1"/>
                </a:solidFill>
              </a:rPr>
              <a:t> </a:t>
            </a:r>
            <a:r>
              <a:rPr lang="sr-Latn-RS" sz="2000" dirty="0" err="1">
                <a:solidFill>
                  <a:schemeClr val="tx1"/>
                </a:solidFill>
              </a:rPr>
              <a:t>result</a:t>
            </a:r>
            <a:r>
              <a:rPr lang="sr-Latn-RS" sz="2000" dirty="0">
                <a:solidFill>
                  <a:schemeClr val="tx1"/>
                </a:solidFill>
              </a:rPr>
              <a:t> </a:t>
            </a:r>
            <a:r>
              <a:rPr lang="sr-Latn-RS" sz="2000" dirty="0" err="1">
                <a:solidFill>
                  <a:schemeClr val="tx1"/>
                </a:solidFill>
              </a:rPr>
              <a:t>for</a:t>
            </a:r>
            <a:r>
              <a:rPr lang="sr-Latn-RS" sz="2000" dirty="0">
                <a:solidFill>
                  <a:schemeClr val="tx1"/>
                </a:solidFill>
              </a:rPr>
              <a:t> </a:t>
            </a:r>
            <a:r>
              <a:rPr lang="sr-Latn-RS" sz="2000" dirty="0" err="1">
                <a:solidFill>
                  <a:schemeClr val="tx1"/>
                </a:solidFill>
              </a:rPr>
              <a:t>prediction</a:t>
            </a:r>
            <a:r>
              <a:rPr lang="sr-Latn-RS" sz="2000" dirty="0">
                <a:solidFill>
                  <a:schemeClr val="tx1"/>
                </a:solidFill>
              </a:rPr>
              <a:t> </a:t>
            </a:r>
            <a:r>
              <a:rPr lang="sr-Latn-RS" sz="2000" dirty="0" err="1">
                <a:solidFill>
                  <a:schemeClr val="tx1"/>
                </a:solidFill>
              </a:rPr>
              <a:t>and</a:t>
            </a:r>
            <a:r>
              <a:rPr lang="sr-Latn-RS" sz="2000" dirty="0">
                <a:solidFill>
                  <a:schemeClr val="tx1"/>
                </a:solidFill>
              </a:rPr>
              <a:t> </a:t>
            </a:r>
            <a:r>
              <a:rPr lang="sr-Latn-RS" sz="2000" dirty="0" err="1">
                <a:solidFill>
                  <a:schemeClr val="tx1"/>
                </a:solidFill>
              </a:rPr>
              <a:t>confusion</a:t>
            </a:r>
            <a:r>
              <a:rPr lang="sr-Latn-RS" sz="2000" dirty="0">
                <a:solidFill>
                  <a:schemeClr val="tx1"/>
                </a:solidFill>
              </a:rPr>
              <a:t> </a:t>
            </a:r>
            <a:r>
              <a:rPr lang="sr-Latn-RS" sz="2000" dirty="0" err="1">
                <a:solidFill>
                  <a:schemeClr val="tx1"/>
                </a:solidFill>
              </a:rPr>
              <a:t>matrix</a:t>
            </a:r>
            <a:r>
              <a:rPr lang="sr-Latn-RS" sz="2000" dirty="0">
                <a:solidFill>
                  <a:schemeClr val="tx1"/>
                </a:solidFill>
              </a:rPr>
              <a:t> </a:t>
            </a:r>
            <a:r>
              <a:rPr lang="sr-Latn-RS" sz="2000" dirty="0" err="1">
                <a:solidFill>
                  <a:schemeClr val="tx1"/>
                </a:solidFill>
              </a:rPr>
              <a:t>gave</a:t>
            </a:r>
            <a:r>
              <a:rPr lang="sr-Latn-RS" sz="2000" dirty="0">
                <a:solidFill>
                  <a:schemeClr val="tx1"/>
                </a:solidFill>
              </a:rPr>
              <a:t> </a:t>
            </a:r>
            <a:r>
              <a:rPr lang="sr-Latn-RS" sz="2000" dirty="0" err="1">
                <a:solidFill>
                  <a:schemeClr val="tx1"/>
                </a:solidFill>
              </a:rPr>
              <a:t>us</a:t>
            </a:r>
            <a:r>
              <a:rPr lang="sr-Latn-RS" sz="2000" dirty="0">
                <a:solidFill>
                  <a:schemeClr val="tx1"/>
                </a:solidFill>
              </a:rPr>
              <a:t> </a:t>
            </a:r>
            <a:r>
              <a:rPr lang="sr-Latn-RS" sz="2000" dirty="0" err="1">
                <a:solidFill>
                  <a:schemeClr val="tx1"/>
                </a:solidFill>
              </a:rPr>
              <a:t>results</a:t>
            </a:r>
            <a:r>
              <a:rPr lang="sr-Latn-RS" sz="2000" dirty="0">
                <a:solidFill>
                  <a:schemeClr val="tx1"/>
                </a:solidFill>
              </a:rPr>
              <a:t> in </a:t>
            </a:r>
            <a:r>
              <a:rPr lang="sr-Latn-RS" sz="2000" dirty="0" err="1">
                <a:solidFill>
                  <a:schemeClr val="tx1"/>
                </a:solidFill>
              </a:rPr>
              <a:t>order</a:t>
            </a:r>
            <a:r>
              <a:rPr lang="sr-Latn-RS" sz="2000" dirty="0">
                <a:solidFill>
                  <a:schemeClr val="tx1"/>
                </a:solidFill>
              </a:rPr>
              <a:t> to </a:t>
            </a:r>
            <a:r>
              <a:rPr lang="sr-Latn-RS" sz="2000" dirty="0" err="1">
                <a:solidFill>
                  <a:schemeClr val="tx1"/>
                </a:solidFill>
              </a:rPr>
              <a:t>determine</a:t>
            </a:r>
            <a:r>
              <a:rPr lang="sr-Latn-RS" sz="2000" dirty="0">
                <a:solidFill>
                  <a:schemeClr val="tx1"/>
                </a:solidFill>
              </a:rPr>
              <a:t> </a:t>
            </a:r>
            <a:r>
              <a:rPr lang="sr-Latn-RS" sz="2000" dirty="0" err="1">
                <a:solidFill>
                  <a:schemeClr val="tx1"/>
                </a:solidFill>
              </a:rPr>
              <a:t>the</a:t>
            </a:r>
            <a:r>
              <a:rPr lang="sr-Latn-RS" sz="2000" dirty="0">
                <a:solidFill>
                  <a:schemeClr val="tx1"/>
                </a:solidFill>
              </a:rPr>
              <a:t> </a:t>
            </a:r>
            <a:r>
              <a:rPr lang="sr-Latn-RS" sz="2000" dirty="0" err="1">
                <a:solidFill>
                  <a:schemeClr val="tx1"/>
                </a:solidFill>
              </a:rPr>
              <a:t>case</a:t>
            </a:r>
            <a:r>
              <a:rPr lang="sr-Latn-RS" sz="2000" dirty="0">
                <a:solidFill>
                  <a:schemeClr val="tx1"/>
                </a:solidFill>
              </a:rPr>
              <a:t> </a:t>
            </a:r>
            <a:r>
              <a:rPr lang="sr-Latn-RS" sz="2000" dirty="0" err="1">
                <a:solidFill>
                  <a:schemeClr val="tx1"/>
                </a:solidFill>
              </a:rPr>
              <a:t>with</a:t>
            </a:r>
            <a:r>
              <a:rPr lang="sr-Latn-RS" sz="2000" dirty="0">
                <a:solidFill>
                  <a:schemeClr val="tx1"/>
                </a:solidFill>
              </a:rPr>
              <a:t> </a:t>
            </a:r>
            <a:r>
              <a:rPr lang="sr-Latn-RS" sz="2000" dirty="0" err="1">
                <a:solidFill>
                  <a:schemeClr val="tx1"/>
                </a:solidFill>
              </a:rPr>
              <a:t>the</a:t>
            </a:r>
            <a:r>
              <a:rPr lang="sr-Latn-RS" sz="2000" dirty="0">
                <a:solidFill>
                  <a:schemeClr val="tx1"/>
                </a:solidFill>
              </a:rPr>
              <a:t> </a:t>
            </a:r>
            <a:r>
              <a:rPr lang="sr-Latn-RS" sz="2000" dirty="0" err="1">
                <a:solidFill>
                  <a:schemeClr val="tx1"/>
                </a:solidFill>
              </a:rPr>
              <a:t>least</a:t>
            </a:r>
            <a:r>
              <a:rPr lang="sr-Latn-RS" sz="2000" dirty="0">
                <a:solidFill>
                  <a:schemeClr val="tx1"/>
                </a:solidFill>
              </a:rPr>
              <a:t> "</a:t>
            </a:r>
            <a:r>
              <a:rPr lang="sr-Latn-RS" sz="2000" dirty="0" err="1">
                <a:solidFill>
                  <a:schemeClr val="tx1"/>
                </a:solidFill>
              </a:rPr>
              <a:t>false</a:t>
            </a:r>
            <a:r>
              <a:rPr lang="sr-Latn-RS" sz="2000" dirty="0">
                <a:solidFill>
                  <a:schemeClr val="tx1"/>
                </a:solidFill>
              </a:rPr>
              <a:t> </a:t>
            </a:r>
            <a:r>
              <a:rPr lang="sr-Latn-RS" sz="2000" dirty="0" err="1">
                <a:solidFill>
                  <a:schemeClr val="tx1"/>
                </a:solidFill>
              </a:rPr>
              <a:t>positive</a:t>
            </a:r>
            <a:r>
              <a:rPr lang="sr-Latn-RS" sz="2000" dirty="0">
                <a:solidFill>
                  <a:schemeClr val="tx1"/>
                </a:solidFill>
              </a:rPr>
              <a:t> </a:t>
            </a:r>
            <a:r>
              <a:rPr lang="sr-Latn-RS" sz="2000" dirty="0" err="1">
                <a:solidFill>
                  <a:schemeClr val="tx1"/>
                </a:solidFill>
              </a:rPr>
              <a:t>result</a:t>
            </a:r>
            <a:r>
              <a:rPr lang="sr-Latn-RS" sz="2000" dirty="0">
                <a:solidFill>
                  <a:schemeClr val="tx1"/>
                </a:solidFill>
              </a:rPr>
              <a:t>" - </a:t>
            </a:r>
            <a:r>
              <a:rPr lang="sr-Latn-RS" sz="2000" dirty="0" err="1">
                <a:solidFill>
                  <a:schemeClr val="tx1"/>
                </a:solidFill>
              </a:rPr>
              <a:t>the</a:t>
            </a:r>
            <a:r>
              <a:rPr lang="sr-Latn-RS" sz="2000" dirty="0">
                <a:solidFill>
                  <a:schemeClr val="tx1"/>
                </a:solidFill>
              </a:rPr>
              <a:t> min </a:t>
            </a:r>
            <a:r>
              <a:rPr lang="sr-Latn-RS" sz="2000" dirty="0" err="1">
                <a:solidFill>
                  <a:schemeClr val="tx1"/>
                </a:solidFill>
              </a:rPr>
              <a:t>of</a:t>
            </a:r>
            <a:r>
              <a:rPr lang="sr-Latn-RS" sz="2000" dirty="0">
                <a:solidFill>
                  <a:schemeClr val="tx1"/>
                </a:solidFill>
              </a:rPr>
              <a:t> "</a:t>
            </a:r>
            <a:r>
              <a:rPr lang="sr-Latn-RS" sz="2000" dirty="0" err="1">
                <a:solidFill>
                  <a:schemeClr val="tx1"/>
                </a:solidFill>
              </a:rPr>
              <a:t>false</a:t>
            </a:r>
            <a:r>
              <a:rPr lang="sr-Latn-RS" sz="2000" dirty="0">
                <a:solidFill>
                  <a:schemeClr val="tx1"/>
                </a:solidFill>
              </a:rPr>
              <a:t> </a:t>
            </a:r>
            <a:r>
              <a:rPr lang="sr-Latn-RS" sz="2000" dirty="0" err="1">
                <a:solidFill>
                  <a:schemeClr val="tx1"/>
                </a:solidFill>
              </a:rPr>
              <a:t>positives</a:t>
            </a:r>
            <a:r>
              <a:rPr lang="sr-Latn-RS" sz="2000" dirty="0">
                <a:solidFill>
                  <a:schemeClr val="tx1"/>
                </a:solidFill>
              </a:rPr>
              <a:t>" </a:t>
            </a:r>
            <a:r>
              <a:rPr lang="sr-Latn-RS" sz="2000" dirty="0" err="1">
                <a:solidFill>
                  <a:schemeClr val="tx1"/>
                </a:solidFill>
              </a:rPr>
              <a:t>means</a:t>
            </a:r>
            <a:r>
              <a:rPr lang="sr-Latn-RS" sz="2000" dirty="0">
                <a:solidFill>
                  <a:schemeClr val="tx1"/>
                </a:solidFill>
              </a:rPr>
              <a:t> </a:t>
            </a:r>
            <a:r>
              <a:rPr lang="sr-Latn-RS" sz="2000" dirty="0" err="1">
                <a:solidFill>
                  <a:schemeClr val="tx1"/>
                </a:solidFill>
              </a:rPr>
              <a:t>that</a:t>
            </a:r>
            <a:r>
              <a:rPr lang="sr-Latn-RS" sz="2000" dirty="0">
                <a:solidFill>
                  <a:schemeClr val="tx1"/>
                </a:solidFill>
              </a:rPr>
              <a:t> </a:t>
            </a:r>
            <a:r>
              <a:rPr lang="sr-Latn-RS" sz="2000" dirty="0" err="1">
                <a:solidFill>
                  <a:schemeClr val="tx1"/>
                </a:solidFill>
              </a:rPr>
              <a:t>model's</a:t>
            </a:r>
            <a:r>
              <a:rPr lang="sr-Latn-RS" sz="2000" dirty="0">
                <a:solidFill>
                  <a:schemeClr val="tx1"/>
                </a:solidFill>
              </a:rPr>
              <a:t> </a:t>
            </a:r>
            <a:r>
              <a:rPr lang="sr-Latn-RS" sz="2000" dirty="0" err="1">
                <a:solidFill>
                  <a:schemeClr val="tx1"/>
                </a:solidFill>
              </a:rPr>
              <a:t>prediction</a:t>
            </a:r>
            <a:r>
              <a:rPr lang="sr-Latn-RS" sz="2000" dirty="0">
                <a:solidFill>
                  <a:schemeClr val="tx1"/>
                </a:solidFill>
              </a:rPr>
              <a:t> </a:t>
            </a:r>
            <a:r>
              <a:rPr lang="sr-Latn-RS" sz="2000" dirty="0" err="1">
                <a:solidFill>
                  <a:schemeClr val="tx1"/>
                </a:solidFill>
              </a:rPr>
              <a:t>of</a:t>
            </a:r>
            <a:r>
              <a:rPr lang="sr-Latn-RS" sz="2000" dirty="0">
                <a:solidFill>
                  <a:schemeClr val="tx1"/>
                </a:solidFill>
              </a:rPr>
              <a:t> </a:t>
            </a:r>
            <a:r>
              <a:rPr lang="sr-Latn-RS" sz="2000" dirty="0" err="1">
                <a:solidFill>
                  <a:schemeClr val="tx1"/>
                </a:solidFill>
              </a:rPr>
              <a:t>successful</a:t>
            </a:r>
            <a:r>
              <a:rPr lang="sr-Latn-RS" sz="2000" dirty="0">
                <a:solidFill>
                  <a:schemeClr val="tx1"/>
                </a:solidFill>
              </a:rPr>
              <a:t> </a:t>
            </a:r>
            <a:r>
              <a:rPr lang="sr-Latn-RS" sz="2000" dirty="0" err="1">
                <a:solidFill>
                  <a:schemeClr val="tx1"/>
                </a:solidFill>
              </a:rPr>
              <a:t>landing</a:t>
            </a:r>
            <a:r>
              <a:rPr lang="sr-Latn-RS" sz="2000" dirty="0">
                <a:solidFill>
                  <a:schemeClr val="tx1"/>
                </a:solidFill>
              </a:rPr>
              <a:t> </a:t>
            </a:r>
            <a:r>
              <a:rPr lang="sr-Latn-RS" sz="2000" dirty="0" err="1">
                <a:solidFill>
                  <a:schemeClr val="tx1"/>
                </a:solidFill>
              </a:rPr>
              <a:t>of</a:t>
            </a:r>
            <a:r>
              <a:rPr lang="sr-Latn-RS" sz="2000" dirty="0">
                <a:solidFill>
                  <a:schemeClr val="tx1"/>
                </a:solidFill>
              </a:rPr>
              <a:t> </a:t>
            </a:r>
            <a:r>
              <a:rPr lang="sr-Latn-RS" sz="2000" dirty="0" err="1">
                <a:solidFill>
                  <a:schemeClr val="tx1"/>
                </a:solidFill>
              </a:rPr>
              <a:t>SpaceX</a:t>
            </a:r>
            <a:r>
              <a:rPr lang="sr-Latn-RS" sz="2000" dirty="0">
                <a:solidFill>
                  <a:schemeClr val="tx1"/>
                </a:solidFill>
              </a:rPr>
              <a:t> Falcon9 </a:t>
            </a:r>
            <a:r>
              <a:rPr lang="sr-Latn-RS" sz="2000" dirty="0" err="1">
                <a:solidFill>
                  <a:schemeClr val="tx1"/>
                </a:solidFill>
              </a:rPr>
              <a:t>first</a:t>
            </a:r>
            <a:r>
              <a:rPr lang="sr-Latn-RS" sz="2000" dirty="0">
                <a:solidFill>
                  <a:schemeClr val="tx1"/>
                </a:solidFill>
              </a:rPr>
              <a:t> </a:t>
            </a:r>
            <a:r>
              <a:rPr lang="sr-Latn-RS" sz="2000" dirty="0" err="1">
                <a:solidFill>
                  <a:schemeClr val="tx1"/>
                </a:solidFill>
              </a:rPr>
              <a:t>stage</a:t>
            </a:r>
            <a:r>
              <a:rPr lang="sr-Latn-RS" sz="2000" dirty="0">
                <a:solidFill>
                  <a:schemeClr val="tx1"/>
                </a:solidFill>
              </a:rPr>
              <a:t> is </a:t>
            </a:r>
            <a:r>
              <a:rPr lang="sr-Latn-RS" sz="2000" dirty="0" err="1">
                <a:solidFill>
                  <a:schemeClr val="tx1"/>
                </a:solidFill>
              </a:rPr>
              <a:t>minimal</a:t>
            </a:r>
            <a:r>
              <a:rPr lang="sr-Latn-RS" sz="2000" dirty="0">
                <a:solidFill>
                  <a:schemeClr val="tx1"/>
                </a:solidFill>
              </a:rPr>
              <a:t> </a:t>
            </a:r>
            <a:r>
              <a:rPr lang="sr-Latn-RS" sz="2000" dirty="0" err="1">
                <a:solidFill>
                  <a:schemeClr val="tx1"/>
                </a:solidFill>
              </a:rPr>
              <a:t>when</a:t>
            </a:r>
            <a:r>
              <a:rPr lang="sr-Latn-RS" sz="2000" dirty="0">
                <a:solidFill>
                  <a:schemeClr val="tx1"/>
                </a:solidFill>
              </a:rPr>
              <a:t> </a:t>
            </a:r>
            <a:r>
              <a:rPr lang="sr-Latn-RS" sz="2000" dirty="0" err="1">
                <a:solidFill>
                  <a:schemeClr val="tx1"/>
                </a:solidFill>
              </a:rPr>
              <a:t>you</a:t>
            </a:r>
            <a:r>
              <a:rPr lang="sr-Latn-RS" sz="2000" dirty="0">
                <a:solidFill>
                  <a:schemeClr val="tx1"/>
                </a:solidFill>
              </a:rPr>
              <a:t> </a:t>
            </a:r>
            <a:r>
              <a:rPr lang="sr-Latn-RS" sz="2000" dirty="0" err="1">
                <a:solidFill>
                  <a:schemeClr val="tx1"/>
                </a:solidFill>
              </a:rPr>
              <a:t>check</a:t>
            </a:r>
            <a:r>
              <a:rPr lang="sr-Latn-RS" sz="2000" dirty="0">
                <a:solidFill>
                  <a:schemeClr val="tx1"/>
                </a:solidFill>
              </a:rPr>
              <a:t> </a:t>
            </a:r>
            <a:r>
              <a:rPr lang="sr-Latn-RS" sz="2000" dirty="0" err="1">
                <a:solidFill>
                  <a:schemeClr val="tx1"/>
                </a:solidFill>
              </a:rPr>
              <a:t>the</a:t>
            </a:r>
            <a:r>
              <a:rPr lang="sr-Latn-RS" sz="2000" dirty="0">
                <a:solidFill>
                  <a:schemeClr val="tx1"/>
                </a:solidFill>
              </a:rPr>
              <a:t> </a:t>
            </a:r>
            <a:r>
              <a:rPr lang="sr-Latn-RS" sz="2000" dirty="0" err="1">
                <a:solidFill>
                  <a:schemeClr val="tx1"/>
                </a:solidFill>
              </a:rPr>
              <a:t>true</a:t>
            </a:r>
            <a:r>
              <a:rPr lang="sr-Latn-RS" sz="2000" dirty="0">
                <a:solidFill>
                  <a:schemeClr val="tx1"/>
                </a:solidFill>
              </a:rPr>
              <a:t> </a:t>
            </a:r>
            <a:r>
              <a:rPr lang="sr-Latn-RS" sz="2000" dirty="0" err="1">
                <a:solidFill>
                  <a:schemeClr val="tx1"/>
                </a:solidFill>
              </a:rPr>
              <a:t>landing</a:t>
            </a:r>
            <a:r>
              <a:rPr lang="sr-Latn-RS" sz="2000" dirty="0">
                <a:solidFill>
                  <a:schemeClr val="tx1"/>
                </a:solidFill>
              </a:rPr>
              <a:t> </a:t>
            </a:r>
            <a:r>
              <a:rPr lang="sr-Latn-RS" sz="2000" dirty="0" err="1">
                <a:solidFill>
                  <a:schemeClr val="tx1"/>
                </a:solidFill>
              </a:rPr>
              <a:t>outcome</a:t>
            </a:r>
            <a:r>
              <a:rPr lang="sr-Latn-RS" sz="2000" dirty="0">
                <a:solidFill>
                  <a:schemeClr val="tx1"/>
                </a:solidFill>
              </a:rPr>
              <a:t>, in </a:t>
            </a:r>
            <a:r>
              <a:rPr lang="sr-Latn-RS" sz="2000" dirty="0" err="1">
                <a:solidFill>
                  <a:schemeClr val="tx1"/>
                </a:solidFill>
              </a:rPr>
              <a:t>this</a:t>
            </a:r>
            <a:r>
              <a:rPr lang="sr-Latn-RS" sz="2000" dirty="0">
                <a:solidFill>
                  <a:schemeClr val="tx1"/>
                </a:solidFill>
              </a:rPr>
              <a:t> </a:t>
            </a:r>
            <a:r>
              <a:rPr lang="sr-Latn-RS" sz="2000" dirty="0" err="1">
                <a:solidFill>
                  <a:schemeClr val="tx1"/>
                </a:solidFill>
              </a:rPr>
              <a:t>case</a:t>
            </a:r>
            <a:r>
              <a:rPr lang="sr-Latn-RS" sz="2000" dirty="0">
                <a:solidFill>
                  <a:schemeClr val="tx1"/>
                </a:solidFill>
              </a:rPr>
              <a:t> </a:t>
            </a:r>
            <a:r>
              <a:rPr lang="sr-Latn-RS" sz="2000" dirty="0" err="1">
                <a:solidFill>
                  <a:schemeClr val="tx1"/>
                </a:solidFill>
              </a:rPr>
              <a:t>unsuccessful</a:t>
            </a:r>
            <a:r>
              <a:rPr lang="sr-Latn-RS" sz="2000" dirty="0">
                <a:solidFill>
                  <a:schemeClr val="tx1"/>
                </a:solidFill>
              </a:rPr>
              <a:t> </a:t>
            </a:r>
            <a:r>
              <a:rPr lang="sr-Latn-RS" sz="2000" dirty="0" err="1">
                <a:solidFill>
                  <a:schemeClr val="tx1"/>
                </a:solidFill>
              </a:rPr>
              <a:t>landing</a:t>
            </a:r>
            <a:r>
              <a:rPr lang="sr-Latn-RS" sz="2000" dirty="0">
                <a:solidFill>
                  <a:schemeClr val="tx1"/>
                </a:solidFill>
              </a:rPr>
              <a:t> </a:t>
            </a:r>
            <a:r>
              <a:rPr lang="sr-Latn-RS" sz="2000" dirty="0" err="1">
                <a:solidFill>
                  <a:schemeClr val="tx1"/>
                </a:solidFill>
              </a:rPr>
              <a:t>outcome</a:t>
            </a:r>
            <a:r>
              <a:rPr lang="sr-Latn-RS" sz="2000" dirty="0">
                <a:solidFill>
                  <a:schemeClr val="tx1"/>
                </a:solidFill>
              </a:rPr>
              <a:t>, from </a:t>
            </a:r>
            <a:r>
              <a:rPr lang="sr-Latn-RS" sz="2000" dirty="0" err="1">
                <a:solidFill>
                  <a:schemeClr val="tx1"/>
                </a:solidFill>
              </a:rPr>
              <a:t>the</a:t>
            </a:r>
            <a:r>
              <a:rPr lang="sr-Latn-RS" sz="2000" dirty="0">
                <a:solidFill>
                  <a:schemeClr val="tx1"/>
                </a:solidFill>
              </a:rPr>
              <a:t> test data set. </a:t>
            </a:r>
          </a:p>
          <a:p>
            <a:endParaRPr lang="sr-Latn-RS" sz="2000" dirty="0">
              <a:solidFill>
                <a:schemeClr val="tx1"/>
              </a:solidFill>
            </a:endParaRPr>
          </a:p>
          <a:p>
            <a:r>
              <a:rPr lang="sr-Latn-RS" sz="2000" dirty="0">
                <a:solidFill>
                  <a:schemeClr val="tx1"/>
                </a:solidFill>
              </a:rPr>
              <a:t>As a </a:t>
            </a:r>
            <a:r>
              <a:rPr lang="sr-Latn-RS" sz="2000" dirty="0" err="1">
                <a:solidFill>
                  <a:schemeClr val="tx1"/>
                </a:solidFill>
              </a:rPr>
              <a:t>final</a:t>
            </a:r>
            <a:r>
              <a:rPr lang="sr-Latn-RS" sz="2000" dirty="0">
                <a:solidFill>
                  <a:schemeClr val="tx1"/>
                </a:solidFill>
              </a:rPr>
              <a:t> </a:t>
            </a:r>
            <a:r>
              <a:rPr lang="sr-Latn-RS" sz="2000" dirty="0" err="1">
                <a:solidFill>
                  <a:schemeClr val="tx1"/>
                </a:solidFill>
              </a:rPr>
              <a:t>result</a:t>
            </a:r>
            <a:r>
              <a:rPr lang="sr-Latn-RS" sz="2000" dirty="0">
                <a:solidFill>
                  <a:schemeClr val="tx1"/>
                </a:solidFill>
              </a:rPr>
              <a:t> </a:t>
            </a:r>
            <a:r>
              <a:rPr lang="sr-Latn-RS" sz="2000" dirty="0" err="1">
                <a:solidFill>
                  <a:schemeClr val="tx1"/>
                </a:solidFill>
              </a:rPr>
              <a:t>we</a:t>
            </a:r>
            <a:r>
              <a:rPr lang="sr-Latn-RS" sz="2000" dirty="0">
                <a:solidFill>
                  <a:schemeClr val="tx1"/>
                </a:solidFill>
              </a:rPr>
              <a:t> </a:t>
            </a:r>
            <a:r>
              <a:rPr lang="sr-Latn-RS" sz="2000" dirty="0" err="1">
                <a:solidFill>
                  <a:schemeClr val="tx1"/>
                </a:solidFill>
              </a:rPr>
              <a:t>found</a:t>
            </a:r>
            <a:r>
              <a:rPr lang="sr-Latn-RS" sz="2000" dirty="0">
                <a:solidFill>
                  <a:schemeClr val="tx1"/>
                </a:solidFill>
              </a:rPr>
              <a:t> </a:t>
            </a:r>
            <a:r>
              <a:rPr lang="sr-Latn-RS" sz="2000" dirty="0" err="1">
                <a:solidFill>
                  <a:schemeClr val="tx1"/>
                </a:solidFill>
              </a:rPr>
              <a:t>Decision</a:t>
            </a:r>
            <a:r>
              <a:rPr lang="sr-Latn-RS" sz="2000" dirty="0">
                <a:solidFill>
                  <a:schemeClr val="tx1"/>
                </a:solidFill>
              </a:rPr>
              <a:t> </a:t>
            </a:r>
            <a:r>
              <a:rPr lang="sr-Latn-RS" sz="2000" dirty="0" err="1">
                <a:solidFill>
                  <a:schemeClr val="tx1"/>
                </a:solidFill>
              </a:rPr>
              <a:t>Tree</a:t>
            </a:r>
            <a:r>
              <a:rPr lang="sr-Latn-RS" sz="2000" dirty="0">
                <a:solidFill>
                  <a:schemeClr val="tx1"/>
                </a:solidFill>
              </a:rPr>
              <a:t> as </a:t>
            </a:r>
            <a:r>
              <a:rPr lang="sr-Latn-RS" sz="2000" dirty="0" err="1">
                <a:solidFill>
                  <a:schemeClr val="tx1"/>
                </a:solidFill>
              </a:rPr>
              <a:t>the</a:t>
            </a:r>
            <a:r>
              <a:rPr lang="sr-Latn-RS" sz="2000" dirty="0">
                <a:solidFill>
                  <a:schemeClr val="tx1"/>
                </a:solidFill>
              </a:rPr>
              <a:t> </a:t>
            </a:r>
            <a:r>
              <a:rPr lang="sr-Latn-RS" sz="2000" dirty="0" err="1">
                <a:solidFill>
                  <a:schemeClr val="tx1"/>
                </a:solidFill>
              </a:rPr>
              <a:t>best</a:t>
            </a:r>
            <a:r>
              <a:rPr lang="sr-Latn-RS" sz="2000" dirty="0">
                <a:solidFill>
                  <a:schemeClr val="tx1"/>
                </a:solidFill>
              </a:rPr>
              <a:t> in </a:t>
            </a:r>
            <a:r>
              <a:rPr lang="sr-Latn-RS" sz="2000" dirty="0" err="1">
                <a:solidFill>
                  <a:schemeClr val="tx1"/>
                </a:solidFill>
              </a:rPr>
              <a:t>prediction</a:t>
            </a:r>
            <a:r>
              <a:rPr lang="sr-Latn-RS" sz="2000" dirty="0">
                <a:solidFill>
                  <a:schemeClr val="tx1"/>
                </a:solidFill>
              </a:rPr>
              <a:t> </a:t>
            </a:r>
            <a:r>
              <a:rPr lang="sr-Latn-RS" sz="2000" dirty="0" err="1">
                <a:solidFill>
                  <a:schemeClr val="tx1"/>
                </a:solidFill>
              </a:rPr>
              <a:t>the</a:t>
            </a:r>
            <a:r>
              <a:rPr lang="sr-Latn-RS" sz="2000" dirty="0">
                <a:solidFill>
                  <a:schemeClr val="tx1"/>
                </a:solidFill>
              </a:rPr>
              <a:t> </a:t>
            </a:r>
            <a:r>
              <a:rPr lang="sr-Latn-RS" sz="2000" dirty="0" err="1">
                <a:solidFill>
                  <a:schemeClr val="tx1"/>
                </a:solidFill>
              </a:rPr>
              <a:t>launch</a:t>
            </a:r>
            <a:r>
              <a:rPr lang="sr-Latn-RS" sz="2000" dirty="0">
                <a:solidFill>
                  <a:schemeClr val="tx1"/>
                </a:solidFill>
              </a:rPr>
              <a:t> </a:t>
            </a:r>
            <a:r>
              <a:rPr lang="sr-Latn-RS" sz="2000" dirty="0" err="1">
                <a:solidFill>
                  <a:schemeClr val="tx1"/>
                </a:solidFill>
              </a:rPr>
              <a:t>outcome</a:t>
            </a:r>
            <a:r>
              <a:rPr lang="sr-Latn-RS" sz="2000" dirty="0">
                <a:solidFill>
                  <a:schemeClr val="tx1"/>
                </a:solidFill>
              </a:rPr>
              <a:t>. </a:t>
            </a:r>
          </a:p>
          <a:p>
            <a:endParaRPr lang="sr-Latn-RS" sz="2000" dirty="0">
              <a:solidFill>
                <a:schemeClr val="tx1"/>
              </a:solidFill>
            </a:endParaRPr>
          </a:p>
          <a:p>
            <a:r>
              <a:rPr lang="sr-Latn-RS" sz="2000" err="1">
                <a:solidFill>
                  <a:schemeClr val="tx1"/>
                </a:solidFill>
              </a:rPr>
              <a:t>The</a:t>
            </a:r>
            <a:r>
              <a:rPr lang="sr-Latn-RS" sz="2000" dirty="0">
                <a:solidFill>
                  <a:schemeClr val="tx1"/>
                </a:solidFill>
              </a:rPr>
              <a:t> link </a:t>
            </a:r>
            <a:r>
              <a:rPr lang="sr-Latn-RS" sz="2000" err="1">
                <a:solidFill>
                  <a:schemeClr val="tx1"/>
                </a:solidFill>
              </a:rPr>
              <a:t>of</a:t>
            </a:r>
            <a:r>
              <a:rPr lang="sr-Latn-RS" sz="2000" dirty="0">
                <a:solidFill>
                  <a:schemeClr val="tx1"/>
                </a:solidFill>
              </a:rPr>
              <a:t> </a:t>
            </a:r>
            <a:r>
              <a:rPr lang="sr-Latn-RS" sz="2000" err="1">
                <a:solidFill>
                  <a:schemeClr val="tx1"/>
                </a:solidFill>
              </a:rPr>
              <a:t>the</a:t>
            </a:r>
            <a:r>
              <a:rPr lang="sr-Latn-RS" sz="2000" dirty="0">
                <a:solidFill>
                  <a:schemeClr val="tx1"/>
                </a:solidFill>
              </a:rPr>
              <a:t> </a:t>
            </a:r>
            <a:r>
              <a:rPr lang="sr-Latn-RS" sz="2000" err="1">
                <a:solidFill>
                  <a:schemeClr val="tx1"/>
                </a:solidFill>
              </a:rPr>
              <a:t>Jupyter</a:t>
            </a:r>
            <a:r>
              <a:rPr lang="sr-Latn-RS" sz="2000" dirty="0">
                <a:solidFill>
                  <a:schemeClr val="tx1"/>
                </a:solidFill>
              </a:rPr>
              <a:t> </a:t>
            </a:r>
            <a:r>
              <a:rPr lang="sr-Latn-RS" sz="2000" err="1">
                <a:solidFill>
                  <a:schemeClr val="tx1"/>
                </a:solidFill>
              </a:rPr>
              <a:t>notebook</a:t>
            </a:r>
            <a:r>
              <a:rPr lang="sr-Latn-RS" sz="2000" dirty="0">
                <a:solidFill>
                  <a:schemeClr val="tx1"/>
                </a:solidFill>
              </a:rPr>
              <a:t> is </a:t>
            </a:r>
            <a:r>
              <a:rPr lang="sr-Latn-RS" sz="2000" err="1">
                <a:solidFill>
                  <a:schemeClr val="tx1"/>
                </a:solidFill>
              </a:rPr>
              <a:t>provided</a:t>
            </a:r>
            <a:r>
              <a:rPr lang="sr-Latn-RS" sz="2000" dirty="0">
                <a:solidFill>
                  <a:schemeClr val="tx1"/>
                </a:solidFill>
              </a:rPr>
              <a:t> </a:t>
            </a:r>
            <a:r>
              <a:rPr lang="sr-Latn-RS" sz="2000" err="1">
                <a:solidFill>
                  <a:schemeClr val="tx1"/>
                </a:solidFill>
              </a:rPr>
              <a:t>below</a:t>
            </a:r>
            <a:r>
              <a:rPr lang="sr-Latn-RS" sz="2000" dirty="0">
                <a:solidFill>
                  <a:schemeClr val="tx1"/>
                </a:solidFill>
              </a:rPr>
              <a:t>:</a:t>
            </a:r>
          </a:p>
          <a:p>
            <a:pPr lvl="1">
              <a:buFont typeface="Wingdings"/>
              <a:buChar char="ü"/>
            </a:pPr>
            <a:r>
              <a:rPr lang="sr-Latn-RS" sz="1600" dirty="0">
                <a:latin typeface="Consolas"/>
                <a:hlinkClick r:id="rId2"/>
              </a:rPr>
              <a:t>https://github.com/Zlatko-Dz/Capstone/blob/main/IBM-DS0321EN-SkillsNetwork_labs_module_4_SpaceX_Machine_Learning_Prediction_Part_5.jupyterlite%20(1).ipynb</a:t>
            </a:r>
            <a:endParaRPr lang="sr-Latn-RS" sz="1600" dirty="0">
              <a:solidFill>
                <a:schemeClr val="tx1"/>
              </a:solidFill>
              <a:latin typeface="Consolas"/>
            </a:endParaRPr>
          </a:p>
          <a:p>
            <a:pPr lvl="1">
              <a:buFont typeface="Wingdings"/>
              <a:buChar char="ü"/>
            </a:pPr>
            <a:endParaRPr lang="sr-Latn-RS" sz="1600" dirty="0">
              <a:latin typeface="Consolas"/>
            </a:endParaRPr>
          </a:p>
          <a:p>
            <a:endParaRPr lang="sr-Latn-RS" sz="2000" dirty="0">
              <a:solidFill>
                <a:srgbClr val="000000"/>
              </a:solidFill>
              <a:latin typeface="Consolas"/>
            </a:endParaRPr>
          </a:p>
          <a:p>
            <a:pPr lvl="1">
              <a:buFont typeface="Wingdings"/>
              <a:buChar char="ü"/>
            </a:pPr>
            <a:endParaRPr lang="sr-Latn-RS" sz="1600" dirty="0">
              <a:latin typeface="Consolas"/>
            </a:endParaRPr>
          </a:p>
          <a:p>
            <a:pPr lvl="1">
              <a:buFont typeface="Wingdings"/>
              <a:buChar char="ü"/>
            </a:pPr>
            <a:endParaRPr lang="sr-Latn-RS" sz="2000" dirty="0"/>
          </a:p>
          <a:p>
            <a:endParaRPr lang="sr-Latn-RS" sz="1600" dirty="0"/>
          </a:p>
        </p:txBody>
      </p:sp>
    </p:spTree>
    <p:extLst>
      <p:ext uri="{BB962C8B-B14F-4D97-AF65-F5344CB8AC3E}">
        <p14:creationId xmlns:p14="http://schemas.microsoft.com/office/powerpoint/2010/main" val="134784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Tree>
    <p:extLst>
      <p:ext uri="{BB962C8B-B14F-4D97-AF65-F5344CB8AC3E}">
        <p14:creationId xmlns:p14="http://schemas.microsoft.com/office/powerpoint/2010/main" val="21611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42570" y="1624342"/>
            <a:ext cx="5167223" cy="4624507"/>
          </a:xfrm>
        </p:spPr>
        <p:txBody>
          <a:bodyPr vert="horz" lIns="91440" tIns="45720" rIns="91440" bIns="45720" rtlCol="0" anchor="t">
            <a:normAutofit fontScale="92500" lnSpcReduction="20000"/>
          </a:bodyPr>
          <a:lstStyle/>
          <a:p>
            <a:pPr marL="0" indent="0">
              <a:buNone/>
            </a:pPr>
            <a:r>
              <a:rPr lang="en-US" dirty="0">
                <a:solidFill>
                  <a:schemeClr val="tx1"/>
                </a:solidFill>
                <a:latin typeface="IBM Plex Mono Text"/>
              </a:rPr>
              <a:t>Findings</a:t>
            </a:r>
          </a:p>
          <a:p>
            <a:pPr marL="0" indent="0">
              <a:buNone/>
            </a:pPr>
            <a:endParaRPr lang="en-US" dirty="0">
              <a:solidFill>
                <a:schemeClr val="tx1"/>
              </a:solidFill>
            </a:endParaRPr>
          </a:p>
          <a:p>
            <a:r>
              <a:rPr lang="en-US" dirty="0">
                <a:solidFill>
                  <a:schemeClr val="tx1"/>
                </a:solidFill>
                <a:latin typeface="IBM Plex Mono Text"/>
              </a:rPr>
              <a:t>The most successful Launch Site is KSC LC-39 A, followed by CCAFS SLC-40.</a:t>
            </a:r>
            <a:endParaRPr lang="en-US" dirty="0">
              <a:solidFill>
                <a:schemeClr val="tx1"/>
              </a:solidFill>
            </a:endParaRPr>
          </a:p>
          <a:p>
            <a:pPr marL="0" indent="0">
              <a:buNone/>
            </a:pPr>
            <a:endParaRPr lang="en-US" dirty="0">
              <a:solidFill>
                <a:schemeClr val="tx1"/>
              </a:solidFill>
              <a:latin typeface="IBM Plex Mono Text"/>
            </a:endParaRPr>
          </a:p>
          <a:p>
            <a:r>
              <a:rPr lang="en-US" dirty="0">
                <a:solidFill>
                  <a:schemeClr val="tx1"/>
                </a:solidFill>
                <a:latin typeface="IBM Plex Mono Text"/>
              </a:rPr>
              <a:t>The most successful Booster Version is FT followed by B4.</a:t>
            </a:r>
            <a:endParaRPr lang="en-US" dirty="0">
              <a:solidFill>
                <a:schemeClr val="tx1"/>
              </a:solidFill>
            </a:endParaRPr>
          </a:p>
          <a:p>
            <a:pPr marL="0" indent="0">
              <a:buNone/>
            </a:pPr>
            <a:endParaRPr lang="en-US" dirty="0">
              <a:solidFill>
                <a:schemeClr val="tx1"/>
              </a:solidFill>
              <a:latin typeface="IBM Plex Mono Text"/>
            </a:endParaRPr>
          </a:p>
          <a:p>
            <a:r>
              <a:rPr lang="en-US" dirty="0">
                <a:solidFill>
                  <a:schemeClr val="tx1"/>
                </a:solidFill>
                <a:latin typeface="IBM Plex Mono Text"/>
              </a:rPr>
              <a:t>The most </a:t>
            </a:r>
            <a:r>
              <a:rPr lang="en-US" err="1">
                <a:solidFill>
                  <a:schemeClr val="tx1"/>
                </a:solidFill>
                <a:latin typeface="IBM Plex Mono Text"/>
              </a:rPr>
              <a:t>succesfull</a:t>
            </a:r>
            <a:r>
              <a:rPr lang="en-US" dirty="0">
                <a:solidFill>
                  <a:schemeClr val="tx1"/>
                </a:solidFill>
                <a:latin typeface="IBM Plex Mono Text"/>
              </a:rPr>
              <a:t> landing is on drone ship followed by ground pad.</a:t>
            </a:r>
            <a:endParaRPr lang="en-US" dirty="0">
              <a:solidFill>
                <a:schemeClr val="tx1"/>
              </a:solidFill>
            </a:endParaRP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624342"/>
            <a:ext cx="5181600" cy="4667639"/>
          </a:xfrm>
          <a:ln>
            <a:solidFill>
              <a:schemeClr val="tx1"/>
            </a:solidFill>
            <a:prstDash val="solid"/>
          </a:ln>
        </p:spPr>
        <p:txBody>
          <a:bodyPr vert="horz" lIns="91440" tIns="45720" rIns="91440" bIns="45720" rtlCol="0" anchor="t">
            <a:normAutofit fontScale="92500" lnSpcReduction="20000"/>
          </a:bodyPr>
          <a:lstStyle/>
          <a:p>
            <a:pPr marL="0" indent="0">
              <a:buNone/>
            </a:pPr>
            <a:r>
              <a:rPr lang="en-US" dirty="0">
                <a:solidFill>
                  <a:schemeClr val="tx1"/>
                </a:solidFill>
                <a:latin typeface="IBM Plex Mono Text"/>
              </a:rPr>
              <a:t>Implications</a:t>
            </a:r>
          </a:p>
          <a:p>
            <a:pPr marL="0" indent="0">
              <a:buNone/>
            </a:pPr>
            <a:endParaRPr lang="en-US" dirty="0">
              <a:solidFill>
                <a:schemeClr val="tx1"/>
              </a:solidFill>
            </a:endParaRPr>
          </a:p>
          <a:p>
            <a:r>
              <a:rPr lang="en-US" dirty="0">
                <a:solidFill>
                  <a:schemeClr val="tx1"/>
                </a:solidFill>
                <a:latin typeface="IBM Plex Mono Text"/>
              </a:rPr>
              <a:t>The highest probability for SpaceX Falcon9 first stage to land successfully is to use the KSC LC-39A launching site. </a:t>
            </a:r>
            <a:endParaRPr lang="en-US" dirty="0">
              <a:solidFill>
                <a:schemeClr val="tx1"/>
              </a:solidFill>
            </a:endParaRPr>
          </a:p>
          <a:p>
            <a:pPr marL="0" indent="0">
              <a:buNone/>
            </a:pPr>
            <a:endParaRPr lang="en-US" dirty="0">
              <a:solidFill>
                <a:schemeClr val="tx1"/>
              </a:solidFill>
              <a:latin typeface="IBM Plex Mono Text"/>
            </a:endParaRPr>
          </a:p>
          <a:p>
            <a:r>
              <a:rPr lang="en-US" dirty="0">
                <a:solidFill>
                  <a:schemeClr val="tx1"/>
                </a:solidFill>
                <a:latin typeface="IBM Plex Mono Text"/>
              </a:rPr>
              <a:t>Booster Version FT returns the best probability for mission success.</a:t>
            </a:r>
            <a:endParaRPr lang="en-US" dirty="0">
              <a:solidFill>
                <a:schemeClr val="tx1"/>
              </a:solidFill>
            </a:endParaRPr>
          </a:p>
          <a:p>
            <a:pPr marL="0" indent="0">
              <a:buNone/>
            </a:pPr>
            <a:endParaRPr lang="en-US" dirty="0">
              <a:solidFill>
                <a:schemeClr val="tx1"/>
              </a:solidFill>
              <a:latin typeface="IBM Plex Mono Text"/>
            </a:endParaRPr>
          </a:p>
          <a:p>
            <a:r>
              <a:rPr lang="en-US" dirty="0">
                <a:solidFill>
                  <a:schemeClr val="tx1"/>
                </a:solidFill>
                <a:latin typeface="IBM Plex Mono Text"/>
              </a:rPr>
              <a:t>Selecting scenario with landing on a drone ship gives more chance for successful landing.</a:t>
            </a:r>
          </a:p>
        </p:txBody>
      </p:sp>
    </p:spTree>
    <p:extLst>
      <p:ext uri="{BB962C8B-B14F-4D97-AF65-F5344CB8AC3E}">
        <p14:creationId xmlns:p14="http://schemas.microsoft.com/office/powerpoint/2010/main" val="6472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Autofit/>
          </a:bodyPr>
          <a:lstStyle/>
          <a:p>
            <a:r>
              <a:rPr lang="en-US" sz="2400" dirty="0">
                <a:solidFill>
                  <a:schemeClr val="tx1"/>
                </a:solidFill>
                <a:latin typeface="IBM Plex Mono Text"/>
              </a:rPr>
              <a:t>The highest probability for successful project – successful landing of the first stage of SpaceX Falcon9 we would use:</a:t>
            </a:r>
            <a:endParaRPr lang="sr-Latn-RS" dirty="0">
              <a:solidFill>
                <a:schemeClr val="tx1"/>
              </a:solidFill>
              <a:latin typeface="IBM Plex Mono Text"/>
            </a:endParaRPr>
          </a:p>
          <a:p>
            <a:r>
              <a:rPr lang="en-US" sz="2400" dirty="0">
                <a:solidFill>
                  <a:schemeClr val="tx1"/>
                </a:solidFill>
                <a:latin typeface="IBM Plex Mono Text"/>
              </a:rPr>
              <a:t>KSC LC – 39A launch site</a:t>
            </a:r>
            <a:endParaRPr lang="sr-Latn-RS" sz="2400" dirty="0">
              <a:solidFill>
                <a:schemeClr val="tx1"/>
              </a:solidFill>
            </a:endParaRPr>
          </a:p>
          <a:p>
            <a:r>
              <a:rPr lang="en-US" sz="2400" dirty="0">
                <a:solidFill>
                  <a:schemeClr val="tx1"/>
                </a:solidFill>
                <a:latin typeface="IBM Plex Mono Text"/>
              </a:rPr>
              <a:t>Booster Version FT </a:t>
            </a:r>
          </a:p>
          <a:p>
            <a:r>
              <a:rPr lang="en-US" sz="2400" dirty="0">
                <a:solidFill>
                  <a:schemeClr val="tx1"/>
                </a:solidFill>
                <a:latin typeface="IBM Plex Mono Text"/>
              </a:rPr>
              <a:t>Provide landing on a drone ship</a:t>
            </a:r>
          </a:p>
          <a:p>
            <a:r>
              <a:rPr lang="en-US" sz="2400" dirty="0">
                <a:solidFill>
                  <a:schemeClr val="tx1"/>
                </a:solidFill>
                <a:latin typeface="IBM Plex Mono Text"/>
              </a:rPr>
              <a:t>Decision Tree should be used depending on different launch variables in order to determine the scenario with the highest mission success rate.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vert="horz" lIns="91440" tIns="45720" rIns="91440" bIns="45720" rtlCol="0" anchor="t">
            <a:normAutofit lnSpcReduction="10000"/>
          </a:bodyPr>
          <a:lstStyle/>
          <a:p>
            <a:r>
              <a:rPr lang="en-US" sz="2200" dirty="0">
                <a:solidFill>
                  <a:schemeClr val="tx1"/>
                </a:solidFill>
                <a:latin typeface="IBM Plex Mono Text"/>
              </a:rPr>
              <a:t>Executive Summary – slide 3</a:t>
            </a:r>
          </a:p>
          <a:p>
            <a:r>
              <a:rPr lang="en-US" sz="2200" dirty="0">
                <a:solidFill>
                  <a:schemeClr val="tx1"/>
                </a:solidFill>
                <a:latin typeface="IBM Plex Mono Text"/>
              </a:rPr>
              <a:t>Introduction - slide 4</a:t>
            </a:r>
          </a:p>
          <a:p>
            <a:r>
              <a:rPr lang="en-US" sz="2200" dirty="0">
                <a:solidFill>
                  <a:schemeClr val="tx1"/>
                </a:solidFill>
                <a:latin typeface="IBM Plex Mono Text"/>
              </a:rPr>
              <a:t>Methodology – slide 5</a:t>
            </a:r>
          </a:p>
          <a:p>
            <a:r>
              <a:rPr lang="en-US" sz="2200" dirty="0">
                <a:solidFill>
                  <a:schemeClr val="tx1"/>
                </a:solidFill>
                <a:latin typeface="IBM Plex Mono Text"/>
              </a:rPr>
              <a:t>Results – slide 6 : slide 16</a:t>
            </a:r>
          </a:p>
          <a:p>
            <a:pPr lvl="1"/>
            <a:r>
              <a:rPr lang="en-US" sz="1800" dirty="0">
                <a:solidFill>
                  <a:schemeClr val="tx1"/>
                </a:solidFill>
                <a:latin typeface="IBM Plex Mono Text"/>
              </a:rPr>
              <a:t>Data preparation and analysis</a:t>
            </a:r>
          </a:p>
          <a:p>
            <a:pPr lvl="1"/>
            <a:r>
              <a:rPr lang="en-US" sz="1800" dirty="0">
                <a:solidFill>
                  <a:schemeClr val="tx1"/>
                </a:solidFill>
                <a:latin typeface="IBM Plex Mono Text"/>
              </a:rPr>
              <a:t>Visualization – Charts</a:t>
            </a:r>
          </a:p>
          <a:p>
            <a:pPr lvl="1"/>
            <a:r>
              <a:rPr lang="en-US" sz="1800" dirty="0">
                <a:solidFill>
                  <a:schemeClr val="tx1"/>
                </a:solidFill>
                <a:latin typeface="IBM Plex Mono Text"/>
              </a:rPr>
              <a:t>Dashboard</a:t>
            </a:r>
          </a:p>
          <a:p>
            <a:pPr lvl="1"/>
            <a:r>
              <a:rPr lang="en-US" sz="1800" dirty="0">
                <a:solidFill>
                  <a:schemeClr val="tx1"/>
                </a:solidFill>
                <a:latin typeface="IBM Plex Mono Text"/>
              </a:rPr>
              <a:t>Predictive analysis</a:t>
            </a:r>
          </a:p>
          <a:p>
            <a:r>
              <a:rPr lang="en-US" sz="2200" dirty="0">
                <a:solidFill>
                  <a:schemeClr val="tx1"/>
                </a:solidFill>
                <a:latin typeface="IBM Plex Mono Text"/>
              </a:rPr>
              <a:t>Discussion – slide 17</a:t>
            </a:r>
          </a:p>
          <a:p>
            <a:pPr lvl="1"/>
            <a:r>
              <a:rPr lang="en-US" sz="1800" dirty="0">
                <a:solidFill>
                  <a:schemeClr val="tx1"/>
                </a:solidFill>
                <a:latin typeface="IBM Plex Mono Text"/>
              </a:rPr>
              <a:t>Findings &amp; Implications</a:t>
            </a:r>
          </a:p>
          <a:p>
            <a:r>
              <a:rPr lang="en-US" sz="2200" dirty="0">
                <a:solidFill>
                  <a:schemeClr val="tx1"/>
                </a:solidFill>
                <a:latin typeface="IBM Plex Mono Text"/>
              </a:rPr>
              <a:t>Conclusion – slide 19</a:t>
            </a:r>
          </a:p>
          <a:p>
            <a:r>
              <a:rPr lang="en-US" sz="2200" dirty="0">
                <a:solidFill>
                  <a:schemeClr val="tx1"/>
                </a:solidFill>
                <a:latin typeface="IBM Plex Mono Text"/>
              </a:rPr>
              <a:t>Appendix – slide 20</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sz="2000" dirty="0">
                <a:latin typeface="IBM Plex Mono Text"/>
              </a:rPr>
              <a:t>Downloaded </a:t>
            </a:r>
            <a:r>
              <a:rPr lang="en-US" sz="2000">
                <a:latin typeface="IBM Plex Mono Text"/>
              </a:rPr>
              <a:t>from:</a:t>
            </a:r>
            <a:endParaRPr lang="sr-Latn-RS" sz="2000">
              <a:latin typeface="IBM Plex Mono Text"/>
            </a:endParaRPr>
          </a:p>
          <a:p>
            <a:pPr marL="0" indent="0">
              <a:buNone/>
            </a:pPr>
            <a:r>
              <a:rPr lang="en-US" sz="2000" dirty="0">
                <a:latin typeface="IBM Plex Mono Text"/>
                <a:hlinkClick r:id="rId2"/>
              </a:rPr>
              <a:t>https://www.researchgate.net/profile/Gerard-Schouten/publication/345261491/figure/fig2/AS:953987410976768@1604459731012/IBM-Data-Science-Methodology-9.jpg</a:t>
            </a:r>
            <a:endParaRPr lang="sr-Latn-RS" sz="2000" dirty="0">
              <a:latin typeface="IBM Plex Mono Text"/>
            </a:endParaRPr>
          </a:p>
          <a:p>
            <a:pPr marL="0" indent="0">
              <a:buNone/>
            </a:pPr>
            <a:endParaRPr lang="en-US" sz="2000" dirty="0"/>
          </a:p>
        </p:txBody>
      </p:sp>
      <p:pic>
        <p:nvPicPr>
          <p:cNvPr id="6" name="Picture 4" descr="Slika na kojoj se nalazi dijagram&#10;&#10;Opis je automatski generisan">
            <a:extLst>
              <a:ext uri="{FF2B5EF4-FFF2-40B4-BE49-F238E27FC236}">
                <a16:creationId xmlns:a16="http://schemas.microsoft.com/office/drawing/2014/main" id="{ABEADC29-F1A8-3EBC-38F1-15444517F6AC}"/>
              </a:ext>
            </a:extLst>
          </p:cNvPr>
          <p:cNvPicPr>
            <a:picLocks noChangeAspect="1"/>
          </p:cNvPicPr>
          <p:nvPr/>
        </p:nvPicPr>
        <p:blipFill>
          <a:blip r:embed="rId3"/>
          <a:stretch>
            <a:fillRect/>
          </a:stretch>
        </p:blipFill>
        <p:spPr>
          <a:xfrm>
            <a:off x="893391" y="1553692"/>
            <a:ext cx="2993297" cy="1895935"/>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745150" y="1509323"/>
            <a:ext cx="6608650" cy="4681107"/>
          </a:xfrm>
        </p:spPr>
        <p:txBody>
          <a:bodyPr vert="horz" lIns="91440" tIns="45720" rIns="91440" bIns="45720" rtlCol="0" anchor="t">
            <a:normAutofit fontScale="85000" lnSpcReduction="20000"/>
          </a:bodyPr>
          <a:lstStyle/>
          <a:p>
            <a:r>
              <a:rPr lang="en-US" sz="2000" dirty="0">
                <a:solidFill>
                  <a:schemeClr val="tx1"/>
                </a:solidFill>
                <a:latin typeface="IBM Plex Mono Text"/>
                <a:cs typeface="Arial"/>
              </a:rPr>
              <a:t>In this capstone, we will predict if the Falcon 9 first stage will land successfully. Finding the relation between different launch variables (launch sites, orbits, etc.) and launch outcome, we can predict which combination of launch variables is the best in order to achieve the mission's goal  - the successful SpaceX first stage landing.</a:t>
            </a:r>
          </a:p>
          <a:p>
            <a:r>
              <a:rPr lang="en-US" sz="2000" dirty="0">
                <a:solidFill>
                  <a:schemeClr val="tx1"/>
                </a:solidFill>
                <a:latin typeface="IBM Plex Mono Text"/>
                <a:cs typeface="Arial"/>
              </a:rPr>
              <a:t>We are using standard data science methodology - after collecting and understanding the data we prepare it, analyze it, make different visualizations and use machine learning to develop and evaluate the model for prediction.</a:t>
            </a:r>
          </a:p>
          <a:p>
            <a:r>
              <a:rPr lang="en-US" sz="2000" dirty="0">
                <a:solidFill>
                  <a:schemeClr val="tx1"/>
                </a:solidFill>
                <a:latin typeface="IBM Plex Mono Text"/>
                <a:cs typeface="Arial"/>
              </a:rPr>
              <a:t>After data collecting, wrangling and web scraping, data is prepared, exploratory analysis has been made using SQL and using different data visualizations and we calculated relations between launch variables and </a:t>
            </a:r>
            <a:r>
              <a:rPr lang="en-US" sz="2000" err="1">
                <a:solidFill>
                  <a:schemeClr val="tx1"/>
                </a:solidFill>
                <a:latin typeface="IBM Plex Mono Text"/>
                <a:cs typeface="Arial"/>
              </a:rPr>
              <a:t>succesful</a:t>
            </a:r>
            <a:r>
              <a:rPr lang="en-US" sz="2000" dirty="0">
                <a:solidFill>
                  <a:schemeClr val="tx1"/>
                </a:solidFill>
                <a:latin typeface="IBM Plex Mono Text"/>
                <a:cs typeface="Arial"/>
              </a:rPr>
              <a:t> landing outcomes.</a:t>
            </a:r>
            <a:endParaRPr lang="en-US" sz="2000" dirty="0">
              <a:solidFill>
                <a:schemeClr val="tx1"/>
              </a:solidFill>
              <a:cs typeface="Arial"/>
            </a:endParaRPr>
          </a:p>
          <a:p>
            <a:r>
              <a:rPr lang="en-US" sz="2000" dirty="0">
                <a:solidFill>
                  <a:schemeClr val="tx1"/>
                </a:solidFill>
                <a:latin typeface="IBM Plex Mono Text"/>
                <a:cs typeface="Arial"/>
              </a:rPr>
              <a:t>Afterwards, using Folium, launch site analysis has been made and Dashboard for SpaceX different Falcon 9 launch sites has been made also, which helped us to identify launch sites with highest success rates, in the terms of successful SpaceX Falcon 9 first stage landing.</a:t>
            </a:r>
            <a:endParaRPr lang="en-US" sz="2000">
              <a:solidFill>
                <a:schemeClr val="tx1"/>
              </a:solidFill>
              <a:cs typeface="Arial"/>
            </a:endParaRPr>
          </a:p>
          <a:p>
            <a:r>
              <a:rPr lang="en-US" sz="2000" dirty="0">
                <a:solidFill>
                  <a:schemeClr val="tx1"/>
                </a:solidFill>
                <a:latin typeface="IBM Plex Mono Text"/>
                <a:cs typeface="Arial"/>
              </a:rPr>
              <a:t>At the end, findings and </a:t>
            </a:r>
            <a:r>
              <a:rPr lang="en-US" sz="2000" dirty="0" err="1">
                <a:solidFill>
                  <a:schemeClr val="tx1"/>
                </a:solidFill>
                <a:latin typeface="IBM Plex Mono Text"/>
                <a:cs typeface="Arial"/>
              </a:rPr>
              <a:t>immplications</a:t>
            </a:r>
            <a:r>
              <a:rPr lang="en-US" sz="2000" dirty="0">
                <a:solidFill>
                  <a:schemeClr val="tx1"/>
                </a:solidFill>
                <a:latin typeface="IBM Plex Mono Text"/>
                <a:cs typeface="Arial"/>
              </a:rPr>
              <a:t> are presented as conclusions giving information about the probability of mission success.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latin typeface="Calibri"/>
              <a:ea typeface="Calibri"/>
              <a:cs typeface="Calibri"/>
            </a:endParaRPr>
          </a:p>
          <a:p>
            <a:pPr algn="just"/>
            <a:r>
              <a:rPr lang="en-US" sz="1800" dirty="0">
                <a:solidFill>
                  <a:schemeClr val="tx1"/>
                </a:solidFill>
                <a:latin typeface="Calibri"/>
                <a:ea typeface="Calibri"/>
                <a:cs typeface="Calibri"/>
              </a:rPr>
              <a:t>In this capstone, we will predict if the Falcon 9 first stage will land successfully. SpaceX advertises Falcon 9 rocket launches on its website with a cost of 62 million dollars; other providers cost upward of 165 million dollars each, much of the savings is because SpaceX can reuse the first stage. </a:t>
            </a:r>
            <a:endParaRPr lang="sr-Latn-RS" sz="1800">
              <a:solidFill>
                <a:schemeClr val="tx1"/>
              </a:solidFill>
              <a:latin typeface="Calibri"/>
              <a:ea typeface="Calibri"/>
              <a:cs typeface="Calibri"/>
            </a:endParaRPr>
          </a:p>
          <a:p>
            <a:pPr marL="0" indent="0" algn="just">
              <a:buNone/>
            </a:pPr>
            <a:endParaRPr lang="en-US" sz="1800" dirty="0">
              <a:solidFill>
                <a:schemeClr val="tx1"/>
              </a:solidFill>
              <a:latin typeface="Calibri"/>
              <a:ea typeface="Calibri"/>
              <a:cs typeface="Calibri"/>
            </a:endParaRPr>
          </a:p>
          <a:p>
            <a:pPr algn="just"/>
            <a:r>
              <a:rPr lang="en-US" sz="1800" dirty="0">
                <a:solidFill>
                  <a:schemeClr val="tx1"/>
                </a:solidFill>
                <a:latin typeface="Calibri"/>
                <a:ea typeface="Calibri"/>
                <a:cs typeface="Calibri"/>
              </a:rPr>
              <a:t>Therefore if we can determine if the first stage will land, we can determine the cost of a launch. This information can be used if an alternate company wants to bid against SpaceX for a rocket launch.</a:t>
            </a:r>
          </a:p>
          <a:p>
            <a:pPr algn="just"/>
            <a:endParaRPr lang="en-US" sz="1800" dirty="0">
              <a:solidFill>
                <a:schemeClr val="tx1"/>
              </a:solidFill>
              <a:latin typeface="Calibri"/>
              <a:ea typeface="Calibri"/>
              <a:cs typeface="Calibri"/>
            </a:endParaRPr>
          </a:p>
          <a:p>
            <a:pPr algn="just"/>
            <a:r>
              <a:rPr lang="en-US" sz="1800" dirty="0">
                <a:solidFill>
                  <a:schemeClr val="tx1"/>
                </a:solidFill>
                <a:latin typeface="Calibri"/>
                <a:ea typeface="Calibri"/>
                <a:cs typeface="Calibri"/>
              </a:rPr>
              <a:t>Finding the relation between different launch variables (launch sites, orbits, etc.) and launch outcome, we can predict which combination of launch variables is the best in order to achieve the mission's goal  - the successful SpaceX first stage landing, helping the Investors approve the project and make positive return on their investment. </a:t>
            </a:r>
            <a:endParaRPr lang="en-US">
              <a:solidFill>
                <a:schemeClr val="tx1"/>
              </a:solidFill>
            </a:endParaRPr>
          </a:p>
          <a:p>
            <a:pPr algn="just"/>
            <a:endParaRPr lang="en-US" sz="1800" dirty="0">
              <a:latin typeface="Calibri"/>
              <a:ea typeface="Calibri"/>
              <a:cs typeface="Calibri"/>
            </a:endParaRPr>
          </a:p>
          <a:p>
            <a:endParaRPr lang="en-US" sz="2200" dirty="0">
              <a:latin typeface="IBM Plex Mono Text"/>
            </a:endParaRPr>
          </a:p>
        </p:txBody>
      </p:sp>
      <p:pic>
        <p:nvPicPr>
          <p:cNvPr id="3" name="Slika 5" descr="Slika na kojoj se nalazi trava, otvoren prostor, priroda, obala&#10;&#10;Opis je automatski generisan">
            <a:extLst>
              <a:ext uri="{FF2B5EF4-FFF2-40B4-BE49-F238E27FC236}">
                <a16:creationId xmlns:a16="http://schemas.microsoft.com/office/drawing/2014/main" id="{4632A79C-9204-F801-39CB-17F58483E35D}"/>
              </a:ext>
            </a:extLst>
          </p:cNvPr>
          <p:cNvPicPr>
            <a:picLocks noChangeAspect="1"/>
          </p:cNvPicPr>
          <p:nvPr/>
        </p:nvPicPr>
        <p:blipFill>
          <a:blip r:embed="rId2"/>
          <a:stretch>
            <a:fillRect/>
          </a:stretch>
        </p:blipFill>
        <p:spPr>
          <a:xfrm>
            <a:off x="339306" y="2832771"/>
            <a:ext cx="3850257" cy="2328269"/>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341037" y="1825625"/>
            <a:ext cx="5012763" cy="4351338"/>
          </a:xfrm>
        </p:spPr>
        <p:txBody>
          <a:bodyPr vert="horz" lIns="91440" tIns="45720" rIns="91440" bIns="45720" rtlCol="0" anchor="t">
            <a:normAutofit/>
          </a:bodyPr>
          <a:lstStyle/>
          <a:p>
            <a:endParaRPr lang="en-US" sz="2200" dirty="0">
              <a:latin typeface="IBM Plex Mono Text"/>
            </a:endParaRPr>
          </a:p>
          <a:p>
            <a:r>
              <a:rPr lang="en-US" sz="2200" dirty="0">
                <a:solidFill>
                  <a:schemeClr val="tx1"/>
                </a:solidFill>
                <a:latin typeface="IBM Plex Mono Text"/>
              </a:rPr>
              <a:t>After collecting and understanding the data we prepared it, analyzed it, made different visualizations and used machine learning to develop and evaluate the model.</a:t>
            </a:r>
            <a:endParaRPr lang="en-US" sz="2200">
              <a:solidFill>
                <a:schemeClr val="tx1"/>
              </a:solidFill>
            </a:endParaRPr>
          </a:p>
          <a:p>
            <a:r>
              <a:rPr lang="en-US" sz="2200" dirty="0">
                <a:solidFill>
                  <a:schemeClr val="tx1"/>
                </a:solidFill>
                <a:latin typeface="IBM Plex Mono Text"/>
              </a:rPr>
              <a:t>As a result we come to the conclusion which launch variables will provide us the highest probability of a mission success – successful landing of SpaceX Falcon 9 first stage successful landing.</a:t>
            </a:r>
            <a:endParaRPr lang="en-US" sz="2200" dirty="0">
              <a:solidFill>
                <a:schemeClr val="tx1"/>
              </a:solidFill>
            </a:endParaRPr>
          </a:p>
        </p:txBody>
      </p:sp>
      <p:pic>
        <p:nvPicPr>
          <p:cNvPr id="5" name="Picture 4" descr="Slika na kojoj se nalazi dijagram&#10;&#10;Opis je automatski generisan">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375806" y="1956258"/>
            <a:ext cx="5911901" cy="327616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RESULTS / </a:t>
            </a:r>
            <a:r>
              <a:rPr lang="en-US" sz="3200" dirty="0">
                <a:latin typeface="IBM Plex Mono SemiBold"/>
              </a:rPr>
              <a:t>Data collecting &amp; wrangling</a:t>
            </a:r>
            <a:endParaRPr lang="en-US" sz="3200" dirty="0"/>
          </a:p>
        </p:txBody>
      </p:sp>
      <p:sp>
        <p:nvSpPr>
          <p:cNvPr id="7" name="Čuvar mesta za sadržaj 2">
            <a:extLst>
              <a:ext uri="{FF2B5EF4-FFF2-40B4-BE49-F238E27FC236}">
                <a16:creationId xmlns:a16="http://schemas.microsoft.com/office/drawing/2014/main" id="{079D54B4-DB31-791F-7090-B6FEA1CFBD2B}"/>
              </a:ext>
            </a:extLst>
          </p:cNvPr>
          <p:cNvSpPr>
            <a:spLocks noGrp="1"/>
          </p:cNvSpPr>
          <p:nvPr>
            <p:ph sz="half" idx="1"/>
          </p:nvPr>
        </p:nvSpPr>
        <p:spPr>
          <a:xfrm>
            <a:off x="838200" y="1690688"/>
            <a:ext cx="10515600" cy="4351338"/>
          </a:xfrm>
        </p:spPr>
        <p:txBody>
          <a:bodyPr vert="horz" lIns="91440" tIns="45720" rIns="91440" bIns="45720" rtlCol="0" anchor="t">
            <a:normAutofit fontScale="92500" lnSpcReduction="10000"/>
          </a:bodyPr>
          <a:lstStyle/>
          <a:p>
            <a:r>
              <a:rPr lang="sr-Latn-RS" sz="2000" err="1">
                <a:solidFill>
                  <a:schemeClr val="tx1"/>
                </a:solidFill>
              </a:rPr>
              <a:t>First</a:t>
            </a:r>
            <a:r>
              <a:rPr lang="sr-Latn-RS" sz="2000" dirty="0">
                <a:solidFill>
                  <a:schemeClr val="tx1"/>
                </a:solidFill>
              </a:rPr>
              <a:t> </a:t>
            </a:r>
            <a:r>
              <a:rPr lang="sr-Latn-RS" sz="2000" err="1">
                <a:solidFill>
                  <a:schemeClr val="tx1"/>
                </a:solidFill>
              </a:rPr>
              <a:t>we</a:t>
            </a:r>
            <a:r>
              <a:rPr lang="sr-Latn-RS" sz="2000" dirty="0">
                <a:solidFill>
                  <a:schemeClr val="tx1"/>
                </a:solidFill>
              </a:rPr>
              <a:t> </a:t>
            </a:r>
            <a:r>
              <a:rPr lang="sr-Latn-RS" sz="2000" err="1">
                <a:solidFill>
                  <a:schemeClr val="tx1"/>
                </a:solidFill>
              </a:rPr>
              <a:t>collected</a:t>
            </a:r>
            <a:r>
              <a:rPr lang="sr-Latn-RS" sz="2000" dirty="0">
                <a:solidFill>
                  <a:schemeClr val="tx1"/>
                </a:solidFill>
              </a:rPr>
              <a:t> </a:t>
            </a:r>
            <a:r>
              <a:rPr lang="sr-Latn-RS" sz="2000" err="1">
                <a:solidFill>
                  <a:schemeClr val="tx1"/>
                </a:solidFill>
              </a:rPr>
              <a:t>the</a:t>
            </a:r>
            <a:r>
              <a:rPr lang="sr-Latn-RS" sz="2000" dirty="0">
                <a:solidFill>
                  <a:schemeClr val="tx1"/>
                </a:solidFill>
              </a:rPr>
              <a:t> data from link </a:t>
            </a:r>
            <a:r>
              <a:rPr lang="sr-Latn-RS" sz="2000" err="1">
                <a:solidFill>
                  <a:schemeClr val="tx1"/>
                </a:solidFill>
              </a:rPr>
              <a:t>provided</a:t>
            </a:r>
            <a:r>
              <a:rPr lang="sr-Latn-RS" sz="2000" dirty="0">
                <a:solidFill>
                  <a:schemeClr val="tx1"/>
                </a:solidFill>
              </a:rPr>
              <a:t> </a:t>
            </a:r>
            <a:r>
              <a:rPr lang="sr-Latn-RS" sz="2000" err="1">
                <a:solidFill>
                  <a:schemeClr val="tx1"/>
                </a:solidFill>
              </a:rPr>
              <a:t>below</a:t>
            </a:r>
            <a:r>
              <a:rPr lang="sr-Latn-RS" sz="2000" dirty="0">
                <a:solidFill>
                  <a:schemeClr val="tx1"/>
                </a:solidFill>
              </a:rPr>
              <a:t>:</a:t>
            </a:r>
          </a:p>
          <a:p>
            <a:pPr lvl="1">
              <a:buFont typeface="Wingdings"/>
              <a:buChar char="ü"/>
            </a:pPr>
            <a:r>
              <a:rPr lang="sr-Latn-RS" sz="1600" err="1">
                <a:solidFill>
                  <a:srgbClr val="212121"/>
                </a:solidFill>
                <a:latin typeface="Consolas"/>
              </a:rPr>
              <a:t>spacex_url</a:t>
            </a:r>
            <a:r>
              <a:rPr lang="sr-Latn-RS" sz="1600" b="1" dirty="0">
                <a:latin typeface="Consolas"/>
              </a:rPr>
              <a:t>=</a:t>
            </a:r>
            <a:r>
              <a:rPr lang="sr-Latn-RS" sz="1600" dirty="0">
                <a:latin typeface="Consolas"/>
              </a:rPr>
              <a:t>"</a:t>
            </a:r>
            <a:r>
              <a:rPr lang="sr-Latn-RS" sz="1600" err="1">
                <a:latin typeface="Consolas"/>
              </a:rPr>
              <a:t>https</a:t>
            </a:r>
            <a:r>
              <a:rPr lang="sr-Latn-RS" sz="1600" dirty="0">
                <a:latin typeface="Consolas"/>
              </a:rPr>
              <a:t>://api.spacexdata.com/v4/</a:t>
            </a:r>
            <a:r>
              <a:rPr lang="sr-Latn-RS" sz="1600" err="1">
                <a:latin typeface="Consolas"/>
              </a:rPr>
              <a:t>launches</a:t>
            </a:r>
            <a:r>
              <a:rPr lang="sr-Latn-RS" sz="1600" dirty="0">
                <a:latin typeface="Consolas"/>
              </a:rPr>
              <a:t>/</a:t>
            </a:r>
            <a:r>
              <a:rPr lang="sr-Latn-RS" sz="1600" err="1">
                <a:latin typeface="Consolas"/>
              </a:rPr>
              <a:t>past</a:t>
            </a:r>
            <a:r>
              <a:rPr lang="sr-Latn-RS" sz="1600" dirty="0">
                <a:latin typeface="Consolas"/>
              </a:rPr>
              <a:t>" </a:t>
            </a:r>
            <a:endParaRPr lang="sr-Latn-RS" sz="1600"/>
          </a:p>
          <a:p>
            <a:pPr marL="457200" lvl="1" indent="0">
              <a:buNone/>
            </a:pPr>
            <a:endParaRPr lang="sr-Latn-RS" sz="2000" dirty="0">
              <a:latin typeface="Consolas"/>
            </a:endParaRPr>
          </a:p>
          <a:p>
            <a:r>
              <a:rPr lang="sr-Latn-RS" sz="2000" err="1">
                <a:solidFill>
                  <a:schemeClr val="tx1"/>
                </a:solidFill>
              </a:rPr>
              <a:t>Then</a:t>
            </a:r>
            <a:r>
              <a:rPr lang="sr-Latn-RS" sz="2000" dirty="0">
                <a:solidFill>
                  <a:schemeClr val="tx1"/>
                </a:solidFill>
              </a:rPr>
              <a:t> </a:t>
            </a:r>
            <a:r>
              <a:rPr lang="sr-Latn-RS" sz="2000" err="1">
                <a:solidFill>
                  <a:schemeClr val="tx1"/>
                </a:solidFill>
              </a:rPr>
              <a:t>we</a:t>
            </a:r>
            <a:r>
              <a:rPr lang="sr-Latn-RS" sz="2000" dirty="0">
                <a:solidFill>
                  <a:schemeClr val="tx1"/>
                </a:solidFill>
              </a:rPr>
              <a:t> </a:t>
            </a:r>
            <a:r>
              <a:rPr lang="sr-Latn-RS" sz="2000" err="1">
                <a:solidFill>
                  <a:schemeClr val="tx1"/>
                </a:solidFill>
              </a:rPr>
              <a:t>made</a:t>
            </a:r>
            <a:r>
              <a:rPr lang="sr-Latn-RS" sz="2000" dirty="0">
                <a:solidFill>
                  <a:schemeClr val="tx1"/>
                </a:solidFill>
              </a:rPr>
              <a:t> some  </a:t>
            </a:r>
            <a:r>
              <a:rPr lang="sr-Latn-RS" sz="2000" err="1">
                <a:solidFill>
                  <a:schemeClr val="tx1"/>
                </a:solidFill>
              </a:rPr>
              <a:t>some</a:t>
            </a:r>
            <a:r>
              <a:rPr lang="sr-Latn-RS" sz="2000" dirty="0">
                <a:solidFill>
                  <a:schemeClr val="tx1"/>
                </a:solidFill>
              </a:rPr>
              <a:t> </a:t>
            </a:r>
            <a:r>
              <a:rPr lang="sr-Latn-RS" sz="2000" err="1">
                <a:solidFill>
                  <a:schemeClr val="tx1"/>
                </a:solidFill>
              </a:rPr>
              <a:t>basic</a:t>
            </a:r>
            <a:r>
              <a:rPr lang="sr-Latn-RS" sz="2000" dirty="0">
                <a:solidFill>
                  <a:schemeClr val="tx1"/>
                </a:solidFill>
              </a:rPr>
              <a:t> data </a:t>
            </a:r>
            <a:r>
              <a:rPr lang="sr-Latn-RS" sz="2000" err="1">
                <a:solidFill>
                  <a:schemeClr val="tx1"/>
                </a:solidFill>
              </a:rPr>
              <a:t>wrangling</a:t>
            </a:r>
            <a:r>
              <a:rPr lang="sr-Latn-RS" sz="2000" dirty="0">
                <a:solidFill>
                  <a:schemeClr val="tx1"/>
                </a:solidFill>
              </a:rPr>
              <a:t> </a:t>
            </a:r>
            <a:r>
              <a:rPr lang="sr-Latn-RS" sz="2000" err="1">
                <a:solidFill>
                  <a:schemeClr val="tx1"/>
                </a:solidFill>
              </a:rPr>
              <a:t>and</a:t>
            </a:r>
            <a:r>
              <a:rPr lang="sr-Latn-RS" sz="2000" dirty="0">
                <a:solidFill>
                  <a:schemeClr val="tx1"/>
                </a:solidFill>
              </a:rPr>
              <a:t> </a:t>
            </a:r>
            <a:r>
              <a:rPr lang="sr-Latn-RS" sz="2000" err="1">
                <a:solidFill>
                  <a:schemeClr val="tx1"/>
                </a:solidFill>
              </a:rPr>
              <a:t>formating</a:t>
            </a:r>
            <a:r>
              <a:rPr lang="sr-Latn-RS" sz="2000" dirty="0">
                <a:solidFill>
                  <a:schemeClr val="tx1"/>
                </a:solidFill>
              </a:rPr>
              <a:t> in </a:t>
            </a:r>
            <a:r>
              <a:rPr lang="sr-Latn-RS" sz="2000" err="1">
                <a:solidFill>
                  <a:schemeClr val="tx1"/>
                </a:solidFill>
              </a:rPr>
              <a:t>order</a:t>
            </a:r>
            <a:r>
              <a:rPr lang="sr-Latn-RS" sz="2000" dirty="0">
                <a:solidFill>
                  <a:schemeClr val="tx1"/>
                </a:solidFill>
              </a:rPr>
              <a:t> to </a:t>
            </a:r>
            <a:r>
              <a:rPr lang="sr-Latn-RS" sz="2000" err="1">
                <a:solidFill>
                  <a:schemeClr val="tx1"/>
                </a:solidFill>
              </a:rPr>
              <a:t>clean</a:t>
            </a:r>
            <a:r>
              <a:rPr lang="sr-Latn-RS" sz="2000" dirty="0">
                <a:solidFill>
                  <a:schemeClr val="tx1"/>
                </a:solidFill>
              </a:rPr>
              <a:t> </a:t>
            </a:r>
            <a:r>
              <a:rPr lang="sr-Latn-RS" sz="2000" err="1">
                <a:solidFill>
                  <a:schemeClr val="tx1"/>
                </a:solidFill>
              </a:rPr>
              <a:t>the</a:t>
            </a:r>
            <a:r>
              <a:rPr lang="sr-Latn-RS" sz="2000" dirty="0">
                <a:solidFill>
                  <a:schemeClr val="tx1"/>
                </a:solidFill>
              </a:rPr>
              <a:t> data </a:t>
            </a:r>
            <a:r>
              <a:rPr lang="sr-Latn-RS" sz="2000" err="1">
                <a:solidFill>
                  <a:schemeClr val="tx1"/>
                </a:solidFill>
              </a:rPr>
              <a:t>and</a:t>
            </a:r>
            <a:r>
              <a:rPr lang="sr-Latn-RS" sz="2000" dirty="0">
                <a:solidFill>
                  <a:schemeClr val="tx1"/>
                </a:solidFill>
              </a:rPr>
              <a:t> </a:t>
            </a:r>
            <a:r>
              <a:rPr lang="sr-Latn-RS" sz="2000" err="1">
                <a:solidFill>
                  <a:schemeClr val="tx1"/>
                </a:solidFill>
              </a:rPr>
              <a:t>prepare</a:t>
            </a:r>
            <a:r>
              <a:rPr lang="sr-Latn-RS" sz="2000" dirty="0">
                <a:solidFill>
                  <a:schemeClr val="tx1"/>
                </a:solidFill>
              </a:rPr>
              <a:t> </a:t>
            </a:r>
            <a:r>
              <a:rPr lang="sr-Latn-RS" sz="2000" err="1">
                <a:solidFill>
                  <a:schemeClr val="tx1"/>
                </a:solidFill>
              </a:rPr>
              <a:t>it</a:t>
            </a:r>
            <a:r>
              <a:rPr lang="sr-Latn-RS" sz="2000" dirty="0">
                <a:solidFill>
                  <a:schemeClr val="tx1"/>
                </a:solidFill>
              </a:rPr>
              <a:t> </a:t>
            </a:r>
            <a:r>
              <a:rPr lang="sr-Latn-RS" sz="2000" err="1">
                <a:solidFill>
                  <a:schemeClr val="tx1"/>
                </a:solidFill>
              </a:rPr>
              <a:t>for</a:t>
            </a:r>
            <a:r>
              <a:rPr lang="sr-Latn-RS" sz="2000" dirty="0">
                <a:solidFill>
                  <a:schemeClr val="tx1"/>
                </a:solidFill>
              </a:rPr>
              <a:t> </a:t>
            </a:r>
            <a:r>
              <a:rPr lang="sr-Latn-RS" sz="2000" err="1">
                <a:solidFill>
                  <a:schemeClr val="tx1"/>
                </a:solidFill>
              </a:rPr>
              <a:t>further</a:t>
            </a:r>
            <a:r>
              <a:rPr lang="sr-Latn-RS" sz="2000" dirty="0">
                <a:solidFill>
                  <a:schemeClr val="tx1"/>
                </a:solidFill>
              </a:rPr>
              <a:t> </a:t>
            </a:r>
            <a:r>
              <a:rPr lang="sr-Latn-RS" sz="2000" err="1">
                <a:solidFill>
                  <a:schemeClr val="tx1"/>
                </a:solidFill>
              </a:rPr>
              <a:t>analysis</a:t>
            </a:r>
            <a:r>
              <a:rPr lang="sr-Latn-RS" sz="2000" dirty="0">
                <a:solidFill>
                  <a:schemeClr val="tx1"/>
                </a:solidFill>
              </a:rPr>
              <a:t>. </a:t>
            </a:r>
          </a:p>
          <a:p>
            <a:endParaRPr lang="sr-Latn-RS" sz="2000" dirty="0">
              <a:solidFill>
                <a:schemeClr val="tx1"/>
              </a:solidFill>
            </a:endParaRPr>
          </a:p>
          <a:p>
            <a:r>
              <a:rPr lang="sr-Latn-RS" sz="2000" err="1">
                <a:solidFill>
                  <a:schemeClr val="tx1"/>
                </a:solidFill>
              </a:rPr>
              <a:t>After</a:t>
            </a:r>
            <a:r>
              <a:rPr lang="sr-Latn-RS" sz="2000" dirty="0">
                <a:solidFill>
                  <a:schemeClr val="tx1"/>
                </a:solidFill>
              </a:rPr>
              <a:t> </a:t>
            </a:r>
            <a:r>
              <a:rPr lang="sr-Latn-RS" sz="2000" err="1">
                <a:solidFill>
                  <a:schemeClr val="tx1"/>
                </a:solidFill>
              </a:rPr>
              <a:t>normalising</a:t>
            </a:r>
            <a:r>
              <a:rPr lang="sr-Latn-RS" sz="2000" dirty="0">
                <a:solidFill>
                  <a:schemeClr val="tx1"/>
                </a:solidFill>
              </a:rPr>
              <a:t> </a:t>
            </a:r>
            <a:r>
              <a:rPr lang="sr-Latn-RS" sz="2000" err="1">
                <a:solidFill>
                  <a:schemeClr val="tx1"/>
                </a:solidFill>
              </a:rPr>
              <a:t>the</a:t>
            </a:r>
            <a:r>
              <a:rPr lang="sr-Latn-RS" sz="2000" dirty="0">
                <a:solidFill>
                  <a:schemeClr val="tx1"/>
                </a:solidFill>
              </a:rPr>
              <a:t> data, </a:t>
            </a:r>
            <a:r>
              <a:rPr lang="sr-Latn-RS" sz="2000" err="1">
                <a:solidFill>
                  <a:schemeClr val="tx1"/>
                </a:solidFill>
              </a:rPr>
              <a:t>we</a:t>
            </a:r>
            <a:r>
              <a:rPr lang="sr-Latn-RS" sz="2000" dirty="0">
                <a:solidFill>
                  <a:schemeClr val="tx1"/>
                </a:solidFill>
              </a:rPr>
              <a:t> </a:t>
            </a:r>
            <a:r>
              <a:rPr lang="sr-Latn-RS" sz="2000" err="1">
                <a:solidFill>
                  <a:schemeClr val="tx1"/>
                </a:solidFill>
              </a:rPr>
              <a:t>created</a:t>
            </a:r>
            <a:r>
              <a:rPr lang="sr-Latn-RS" sz="2000" dirty="0">
                <a:solidFill>
                  <a:schemeClr val="tx1"/>
                </a:solidFill>
              </a:rPr>
              <a:t> </a:t>
            </a:r>
            <a:r>
              <a:rPr lang="sr-Latn-RS" sz="2000" err="1">
                <a:solidFill>
                  <a:schemeClr val="tx1"/>
                </a:solidFill>
              </a:rPr>
              <a:t>dataframe</a:t>
            </a:r>
            <a:r>
              <a:rPr lang="sr-Latn-RS" sz="2000" dirty="0">
                <a:solidFill>
                  <a:schemeClr val="tx1"/>
                </a:solidFill>
              </a:rPr>
              <a:t> </a:t>
            </a:r>
            <a:r>
              <a:rPr lang="sr-Latn-RS" sz="2000" err="1">
                <a:solidFill>
                  <a:schemeClr val="tx1"/>
                </a:solidFill>
              </a:rPr>
              <a:t>and</a:t>
            </a:r>
            <a:r>
              <a:rPr lang="sr-Latn-RS" sz="2000" dirty="0">
                <a:solidFill>
                  <a:schemeClr val="tx1"/>
                </a:solidFill>
              </a:rPr>
              <a:t> </a:t>
            </a:r>
            <a:r>
              <a:rPr lang="sr-Latn-RS" sz="2000" err="1">
                <a:solidFill>
                  <a:schemeClr val="tx1"/>
                </a:solidFill>
              </a:rPr>
              <a:t>filtered</a:t>
            </a:r>
            <a:r>
              <a:rPr lang="sr-Latn-RS" sz="2000" dirty="0">
                <a:solidFill>
                  <a:schemeClr val="tx1"/>
                </a:solidFill>
              </a:rPr>
              <a:t> </a:t>
            </a:r>
            <a:r>
              <a:rPr lang="sr-Latn-RS" sz="2000" err="1">
                <a:solidFill>
                  <a:schemeClr val="tx1"/>
                </a:solidFill>
              </a:rPr>
              <a:t>it</a:t>
            </a:r>
            <a:r>
              <a:rPr lang="sr-Latn-RS" sz="2000" dirty="0">
                <a:solidFill>
                  <a:schemeClr val="tx1"/>
                </a:solidFill>
              </a:rPr>
              <a:t> so </a:t>
            </a:r>
            <a:r>
              <a:rPr lang="sr-Latn-RS" sz="2000" err="1">
                <a:solidFill>
                  <a:schemeClr val="tx1"/>
                </a:solidFill>
              </a:rPr>
              <a:t>we</a:t>
            </a:r>
            <a:r>
              <a:rPr lang="sr-Latn-RS" sz="2000" dirty="0">
                <a:solidFill>
                  <a:schemeClr val="tx1"/>
                </a:solidFill>
              </a:rPr>
              <a:t> </a:t>
            </a:r>
            <a:r>
              <a:rPr lang="sr-Latn-RS" sz="2000" err="1">
                <a:solidFill>
                  <a:schemeClr val="tx1"/>
                </a:solidFill>
              </a:rPr>
              <a:t>can</a:t>
            </a:r>
            <a:r>
              <a:rPr lang="sr-Latn-RS" sz="2000" dirty="0">
                <a:solidFill>
                  <a:schemeClr val="tx1"/>
                </a:solidFill>
              </a:rPr>
              <a:t> </a:t>
            </a:r>
            <a:r>
              <a:rPr lang="sr-Latn-RS" sz="2000" err="1">
                <a:solidFill>
                  <a:schemeClr val="tx1"/>
                </a:solidFill>
              </a:rPr>
              <a:t>use</a:t>
            </a:r>
            <a:r>
              <a:rPr lang="sr-Latn-RS" sz="2000" dirty="0">
                <a:solidFill>
                  <a:schemeClr val="tx1"/>
                </a:solidFill>
              </a:rPr>
              <a:t> </a:t>
            </a:r>
            <a:r>
              <a:rPr lang="sr-Latn-RS" sz="2000" err="1">
                <a:solidFill>
                  <a:schemeClr val="tx1"/>
                </a:solidFill>
              </a:rPr>
              <a:t>only</a:t>
            </a:r>
            <a:r>
              <a:rPr lang="sr-Latn-RS" sz="2000" dirty="0">
                <a:solidFill>
                  <a:schemeClr val="tx1"/>
                </a:solidFill>
              </a:rPr>
              <a:t> </a:t>
            </a:r>
            <a:r>
              <a:rPr lang="sr-Latn-RS" sz="2000" err="1">
                <a:solidFill>
                  <a:schemeClr val="tx1"/>
                </a:solidFill>
              </a:rPr>
              <a:t>Falcon</a:t>
            </a:r>
            <a:r>
              <a:rPr lang="sr-Latn-RS" sz="2000" dirty="0">
                <a:solidFill>
                  <a:schemeClr val="tx1"/>
                </a:solidFill>
              </a:rPr>
              <a:t> 9 </a:t>
            </a:r>
            <a:r>
              <a:rPr lang="sr-Latn-RS" sz="2000" err="1">
                <a:solidFill>
                  <a:schemeClr val="tx1"/>
                </a:solidFill>
              </a:rPr>
              <a:t>launches</a:t>
            </a:r>
            <a:r>
              <a:rPr lang="sr-Latn-RS" sz="2000" dirty="0">
                <a:solidFill>
                  <a:schemeClr val="tx1"/>
                </a:solidFill>
              </a:rPr>
              <a:t>.</a:t>
            </a:r>
          </a:p>
          <a:p>
            <a:endParaRPr lang="sr-Latn-RS" sz="2000" dirty="0">
              <a:solidFill>
                <a:schemeClr val="tx1"/>
              </a:solidFill>
            </a:endParaRPr>
          </a:p>
          <a:p>
            <a:r>
              <a:rPr lang="sr-Latn-RS" sz="2000" dirty="0">
                <a:solidFill>
                  <a:schemeClr val="tx1"/>
                </a:solidFill>
              </a:rPr>
              <a:t>At </a:t>
            </a:r>
            <a:r>
              <a:rPr lang="sr-Latn-RS" sz="2000" err="1">
                <a:solidFill>
                  <a:schemeClr val="tx1"/>
                </a:solidFill>
              </a:rPr>
              <a:t>the</a:t>
            </a:r>
            <a:r>
              <a:rPr lang="sr-Latn-RS" sz="2000" dirty="0">
                <a:solidFill>
                  <a:schemeClr val="tx1"/>
                </a:solidFill>
              </a:rPr>
              <a:t> </a:t>
            </a:r>
            <a:r>
              <a:rPr lang="sr-Latn-RS" sz="2000" err="1">
                <a:solidFill>
                  <a:schemeClr val="tx1"/>
                </a:solidFill>
              </a:rPr>
              <a:t>end</a:t>
            </a:r>
            <a:r>
              <a:rPr lang="sr-Latn-RS" sz="2000" dirty="0">
                <a:solidFill>
                  <a:schemeClr val="tx1"/>
                </a:solidFill>
              </a:rPr>
              <a:t> </a:t>
            </a:r>
            <a:r>
              <a:rPr lang="sr-Latn-RS" sz="2000" err="1">
                <a:solidFill>
                  <a:schemeClr val="tx1"/>
                </a:solidFill>
              </a:rPr>
              <a:t>we</a:t>
            </a:r>
            <a:r>
              <a:rPr lang="sr-Latn-RS" sz="2000" dirty="0">
                <a:solidFill>
                  <a:schemeClr val="tx1"/>
                </a:solidFill>
              </a:rPr>
              <a:t> </a:t>
            </a:r>
            <a:r>
              <a:rPr lang="sr-Latn-RS" sz="2000" err="1">
                <a:solidFill>
                  <a:schemeClr val="tx1"/>
                </a:solidFill>
              </a:rPr>
              <a:t>dealt</a:t>
            </a:r>
            <a:r>
              <a:rPr lang="sr-Latn-RS" sz="2000" dirty="0">
                <a:solidFill>
                  <a:schemeClr val="tx1"/>
                </a:solidFill>
              </a:rPr>
              <a:t> </a:t>
            </a:r>
            <a:r>
              <a:rPr lang="sr-Latn-RS" sz="2000" err="1">
                <a:solidFill>
                  <a:schemeClr val="tx1"/>
                </a:solidFill>
              </a:rPr>
              <a:t>with</a:t>
            </a:r>
            <a:r>
              <a:rPr lang="sr-Latn-RS" sz="2000" dirty="0">
                <a:solidFill>
                  <a:schemeClr val="tx1"/>
                </a:solidFill>
              </a:rPr>
              <a:t> </a:t>
            </a:r>
            <a:r>
              <a:rPr lang="sr-Latn-RS" sz="2000" err="1">
                <a:solidFill>
                  <a:schemeClr val="tx1"/>
                </a:solidFill>
              </a:rPr>
              <a:t>missing</a:t>
            </a:r>
            <a:r>
              <a:rPr lang="sr-Latn-RS" sz="2000" dirty="0">
                <a:solidFill>
                  <a:schemeClr val="tx1"/>
                </a:solidFill>
              </a:rPr>
              <a:t> </a:t>
            </a:r>
            <a:r>
              <a:rPr lang="sr-Latn-RS" sz="2000" err="1">
                <a:solidFill>
                  <a:schemeClr val="tx1"/>
                </a:solidFill>
              </a:rPr>
              <a:t>values</a:t>
            </a:r>
            <a:r>
              <a:rPr lang="sr-Latn-RS" sz="2000" dirty="0">
                <a:solidFill>
                  <a:schemeClr val="tx1"/>
                </a:solidFill>
              </a:rPr>
              <a:t> </a:t>
            </a:r>
            <a:r>
              <a:rPr lang="sr-Latn-RS" sz="2000" err="1">
                <a:solidFill>
                  <a:schemeClr val="tx1"/>
                </a:solidFill>
              </a:rPr>
              <a:t>and</a:t>
            </a:r>
            <a:r>
              <a:rPr lang="sr-Latn-RS" sz="2000" dirty="0">
                <a:solidFill>
                  <a:schemeClr val="tx1"/>
                </a:solidFill>
              </a:rPr>
              <a:t> </a:t>
            </a:r>
            <a:r>
              <a:rPr lang="sr-Latn-RS" sz="2000" err="1">
                <a:solidFill>
                  <a:schemeClr val="tx1"/>
                </a:solidFill>
              </a:rPr>
              <a:t>stored</a:t>
            </a:r>
            <a:r>
              <a:rPr lang="sr-Latn-RS" sz="2000" dirty="0">
                <a:solidFill>
                  <a:schemeClr val="tx1"/>
                </a:solidFill>
              </a:rPr>
              <a:t> </a:t>
            </a:r>
            <a:r>
              <a:rPr lang="sr-Latn-RS" sz="2000" err="1">
                <a:solidFill>
                  <a:schemeClr val="tx1"/>
                </a:solidFill>
              </a:rPr>
              <a:t>it</a:t>
            </a:r>
            <a:r>
              <a:rPr lang="sr-Latn-RS" sz="2000" dirty="0">
                <a:solidFill>
                  <a:schemeClr val="tx1"/>
                </a:solidFill>
              </a:rPr>
              <a:t> in </a:t>
            </a:r>
            <a:r>
              <a:rPr lang="sr-Latn-RS" sz="2000" err="1">
                <a:solidFill>
                  <a:schemeClr val="tx1"/>
                </a:solidFill>
              </a:rPr>
              <a:t>the</a:t>
            </a:r>
            <a:r>
              <a:rPr lang="sr-Latn-RS" sz="2000" dirty="0">
                <a:solidFill>
                  <a:schemeClr val="tx1"/>
                </a:solidFill>
              </a:rPr>
              <a:t> '</a:t>
            </a:r>
            <a:r>
              <a:rPr lang="sr-Latn-RS" sz="2000" err="1">
                <a:solidFill>
                  <a:schemeClr val="tx1"/>
                </a:solidFill>
              </a:rPr>
              <a:t>csv</a:t>
            </a:r>
            <a:r>
              <a:rPr lang="sr-Latn-RS" sz="2000" dirty="0">
                <a:solidFill>
                  <a:schemeClr val="tx1"/>
                </a:solidFill>
              </a:rPr>
              <a:t>' file.</a:t>
            </a:r>
          </a:p>
          <a:p>
            <a:endParaRPr lang="sr-Latn-RS" sz="2000" dirty="0">
              <a:solidFill>
                <a:schemeClr val="tx1"/>
              </a:solidFill>
            </a:endParaRPr>
          </a:p>
          <a:p>
            <a:r>
              <a:rPr lang="sr-Latn-RS" sz="2000" err="1">
                <a:solidFill>
                  <a:schemeClr val="tx1"/>
                </a:solidFill>
              </a:rPr>
              <a:t>The</a:t>
            </a:r>
            <a:r>
              <a:rPr lang="sr-Latn-RS" sz="2000" dirty="0">
                <a:solidFill>
                  <a:schemeClr val="tx1"/>
                </a:solidFill>
              </a:rPr>
              <a:t> link </a:t>
            </a:r>
            <a:r>
              <a:rPr lang="sr-Latn-RS" sz="2000" err="1">
                <a:solidFill>
                  <a:schemeClr val="tx1"/>
                </a:solidFill>
              </a:rPr>
              <a:t>of</a:t>
            </a:r>
            <a:r>
              <a:rPr lang="sr-Latn-RS" sz="2000" dirty="0">
                <a:solidFill>
                  <a:schemeClr val="tx1"/>
                </a:solidFill>
              </a:rPr>
              <a:t> </a:t>
            </a:r>
            <a:r>
              <a:rPr lang="sr-Latn-RS" sz="2000" err="1">
                <a:solidFill>
                  <a:schemeClr val="tx1"/>
                </a:solidFill>
              </a:rPr>
              <a:t>the</a:t>
            </a:r>
            <a:r>
              <a:rPr lang="sr-Latn-RS" sz="2000" dirty="0">
                <a:solidFill>
                  <a:schemeClr val="tx1"/>
                </a:solidFill>
              </a:rPr>
              <a:t> </a:t>
            </a:r>
            <a:r>
              <a:rPr lang="sr-Latn-RS" sz="2000" err="1">
                <a:solidFill>
                  <a:schemeClr val="tx1"/>
                </a:solidFill>
              </a:rPr>
              <a:t>Jupyter</a:t>
            </a:r>
            <a:r>
              <a:rPr lang="sr-Latn-RS" sz="2000" dirty="0">
                <a:solidFill>
                  <a:schemeClr val="tx1"/>
                </a:solidFill>
              </a:rPr>
              <a:t> </a:t>
            </a:r>
            <a:r>
              <a:rPr lang="sr-Latn-RS" sz="2000" err="1">
                <a:solidFill>
                  <a:schemeClr val="tx1"/>
                </a:solidFill>
              </a:rPr>
              <a:t>notebook</a:t>
            </a:r>
            <a:r>
              <a:rPr lang="sr-Latn-RS" sz="2000" dirty="0">
                <a:solidFill>
                  <a:schemeClr val="tx1"/>
                </a:solidFill>
              </a:rPr>
              <a:t> is </a:t>
            </a:r>
            <a:r>
              <a:rPr lang="sr-Latn-RS" sz="2000" err="1">
                <a:solidFill>
                  <a:schemeClr val="tx1"/>
                </a:solidFill>
              </a:rPr>
              <a:t>provided</a:t>
            </a:r>
            <a:r>
              <a:rPr lang="sr-Latn-RS" sz="2000" dirty="0">
                <a:solidFill>
                  <a:schemeClr val="tx1"/>
                </a:solidFill>
              </a:rPr>
              <a:t> </a:t>
            </a:r>
            <a:r>
              <a:rPr lang="sr-Latn-RS" sz="2000" err="1">
                <a:solidFill>
                  <a:schemeClr val="tx1"/>
                </a:solidFill>
              </a:rPr>
              <a:t>below</a:t>
            </a:r>
            <a:r>
              <a:rPr lang="sr-Latn-RS" sz="2000" dirty="0">
                <a:solidFill>
                  <a:schemeClr val="tx1"/>
                </a:solidFill>
              </a:rPr>
              <a:t>:</a:t>
            </a:r>
          </a:p>
          <a:p>
            <a:pPr lvl="1">
              <a:buFont typeface="Wingdings"/>
              <a:buChar char="ü"/>
            </a:pPr>
            <a:r>
              <a:rPr lang="sr-Latn-RS" sz="1600" dirty="0">
                <a:latin typeface="Consolas"/>
                <a:hlinkClick r:id="rId2"/>
              </a:rPr>
              <a:t>https://github.com/Zlatko-Dz/Capstone/blob/main/jupyter-labs-spacex-data-collection-api.ipynb</a:t>
            </a:r>
            <a:endParaRPr lang="sr-Latn-RS" sz="1600">
              <a:latin typeface="Consolas"/>
            </a:endParaRPr>
          </a:p>
          <a:p>
            <a:pPr lvl="1">
              <a:buFont typeface="Wingdings"/>
              <a:buChar char="ü"/>
            </a:pPr>
            <a:endParaRPr lang="sr-Latn-RS" sz="2000" dirty="0"/>
          </a:p>
          <a:p>
            <a:endParaRPr lang="sr-Latn-RS" sz="16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RESULTS / </a:t>
            </a:r>
            <a:r>
              <a:rPr lang="en-US" sz="3200" dirty="0">
                <a:latin typeface="IBM Plex Mono SemiBold"/>
              </a:rPr>
              <a:t>Data exploratory analysis</a:t>
            </a:r>
            <a:endParaRPr lang="en-US" sz="3200" dirty="0"/>
          </a:p>
        </p:txBody>
      </p:sp>
      <p:sp>
        <p:nvSpPr>
          <p:cNvPr id="7" name="Čuvar mesta za sadržaj 2">
            <a:extLst>
              <a:ext uri="{FF2B5EF4-FFF2-40B4-BE49-F238E27FC236}">
                <a16:creationId xmlns:a16="http://schemas.microsoft.com/office/drawing/2014/main" id="{079D54B4-DB31-791F-7090-B6FEA1CFBD2B}"/>
              </a:ext>
            </a:extLst>
          </p:cNvPr>
          <p:cNvSpPr>
            <a:spLocks noGrp="1"/>
          </p:cNvSpPr>
          <p:nvPr>
            <p:ph sz="half" idx="1"/>
          </p:nvPr>
        </p:nvSpPr>
        <p:spPr>
          <a:xfrm>
            <a:off x="838200" y="1690688"/>
            <a:ext cx="10515600" cy="4351338"/>
          </a:xfrm>
        </p:spPr>
        <p:txBody>
          <a:bodyPr vert="horz" lIns="91440" tIns="45720" rIns="91440" bIns="45720" rtlCol="0" anchor="t">
            <a:normAutofit/>
          </a:bodyPr>
          <a:lstStyle/>
          <a:p>
            <a:r>
              <a:rPr lang="sr-Latn-RS" sz="2000" err="1">
                <a:solidFill>
                  <a:schemeClr val="tx1"/>
                </a:solidFill>
              </a:rPr>
              <a:t>We</a:t>
            </a:r>
            <a:r>
              <a:rPr lang="sr-Latn-RS" sz="2000" dirty="0">
                <a:solidFill>
                  <a:schemeClr val="tx1"/>
                </a:solidFill>
              </a:rPr>
              <a:t> </a:t>
            </a:r>
            <a:r>
              <a:rPr lang="sr-Latn-RS" sz="2000" err="1">
                <a:solidFill>
                  <a:schemeClr val="tx1"/>
                </a:solidFill>
              </a:rPr>
              <a:t>started</a:t>
            </a:r>
            <a:r>
              <a:rPr lang="sr-Latn-RS" sz="2000" dirty="0">
                <a:solidFill>
                  <a:schemeClr val="tx1"/>
                </a:solidFill>
              </a:rPr>
              <a:t> </a:t>
            </a:r>
            <a:r>
              <a:rPr lang="sr-Latn-RS" sz="2000" err="1">
                <a:solidFill>
                  <a:schemeClr val="tx1"/>
                </a:solidFill>
              </a:rPr>
              <a:t>with</a:t>
            </a:r>
            <a:r>
              <a:rPr lang="sr-Latn-RS" sz="2000" dirty="0">
                <a:solidFill>
                  <a:schemeClr val="tx1"/>
                </a:solidFill>
              </a:rPr>
              <a:t> EDA – </a:t>
            </a:r>
            <a:r>
              <a:rPr lang="sr-Latn-RS" sz="2000" err="1">
                <a:solidFill>
                  <a:schemeClr val="tx1"/>
                </a:solidFill>
              </a:rPr>
              <a:t>exploratory</a:t>
            </a:r>
            <a:r>
              <a:rPr lang="sr-Latn-RS" sz="2000" dirty="0">
                <a:solidFill>
                  <a:schemeClr val="tx1"/>
                </a:solidFill>
              </a:rPr>
              <a:t> data </a:t>
            </a:r>
            <a:r>
              <a:rPr lang="sr-Latn-RS" sz="2000" err="1">
                <a:solidFill>
                  <a:schemeClr val="tx1"/>
                </a:solidFill>
              </a:rPr>
              <a:t>analysis</a:t>
            </a:r>
            <a:r>
              <a:rPr lang="sr-Latn-RS" sz="2000" dirty="0">
                <a:solidFill>
                  <a:schemeClr val="tx1"/>
                </a:solidFill>
              </a:rPr>
              <a:t> </a:t>
            </a:r>
            <a:r>
              <a:rPr lang="sr-Latn-RS" sz="2000" err="1">
                <a:solidFill>
                  <a:schemeClr val="tx1"/>
                </a:solidFill>
              </a:rPr>
              <a:t>and</a:t>
            </a:r>
            <a:r>
              <a:rPr lang="sr-Latn-RS" sz="2000" dirty="0">
                <a:solidFill>
                  <a:schemeClr val="tx1"/>
                </a:solidFill>
              </a:rPr>
              <a:t>:</a:t>
            </a:r>
          </a:p>
          <a:p>
            <a:endParaRPr lang="sr-Latn-RS" sz="2000" dirty="0">
              <a:solidFill>
                <a:schemeClr val="tx1"/>
              </a:solidFill>
            </a:endParaRPr>
          </a:p>
          <a:p>
            <a:pPr lvl="1">
              <a:buFont typeface="Wingdings"/>
              <a:buChar char="ü"/>
            </a:pPr>
            <a:r>
              <a:rPr lang="sr-Latn-RS" sz="1600" err="1">
                <a:solidFill>
                  <a:schemeClr val="tx1"/>
                </a:solidFill>
                <a:latin typeface="Consolas"/>
                <a:cs typeface="Calibri"/>
              </a:rPr>
              <a:t>Calculated</a:t>
            </a:r>
            <a:r>
              <a:rPr lang="sr-Latn-RS" sz="1600" dirty="0">
                <a:solidFill>
                  <a:schemeClr val="tx1"/>
                </a:solidFill>
                <a:latin typeface="Consolas"/>
                <a:cs typeface="Calibri"/>
              </a:rPr>
              <a:t> </a:t>
            </a:r>
            <a:r>
              <a:rPr lang="sr-Latn-RS" sz="1600" err="1">
                <a:solidFill>
                  <a:schemeClr val="tx1"/>
                </a:solidFill>
                <a:latin typeface="Consolas"/>
                <a:cs typeface="Calibri"/>
              </a:rPr>
              <a:t>the</a:t>
            </a:r>
            <a:r>
              <a:rPr lang="sr-Latn-RS" sz="1600" dirty="0">
                <a:solidFill>
                  <a:schemeClr val="tx1"/>
                </a:solidFill>
                <a:latin typeface="Consolas"/>
                <a:cs typeface="Calibri"/>
              </a:rPr>
              <a:t> </a:t>
            </a:r>
            <a:r>
              <a:rPr lang="sr-Latn-RS" sz="1600" err="1">
                <a:solidFill>
                  <a:schemeClr val="tx1"/>
                </a:solidFill>
                <a:latin typeface="Consolas"/>
                <a:cs typeface="Calibri"/>
              </a:rPr>
              <a:t>number</a:t>
            </a:r>
            <a:r>
              <a:rPr lang="sr-Latn-RS" sz="1600" dirty="0">
                <a:solidFill>
                  <a:schemeClr val="tx1"/>
                </a:solidFill>
                <a:latin typeface="Consolas"/>
                <a:cs typeface="Calibri"/>
              </a:rPr>
              <a:t> </a:t>
            </a:r>
            <a:r>
              <a:rPr lang="sr-Latn-RS" sz="1600" err="1">
                <a:solidFill>
                  <a:schemeClr val="tx1"/>
                </a:solidFill>
                <a:latin typeface="Consolas"/>
                <a:cs typeface="Calibri"/>
              </a:rPr>
              <a:t>of</a:t>
            </a:r>
            <a:r>
              <a:rPr lang="sr-Latn-RS" sz="1600" dirty="0">
                <a:solidFill>
                  <a:schemeClr val="tx1"/>
                </a:solidFill>
                <a:latin typeface="Consolas"/>
                <a:cs typeface="Calibri"/>
              </a:rPr>
              <a:t> </a:t>
            </a:r>
            <a:r>
              <a:rPr lang="sr-Latn-RS" sz="1600" err="1">
                <a:solidFill>
                  <a:schemeClr val="tx1"/>
                </a:solidFill>
                <a:latin typeface="Consolas"/>
                <a:cs typeface="Calibri"/>
              </a:rPr>
              <a:t>launches</a:t>
            </a:r>
            <a:r>
              <a:rPr lang="sr-Latn-RS" sz="1600" dirty="0">
                <a:solidFill>
                  <a:schemeClr val="tx1"/>
                </a:solidFill>
                <a:latin typeface="Consolas"/>
                <a:cs typeface="Calibri"/>
              </a:rPr>
              <a:t> on </a:t>
            </a:r>
            <a:r>
              <a:rPr lang="sr-Latn-RS" sz="1600" err="1">
                <a:solidFill>
                  <a:schemeClr val="tx1"/>
                </a:solidFill>
                <a:latin typeface="Consolas"/>
                <a:cs typeface="Calibri"/>
              </a:rPr>
              <a:t>each</a:t>
            </a:r>
            <a:r>
              <a:rPr lang="sr-Latn-RS" sz="1600" dirty="0">
                <a:solidFill>
                  <a:schemeClr val="tx1"/>
                </a:solidFill>
                <a:latin typeface="Consolas"/>
                <a:cs typeface="Calibri"/>
              </a:rPr>
              <a:t> site</a:t>
            </a:r>
          </a:p>
          <a:p>
            <a:pPr lvl="1">
              <a:buFont typeface="Wingdings"/>
              <a:buChar char="ü"/>
            </a:pPr>
            <a:r>
              <a:rPr lang="sr-Latn-RS" sz="1600" err="1">
                <a:solidFill>
                  <a:schemeClr val="tx1"/>
                </a:solidFill>
                <a:latin typeface="Consolas"/>
              </a:rPr>
              <a:t>Calculated</a:t>
            </a:r>
            <a:r>
              <a:rPr lang="sr-Latn-RS" sz="1600" dirty="0">
                <a:solidFill>
                  <a:schemeClr val="tx1"/>
                </a:solidFill>
                <a:latin typeface="Consolas"/>
              </a:rPr>
              <a:t> </a:t>
            </a:r>
            <a:r>
              <a:rPr lang="sr-Latn-RS" sz="1600" err="1">
                <a:solidFill>
                  <a:schemeClr val="tx1"/>
                </a:solidFill>
                <a:latin typeface="Consolas"/>
              </a:rPr>
              <a:t>the</a:t>
            </a:r>
            <a:r>
              <a:rPr lang="sr-Latn-RS" sz="1600" dirty="0">
                <a:solidFill>
                  <a:schemeClr val="tx1"/>
                </a:solidFill>
                <a:latin typeface="Consolas"/>
              </a:rPr>
              <a:t> </a:t>
            </a:r>
            <a:r>
              <a:rPr lang="sr-Latn-RS" sz="1600" err="1">
                <a:solidFill>
                  <a:schemeClr val="tx1"/>
                </a:solidFill>
                <a:latin typeface="Consolas"/>
              </a:rPr>
              <a:t>number</a:t>
            </a:r>
            <a:r>
              <a:rPr lang="sr-Latn-RS" sz="1600" dirty="0">
                <a:solidFill>
                  <a:schemeClr val="tx1"/>
                </a:solidFill>
                <a:latin typeface="Consolas"/>
              </a:rPr>
              <a:t> </a:t>
            </a:r>
            <a:r>
              <a:rPr lang="sr-Latn-RS" sz="1600" err="1">
                <a:solidFill>
                  <a:schemeClr val="tx1"/>
                </a:solidFill>
                <a:latin typeface="Consolas"/>
              </a:rPr>
              <a:t>and</a:t>
            </a:r>
            <a:r>
              <a:rPr lang="sr-Latn-RS" sz="1600" dirty="0">
                <a:solidFill>
                  <a:schemeClr val="tx1"/>
                </a:solidFill>
                <a:latin typeface="Consolas"/>
              </a:rPr>
              <a:t> </a:t>
            </a:r>
            <a:r>
              <a:rPr lang="sr-Latn-RS" sz="1600" err="1">
                <a:solidFill>
                  <a:schemeClr val="tx1"/>
                </a:solidFill>
                <a:latin typeface="Consolas"/>
              </a:rPr>
              <a:t>occurrence</a:t>
            </a:r>
            <a:r>
              <a:rPr lang="sr-Latn-RS" sz="1600" dirty="0">
                <a:solidFill>
                  <a:schemeClr val="tx1"/>
                </a:solidFill>
                <a:latin typeface="Consolas"/>
              </a:rPr>
              <a:t> </a:t>
            </a:r>
            <a:r>
              <a:rPr lang="sr-Latn-RS" sz="1600" err="1">
                <a:solidFill>
                  <a:schemeClr val="tx1"/>
                </a:solidFill>
                <a:latin typeface="Consolas"/>
              </a:rPr>
              <a:t>of</a:t>
            </a:r>
            <a:r>
              <a:rPr lang="sr-Latn-RS" sz="1600" dirty="0">
                <a:solidFill>
                  <a:schemeClr val="tx1"/>
                </a:solidFill>
                <a:latin typeface="Consolas"/>
              </a:rPr>
              <a:t> </a:t>
            </a:r>
            <a:r>
              <a:rPr lang="sr-Latn-RS" sz="1600" err="1">
                <a:solidFill>
                  <a:schemeClr val="tx1"/>
                </a:solidFill>
                <a:latin typeface="Consolas"/>
              </a:rPr>
              <a:t>each</a:t>
            </a:r>
            <a:r>
              <a:rPr lang="sr-Latn-RS" sz="1600" dirty="0">
                <a:solidFill>
                  <a:schemeClr val="tx1"/>
                </a:solidFill>
                <a:latin typeface="Consolas"/>
              </a:rPr>
              <a:t> </a:t>
            </a:r>
            <a:r>
              <a:rPr lang="sr-Latn-RS" sz="1600" err="1">
                <a:solidFill>
                  <a:schemeClr val="tx1"/>
                </a:solidFill>
                <a:latin typeface="Consolas"/>
              </a:rPr>
              <a:t>orbit</a:t>
            </a:r>
            <a:endParaRPr lang="sr-Latn-RS" sz="1600">
              <a:solidFill>
                <a:schemeClr val="tx1"/>
              </a:solidFill>
              <a:latin typeface="Consolas"/>
            </a:endParaRPr>
          </a:p>
          <a:p>
            <a:pPr lvl="1">
              <a:buFont typeface="Wingdings"/>
              <a:buChar char="ü"/>
            </a:pPr>
            <a:r>
              <a:rPr lang="sr-Latn-RS" sz="1600" err="1">
                <a:solidFill>
                  <a:schemeClr val="tx1"/>
                </a:solidFill>
                <a:latin typeface="Consolas"/>
              </a:rPr>
              <a:t>Calculate</a:t>
            </a:r>
            <a:r>
              <a:rPr lang="sr-Latn-RS" sz="1600" dirty="0">
                <a:solidFill>
                  <a:schemeClr val="tx1"/>
                </a:solidFill>
                <a:latin typeface="Consolas"/>
              </a:rPr>
              <a:t> </a:t>
            </a:r>
            <a:r>
              <a:rPr lang="sr-Latn-RS" sz="1600" err="1">
                <a:solidFill>
                  <a:schemeClr val="tx1"/>
                </a:solidFill>
                <a:latin typeface="Consolas"/>
              </a:rPr>
              <a:t>the</a:t>
            </a:r>
            <a:r>
              <a:rPr lang="sr-Latn-RS" sz="1600" dirty="0">
                <a:solidFill>
                  <a:schemeClr val="tx1"/>
                </a:solidFill>
                <a:latin typeface="Consolas"/>
              </a:rPr>
              <a:t> </a:t>
            </a:r>
            <a:r>
              <a:rPr lang="sr-Latn-RS" sz="1600" err="1">
                <a:solidFill>
                  <a:schemeClr val="tx1"/>
                </a:solidFill>
                <a:latin typeface="Consolas"/>
              </a:rPr>
              <a:t>number</a:t>
            </a:r>
            <a:r>
              <a:rPr lang="sr-Latn-RS" sz="1600" dirty="0">
                <a:solidFill>
                  <a:schemeClr val="tx1"/>
                </a:solidFill>
                <a:latin typeface="Consolas"/>
              </a:rPr>
              <a:t> </a:t>
            </a:r>
            <a:r>
              <a:rPr lang="sr-Latn-RS" sz="1600" err="1">
                <a:solidFill>
                  <a:schemeClr val="tx1"/>
                </a:solidFill>
                <a:latin typeface="Consolas"/>
              </a:rPr>
              <a:t>and</a:t>
            </a:r>
            <a:r>
              <a:rPr lang="sr-Latn-RS" sz="1600" dirty="0">
                <a:solidFill>
                  <a:schemeClr val="tx1"/>
                </a:solidFill>
                <a:latin typeface="Consolas"/>
              </a:rPr>
              <a:t> </a:t>
            </a:r>
            <a:r>
              <a:rPr lang="sr-Latn-RS" sz="1600" err="1">
                <a:solidFill>
                  <a:schemeClr val="tx1"/>
                </a:solidFill>
                <a:latin typeface="Consolas"/>
              </a:rPr>
              <a:t>occurence</a:t>
            </a:r>
            <a:r>
              <a:rPr lang="sr-Latn-RS" sz="1600" dirty="0">
                <a:solidFill>
                  <a:schemeClr val="tx1"/>
                </a:solidFill>
                <a:latin typeface="Consolas"/>
              </a:rPr>
              <a:t> </a:t>
            </a:r>
            <a:r>
              <a:rPr lang="sr-Latn-RS" sz="1600" err="1">
                <a:solidFill>
                  <a:schemeClr val="tx1"/>
                </a:solidFill>
                <a:latin typeface="Consolas"/>
              </a:rPr>
              <a:t>of</a:t>
            </a:r>
            <a:r>
              <a:rPr lang="sr-Latn-RS" sz="1600" dirty="0">
                <a:solidFill>
                  <a:schemeClr val="tx1"/>
                </a:solidFill>
                <a:latin typeface="Consolas"/>
              </a:rPr>
              <a:t> </a:t>
            </a:r>
            <a:r>
              <a:rPr lang="sr-Latn-RS" sz="1600" err="1">
                <a:solidFill>
                  <a:schemeClr val="tx1"/>
                </a:solidFill>
                <a:latin typeface="Consolas"/>
              </a:rPr>
              <a:t>mission</a:t>
            </a:r>
            <a:r>
              <a:rPr lang="sr-Latn-RS" sz="1600" dirty="0">
                <a:solidFill>
                  <a:schemeClr val="tx1"/>
                </a:solidFill>
                <a:latin typeface="Consolas"/>
              </a:rPr>
              <a:t> </a:t>
            </a:r>
            <a:r>
              <a:rPr lang="sr-Latn-RS" sz="1600" err="1">
                <a:solidFill>
                  <a:schemeClr val="tx1"/>
                </a:solidFill>
                <a:latin typeface="Consolas"/>
              </a:rPr>
              <a:t>outcome</a:t>
            </a:r>
            <a:r>
              <a:rPr lang="sr-Latn-RS" sz="1600" dirty="0">
                <a:solidFill>
                  <a:schemeClr val="tx1"/>
                </a:solidFill>
                <a:latin typeface="Consolas"/>
              </a:rPr>
              <a:t> </a:t>
            </a:r>
            <a:r>
              <a:rPr lang="sr-Latn-RS" sz="1600" err="1">
                <a:solidFill>
                  <a:schemeClr val="tx1"/>
                </a:solidFill>
                <a:latin typeface="Consolas"/>
              </a:rPr>
              <a:t>per</a:t>
            </a:r>
            <a:r>
              <a:rPr lang="sr-Latn-RS" sz="1600" dirty="0">
                <a:solidFill>
                  <a:schemeClr val="tx1"/>
                </a:solidFill>
                <a:latin typeface="Consolas"/>
              </a:rPr>
              <a:t> </a:t>
            </a:r>
            <a:r>
              <a:rPr lang="sr-Latn-RS" sz="1600" err="1">
                <a:solidFill>
                  <a:schemeClr val="tx1"/>
                </a:solidFill>
                <a:latin typeface="Consolas"/>
              </a:rPr>
              <a:t>orbit</a:t>
            </a:r>
            <a:r>
              <a:rPr lang="sr-Latn-RS" sz="1600" dirty="0">
                <a:solidFill>
                  <a:schemeClr val="tx1"/>
                </a:solidFill>
                <a:latin typeface="Consolas"/>
              </a:rPr>
              <a:t> </a:t>
            </a:r>
            <a:r>
              <a:rPr lang="sr-Latn-RS" sz="1600" err="1">
                <a:solidFill>
                  <a:schemeClr val="tx1"/>
                </a:solidFill>
                <a:latin typeface="Consolas"/>
              </a:rPr>
              <a:t>type</a:t>
            </a:r>
            <a:endParaRPr lang="sr-Latn-RS" sz="1600">
              <a:solidFill>
                <a:schemeClr val="tx1"/>
              </a:solidFill>
              <a:latin typeface="Consolas"/>
            </a:endParaRPr>
          </a:p>
          <a:p>
            <a:pPr lvl="1">
              <a:buFont typeface="Wingdings"/>
              <a:buChar char="ü"/>
            </a:pPr>
            <a:r>
              <a:rPr lang="sr-Latn-RS" sz="1600" err="1">
                <a:solidFill>
                  <a:schemeClr val="tx1"/>
                </a:solidFill>
                <a:latin typeface="Consolas"/>
              </a:rPr>
              <a:t>Determined</a:t>
            </a:r>
            <a:r>
              <a:rPr lang="sr-Latn-RS" sz="1600" dirty="0">
                <a:solidFill>
                  <a:schemeClr val="tx1"/>
                </a:solidFill>
                <a:latin typeface="Consolas"/>
              </a:rPr>
              <a:t> </a:t>
            </a:r>
            <a:r>
              <a:rPr lang="sr-Latn-RS" sz="1600" err="1">
                <a:solidFill>
                  <a:schemeClr val="tx1"/>
                </a:solidFill>
                <a:latin typeface="Consolas"/>
              </a:rPr>
              <a:t>the</a:t>
            </a:r>
            <a:r>
              <a:rPr lang="sr-Latn-RS" sz="1600" dirty="0">
                <a:solidFill>
                  <a:schemeClr val="tx1"/>
                </a:solidFill>
                <a:latin typeface="Consolas"/>
              </a:rPr>
              <a:t> </a:t>
            </a:r>
            <a:r>
              <a:rPr lang="sr-Latn-RS" sz="1600" err="1">
                <a:solidFill>
                  <a:schemeClr val="tx1"/>
                </a:solidFill>
                <a:latin typeface="Consolas"/>
              </a:rPr>
              <a:t>launch</a:t>
            </a:r>
            <a:r>
              <a:rPr lang="sr-Latn-RS" sz="1600" dirty="0">
                <a:solidFill>
                  <a:schemeClr val="tx1"/>
                </a:solidFill>
                <a:latin typeface="Consolas"/>
              </a:rPr>
              <a:t> </a:t>
            </a:r>
            <a:r>
              <a:rPr lang="sr-Latn-RS" sz="1600" err="1">
                <a:solidFill>
                  <a:schemeClr val="tx1"/>
                </a:solidFill>
                <a:latin typeface="Consolas"/>
              </a:rPr>
              <a:t>success</a:t>
            </a:r>
            <a:r>
              <a:rPr lang="sr-Latn-RS" sz="1600" dirty="0">
                <a:solidFill>
                  <a:schemeClr val="tx1"/>
                </a:solidFill>
                <a:latin typeface="Consolas"/>
              </a:rPr>
              <a:t> rate</a:t>
            </a:r>
          </a:p>
          <a:p>
            <a:pPr lvl="1">
              <a:buFont typeface="Wingdings"/>
              <a:buChar char="ü"/>
            </a:pPr>
            <a:endParaRPr lang="sr-Latn-RS" sz="1600" dirty="0">
              <a:solidFill>
                <a:schemeClr val="tx1"/>
              </a:solidFill>
              <a:latin typeface="Consolas"/>
            </a:endParaRPr>
          </a:p>
          <a:p>
            <a:endParaRPr lang="sr-Latn-RS" sz="2000" dirty="0">
              <a:solidFill>
                <a:schemeClr val="tx1"/>
              </a:solidFill>
            </a:endParaRPr>
          </a:p>
          <a:p>
            <a:r>
              <a:rPr lang="sr-Latn-RS" sz="2000" err="1">
                <a:solidFill>
                  <a:schemeClr val="tx1"/>
                </a:solidFill>
              </a:rPr>
              <a:t>The</a:t>
            </a:r>
            <a:r>
              <a:rPr lang="sr-Latn-RS" sz="2000" dirty="0">
                <a:solidFill>
                  <a:schemeClr val="tx1"/>
                </a:solidFill>
              </a:rPr>
              <a:t> link </a:t>
            </a:r>
            <a:r>
              <a:rPr lang="sr-Latn-RS" sz="2000" err="1">
                <a:solidFill>
                  <a:schemeClr val="tx1"/>
                </a:solidFill>
              </a:rPr>
              <a:t>of</a:t>
            </a:r>
            <a:r>
              <a:rPr lang="sr-Latn-RS" sz="2000" dirty="0">
                <a:solidFill>
                  <a:schemeClr val="tx1"/>
                </a:solidFill>
              </a:rPr>
              <a:t> </a:t>
            </a:r>
            <a:r>
              <a:rPr lang="sr-Latn-RS" sz="2000" err="1">
                <a:solidFill>
                  <a:schemeClr val="tx1"/>
                </a:solidFill>
              </a:rPr>
              <a:t>the</a:t>
            </a:r>
            <a:r>
              <a:rPr lang="sr-Latn-RS" sz="2000" dirty="0">
                <a:solidFill>
                  <a:schemeClr val="tx1"/>
                </a:solidFill>
              </a:rPr>
              <a:t> </a:t>
            </a:r>
            <a:r>
              <a:rPr lang="sr-Latn-RS" sz="2000" err="1">
                <a:solidFill>
                  <a:schemeClr val="tx1"/>
                </a:solidFill>
              </a:rPr>
              <a:t>Jupyter</a:t>
            </a:r>
            <a:r>
              <a:rPr lang="sr-Latn-RS" sz="2000" dirty="0">
                <a:solidFill>
                  <a:schemeClr val="tx1"/>
                </a:solidFill>
              </a:rPr>
              <a:t> </a:t>
            </a:r>
            <a:r>
              <a:rPr lang="sr-Latn-RS" sz="2000" err="1">
                <a:solidFill>
                  <a:schemeClr val="tx1"/>
                </a:solidFill>
              </a:rPr>
              <a:t>notebook</a:t>
            </a:r>
            <a:r>
              <a:rPr lang="sr-Latn-RS" sz="2000" dirty="0">
                <a:solidFill>
                  <a:schemeClr val="tx1"/>
                </a:solidFill>
              </a:rPr>
              <a:t> is </a:t>
            </a:r>
            <a:r>
              <a:rPr lang="sr-Latn-RS" sz="2000" err="1">
                <a:solidFill>
                  <a:schemeClr val="tx1"/>
                </a:solidFill>
              </a:rPr>
              <a:t>provided</a:t>
            </a:r>
            <a:r>
              <a:rPr lang="sr-Latn-RS" sz="2000" dirty="0">
                <a:solidFill>
                  <a:schemeClr val="tx1"/>
                </a:solidFill>
              </a:rPr>
              <a:t> </a:t>
            </a:r>
            <a:r>
              <a:rPr lang="sr-Latn-RS" sz="2000" err="1">
                <a:solidFill>
                  <a:schemeClr val="tx1"/>
                </a:solidFill>
              </a:rPr>
              <a:t>below</a:t>
            </a:r>
            <a:r>
              <a:rPr lang="sr-Latn-RS" sz="2000" dirty="0">
                <a:solidFill>
                  <a:schemeClr val="tx1"/>
                </a:solidFill>
              </a:rPr>
              <a:t>:</a:t>
            </a:r>
            <a:endParaRPr lang="sr-Latn-RS">
              <a:solidFill>
                <a:schemeClr val="tx1"/>
              </a:solidFill>
            </a:endParaRPr>
          </a:p>
          <a:p>
            <a:pPr lvl="1">
              <a:buFont typeface="Wingdings"/>
              <a:buChar char="ü"/>
            </a:pPr>
            <a:r>
              <a:rPr lang="sr-Latn-RS" sz="1600" dirty="0">
                <a:latin typeface="Consolas"/>
                <a:hlinkClick r:id="rId2"/>
              </a:rPr>
              <a:t>https://github.com/Zlatko-Dz/Capstone/blob/main/IBM-DS0321EN-SkillsNetwork_labs_module_1_L3_labs-jupyter-spacex-data_wrangling_jupyterlite.jupyterlite.ipynb</a:t>
            </a:r>
          </a:p>
          <a:p>
            <a:pPr lvl="1">
              <a:buFont typeface="Wingdings"/>
              <a:buChar char="ü"/>
            </a:pPr>
            <a:endParaRPr lang="sr-Latn-RS" sz="1600" dirty="0">
              <a:latin typeface="Consolas"/>
            </a:endParaRPr>
          </a:p>
          <a:p>
            <a:endParaRPr lang="sr-Latn-RS" sz="1600" dirty="0"/>
          </a:p>
        </p:txBody>
      </p:sp>
    </p:spTree>
    <p:extLst>
      <p:ext uri="{BB962C8B-B14F-4D97-AF65-F5344CB8AC3E}">
        <p14:creationId xmlns:p14="http://schemas.microsoft.com/office/powerpoint/2010/main" val="150486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RESULTS / </a:t>
            </a:r>
            <a:r>
              <a:rPr lang="en-US" sz="3200" dirty="0">
                <a:latin typeface="IBM Plex Mono SemiBold"/>
              </a:rPr>
              <a:t>Data web scraping</a:t>
            </a:r>
            <a:endParaRPr lang="en-US" sz="3200" dirty="0"/>
          </a:p>
        </p:txBody>
      </p:sp>
      <p:sp>
        <p:nvSpPr>
          <p:cNvPr id="7" name="Čuvar mesta za sadržaj 2">
            <a:extLst>
              <a:ext uri="{FF2B5EF4-FFF2-40B4-BE49-F238E27FC236}">
                <a16:creationId xmlns:a16="http://schemas.microsoft.com/office/drawing/2014/main" id="{079D54B4-DB31-791F-7090-B6FEA1CFBD2B}"/>
              </a:ext>
            </a:extLst>
          </p:cNvPr>
          <p:cNvSpPr>
            <a:spLocks noGrp="1"/>
          </p:cNvSpPr>
          <p:nvPr>
            <p:ph sz="half" idx="1"/>
          </p:nvPr>
        </p:nvSpPr>
        <p:spPr>
          <a:xfrm>
            <a:off x="838200" y="1690688"/>
            <a:ext cx="10515600" cy="4351338"/>
          </a:xfrm>
        </p:spPr>
        <p:txBody>
          <a:bodyPr vert="horz" lIns="91440" tIns="45720" rIns="91440" bIns="45720" rtlCol="0" anchor="t">
            <a:normAutofit/>
          </a:bodyPr>
          <a:lstStyle/>
          <a:p>
            <a:r>
              <a:rPr lang="sr-Latn-RS" sz="2000" err="1">
                <a:solidFill>
                  <a:schemeClr val="tx1"/>
                </a:solidFill>
              </a:rPr>
              <a:t>We</a:t>
            </a:r>
            <a:r>
              <a:rPr lang="sr-Latn-RS" sz="2000" dirty="0">
                <a:solidFill>
                  <a:schemeClr val="tx1"/>
                </a:solidFill>
              </a:rPr>
              <a:t> </a:t>
            </a:r>
            <a:r>
              <a:rPr lang="sr-Latn-RS" sz="2000" err="1">
                <a:solidFill>
                  <a:schemeClr val="tx1"/>
                </a:solidFill>
              </a:rPr>
              <a:t>used</a:t>
            </a:r>
            <a:r>
              <a:rPr lang="sr-Latn-RS" sz="2000" dirty="0">
                <a:solidFill>
                  <a:schemeClr val="tx1"/>
                </a:solidFill>
              </a:rPr>
              <a:t> Web </a:t>
            </a:r>
            <a:r>
              <a:rPr lang="sr-Latn-RS" sz="2000" err="1">
                <a:solidFill>
                  <a:schemeClr val="tx1"/>
                </a:solidFill>
              </a:rPr>
              <a:t>scraping</a:t>
            </a:r>
            <a:r>
              <a:rPr lang="sr-Latn-RS" sz="2000" dirty="0">
                <a:solidFill>
                  <a:schemeClr val="tx1"/>
                </a:solidFill>
              </a:rPr>
              <a:t> </a:t>
            </a:r>
            <a:r>
              <a:rPr lang="sr-Latn-RS" sz="2000" err="1">
                <a:solidFill>
                  <a:schemeClr val="tx1"/>
                </a:solidFill>
              </a:rPr>
              <a:t>Falcon</a:t>
            </a:r>
            <a:r>
              <a:rPr lang="sr-Latn-RS" sz="2000" dirty="0">
                <a:solidFill>
                  <a:schemeClr val="tx1"/>
                </a:solidFill>
              </a:rPr>
              <a:t> 9 </a:t>
            </a:r>
            <a:r>
              <a:rPr lang="sr-Latn-RS" sz="2000" err="1">
                <a:solidFill>
                  <a:schemeClr val="tx1"/>
                </a:solidFill>
              </a:rPr>
              <a:t>and</a:t>
            </a:r>
            <a:r>
              <a:rPr lang="sr-Latn-RS" sz="2000" dirty="0">
                <a:solidFill>
                  <a:schemeClr val="tx1"/>
                </a:solidFill>
              </a:rPr>
              <a:t> </a:t>
            </a:r>
            <a:r>
              <a:rPr lang="sr-Latn-RS" sz="2000" err="1">
                <a:solidFill>
                  <a:schemeClr val="tx1"/>
                </a:solidFill>
              </a:rPr>
              <a:t>Falcon</a:t>
            </a:r>
            <a:r>
              <a:rPr lang="sr-Latn-RS" sz="2000" dirty="0">
                <a:solidFill>
                  <a:schemeClr val="tx1"/>
                </a:solidFill>
              </a:rPr>
              <a:t> </a:t>
            </a:r>
            <a:r>
              <a:rPr lang="sr-Latn-RS" sz="2000" err="1">
                <a:solidFill>
                  <a:schemeClr val="tx1"/>
                </a:solidFill>
              </a:rPr>
              <a:t>Heavy</a:t>
            </a:r>
            <a:r>
              <a:rPr lang="sr-Latn-RS" sz="2000" dirty="0">
                <a:solidFill>
                  <a:schemeClr val="tx1"/>
                </a:solidFill>
              </a:rPr>
              <a:t> </a:t>
            </a:r>
            <a:r>
              <a:rPr lang="sr-Latn-RS" sz="2000" err="1">
                <a:solidFill>
                  <a:schemeClr val="tx1"/>
                </a:solidFill>
              </a:rPr>
              <a:t>Launches</a:t>
            </a:r>
            <a:r>
              <a:rPr lang="sr-Latn-RS" sz="2000" dirty="0">
                <a:solidFill>
                  <a:schemeClr val="tx1"/>
                </a:solidFill>
              </a:rPr>
              <a:t> </a:t>
            </a:r>
            <a:r>
              <a:rPr lang="sr-Latn-RS" sz="2000" err="1">
                <a:solidFill>
                  <a:schemeClr val="tx1"/>
                </a:solidFill>
              </a:rPr>
              <a:t>Records</a:t>
            </a:r>
            <a:r>
              <a:rPr lang="sr-Latn-RS" sz="2000" dirty="0">
                <a:solidFill>
                  <a:schemeClr val="tx1"/>
                </a:solidFill>
              </a:rPr>
              <a:t> from </a:t>
            </a:r>
            <a:r>
              <a:rPr lang="sr-Latn-RS" sz="2000" err="1">
                <a:solidFill>
                  <a:schemeClr val="tx1"/>
                </a:solidFill>
              </a:rPr>
              <a:t>Wikipedia</a:t>
            </a:r>
            <a:endParaRPr lang="sr-Latn-RS" sz="2000">
              <a:solidFill>
                <a:schemeClr val="tx1"/>
              </a:solidFill>
            </a:endParaRPr>
          </a:p>
          <a:p>
            <a:endParaRPr lang="sr-Latn-RS" sz="1600" dirty="0">
              <a:latin typeface="Consolas"/>
            </a:endParaRPr>
          </a:p>
          <a:p>
            <a:pPr lvl="1">
              <a:buFont typeface="Wingdings"/>
              <a:buChar char="ü"/>
            </a:pPr>
            <a:r>
              <a:rPr lang="sr-Latn-RS" sz="1600" err="1">
                <a:solidFill>
                  <a:srgbClr val="212121"/>
                </a:solidFill>
                <a:latin typeface="Consolas"/>
              </a:rPr>
              <a:t>static_url</a:t>
            </a:r>
            <a:r>
              <a:rPr lang="sr-Latn-RS" sz="1600" dirty="0">
                <a:solidFill>
                  <a:srgbClr val="212121"/>
                </a:solidFill>
                <a:latin typeface="Consolas"/>
              </a:rPr>
              <a:t> </a:t>
            </a:r>
            <a:r>
              <a:rPr lang="sr-Latn-RS" sz="1600" b="1" dirty="0">
                <a:latin typeface="Consolas"/>
              </a:rPr>
              <a:t>=</a:t>
            </a:r>
            <a:r>
              <a:rPr lang="sr-Latn-RS" sz="1600" dirty="0">
                <a:solidFill>
                  <a:srgbClr val="212121"/>
                </a:solidFill>
                <a:latin typeface="Consolas"/>
              </a:rPr>
              <a:t> </a:t>
            </a:r>
            <a:r>
              <a:rPr lang="sr-Latn-RS" sz="1600" dirty="0">
                <a:latin typeface="Consolas"/>
                <a:hlinkClick r:id="rId2"/>
              </a:rPr>
              <a:t>https://en.wikipedia.org/w/index.php?title=List_of_Falcon_9_and_Falcon_Heavy_launches&amp;oldid=1027686922</a:t>
            </a:r>
            <a:endParaRPr lang="sr-Latn-RS" sz="1600" dirty="0">
              <a:latin typeface="Consolas"/>
            </a:endParaRPr>
          </a:p>
          <a:p>
            <a:pPr lvl="1">
              <a:buFont typeface="Wingdings"/>
              <a:buChar char="ü"/>
            </a:pPr>
            <a:endParaRPr lang="sr-Latn-RS" sz="2000" dirty="0">
              <a:latin typeface="Consolas"/>
            </a:endParaRPr>
          </a:p>
          <a:p>
            <a:r>
              <a:rPr lang="sr-Latn-RS" sz="2000" err="1">
                <a:solidFill>
                  <a:schemeClr val="tx1"/>
                </a:solidFill>
                <a:latin typeface="Consolas"/>
              </a:rPr>
              <a:t>We</a:t>
            </a:r>
            <a:r>
              <a:rPr lang="sr-Latn-RS" sz="2000" dirty="0">
                <a:solidFill>
                  <a:schemeClr val="tx1"/>
                </a:solidFill>
              </a:rPr>
              <a:t> </a:t>
            </a:r>
            <a:r>
              <a:rPr lang="sr-Latn-RS" sz="2000" err="1">
                <a:solidFill>
                  <a:schemeClr val="tx1"/>
                </a:solidFill>
              </a:rPr>
              <a:t>extracted</a:t>
            </a:r>
            <a:r>
              <a:rPr lang="sr-Latn-RS" sz="2000" dirty="0">
                <a:solidFill>
                  <a:schemeClr val="tx1"/>
                </a:solidFill>
              </a:rPr>
              <a:t> </a:t>
            </a:r>
            <a:r>
              <a:rPr lang="sr-Latn-RS" sz="2000" err="1">
                <a:solidFill>
                  <a:schemeClr val="tx1"/>
                </a:solidFill>
              </a:rPr>
              <a:t>variables</a:t>
            </a:r>
            <a:r>
              <a:rPr lang="sr-Latn-RS" sz="2000" dirty="0">
                <a:solidFill>
                  <a:schemeClr val="tx1"/>
                </a:solidFill>
              </a:rPr>
              <a:t> / </a:t>
            </a:r>
            <a:r>
              <a:rPr lang="sr-Latn-RS" sz="2000" err="1">
                <a:solidFill>
                  <a:schemeClr val="tx1"/>
                </a:solidFill>
              </a:rPr>
              <a:t>column</a:t>
            </a:r>
            <a:r>
              <a:rPr lang="sr-Latn-RS" sz="2000" dirty="0">
                <a:solidFill>
                  <a:schemeClr val="tx1"/>
                </a:solidFill>
              </a:rPr>
              <a:t> </a:t>
            </a:r>
            <a:r>
              <a:rPr lang="sr-Latn-RS" sz="2000" err="1">
                <a:solidFill>
                  <a:schemeClr val="tx1"/>
                </a:solidFill>
              </a:rPr>
              <a:t>names</a:t>
            </a:r>
            <a:r>
              <a:rPr lang="sr-Latn-RS" sz="2000" dirty="0">
                <a:solidFill>
                  <a:schemeClr val="tx1"/>
                </a:solidFill>
              </a:rPr>
              <a:t> </a:t>
            </a:r>
            <a:r>
              <a:rPr lang="sr-Latn-RS" sz="2000" err="1">
                <a:solidFill>
                  <a:schemeClr val="tx1"/>
                </a:solidFill>
              </a:rPr>
              <a:t>and</a:t>
            </a:r>
            <a:r>
              <a:rPr lang="sr-Latn-RS" sz="2000" dirty="0">
                <a:solidFill>
                  <a:schemeClr val="tx1"/>
                </a:solidFill>
              </a:rPr>
              <a:t> </a:t>
            </a:r>
            <a:r>
              <a:rPr lang="sr-Latn-RS" sz="2000" err="1">
                <a:solidFill>
                  <a:schemeClr val="tx1"/>
                </a:solidFill>
              </a:rPr>
              <a:t>we</a:t>
            </a:r>
            <a:r>
              <a:rPr lang="sr-Latn-RS" sz="2000" dirty="0">
                <a:solidFill>
                  <a:schemeClr val="tx1"/>
                </a:solidFill>
              </a:rPr>
              <a:t> </a:t>
            </a:r>
            <a:r>
              <a:rPr lang="sr-Latn-RS" sz="2000" err="1">
                <a:solidFill>
                  <a:schemeClr val="tx1"/>
                </a:solidFill>
              </a:rPr>
              <a:t>created</a:t>
            </a:r>
            <a:r>
              <a:rPr lang="sr-Latn-RS" sz="2000" dirty="0">
                <a:solidFill>
                  <a:schemeClr val="tx1"/>
                </a:solidFill>
              </a:rPr>
              <a:t> data </a:t>
            </a:r>
            <a:r>
              <a:rPr lang="sr-Latn-RS" sz="2000" err="1">
                <a:solidFill>
                  <a:schemeClr val="tx1"/>
                </a:solidFill>
              </a:rPr>
              <a:t>frame</a:t>
            </a:r>
            <a:r>
              <a:rPr lang="sr-Latn-RS" sz="2000" dirty="0">
                <a:solidFill>
                  <a:schemeClr val="tx1"/>
                </a:solidFill>
              </a:rPr>
              <a:t> </a:t>
            </a:r>
            <a:r>
              <a:rPr lang="sr-Latn-RS" sz="2000" err="1">
                <a:solidFill>
                  <a:schemeClr val="tx1"/>
                </a:solidFill>
              </a:rPr>
              <a:t>by</a:t>
            </a:r>
            <a:r>
              <a:rPr lang="sr-Latn-RS" sz="2000" dirty="0">
                <a:solidFill>
                  <a:schemeClr val="tx1"/>
                </a:solidFill>
              </a:rPr>
              <a:t> </a:t>
            </a:r>
            <a:r>
              <a:rPr lang="sr-Latn-RS" sz="2000" err="1">
                <a:solidFill>
                  <a:schemeClr val="tx1"/>
                </a:solidFill>
              </a:rPr>
              <a:t>parsing</a:t>
            </a:r>
            <a:r>
              <a:rPr lang="sr-Latn-RS" sz="2000" dirty="0">
                <a:solidFill>
                  <a:schemeClr val="tx1"/>
                </a:solidFill>
              </a:rPr>
              <a:t> </a:t>
            </a:r>
            <a:r>
              <a:rPr lang="sr-Latn-RS" sz="2000" err="1">
                <a:solidFill>
                  <a:schemeClr val="tx1"/>
                </a:solidFill>
              </a:rPr>
              <a:t>the</a:t>
            </a:r>
            <a:r>
              <a:rPr lang="sr-Latn-RS" sz="2000" dirty="0">
                <a:solidFill>
                  <a:schemeClr val="tx1"/>
                </a:solidFill>
              </a:rPr>
              <a:t> </a:t>
            </a:r>
            <a:r>
              <a:rPr lang="sr-Latn-RS" sz="2000" err="1">
                <a:solidFill>
                  <a:schemeClr val="tx1"/>
                </a:solidFill>
              </a:rPr>
              <a:t>launch</a:t>
            </a:r>
            <a:r>
              <a:rPr lang="sr-Latn-RS" sz="2000" dirty="0">
                <a:solidFill>
                  <a:schemeClr val="tx1"/>
                </a:solidFill>
              </a:rPr>
              <a:t> HTML </a:t>
            </a:r>
            <a:r>
              <a:rPr lang="sr-Latn-RS" sz="2000" err="1">
                <a:solidFill>
                  <a:schemeClr val="tx1"/>
                </a:solidFill>
              </a:rPr>
              <a:t>tables</a:t>
            </a:r>
            <a:r>
              <a:rPr lang="sr-Latn-RS" sz="2000" dirty="0">
                <a:solidFill>
                  <a:schemeClr val="tx1"/>
                </a:solidFill>
              </a:rPr>
              <a:t> </a:t>
            </a:r>
            <a:r>
              <a:rPr lang="sr-Latn-RS" sz="2000" err="1">
                <a:solidFill>
                  <a:schemeClr val="tx1"/>
                </a:solidFill>
              </a:rPr>
              <a:t>and</a:t>
            </a:r>
            <a:r>
              <a:rPr lang="sr-Latn-RS" sz="2000" dirty="0">
                <a:solidFill>
                  <a:schemeClr val="tx1"/>
                </a:solidFill>
              </a:rPr>
              <a:t> </a:t>
            </a:r>
            <a:r>
              <a:rPr lang="sr-Latn-RS" sz="2000" err="1">
                <a:solidFill>
                  <a:schemeClr val="tx1"/>
                </a:solidFill>
              </a:rPr>
              <a:t>filtered</a:t>
            </a:r>
            <a:r>
              <a:rPr lang="sr-Latn-RS" sz="2000" dirty="0">
                <a:solidFill>
                  <a:schemeClr val="tx1"/>
                </a:solidFill>
              </a:rPr>
              <a:t> </a:t>
            </a:r>
            <a:r>
              <a:rPr lang="sr-Latn-RS" sz="2000" err="1">
                <a:solidFill>
                  <a:schemeClr val="tx1"/>
                </a:solidFill>
              </a:rPr>
              <a:t>it</a:t>
            </a:r>
            <a:r>
              <a:rPr lang="sr-Latn-RS" sz="2000" dirty="0">
                <a:solidFill>
                  <a:schemeClr val="tx1"/>
                </a:solidFill>
              </a:rPr>
              <a:t> so </a:t>
            </a:r>
            <a:r>
              <a:rPr lang="sr-Latn-RS" sz="2000" err="1">
                <a:solidFill>
                  <a:schemeClr val="tx1"/>
                </a:solidFill>
              </a:rPr>
              <a:t>we</a:t>
            </a:r>
            <a:r>
              <a:rPr lang="sr-Latn-RS" sz="2000" dirty="0">
                <a:solidFill>
                  <a:schemeClr val="tx1"/>
                </a:solidFill>
              </a:rPr>
              <a:t> </a:t>
            </a:r>
            <a:r>
              <a:rPr lang="sr-Latn-RS" sz="2000" err="1">
                <a:solidFill>
                  <a:schemeClr val="tx1"/>
                </a:solidFill>
              </a:rPr>
              <a:t>can</a:t>
            </a:r>
            <a:r>
              <a:rPr lang="sr-Latn-RS" sz="2000" dirty="0">
                <a:solidFill>
                  <a:schemeClr val="tx1"/>
                </a:solidFill>
              </a:rPr>
              <a:t> </a:t>
            </a:r>
            <a:r>
              <a:rPr lang="sr-Latn-RS" sz="2000" err="1">
                <a:solidFill>
                  <a:schemeClr val="tx1"/>
                </a:solidFill>
              </a:rPr>
              <a:t>use</a:t>
            </a:r>
            <a:r>
              <a:rPr lang="sr-Latn-RS" sz="2000" dirty="0">
                <a:solidFill>
                  <a:schemeClr val="tx1"/>
                </a:solidFill>
              </a:rPr>
              <a:t> </a:t>
            </a:r>
            <a:r>
              <a:rPr lang="sr-Latn-RS" sz="2000" err="1">
                <a:solidFill>
                  <a:schemeClr val="tx1"/>
                </a:solidFill>
              </a:rPr>
              <a:t>only</a:t>
            </a:r>
            <a:r>
              <a:rPr lang="sr-Latn-RS" sz="2000" dirty="0">
                <a:solidFill>
                  <a:schemeClr val="tx1"/>
                </a:solidFill>
              </a:rPr>
              <a:t> </a:t>
            </a:r>
            <a:r>
              <a:rPr lang="sr-Latn-RS" sz="2000" err="1">
                <a:solidFill>
                  <a:schemeClr val="tx1"/>
                </a:solidFill>
              </a:rPr>
              <a:t>Falcon</a:t>
            </a:r>
            <a:r>
              <a:rPr lang="sr-Latn-RS" sz="2000" dirty="0">
                <a:solidFill>
                  <a:schemeClr val="tx1"/>
                </a:solidFill>
              </a:rPr>
              <a:t> 9 </a:t>
            </a:r>
            <a:r>
              <a:rPr lang="sr-Latn-RS" sz="2000" err="1">
                <a:solidFill>
                  <a:schemeClr val="tx1"/>
                </a:solidFill>
              </a:rPr>
              <a:t>launches</a:t>
            </a:r>
            <a:r>
              <a:rPr lang="sr-Latn-RS" sz="2000" dirty="0">
                <a:solidFill>
                  <a:schemeClr val="tx1"/>
                </a:solidFill>
              </a:rPr>
              <a:t>.</a:t>
            </a:r>
          </a:p>
          <a:p>
            <a:endParaRPr lang="sr-Latn-RS" sz="2000" dirty="0"/>
          </a:p>
          <a:p>
            <a:r>
              <a:rPr lang="sr-Latn-RS" sz="2000" err="1">
                <a:solidFill>
                  <a:schemeClr val="tx1"/>
                </a:solidFill>
              </a:rPr>
              <a:t>The</a:t>
            </a:r>
            <a:r>
              <a:rPr lang="sr-Latn-RS" sz="2000" dirty="0">
                <a:solidFill>
                  <a:schemeClr val="tx1"/>
                </a:solidFill>
              </a:rPr>
              <a:t> link </a:t>
            </a:r>
            <a:r>
              <a:rPr lang="sr-Latn-RS" sz="2000" err="1">
                <a:solidFill>
                  <a:schemeClr val="tx1"/>
                </a:solidFill>
              </a:rPr>
              <a:t>of</a:t>
            </a:r>
            <a:r>
              <a:rPr lang="sr-Latn-RS" sz="2000" dirty="0">
                <a:solidFill>
                  <a:schemeClr val="tx1"/>
                </a:solidFill>
              </a:rPr>
              <a:t> </a:t>
            </a:r>
            <a:r>
              <a:rPr lang="sr-Latn-RS" sz="2000" err="1">
                <a:solidFill>
                  <a:schemeClr val="tx1"/>
                </a:solidFill>
              </a:rPr>
              <a:t>the</a:t>
            </a:r>
            <a:r>
              <a:rPr lang="sr-Latn-RS" sz="2000" dirty="0">
                <a:solidFill>
                  <a:schemeClr val="tx1"/>
                </a:solidFill>
              </a:rPr>
              <a:t> </a:t>
            </a:r>
            <a:r>
              <a:rPr lang="sr-Latn-RS" sz="2000" err="1">
                <a:solidFill>
                  <a:schemeClr val="tx1"/>
                </a:solidFill>
              </a:rPr>
              <a:t>Jupyter</a:t>
            </a:r>
            <a:r>
              <a:rPr lang="sr-Latn-RS" sz="2000" dirty="0">
                <a:solidFill>
                  <a:schemeClr val="tx1"/>
                </a:solidFill>
              </a:rPr>
              <a:t> </a:t>
            </a:r>
            <a:r>
              <a:rPr lang="sr-Latn-RS" sz="2000" err="1">
                <a:solidFill>
                  <a:schemeClr val="tx1"/>
                </a:solidFill>
              </a:rPr>
              <a:t>notebook</a:t>
            </a:r>
            <a:r>
              <a:rPr lang="sr-Latn-RS" sz="2000" dirty="0">
                <a:solidFill>
                  <a:schemeClr val="tx1"/>
                </a:solidFill>
              </a:rPr>
              <a:t> is </a:t>
            </a:r>
            <a:r>
              <a:rPr lang="sr-Latn-RS" sz="2000" err="1">
                <a:solidFill>
                  <a:schemeClr val="tx1"/>
                </a:solidFill>
              </a:rPr>
              <a:t>provided</a:t>
            </a:r>
            <a:r>
              <a:rPr lang="sr-Latn-RS" sz="2000" dirty="0">
                <a:solidFill>
                  <a:schemeClr val="tx1"/>
                </a:solidFill>
              </a:rPr>
              <a:t> </a:t>
            </a:r>
            <a:r>
              <a:rPr lang="sr-Latn-RS" sz="2000" err="1">
                <a:solidFill>
                  <a:schemeClr val="tx1"/>
                </a:solidFill>
              </a:rPr>
              <a:t>below</a:t>
            </a:r>
            <a:r>
              <a:rPr lang="sr-Latn-RS" sz="2000" dirty="0">
                <a:solidFill>
                  <a:schemeClr val="tx1"/>
                </a:solidFill>
              </a:rPr>
              <a:t>:</a:t>
            </a:r>
          </a:p>
          <a:p>
            <a:pPr lvl="1">
              <a:buFont typeface="Wingdings"/>
              <a:buChar char="ü"/>
            </a:pPr>
            <a:r>
              <a:rPr lang="sr-Latn-RS" sz="1600" dirty="0">
                <a:latin typeface="Consolas"/>
                <a:hlinkClick r:id="rId3"/>
              </a:rPr>
              <a:t>https://github.com/Zlatko-Dz/Capstone/blob/main/jupyter-labs-webscraping.ipynb</a:t>
            </a:r>
            <a:endParaRPr lang="sr-Latn-RS" sz="1600" dirty="0">
              <a:latin typeface="Consolas"/>
            </a:endParaRPr>
          </a:p>
          <a:p>
            <a:pPr lvl="1">
              <a:buFont typeface="Wingdings"/>
              <a:buChar char="ü"/>
            </a:pPr>
            <a:endParaRPr lang="sr-Latn-RS" sz="2000" dirty="0"/>
          </a:p>
          <a:p>
            <a:endParaRPr lang="sr-Latn-RS" sz="1600" dirty="0"/>
          </a:p>
        </p:txBody>
      </p:sp>
    </p:spTree>
    <p:extLst>
      <p:ext uri="{BB962C8B-B14F-4D97-AF65-F5344CB8AC3E}">
        <p14:creationId xmlns:p14="http://schemas.microsoft.com/office/powerpoint/2010/main" val="567997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RESULTS / </a:t>
            </a:r>
            <a:r>
              <a:rPr lang="en-US" sz="3200" dirty="0">
                <a:latin typeface="IBM Plex Mono SemiBold"/>
              </a:rPr>
              <a:t>EDA with SQL</a:t>
            </a:r>
            <a:endParaRPr lang="en-US" sz="3200" dirty="0"/>
          </a:p>
        </p:txBody>
      </p:sp>
      <p:sp>
        <p:nvSpPr>
          <p:cNvPr id="7" name="Čuvar mesta za sadržaj 2">
            <a:extLst>
              <a:ext uri="{FF2B5EF4-FFF2-40B4-BE49-F238E27FC236}">
                <a16:creationId xmlns:a16="http://schemas.microsoft.com/office/drawing/2014/main" id="{079D54B4-DB31-791F-7090-B6FEA1CFBD2B}"/>
              </a:ext>
            </a:extLst>
          </p:cNvPr>
          <p:cNvSpPr>
            <a:spLocks noGrp="1"/>
          </p:cNvSpPr>
          <p:nvPr>
            <p:ph sz="half" idx="1"/>
          </p:nvPr>
        </p:nvSpPr>
        <p:spPr>
          <a:xfrm>
            <a:off x="838200" y="1690688"/>
            <a:ext cx="10515600" cy="4351338"/>
          </a:xfrm>
        </p:spPr>
        <p:txBody>
          <a:bodyPr vert="horz" lIns="91440" tIns="45720" rIns="91440" bIns="45720" rtlCol="0" anchor="t">
            <a:normAutofit/>
          </a:bodyPr>
          <a:lstStyle/>
          <a:p>
            <a:r>
              <a:rPr lang="sr-Latn-RS" sz="2000" err="1">
                <a:solidFill>
                  <a:schemeClr val="tx1"/>
                </a:solidFill>
                <a:latin typeface="IBM Plex Mono Text"/>
              </a:rPr>
              <a:t>We</a:t>
            </a:r>
            <a:r>
              <a:rPr lang="sr-Latn-RS" sz="2000" dirty="0">
                <a:solidFill>
                  <a:schemeClr val="tx1"/>
                </a:solidFill>
                <a:latin typeface="IBM Plex Mono Text"/>
              </a:rPr>
              <a:t> </a:t>
            </a:r>
            <a:r>
              <a:rPr lang="sr-Latn-RS" sz="2000" err="1">
                <a:solidFill>
                  <a:schemeClr val="tx1"/>
                </a:solidFill>
                <a:latin typeface="IBM Plex Mono Text"/>
              </a:rPr>
              <a:t>used</a:t>
            </a:r>
            <a:r>
              <a:rPr lang="sr-Latn-RS" sz="2000" dirty="0">
                <a:solidFill>
                  <a:schemeClr val="tx1"/>
                </a:solidFill>
                <a:latin typeface="IBM Plex Mono Text"/>
              </a:rPr>
              <a:t> SQL </a:t>
            </a:r>
            <a:r>
              <a:rPr lang="sr-Latn-RS" sz="2000" err="1">
                <a:solidFill>
                  <a:schemeClr val="tx1"/>
                </a:solidFill>
                <a:latin typeface="IBM Plex Mono Text"/>
              </a:rPr>
              <a:t>for</a:t>
            </a:r>
            <a:r>
              <a:rPr lang="sr-Latn-RS" sz="2000" dirty="0">
                <a:solidFill>
                  <a:schemeClr val="tx1"/>
                </a:solidFill>
                <a:latin typeface="IBM Plex Mono Text"/>
              </a:rPr>
              <a:t> data </a:t>
            </a:r>
            <a:r>
              <a:rPr lang="sr-Latn-RS" sz="2000" err="1">
                <a:solidFill>
                  <a:schemeClr val="tx1"/>
                </a:solidFill>
                <a:latin typeface="IBM Plex Mono Text"/>
              </a:rPr>
              <a:t>exploratory</a:t>
            </a:r>
            <a:r>
              <a:rPr lang="sr-Latn-RS" sz="2000" dirty="0">
                <a:solidFill>
                  <a:schemeClr val="tx1"/>
                </a:solidFill>
                <a:latin typeface="IBM Plex Mono Text"/>
              </a:rPr>
              <a:t> </a:t>
            </a:r>
            <a:r>
              <a:rPr lang="sr-Latn-RS" sz="2000" err="1">
                <a:solidFill>
                  <a:schemeClr val="tx1"/>
                </a:solidFill>
                <a:latin typeface="IBM Plex Mono Text"/>
              </a:rPr>
              <a:t>analysis</a:t>
            </a:r>
            <a:r>
              <a:rPr lang="sr-Latn-RS" sz="2000" dirty="0">
                <a:solidFill>
                  <a:schemeClr val="tx1"/>
                </a:solidFill>
                <a:latin typeface="IBM Plex Mono Text"/>
              </a:rPr>
              <a:t> to </a:t>
            </a:r>
            <a:r>
              <a:rPr lang="sr-Latn-RS" sz="2000" err="1">
                <a:solidFill>
                  <a:schemeClr val="tx1"/>
                </a:solidFill>
                <a:latin typeface="IBM Plex Mono Text"/>
              </a:rPr>
              <a:t>find</a:t>
            </a:r>
            <a:r>
              <a:rPr lang="sr-Latn-RS" sz="2000" dirty="0">
                <a:solidFill>
                  <a:schemeClr val="tx1"/>
                </a:solidFill>
                <a:latin typeface="IBM Plex Mono Text"/>
              </a:rPr>
              <a:t> </a:t>
            </a:r>
            <a:r>
              <a:rPr lang="sr-Latn-RS" sz="2000" err="1">
                <a:solidFill>
                  <a:schemeClr val="tx1"/>
                </a:solidFill>
                <a:latin typeface="IBM Plex Mono Text"/>
              </a:rPr>
              <a:t>relations</a:t>
            </a:r>
            <a:r>
              <a:rPr lang="sr-Latn-RS" sz="2000" dirty="0">
                <a:solidFill>
                  <a:schemeClr val="tx1"/>
                </a:solidFill>
                <a:latin typeface="IBM Plex Mono Text"/>
              </a:rPr>
              <a:t> </a:t>
            </a:r>
            <a:r>
              <a:rPr lang="sr-Latn-RS" sz="2000" err="1">
                <a:solidFill>
                  <a:schemeClr val="tx1"/>
                </a:solidFill>
                <a:latin typeface="IBM Plex Mono Text"/>
              </a:rPr>
              <a:t>between</a:t>
            </a:r>
            <a:r>
              <a:rPr lang="sr-Latn-RS" sz="2000" dirty="0">
                <a:solidFill>
                  <a:schemeClr val="tx1"/>
                </a:solidFill>
                <a:latin typeface="IBM Plex Mono Text"/>
              </a:rPr>
              <a:t>:</a:t>
            </a:r>
          </a:p>
          <a:p>
            <a:pPr marL="0" indent="0">
              <a:buNone/>
            </a:pPr>
            <a:endParaRPr lang="sr-Latn-RS" sz="2000" dirty="0">
              <a:solidFill>
                <a:schemeClr val="tx1"/>
              </a:solidFill>
              <a:latin typeface="Consolas"/>
            </a:endParaRPr>
          </a:p>
          <a:p>
            <a:pPr lvl="1">
              <a:buFont typeface="Wingdings"/>
              <a:buChar char="ü"/>
            </a:pPr>
            <a:r>
              <a:rPr lang="sr-Latn-RS" sz="1600" err="1">
                <a:solidFill>
                  <a:schemeClr val="tx1"/>
                </a:solidFill>
                <a:latin typeface="Consolas"/>
              </a:rPr>
              <a:t>Launch</a:t>
            </a:r>
            <a:r>
              <a:rPr lang="sr-Latn-RS" sz="1600" dirty="0">
                <a:solidFill>
                  <a:schemeClr val="tx1"/>
                </a:solidFill>
                <a:latin typeface="Consolas"/>
              </a:rPr>
              <a:t> Site</a:t>
            </a:r>
          </a:p>
          <a:p>
            <a:pPr lvl="1">
              <a:buFont typeface="Wingdings"/>
              <a:buChar char="ü"/>
            </a:pPr>
            <a:r>
              <a:rPr lang="sr-Latn-RS" sz="1600" err="1">
                <a:solidFill>
                  <a:schemeClr val="tx1"/>
                </a:solidFill>
                <a:latin typeface="Consolas"/>
              </a:rPr>
              <a:t>Payload</a:t>
            </a:r>
            <a:r>
              <a:rPr lang="sr-Latn-RS" sz="1600" dirty="0">
                <a:solidFill>
                  <a:schemeClr val="tx1"/>
                </a:solidFill>
                <a:latin typeface="Consolas"/>
              </a:rPr>
              <a:t> </a:t>
            </a:r>
            <a:r>
              <a:rPr lang="sr-Latn-RS" sz="1600" err="1">
                <a:solidFill>
                  <a:schemeClr val="tx1"/>
                </a:solidFill>
                <a:latin typeface="Consolas"/>
              </a:rPr>
              <a:t>Mass</a:t>
            </a:r>
            <a:endParaRPr lang="sr-Latn-RS" sz="1600">
              <a:solidFill>
                <a:schemeClr val="tx1"/>
              </a:solidFill>
              <a:latin typeface="Consolas"/>
            </a:endParaRPr>
          </a:p>
          <a:p>
            <a:pPr lvl="1">
              <a:buFont typeface="Wingdings"/>
              <a:buChar char="ü"/>
            </a:pPr>
            <a:r>
              <a:rPr lang="sr-Latn-RS" sz="1600" err="1">
                <a:solidFill>
                  <a:schemeClr val="tx1"/>
                </a:solidFill>
                <a:latin typeface="Consolas"/>
              </a:rPr>
              <a:t>Booster</a:t>
            </a:r>
            <a:r>
              <a:rPr lang="sr-Latn-RS" sz="1600" dirty="0">
                <a:solidFill>
                  <a:schemeClr val="tx1"/>
                </a:solidFill>
                <a:latin typeface="Consolas"/>
              </a:rPr>
              <a:t> </a:t>
            </a:r>
            <a:r>
              <a:rPr lang="sr-Latn-RS" sz="1600" err="1">
                <a:solidFill>
                  <a:schemeClr val="tx1"/>
                </a:solidFill>
                <a:latin typeface="Consolas"/>
              </a:rPr>
              <a:t>Versions</a:t>
            </a:r>
            <a:r>
              <a:rPr lang="sr-Latn-RS" sz="1600" dirty="0">
                <a:solidFill>
                  <a:schemeClr val="tx1"/>
                </a:solidFill>
                <a:latin typeface="Consolas"/>
              </a:rPr>
              <a:t> </a:t>
            </a:r>
          </a:p>
          <a:p>
            <a:pPr lvl="1">
              <a:buFont typeface="Wingdings"/>
              <a:buChar char="ü"/>
            </a:pPr>
            <a:r>
              <a:rPr lang="sr-Latn-RS" sz="1600" dirty="0">
                <a:solidFill>
                  <a:schemeClr val="tx1"/>
                </a:solidFill>
                <a:latin typeface="Consolas"/>
              </a:rPr>
              <a:t>Landing </a:t>
            </a:r>
            <a:r>
              <a:rPr lang="sr-Latn-RS" sz="1600" err="1">
                <a:solidFill>
                  <a:schemeClr val="tx1"/>
                </a:solidFill>
                <a:latin typeface="Consolas"/>
              </a:rPr>
              <a:t>Outcome</a:t>
            </a:r>
            <a:endParaRPr lang="sr-Latn-RS" sz="1600">
              <a:solidFill>
                <a:schemeClr val="tx1"/>
              </a:solidFill>
              <a:latin typeface="Consolas"/>
            </a:endParaRPr>
          </a:p>
          <a:p>
            <a:pPr lvl="1">
              <a:buFont typeface="Wingdings"/>
              <a:buChar char="ü"/>
            </a:pPr>
            <a:endParaRPr lang="sr-Latn-RS" sz="1600" dirty="0">
              <a:solidFill>
                <a:schemeClr val="tx1"/>
              </a:solidFill>
              <a:latin typeface="Consolas"/>
            </a:endParaRPr>
          </a:p>
          <a:p>
            <a:r>
              <a:rPr lang="sr-Latn-RS" sz="2000" dirty="0">
                <a:solidFill>
                  <a:schemeClr val="tx1"/>
                </a:solidFill>
                <a:latin typeface="IBM Plex Mono Text"/>
              </a:rPr>
              <a:t>As </a:t>
            </a:r>
            <a:r>
              <a:rPr lang="sr-Latn-RS" sz="2000" err="1">
                <a:solidFill>
                  <a:schemeClr val="tx1"/>
                </a:solidFill>
                <a:latin typeface="IBM Plex Mono Text"/>
              </a:rPr>
              <a:t>the</a:t>
            </a:r>
            <a:r>
              <a:rPr lang="sr-Latn-RS" sz="2000" dirty="0">
                <a:solidFill>
                  <a:schemeClr val="tx1"/>
                </a:solidFill>
                <a:latin typeface="IBM Plex Mono Text"/>
              </a:rPr>
              <a:t> </a:t>
            </a:r>
            <a:r>
              <a:rPr lang="sr-Latn-RS" sz="2000" err="1">
                <a:solidFill>
                  <a:schemeClr val="tx1"/>
                </a:solidFill>
                <a:latin typeface="IBM Plex Mono Text"/>
              </a:rPr>
              <a:t>result</a:t>
            </a:r>
            <a:r>
              <a:rPr lang="sr-Latn-RS" sz="2000" dirty="0">
                <a:solidFill>
                  <a:schemeClr val="tx1"/>
                </a:solidFill>
                <a:latin typeface="IBM Plex Mono Text"/>
              </a:rPr>
              <a:t> </a:t>
            </a:r>
            <a:r>
              <a:rPr lang="sr-Latn-RS" sz="2000" err="1">
                <a:solidFill>
                  <a:schemeClr val="tx1"/>
                </a:solidFill>
                <a:latin typeface="IBM Plex Mono Text"/>
              </a:rPr>
              <a:t>we</a:t>
            </a:r>
            <a:r>
              <a:rPr lang="sr-Latn-RS" sz="2000" dirty="0">
                <a:solidFill>
                  <a:schemeClr val="tx1"/>
                </a:solidFill>
                <a:latin typeface="IBM Plex Mono Text"/>
              </a:rPr>
              <a:t> </a:t>
            </a:r>
            <a:r>
              <a:rPr lang="sr-Latn-RS" sz="2000" err="1">
                <a:solidFill>
                  <a:schemeClr val="tx1"/>
                </a:solidFill>
                <a:latin typeface="IBM Plex Mono Text"/>
              </a:rPr>
              <a:t>got</a:t>
            </a:r>
            <a:r>
              <a:rPr lang="sr-Latn-RS" sz="2000" dirty="0">
                <a:solidFill>
                  <a:schemeClr val="tx1"/>
                </a:solidFill>
                <a:latin typeface="IBM Plex Mono Text"/>
              </a:rPr>
              <a:t> </a:t>
            </a:r>
            <a:r>
              <a:rPr lang="sr-Latn-RS" sz="2000" err="1">
                <a:solidFill>
                  <a:schemeClr val="tx1"/>
                </a:solidFill>
                <a:latin typeface="IBM Plex Mono Text"/>
              </a:rPr>
              <a:t>information</a:t>
            </a:r>
            <a:r>
              <a:rPr lang="sr-Latn-RS" sz="2000" dirty="0">
                <a:solidFill>
                  <a:schemeClr val="tx1"/>
                </a:solidFill>
                <a:latin typeface="IBM Plex Mono Text"/>
              </a:rPr>
              <a:t> </a:t>
            </a:r>
            <a:r>
              <a:rPr lang="sr-Latn-RS" sz="2000" err="1">
                <a:solidFill>
                  <a:schemeClr val="tx1"/>
                </a:solidFill>
                <a:latin typeface="IBM Plex Mono Text"/>
              </a:rPr>
              <a:t>about</a:t>
            </a:r>
            <a:r>
              <a:rPr lang="sr-Latn-RS" sz="2000" dirty="0">
                <a:solidFill>
                  <a:schemeClr val="tx1"/>
                </a:solidFill>
                <a:latin typeface="IBM Plex Mono Text"/>
              </a:rPr>
              <a:t> </a:t>
            </a:r>
            <a:r>
              <a:rPr lang="sr-Latn-RS" sz="2000" err="1">
                <a:solidFill>
                  <a:schemeClr val="tx1"/>
                </a:solidFill>
                <a:latin typeface="IBM Plex Mono Text"/>
              </a:rPr>
              <a:t>number</a:t>
            </a:r>
            <a:r>
              <a:rPr lang="sr-Latn-RS" sz="2000" dirty="0">
                <a:solidFill>
                  <a:schemeClr val="tx1"/>
                </a:solidFill>
                <a:latin typeface="IBM Plex Mono Text"/>
              </a:rPr>
              <a:t> </a:t>
            </a:r>
            <a:r>
              <a:rPr lang="sr-Latn-RS" sz="2000" err="1">
                <a:solidFill>
                  <a:schemeClr val="tx1"/>
                </a:solidFill>
                <a:latin typeface="IBM Plex Mono Text"/>
              </a:rPr>
              <a:t>of</a:t>
            </a:r>
            <a:r>
              <a:rPr lang="sr-Latn-RS" sz="2000" dirty="0">
                <a:solidFill>
                  <a:schemeClr val="tx1"/>
                </a:solidFill>
                <a:latin typeface="IBM Plex Mono Text"/>
              </a:rPr>
              <a:t> </a:t>
            </a:r>
            <a:r>
              <a:rPr lang="sr-Latn-RS" sz="2000" err="1">
                <a:solidFill>
                  <a:schemeClr val="tx1"/>
                </a:solidFill>
                <a:latin typeface="IBM Plex Mono Text"/>
              </a:rPr>
              <a:t>successful</a:t>
            </a:r>
            <a:r>
              <a:rPr lang="sr-Latn-RS" sz="2000" dirty="0">
                <a:solidFill>
                  <a:schemeClr val="tx1"/>
                </a:solidFill>
                <a:latin typeface="IBM Plex Mono Text"/>
              </a:rPr>
              <a:t> </a:t>
            </a:r>
            <a:r>
              <a:rPr lang="sr-Latn-RS" sz="2000" err="1">
                <a:solidFill>
                  <a:schemeClr val="tx1"/>
                </a:solidFill>
                <a:latin typeface="IBM Plex Mono Text"/>
              </a:rPr>
              <a:t>landing</a:t>
            </a:r>
            <a:r>
              <a:rPr lang="sr-Latn-RS" sz="2000" dirty="0">
                <a:solidFill>
                  <a:schemeClr val="tx1"/>
                </a:solidFill>
                <a:latin typeface="IBM Plex Mono Text"/>
              </a:rPr>
              <a:t> </a:t>
            </a:r>
            <a:r>
              <a:rPr lang="sr-Latn-RS" sz="2000" err="1">
                <a:solidFill>
                  <a:schemeClr val="tx1"/>
                </a:solidFill>
                <a:latin typeface="IBM Plex Mono Text"/>
              </a:rPr>
              <a:t>outcomes</a:t>
            </a:r>
            <a:r>
              <a:rPr lang="sr-Latn-RS" sz="2000" dirty="0">
                <a:solidFill>
                  <a:schemeClr val="tx1"/>
                </a:solidFill>
                <a:latin typeface="IBM Plex Mono Text"/>
              </a:rPr>
              <a:t>.</a:t>
            </a:r>
          </a:p>
          <a:p>
            <a:endParaRPr lang="sr-Latn-RS" sz="2000" dirty="0">
              <a:solidFill>
                <a:schemeClr val="tx1"/>
              </a:solidFill>
            </a:endParaRPr>
          </a:p>
          <a:p>
            <a:r>
              <a:rPr lang="sr-Latn-RS" sz="2000" err="1">
                <a:solidFill>
                  <a:schemeClr val="tx1"/>
                </a:solidFill>
                <a:latin typeface="IBM Plex Mono Text"/>
              </a:rPr>
              <a:t>The</a:t>
            </a:r>
            <a:r>
              <a:rPr lang="sr-Latn-RS" sz="2000" dirty="0">
                <a:solidFill>
                  <a:schemeClr val="tx1"/>
                </a:solidFill>
                <a:latin typeface="IBM Plex Mono Text"/>
              </a:rPr>
              <a:t> link </a:t>
            </a:r>
            <a:r>
              <a:rPr lang="sr-Latn-RS" sz="2000" err="1">
                <a:solidFill>
                  <a:schemeClr val="tx1"/>
                </a:solidFill>
                <a:latin typeface="IBM Plex Mono Text"/>
              </a:rPr>
              <a:t>of</a:t>
            </a:r>
            <a:r>
              <a:rPr lang="sr-Latn-RS" sz="2000" dirty="0">
                <a:solidFill>
                  <a:schemeClr val="tx1"/>
                </a:solidFill>
                <a:latin typeface="IBM Plex Mono Text"/>
              </a:rPr>
              <a:t> </a:t>
            </a:r>
            <a:r>
              <a:rPr lang="sr-Latn-RS" sz="2000" err="1">
                <a:solidFill>
                  <a:schemeClr val="tx1"/>
                </a:solidFill>
                <a:latin typeface="IBM Plex Mono Text"/>
              </a:rPr>
              <a:t>the</a:t>
            </a:r>
            <a:r>
              <a:rPr lang="sr-Latn-RS" sz="2000" dirty="0">
                <a:solidFill>
                  <a:schemeClr val="tx1"/>
                </a:solidFill>
                <a:latin typeface="IBM Plex Mono Text"/>
              </a:rPr>
              <a:t> </a:t>
            </a:r>
            <a:r>
              <a:rPr lang="sr-Latn-RS" sz="2000" err="1">
                <a:solidFill>
                  <a:schemeClr val="tx1"/>
                </a:solidFill>
                <a:latin typeface="IBM Plex Mono Text"/>
              </a:rPr>
              <a:t>Jupyter</a:t>
            </a:r>
            <a:r>
              <a:rPr lang="sr-Latn-RS" sz="2000" dirty="0">
                <a:solidFill>
                  <a:schemeClr val="tx1"/>
                </a:solidFill>
                <a:latin typeface="IBM Plex Mono Text"/>
              </a:rPr>
              <a:t> </a:t>
            </a:r>
            <a:r>
              <a:rPr lang="sr-Latn-RS" sz="2000" err="1">
                <a:solidFill>
                  <a:schemeClr val="tx1"/>
                </a:solidFill>
                <a:latin typeface="IBM Plex Mono Text"/>
              </a:rPr>
              <a:t>notebook</a:t>
            </a:r>
            <a:r>
              <a:rPr lang="sr-Latn-RS" sz="2000" dirty="0">
                <a:solidFill>
                  <a:schemeClr val="tx1"/>
                </a:solidFill>
                <a:latin typeface="IBM Plex Mono Text"/>
              </a:rPr>
              <a:t> is </a:t>
            </a:r>
            <a:r>
              <a:rPr lang="sr-Latn-RS" sz="2000" err="1">
                <a:solidFill>
                  <a:schemeClr val="tx1"/>
                </a:solidFill>
                <a:latin typeface="IBM Plex Mono Text"/>
              </a:rPr>
              <a:t>provided</a:t>
            </a:r>
            <a:r>
              <a:rPr lang="sr-Latn-RS" sz="2000" dirty="0">
                <a:solidFill>
                  <a:schemeClr val="tx1"/>
                </a:solidFill>
                <a:latin typeface="IBM Plex Mono Text"/>
              </a:rPr>
              <a:t> </a:t>
            </a:r>
            <a:r>
              <a:rPr lang="sr-Latn-RS" sz="2000" err="1">
                <a:solidFill>
                  <a:schemeClr val="tx1"/>
                </a:solidFill>
                <a:latin typeface="IBM Plex Mono Text"/>
              </a:rPr>
              <a:t>below</a:t>
            </a:r>
            <a:r>
              <a:rPr lang="sr-Latn-RS" sz="2000" dirty="0">
                <a:solidFill>
                  <a:schemeClr val="tx1"/>
                </a:solidFill>
                <a:latin typeface="IBM Plex Mono Text"/>
              </a:rPr>
              <a:t>:</a:t>
            </a:r>
            <a:endParaRPr lang="sr-Latn-RS">
              <a:solidFill>
                <a:schemeClr val="tx1"/>
              </a:solidFill>
              <a:latin typeface="IBM Plex Mono Text"/>
            </a:endParaRPr>
          </a:p>
          <a:p>
            <a:pPr lvl="1">
              <a:buFont typeface="Wingdings"/>
              <a:buChar char="ü"/>
            </a:pPr>
            <a:r>
              <a:rPr lang="sr-Latn-RS" sz="1600" dirty="0">
                <a:latin typeface="Consolas"/>
                <a:hlinkClick r:id="rId2"/>
              </a:rPr>
              <a:t>https://github.com/Zlatko-Dz/Capstone/blob/main/jupyter-labs-eda-sql-coursera_sqllite.ipynb</a:t>
            </a:r>
          </a:p>
          <a:p>
            <a:pPr marL="457200" lvl="1" indent="0">
              <a:buNone/>
            </a:pPr>
            <a:endParaRPr lang="sr-Latn-RS" sz="1600" dirty="0"/>
          </a:p>
          <a:p>
            <a:endParaRPr lang="sr-Latn-RS" sz="1600" dirty="0"/>
          </a:p>
        </p:txBody>
      </p:sp>
    </p:spTree>
    <p:extLst>
      <p:ext uri="{BB962C8B-B14F-4D97-AF65-F5344CB8AC3E}">
        <p14:creationId xmlns:p14="http://schemas.microsoft.com/office/powerpoint/2010/main" val="559957187"/>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434</TotalTime>
  <Words>361</Words>
  <Application>Microsoft Office PowerPoint</Application>
  <PresentationFormat>Široki ekran</PresentationFormat>
  <Paragraphs>111</Paragraphs>
  <Slides>20</Slides>
  <Notes>2</Notes>
  <HiddenSlides>0</HiddenSlides>
  <MMClips>0</MMClips>
  <ScaleCrop>false</ScaleCrop>
  <HeadingPairs>
    <vt:vector size="4" baseType="variant">
      <vt:variant>
        <vt:lpstr>Tema</vt:lpstr>
      </vt:variant>
      <vt:variant>
        <vt:i4>1</vt:i4>
      </vt:variant>
      <vt:variant>
        <vt:lpstr>Naslovi slajdova</vt:lpstr>
      </vt:variant>
      <vt:variant>
        <vt:i4>20</vt:i4>
      </vt:variant>
    </vt:vector>
  </HeadingPairs>
  <TitlesOfParts>
    <vt:vector size="21" baseType="lpstr">
      <vt:lpstr>SLIDE_TEMPLATE_skill_network</vt:lpstr>
      <vt:lpstr>Data science Capstone</vt:lpstr>
      <vt:lpstr>OUTLINE</vt:lpstr>
      <vt:lpstr>EXECUTIVE SUMMARY</vt:lpstr>
      <vt:lpstr>INTRODUCTION</vt:lpstr>
      <vt:lpstr>METHODOLOGY</vt:lpstr>
      <vt:lpstr>RESULTS / Data collecting &amp; wrangling</vt:lpstr>
      <vt:lpstr>RESULTS / Data exploratory analysis</vt:lpstr>
      <vt:lpstr>RESULTS / Data web scraping</vt:lpstr>
      <vt:lpstr>RESULTS / EDA with SQL</vt:lpstr>
      <vt:lpstr>RESULTS / EDA with Data Visualization</vt:lpstr>
      <vt:lpstr>FOLIUM / Launch Sites Locations Analysis</vt:lpstr>
      <vt:lpstr>DASHBOARD / SpaceX Dash for different SpaceX Falcon 9 launch sites</vt:lpstr>
      <vt:lpstr>DASHBOARD TAB 1 / Dropdown menu for different SpaceX launch sites</vt:lpstr>
      <vt:lpstr>DASHBOARD TAB 2 / @app callback with success count for all launch sites</vt:lpstr>
      <vt:lpstr>DASHBOARD TAB 3 / Payload range and success count on Payload mass for all sites</vt:lpstr>
      <vt:lpstr>RESULTS / Maschine learning prediction</vt:lpstr>
      <vt:lpstr>DISCUSSION</vt:lpstr>
      <vt:lpstr>OVERALL FINDINGS &amp; IMPLICATIONS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Pratiksha Verma</cp:lastModifiedBy>
  <cp:revision>1076</cp:revision>
  <dcterms:created xsi:type="dcterms:W3CDTF">2020-10-28T18:29:43Z</dcterms:created>
  <dcterms:modified xsi:type="dcterms:W3CDTF">2023-06-19T15:28:21Z</dcterms:modified>
</cp:coreProperties>
</file>