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4" r:id="rId26"/>
    <p:sldId id="285" r:id="rId27"/>
    <p:sldId id="286" r:id="rId28"/>
    <p:sldId id="287" r:id="rId29"/>
    <p:sldId id="292" r:id="rId30"/>
    <p:sldId id="260" r:id="rId31"/>
    <p:sldId id="270" r:id="rId32"/>
    <p:sldId id="288" r:id="rId3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41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692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425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089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7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940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47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85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15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897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5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0DC9-7215-470A-B4FF-BC1CE68C6501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7D4AA-9DAD-4102-9343-B84FDA53EA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3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cs.wikipedia.org/wiki/Soubor:Telc109.jpg" TargetMode="External"/><Relationship Id="rId3" Type="http://schemas.openxmlformats.org/officeDocument/2006/relationships/hyperlink" Target="http://cs.wikipedia.org/wiki/Soubor:LetohradekHvezda2.jpg" TargetMode="External"/><Relationship Id="rId7" Type="http://schemas.openxmlformats.org/officeDocument/2006/relationships/hyperlink" Target="http://cs.wikipedia.org/wiki/Soubor:Z%C3%A1mek,_V._Losiny.JPG" TargetMode="External"/><Relationship Id="rId2" Type="http://schemas.openxmlformats.org/officeDocument/2006/relationships/hyperlink" Target="http://cs.wikipedia.org/wiki/Soubor:Pra%C5%BEsk%C3%BD_hrad,_Letohr%C3%A1dek_kr%C3%A1lovny_Anny_02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wikipedia.org/wiki/Soubor:Z%C3%A1mek_Nelahozeves.jpg" TargetMode="External"/><Relationship Id="rId5" Type="http://schemas.openxmlformats.org/officeDocument/2006/relationships/hyperlink" Target="http://cs.wikipedia.org/wiki/Soubor:Cervena_Lhota,_Czech_Republic.jpg" TargetMode="External"/><Relationship Id="rId10" Type="http://schemas.openxmlformats.org/officeDocument/2006/relationships/hyperlink" Target="http://cs.wikipedia.org/wiki/Soubor:Giuseppe_Arcimboldo_-_Summer,_1573.jpg" TargetMode="External"/><Relationship Id="rId4" Type="http://schemas.openxmlformats.org/officeDocument/2006/relationships/hyperlink" Target="http://cs.wikipedia.org/wiki/Soubor:Z%C3%A1mek_Litomy%C5%A1l_1.JPG" TargetMode="External"/><Relationship Id="rId9" Type="http://schemas.openxmlformats.org/officeDocument/2006/relationships/hyperlink" Target="http://cs.wikipedia.org/wiki/Soubor:Giuseppe_Arcimboldo_-_Spring,_1573.jpg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cs.wikipedia.org/wiki/Soubor:Da%C4%8Dick%C3%BD.jpg" TargetMode="External"/><Relationship Id="rId3" Type="http://schemas.openxmlformats.org/officeDocument/2006/relationships/hyperlink" Target="http://cs.wikipedia.org/wiki/Soubor:Giuseppe_Arcimboldo_-_Winter,_1573.jpg" TargetMode="External"/><Relationship Id="rId7" Type="http://schemas.openxmlformats.org/officeDocument/2006/relationships/hyperlink" Target="http://cs.wikipedia.org/wiki/Soubor:Jan_Blahoslav.JPG" TargetMode="External"/><Relationship Id="rId2" Type="http://schemas.openxmlformats.org/officeDocument/2006/relationships/hyperlink" Target="http://cs.wikipedia.org/wiki/Soubor:Giuseppe_Arcimboldo_-_Autumn,_1573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wikipedia.org/wiki/Soubor:Hajek_Kronyka.jpg" TargetMode="External"/><Relationship Id="rId5" Type="http://schemas.openxmlformats.org/officeDocument/2006/relationships/hyperlink" Target="http://cs.wikipedia.org/wiki/Soubor:Melantrich63.jpg" TargetMode="External"/><Relationship Id="rId4" Type="http://schemas.openxmlformats.org/officeDocument/2006/relationships/hyperlink" Target="http://cs.wikipedia.org/wiki/Soubor:Jan_Vil%C3%ADmek_-_Daniel_Adam_z_Veleslav%C3%ADna.jp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cs-CZ" b="1" dirty="0">
                <a:solidFill>
                  <a:srgbClr val="7030A0"/>
                </a:solidFill>
              </a:rPr>
              <a:t>Literatura období renesance a humanismu v Čechách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712879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53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Giuseppe </a:t>
            </a:r>
            <a:r>
              <a:rPr lang="cs-CZ" dirty="0" err="1"/>
              <a:t>Arcimboldo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2000" dirty="0"/>
              <a:t>         Jaro                                Léto                          Podzim                            Zima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6882"/>
            <a:ext cx="1872208" cy="266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1700807"/>
            <a:ext cx="1872208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1944216" cy="266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72575"/>
            <a:ext cx="1800200" cy="269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74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611560" y="474345"/>
            <a:ext cx="82809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cs-CZ" sz="3200" kern="50" dirty="0">
                <a:effectLst/>
                <a:latin typeface="Times New Roman"/>
                <a:ea typeface="Lucida Sans Unicode"/>
              </a:rPr>
              <a:t>V českých zemích byla 2 důležitá centra humanismu: </a:t>
            </a:r>
            <a:r>
              <a:rPr lang="cs-CZ" sz="3200" b="1" kern="50" dirty="0">
                <a:solidFill>
                  <a:srgbClr val="7030A0"/>
                </a:solidFill>
                <a:effectLst/>
                <a:latin typeface="Times New Roman"/>
                <a:ea typeface="Lucida Sans Unicode"/>
              </a:rPr>
              <a:t>Praha a Olomouc</a:t>
            </a:r>
            <a:r>
              <a:rPr lang="cs-CZ" sz="3200" kern="50" dirty="0">
                <a:effectLst/>
                <a:latin typeface="Times New Roman"/>
                <a:ea typeface="Lucida Sans Unicode"/>
              </a:rPr>
              <a:t>.</a:t>
            </a:r>
          </a:p>
          <a:p>
            <a:pPr>
              <a:spcAft>
                <a:spcPts val="0"/>
              </a:spcAft>
            </a:pPr>
            <a:r>
              <a:rPr lang="cs-CZ" sz="3200" kern="50" dirty="0">
                <a:effectLst/>
                <a:latin typeface="Times New Roman"/>
                <a:ea typeface="Lucida Sans Unicode"/>
              </a:rPr>
              <a:t>Průkopníkem humanismu byl </a:t>
            </a:r>
            <a:r>
              <a:rPr lang="cs-CZ" sz="3200" b="1" u="sng" kern="50" dirty="0">
                <a:solidFill>
                  <a:srgbClr val="7030A0"/>
                </a:solidFill>
                <a:effectLst/>
                <a:latin typeface="Times New Roman"/>
                <a:ea typeface="Lucida Sans Unicode"/>
              </a:rPr>
              <a:t>Jan ze Středy </a:t>
            </a:r>
            <a:r>
              <a:rPr lang="cs-CZ" sz="3200" kern="50" dirty="0">
                <a:effectLst/>
                <a:latin typeface="Times New Roman"/>
                <a:ea typeface="Lucida Sans Unicode"/>
              </a:rPr>
              <a:t>(kancléř Karla IV., později olomoucký biskup).</a:t>
            </a:r>
          </a:p>
          <a:p>
            <a:pPr>
              <a:spcAft>
                <a:spcPts val="0"/>
              </a:spcAft>
            </a:pPr>
            <a:r>
              <a:rPr lang="cs-CZ" sz="3200" kern="50" dirty="0">
                <a:effectLst/>
                <a:latin typeface="Times New Roman"/>
                <a:ea typeface="Lucida Sans Unicode"/>
              </a:rPr>
              <a:t>V 16. stol. měl na české humanisty vliv </a:t>
            </a:r>
            <a:r>
              <a:rPr lang="cs-CZ" sz="3200" b="1" kern="5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/>
                <a:ea typeface="Lucida Sans Unicode"/>
              </a:rPr>
              <a:t>Erasmus Rotterdamský.</a:t>
            </a:r>
          </a:p>
          <a:p>
            <a:pPr>
              <a:spcAft>
                <a:spcPts val="0"/>
              </a:spcAft>
            </a:pPr>
            <a:r>
              <a:rPr lang="cs-CZ" sz="3200" kern="50" dirty="0">
                <a:effectLst/>
                <a:latin typeface="Times New Roman"/>
                <a:ea typeface="Lucida Sans Unicode"/>
              </a:rPr>
              <a:t>První humanisté považovali češtinu za barbarský jazyk, a proto psali výhradně </a:t>
            </a:r>
            <a:r>
              <a:rPr lang="cs-CZ" sz="3200" b="1" kern="50" dirty="0">
                <a:solidFill>
                  <a:srgbClr val="C00000"/>
                </a:solidFill>
                <a:effectLst/>
                <a:latin typeface="Times New Roman"/>
                <a:ea typeface="Lucida Sans Unicode"/>
              </a:rPr>
              <a:t>latinsky</a:t>
            </a:r>
            <a:r>
              <a:rPr lang="cs-CZ" sz="3200" kern="50" dirty="0">
                <a:effectLst/>
                <a:latin typeface="Times New Roman"/>
                <a:ea typeface="Lucida Sans Unicode"/>
              </a:rPr>
              <a:t> (</a:t>
            </a:r>
            <a:r>
              <a:rPr lang="cs-CZ" sz="3200" b="1" kern="50" dirty="0">
                <a:effectLst/>
                <a:latin typeface="Times New Roman"/>
                <a:ea typeface="Lucida Sans Unicode"/>
              </a:rPr>
              <a:t>Bohuslav </a:t>
            </a:r>
            <a:r>
              <a:rPr lang="cs-CZ" sz="3200" b="1" kern="50" dirty="0" err="1">
                <a:effectLst/>
                <a:latin typeface="Times New Roman"/>
                <a:ea typeface="Lucida Sans Unicode"/>
              </a:rPr>
              <a:t>Hasištejnský</a:t>
            </a:r>
            <a:r>
              <a:rPr lang="cs-CZ" sz="3200" b="1" kern="50" dirty="0">
                <a:effectLst/>
                <a:latin typeface="Times New Roman"/>
                <a:ea typeface="Lucida Sans Unicode"/>
              </a:rPr>
              <a:t> z Lobkovic)</a:t>
            </a:r>
            <a:r>
              <a:rPr lang="cs-CZ" sz="3200" kern="50" dirty="0">
                <a:effectLst/>
                <a:latin typeface="Times New Roman"/>
                <a:ea typeface="Lucida Sans Unicode"/>
              </a:rPr>
              <a:t>, ostatní naopak </a:t>
            </a:r>
            <a:r>
              <a:rPr lang="cs-CZ" sz="3200" b="1" kern="50" dirty="0">
                <a:solidFill>
                  <a:srgbClr val="7030A0"/>
                </a:solidFill>
                <a:effectLst/>
                <a:latin typeface="Times New Roman"/>
                <a:ea typeface="Lucida Sans Unicode"/>
              </a:rPr>
              <a:t>češtinu</a:t>
            </a:r>
            <a:r>
              <a:rPr lang="cs-CZ" sz="3200" kern="50" dirty="0">
                <a:effectLst/>
                <a:latin typeface="Times New Roman"/>
                <a:ea typeface="Lucida Sans Unicode"/>
              </a:rPr>
              <a:t> záměrně rozvíjeli (utrakvisté měšťanského původu). </a:t>
            </a:r>
          </a:p>
        </p:txBody>
      </p:sp>
    </p:spTree>
    <p:extLst>
      <p:ext uri="{BB962C8B-B14F-4D97-AF65-F5344CB8AC3E}">
        <p14:creationId xmlns:p14="http://schemas.microsoft.com/office/powerpoint/2010/main" val="53790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Latinský humanismus v raném období</a:t>
            </a:r>
            <a:endParaRPr lang="cs-CZ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 politických dějinách se kryje s dobou vlády jagellonského rodu (1471-1526).</a:t>
            </a:r>
          </a:p>
          <a:p>
            <a:r>
              <a:rPr lang="cs-CZ" dirty="0"/>
              <a:t>Latinsky psal </a:t>
            </a:r>
            <a:r>
              <a:rPr lang="cs-CZ" b="1" u="sng" dirty="0">
                <a:solidFill>
                  <a:srgbClr val="C00000"/>
                </a:solidFill>
              </a:rPr>
              <a:t>Bohuslav </a:t>
            </a:r>
            <a:r>
              <a:rPr lang="cs-CZ" b="1" u="sng" dirty="0" err="1">
                <a:solidFill>
                  <a:srgbClr val="C00000"/>
                </a:solidFill>
              </a:rPr>
              <a:t>Hasištejnský</a:t>
            </a:r>
            <a:r>
              <a:rPr lang="cs-CZ" b="1" u="sng" dirty="0">
                <a:solidFill>
                  <a:srgbClr val="C00000"/>
                </a:solidFill>
              </a:rPr>
              <a:t> z Lobkovic</a:t>
            </a:r>
            <a:r>
              <a:rPr lang="cs-CZ" b="1" u="sng" dirty="0"/>
              <a:t>: j</a:t>
            </a:r>
            <a:r>
              <a:rPr lang="cs-CZ" dirty="0"/>
              <a:t>ako jeden z prvních Čechů četl v originále řecké a latinské klasiky a procestoval větší část antického světa. </a:t>
            </a:r>
          </a:p>
          <a:p>
            <a:r>
              <a:rPr lang="cs-CZ" dirty="0"/>
              <a:t>rozsáhlé veršované dílo: </a:t>
            </a:r>
            <a:r>
              <a:rPr lang="cs-CZ" b="1" i="1" dirty="0">
                <a:solidFill>
                  <a:srgbClr val="006600"/>
                </a:solidFill>
              </a:rPr>
              <a:t>Žaloba k sv. Václavu</a:t>
            </a:r>
            <a:endParaRPr lang="cs-CZ" i="1" dirty="0">
              <a:solidFill>
                <a:srgbClr val="006600"/>
              </a:solidFill>
            </a:endParaRPr>
          </a:p>
          <a:p>
            <a:r>
              <a:rPr lang="cs-CZ" dirty="0"/>
              <a:t>filozofická próza: </a:t>
            </a:r>
            <a:r>
              <a:rPr lang="cs-CZ" b="1" i="1" dirty="0">
                <a:solidFill>
                  <a:srgbClr val="006600"/>
                </a:solidFill>
              </a:rPr>
              <a:t>O lidské bídě</a:t>
            </a:r>
            <a:endParaRPr lang="cs-CZ" i="1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cs-CZ" b="1" i="1" dirty="0">
                <a:solidFill>
                  <a:srgbClr val="006600"/>
                </a:solidFill>
              </a:rPr>
              <a:t>                      	    O lakotě</a:t>
            </a:r>
            <a:endParaRPr lang="cs-CZ" i="1" dirty="0">
              <a:solidFill>
                <a:srgbClr val="006600"/>
              </a:solidFill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226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Latinský humanismus </a:t>
            </a:r>
            <a:r>
              <a:rPr lang="cs-CZ" b="1" u="sng" dirty="0">
                <a:solidFill>
                  <a:srgbClr val="C00000"/>
                </a:solidFill>
              </a:rPr>
              <a:t>v raném období</a:t>
            </a:r>
            <a:endParaRPr lang="cs-CZ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4500" b="1" u="sng" dirty="0">
                <a:solidFill>
                  <a:srgbClr val="C00000"/>
                </a:solidFill>
              </a:rPr>
              <a:t>Jan z Rabštejna </a:t>
            </a:r>
            <a:r>
              <a:rPr lang="cs-CZ" b="1" u="sng" dirty="0"/>
              <a:t>– </a:t>
            </a:r>
            <a:r>
              <a:rPr lang="cs-CZ" dirty="0"/>
              <a:t>katolický prelát, diplomat, učenec.</a:t>
            </a:r>
          </a:p>
          <a:p>
            <a:r>
              <a:rPr lang="cs-CZ" sz="3600" b="1" i="1" dirty="0" err="1">
                <a:solidFill>
                  <a:srgbClr val="006600"/>
                </a:solidFill>
              </a:rPr>
              <a:t>Dialogus</a:t>
            </a:r>
            <a:r>
              <a:rPr lang="cs-CZ" b="1" dirty="0"/>
              <a:t> – </a:t>
            </a:r>
            <a:r>
              <a:rPr lang="cs-CZ" dirty="0"/>
              <a:t>fiktivní rozhovor, v němž autora po jeho návratu z Itálie zasvěcují 3 čeští katoličtí šlechtici do politických poměrů v zemi, kde r. 1467 propukl odboj katolických pánů proti Jiřímu z Poděbrad.</a:t>
            </a:r>
          </a:p>
          <a:p>
            <a:endParaRPr lang="cs-CZ" dirty="0"/>
          </a:p>
          <a:p>
            <a:r>
              <a:rPr lang="cs-CZ" sz="4500" b="1" u="sng" dirty="0" err="1">
                <a:solidFill>
                  <a:srgbClr val="C00000"/>
                </a:solidFill>
              </a:rPr>
              <a:t>Dubravius</a:t>
            </a:r>
            <a:r>
              <a:rPr lang="cs-CZ" sz="4500" b="1" u="sng" dirty="0">
                <a:solidFill>
                  <a:srgbClr val="C00000"/>
                </a:solidFill>
              </a:rPr>
              <a:t> </a:t>
            </a:r>
            <a:r>
              <a:rPr lang="cs-CZ" sz="4500" dirty="0">
                <a:solidFill>
                  <a:srgbClr val="C00000"/>
                </a:solidFill>
              </a:rPr>
              <a:t>(</a:t>
            </a:r>
            <a:r>
              <a:rPr lang="cs-CZ" sz="4500" b="1" dirty="0">
                <a:solidFill>
                  <a:srgbClr val="C00000"/>
                </a:solidFill>
              </a:rPr>
              <a:t>Jan Skála z Doubravky</a:t>
            </a:r>
            <a:r>
              <a:rPr lang="cs-CZ" sz="4500" dirty="0">
                <a:solidFill>
                  <a:srgbClr val="C00000"/>
                </a:solidFill>
              </a:rPr>
              <a:t>) -</a:t>
            </a:r>
            <a:r>
              <a:rPr lang="cs-CZ" dirty="0"/>
              <a:t> latinská zvířecí alegorie </a:t>
            </a:r>
            <a:r>
              <a:rPr lang="cs-CZ" b="1" dirty="0" err="1"/>
              <a:t>Theriobulia</a:t>
            </a:r>
            <a:r>
              <a:rPr lang="cs-CZ" dirty="0"/>
              <a:t> </a:t>
            </a:r>
            <a:r>
              <a:rPr lang="cs-CZ" sz="3600" b="1" dirty="0">
                <a:solidFill>
                  <a:srgbClr val="006600"/>
                </a:solidFill>
              </a:rPr>
              <a:t>(</a:t>
            </a:r>
            <a:r>
              <a:rPr lang="cs-CZ" sz="3600" b="1" i="1" dirty="0">
                <a:solidFill>
                  <a:srgbClr val="006600"/>
                </a:solidFill>
              </a:rPr>
              <a:t>Rada zvířat)</a:t>
            </a:r>
          </a:p>
          <a:p>
            <a:r>
              <a:rPr lang="cs-CZ" b="1" i="1" dirty="0">
                <a:solidFill>
                  <a:srgbClr val="006600"/>
                </a:solidFill>
              </a:rPr>
              <a:t>Dějiny království českého </a:t>
            </a:r>
            <a:r>
              <a:rPr lang="cs-CZ" b="1" dirty="0"/>
              <a:t>–</a:t>
            </a:r>
            <a:r>
              <a:rPr lang="cs-CZ" dirty="0"/>
              <a:t> v 33 knihách, věnoval je císaři Maxmiliánovi (chtěl mu ukázat chyby a přednosti jeho předchůdců)</a:t>
            </a:r>
          </a:p>
          <a:p>
            <a:r>
              <a:rPr lang="cs-CZ" dirty="0"/>
              <a:t>spis- </a:t>
            </a:r>
            <a:r>
              <a:rPr lang="cs-CZ" b="1" i="1" dirty="0">
                <a:solidFill>
                  <a:srgbClr val="006600"/>
                </a:solidFill>
              </a:rPr>
              <a:t>O rybnících</a:t>
            </a:r>
            <a:endParaRPr lang="cs-CZ" i="1" dirty="0">
              <a:solidFill>
                <a:srgbClr val="006600"/>
              </a:solidFill>
            </a:endParaRP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350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7030A0"/>
                </a:solidFill>
              </a:rPr>
              <a:t>Český humanismus </a:t>
            </a:r>
            <a:r>
              <a:rPr lang="cs-CZ" b="1" u="sng" dirty="0">
                <a:solidFill>
                  <a:srgbClr val="7030A0"/>
                </a:solidFill>
              </a:rPr>
              <a:t>v raném období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3600" dirty="0"/>
              <a:t>Česky píšící humanisté usilovali o to, uvádět řecké a římské autory v překladech do české literatury a psát národním jazykem v jejich duchu. Český humanismus měl především vzdělavatelský ráz. </a:t>
            </a:r>
          </a:p>
          <a:p>
            <a:r>
              <a:rPr lang="cs-CZ" sz="3600" dirty="0"/>
              <a:t>První humanisté se věnovali hlavně </a:t>
            </a:r>
            <a:r>
              <a:rPr lang="cs-CZ" sz="3600" b="1" dirty="0">
                <a:solidFill>
                  <a:srgbClr val="7030A0"/>
                </a:solidFill>
              </a:rPr>
              <a:t>překládání a psaní naučné literatury</a:t>
            </a:r>
            <a:r>
              <a:rPr lang="cs-CZ" sz="3600" b="1" dirty="0"/>
              <a:t>.</a:t>
            </a:r>
            <a:endParaRPr lang="cs-CZ" sz="3600" dirty="0"/>
          </a:p>
          <a:p>
            <a:endParaRPr lang="cs-CZ" sz="36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664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7030A0"/>
                </a:solidFill>
              </a:rPr>
              <a:t>Český humanismus </a:t>
            </a:r>
            <a:r>
              <a:rPr lang="cs-CZ" b="1" u="sng" dirty="0">
                <a:solidFill>
                  <a:srgbClr val="7030A0"/>
                </a:solidFill>
              </a:rPr>
              <a:t>v raném období</a:t>
            </a:r>
            <a:endParaRPr lang="cs-CZ" u="sng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sz="4000" b="1" u="sng" dirty="0">
                <a:solidFill>
                  <a:srgbClr val="7030A0"/>
                </a:solidFill>
              </a:rPr>
              <a:t>Hynek z Poděbrad</a:t>
            </a:r>
            <a:r>
              <a:rPr lang="cs-CZ" sz="4000" u="sng" dirty="0">
                <a:solidFill>
                  <a:srgbClr val="7030A0"/>
                </a:solidFill>
              </a:rPr>
              <a:t> </a:t>
            </a:r>
            <a:r>
              <a:rPr lang="cs-CZ" dirty="0"/>
              <a:t>překládal </a:t>
            </a:r>
            <a:r>
              <a:rPr lang="cs-CZ" b="1" dirty="0" err="1"/>
              <a:t>Boccaccia</a:t>
            </a:r>
            <a:r>
              <a:rPr lang="cs-CZ" dirty="0"/>
              <a:t>. </a:t>
            </a:r>
          </a:p>
          <a:p>
            <a:endParaRPr lang="cs-CZ" dirty="0"/>
          </a:p>
          <a:p>
            <a:r>
              <a:rPr lang="cs-CZ" sz="4000" b="1" u="sng" dirty="0">
                <a:solidFill>
                  <a:srgbClr val="7030A0"/>
                </a:solidFill>
              </a:rPr>
              <a:t>Řehoř Hrubý z Jelení</a:t>
            </a:r>
            <a:r>
              <a:rPr lang="cs-CZ" sz="4000" u="sng" dirty="0">
                <a:solidFill>
                  <a:srgbClr val="7030A0"/>
                </a:solidFill>
              </a:rPr>
              <a:t> </a:t>
            </a:r>
            <a:r>
              <a:rPr lang="cs-CZ" dirty="0"/>
              <a:t>přeložil </a:t>
            </a:r>
            <a:r>
              <a:rPr lang="cs-CZ" b="1" dirty="0"/>
              <a:t> - Chválu bláznovství.</a:t>
            </a:r>
            <a:r>
              <a:rPr lang="cs-CZ" dirty="0"/>
              <a:t> (Erasma Rotterdamského)</a:t>
            </a:r>
          </a:p>
          <a:p>
            <a:endParaRPr lang="cs-CZ" dirty="0"/>
          </a:p>
          <a:p>
            <a:r>
              <a:rPr lang="cs-CZ" sz="4500" b="1" u="sng" dirty="0">
                <a:solidFill>
                  <a:srgbClr val="7030A0"/>
                </a:solidFill>
              </a:rPr>
              <a:t>Mikuláš </a:t>
            </a:r>
            <a:r>
              <a:rPr lang="cs-CZ" sz="4500" b="1" u="sng" dirty="0" err="1">
                <a:solidFill>
                  <a:srgbClr val="7030A0"/>
                </a:solidFill>
              </a:rPr>
              <a:t>Konáč</a:t>
            </a:r>
            <a:r>
              <a:rPr lang="cs-CZ" sz="4500" b="1" u="sng" dirty="0">
                <a:solidFill>
                  <a:srgbClr val="7030A0"/>
                </a:solidFill>
              </a:rPr>
              <a:t> z </a:t>
            </a:r>
            <a:r>
              <a:rPr lang="cs-CZ" sz="4500" b="1" u="sng" dirty="0" err="1">
                <a:solidFill>
                  <a:srgbClr val="7030A0"/>
                </a:solidFill>
              </a:rPr>
              <a:t>Hodiškova</a:t>
            </a:r>
            <a:endParaRPr lang="cs-CZ" dirty="0"/>
          </a:p>
          <a:p>
            <a:r>
              <a:rPr lang="cs-CZ" dirty="0"/>
              <a:t>Nejvýznamnější český humanista </a:t>
            </a:r>
            <a:r>
              <a:rPr lang="cs-CZ" sz="4500" b="1" u="sng" dirty="0">
                <a:solidFill>
                  <a:srgbClr val="7030A0"/>
                </a:solidFill>
              </a:rPr>
              <a:t>Viktorin Kornel ze Všehrd</a:t>
            </a:r>
            <a:r>
              <a:rPr lang="cs-CZ" sz="4500" dirty="0">
                <a:solidFill>
                  <a:srgbClr val="7030A0"/>
                </a:solidFill>
              </a:rPr>
              <a:t> </a:t>
            </a:r>
            <a:r>
              <a:rPr lang="cs-CZ" dirty="0"/>
              <a:t>(1460-1520) přeložil </a:t>
            </a:r>
            <a:r>
              <a:rPr lang="cs-CZ" sz="4000" b="1" i="1" dirty="0">
                <a:solidFill>
                  <a:srgbClr val="006600"/>
                </a:solidFill>
              </a:rPr>
              <a:t>Knihy o napravení padlého </a:t>
            </a:r>
            <a:r>
              <a:rPr lang="cs-CZ" dirty="0"/>
              <a:t>od </a:t>
            </a:r>
            <a:r>
              <a:rPr lang="cs-CZ" b="1" dirty="0"/>
              <a:t>Jana Zlatoústého.</a:t>
            </a:r>
            <a:endParaRPr lang="cs-CZ" dirty="0"/>
          </a:p>
          <a:p>
            <a:r>
              <a:rPr lang="cs-CZ" dirty="0"/>
              <a:t>Napsal původní spis: </a:t>
            </a:r>
            <a:r>
              <a:rPr lang="cs-CZ" sz="4000" b="1" i="1" dirty="0">
                <a:solidFill>
                  <a:srgbClr val="006600"/>
                </a:solidFill>
              </a:rPr>
              <a:t>O </a:t>
            </a:r>
            <a:r>
              <a:rPr lang="cs-CZ" sz="4000" b="1" i="1" dirty="0" err="1">
                <a:solidFill>
                  <a:srgbClr val="006600"/>
                </a:solidFill>
              </a:rPr>
              <a:t>práviech</a:t>
            </a:r>
            <a:r>
              <a:rPr lang="cs-CZ" sz="4000" b="1" i="1" dirty="0">
                <a:solidFill>
                  <a:srgbClr val="006600"/>
                </a:solidFill>
              </a:rPr>
              <a:t>, </a:t>
            </a:r>
            <a:r>
              <a:rPr lang="cs-CZ" sz="4000" b="1" i="1" dirty="0" err="1">
                <a:solidFill>
                  <a:srgbClr val="006600"/>
                </a:solidFill>
              </a:rPr>
              <a:t>súdiech</a:t>
            </a:r>
            <a:r>
              <a:rPr lang="cs-CZ" sz="4000" b="1" i="1" dirty="0">
                <a:solidFill>
                  <a:srgbClr val="006600"/>
                </a:solidFill>
              </a:rPr>
              <a:t> i o </a:t>
            </a:r>
            <a:r>
              <a:rPr lang="cs-CZ" sz="4000" b="1" i="1" dirty="0" err="1">
                <a:solidFill>
                  <a:srgbClr val="006600"/>
                </a:solidFill>
              </a:rPr>
              <a:t>dskách</a:t>
            </a:r>
            <a:r>
              <a:rPr lang="cs-CZ" sz="4000" b="1" i="1" dirty="0">
                <a:solidFill>
                  <a:srgbClr val="006600"/>
                </a:solidFill>
              </a:rPr>
              <a:t> země české knihy devatery</a:t>
            </a:r>
            <a:r>
              <a:rPr lang="cs-CZ" dirty="0"/>
              <a:t> – hojně cituje antické autory (zejména Cicerona).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638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47248" cy="1301006"/>
          </a:xfrm>
        </p:spPr>
        <p:txBody>
          <a:bodyPr>
            <a:noAutofit/>
          </a:bodyPr>
          <a:lstStyle/>
          <a:p>
            <a:br>
              <a:rPr lang="cs-CZ" sz="3200" b="1" dirty="0"/>
            </a:br>
            <a:r>
              <a:rPr lang="cs-CZ" sz="3200" b="1" dirty="0">
                <a:solidFill>
                  <a:srgbClr val="C00000"/>
                </a:solidFill>
              </a:rPr>
              <a:t>Latinské písemnictví v období </a:t>
            </a:r>
            <a:r>
              <a:rPr lang="cs-CZ" sz="3200" b="1" u="sng" dirty="0">
                <a:solidFill>
                  <a:srgbClr val="C00000"/>
                </a:solidFill>
              </a:rPr>
              <a:t>vrcholného humanismu </a:t>
            </a:r>
            <a:br>
              <a:rPr lang="cs-CZ" sz="3200" dirty="0"/>
            </a:br>
            <a:endParaRPr lang="cs-CZ" sz="3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Vzniká </a:t>
            </a:r>
            <a:r>
              <a:rPr lang="cs-CZ" b="1" dirty="0">
                <a:solidFill>
                  <a:srgbClr val="006600"/>
                </a:solidFill>
              </a:rPr>
              <a:t>příležitostná poezie</a:t>
            </a:r>
            <a:r>
              <a:rPr lang="cs-CZ" dirty="0">
                <a:solidFill>
                  <a:srgbClr val="006600"/>
                </a:solidFill>
              </a:rPr>
              <a:t>  </a:t>
            </a:r>
            <a:r>
              <a:rPr lang="cs-CZ" dirty="0"/>
              <a:t>(oslavné básně na osoby, města, země, vzpomínky na zesnulé aj.)</a:t>
            </a:r>
          </a:p>
          <a:p>
            <a:pPr marL="0" indent="0">
              <a:buNone/>
            </a:pPr>
            <a:r>
              <a:rPr lang="cs-CZ" b="1" dirty="0"/>
              <a:t>„</a:t>
            </a:r>
            <a:r>
              <a:rPr lang="cs-CZ" b="1" u="sng" dirty="0">
                <a:solidFill>
                  <a:srgbClr val="006600"/>
                </a:solidFill>
              </a:rPr>
              <a:t>Básnická družina Jana Hodějovského</a:t>
            </a:r>
            <a:r>
              <a:rPr lang="cs-CZ" b="1" dirty="0"/>
              <a:t>“ </a:t>
            </a:r>
            <a:r>
              <a:rPr lang="cs-CZ" dirty="0"/>
              <a:t>(</a:t>
            </a:r>
            <a:r>
              <a:rPr lang="cs-CZ" b="1" dirty="0">
                <a:solidFill>
                  <a:srgbClr val="C00000"/>
                </a:solidFill>
              </a:rPr>
              <a:t>Jan Hodějovský z </a:t>
            </a:r>
            <a:r>
              <a:rPr lang="cs-CZ" b="1" dirty="0" err="1">
                <a:solidFill>
                  <a:srgbClr val="C00000"/>
                </a:solidFill>
              </a:rPr>
              <a:t>Hodějova</a:t>
            </a:r>
            <a:r>
              <a:rPr lang="cs-CZ" dirty="0"/>
              <a:t> byl zemský místosudí a literární mecenáš) – 4 dílné sborníky poezie </a:t>
            </a:r>
            <a:r>
              <a:rPr lang="cs-CZ" b="1" i="1" dirty="0">
                <a:solidFill>
                  <a:srgbClr val="006600"/>
                </a:solidFill>
              </a:rPr>
              <a:t>Směs básní</a:t>
            </a:r>
            <a:r>
              <a:rPr lang="cs-CZ" dirty="0"/>
              <a:t>. 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b="1" dirty="0">
                <a:solidFill>
                  <a:srgbClr val="C00000"/>
                </a:solidFill>
              </a:rPr>
              <a:t>Jan Campanus Vodňanský </a:t>
            </a:r>
            <a:r>
              <a:rPr lang="cs-CZ" b="1" dirty="0"/>
              <a:t>–</a:t>
            </a:r>
            <a:r>
              <a:rPr lang="cs-CZ" dirty="0"/>
              <a:t> prof. řečtiny a latinské poezie na pražské univerzitě</a:t>
            </a:r>
          </a:p>
          <a:p>
            <a:pPr marL="0" indent="0">
              <a:buNone/>
            </a:pPr>
            <a:r>
              <a:rPr lang="cs-CZ" b="1" i="1" dirty="0">
                <a:solidFill>
                  <a:srgbClr val="006600"/>
                </a:solidFill>
              </a:rPr>
              <a:t>Čechie</a:t>
            </a:r>
            <a:r>
              <a:rPr lang="cs-CZ" b="1" dirty="0"/>
              <a:t> –</a:t>
            </a:r>
            <a:r>
              <a:rPr lang="cs-CZ" dirty="0"/>
              <a:t> vlastenecká báseň</a:t>
            </a:r>
          </a:p>
          <a:p>
            <a:endParaRPr lang="cs-CZ" dirty="0"/>
          </a:p>
          <a:p>
            <a:r>
              <a:rPr lang="cs-CZ" b="1" dirty="0">
                <a:solidFill>
                  <a:srgbClr val="C00000"/>
                </a:solidFill>
              </a:rPr>
              <a:t>Alžběta Johana </a:t>
            </a:r>
            <a:r>
              <a:rPr lang="cs-CZ" b="1" dirty="0" err="1">
                <a:solidFill>
                  <a:srgbClr val="C00000"/>
                </a:solidFill>
              </a:rPr>
              <a:t>Westonia</a:t>
            </a:r>
            <a:r>
              <a:rPr lang="cs-CZ" b="1" dirty="0">
                <a:solidFill>
                  <a:srgbClr val="C00000"/>
                </a:solidFill>
              </a:rPr>
              <a:t> </a:t>
            </a:r>
            <a:r>
              <a:rPr lang="cs-CZ" b="1" dirty="0"/>
              <a:t>–</a:t>
            </a:r>
            <a:r>
              <a:rPr lang="cs-CZ" dirty="0"/>
              <a:t> básnířka, původem Angličanka, přišla do Čech se svým nevlastním otcem – alchymistou Edwardem </a:t>
            </a:r>
            <a:r>
              <a:rPr lang="cs-CZ" dirty="0" err="1"/>
              <a:t>Kelleym</a:t>
            </a:r>
            <a:r>
              <a:rPr lang="cs-CZ" dirty="0"/>
              <a:t>.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399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2074242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7030A0"/>
                </a:solidFill>
              </a:rPr>
              <a:t>Česká literatura </a:t>
            </a:r>
            <a:r>
              <a:rPr lang="cs-CZ" sz="3600" b="1" u="sng" dirty="0">
                <a:solidFill>
                  <a:srgbClr val="7030A0"/>
                </a:solidFill>
              </a:rPr>
              <a:t>v období vrcholného humanismu</a:t>
            </a:r>
            <a:r>
              <a:rPr lang="cs-CZ" sz="3600" b="1" dirty="0">
                <a:solidFill>
                  <a:srgbClr val="7030A0"/>
                </a:solidFill>
              </a:rPr>
              <a:t> (označovaná i jako </a:t>
            </a:r>
            <a:r>
              <a:rPr lang="cs-CZ" sz="3600" b="1" u="sng" dirty="0">
                <a:solidFill>
                  <a:srgbClr val="7030A0"/>
                </a:solidFill>
              </a:rPr>
              <a:t>doba veleslavínská)</a:t>
            </a:r>
            <a:endParaRPr lang="cs-CZ" sz="3600" u="sng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2492896"/>
            <a:ext cx="5688632" cy="3633267"/>
          </a:xfrm>
        </p:spPr>
        <p:txBody>
          <a:bodyPr>
            <a:normAutofit/>
          </a:bodyPr>
          <a:lstStyle/>
          <a:p>
            <a:r>
              <a:rPr lang="cs-CZ" dirty="0"/>
              <a:t>Převládají naukové a popularizační knihy, vydávají je vzdělaní tiskaři:</a:t>
            </a:r>
          </a:p>
          <a:p>
            <a:pPr marL="0" indent="0">
              <a:buNone/>
            </a:pPr>
            <a:r>
              <a:rPr lang="cs-CZ" b="1" dirty="0">
                <a:solidFill>
                  <a:srgbClr val="7030A0"/>
                </a:solidFill>
              </a:rPr>
              <a:t>Jiří  </a:t>
            </a:r>
            <a:r>
              <a:rPr lang="cs-CZ" b="1" dirty="0" err="1">
                <a:solidFill>
                  <a:srgbClr val="7030A0"/>
                </a:solidFill>
              </a:rPr>
              <a:t>Melantrich</a:t>
            </a:r>
            <a:r>
              <a:rPr lang="cs-CZ" b="1" dirty="0"/>
              <a:t> </a:t>
            </a:r>
            <a:r>
              <a:rPr lang="cs-CZ" dirty="0"/>
              <a:t>a</a:t>
            </a:r>
            <a:r>
              <a:rPr lang="cs-CZ" b="1" dirty="0"/>
              <a:t> </a:t>
            </a:r>
            <a:r>
              <a:rPr lang="cs-CZ" b="1" dirty="0">
                <a:solidFill>
                  <a:srgbClr val="7030A0"/>
                </a:solidFill>
              </a:rPr>
              <a:t>Daniel Adam z Veleslavína</a:t>
            </a:r>
            <a:endParaRPr lang="cs-CZ" dirty="0">
              <a:solidFill>
                <a:srgbClr val="7030A0"/>
              </a:solidFill>
            </a:endParaRPr>
          </a:p>
          <a:p>
            <a:endParaRPr lang="cs-C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92896"/>
            <a:ext cx="219531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délník 3"/>
          <p:cNvSpPr/>
          <p:nvPr/>
        </p:nvSpPr>
        <p:spPr>
          <a:xfrm>
            <a:off x="4355976" y="53732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/>
              <a:t>Kolorovaný erb Jiřího </a:t>
            </a:r>
            <a:r>
              <a:rPr lang="cs-CZ" dirty="0" err="1"/>
              <a:t>Melantricha</a:t>
            </a:r>
            <a:r>
              <a:rPr lang="cs-CZ" dirty="0"/>
              <a:t>, který mu byl spolu s predikátem </a:t>
            </a:r>
            <a:r>
              <a:rPr lang="cs-CZ" i="1" dirty="0"/>
              <a:t>z </a:t>
            </a:r>
            <a:r>
              <a:rPr lang="cs-CZ" i="1" dirty="0" err="1"/>
              <a:t>Aventina</a:t>
            </a:r>
            <a:r>
              <a:rPr lang="cs-CZ" dirty="0"/>
              <a:t> udělen roku 1557</a:t>
            </a:r>
          </a:p>
        </p:txBody>
      </p:sp>
    </p:spTree>
    <p:extLst>
      <p:ext uri="{BB962C8B-B14F-4D97-AF65-F5344CB8AC3E}">
        <p14:creationId xmlns:p14="http://schemas.microsoft.com/office/powerpoint/2010/main" val="63354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7030A0"/>
                </a:solidFill>
              </a:rPr>
              <a:t>Daniel Adam z Veleslavína</a:t>
            </a:r>
            <a:endParaRPr lang="cs-CZ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Původně profesor historie na pražské univerzitě, byl Melantrichovým zetěm a už za tchánova života řídil jeho tiskárnu.</a:t>
            </a:r>
          </a:p>
          <a:p>
            <a:r>
              <a:rPr lang="cs-CZ" dirty="0"/>
              <a:t>Stal se nejvýznamnějším organizátorem českého literárního života, produkce jeho tiskárny se vyznačovala pečlivým jazykovým zpracováním. Pro jazyk knih z jeho tiskárny se v době národního obrození vžil pojem „</a:t>
            </a:r>
            <a:r>
              <a:rPr lang="cs-CZ" b="1" dirty="0">
                <a:solidFill>
                  <a:srgbClr val="7030A0"/>
                </a:solidFill>
              </a:rPr>
              <a:t>veleslavínská čeština</a:t>
            </a:r>
            <a:r>
              <a:rPr lang="cs-CZ" dirty="0"/>
              <a:t>“</a:t>
            </a:r>
          </a:p>
          <a:p>
            <a:r>
              <a:rPr lang="cs-CZ" dirty="0"/>
              <a:t>Psal k některým tiskům předmluvy.</a:t>
            </a:r>
          </a:p>
          <a:p>
            <a:r>
              <a:rPr lang="cs-CZ" dirty="0"/>
              <a:t>Jeho jediné vlastní dílo je: </a:t>
            </a:r>
            <a:r>
              <a:rPr lang="cs-CZ" b="1" i="1" dirty="0">
                <a:solidFill>
                  <a:srgbClr val="006600"/>
                </a:solidFill>
              </a:rPr>
              <a:t>Kalendář historický.</a:t>
            </a:r>
            <a:endParaRPr lang="cs-CZ" i="1" dirty="0">
              <a:solidFill>
                <a:srgbClr val="006600"/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41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19930"/>
            <a:ext cx="3096344" cy="381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294" y="634820"/>
            <a:ext cx="3020113" cy="380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délník 1"/>
          <p:cNvSpPr/>
          <p:nvPr/>
        </p:nvSpPr>
        <p:spPr>
          <a:xfrm>
            <a:off x="4427984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/>
              <a:t>Titulní list Veleslavínova </a:t>
            </a:r>
            <a:r>
              <a:rPr lang="cs-CZ" i="1" dirty="0"/>
              <a:t>Kalendáře historického</a:t>
            </a:r>
            <a:r>
              <a:rPr lang="cs-CZ" dirty="0"/>
              <a:t> z roku 1578</a:t>
            </a:r>
          </a:p>
        </p:txBody>
      </p:sp>
    </p:spTree>
    <p:extLst>
      <p:ext uri="{BB962C8B-B14F-4D97-AF65-F5344CB8AC3E}">
        <p14:creationId xmlns:p14="http://schemas.microsoft.com/office/powerpoint/2010/main" val="337432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179512" y="188640"/>
            <a:ext cx="849694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dirty="0">
                <a:solidFill>
                  <a:srgbClr val="7030A0"/>
                </a:solidFill>
              </a:rPr>
              <a:t>V 16. stol. vznikla řada renesančních skvostů</a:t>
            </a:r>
            <a:r>
              <a:rPr lang="cs-CZ" sz="2800" b="1" dirty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400" dirty="0"/>
              <a:t>letohrádek královny Anny (Belveder) a Hvězda v Praze,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400" b="1" dirty="0"/>
              <a:t>zámky</a:t>
            </a:r>
            <a:r>
              <a:rPr lang="cs-CZ" sz="2400" dirty="0"/>
              <a:t> (Litomyšl, Červená Lhota, Nelahozeves, Velké Losiny, Opočno aj.),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cs-CZ" sz="2400" dirty="0"/>
              <a:t>dochovala se </a:t>
            </a:r>
            <a:r>
              <a:rPr lang="cs-CZ" sz="2400" b="1" dirty="0"/>
              <a:t>historická centra měst</a:t>
            </a:r>
            <a:r>
              <a:rPr lang="cs-CZ" sz="2400" dirty="0"/>
              <a:t> (Telč, Slavonice, Dačice, Prachatice). </a:t>
            </a:r>
          </a:p>
          <a:p>
            <a:r>
              <a:rPr lang="cs-CZ" sz="2400" dirty="0"/>
              <a:t>Některé renesanční památky se dostaly na prestižní seznam světového kulturního dědictví </a:t>
            </a:r>
            <a:r>
              <a:rPr lang="cs-CZ" sz="2400" b="1" dirty="0"/>
              <a:t>UNESCO</a:t>
            </a:r>
            <a:r>
              <a:rPr lang="cs-CZ" sz="2400" dirty="0"/>
              <a:t> (Litomyšl, Telč). </a:t>
            </a:r>
          </a:p>
          <a:p>
            <a:endParaRPr lang="cs-CZ" sz="2400" dirty="0"/>
          </a:p>
          <a:p>
            <a:r>
              <a:rPr lang="cs-CZ" sz="2400" dirty="0"/>
              <a:t>Za vlády </a:t>
            </a:r>
            <a:r>
              <a:rPr lang="cs-CZ" sz="2400" b="1" dirty="0"/>
              <a:t>Rudolfa II.</a:t>
            </a:r>
            <a:r>
              <a:rPr lang="cs-CZ" sz="2400" dirty="0"/>
              <a:t> (1576-1611) se centrum habsburské monarchie přesouvá do Prahy. Na jeho dvoře působila řada šarlatánů (Edward </a:t>
            </a:r>
            <a:r>
              <a:rPr lang="cs-CZ" sz="2400" dirty="0" err="1"/>
              <a:t>Kelley</a:t>
            </a:r>
            <a:r>
              <a:rPr lang="cs-CZ" sz="2400" dirty="0"/>
              <a:t>), vědců (Tycho de Brahe, Kepler) i umělců, například manýrističtí malíři </a:t>
            </a:r>
            <a:r>
              <a:rPr lang="cs-CZ" sz="2400" b="1" dirty="0"/>
              <a:t>Giuseppe </a:t>
            </a:r>
            <a:r>
              <a:rPr lang="cs-CZ" sz="2400" b="1" dirty="0" err="1"/>
              <a:t>Arcimboldo</a:t>
            </a:r>
            <a:r>
              <a:rPr lang="cs-CZ" sz="2400" dirty="0"/>
              <a:t> [</a:t>
            </a:r>
            <a:r>
              <a:rPr lang="cs-CZ" sz="2400" dirty="0" err="1"/>
              <a:t>džuzepe</a:t>
            </a:r>
            <a:r>
              <a:rPr lang="cs-CZ" sz="2400" dirty="0"/>
              <a:t> </a:t>
            </a:r>
            <a:r>
              <a:rPr lang="cs-CZ" sz="2400" dirty="0" err="1"/>
              <a:t>arčimboldo</a:t>
            </a:r>
            <a:r>
              <a:rPr lang="cs-CZ" sz="2400" dirty="0"/>
              <a:t>] (alegorie ročních dob a živlů), </a:t>
            </a:r>
            <a:r>
              <a:rPr lang="cs-CZ" sz="2400" b="1" dirty="0"/>
              <a:t>Hans von </a:t>
            </a:r>
            <a:r>
              <a:rPr lang="cs-CZ" sz="2400" b="1" dirty="0" err="1"/>
              <a:t>Achen</a:t>
            </a:r>
            <a:r>
              <a:rPr lang="cs-CZ" sz="2400" dirty="0"/>
              <a:t> nebo </a:t>
            </a:r>
            <a:r>
              <a:rPr lang="cs-CZ" sz="2400" b="1" dirty="0"/>
              <a:t>Bartoloměj </a:t>
            </a:r>
            <a:r>
              <a:rPr lang="cs-CZ" sz="2400" b="1" dirty="0" err="1"/>
              <a:t>Spranger</a:t>
            </a:r>
            <a:r>
              <a:rPr lang="cs-CZ" sz="2400" dirty="0"/>
              <a:t>. Rudolfovy rozsáhlé umělecké sbírky si odvezli Švédové jako válečnou kořist.</a:t>
            </a:r>
            <a:br>
              <a:rPr lang="cs-CZ" sz="2400" dirty="0"/>
            </a:b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0559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b="1" dirty="0">
                <a:solidFill>
                  <a:srgbClr val="7030A0"/>
                </a:solidFill>
              </a:rPr>
              <a:t>Zájem o historii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sz="4000" b="1" dirty="0">
                <a:solidFill>
                  <a:srgbClr val="7030A0"/>
                </a:solidFill>
              </a:rPr>
              <a:t>Bartoloměj </a:t>
            </a:r>
            <a:r>
              <a:rPr lang="cs-CZ" sz="4000" b="1" dirty="0" err="1">
                <a:solidFill>
                  <a:srgbClr val="7030A0"/>
                </a:solidFill>
              </a:rPr>
              <a:t>Paprocký</a:t>
            </a:r>
            <a:r>
              <a:rPr lang="cs-CZ" sz="4000" b="1" dirty="0">
                <a:solidFill>
                  <a:srgbClr val="7030A0"/>
                </a:solidFill>
              </a:rPr>
              <a:t> z </a:t>
            </a:r>
            <a:r>
              <a:rPr lang="cs-CZ" sz="4000" b="1" dirty="0" err="1">
                <a:solidFill>
                  <a:srgbClr val="7030A0"/>
                </a:solidFill>
              </a:rPr>
              <a:t>Hlohol</a:t>
            </a:r>
            <a:r>
              <a:rPr lang="cs-CZ" sz="4000" b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endParaRPr lang="cs-CZ" sz="4000" b="1" dirty="0">
              <a:solidFill>
                <a:srgbClr val="7030A0"/>
              </a:solidFill>
            </a:endParaRPr>
          </a:p>
          <a:p>
            <a:r>
              <a:rPr lang="cs-CZ" sz="4000" b="1" dirty="0">
                <a:solidFill>
                  <a:srgbClr val="C00000"/>
                </a:solidFill>
              </a:rPr>
              <a:t>Václav Hájek z Libočan </a:t>
            </a:r>
            <a:r>
              <a:rPr lang="cs-CZ" sz="4000" b="1" dirty="0"/>
              <a:t>(†1553)</a:t>
            </a:r>
          </a:p>
          <a:p>
            <a:r>
              <a:rPr lang="cs-CZ" dirty="0"/>
              <a:t>Šlechtic </a:t>
            </a:r>
            <a:r>
              <a:rPr lang="cs-CZ" b="1" dirty="0"/>
              <a:t>Václav Hájek z Libočan</a:t>
            </a:r>
            <a:r>
              <a:rPr lang="cs-CZ" dirty="0"/>
              <a:t> byl původně utrakvistickým farářem, ale později konvertoval ke katolictví, protože usiloval o výnosné úřady. Byl to člověk velmi ambiciózní a konfliktní. Neustále vedl nějaké spory a soudní pře. Proslul jako autor </a:t>
            </a:r>
            <a:r>
              <a:rPr lang="cs-CZ" sz="3600" b="1" i="1" dirty="0">
                <a:solidFill>
                  <a:srgbClr val="006600"/>
                </a:solidFill>
              </a:rPr>
              <a:t>Kroniky české</a:t>
            </a:r>
            <a:r>
              <a:rPr lang="cs-CZ" dirty="0"/>
              <a:t>.</a:t>
            </a:r>
          </a:p>
          <a:p>
            <a:endParaRPr lang="cs-CZ" b="1" i="1" dirty="0">
              <a:solidFill>
                <a:srgbClr val="006600"/>
              </a:solidFill>
            </a:endParaRPr>
          </a:p>
          <a:p>
            <a:r>
              <a:rPr lang="cs-CZ" b="1" i="1" dirty="0">
                <a:solidFill>
                  <a:srgbClr val="006600"/>
                </a:solidFill>
              </a:rPr>
              <a:t>Kronika česká </a:t>
            </a:r>
            <a:r>
              <a:rPr lang="cs-CZ" dirty="0"/>
              <a:t>si získala velkou oblibu, přestože Hájkův výklad dějin je velmi nepřesný. </a:t>
            </a:r>
            <a:r>
              <a:rPr lang="cs-CZ" b="1" dirty="0">
                <a:solidFill>
                  <a:srgbClr val="C00000"/>
                </a:solidFill>
              </a:rPr>
              <a:t>Václav Hájek z Libočan</a:t>
            </a:r>
            <a:r>
              <a:rPr lang="cs-CZ" dirty="0">
                <a:solidFill>
                  <a:srgbClr val="C00000"/>
                </a:solidFill>
              </a:rPr>
              <a:t> </a:t>
            </a:r>
            <a:r>
              <a:rPr lang="cs-CZ" dirty="0"/>
              <a:t>se snažil každou událost přesně datovat. Jeho kronika začíná rokem 644 (příchod praotce Čecha) a končí rokem 1527 (korunovace Ferdinanda Habsburského). Hájek straní katolíkům a události, o kterých měl jen kusé informace, si svévolně domýšlel a přibarvoval.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0553"/>
            <a:ext cx="2065022" cy="28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44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7030A0"/>
                </a:solidFill>
              </a:rPr>
              <a:t>Jan Blahoslav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Jan Blahoslav byl biskupem jednoty bratrské a působil především v Ivančicích. Je autorem </a:t>
            </a:r>
            <a:r>
              <a:rPr lang="cs-CZ" sz="4500" b="1" i="1" dirty="0">
                <a:solidFill>
                  <a:srgbClr val="006600"/>
                </a:solidFill>
              </a:rPr>
              <a:t>překladu Nového zákona </a:t>
            </a:r>
            <a:r>
              <a:rPr lang="cs-CZ" dirty="0"/>
              <a:t>a pojednání: </a:t>
            </a:r>
            <a:r>
              <a:rPr lang="cs-CZ" sz="4500" b="1" i="1" dirty="0">
                <a:solidFill>
                  <a:srgbClr val="006600"/>
                </a:solidFill>
              </a:rPr>
              <a:t>Gramatika česká</a:t>
            </a:r>
            <a:endParaRPr lang="cs-CZ" sz="4500" i="1" dirty="0">
              <a:solidFill>
                <a:srgbClr val="006600"/>
              </a:solidFill>
            </a:endParaRPr>
          </a:p>
          <a:p>
            <a:r>
              <a:rPr lang="cs-CZ" b="1" i="1" dirty="0">
                <a:solidFill>
                  <a:srgbClr val="006600"/>
                </a:solidFill>
              </a:rPr>
              <a:t>Musica</a:t>
            </a:r>
            <a:endParaRPr lang="cs-CZ" i="1" dirty="0">
              <a:solidFill>
                <a:srgbClr val="006600"/>
              </a:solidFill>
            </a:endParaRPr>
          </a:p>
          <a:p>
            <a:r>
              <a:rPr lang="cs-CZ" b="1" i="1" dirty="0">
                <a:solidFill>
                  <a:srgbClr val="006600"/>
                </a:solidFill>
              </a:rPr>
              <a:t>Rady kazatelů</a:t>
            </a:r>
            <a:endParaRPr lang="cs-CZ" i="1" dirty="0">
              <a:solidFill>
                <a:srgbClr val="006600"/>
              </a:solidFill>
            </a:endParaRPr>
          </a:p>
          <a:p>
            <a:r>
              <a:rPr lang="cs-CZ" b="1" i="1" dirty="0" err="1">
                <a:solidFill>
                  <a:srgbClr val="006600"/>
                </a:solidFill>
              </a:rPr>
              <a:t>Šamotulský</a:t>
            </a:r>
            <a:r>
              <a:rPr lang="cs-CZ" b="1" i="1" dirty="0">
                <a:solidFill>
                  <a:srgbClr val="006600"/>
                </a:solidFill>
              </a:rPr>
              <a:t> kancionál</a:t>
            </a:r>
            <a:endParaRPr lang="cs-CZ" i="1" dirty="0">
              <a:solidFill>
                <a:srgbClr val="006600"/>
              </a:solidFill>
            </a:endParaRPr>
          </a:p>
          <a:p>
            <a:r>
              <a:rPr lang="cs-CZ" b="1" i="1" dirty="0">
                <a:solidFill>
                  <a:srgbClr val="006600"/>
                </a:solidFill>
              </a:rPr>
              <a:t>Kancionál ivančický</a:t>
            </a:r>
            <a:endParaRPr lang="cs-CZ" i="1" dirty="0">
              <a:solidFill>
                <a:srgbClr val="006600"/>
              </a:solidFill>
            </a:endParaRPr>
          </a:p>
          <a:p>
            <a:r>
              <a:rPr lang="cs-CZ" b="1" i="1" dirty="0">
                <a:solidFill>
                  <a:srgbClr val="006600"/>
                </a:solidFill>
              </a:rPr>
              <a:t>Spis o zraku</a:t>
            </a:r>
            <a:endParaRPr lang="cs-CZ" i="1" dirty="0">
              <a:solidFill>
                <a:srgbClr val="006600"/>
              </a:solidFill>
            </a:endParaRPr>
          </a:p>
          <a:p>
            <a:r>
              <a:rPr lang="cs-CZ" b="1" i="1" dirty="0">
                <a:solidFill>
                  <a:srgbClr val="006600"/>
                </a:solidFill>
              </a:rPr>
              <a:t>O původu jednoty bratrské a řádu v ní</a:t>
            </a:r>
            <a:r>
              <a:rPr lang="cs-CZ" i="1" dirty="0">
                <a:solidFill>
                  <a:srgbClr val="006600"/>
                </a:solidFill>
              </a:rPr>
              <a:t> </a:t>
            </a:r>
          </a:p>
          <a:p>
            <a:r>
              <a:rPr lang="cs-CZ" b="1" i="1" dirty="0">
                <a:solidFill>
                  <a:srgbClr val="006600"/>
                </a:solidFill>
              </a:rPr>
              <a:t>Filipika proti </a:t>
            </a:r>
            <a:r>
              <a:rPr lang="cs-CZ" b="1" i="1" dirty="0" err="1">
                <a:solidFill>
                  <a:srgbClr val="006600"/>
                </a:solidFill>
              </a:rPr>
              <a:t>misomusům</a:t>
            </a:r>
            <a:r>
              <a:rPr lang="cs-CZ" i="1" dirty="0">
                <a:solidFill>
                  <a:srgbClr val="006600"/>
                </a:solidFill>
              </a:rPr>
              <a:t> </a:t>
            </a:r>
            <a:r>
              <a:rPr lang="cs-CZ" dirty="0"/>
              <a:t>- obhajoba vyššího vzdělání </a:t>
            </a:r>
          </a:p>
          <a:p>
            <a:endParaRPr lang="cs-CZ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924944"/>
            <a:ext cx="14287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512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23528" y="620689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cs-CZ" sz="3200" b="1" i="1" kern="50" dirty="0">
                <a:solidFill>
                  <a:srgbClr val="004A4A"/>
                </a:solidFill>
                <a:effectLst/>
                <a:latin typeface="Times New Roman"/>
                <a:ea typeface="Lucida Sans Unicode"/>
              </a:rPr>
              <a:t>Jednota bratrská</a:t>
            </a:r>
            <a:r>
              <a:rPr lang="cs-CZ" sz="3200" i="1" kern="50" dirty="0">
                <a:effectLst/>
                <a:latin typeface="Times New Roman"/>
                <a:ea typeface="Lucida Sans Unicode"/>
              </a:rPr>
              <a:t> vznikla v roce 1457 v Kunvaldu. Tato </a:t>
            </a:r>
            <a:r>
              <a:rPr lang="cs-CZ" sz="3200" b="1" i="1" kern="50" dirty="0">
                <a:solidFill>
                  <a:srgbClr val="2300DC"/>
                </a:solidFill>
                <a:effectLst/>
                <a:latin typeface="Times New Roman"/>
                <a:ea typeface="Lucida Sans Unicode"/>
              </a:rPr>
              <a:t>církev</a:t>
            </a:r>
            <a:r>
              <a:rPr lang="cs-CZ" sz="3200" i="1" kern="50" dirty="0">
                <a:effectLst/>
                <a:latin typeface="Times New Roman"/>
                <a:ea typeface="Lucida Sans Unicode"/>
              </a:rPr>
              <a:t> vycházela z myšlenek </a:t>
            </a:r>
            <a:r>
              <a:rPr lang="cs-CZ" sz="3200" b="1" i="1" kern="50" dirty="0">
                <a:solidFill>
                  <a:srgbClr val="004A4A"/>
                </a:solidFill>
                <a:effectLst/>
                <a:latin typeface="Times New Roman"/>
                <a:ea typeface="Lucida Sans Unicode"/>
              </a:rPr>
              <a:t>Petra Chelčického</a:t>
            </a:r>
            <a:r>
              <a:rPr lang="cs-CZ" sz="3200" i="1" kern="50" dirty="0">
                <a:effectLst/>
                <a:latin typeface="Times New Roman"/>
                <a:ea typeface="Lucida Sans Unicode"/>
              </a:rPr>
              <a:t>, v jejím čele stál biskup, přísné požadavky chudoby a pohrdání vzděláním byly postupně opuštěny. Přestože její příslušníci byli pronásledováni, získala si mnoho vlivných přívrženců. </a:t>
            </a:r>
            <a:r>
              <a:rPr lang="cs-CZ" sz="3200" b="1" i="1" kern="50" dirty="0">
                <a:effectLst/>
                <a:latin typeface="Times New Roman"/>
                <a:ea typeface="Lucida Sans Unicode"/>
              </a:rPr>
              <a:t>Někteří členové vynikli v literární tvorbě</a:t>
            </a:r>
            <a:r>
              <a:rPr lang="cs-CZ" sz="3200" i="1" kern="50" dirty="0">
                <a:effectLst/>
                <a:latin typeface="Times New Roman"/>
                <a:ea typeface="Lucida Sans Unicode"/>
              </a:rPr>
              <a:t> (</a:t>
            </a:r>
            <a:r>
              <a:rPr lang="cs-CZ" sz="3200" b="1" i="1" kern="50" dirty="0">
                <a:solidFill>
                  <a:srgbClr val="660066"/>
                </a:solidFill>
                <a:effectLst/>
                <a:latin typeface="Times New Roman"/>
                <a:ea typeface="Lucida Sans Unicode"/>
              </a:rPr>
              <a:t>Karel starší ze Žerotína, Václav Budovec z Budova, biskupové Jan Blahoslav a Jan Amos Komenský</a:t>
            </a:r>
            <a:r>
              <a:rPr lang="cs-CZ" sz="3200" i="1" kern="50" dirty="0">
                <a:effectLst/>
                <a:latin typeface="Times New Roman"/>
                <a:ea typeface="Lucida Sans Unicode"/>
              </a:rPr>
              <a:t>). Významným počinem jednoty bratrské bylo vydání </a:t>
            </a:r>
            <a:r>
              <a:rPr lang="cs-CZ" sz="3200" b="1" kern="50" dirty="0">
                <a:solidFill>
                  <a:srgbClr val="000080"/>
                </a:solidFill>
                <a:effectLst/>
                <a:latin typeface="Times New Roman"/>
                <a:ea typeface="Lucida Sans Unicode"/>
              </a:rPr>
              <a:t>Bible kralické</a:t>
            </a:r>
            <a:r>
              <a:rPr lang="cs-CZ" sz="3200" i="1" kern="50" dirty="0">
                <a:effectLst/>
                <a:latin typeface="Times New Roman"/>
                <a:ea typeface="Lucida Sans Unicode"/>
              </a:rPr>
              <a:t> (1579-1593) a </a:t>
            </a:r>
            <a:r>
              <a:rPr lang="cs-CZ" sz="3200" b="1" kern="50" dirty="0">
                <a:solidFill>
                  <a:srgbClr val="000080"/>
                </a:solidFill>
                <a:effectLst/>
                <a:latin typeface="Times New Roman"/>
                <a:ea typeface="Lucida Sans Unicode"/>
              </a:rPr>
              <a:t>Kancionálu </a:t>
            </a:r>
            <a:r>
              <a:rPr lang="cs-CZ" sz="3200" b="1" kern="50" dirty="0" err="1">
                <a:solidFill>
                  <a:srgbClr val="000080"/>
                </a:solidFill>
                <a:effectLst/>
                <a:latin typeface="Times New Roman"/>
                <a:ea typeface="Lucida Sans Unicode"/>
              </a:rPr>
              <a:t>šamotulského</a:t>
            </a:r>
            <a:r>
              <a:rPr lang="cs-CZ" sz="3200" i="1" kern="50" dirty="0">
                <a:effectLst/>
                <a:latin typeface="Times New Roman"/>
                <a:ea typeface="Lucida Sans Unicode"/>
              </a:rPr>
              <a:t> a </a:t>
            </a:r>
            <a:r>
              <a:rPr lang="cs-CZ" sz="3200" b="1" kern="50" dirty="0">
                <a:solidFill>
                  <a:srgbClr val="000080"/>
                </a:solidFill>
                <a:effectLst/>
                <a:latin typeface="Times New Roman"/>
                <a:ea typeface="Lucida Sans Unicode"/>
              </a:rPr>
              <a:t>ivančického</a:t>
            </a:r>
            <a:r>
              <a:rPr lang="cs-CZ" sz="3200" i="1" kern="50" dirty="0">
                <a:effectLst/>
                <a:latin typeface="Times New Roman"/>
                <a:ea typeface="Lucida Sans Unicode"/>
              </a:rPr>
              <a:t>.</a:t>
            </a:r>
            <a:r>
              <a:rPr lang="cs-CZ" sz="3200" kern="50" dirty="0">
                <a:effectLst/>
                <a:latin typeface="Times New Roman"/>
                <a:ea typeface="Lucida Sans Unicod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369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7030A0"/>
                </a:solidFill>
              </a:rPr>
              <a:t>Mikuláš Dačický z </a:t>
            </a:r>
            <a:r>
              <a:rPr lang="cs-CZ" b="1" dirty="0" err="1">
                <a:solidFill>
                  <a:srgbClr val="7030A0"/>
                </a:solidFill>
              </a:rPr>
              <a:t>Heslova</a:t>
            </a:r>
            <a:endParaRPr lang="cs-CZ" b="1" dirty="0">
              <a:solidFill>
                <a:srgbClr val="7030A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Život i dílo </a:t>
            </a:r>
            <a:r>
              <a:rPr lang="cs-CZ" b="1" dirty="0">
                <a:solidFill>
                  <a:srgbClr val="7030A0"/>
                </a:solidFill>
              </a:rPr>
              <a:t>Mikuláše Dačického z </a:t>
            </a:r>
            <a:r>
              <a:rPr lang="cs-CZ" b="1" dirty="0" err="1">
                <a:solidFill>
                  <a:srgbClr val="7030A0"/>
                </a:solidFill>
              </a:rPr>
              <a:t>Heslova</a:t>
            </a:r>
            <a:r>
              <a:rPr lang="cs-CZ" dirty="0">
                <a:solidFill>
                  <a:srgbClr val="7030A0"/>
                </a:solidFill>
              </a:rPr>
              <a:t> </a:t>
            </a:r>
            <a:r>
              <a:rPr lang="cs-CZ" dirty="0"/>
              <a:t>byly spjaty s </a:t>
            </a:r>
            <a:r>
              <a:rPr lang="cs-CZ" b="1" dirty="0"/>
              <a:t>Kutnou Horou</a:t>
            </a:r>
            <a:r>
              <a:rPr lang="cs-CZ" dirty="0"/>
              <a:t>. Bohatý šlechtic se stal symbolem 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renesančního kavalíra</a:t>
            </a:r>
            <a:r>
              <a:rPr lang="cs-CZ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cs-CZ" dirty="0"/>
              <a:t>– byl velmi vzdělaný, ale zároveň proslul svým výstředním životem (častokrát se ocitl v šatlavě, např. za to, že v opilosti zabil člověka). </a:t>
            </a:r>
          </a:p>
          <a:p>
            <a:r>
              <a:rPr lang="cs-CZ" dirty="0"/>
              <a:t>Je autorem: -  básnické sbírky </a:t>
            </a:r>
            <a:r>
              <a:rPr lang="cs-CZ" sz="3600" b="1" i="1" dirty="0">
                <a:solidFill>
                  <a:srgbClr val="006600"/>
                </a:solidFill>
              </a:rPr>
              <a:t>Prostopravda</a:t>
            </a:r>
            <a:r>
              <a:rPr lang="cs-CZ" b="1" dirty="0"/>
              <a:t> - </a:t>
            </a:r>
            <a:r>
              <a:rPr lang="cs-CZ" dirty="0"/>
              <a:t>je první česká básnická sbírka. Obsahuje básně vlastenecké, duchovní, didaktické, protipapežské i pijácké. Řada z nich má latinské názvy nebo obsahuje verše v latině. </a:t>
            </a:r>
          </a:p>
          <a:p>
            <a:r>
              <a:rPr lang="cs-CZ" sz="3600" b="1" i="1" dirty="0">
                <a:solidFill>
                  <a:srgbClr val="006600"/>
                </a:solidFill>
              </a:rPr>
              <a:t>Pamětí</a:t>
            </a:r>
            <a:r>
              <a:rPr lang="cs-CZ" sz="3600" i="1" dirty="0">
                <a:solidFill>
                  <a:srgbClr val="006600"/>
                </a:solidFill>
              </a:rPr>
              <a:t> </a:t>
            </a:r>
            <a:r>
              <a:rPr lang="cs-CZ" dirty="0"/>
              <a:t>– historicky velmi cenné kroniky sahající do roku 1626, ve které navázal na zápisky svého otce o dějinách vlastního rodu, Kutné Hory i Čech.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85680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20688"/>
            <a:ext cx="352839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173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Drama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>
                <a:solidFill>
                  <a:srgbClr val="7030A0"/>
                </a:solidFill>
              </a:rPr>
              <a:t>Šimon Lomnický z Budče </a:t>
            </a:r>
            <a:r>
              <a:rPr lang="cs-CZ" b="1" dirty="0"/>
              <a:t>– </a:t>
            </a:r>
            <a:r>
              <a:rPr lang="cs-CZ" dirty="0"/>
              <a:t>oživoval tradici středověkých velikonočních her</a:t>
            </a:r>
          </a:p>
          <a:p>
            <a:endParaRPr lang="cs-CZ" dirty="0"/>
          </a:p>
          <a:p>
            <a:r>
              <a:rPr lang="cs-CZ" b="1" dirty="0">
                <a:solidFill>
                  <a:srgbClr val="7030A0"/>
                </a:solidFill>
              </a:rPr>
              <a:t>Pavel </a:t>
            </a:r>
            <a:r>
              <a:rPr lang="cs-CZ" b="1" dirty="0" err="1">
                <a:solidFill>
                  <a:srgbClr val="7030A0"/>
                </a:solidFill>
              </a:rPr>
              <a:t>Kyrmezer</a:t>
            </a:r>
            <a:r>
              <a:rPr lang="cs-CZ" b="1" dirty="0">
                <a:solidFill>
                  <a:srgbClr val="7030A0"/>
                </a:solidFill>
              </a:rPr>
              <a:t> </a:t>
            </a:r>
            <a:r>
              <a:rPr lang="cs-CZ" dirty="0"/>
              <a:t>– původem Slovák, utrakvistický farář a děkan v </a:t>
            </a: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Uherském Brodě</a:t>
            </a:r>
            <a:r>
              <a:rPr lang="cs-CZ" dirty="0"/>
              <a:t>, skládal veršovaná biblická dramata: </a:t>
            </a:r>
          </a:p>
          <a:p>
            <a:r>
              <a:rPr lang="cs-CZ" b="1" i="1" dirty="0">
                <a:solidFill>
                  <a:srgbClr val="006600"/>
                </a:solidFill>
              </a:rPr>
              <a:t>Komedie česká o bohatci a lazarovi</a:t>
            </a:r>
            <a:endParaRPr lang="cs-CZ" i="1" dirty="0">
              <a:solidFill>
                <a:srgbClr val="006600"/>
              </a:solidFill>
            </a:endParaRPr>
          </a:p>
          <a:p>
            <a:r>
              <a:rPr lang="cs-CZ" b="1" i="1" dirty="0">
                <a:solidFill>
                  <a:srgbClr val="006600"/>
                </a:solidFill>
              </a:rPr>
              <a:t>Komedie nová o vdově</a:t>
            </a:r>
            <a:endParaRPr lang="cs-CZ" i="1" dirty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353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4" algn="ctr" rtl="0">
              <a:spcBef>
                <a:spcPct val="0"/>
              </a:spcBef>
            </a:pPr>
            <a:r>
              <a:rPr lang="cs-CZ" sz="3600" b="1" dirty="0">
                <a:solidFill>
                  <a:srgbClr val="7030A0"/>
                </a:solidFill>
              </a:rPr>
              <a:t>Knížky lidového čtení</a:t>
            </a:r>
            <a:br>
              <a:rPr lang="cs-CZ" sz="3600" b="1" dirty="0"/>
            </a:b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Šlo většinou o převzaté látky a jejich umělecká ani jazyková úroveň nebyla nijak vysoká. </a:t>
            </a:r>
          </a:p>
          <a:p>
            <a:r>
              <a:rPr lang="cs-CZ" dirty="0"/>
              <a:t>K nejpopulárnějším textům patřila </a:t>
            </a:r>
            <a:r>
              <a:rPr lang="cs-CZ" b="1" i="1" dirty="0" err="1">
                <a:solidFill>
                  <a:srgbClr val="006600"/>
                </a:solidFill>
              </a:rPr>
              <a:t>Trojánská</a:t>
            </a:r>
            <a:r>
              <a:rPr lang="cs-CZ" b="1" i="1" dirty="0">
                <a:solidFill>
                  <a:srgbClr val="006600"/>
                </a:solidFill>
              </a:rPr>
              <a:t> kronika</a:t>
            </a:r>
            <a:r>
              <a:rPr lang="cs-CZ" dirty="0"/>
              <a:t> a </a:t>
            </a:r>
            <a:r>
              <a:rPr lang="cs-CZ" i="1" dirty="0">
                <a:solidFill>
                  <a:srgbClr val="006600"/>
                </a:solidFill>
              </a:rPr>
              <a:t>příběhy o </a:t>
            </a:r>
            <a:r>
              <a:rPr lang="cs-CZ" b="1" i="1" dirty="0">
                <a:solidFill>
                  <a:srgbClr val="006600"/>
                </a:solidFill>
              </a:rPr>
              <a:t>Enšpíglovi, Faustovi, Ezopovi</a:t>
            </a:r>
            <a:r>
              <a:rPr lang="cs-CZ" i="1" dirty="0">
                <a:solidFill>
                  <a:srgbClr val="006600"/>
                </a:solidFill>
              </a:rPr>
              <a:t> </a:t>
            </a:r>
            <a:r>
              <a:rPr lang="cs-CZ" dirty="0"/>
              <a:t>nebo</a:t>
            </a:r>
            <a:r>
              <a:rPr lang="cs-CZ" i="1" dirty="0">
                <a:solidFill>
                  <a:srgbClr val="006600"/>
                </a:solidFill>
              </a:rPr>
              <a:t> </a:t>
            </a:r>
            <a:r>
              <a:rPr lang="cs-CZ" b="1" i="1" dirty="0">
                <a:solidFill>
                  <a:srgbClr val="006600"/>
                </a:solidFill>
              </a:rPr>
              <a:t>Meluzíně</a:t>
            </a:r>
            <a:r>
              <a:rPr lang="cs-CZ" dirty="0"/>
              <a:t>. </a:t>
            </a:r>
          </a:p>
          <a:p>
            <a:r>
              <a:rPr lang="cs-CZ" dirty="0"/>
              <a:t>V Čechách to byli </a:t>
            </a:r>
            <a:r>
              <a:rPr lang="cs-CZ" b="1" i="1" dirty="0" err="1">
                <a:solidFill>
                  <a:srgbClr val="006600"/>
                </a:solidFill>
              </a:rPr>
              <a:t>Štilfrid</a:t>
            </a:r>
            <a:r>
              <a:rPr lang="cs-CZ" b="1" i="1" dirty="0">
                <a:solidFill>
                  <a:srgbClr val="006600"/>
                </a:solidFill>
              </a:rPr>
              <a:t>, Bruncvík</a:t>
            </a:r>
            <a:r>
              <a:rPr lang="cs-CZ" i="1" dirty="0">
                <a:solidFill>
                  <a:srgbClr val="006600"/>
                </a:solidFill>
              </a:rPr>
              <a:t> </a:t>
            </a:r>
            <a:r>
              <a:rPr lang="cs-CZ" dirty="0"/>
              <a:t>a</a:t>
            </a:r>
            <a:r>
              <a:rPr lang="cs-CZ" i="1" dirty="0">
                <a:solidFill>
                  <a:srgbClr val="006600"/>
                </a:solidFill>
              </a:rPr>
              <a:t> </a:t>
            </a:r>
            <a:r>
              <a:rPr lang="cs-CZ" b="1" i="1" dirty="0">
                <a:solidFill>
                  <a:srgbClr val="006600"/>
                </a:solidFill>
              </a:rPr>
              <a:t>Paleček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078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7030A0"/>
                </a:solidFill>
              </a:rPr>
              <a:t>Cestopisy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80728"/>
            <a:ext cx="8003232" cy="5145435"/>
          </a:xfrm>
        </p:spPr>
        <p:txBody>
          <a:bodyPr>
            <a:noAutofit/>
          </a:bodyPr>
          <a:lstStyle/>
          <a:p>
            <a:r>
              <a:rPr lang="cs-CZ" sz="2400" dirty="0"/>
              <a:t>Překlady cestopisných knih byly velmi oblíbené už ve středověku (</a:t>
            </a:r>
            <a:r>
              <a:rPr lang="cs-CZ" sz="2400" b="1" dirty="0"/>
              <a:t>Polo, </a:t>
            </a:r>
            <a:r>
              <a:rPr lang="cs-CZ" sz="2400" b="1" dirty="0" err="1"/>
              <a:t>Mandeville</a:t>
            </a:r>
            <a:r>
              <a:rPr lang="cs-CZ" sz="2400" dirty="0"/>
              <a:t>). Od 15. stol. k nim přibývají i </a:t>
            </a:r>
            <a:r>
              <a:rPr lang="cs-CZ" sz="2400" b="1" dirty="0"/>
              <a:t>původní cestopisy českých autorů</a:t>
            </a:r>
            <a:r>
              <a:rPr lang="cs-CZ" sz="2400" dirty="0"/>
              <a:t>. </a:t>
            </a:r>
          </a:p>
          <a:p>
            <a:r>
              <a:rPr lang="cs-CZ" sz="2400" dirty="0"/>
              <a:t>Putování poslů krále Jiřího z Poděbrad po Evropě zachytil </a:t>
            </a:r>
            <a:r>
              <a:rPr lang="cs-CZ" sz="2400" b="1" u="sng" dirty="0">
                <a:solidFill>
                  <a:srgbClr val="7030A0"/>
                </a:solidFill>
              </a:rPr>
              <a:t>Václav Šašek z </a:t>
            </a:r>
            <a:r>
              <a:rPr lang="cs-CZ" sz="2400" b="1" u="sng" dirty="0" err="1">
                <a:solidFill>
                  <a:srgbClr val="7030A0"/>
                </a:solidFill>
              </a:rPr>
              <a:t>Bířkova</a:t>
            </a:r>
            <a:r>
              <a:rPr lang="cs-CZ" sz="2400" dirty="0">
                <a:solidFill>
                  <a:srgbClr val="7030A0"/>
                </a:solidFill>
              </a:rPr>
              <a:t>  </a:t>
            </a:r>
            <a:r>
              <a:rPr lang="cs-CZ" sz="2400" dirty="0"/>
              <a:t>- </a:t>
            </a:r>
            <a:r>
              <a:rPr lang="cs-CZ" sz="2400" b="1" i="1" dirty="0">
                <a:solidFill>
                  <a:srgbClr val="006600"/>
                </a:solidFill>
              </a:rPr>
              <a:t>Deník o jízdě a putování pana Lva z </a:t>
            </a:r>
            <a:r>
              <a:rPr lang="cs-CZ" sz="2400" b="1" i="1" dirty="0" err="1">
                <a:solidFill>
                  <a:srgbClr val="006600"/>
                </a:solidFill>
              </a:rPr>
              <a:t>Rožmitálu</a:t>
            </a:r>
            <a:r>
              <a:rPr lang="cs-CZ" sz="2400" b="1" i="1" dirty="0">
                <a:solidFill>
                  <a:srgbClr val="006600"/>
                </a:solidFill>
              </a:rPr>
              <a:t> a z Blatné z Čech až na konec světa</a:t>
            </a:r>
            <a:r>
              <a:rPr lang="cs-CZ" sz="2400" dirty="0"/>
              <a:t>.</a:t>
            </a:r>
          </a:p>
          <a:p>
            <a:r>
              <a:rPr lang="cs-CZ" sz="2400" b="1" dirty="0"/>
              <a:t>Jeruzalém</a:t>
            </a:r>
            <a:r>
              <a:rPr lang="cs-CZ" sz="2400" dirty="0"/>
              <a:t> navštívil: </a:t>
            </a:r>
            <a:r>
              <a:rPr lang="cs-CZ" sz="2400" b="1" u="sng" dirty="0">
                <a:solidFill>
                  <a:srgbClr val="7030A0"/>
                </a:solidFill>
              </a:rPr>
              <a:t>Jan </a:t>
            </a:r>
            <a:r>
              <a:rPr lang="cs-CZ" sz="2400" b="1" u="sng" dirty="0" err="1">
                <a:solidFill>
                  <a:srgbClr val="7030A0"/>
                </a:solidFill>
              </a:rPr>
              <a:t>Hasištejnský</a:t>
            </a:r>
            <a:r>
              <a:rPr lang="cs-CZ" sz="2400" b="1" u="sng" dirty="0">
                <a:solidFill>
                  <a:srgbClr val="7030A0"/>
                </a:solidFill>
              </a:rPr>
              <a:t> z Lobkovic </a:t>
            </a:r>
          </a:p>
          <a:p>
            <a:r>
              <a:rPr lang="cs-CZ" sz="2400" b="1" u="sng" dirty="0">
                <a:solidFill>
                  <a:srgbClr val="7030A0"/>
                </a:solidFill>
              </a:rPr>
              <a:t>Kryštof Harant z Polžic a Bezdružic</a:t>
            </a:r>
            <a:r>
              <a:rPr lang="cs-CZ" sz="2400" dirty="0">
                <a:solidFill>
                  <a:srgbClr val="7030A0"/>
                </a:solidFill>
              </a:rPr>
              <a:t> </a:t>
            </a:r>
            <a:r>
              <a:rPr lang="cs-CZ" sz="2400" dirty="0"/>
              <a:t>–</a:t>
            </a:r>
          </a:p>
          <a:p>
            <a:r>
              <a:rPr lang="cs-CZ" sz="2400" b="1" i="1" dirty="0">
                <a:solidFill>
                  <a:srgbClr val="006600"/>
                </a:solidFill>
              </a:rPr>
              <a:t>Cesta z Království českého do Benátek, odtud po moři do země Svaté, země Judské a dále až do Egypta.</a:t>
            </a:r>
            <a:endParaRPr lang="cs-CZ" sz="2400" dirty="0"/>
          </a:p>
          <a:p>
            <a:r>
              <a:rPr lang="cs-CZ" sz="2400" dirty="0"/>
              <a:t>Zážitky z věznění v Cařihradě popsal </a:t>
            </a:r>
            <a:r>
              <a:rPr lang="cs-CZ" sz="2400" b="1" u="sng" dirty="0">
                <a:solidFill>
                  <a:srgbClr val="7030A0"/>
                </a:solidFill>
              </a:rPr>
              <a:t>Václav Vratislav z Mitrovic </a:t>
            </a:r>
            <a:r>
              <a:rPr lang="cs-CZ" sz="2400" b="1" u="sng" dirty="0"/>
              <a:t>: </a:t>
            </a:r>
            <a:r>
              <a:rPr lang="cs-CZ" sz="2400" b="1" i="1" dirty="0">
                <a:solidFill>
                  <a:srgbClr val="006600"/>
                </a:solidFill>
              </a:rPr>
              <a:t>Příhody.</a:t>
            </a:r>
            <a:r>
              <a:rPr lang="cs-CZ" sz="2400" b="1" dirty="0"/>
              <a:t> </a:t>
            </a:r>
            <a:endParaRPr lang="cs-CZ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270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56405"/>
            <a:ext cx="410445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bdélník 1"/>
          <p:cNvSpPr/>
          <p:nvPr/>
        </p:nvSpPr>
        <p:spPr>
          <a:xfrm>
            <a:off x="251520" y="3573016"/>
            <a:ext cx="8640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/>
              <a:t>Kryštof Harant byl zadržen na svém hradě Pecka </a:t>
            </a:r>
            <a:r>
              <a:rPr lang="cs-CZ" sz="2000" dirty="0" err="1"/>
              <a:t>Valdštejnovým</a:t>
            </a:r>
            <a:r>
              <a:rPr lang="cs-CZ" sz="2000" dirty="0"/>
              <a:t> oddílem v roce 1621</a:t>
            </a:r>
            <a:r>
              <a:rPr lang="cs-CZ" sz="2000" baseline="30000" dirty="0"/>
              <a:t> </a:t>
            </a:r>
            <a:r>
              <a:rPr lang="cs-CZ" sz="2000" dirty="0"/>
              <a:t>a vydán do rukou císařských příznivců. Byl odsouzen k trestu smrti, přičemž jako přitěžující okolnost mohla být jeho konverze k protestanství, tradičně se také uvádí jeho podíl na ostřelování Vídně.</a:t>
            </a:r>
            <a:r>
              <a:rPr lang="cs-CZ" sz="2000" baseline="30000" dirty="0"/>
              <a:t>[</a:t>
            </a:r>
            <a:r>
              <a:rPr lang="cs-CZ" sz="2000" dirty="0"/>
              <a:t> Byl popraven jako třetí v pořadí po Václavu Budovcovi z Budova a jako poslední ze tří příslušníků panského stavu. Byl podobně jako další příslušníci české šlechty sťat. Oproti dalším pánům bylo jeho manželce umožněno jeho tělo v tichosti pochovat. V dnešní době je místo jeho posledního odpočinku neznámé, ale existují určité indicie, kde by jeho tělo mohlo odpočívat.</a:t>
            </a:r>
          </a:p>
        </p:txBody>
      </p:sp>
    </p:spTree>
    <p:extLst>
      <p:ext uri="{BB962C8B-B14F-4D97-AF65-F5344CB8AC3E}">
        <p14:creationId xmlns:p14="http://schemas.microsoft.com/office/powerpoint/2010/main" val="3826785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Kontrolní otázky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Vyjmenujte představitele latinského humanismu.</a:t>
            </a:r>
          </a:p>
          <a:p>
            <a:r>
              <a:rPr lang="cs-CZ" dirty="0"/>
              <a:t>Vyjmenujte představitele českého humanismu.</a:t>
            </a:r>
          </a:p>
          <a:p>
            <a:r>
              <a:rPr lang="cs-CZ" dirty="0"/>
              <a:t>Kdo přeložil </a:t>
            </a:r>
            <a:r>
              <a:rPr lang="cs-CZ" i="1" dirty="0"/>
              <a:t>Nový zákon </a:t>
            </a:r>
            <a:r>
              <a:rPr lang="cs-CZ" dirty="0"/>
              <a:t>do češtiny?</a:t>
            </a:r>
          </a:p>
          <a:p>
            <a:r>
              <a:rPr lang="cs-CZ" dirty="0"/>
              <a:t>Kdo byl nejvýznamnějším organizátorem českého literárního života?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292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Belveder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36904" cy="4467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0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 obrázků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1400" dirty="0" err="1"/>
              <a:t>KOLOSSOS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http://</a:t>
            </a:r>
            <a:r>
              <a:rPr lang="cs-CZ" sz="1400" dirty="0" err="1"/>
              <a:t>cs.wikipedia.org</a:t>
            </a:r>
            <a:r>
              <a:rPr lang="cs-CZ" sz="1400" dirty="0"/>
              <a:t>/wiki/</a:t>
            </a:r>
            <a:r>
              <a:rPr lang="cs-CZ" sz="1400" dirty="0" err="1"/>
              <a:t>Soubor:Buchdrucker-1568.png</a:t>
            </a:r>
            <a:r>
              <a:rPr lang="cs-CZ" sz="1400" dirty="0"/>
              <a:t> </a:t>
            </a:r>
          </a:p>
          <a:p>
            <a:r>
              <a:rPr lang="cs-CZ" sz="1400" dirty="0" err="1"/>
              <a:t>FLICKR</a:t>
            </a:r>
            <a:r>
              <a:rPr lang="cs-CZ" sz="1400" dirty="0"/>
              <a:t> </a:t>
            </a:r>
            <a:r>
              <a:rPr lang="cs-CZ" sz="1400" dirty="0" err="1"/>
              <a:t>UPLOAD</a:t>
            </a:r>
            <a:r>
              <a:rPr lang="cs-CZ" sz="1400" dirty="0"/>
              <a:t> BOT.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2"/>
              </a:rPr>
              <a:t>http://</a:t>
            </a:r>
            <a:r>
              <a:rPr lang="cs-CZ" sz="1400" dirty="0" err="1">
                <a:hlinkClick r:id="rId2"/>
              </a:rPr>
              <a:t>cs.wikipedia.org</a:t>
            </a:r>
            <a:r>
              <a:rPr lang="cs-CZ" sz="1400" dirty="0">
                <a:hlinkClick r:id="rId2"/>
              </a:rPr>
              <a:t>/wiki/Soubor:Pra%C5%BEsk%C3%BD_hrad,_Letohr%C3%A1dek_kr%C3%A1lovny_Anny_02.jpg</a:t>
            </a:r>
            <a:endParaRPr lang="cs-CZ" sz="1400" dirty="0"/>
          </a:p>
          <a:p>
            <a:r>
              <a:rPr lang="cs-CZ" sz="1400" dirty="0" err="1"/>
              <a:t>ZIVNER</a:t>
            </a:r>
            <a:r>
              <a:rPr lang="cs-CZ" sz="1400" dirty="0"/>
              <a:t>, Adam.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3"/>
              </a:rPr>
              <a:t>http://</a:t>
            </a:r>
            <a:r>
              <a:rPr lang="cs-CZ" sz="1400" dirty="0" err="1">
                <a:hlinkClick r:id="rId3"/>
              </a:rPr>
              <a:t>cs.wikipedia.org</a:t>
            </a:r>
            <a:r>
              <a:rPr lang="cs-CZ" sz="1400" dirty="0">
                <a:hlinkClick r:id="rId3"/>
              </a:rPr>
              <a:t>/wiki/</a:t>
            </a:r>
            <a:r>
              <a:rPr lang="cs-CZ" sz="1400" dirty="0" err="1">
                <a:hlinkClick r:id="rId3"/>
              </a:rPr>
              <a:t>Soubor:LetohradekHvezda2.jpg</a:t>
            </a:r>
            <a:endParaRPr lang="cs-CZ" sz="1400" dirty="0"/>
          </a:p>
          <a:p>
            <a:r>
              <a:rPr lang="cs-CZ" sz="1400" dirty="0"/>
              <a:t>LOUČ, Michal.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4"/>
              </a:rPr>
              <a:t>http://</a:t>
            </a:r>
            <a:r>
              <a:rPr lang="cs-CZ" sz="1400" dirty="0" err="1">
                <a:hlinkClick r:id="rId4"/>
              </a:rPr>
              <a:t>cs.wikipedia.org</a:t>
            </a:r>
            <a:r>
              <a:rPr lang="cs-CZ" sz="1400" dirty="0">
                <a:hlinkClick r:id="rId4"/>
              </a:rPr>
              <a:t>/wiki/</a:t>
            </a:r>
            <a:r>
              <a:rPr lang="cs-CZ" sz="1400" dirty="0" err="1">
                <a:hlinkClick r:id="rId4"/>
              </a:rPr>
              <a:t>Soubor:Z%C3%A1mek_Litomy%C5%A1l_1.JPG</a:t>
            </a:r>
            <a:endParaRPr lang="cs-CZ" sz="1400" dirty="0"/>
          </a:p>
          <a:p>
            <a:r>
              <a:rPr lang="cs-CZ" sz="1400" dirty="0" err="1"/>
              <a:t>FLICKR</a:t>
            </a:r>
            <a:r>
              <a:rPr lang="cs-CZ" sz="1400" dirty="0"/>
              <a:t> </a:t>
            </a:r>
            <a:r>
              <a:rPr lang="cs-CZ" sz="1400" dirty="0" err="1"/>
              <a:t>UPLOAD</a:t>
            </a:r>
            <a:r>
              <a:rPr lang="cs-CZ" sz="1400" dirty="0"/>
              <a:t> BOT.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5"/>
              </a:rPr>
              <a:t>http://</a:t>
            </a:r>
            <a:r>
              <a:rPr lang="cs-CZ" sz="1400" dirty="0" err="1">
                <a:hlinkClick r:id="rId5"/>
              </a:rPr>
              <a:t>cs.wikipedia.org</a:t>
            </a:r>
            <a:r>
              <a:rPr lang="cs-CZ" sz="1400" dirty="0">
                <a:hlinkClick r:id="rId5"/>
              </a:rPr>
              <a:t>/wiki/Soubor:Cervena_Lhota,_</a:t>
            </a:r>
            <a:r>
              <a:rPr lang="cs-CZ" sz="1400" dirty="0" err="1">
                <a:hlinkClick r:id="rId5"/>
              </a:rPr>
              <a:t>Czech_Republic.jpg</a:t>
            </a:r>
            <a:endParaRPr lang="cs-CZ" sz="1400" dirty="0"/>
          </a:p>
          <a:p>
            <a:r>
              <a:rPr lang="cs-CZ" sz="1400" dirty="0" err="1"/>
              <a:t>TIMICHAL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6"/>
              </a:rPr>
              <a:t>http://</a:t>
            </a:r>
            <a:r>
              <a:rPr lang="cs-CZ" sz="1400" dirty="0" err="1">
                <a:hlinkClick r:id="rId6"/>
              </a:rPr>
              <a:t>cs.wikipedia.org</a:t>
            </a:r>
            <a:r>
              <a:rPr lang="cs-CZ" sz="1400" dirty="0">
                <a:hlinkClick r:id="rId6"/>
              </a:rPr>
              <a:t>/wiki/</a:t>
            </a:r>
            <a:r>
              <a:rPr lang="cs-CZ" sz="1400" dirty="0" err="1">
                <a:hlinkClick r:id="rId6"/>
              </a:rPr>
              <a:t>Soubor:Z%C3%A1mek_Nelahozeves.jpg</a:t>
            </a:r>
            <a:endParaRPr lang="cs-CZ" sz="1400" dirty="0"/>
          </a:p>
          <a:p>
            <a:r>
              <a:rPr lang="cs-CZ" sz="1400" dirty="0" err="1"/>
              <a:t>TIMICHAL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7"/>
              </a:rPr>
              <a:t>http://</a:t>
            </a:r>
            <a:r>
              <a:rPr lang="cs-CZ" sz="1400" dirty="0" err="1">
                <a:hlinkClick r:id="rId7"/>
              </a:rPr>
              <a:t>cs.wikipedia.org</a:t>
            </a:r>
            <a:r>
              <a:rPr lang="cs-CZ" sz="1400" dirty="0">
                <a:hlinkClick r:id="rId7"/>
              </a:rPr>
              <a:t>/wiki/</a:t>
            </a:r>
            <a:r>
              <a:rPr lang="cs-CZ" sz="1400" dirty="0" err="1">
                <a:hlinkClick r:id="rId7"/>
              </a:rPr>
              <a:t>Soubor:Z%C3%A1mek</a:t>
            </a:r>
            <a:r>
              <a:rPr lang="cs-CZ" sz="1400" dirty="0">
                <a:hlinkClick r:id="rId7"/>
              </a:rPr>
              <a:t>,_V._</a:t>
            </a:r>
            <a:r>
              <a:rPr lang="cs-CZ" sz="1400" dirty="0" err="1">
                <a:hlinkClick r:id="rId7"/>
              </a:rPr>
              <a:t>Losiny.JPG</a:t>
            </a:r>
            <a:endParaRPr lang="cs-CZ" sz="1400" dirty="0"/>
          </a:p>
          <a:p>
            <a:r>
              <a:rPr lang="cs-CZ" sz="1400" dirty="0" err="1"/>
              <a:t>DERGOLEM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8"/>
              </a:rPr>
              <a:t>http://</a:t>
            </a:r>
            <a:r>
              <a:rPr lang="cs-CZ" sz="1400" dirty="0" err="1">
                <a:hlinkClick r:id="rId8"/>
              </a:rPr>
              <a:t>cs.wikipedia.org</a:t>
            </a:r>
            <a:r>
              <a:rPr lang="cs-CZ" sz="1400" dirty="0">
                <a:hlinkClick r:id="rId8"/>
              </a:rPr>
              <a:t>/wiki/</a:t>
            </a:r>
            <a:r>
              <a:rPr lang="cs-CZ" sz="1400" dirty="0" err="1">
                <a:hlinkClick r:id="rId8"/>
              </a:rPr>
              <a:t>Soubor:Telc109.jpg</a:t>
            </a:r>
            <a:endParaRPr lang="cs-CZ" sz="1400" dirty="0"/>
          </a:p>
          <a:p>
            <a:r>
              <a:rPr lang="cs-CZ" sz="1400" dirty="0" err="1"/>
              <a:t>PETRUSBARBYGERE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9"/>
              </a:rPr>
              <a:t>http://</a:t>
            </a:r>
            <a:r>
              <a:rPr lang="cs-CZ" sz="1400" dirty="0" err="1">
                <a:hlinkClick r:id="rId9"/>
              </a:rPr>
              <a:t>cs.wikipedia.org</a:t>
            </a:r>
            <a:r>
              <a:rPr lang="cs-CZ" sz="1400" dirty="0">
                <a:hlinkClick r:id="rId9"/>
              </a:rPr>
              <a:t>/wiki/Soubor:Giuseppe_</a:t>
            </a:r>
            <a:r>
              <a:rPr lang="cs-CZ" sz="1400" dirty="0" err="1">
                <a:hlinkClick r:id="rId9"/>
              </a:rPr>
              <a:t>Arcimboldo</a:t>
            </a:r>
            <a:r>
              <a:rPr lang="cs-CZ" sz="1400" dirty="0">
                <a:hlinkClick r:id="rId9"/>
              </a:rPr>
              <a:t>_-_</a:t>
            </a:r>
            <a:r>
              <a:rPr lang="cs-CZ" sz="1400" dirty="0" err="1">
                <a:hlinkClick r:id="rId9"/>
              </a:rPr>
              <a:t>Spring</a:t>
            </a:r>
            <a:r>
              <a:rPr lang="cs-CZ" sz="1400" dirty="0">
                <a:hlinkClick r:id="rId9"/>
              </a:rPr>
              <a:t>,_</a:t>
            </a:r>
            <a:r>
              <a:rPr lang="cs-CZ" sz="1400" dirty="0" err="1">
                <a:hlinkClick r:id="rId9"/>
              </a:rPr>
              <a:t>1573.jpg</a:t>
            </a:r>
            <a:endParaRPr lang="cs-CZ" sz="1400" dirty="0"/>
          </a:p>
          <a:p>
            <a:r>
              <a:rPr lang="cs-CZ" sz="1400" dirty="0" err="1"/>
              <a:t>PETRUSBARBYGERE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10"/>
              </a:rPr>
              <a:t>http://</a:t>
            </a:r>
            <a:r>
              <a:rPr lang="cs-CZ" sz="1400" dirty="0" err="1">
                <a:hlinkClick r:id="rId10"/>
              </a:rPr>
              <a:t>cs.wikipedia.org</a:t>
            </a:r>
            <a:r>
              <a:rPr lang="cs-CZ" sz="1400" dirty="0">
                <a:hlinkClick r:id="rId10"/>
              </a:rPr>
              <a:t>/wiki/Soubor:Giuseppe_</a:t>
            </a:r>
            <a:r>
              <a:rPr lang="cs-CZ" sz="1400" dirty="0" err="1">
                <a:hlinkClick r:id="rId10"/>
              </a:rPr>
              <a:t>Arcimboldo</a:t>
            </a:r>
            <a:r>
              <a:rPr lang="cs-CZ" sz="1400" dirty="0">
                <a:hlinkClick r:id="rId10"/>
              </a:rPr>
              <a:t>_-_</a:t>
            </a:r>
            <a:r>
              <a:rPr lang="cs-CZ" sz="1400" dirty="0" err="1">
                <a:hlinkClick r:id="rId10"/>
              </a:rPr>
              <a:t>Summer</a:t>
            </a:r>
            <a:r>
              <a:rPr lang="cs-CZ" sz="1400" dirty="0">
                <a:hlinkClick r:id="rId10"/>
              </a:rPr>
              <a:t>,_</a:t>
            </a:r>
            <a:r>
              <a:rPr lang="cs-CZ" sz="1400" dirty="0" err="1">
                <a:hlinkClick r:id="rId10"/>
              </a:rPr>
              <a:t>1573.jpg</a:t>
            </a:r>
            <a:endParaRPr lang="cs-CZ" sz="1400" dirty="0"/>
          </a:p>
          <a:p>
            <a:pPr marL="0" indent="0">
              <a:buNone/>
            </a:pP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195980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 obrázků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400" dirty="0" err="1"/>
              <a:t>PETRUSBARBYGERE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2"/>
              </a:rPr>
              <a:t>http://</a:t>
            </a:r>
            <a:r>
              <a:rPr lang="cs-CZ" sz="1400" dirty="0" err="1">
                <a:hlinkClick r:id="rId2"/>
              </a:rPr>
              <a:t>cs.wikipedia.org</a:t>
            </a:r>
            <a:r>
              <a:rPr lang="cs-CZ" sz="1400" dirty="0">
                <a:hlinkClick r:id="rId2"/>
              </a:rPr>
              <a:t>/wiki/Soubor:Giuseppe_</a:t>
            </a:r>
            <a:r>
              <a:rPr lang="cs-CZ" sz="1400" dirty="0" err="1">
                <a:hlinkClick r:id="rId2"/>
              </a:rPr>
              <a:t>Arcimboldo</a:t>
            </a:r>
            <a:r>
              <a:rPr lang="cs-CZ" sz="1400" dirty="0">
                <a:hlinkClick r:id="rId2"/>
              </a:rPr>
              <a:t>_-_</a:t>
            </a:r>
            <a:r>
              <a:rPr lang="cs-CZ" sz="1400" dirty="0" err="1">
                <a:hlinkClick r:id="rId2"/>
              </a:rPr>
              <a:t>Autumn</a:t>
            </a:r>
            <a:r>
              <a:rPr lang="cs-CZ" sz="1400" dirty="0">
                <a:hlinkClick r:id="rId2"/>
              </a:rPr>
              <a:t>,_</a:t>
            </a:r>
            <a:r>
              <a:rPr lang="cs-CZ" sz="1400" dirty="0" err="1">
                <a:hlinkClick r:id="rId2"/>
              </a:rPr>
              <a:t>1573.jpg</a:t>
            </a:r>
            <a:endParaRPr lang="cs-CZ" sz="1400" dirty="0"/>
          </a:p>
          <a:p>
            <a:r>
              <a:rPr lang="cs-CZ" sz="1400" dirty="0" err="1"/>
              <a:t>PETRUSBARBYGERE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3"/>
              </a:rPr>
              <a:t>http://</a:t>
            </a:r>
            <a:r>
              <a:rPr lang="cs-CZ" sz="1400" dirty="0" err="1">
                <a:hlinkClick r:id="rId3"/>
              </a:rPr>
              <a:t>cs.wikipedia.org</a:t>
            </a:r>
            <a:r>
              <a:rPr lang="cs-CZ" sz="1400" dirty="0">
                <a:hlinkClick r:id="rId3"/>
              </a:rPr>
              <a:t>/wiki/Soubor:Giuseppe_</a:t>
            </a:r>
            <a:r>
              <a:rPr lang="cs-CZ" sz="1400" dirty="0" err="1">
                <a:hlinkClick r:id="rId3"/>
              </a:rPr>
              <a:t>Arcimboldo</a:t>
            </a:r>
            <a:r>
              <a:rPr lang="cs-CZ" sz="1400" dirty="0">
                <a:hlinkClick r:id="rId3"/>
              </a:rPr>
              <a:t>_-_Winter,_</a:t>
            </a:r>
            <a:r>
              <a:rPr lang="cs-CZ" sz="1400" dirty="0" err="1">
                <a:hlinkClick r:id="rId3"/>
              </a:rPr>
              <a:t>1573.jpg</a:t>
            </a:r>
            <a:endParaRPr lang="cs-CZ" sz="1400" dirty="0"/>
          </a:p>
          <a:p>
            <a:r>
              <a:rPr lang="cs-CZ" sz="1400" dirty="0" err="1"/>
              <a:t>SANDIK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http://</a:t>
            </a:r>
            <a:r>
              <a:rPr lang="cs-CZ" sz="1400" dirty="0" err="1"/>
              <a:t>cs.wikipedia.org</a:t>
            </a:r>
            <a:r>
              <a:rPr lang="cs-CZ" sz="1400" dirty="0"/>
              <a:t>/wiki/</a:t>
            </a:r>
            <a:r>
              <a:rPr lang="cs-CZ" sz="1400" dirty="0" err="1"/>
              <a:t>Soubor:Melantrich_erb_bar.jpg</a:t>
            </a:r>
            <a:r>
              <a:rPr lang="cs-CZ" sz="1400" dirty="0"/>
              <a:t> </a:t>
            </a:r>
          </a:p>
          <a:p>
            <a:r>
              <a:rPr lang="cs-CZ" sz="1400" dirty="0" err="1"/>
              <a:t>JEDUDEDEK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4"/>
              </a:rPr>
              <a:t>http://</a:t>
            </a:r>
            <a:r>
              <a:rPr lang="cs-CZ" sz="1400" dirty="0" err="1">
                <a:hlinkClick r:id="rId4"/>
              </a:rPr>
              <a:t>cs.wikipedia.org</a:t>
            </a:r>
            <a:r>
              <a:rPr lang="cs-CZ" sz="1400" dirty="0">
                <a:hlinkClick r:id="rId4"/>
              </a:rPr>
              <a:t>/wiki/Soubor:Jan_</a:t>
            </a:r>
            <a:r>
              <a:rPr lang="cs-CZ" sz="1400" dirty="0" err="1">
                <a:hlinkClick r:id="rId4"/>
              </a:rPr>
              <a:t>Vil%C3%ADmek</a:t>
            </a:r>
            <a:r>
              <a:rPr lang="cs-CZ" sz="1400" dirty="0">
                <a:hlinkClick r:id="rId4"/>
              </a:rPr>
              <a:t>_-_</a:t>
            </a:r>
            <a:r>
              <a:rPr lang="cs-CZ" sz="1400" dirty="0" err="1">
                <a:hlinkClick r:id="rId4"/>
              </a:rPr>
              <a:t>Daniel_Adam_z_Veleslav%C3%ADna.jpg</a:t>
            </a:r>
            <a:endParaRPr lang="cs-CZ" sz="1400" dirty="0"/>
          </a:p>
          <a:p>
            <a:r>
              <a:rPr lang="cs-CZ" sz="1400" dirty="0" err="1"/>
              <a:t>SANDIK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5"/>
              </a:rPr>
              <a:t>http://</a:t>
            </a:r>
            <a:r>
              <a:rPr lang="cs-CZ" sz="1400" dirty="0" err="1">
                <a:hlinkClick r:id="rId5"/>
              </a:rPr>
              <a:t>cs.wikipedia.org</a:t>
            </a:r>
            <a:r>
              <a:rPr lang="cs-CZ" sz="1400" dirty="0">
                <a:hlinkClick r:id="rId5"/>
              </a:rPr>
              <a:t>/wiki/</a:t>
            </a:r>
            <a:r>
              <a:rPr lang="cs-CZ" sz="1400" dirty="0" err="1">
                <a:hlinkClick r:id="rId5"/>
              </a:rPr>
              <a:t>Soubor:Melantrich63.jpg</a:t>
            </a:r>
            <a:endParaRPr lang="cs-CZ" sz="1400" dirty="0"/>
          </a:p>
          <a:p>
            <a:r>
              <a:rPr lang="cs-CZ" sz="1400" dirty="0" err="1"/>
              <a:t>SOKOLJAN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6"/>
              </a:rPr>
              <a:t>http://</a:t>
            </a:r>
            <a:r>
              <a:rPr lang="cs-CZ" sz="1400" dirty="0" err="1">
                <a:hlinkClick r:id="rId6"/>
              </a:rPr>
              <a:t>cs.wikipedia.org</a:t>
            </a:r>
            <a:r>
              <a:rPr lang="cs-CZ" sz="1400" dirty="0">
                <a:hlinkClick r:id="rId6"/>
              </a:rPr>
              <a:t>/wiki/</a:t>
            </a:r>
            <a:r>
              <a:rPr lang="cs-CZ" sz="1400" dirty="0" err="1">
                <a:hlinkClick r:id="rId6"/>
              </a:rPr>
              <a:t>Soubor:Hajek_Kronyka.jpg</a:t>
            </a:r>
            <a:endParaRPr lang="cs-CZ" sz="1400" dirty="0"/>
          </a:p>
          <a:p>
            <a:r>
              <a:rPr lang="cs-CZ" sz="1400" dirty="0" err="1"/>
              <a:t>QASINKA</a:t>
            </a:r>
            <a:r>
              <a:rPr lang="cs-CZ" sz="1400" dirty="0"/>
              <a:t>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7"/>
              </a:rPr>
              <a:t>http://</a:t>
            </a:r>
            <a:r>
              <a:rPr lang="cs-CZ" sz="1400" dirty="0" err="1">
                <a:hlinkClick r:id="rId7"/>
              </a:rPr>
              <a:t>cs.wikipedia.org</a:t>
            </a:r>
            <a:r>
              <a:rPr lang="cs-CZ" sz="1400" dirty="0">
                <a:hlinkClick r:id="rId7"/>
              </a:rPr>
              <a:t>/wiki/</a:t>
            </a:r>
            <a:r>
              <a:rPr lang="cs-CZ" sz="1400" dirty="0" err="1">
                <a:hlinkClick r:id="rId7"/>
              </a:rPr>
              <a:t>Soubor:Jan_Blahoslav.JPG</a:t>
            </a:r>
            <a:endParaRPr lang="cs-CZ" sz="1400" dirty="0"/>
          </a:p>
          <a:p>
            <a:r>
              <a:rPr lang="cs-CZ" sz="1400" dirty="0"/>
              <a:t>BOB BEZ TOMA.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</a:t>
            </a:r>
            <a:r>
              <a:rPr lang="cs-CZ" sz="1400" dirty="0">
                <a:hlinkClick r:id="rId8"/>
              </a:rPr>
              <a:t>http://</a:t>
            </a:r>
            <a:r>
              <a:rPr lang="cs-CZ" sz="1400" dirty="0" err="1">
                <a:hlinkClick r:id="rId8"/>
              </a:rPr>
              <a:t>cs.wikipedia.org</a:t>
            </a:r>
            <a:r>
              <a:rPr lang="cs-CZ" sz="1400" dirty="0">
                <a:hlinkClick r:id="rId8"/>
              </a:rPr>
              <a:t>/wiki/</a:t>
            </a:r>
            <a:r>
              <a:rPr lang="cs-CZ" sz="1400" dirty="0" err="1">
                <a:hlinkClick r:id="rId8"/>
              </a:rPr>
              <a:t>Soubor:Da%C4%8Dick%C3%BD.jpg</a:t>
            </a:r>
            <a:endParaRPr lang="cs-CZ" sz="1400" dirty="0"/>
          </a:p>
          <a:p>
            <a:r>
              <a:rPr lang="cs-CZ" sz="1400" dirty="0"/>
              <a:t>MICHAIL. </a:t>
            </a:r>
            <a:r>
              <a:rPr lang="cs-CZ" sz="1400" i="1" dirty="0" err="1"/>
              <a:t>Wikimedia</a:t>
            </a:r>
            <a:r>
              <a:rPr lang="cs-CZ" sz="1400" i="1" dirty="0"/>
              <a:t> </a:t>
            </a:r>
            <a:r>
              <a:rPr lang="cs-CZ" sz="1400" i="1" dirty="0" err="1"/>
              <a:t>Commons</a:t>
            </a:r>
            <a:r>
              <a:rPr lang="cs-CZ" sz="1400" dirty="0"/>
              <a:t> [online]. [cit. 27.1.2013]. Dostupný na WWW: http://</a:t>
            </a:r>
            <a:r>
              <a:rPr lang="cs-CZ" sz="1400" dirty="0" err="1"/>
              <a:t>cs.wikipedia.org</a:t>
            </a:r>
            <a:r>
              <a:rPr lang="cs-CZ" sz="1400" dirty="0"/>
              <a:t>/wiki/</a:t>
            </a:r>
            <a:r>
              <a:rPr lang="cs-CZ" sz="1400" dirty="0" err="1"/>
              <a:t>Soubor:Hinrichtung_auf_dem_Altst%C3%A4dter_Ring.JPG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66895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 zdrojů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Česká literatura od počátků k dnešku</a:t>
            </a:r>
            <a:r>
              <a:rPr lang="cs-CZ" dirty="0"/>
              <a:t>. 1. vyd. Praha: Lidové noviny, 1998, 1048 s. ISBN 80-710-6308-8.</a:t>
            </a:r>
          </a:p>
          <a:p>
            <a:r>
              <a:rPr lang="cs-CZ" dirty="0"/>
              <a:t>NEZKUSIL, Vladimír. </a:t>
            </a:r>
            <a:r>
              <a:rPr lang="cs-CZ" i="1" dirty="0"/>
              <a:t>Česká a světová literatura pro 1. ročník středních škol: nejstarší literární památky : počátky českého národního obrození</a:t>
            </a:r>
            <a:r>
              <a:rPr lang="cs-CZ" dirty="0"/>
              <a:t>. 2. vyd. Praha: Fortuna, 2002, 149 s. ISBN 80-716-8653-0.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29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letohrádek Hvězda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25840"/>
            <a:ext cx="7488832" cy="476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71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zámek Litomyšl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5094"/>
            <a:ext cx="7992888" cy="456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01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zámek Červená Lhota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1600200"/>
            <a:ext cx="8147248" cy="4525963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44260"/>
            <a:ext cx="8136904" cy="434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31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Nelahozeves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0891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2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Velké Losiny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2115"/>
            <a:ext cx="8208912" cy="470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04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Telč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73706"/>
            <a:ext cx="7992888" cy="449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01191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2236</Words>
  <Application>Microsoft Office PowerPoint</Application>
  <PresentationFormat>Předvádění na obrazovce (4:3)</PresentationFormat>
  <Paragraphs>136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Motiv systému Office</vt:lpstr>
      <vt:lpstr>Literatura období renesance a humanismu v Čechách</vt:lpstr>
      <vt:lpstr>Prezentace aplikace PowerPoint</vt:lpstr>
      <vt:lpstr>Belveder</vt:lpstr>
      <vt:lpstr>letohrádek Hvězda</vt:lpstr>
      <vt:lpstr>zámek Litomyšl</vt:lpstr>
      <vt:lpstr>zámek Červená Lhota</vt:lpstr>
      <vt:lpstr>Nelahozeves</vt:lpstr>
      <vt:lpstr>Velké Losiny</vt:lpstr>
      <vt:lpstr>Telč</vt:lpstr>
      <vt:lpstr>Giuseppe Arcimboldo</vt:lpstr>
      <vt:lpstr>Prezentace aplikace PowerPoint</vt:lpstr>
      <vt:lpstr>Latinský humanismus v raném období</vt:lpstr>
      <vt:lpstr>Latinský humanismus v raném období</vt:lpstr>
      <vt:lpstr>Český humanismus v raném období</vt:lpstr>
      <vt:lpstr>Český humanismus v raném období</vt:lpstr>
      <vt:lpstr> Latinské písemnictví v období vrcholného humanismu  </vt:lpstr>
      <vt:lpstr>Česká literatura v období vrcholného humanismu (označovaná i jako doba veleslavínská)</vt:lpstr>
      <vt:lpstr>Daniel Adam z Veleslavína</vt:lpstr>
      <vt:lpstr>Prezentace aplikace PowerPoint</vt:lpstr>
      <vt:lpstr>Zájem o historii</vt:lpstr>
      <vt:lpstr>Jan Blahoslav</vt:lpstr>
      <vt:lpstr>Prezentace aplikace PowerPoint</vt:lpstr>
      <vt:lpstr>Mikuláš Dačický z Heslova</vt:lpstr>
      <vt:lpstr>Prezentace aplikace PowerPoint</vt:lpstr>
      <vt:lpstr>Drama</vt:lpstr>
      <vt:lpstr>Knížky lidového čtení </vt:lpstr>
      <vt:lpstr>Cestopisy</vt:lpstr>
      <vt:lpstr>Prezentace aplikace PowerPoint</vt:lpstr>
      <vt:lpstr>Kontrolní otázky</vt:lpstr>
      <vt:lpstr>Seznam obrázků</vt:lpstr>
      <vt:lpstr>Seznam obrázků</vt:lpstr>
      <vt:lpstr>Seznam zdrojů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Literatura období renesance a humanismu v Čechách</dc:title>
  <dc:creator>uzivatel</dc:creator>
  <cp:lastModifiedBy>Věra Hanáková</cp:lastModifiedBy>
  <cp:revision>15</cp:revision>
  <dcterms:created xsi:type="dcterms:W3CDTF">2013-01-27T18:00:46Z</dcterms:created>
  <dcterms:modified xsi:type="dcterms:W3CDTF">2024-03-13T20:58:06Z</dcterms:modified>
</cp:coreProperties>
</file>