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661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2978A-0831-4744-AEC0-4F32A7050A01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718B3-7138-48E4-BAC7-15D91B99B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2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Нехай</a:t>
            </a:r>
            <a:r>
              <a:rPr lang="uk-UA" baseline="0" dirty="0" smtClean="0"/>
              <a:t> дано неоднорідне диференціальне рівняння теплопровідності з неоднорідними крайовими на початковими умовами. </a:t>
            </a:r>
            <a:r>
              <a:rPr lang="uk-UA" baseline="0" dirty="0" err="1" smtClean="0"/>
              <a:t>Необхіодно</a:t>
            </a:r>
            <a:r>
              <a:rPr lang="uk-UA" baseline="0" dirty="0" smtClean="0"/>
              <a:t> знайти наближений розв’язок даної </a:t>
            </a:r>
            <a:r>
              <a:rPr lang="uk-UA" baseline="0" noProof="0" dirty="0" smtClean="0"/>
              <a:t>задачі</a:t>
            </a:r>
            <a:r>
              <a:rPr lang="uk-UA" baseline="0" dirty="0" smtClean="0"/>
              <a:t> явним і неявним методами сіток, тобто знайти наближені значення функції </a:t>
            </a:r>
            <a:r>
              <a:rPr lang="en-US" baseline="0" dirty="0" smtClean="0"/>
              <a:t>u(</a:t>
            </a:r>
            <a:r>
              <a:rPr lang="en-US" baseline="0" dirty="0" err="1" smtClean="0"/>
              <a:t>x,t</a:t>
            </a:r>
            <a:r>
              <a:rPr lang="en-US" baseline="0" dirty="0" smtClean="0"/>
              <a:t>) </a:t>
            </a:r>
            <a:r>
              <a:rPr lang="ru-RU" baseline="0" dirty="0" smtClean="0"/>
              <a:t>у </a:t>
            </a:r>
            <a:r>
              <a:rPr lang="ru-RU" baseline="0" dirty="0" err="1" smtClean="0"/>
              <a:t>деяких</a:t>
            </a:r>
            <a:r>
              <a:rPr lang="ru-RU" baseline="0" dirty="0" smtClean="0"/>
              <a:t> точках, та </a:t>
            </a:r>
            <a:r>
              <a:rPr lang="ru-RU" baseline="0" dirty="0" err="1" smtClean="0"/>
              <a:t>порівняти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результати</a:t>
            </a:r>
            <a:r>
              <a:rPr lang="ru-RU" baseline="0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3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Нехай є стержень довжино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зроблений з однорідного ізотропного матеріалу.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Надамо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йому певну кількість тепла. Будемо спостерігати за температурою на кожній точці стержня з плином часу. Такий процес описує така крайова задача:</a:t>
            </a:r>
            <a:endParaRPr lang="uk-UA" dirty="0" smtClean="0"/>
          </a:p>
          <a:p>
            <a:r>
              <a:rPr lang="uk-UA" dirty="0" smtClean="0"/>
              <a:t>Нехай</a:t>
            </a:r>
            <a:r>
              <a:rPr lang="uk-UA" baseline="0" dirty="0" smtClean="0"/>
              <a:t> </a:t>
            </a:r>
            <a:r>
              <a:rPr lang="uk-UA" baseline="0" dirty="0" smtClean="0"/>
              <a:t>дано неоднорідне диференціальне рівняння теплопровідності з неоднорідними крайовими на початковими умовами. </a:t>
            </a:r>
            <a:r>
              <a:rPr lang="uk-UA" baseline="0" dirty="0" err="1" smtClean="0"/>
              <a:t>Необхіодно</a:t>
            </a:r>
            <a:r>
              <a:rPr lang="uk-UA" baseline="0" dirty="0" smtClean="0"/>
              <a:t> знайти наближений розв’язок даної </a:t>
            </a:r>
            <a:r>
              <a:rPr lang="uk-UA" baseline="0" noProof="0" dirty="0" smtClean="0"/>
              <a:t>задачі явним і неявним</a:t>
            </a:r>
            <a:r>
              <a:rPr lang="uk-UA" baseline="0" smtClean="0"/>
              <a:t> методами </a:t>
            </a:r>
            <a:r>
              <a:rPr lang="uk-UA" baseline="0" dirty="0" smtClean="0"/>
              <a:t>сіток.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6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 smtClean="0"/>
              <a:t>Згідно</a:t>
            </a:r>
            <a:r>
              <a:rPr lang="uk-UA" baseline="0" dirty="0" smtClean="0"/>
              <a:t> методу сіток, область визначення функції покривається точками з певним кроком по часу та по координатній прямій. Така множина точко називається сітковою областю. Будемо шукати наближені значення невідомої функції у внутрішніх точках сітки. Похідні у рівнянні апроксимуються різницевими аналогами і залежності від обраної різницевої апроксимації можемо отримати 2 так званих різницевих шаблони.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5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Явний різницевий шаблон: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 вузла на новому часовому шарі залежить тільки від значень вузлів на попередньому шарі, тобто значення може бути обчислено явно з попереднього шару. Таким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чином, ми отримаємо всі невідомі значення у вузлах сітки, знаючи значення на першому часовому шарі та на крайових точка сітки.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3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Неявний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різницевий шаблон: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 вузла на новому шарі залежить і від сусідніх вузлів на новому шарі, і від значення на попередньому шарі. Всі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значення на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(n+1)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 часовому шарі можуть бути знайдені як розв’язок такої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тридіагональної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СЛАР: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06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Таку СЛАР можна розв’язувати ефективніше, ніж застосовуючи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звичайний метод Гауса. Ми можемо модифікувати його, не беручи до уваги нулі матриці.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42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Неявний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різницевий шаблон: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значення вузла на новому шарі залежить і від сусідніх вузлів на новому шарі, і від значення на попередньому шарі. Всі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значення на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(n+1)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 часовому шарі можуть бути знайдені як розв’язок такої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тридіагональної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СЛАР: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718B3-7138-48E4-BAC7-15D91B99B25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2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3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7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2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1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2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6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799027"/>
            <a:ext cx="8791575" cy="2969050"/>
          </a:xfrm>
        </p:spPr>
        <p:txBody>
          <a:bodyPr>
            <a:noAutofit/>
          </a:bodyPr>
          <a:lstStyle/>
          <a:p>
            <a:pPr algn="ctr"/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 робота на тему «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Розв’язання диференціального рівняння теплопровідності методом скінченних різниць</a:t>
            </a:r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99290" y="4419600"/>
            <a:ext cx="3468709" cy="18669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 </a:t>
            </a:r>
          </a:p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групи ПС-16-1 </a:t>
            </a:r>
          </a:p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Орлов С. К. </a:t>
            </a:r>
          </a:p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 </a:t>
            </a:r>
          </a:p>
          <a:p>
            <a:pPr algn="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Л. Т. Бойко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</a:t>
            </a:r>
            <a:r>
              <a:rPr lang="uk-UA" dirty="0" smtClean="0"/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094039"/>
                  </p:ext>
                </p:extLst>
              </p:nvPr>
            </p:nvGraphicFramePr>
            <p:xfrm>
              <a:off x="3808412" y="1790164"/>
              <a:ext cx="4571999" cy="449633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571999"/>
                  </a:tblGrid>
                  <a:tr h="13799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𝛛</m:t>
                                    </m:r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num>
                                  <m:den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𝛛</m:t>
                                    </m:r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den>
                                </m:f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d>
                                  <m:dPr>
                                    <m:ctrlPr>
                                      <a:rPr lang="ru-R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3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ru-RU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𝛛</m:t>
                                            </m:r>
                                          </m:e>
                                          <m:sup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uk-UA" sz="3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num>
                                      <m:den>
                                        <m:r>
                                          <a:rPr lang="uk-UA" sz="3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𝛛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1" dirty="0">
                            <a:effectLst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11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"/>
                                    <m:ctrlPr>
                                      <a:rPr lang="ru-RU" sz="3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𝛗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𝐭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b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𝐥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𝐭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b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uk-UA" sz="2800" b="1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uk-UA" sz="28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𝛜</m:t>
                                </m:r>
                                <m:r>
                                  <a:rPr lang="uk-UA" sz="28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2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2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uk-UA" sz="28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uk-UA" sz="2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uk-UA" sz="2800" b="1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uk-UA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            </m:t>
                                </m:r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  <m:r>
                                  <a:rPr lang="uk-UA" sz="2800" b="1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r>
                            <a:rPr lang="uk-UA" sz="2000" b="1" dirty="0">
                              <a:effectLst/>
                            </a:rPr>
                            <a:t/>
                          </a:r>
                          <a:br>
                            <a:rPr lang="uk-UA" sz="2000" b="1" dirty="0">
                              <a:effectLst/>
                            </a:rPr>
                          </a:br>
                          <a:endParaRPr lang="ru-RU" sz="28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094039"/>
                  </p:ext>
                </p:extLst>
              </p:nvPr>
            </p:nvGraphicFramePr>
            <p:xfrm>
              <a:off x="3808412" y="1790164"/>
              <a:ext cx="4571999" cy="4608267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571999"/>
                  </a:tblGrid>
                  <a:tr h="137999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b="-233480"/>
                          </a:stretch>
                        </a:blipFill>
                      </a:tcPr>
                    </a:tc>
                  </a:tr>
                  <a:tr h="322827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28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85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</a:t>
            </a:r>
            <a:r>
              <a:rPr lang="uk-UA" dirty="0" smtClean="0"/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094039"/>
                  </p:ext>
                </p:extLst>
              </p:nvPr>
            </p:nvGraphicFramePr>
            <p:xfrm>
              <a:off x="3808412" y="1790164"/>
              <a:ext cx="4571999" cy="4496336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571999"/>
                  </a:tblGrid>
                  <a:tr h="13799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𝛛</m:t>
                                    </m:r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num>
                                  <m:den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𝛛</m:t>
                                    </m:r>
                                    <m:r>
                                      <a:rPr lang="uk-UA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den>
                                </m:f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d>
                                  <m:dPr>
                                    <m:ctrlPr>
                                      <a:rPr lang="ru-RU" sz="32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3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ru-RU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𝛛</m:t>
                                            </m:r>
                                          </m:e>
                                          <m:sup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uk-UA" sz="3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num>
                                      <m:den>
                                        <m:r>
                                          <a:rPr lang="uk-UA" sz="32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𝛛</m:t>
                                        </m:r>
                                        <m:sSup>
                                          <m:sSupPr>
                                            <m:ctrlPr>
                                              <a:rPr lang="ru-RU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uk-UA" sz="32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uk-UA" sz="32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  <m:r>
                                  <a:rPr lang="uk-UA" sz="3200" b="1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b="1" dirty="0">
                            <a:effectLst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11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"/>
                                    <m:ctrlPr>
                                      <a:rPr lang="ru-RU" sz="3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ru-RU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𝛗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𝐭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b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  <m:d>
                                          <m:d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𝐥</m:t>
                                            </m:r>
                                            <m:r>
                                              <a:rPr lang="uk-UA" sz="2800" b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𝐭</m:t>
                                            </m:r>
                                          </m:e>
                                        </m:d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𝛍</m:t>
                                            </m:r>
                                          </m:e>
                                          <m:sub>
                                            <m:r>
                                              <a:rPr lang="uk-UA" sz="2800" b="1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uk-UA" sz="2800" b="1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  <m:r>
                                          <a:rPr lang="uk-UA" sz="2800" b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uk-UA" sz="2800" b="1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uk-UA" sz="28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𝛜</m:t>
                                </m:r>
                                <m:r>
                                  <a:rPr lang="uk-UA" sz="28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2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2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uk-UA" sz="2800" b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uk-UA" sz="28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uk-UA" sz="2800" b="1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uk-UA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                      </m:t>
                                </m:r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  <m:r>
                                  <a:rPr lang="uk-UA" sz="2800" b="1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uk-UA" sz="28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r>
                            <a:rPr lang="uk-UA" sz="2000" b="1" dirty="0">
                              <a:effectLst/>
                            </a:rPr>
                            <a:t/>
                          </a:r>
                          <a:br>
                            <a:rPr lang="uk-UA" sz="2000" b="1" dirty="0">
                              <a:effectLst/>
                            </a:rPr>
                          </a:br>
                          <a:endParaRPr lang="ru-RU" sz="28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094039"/>
                  </p:ext>
                </p:extLst>
              </p:nvPr>
            </p:nvGraphicFramePr>
            <p:xfrm>
              <a:off x="3808412" y="1790164"/>
              <a:ext cx="4571999" cy="4608267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4571999"/>
                  </a:tblGrid>
                  <a:tr h="137999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b="-233480"/>
                          </a:stretch>
                        </a:blipFill>
                      </a:tcPr>
                    </a:tc>
                  </a:tr>
                  <a:tr h="322827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428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90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сіток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 descr="C:\Users\Стас\Desktop\Безымянный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75" b="81380"/>
          <a:stretch/>
        </p:blipFill>
        <p:spPr bwMode="auto">
          <a:xfrm>
            <a:off x="4203700" y="1971463"/>
            <a:ext cx="4799013" cy="37719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61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Явний шаблон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68" y="2501100"/>
            <a:ext cx="5095084" cy="36449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274326" y="1799917"/>
                <a:ext cx="764016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ru-RU" sz="2400" i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26" y="1799917"/>
                <a:ext cx="7640168" cy="9221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641952" y="2701438"/>
                <a:ext cx="2949269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52" y="2701438"/>
                <a:ext cx="2949269" cy="3699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Неявний шаблон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16" y="2602700"/>
            <a:ext cx="5284788" cy="36449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304077" y="1799917"/>
                <a:ext cx="7866577" cy="952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uk-UA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∗∆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uk-UA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uk-UA" sz="240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077" y="1799917"/>
                <a:ext cx="7866577" cy="952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09" y="2602700"/>
            <a:ext cx="5299395" cy="3544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696019" y="2678402"/>
                <a:ext cx="2949269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19" y="2678402"/>
                <a:ext cx="2949269" cy="3699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5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7547" y="-147715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Неявний шаблон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658452"/>
              </p:ext>
            </p:extLst>
          </p:nvPr>
        </p:nvGraphicFramePr>
        <p:xfrm>
          <a:off x="1263833" y="1751964"/>
          <a:ext cx="7168966" cy="438625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51605"/>
                <a:gridCol w="851605"/>
                <a:gridCol w="318783"/>
                <a:gridCol w="444474"/>
                <a:gridCol w="851605"/>
                <a:gridCol w="851605"/>
                <a:gridCol w="851605"/>
                <a:gridCol w="444474"/>
                <a:gridCol w="851605"/>
                <a:gridCol w="851605"/>
              </a:tblGrid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(1+2s)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..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(1+2s)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07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(1+2s)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(1+2s)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(1+2s)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898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.</a:t>
                      </a:r>
                      <a:endParaRPr lang="ru-RU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(1+2s)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…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>
                          <a:effectLst/>
                        </a:rPr>
                        <a:t>-s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uk-UA" sz="1800" dirty="0">
                          <a:effectLst/>
                        </a:rPr>
                        <a:t>(1+2s)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728223"/>
                  </p:ext>
                </p:extLst>
              </p:nvPr>
            </p:nvGraphicFramePr>
            <p:xfrm>
              <a:off x="8686800" y="1751963"/>
              <a:ext cx="624114" cy="4386261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24114"/>
                  </a:tblGrid>
                  <a:tr h="3438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38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72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25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82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82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82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+3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72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66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16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1600">
                                            <a:effectLst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uk-UA" sz="1600">
                                            <a:effectLst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uk-UA" sz="1600">
                                        <a:effectLst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66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16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1600">
                                            <a:effectLst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uk-UA" sz="1600">
                                            <a:effectLst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uk-UA" sz="1600">
                                        <a:effectLst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728223"/>
                  </p:ext>
                </p:extLst>
              </p:nvPr>
            </p:nvGraphicFramePr>
            <p:xfrm>
              <a:off x="8686800" y="1751963"/>
              <a:ext cx="624114" cy="4386261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24114"/>
                  </a:tblGrid>
                  <a:tr h="35839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r="-971" b="-1122034"/>
                          </a:stretch>
                        </a:blipFill>
                      </a:tcPr>
                    </a:tc>
                  </a:tr>
                  <a:tr h="35839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100000" r="-971" b="-1022034"/>
                          </a:stretch>
                        </a:blipFill>
                      </a:tcPr>
                    </a:tc>
                  </a:tr>
                  <a:tr h="72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570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400000" r="-971" b="-722034"/>
                          </a:stretch>
                        </a:blipFill>
                      </a:tcPr>
                    </a:tc>
                  </a:tr>
                  <a:tr h="3627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500000" r="-971" b="-622034"/>
                          </a:stretch>
                        </a:blipFill>
                      </a:tcPr>
                    </a:tc>
                  </a:tr>
                  <a:tr h="3627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590000" r="-971" b="-511667"/>
                          </a:stretch>
                        </a:blipFill>
                      </a:tcPr>
                    </a:tc>
                  </a:tr>
                  <a:tr h="36277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701695" r="-971" b="-420339"/>
                          </a:stretch>
                        </a:blipFill>
                      </a:tcPr>
                    </a:tc>
                  </a:tr>
                  <a:tr h="72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9173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909231" r="-971" b="-100000"/>
                          </a:stretch>
                        </a:blipFill>
                      </a:tcPr>
                    </a:tc>
                  </a:tr>
                  <a:tr h="39173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l="-1942" t="-1025000" r="-971" b="-156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065131"/>
                  </p:ext>
                </p:extLst>
              </p:nvPr>
            </p:nvGraphicFramePr>
            <p:xfrm>
              <a:off x="9817101" y="1751963"/>
              <a:ext cx="654322" cy="4386261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54322"/>
                  </a:tblGrid>
                  <a:tr h="3451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51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776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516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uk-UA" sz="16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uk-UA" sz="1600">
                                        <a:effectLst/>
                                      </a:rPr>
                                      <m:t>+3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776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74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16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1600">
                                            <a:effectLst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uk-UA" sz="1600">
                                            <a:effectLst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uk-UA" sz="1600">
                                        <a:effectLst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74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600">
                                        <a:effectLst/>
                                      </a:rPr>
                                      <m:t>𝑢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ru-RU" sz="16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uk-UA" sz="1600">
                                            <a:effectLst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uk-UA" sz="1600">
                                            <a:effectLst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uk-UA" sz="1600">
                                        <a:effectLst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uk-UA" sz="1600">
                                        <a:effectLst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065131"/>
                  </p:ext>
                </p:extLst>
              </p:nvPr>
            </p:nvGraphicFramePr>
            <p:xfrm>
              <a:off x="9817101" y="1751963"/>
              <a:ext cx="654322" cy="4386261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654322"/>
                  </a:tblGrid>
                  <a:tr h="3451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r="-926" b="-1164912"/>
                          </a:stretch>
                        </a:blipFill>
                      </a:tcPr>
                    </a:tc>
                  </a:tr>
                  <a:tr h="3451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101786" r="-926" b="-1085714"/>
                          </a:stretch>
                        </a:blipFill>
                      </a:tcPr>
                    </a:tc>
                  </a:tr>
                  <a:tr h="776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4516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430357" r="-926" b="-757143"/>
                          </a:stretch>
                        </a:blipFill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521053" r="-926" b="-643860"/>
                          </a:stretch>
                        </a:blipFill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610345" r="-926" b="-532759"/>
                          </a:stretch>
                        </a:blipFill>
                      </a:tcPr>
                    </a:tc>
                  </a:tr>
                  <a:tr h="3477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722807" r="-926" b="-442105"/>
                          </a:stretch>
                        </a:blipFill>
                      </a:tcPr>
                    </a:tc>
                  </a:tr>
                  <a:tr h="776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 smtClean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uk-UA" sz="1600" dirty="0">
                              <a:effectLst/>
                            </a:rPr>
                            <a:t>.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74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961290" r="-926" b="-101613"/>
                          </a:stretch>
                        </a:blipFill>
                      </a:tcPr>
                    </a:tc>
                  </a:tr>
                  <a:tr h="3774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4"/>
                          <a:stretch>
                            <a:fillRect l="-926" t="-1061290" r="-926" b="-16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8432799" y="3517121"/>
            <a:ext cx="3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390743" y="3517121"/>
            <a:ext cx="34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5395588" y="908237"/>
                <a:ext cx="1329916" cy="71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88" y="908237"/>
                <a:ext cx="1329916" cy="7140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7099"/>
          </a:xfrm>
        </p:spPr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 реалізація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16" y="2602700"/>
            <a:ext cx="5284788" cy="36449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304077" y="1799917"/>
                <a:ext cx="7866577" cy="952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uk-UA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∗∆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uk-UA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uk-UA" sz="240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077" y="1799917"/>
                <a:ext cx="7866577" cy="952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09" y="2602700"/>
            <a:ext cx="5299395" cy="3544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696019" y="2678402"/>
                <a:ext cx="2949269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19" y="2678402"/>
                <a:ext cx="2949269" cy="3699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1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504</Words>
  <Application>Microsoft Office PowerPoint</Application>
  <PresentationFormat>Широкоэкранный</PresentationFormat>
  <Paragraphs>174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Times New Roman</vt:lpstr>
      <vt:lpstr>Ретро</vt:lpstr>
      <vt:lpstr>Курсова робота на тему «Розв’язання диференціального рівняння теплопровідності методом скінченних різниць»</vt:lpstr>
      <vt:lpstr>Постановка задачі</vt:lpstr>
      <vt:lpstr>Постановка задачі</vt:lpstr>
      <vt:lpstr>Метод сіток</vt:lpstr>
      <vt:lpstr>Явний шаблон</vt:lpstr>
      <vt:lpstr>Неявний шаблон</vt:lpstr>
      <vt:lpstr>Неявний шаблон</vt:lpstr>
      <vt:lpstr>Програмна реалізація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 «Розв’язання диференціального рівняння теплопровідності методом скінченних різниць»</dc:title>
  <dc:creator>Орлов Станіслав Костянтинович</dc:creator>
  <cp:lastModifiedBy>Орлов Станіслав Костянтинович</cp:lastModifiedBy>
  <cp:revision>19</cp:revision>
  <dcterms:created xsi:type="dcterms:W3CDTF">2019-05-26T18:00:48Z</dcterms:created>
  <dcterms:modified xsi:type="dcterms:W3CDTF">2019-05-27T20:30:54Z</dcterms:modified>
</cp:coreProperties>
</file>