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6661" autoAdjust="0"/>
  </p:normalViewPr>
  <p:slideViewPr>
    <p:cSldViewPr snapToGrid="0">
      <p:cViewPr>
        <p:scale>
          <a:sx n="75" d="100"/>
          <a:sy n="75" d="100"/>
        </p:scale>
        <p:origin x="540" y="-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2978A-0831-4744-AEC0-4F32A7050A01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718B3-7138-48E4-BAC7-15D91B99B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12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Нехай</a:t>
            </a:r>
            <a:r>
              <a:rPr lang="uk-UA" baseline="0" dirty="0" smtClean="0"/>
              <a:t> дано неоднорідне диференціальне рівняння теплопровідності з неоднорідними крайовими на початковими умовами. </a:t>
            </a:r>
            <a:r>
              <a:rPr lang="uk-UA" baseline="0" dirty="0" err="1" smtClean="0"/>
              <a:t>Необхіодно</a:t>
            </a:r>
            <a:r>
              <a:rPr lang="uk-UA" baseline="0" dirty="0" smtClean="0"/>
              <a:t> знайти наближений розв’язок даної </a:t>
            </a:r>
            <a:r>
              <a:rPr lang="uk-UA" baseline="0" noProof="0" dirty="0" smtClean="0"/>
              <a:t>задачі</a:t>
            </a:r>
            <a:r>
              <a:rPr lang="uk-UA" baseline="0" dirty="0" smtClean="0"/>
              <a:t> явним і неявним методами сіток, тобто знайти наближені значення функції </a:t>
            </a:r>
            <a:r>
              <a:rPr lang="en-US" baseline="0" dirty="0" smtClean="0"/>
              <a:t>u(</a:t>
            </a:r>
            <a:r>
              <a:rPr lang="en-US" baseline="0" dirty="0" err="1" smtClean="0"/>
              <a:t>x,t</a:t>
            </a:r>
            <a:r>
              <a:rPr lang="en-US" baseline="0" dirty="0" smtClean="0"/>
              <a:t>) </a:t>
            </a:r>
            <a:r>
              <a:rPr lang="ru-RU" baseline="0" dirty="0" smtClean="0"/>
              <a:t>у </a:t>
            </a:r>
            <a:r>
              <a:rPr lang="ru-RU" baseline="0" dirty="0" err="1" smtClean="0"/>
              <a:t>деяких</a:t>
            </a:r>
            <a:r>
              <a:rPr lang="ru-RU" baseline="0" dirty="0" smtClean="0"/>
              <a:t> точках, та </a:t>
            </a:r>
            <a:r>
              <a:rPr lang="ru-RU" baseline="0" dirty="0" err="1" smtClean="0"/>
              <a:t>порівняти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результати</a:t>
            </a:r>
            <a:r>
              <a:rPr lang="ru-RU" baseline="0" dirty="0" smtClean="0"/>
              <a:t>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718B3-7138-48E4-BAC7-15D91B99B25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96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 smtClean="0"/>
              <a:t>Згідно</a:t>
            </a:r>
            <a:r>
              <a:rPr lang="uk-UA" baseline="0" dirty="0" smtClean="0"/>
              <a:t> методу сіток, область визначення функції покривається точками з певним кроком по часу та по координатній прямій. Така множина точко називається сітковою областю. Будемо шукати наближені значення невідомої функції у внутрішніх точках сітки. Похідні у рівнянні апроксимуються різницевими аналогами і залежності від обраної різницевої апроксимації можемо отримати 2 так званих різницевих шаблони.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718B3-7138-48E4-BAC7-15D91B99B25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159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aseline="0" dirty="0" smtClean="0"/>
              <a:t>Явний різницевий шаблон: 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значення вузла на новому часовому шарі залежить тільки від значень вузлів на попередньому шарі, тобто значення може бути обчислено явно з попереднього шару. Таким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чином, ми отримаємо всі невідомі значення у вузлах сітки, знаючи значення на першому часовому шарі та на крайових точка сітки.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718B3-7138-48E4-BAC7-15D91B99B25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538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Неявний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різницевий шаблон: 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значення вузла на новому шарі залежить і від сусідніх вузлів на новому шарі, і від значення на попередньому шарі. Всі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значення на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(n+1)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му часовому шарі можуть бути знайдені як розв’язок такої </a:t>
            </a:r>
            <a:r>
              <a:rPr lang="uk-UA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тридіагональної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СЛАР: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718B3-7138-48E4-BAC7-15D91B99B25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066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94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52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033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772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821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1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62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330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92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153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56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799027"/>
            <a:ext cx="8791575" cy="2969050"/>
          </a:xfrm>
        </p:spPr>
        <p:txBody>
          <a:bodyPr>
            <a:noAutofit/>
          </a:bodyPr>
          <a:lstStyle/>
          <a:p>
            <a:pPr algn="ctr"/>
            <a:r>
              <a:rPr lang="uk-UA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 робота на тему «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Розв’язання диференціального рівняння теплопровідності методом скінченних різниць</a:t>
            </a:r>
            <a:r>
              <a:rPr lang="uk-UA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99290" y="4419600"/>
            <a:ext cx="3468709" cy="186690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Виконав студент </a:t>
            </a:r>
          </a:p>
          <a:p>
            <a:pPr algn="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групи ПС-16-1 </a:t>
            </a:r>
          </a:p>
          <a:p>
            <a:pPr algn="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Орлов С. К. </a:t>
            </a:r>
          </a:p>
          <a:p>
            <a:pPr algn="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Науковий керівник </a:t>
            </a:r>
          </a:p>
          <a:p>
            <a:pPr algn="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Л. Т. Бойко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79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17099"/>
          </a:xfrm>
        </p:spPr>
        <p:txBody>
          <a:bodyPr/>
          <a:lstStyle/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</a:t>
            </a:r>
            <a:r>
              <a:rPr lang="uk-UA" dirty="0" smtClean="0"/>
              <a:t>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задачі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70094039"/>
                  </p:ext>
                </p:extLst>
              </p:nvPr>
            </p:nvGraphicFramePr>
            <p:xfrm>
              <a:off x="3808412" y="1790164"/>
              <a:ext cx="4571999" cy="4608267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4571999"/>
                  </a:tblGrid>
                  <a:tr h="137999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ru-RU" sz="3200" b="1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uk-UA" sz="3200" b="1" i="1">
                                        <a:effectLst/>
                                      </a:rPr>
                                      <m:t>𝛛</m:t>
                                    </m:r>
                                    <m:r>
                                      <a:rPr lang="uk-UA" sz="3200" b="1" i="1">
                                        <a:effectLst/>
                                      </a:rPr>
                                      <m:t>𝐮</m:t>
                                    </m:r>
                                  </m:num>
                                  <m:den>
                                    <m:r>
                                      <a:rPr lang="uk-UA" sz="3200" b="1" i="1">
                                        <a:effectLst/>
                                      </a:rPr>
                                      <m:t>𝛛</m:t>
                                    </m:r>
                                    <m:r>
                                      <a:rPr lang="uk-UA" sz="3200" b="1" i="1">
                                        <a:effectLst/>
                                      </a:rPr>
                                      <m:t>𝐭</m:t>
                                    </m:r>
                                  </m:den>
                                </m:f>
                                <m:r>
                                  <a:rPr lang="uk-UA" sz="3200" b="1">
                                    <a:effectLst/>
                                  </a:rPr>
                                  <m:t>=</m:t>
                                </m:r>
                                <m:r>
                                  <a:rPr lang="uk-UA" sz="3200" b="1" i="1">
                                    <a:effectLst/>
                                  </a:rPr>
                                  <m:t>𝛂</m:t>
                                </m:r>
                                <m:d>
                                  <m:dPr>
                                    <m:ctrlPr>
                                      <a:rPr lang="ru-RU" sz="3200" b="1">
                                        <a:effectLst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ru-RU" sz="3200" b="1">
                                            <a:effectLst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ru-RU" sz="3200" b="1">
                                                <a:effectLst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uk-UA" sz="3200" b="1" i="1">
                                                <a:effectLst/>
                                              </a:rPr>
                                              <m:t>𝛛</m:t>
                                            </m:r>
                                          </m:e>
                                          <m:sup>
                                            <m:r>
                                              <a:rPr lang="uk-UA" sz="3200" b="1" i="1">
                                                <a:effectLst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  <m:r>
                                          <a:rPr lang="uk-UA" sz="3200" b="1" i="1">
                                            <a:effectLst/>
                                          </a:rPr>
                                          <m:t>𝐮</m:t>
                                        </m:r>
                                      </m:num>
                                      <m:den>
                                        <m:r>
                                          <a:rPr lang="uk-UA" sz="3200" b="1" i="1">
                                            <a:effectLst/>
                                          </a:rPr>
                                          <m:t>𝛛</m:t>
                                        </m:r>
                                        <m:sSup>
                                          <m:sSupPr>
                                            <m:ctrlPr>
                                              <a:rPr lang="ru-RU" sz="3200" b="1">
                                                <a:effectLst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uk-UA" sz="3200" b="1" i="1">
                                                <a:effectLst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uk-UA" sz="3200" b="1" i="1">
                                                <a:effectLst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  <m:r>
                                  <a:rPr lang="uk-UA" sz="3200" b="1">
                                    <a:effectLst/>
                                  </a:rPr>
                                  <m:t>+</m:t>
                                </m:r>
                                <m:r>
                                  <a:rPr lang="uk-UA" sz="3200" b="1" i="1">
                                    <a:effectLst/>
                                  </a:rPr>
                                  <m:t>𝐟</m:t>
                                </m:r>
                                <m:r>
                                  <a:rPr lang="uk-UA" sz="3200" b="1">
                                    <a:effectLst/>
                                  </a:rPr>
                                  <m:t>(</m:t>
                                </m:r>
                                <m:r>
                                  <a:rPr lang="uk-UA" sz="3200" b="1" i="1">
                                    <a:effectLst/>
                                  </a:rPr>
                                  <m:t>𝐱</m:t>
                                </m:r>
                                <m:r>
                                  <a:rPr lang="uk-UA" sz="3200" b="1">
                                    <a:effectLst/>
                                  </a:rPr>
                                  <m:t>,</m:t>
                                </m:r>
                                <m:r>
                                  <a:rPr lang="uk-UA" sz="3200" b="1" i="1">
                                    <a:effectLst/>
                                  </a:rPr>
                                  <m:t>𝐭</m:t>
                                </m:r>
                                <m:r>
                                  <a:rPr lang="uk-UA" sz="3200" b="1">
                                    <a:effectLst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800" b="1" dirty="0">
                            <a:effectLst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11634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"/>
                                    <m:ctrlPr>
                                      <a:rPr lang="ru-RU" sz="3600" b="1" smtClean="0">
                                        <a:effectLst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ru-RU" sz="2800" b="1">
                                            <a:effectLst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uk-UA" sz="2800" b="1" i="1">
                                            <a:effectLst/>
                                          </a:rPr>
                                          <m:t>𝐮</m:t>
                                        </m:r>
                                        <m:d>
                                          <m:dPr>
                                            <m:ctrlPr>
                                              <a:rPr lang="ru-RU" sz="2800" b="1">
                                                <a:effectLst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uk-UA" sz="2800" b="1" i="1">
                                                <a:effectLst/>
                                              </a:rPr>
                                              <m:t>𝐱</m:t>
                                            </m:r>
                                            <m:r>
                                              <a:rPr lang="uk-UA" sz="2800" b="1">
                                                <a:effectLst/>
                                              </a:rPr>
                                              <m:t>,</m:t>
                                            </m:r>
                                            <m:r>
                                              <a:rPr lang="uk-UA" sz="2800" b="1" i="1">
                                                <a:effectLst/>
                                              </a:rPr>
                                              <m:t>𝟎</m:t>
                                            </m:r>
                                          </m:e>
                                        </m:d>
                                        <m:r>
                                          <a:rPr lang="uk-UA" sz="2800" b="1">
                                            <a:effectLst/>
                                          </a:rPr>
                                          <m:t>=</m:t>
                                        </m:r>
                                        <m:r>
                                          <a:rPr lang="uk-UA" sz="2800" b="1" i="1">
                                            <a:effectLst/>
                                          </a:rPr>
                                          <m:t>𝛗</m:t>
                                        </m:r>
                                        <m:d>
                                          <m:dPr>
                                            <m:ctrlPr>
                                              <a:rPr lang="ru-RU" sz="2800" b="1">
                                                <a:effectLst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uk-UA" sz="2800" b="1" i="1">
                                                <a:effectLst/>
                                              </a:rPr>
                                              <m:t>𝐱</m:t>
                                            </m:r>
                                          </m:e>
                                        </m:d>
                                      </m:e>
                                      <m:e>
                                        <m:r>
                                          <a:rPr lang="uk-UA" sz="2800" b="1" i="1">
                                            <a:effectLst/>
                                          </a:rPr>
                                          <m:t>𝐮</m:t>
                                        </m:r>
                                        <m:d>
                                          <m:dPr>
                                            <m:ctrlPr>
                                              <a:rPr lang="ru-RU" sz="2800" b="1">
                                                <a:effectLst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uk-UA" sz="2800" b="1" i="1">
                                                <a:effectLst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uk-UA" sz="2800" b="1">
                                                <a:effectLst/>
                                              </a:rPr>
                                              <m:t>, </m:t>
                                            </m:r>
                                            <m:r>
                                              <a:rPr lang="uk-UA" sz="2800" b="1" i="1">
                                                <a:effectLst/>
                                              </a:rPr>
                                              <m:t>𝐭</m:t>
                                            </m:r>
                                          </m:e>
                                        </m:d>
                                        <m:r>
                                          <a:rPr lang="uk-UA" sz="2800" b="1">
                                            <a:effectLst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2800" b="1">
                                                <a:effectLst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uk-UA" sz="2800" b="1" i="1">
                                                <a:effectLst/>
                                              </a:rPr>
                                              <m:t>𝛍</m:t>
                                            </m:r>
                                          </m:e>
                                          <m:sub>
                                            <m:r>
                                              <a:rPr lang="uk-UA" sz="2800" b="1" i="1">
                                                <a:effectLst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  <m:r>
                                          <a:rPr lang="uk-UA" sz="2800" b="1">
                                            <a:effectLst/>
                                          </a:rPr>
                                          <m:t>(</m:t>
                                        </m:r>
                                        <m:r>
                                          <a:rPr lang="uk-UA" sz="2800" b="1" i="1">
                                            <a:effectLst/>
                                          </a:rPr>
                                          <m:t>𝐭</m:t>
                                        </m:r>
                                        <m:r>
                                          <a:rPr lang="uk-UA" sz="2800" b="1">
                                            <a:effectLst/>
                                          </a:rPr>
                                          <m:t>)</m:t>
                                        </m:r>
                                      </m:e>
                                      <m:e>
                                        <m:r>
                                          <a:rPr lang="uk-UA" sz="2800" b="1" i="1">
                                            <a:effectLst/>
                                          </a:rPr>
                                          <m:t>𝐮</m:t>
                                        </m:r>
                                        <m:d>
                                          <m:dPr>
                                            <m:ctrlPr>
                                              <a:rPr lang="ru-RU" sz="2800" b="1">
                                                <a:effectLst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uk-UA" sz="2800" b="1" i="1">
                                                <a:effectLst/>
                                              </a:rPr>
                                              <m:t>𝐥</m:t>
                                            </m:r>
                                            <m:r>
                                              <a:rPr lang="uk-UA" sz="2800" b="1">
                                                <a:effectLst/>
                                              </a:rPr>
                                              <m:t>, </m:t>
                                            </m:r>
                                            <m:r>
                                              <a:rPr lang="uk-UA" sz="2800" b="1" i="1">
                                                <a:effectLst/>
                                              </a:rPr>
                                              <m:t>𝐭</m:t>
                                            </m:r>
                                          </m:e>
                                        </m:d>
                                        <m:r>
                                          <a:rPr lang="uk-UA" sz="2800" b="1">
                                            <a:effectLst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2800" b="1">
                                                <a:effectLst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uk-UA" sz="2800" b="1" i="1">
                                                <a:effectLst/>
                                              </a:rPr>
                                              <m:t>𝛍</m:t>
                                            </m:r>
                                          </m:e>
                                          <m:sub>
                                            <m:r>
                                              <a:rPr lang="uk-UA" sz="2800" b="1" i="1">
                                                <a:effectLst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  <m:r>
                                          <a:rPr lang="uk-UA" sz="2800" b="1">
                                            <a:effectLst/>
                                          </a:rPr>
                                          <m:t>(</m:t>
                                        </m:r>
                                        <m:r>
                                          <a:rPr lang="uk-UA" sz="2800" b="1" i="1">
                                            <a:effectLst/>
                                          </a:rPr>
                                          <m:t>𝐭</m:t>
                                        </m:r>
                                        <m:r>
                                          <a:rPr lang="uk-UA" sz="2800" b="1">
                                            <a:effectLst/>
                                          </a:rPr>
                                          <m:t>)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uk-UA" sz="2800" b="1" dirty="0" smtClean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uk-UA" sz="2800" b="1" i="1">
                                    <a:effectLst/>
                                  </a:rPr>
                                  <m:t>𝐱</m:t>
                                </m:r>
                                <m:r>
                                  <a:rPr lang="uk-UA" sz="2800" b="1">
                                    <a:effectLst/>
                                  </a:rPr>
                                  <m:t> </m:t>
                                </m:r>
                                <m:r>
                                  <a:rPr lang="uk-UA" sz="2800" b="1" i="1">
                                    <a:effectLst/>
                                  </a:rPr>
                                  <m:t>𝛜</m:t>
                                </m:r>
                                <m:r>
                                  <a:rPr lang="uk-UA" sz="2800" b="1">
                                    <a:effectLst/>
                                  </a:rPr>
                                  <m:t>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ru-RU" sz="2800" b="1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uk-UA" sz="2800" b="1" i="1">
                                        <a:effectLst/>
                                      </a:rPr>
                                      <m:t>𝟎</m:t>
                                    </m:r>
                                    <m:r>
                                      <a:rPr lang="uk-UA" sz="2800" b="1">
                                        <a:effectLst/>
                                      </a:rPr>
                                      <m:t>;</m:t>
                                    </m:r>
                                    <m:r>
                                      <a:rPr lang="uk-UA" sz="2800" b="1" i="1">
                                        <a:effectLst/>
                                      </a:rPr>
                                      <m:t>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uk-UA" sz="2800" b="1" dirty="0" smtClean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uk-UA" sz="28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                       </m:t>
                                </m:r>
                                <m:r>
                                  <a:rPr lang="uk-UA" sz="2800" b="1" i="1">
                                    <a:effectLst/>
                                  </a:rPr>
                                  <m:t>𝐭</m:t>
                                </m:r>
                                <m:r>
                                  <a:rPr lang="uk-UA" sz="2800" b="1">
                                    <a:effectLst/>
                                  </a:rPr>
                                  <m:t>≥</m:t>
                                </m:r>
                                <m:r>
                                  <a:rPr lang="uk-UA" sz="2800" b="1" i="1">
                                    <a:effectLst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r>
                            <a:rPr lang="uk-UA" sz="2000" b="1" dirty="0">
                              <a:effectLst/>
                            </a:rPr>
                            <a:t/>
                          </a:r>
                          <a:br>
                            <a:rPr lang="uk-UA" sz="2000" b="1" dirty="0">
                              <a:effectLst/>
                            </a:rPr>
                          </a:br>
                          <a:endParaRPr lang="ru-RU" sz="28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70094039"/>
                  </p:ext>
                </p:extLst>
              </p:nvPr>
            </p:nvGraphicFramePr>
            <p:xfrm>
              <a:off x="3808412" y="1790164"/>
              <a:ext cx="4571999" cy="4608267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4571999"/>
                  </a:tblGrid>
                  <a:tr h="137999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b="-233480"/>
                          </a:stretch>
                        </a:blipFill>
                      </a:tcPr>
                    </a:tc>
                  </a:tr>
                  <a:tr h="322827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t="-4283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904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17099"/>
          </a:xfrm>
        </p:spPr>
        <p:txBody>
          <a:bodyPr/>
          <a:lstStyle/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сіток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" name="Рисунок 8" descr="C:\Users\Стас\Desktop\Безымянный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975" b="81380"/>
          <a:stretch/>
        </p:blipFill>
        <p:spPr bwMode="auto">
          <a:xfrm>
            <a:off x="4203700" y="1971463"/>
            <a:ext cx="4799013" cy="377190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3619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17099"/>
          </a:xfrm>
        </p:spPr>
        <p:txBody>
          <a:bodyPr/>
          <a:lstStyle/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Явний шаблон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68" y="2501100"/>
            <a:ext cx="5095084" cy="36449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2274326" y="1799917"/>
                <a:ext cx="7640168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ru-RU" sz="2400" i="0">
                          <a:latin typeface="Cambria Math" panose="02040503050406030204" pitchFamily="18" charset="0"/>
                        </a:rPr>
                        <m:t>+∆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ru-RU" sz="2400" i="0">
                          <a:latin typeface="Cambria Math" panose="02040503050406030204" pitchFamily="18" charset="0"/>
                        </a:rPr>
                        <m:t>+∆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326" y="1799917"/>
                <a:ext cx="7640168" cy="9221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8641952" y="2701438"/>
                <a:ext cx="2949269" cy="3699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acc>
                      <m:r>
                        <a:rPr lang="ru-RU" i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1952" y="2701438"/>
                <a:ext cx="2949269" cy="36990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246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17099"/>
          </a:xfrm>
        </p:spPr>
        <p:txBody>
          <a:bodyPr/>
          <a:lstStyle/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Неявний шаблон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016" y="2602700"/>
            <a:ext cx="5284788" cy="36449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2304077" y="1799917"/>
                <a:ext cx="7866577" cy="952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/>
                          </m:ctrlPr>
                        </m:sSubSupPr>
                        <m:e>
                          <m:r>
                            <a:rPr lang="uk-UA" sz="2400" i="1"/>
                            <m:t>𝑢</m:t>
                          </m:r>
                        </m:e>
                        <m:sub>
                          <m:r>
                            <a:rPr lang="uk-UA" sz="2400" i="1"/>
                            <m:t>𝑖</m:t>
                          </m:r>
                        </m:sub>
                        <m:sup>
                          <m:r>
                            <a:rPr lang="uk-UA" sz="2400" i="1"/>
                            <m:t>𝑛</m:t>
                          </m:r>
                          <m:r>
                            <a:rPr lang="uk-UA" sz="2400" i="1"/>
                            <m:t>+1</m:t>
                          </m:r>
                        </m:sup>
                      </m:sSubSup>
                      <m:r>
                        <a:rPr lang="uk-UA" sz="2400" i="1"/>
                        <m:t>−</m:t>
                      </m:r>
                      <m:r>
                        <a:rPr lang="uk-UA" sz="2400" i="1"/>
                        <m:t>𝛼</m:t>
                      </m:r>
                      <m:r>
                        <a:rPr lang="uk-UA" sz="2400" i="1"/>
                        <m:t>∗∆</m:t>
                      </m:r>
                      <m:r>
                        <a:rPr lang="uk-UA" sz="2400" i="1"/>
                        <m:t>𝑡</m:t>
                      </m:r>
                      <m:d>
                        <m:dPr>
                          <m:ctrlPr>
                            <a:rPr lang="ru-RU" sz="2400" i="1"/>
                          </m:ctrlPr>
                        </m:dPr>
                        <m:e>
                          <m:f>
                            <m:fPr>
                              <m:ctrlPr>
                                <a:rPr lang="ru-RU" sz="2400" i="1"/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ru-RU" sz="2400" i="1"/>
                                  </m:ctrlPr>
                                </m:sSubSupPr>
                                <m:e>
                                  <m:r>
                                    <a:rPr lang="uk-UA" sz="2400" i="1"/>
                                    <m:t>𝑢</m:t>
                                  </m:r>
                                </m:e>
                                <m:sub>
                                  <m:r>
                                    <a:rPr lang="uk-UA" sz="2400" i="1"/>
                                    <m:t>𝑖</m:t>
                                  </m:r>
                                  <m:r>
                                    <a:rPr lang="uk-UA" sz="2400" i="1"/>
                                    <m:t>+1</m:t>
                                  </m:r>
                                </m:sub>
                                <m:sup>
                                  <m:r>
                                    <a:rPr lang="uk-UA" sz="2400" i="1"/>
                                    <m:t>𝑛</m:t>
                                  </m:r>
                                  <m:r>
                                    <a:rPr lang="uk-UA" sz="2400" i="1"/>
                                    <m:t>+1</m:t>
                                  </m:r>
                                </m:sup>
                              </m:sSubSup>
                              <m:r>
                                <a:rPr lang="uk-UA" sz="2400" i="1"/>
                                <m:t>−2</m:t>
                              </m:r>
                              <m:sSubSup>
                                <m:sSubSupPr>
                                  <m:ctrlPr>
                                    <a:rPr lang="ru-RU" sz="2400" i="1"/>
                                  </m:ctrlPr>
                                </m:sSubSupPr>
                                <m:e>
                                  <m:r>
                                    <a:rPr lang="uk-UA" sz="2400" i="1"/>
                                    <m:t>𝑢</m:t>
                                  </m:r>
                                </m:e>
                                <m:sub>
                                  <m:r>
                                    <a:rPr lang="uk-UA" sz="2400" i="1"/>
                                    <m:t>𝑖</m:t>
                                  </m:r>
                                </m:sub>
                                <m:sup>
                                  <m:r>
                                    <a:rPr lang="uk-UA" sz="2400" i="1"/>
                                    <m:t>𝑛</m:t>
                                  </m:r>
                                  <m:r>
                                    <a:rPr lang="uk-UA" sz="2400" i="1"/>
                                    <m:t>+1</m:t>
                                  </m:r>
                                </m:sup>
                              </m:sSubSup>
                              <m:r>
                                <a:rPr lang="uk-UA" sz="2400" i="1"/>
                                <m:t>+</m:t>
                              </m:r>
                              <m:sSubSup>
                                <m:sSubSupPr>
                                  <m:ctrlPr>
                                    <a:rPr lang="ru-RU" sz="2400" i="1"/>
                                  </m:ctrlPr>
                                </m:sSubSupPr>
                                <m:e>
                                  <m:r>
                                    <a:rPr lang="uk-UA" sz="2400" i="1"/>
                                    <m:t>𝑢</m:t>
                                  </m:r>
                                </m:e>
                                <m:sub>
                                  <m:r>
                                    <a:rPr lang="uk-UA" sz="2400" i="1"/>
                                    <m:t>𝑖</m:t>
                                  </m:r>
                                  <m:r>
                                    <a:rPr lang="uk-UA" sz="2400" i="1"/>
                                    <m:t>−1</m:t>
                                  </m:r>
                                </m:sub>
                                <m:sup>
                                  <m:r>
                                    <a:rPr lang="uk-UA" sz="2400" i="1"/>
                                    <m:t>𝑛</m:t>
                                  </m:r>
                                  <m:r>
                                    <a:rPr lang="uk-UA" sz="2400" i="1"/>
                                    <m:t>+1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ru-RU" sz="2400" i="1"/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2400" i="1"/>
                                      </m:ctrlPr>
                                    </m:dPr>
                                    <m:e>
                                      <m:r>
                                        <a:rPr lang="uk-UA" sz="2400" i="1"/>
                                        <m:t>∆</m:t>
                                      </m:r>
                                      <m:r>
                                        <a:rPr lang="uk-UA" sz="2400" i="1"/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uk-UA" sz="2400" i="1"/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uk-UA" sz="2400" i="1"/>
                        <m:t>=</m:t>
                      </m:r>
                      <m:sSubSup>
                        <m:sSubSupPr>
                          <m:ctrlPr>
                            <a:rPr lang="ru-RU" sz="2400" i="1"/>
                          </m:ctrlPr>
                        </m:sSubSupPr>
                        <m:e>
                          <m:r>
                            <a:rPr lang="uk-UA" sz="2400" i="1"/>
                            <m:t>𝑢</m:t>
                          </m:r>
                        </m:e>
                        <m:sub>
                          <m:r>
                            <a:rPr lang="uk-UA" sz="2400" i="1"/>
                            <m:t>𝑖</m:t>
                          </m:r>
                        </m:sub>
                        <m:sup>
                          <m:r>
                            <a:rPr lang="uk-UA" sz="2400" i="1"/>
                            <m:t>𝑛</m:t>
                          </m:r>
                        </m:sup>
                      </m:sSubSup>
                      <m:r>
                        <a:rPr lang="uk-UA" sz="2400"/>
                        <m:t>+∆</m:t>
                      </m:r>
                      <m:r>
                        <a:rPr lang="uk-UA" sz="2400" i="1"/>
                        <m:t>𝑡</m:t>
                      </m:r>
                      <m:r>
                        <a:rPr lang="uk-UA" sz="2400" i="1"/>
                        <m:t>∗</m:t>
                      </m:r>
                      <m:r>
                        <a:rPr lang="uk-UA" sz="2400" i="1"/>
                        <m:t>𝑓</m:t>
                      </m:r>
                      <m:d>
                        <m:dPr>
                          <m:ctrlPr>
                            <a:rPr lang="ru-RU" sz="2400" i="1"/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/>
                              </m:ctrlPr>
                            </m:sSubPr>
                            <m:e>
                              <m:r>
                                <a:rPr lang="uk-UA" sz="2400" i="1"/>
                                <m:t>𝑥</m:t>
                              </m:r>
                            </m:e>
                            <m:sub>
                              <m:r>
                                <a:rPr lang="uk-UA" sz="2400" i="1"/>
                                <m:t>𝑖</m:t>
                              </m:r>
                            </m:sub>
                          </m:sSub>
                          <m:r>
                            <a:rPr lang="uk-UA" sz="2400"/>
                            <m:t>, </m:t>
                          </m:r>
                          <m:sSub>
                            <m:sSubPr>
                              <m:ctrlPr>
                                <a:rPr lang="ru-RU" sz="2400" i="1"/>
                              </m:ctrlPr>
                            </m:sSubPr>
                            <m:e>
                              <m:r>
                                <a:rPr lang="uk-UA" sz="2400" i="1"/>
                                <m:t>𝑡</m:t>
                              </m:r>
                            </m:e>
                            <m:sub>
                              <m:r>
                                <a:rPr lang="uk-UA" sz="2400" i="1"/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077" y="1799917"/>
                <a:ext cx="7866577" cy="95276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409" y="2602700"/>
            <a:ext cx="5299395" cy="35441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/>
              <p:cNvSpPr/>
              <p:nvPr/>
            </p:nvSpPr>
            <p:spPr>
              <a:xfrm>
                <a:off x="8696019" y="2678402"/>
                <a:ext cx="2949269" cy="3699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acc>
                      <m:r>
                        <a:rPr lang="ru-RU" i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019" y="2678402"/>
                <a:ext cx="2949269" cy="36990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153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</TotalTime>
  <Words>237</Words>
  <Application>Microsoft Office PowerPoint</Application>
  <PresentationFormat>Широкоэкранный</PresentationFormat>
  <Paragraphs>26</Paragraphs>
  <Slides>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Cambria Math</vt:lpstr>
      <vt:lpstr>Times New Roman</vt:lpstr>
      <vt:lpstr>Ретро</vt:lpstr>
      <vt:lpstr>Курсова робота на тему «Розв’язання диференціального рівняння теплопровідності методом скінченних різниць»</vt:lpstr>
      <vt:lpstr>Постановка задачі</vt:lpstr>
      <vt:lpstr>Метод сіток</vt:lpstr>
      <vt:lpstr>Явний шаблон</vt:lpstr>
      <vt:lpstr>Неявний шаблон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 робота на тему «Розв’язання диференціального рівняння теплопровідності методом скінченних різниць»</dc:title>
  <dc:creator>Орлов Станіслав Костянтинович</dc:creator>
  <cp:lastModifiedBy>Орлов Станіслав Костянтинович</cp:lastModifiedBy>
  <cp:revision>14</cp:revision>
  <dcterms:created xsi:type="dcterms:W3CDTF">2019-05-26T18:00:48Z</dcterms:created>
  <dcterms:modified xsi:type="dcterms:W3CDTF">2019-05-26T19:10:27Z</dcterms:modified>
</cp:coreProperties>
</file>