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Fira Sans Extra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FiraSansExtraCondensed-italic.fntdata"/><Relationship Id="rId27" Type="http://schemas.openxmlformats.org/officeDocument/2006/relationships/font" Target="fonts/FiraSansExtra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4c7bab460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4c7bab460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4c7bab4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4c7bab4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4c7bab460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4c7bab460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4c7bab46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4c7bab46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4c7bab460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4c7bab460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a51186a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a51186a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4c7bab460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4c7bab460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PACKAGE DELIVERY ROBOT in APARTMENT</a:t>
            </a:r>
            <a:endParaRPr sz="258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56688" y="431468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A1_17  Liam Chen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1879813" y="1824775"/>
            <a:ext cx="4475800" cy="894227"/>
            <a:chOff x="1459163" y="1293100"/>
            <a:chExt cx="4475800" cy="894227"/>
          </a:xfrm>
        </p:grpSpPr>
        <p:sp>
          <p:nvSpPr>
            <p:cNvPr id="68" name="Google Shape;68;p14"/>
            <p:cNvSpPr/>
            <p:nvPr/>
          </p:nvSpPr>
          <p:spPr>
            <a:xfrm>
              <a:off x="1822236" y="1293102"/>
              <a:ext cx="3251108" cy="410675"/>
            </a:xfrm>
            <a:custGeom>
              <a:rect b="b" l="l" r="r" t="t"/>
              <a:pathLst>
                <a:path extrusionOk="0" h="14491" w="114718">
                  <a:moveTo>
                    <a:pt x="0" y="1"/>
                  </a:moveTo>
                  <a:lnTo>
                    <a:pt x="0" y="14491"/>
                  </a:lnTo>
                  <a:lnTo>
                    <a:pt x="114717" y="14491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Review of Sprint 2</a:t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459163" y="1776652"/>
              <a:ext cx="714338" cy="410675"/>
            </a:xfrm>
            <a:custGeom>
              <a:rect b="b" l="l" r="r" t="t"/>
              <a:pathLst>
                <a:path extrusionOk="0" h="14491" w="25206">
                  <a:moveTo>
                    <a:pt x="0" y="0"/>
                  </a:moveTo>
                  <a:lnTo>
                    <a:pt x="0" y="14490"/>
                  </a:lnTo>
                  <a:lnTo>
                    <a:pt x="25206" y="14490"/>
                  </a:lnTo>
                  <a:lnTo>
                    <a:pt x="25206" y="0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459162" y="1293102"/>
              <a:ext cx="362752" cy="894212"/>
            </a:xfrm>
            <a:custGeom>
              <a:rect b="b" l="l" r="r" t="t"/>
              <a:pathLst>
                <a:path extrusionOk="0" h="31553" w="12800">
                  <a:moveTo>
                    <a:pt x="12800" y="1"/>
                  </a:moveTo>
                  <a:lnTo>
                    <a:pt x="0" y="17062"/>
                  </a:lnTo>
                  <a:lnTo>
                    <a:pt x="0" y="31552"/>
                  </a:lnTo>
                  <a:lnTo>
                    <a:pt x="12800" y="14491"/>
                  </a:lnTo>
                  <a:lnTo>
                    <a:pt x="12800" y="1"/>
                  </a:ln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5073663" y="1293100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CBD2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>
                <a:solidFill>
                  <a:srgbClr val="FCBD24"/>
                </a:solidFill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2304757" y="2260223"/>
            <a:ext cx="4339839" cy="894537"/>
            <a:chOff x="1676883" y="1776652"/>
            <a:chExt cx="4609005" cy="894537"/>
          </a:xfrm>
        </p:grpSpPr>
        <p:sp>
          <p:nvSpPr>
            <p:cNvPr id="73" name="Google Shape;73;p14"/>
            <p:cNvSpPr/>
            <p:nvPr/>
          </p:nvSpPr>
          <p:spPr>
            <a:xfrm>
              <a:off x="1826037" y="1776838"/>
              <a:ext cx="3416302" cy="410675"/>
            </a:xfrm>
            <a:custGeom>
              <a:rect b="b" l="l" r="r" t="t"/>
              <a:pathLst>
                <a:path extrusionOk="0" h="14491" w="114718">
                  <a:moveTo>
                    <a:pt x="1" y="0"/>
                  </a:moveTo>
                  <a:lnTo>
                    <a:pt x="1" y="14490"/>
                  </a:lnTo>
                  <a:lnTo>
                    <a:pt x="114718" y="14490"/>
                  </a:lnTo>
                  <a:lnTo>
                    <a:pt x="106895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Some Background of Robot Arm</a:t>
              </a:r>
              <a:endParaRPr sz="1300"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810758" y="2260514"/>
              <a:ext cx="714026" cy="410675"/>
            </a:xfrm>
            <a:custGeom>
              <a:rect b="b" l="l" r="r" t="t"/>
              <a:pathLst>
                <a:path extrusionOk="0" h="14491" w="25195">
                  <a:moveTo>
                    <a:pt x="1" y="1"/>
                  </a:moveTo>
                  <a:lnTo>
                    <a:pt x="1" y="14491"/>
                  </a:lnTo>
                  <a:lnTo>
                    <a:pt x="25194" y="14491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1676883" y="1776652"/>
              <a:ext cx="362752" cy="894524"/>
            </a:xfrm>
            <a:custGeom>
              <a:rect b="b" l="l" r="r" t="t"/>
              <a:pathLst>
                <a:path extrusionOk="0" h="31564" w="12800">
                  <a:moveTo>
                    <a:pt x="12800" y="0"/>
                  </a:moveTo>
                  <a:lnTo>
                    <a:pt x="1" y="17074"/>
                  </a:lnTo>
                  <a:lnTo>
                    <a:pt x="1" y="31564"/>
                  </a:lnTo>
                  <a:lnTo>
                    <a:pt x="12800" y="1449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5424588" y="1776813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EC3A3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EC3A3B"/>
                </a:solidFill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2429037" y="2718988"/>
            <a:ext cx="4475151" cy="894401"/>
            <a:chOff x="2161362" y="2260338"/>
            <a:chExt cx="4475151" cy="894401"/>
          </a:xfrm>
        </p:grpSpPr>
        <p:sp>
          <p:nvSpPr>
            <p:cNvPr id="78" name="Google Shape;78;p14"/>
            <p:cNvSpPr/>
            <p:nvPr/>
          </p:nvSpPr>
          <p:spPr>
            <a:xfrm>
              <a:off x="2524095" y="2260514"/>
              <a:ext cx="3251108" cy="410675"/>
            </a:xfrm>
            <a:custGeom>
              <a:rect b="b" l="l" r="r" t="t"/>
              <a:pathLst>
                <a:path extrusionOk="0" h="14491" w="114718">
                  <a:moveTo>
                    <a:pt x="0" y="1"/>
                  </a:moveTo>
                  <a:lnTo>
                    <a:pt x="0" y="14491"/>
                  </a:lnTo>
                  <a:lnTo>
                    <a:pt x="114717" y="14491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Demo of Pick &amp; Place</a:t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161362" y="2744064"/>
              <a:ext cx="713998" cy="410675"/>
            </a:xfrm>
            <a:custGeom>
              <a:rect b="b" l="l" r="r" t="t"/>
              <a:pathLst>
                <a:path extrusionOk="0" h="14491" w="25194">
                  <a:moveTo>
                    <a:pt x="0" y="1"/>
                  </a:moveTo>
                  <a:lnTo>
                    <a:pt x="0" y="14490"/>
                  </a:lnTo>
                  <a:lnTo>
                    <a:pt x="25194" y="14490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161362" y="2260514"/>
              <a:ext cx="362752" cy="894212"/>
            </a:xfrm>
            <a:custGeom>
              <a:rect b="b" l="l" r="r" t="t"/>
              <a:pathLst>
                <a:path extrusionOk="0" h="31553" w="12800">
                  <a:moveTo>
                    <a:pt x="12799" y="1"/>
                  </a:moveTo>
                  <a:lnTo>
                    <a:pt x="0" y="17063"/>
                  </a:lnTo>
                  <a:lnTo>
                    <a:pt x="0" y="31552"/>
                  </a:lnTo>
                  <a:lnTo>
                    <a:pt x="12799" y="14491"/>
                  </a:lnTo>
                  <a:lnTo>
                    <a:pt x="12799" y="1"/>
                  </a:ln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5775213" y="2260338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69E78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69E781"/>
                </a:solidFill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2778985" y="3154750"/>
            <a:ext cx="4475453" cy="894550"/>
            <a:chOff x="2511285" y="2744050"/>
            <a:chExt cx="4475453" cy="894550"/>
          </a:xfrm>
        </p:grpSpPr>
        <p:sp>
          <p:nvSpPr>
            <p:cNvPr id="83" name="Google Shape;83;p14"/>
            <p:cNvSpPr/>
            <p:nvPr/>
          </p:nvSpPr>
          <p:spPr>
            <a:xfrm>
              <a:off x="2511285" y="3227614"/>
              <a:ext cx="714338" cy="410987"/>
            </a:xfrm>
            <a:custGeom>
              <a:rect b="b" l="l" r="r" t="t"/>
              <a:pathLst>
                <a:path extrusionOk="0" h="14502" w="25206">
                  <a:moveTo>
                    <a:pt x="0" y="0"/>
                  </a:moveTo>
                  <a:lnTo>
                    <a:pt x="0" y="14502"/>
                  </a:lnTo>
                  <a:lnTo>
                    <a:pt x="25206" y="14502"/>
                  </a:lnTo>
                  <a:lnTo>
                    <a:pt x="25206" y="0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2511597" y="2744064"/>
              <a:ext cx="362780" cy="894524"/>
            </a:xfrm>
            <a:custGeom>
              <a:rect b="b" l="l" r="r" t="t"/>
              <a:pathLst>
                <a:path extrusionOk="0" h="31564" w="12801">
                  <a:moveTo>
                    <a:pt x="12800" y="1"/>
                  </a:moveTo>
                  <a:lnTo>
                    <a:pt x="1" y="17062"/>
                  </a:lnTo>
                  <a:lnTo>
                    <a:pt x="1" y="31564"/>
                  </a:lnTo>
                  <a:lnTo>
                    <a:pt x="12800" y="14490"/>
                  </a:lnTo>
                  <a:lnTo>
                    <a:pt x="12800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6125438" y="2744050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4949E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rgbClr val="4949E7"/>
                </a:solidFill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2874358" y="2744064"/>
              <a:ext cx="3251080" cy="410675"/>
            </a:xfrm>
            <a:custGeom>
              <a:rect b="b" l="l" r="r" t="t"/>
              <a:pathLst>
                <a:path extrusionOk="0" h="14491" w="114717">
                  <a:moveTo>
                    <a:pt x="0" y="1"/>
                  </a:moveTo>
                  <a:lnTo>
                    <a:pt x="0" y="14490"/>
                  </a:lnTo>
                  <a:lnTo>
                    <a:pt x="114717" y="14490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4 Goal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✓"/>
            </a:pPr>
            <a:r>
              <a:rPr lang="en" sz="2400">
                <a:solidFill>
                  <a:srgbClr val="000000"/>
                </a:solidFill>
              </a:rPr>
              <a:t>Method to pick up packages, or alternative way to achieve the demand.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" sz="2400">
                <a:solidFill>
                  <a:srgbClr val="000000"/>
                </a:solidFill>
              </a:rPr>
              <a:t>Tune some parameters to optimize the delivery efficiency (Still in Progress).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80611" y="499064"/>
            <a:ext cx="3251108" cy="410675"/>
          </a:xfrm>
          <a:custGeom>
            <a:rect b="b" l="l" r="r" t="t"/>
            <a:pathLst>
              <a:path extrusionOk="0" h="14491" w="114718">
                <a:moveTo>
                  <a:pt x="0" y="1"/>
                </a:moveTo>
                <a:lnTo>
                  <a:pt x="0" y="14491"/>
                </a:lnTo>
                <a:lnTo>
                  <a:pt x="114717" y="14491"/>
                </a:lnTo>
                <a:lnTo>
                  <a:pt x="106895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Review of Sprint 2</a:t>
            </a:r>
            <a:endParaRPr b="1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Collision Checking </a:t>
            </a:r>
            <a:endParaRPr sz="23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MoveIt 2 uses a package called FCL(Flexible Collision Library) to do the collision check.</a:t>
            </a:r>
            <a:endParaRPr sz="19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900">
                <a:solidFill>
                  <a:srgbClr val="000000"/>
                </a:solidFill>
              </a:rPr>
              <a:t>Allowed Collision Matrix (ACM) : </a:t>
            </a:r>
            <a:r>
              <a:rPr lang="en" sz="1800">
                <a:solidFill>
                  <a:srgbClr val="000000"/>
                </a:solidFill>
                <a:highlight>
                  <a:srgbClr val="FCFCFC"/>
                </a:highlight>
              </a:rPr>
              <a:t>A binary value corresponding to the need to check for </a:t>
            </a:r>
            <a:r>
              <a:rPr b="1" lang="en" sz="1800">
                <a:solidFill>
                  <a:srgbClr val="EC3A3B"/>
                </a:solidFill>
                <a:highlight>
                  <a:srgbClr val="FCFCFC"/>
                </a:highlight>
              </a:rPr>
              <a:t>collision between pairs of bodies</a:t>
            </a:r>
            <a:r>
              <a:rPr lang="en" sz="1800">
                <a:solidFill>
                  <a:srgbClr val="000000"/>
                </a:solidFill>
                <a:highlight>
                  <a:srgbClr val="FCFCFC"/>
                </a:highlight>
              </a:rPr>
              <a:t>. If the value corresponding to two bodies is set to </a:t>
            </a:r>
            <a:r>
              <a:rPr b="1" lang="en" sz="1800">
                <a:solidFill>
                  <a:srgbClr val="EC3A3B"/>
                </a:solidFill>
                <a:highlight>
                  <a:srgbClr val="FCFCFC"/>
                </a:highlight>
              </a:rPr>
              <a:t>True</a:t>
            </a:r>
            <a:r>
              <a:rPr lang="en" sz="1800">
                <a:solidFill>
                  <a:srgbClr val="000000"/>
                </a:solidFill>
                <a:highlight>
                  <a:srgbClr val="FCFCFC"/>
                </a:highlight>
              </a:rPr>
              <a:t> in the ACM, it specifies that a </a:t>
            </a:r>
            <a:r>
              <a:rPr b="1" lang="en" sz="1800">
                <a:solidFill>
                  <a:srgbClr val="EC3A3B"/>
                </a:solidFill>
                <a:highlight>
                  <a:srgbClr val="FCFCFC"/>
                </a:highlight>
              </a:rPr>
              <a:t>collision check between the two bodies is either not required or wanted</a:t>
            </a:r>
            <a:r>
              <a:rPr lang="en" sz="1800">
                <a:solidFill>
                  <a:srgbClr val="000000"/>
                </a:solidFill>
                <a:highlight>
                  <a:srgbClr val="FCFCFC"/>
                </a:highlight>
              </a:rPr>
              <a:t>.  In this way, we can reduce the computational expense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62600" y="409025"/>
            <a:ext cx="4466832" cy="590762"/>
          </a:xfrm>
          <a:custGeom>
            <a:rect b="b" l="l" r="r" t="t"/>
            <a:pathLst>
              <a:path extrusionOk="0" h="14491" w="114718">
                <a:moveTo>
                  <a:pt x="1" y="0"/>
                </a:moveTo>
                <a:lnTo>
                  <a:pt x="1" y="14490"/>
                </a:lnTo>
                <a:lnTo>
                  <a:pt x="114718" y="14490"/>
                </a:lnTo>
                <a:lnTo>
                  <a:pt x="106895" y="0"/>
                </a:ln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Background of Robot Arm - Kinematics</a:t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16100" y="1274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Motion Reques</a:t>
            </a:r>
            <a:r>
              <a:rPr lang="en">
                <a:solidFill>
                  <a:srgbClr val="000000"/>
                </a:solidFill>
              </a:rPr>
              <a:t>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Position constraints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Orientation constraints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Joint constraints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Move_group node( motion_planner) will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generate a trajectories with desired constraints.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MoveIt 2 uses </a:t>
            </a:r>
            <a:r>
              <a:rPr lang="en">
                <a:solidFill>
                  <a:srgbClr val="000000"/>
                </a:solidFill>
                <a:highlight>
                  <a:srgbClr val="FCFCFC"/>
                </a:highlight>
              </a:rPr>
              <a:t>OMPL (Open Motion Planning Library) here.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62600" y="409025"/>
            <a:ext cx="4466832" cy="590762"/>
          </a:xfrm>
          <a:custGeom>
            <a:rect b="b" l="l" r="r" t="t"/>
            <a:pathLst>
              <a:path extrusionOk="0" h="14491" w="114718">
                <a:moveTo>
                  <a:pt x="1" y="0"/>
                </a:moveTo>
                <a:lnTo>
                  <a:pt x="1" y="14490"/>
                </a:lnTo>
                <a:lnTo>
                  <a:pt x="114718" y="14490"/>
                </a:lnTo>
                <a:lnTo>
                  <a:pt x="106895" y="0"/>
                </a:ln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Background of Robot Arm - Motion Planning</a:t>
            </a:r>
            <a:endParaRPr b="1" sz="1700"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950" y="1879825"/>
            <a:ext cx="3290374" cy="245222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9" name="Google Shape;109;p17"/>
          <p:cNvCxnSpPr/>
          <p:nvPr/>
        </p:nvCxnSpPr>
        <p:spPr>
          <a:xfrm>
            <a:off x="7103400" y="1118550"/>
            <a:ext cx="10500" cy="71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7"/>
          <p:cNvSpPr txBox="1"/>
          <p:nvPr/>
        </p:nvSpPr>
        <p:spPr>
          <a:xfrm>
            <a:off x="4829425" y="1248538"/>
            <a:ext cx="29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Motion Plan Request (C++)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7103400" y="4272925"/>
            <a:ext cx="10500" cy="71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7"/>
          <p:cNvSpPr txBox="1"/>
          <p:nvPr/>
        </p:nvSpPr>
        <p:spPr>
          <a:xfrm>
            <a:off x="4636250" y="4537125"/>
            <a:ext cx="29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Motion Plan Response (C++)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53875" y="499050"/>
            <a:ext cx="3451291" cy="410675"/>
          </a:xfrm>
          <a:custGeom>
            <a:rect b="b" l="l" r="r" t="t"/>
            <a:pathLst>
              <a:path extrusionOk="0" h="14491" w="114718">
                <a:moveTo>
                  <a:pt x="0" y="1"/>
                </a:moveTo>
                <a:lnTo>
                  <a:pt x="0" y="14491"/>
                </a:lnTo>
                <a:lnTo>
                  <a:pt x="114717" y="14491"/>
                </a:lnTo>
                <a:lnTo>
                  <a:pt x="106895" y="1"/>
                </a:ln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Demo of Pick &amp; Place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50950"/>
            <a:ext cx="5715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353875" y="499050"/>
            <a:ext cx="3575473" cy="410675"/>
          </a:xfrm>
          <a:custGeom>
            <a:rect b="b" l="l" r="r" t="t"/>
            <a:pathLst>
              <a:path extrusionOk="0" h="14491" w="114718">
                <a:moveTo>
                  <a:pt x="0" y="1"/>
                </a:moveTo>
                <a:lnTo>
                  <a:pt x="0" y="14491"/>
                </a:lnTo>
                <a:lnTo>
                  <a:pt x="114717" y="14491"/>
                </a:lnTo>
                <a:lnTo>
                  <a:pt x="106895" y="1"/>
                </a:ln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Demo of Pick &amp; Place - Motion planning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137" y="1243200"/>
            <a:ext cx="6251726" cy="35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814600" y="396588"/>
            <a:ext cx="3738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We can have several ways to achieve one purpose with different costs.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lang="en" sz="2000">
                <a:solidFill>
                  <a:srgbClr val="000000"/>
                </a:solidFill>
              </a:rPr>
              <a:t>Build an environment that makes the robot arm &amp; delivery robot together, and simulate how they look like while working.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350408" y="499051"/>
            <a:ext cx="3251080" cy="410675"/>
          </a:xfrm>
          <a:custGeom>
            <a:rect b="b" l="l" r="r" t="t"/>
            <a:pathLst>
              <a:path extrusionOk="0" h="14491" w="114717">
                <a:moveTo>
                  <a:pt x="0" y="1"/>
                </a:moveTo>
                <a:lnTo>
                  <a:pt x="0" y="14490"/>
                </a:lnTo>
                <a:lnTo>
                  <a:pt x="114717" y="14490"/>
                </a:lnTo>
                <a:lnTo>
                  <a:pt x="106895" y="1"/>
                </a:ln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4 Goal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