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5"/>
  </p:notesMasterIdLst>
  <p:sldIdLst>
    <p:sldId id="259" r:id="rId2"/>
    <p:sldId id="301" r:id="rId3"/>
    <p:sldId id="261" r:id="rId4"/>
    <p:sldId id="278" r:id="rId5"/>
    <p:sldId id="288" r:id="rId6"/>
    <p:sldId id="274" r:id="rId7"/>
    <p:sldId id="277" r:id="rId8"/>
    <p:sldId id="286" r:id="rId9"/>
    <p:sldId id="281" r:id="rId10"/>
    <p:sldId id="287" r:id="rId11"/>
    <p:sldId id="279" r:id="rId12"/>
    <p:sldId id="273" r:id="rId13"/>
    <p:sldId id="29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191" autoAdjust="0"/>
    <p:restoredTop sz="94598" autoAdjust="0"/>
  </p:normalViewPr>
  <p:slideViewPr>
    <p:cSldViewPr>
      <p:cViewPr varScale="1">
        <p:scale>
          <a:sx n="106" d="100"/>
          <a:sy n="106" d="100"/>
        </p:scale>
        <p:origin x="13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9F358A5-39C8-4D89-B8B1-D48D100A24CF}" type="datetimeFigureOut">
              <a:rPr lang="ru-RU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691097-D292-4F75-ABEA-EC7241FCDC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385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ADE04A-B805-4925-B5E3-F81440530344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CF91C-7989-42E2-8E99-8792EB6D6D5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45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F3001-333B-4453-9B29-A7C5F6C6D787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A4C0E-FD9E-43FD-887F-70C40B7D446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440EF-BB59-47F5-A7B3-8F3720567E81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37B0AF-D44B-4115-8041-93F98925477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534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629140-4303-4585-BEFF-D5AEE39B8278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EAE18-DF62-411B-BBF2-D3FB557553C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7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C8A29F-C638-4DB9-8765-331FA2D14004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2F7CCB-DA15-47C8-A537-60DFD402507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36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05C1FA-1EA2-47D3-B295-C4B4679B974F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6EB61C-0A1D-4786-8386-C65BD871BCC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32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09034F-621F-4D76-9D45-5364007A9858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7333E-9E7B-4AE7-8BEE-0D3A4F838EC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8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2A74B6-3B03-4D82-B74B-69F2FB9CD497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C7A2B0-C1B4-45A3-BB37-0C293C3E63B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45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764625-0A04-464A-970D-5864046DA1D0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DA68F-7741-43C7-9505-9CB153F4A22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11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3A0BBB-126D-4694-8813-4D3F7C74BBFC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71D3-AF06-412D-980F-E14F3421B103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7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847BF0-B638-4648-8A47-D27EA32F8F68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AC70B8-B383-4506-826C-61CCA7D1B61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76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3480E8-FD25-4EB1-8E57-2054752C24E5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5A6DE-14CF-4F4F-9985-7EBCCAA99A1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84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629140-4303-4585-BEFF-D5AEE39B8278}" type="datetimeFigureOut">
              <a:rPr lang="ru-RU" smtClean="0"/>
              <a:pPr>
                <a:defRPr/>
              </a:pPr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EEAE18-DF62-411B-BBF2-D3FB557553C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71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5800" y="548980"/>
            <a:ext cx="7772400" cy="1439863"/>
          </a:xfrm>
        </p:spPr>
        <p:txBody>
          <a:bodyPr>
            <a:normAutofit/>
          </a:bodyPr>
          <a:lstStyle/>
          <a:p>
            <a:pPr eaLnBrk="1" hangingPunct="1"/>
            <a:r>
              <a:rPr lang="ru-RU" sz="1800" dirty="0">
                <a:latin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sz="1800" dirty="0">
                <a:latin typeface="Times New Roman" pitchFamily="18" charset="0"/>
              </a:rPr>
            </a:br>
            <a:r>
              <a:rPr lang="ru-RU" sz="1800" dirty="0">
                <a:latin typeface="Times New Roman" pitchFamily="18" charset="0"/>
              </a:rPr>
              <a:t>Федеральное государственное бюджетное образовательное учреждение </a:t>
            </a:r>
            <a:br>
              <a:rPr lang="ru-RU" sz="1800" dirty="0">
                <a:latin typeface="Times New Roman" pitchFamily="18" charset="0"/>
              </a:rPr>
            </a:br>
            <a:r>
              <a:rPr lang="ru-RU" sz="1800" dirty="0">
                <a:latin typeface="Times New Roman" pitchFamily="18" charset="0"/>
              </a:rPr>
              <a:t>высшего образования</a:t>
            </a:r>
            <a:br>
              <a:rPr lang="ru-RU" sz="1800" dirty="0">
                <a:latin typeface="Times New Roman" pitchFamily="18" charset="0"/>
              </a:rPr>
            </a:br>
            <a:r>
              <a:rPr lang="ru-RU" sz="1800" dirty="0">
                <a:latin typeface="Times New Roman" pitchFamily="18" charset="0"/>
              </a:rPr>
              <a:t>«Воронежский государственный лесотехнический университет </a:t>
            </a:r>
            <a:br>
              <a:rPr lang="ru-RU" sz="1800" dirty="0">
                <a:latin typeface="Times New Roman" pitchFamily="18" charset="0"/>
              </a:rPr>
            </a:br>
            <a:r>
              <a:rPr lang="ru-RU" sz="1800" dirty="0">
                <a:latin typeface="Times New Roman" pitchFamily="18" charset="0"/>
              </a:rPr>
              <a:t>имени Г.Ф. Морозова»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2400" dirty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ru-RU" sz="2400" b="1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08520" y="2493640"/>
            <a:ext cx="9144000" cy="4391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ru-RU" b="1" dirty="0">
              <a:latin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ru-RU" b="1" dirty="0">
                <a:latin typeface="Times New Roman" pitchFamily="18" charset="0"/>
              </a:rPr>
              <a:t>РАЗДАТОЧНЫЙ МАТЕРИАЛ ВЫПУСКНОЙ КВАЛИФИКАЦИОННОЙ РАБОТЫ</a:t>
            </a:r>
          </a:p>
          <a:p>
            <a:pPr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«</a:t>
            </a:r>
            <a:r>
              <a:rPr lang="ru-RU" sz="2000" dirty="0">
                <a:latin typeface="Times New Roman" pitchFamily="18" charset="0"/>
              </a:rPr>
              <a:t>Разработка распределенной информационной системы, поддерживающей автоматизированный анализ данных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							Выполнил: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			                               		студент группы ИС2-211-ОБ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							Злобин Е. А.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							Руководитель: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							к.т.н., доцент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							Кравченко А. С.</a:t>
            </a:r>
          </a:p>
          <a:p>
            <a:pPr algn="just"/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Воронеж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380312" y="116632"/>
            <a:ext cx="16208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9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00158" y="498151"/>
            <a:ext cx="83037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конкретного покупателя до поиска</a:t>
            </a: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A7491D-D565-F205-80FF-032125286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56434"/>
            <a:ext cx="7920880" cy="470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9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196372" y="200782"/>
            <a:ext cx="194762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10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6AAFBB-61F0-D577-8085-F100F8507232}"/>
              </a:ext>
            </a:extLst>
          </p:cNvPr>
          <p:cNvSpPr/>
          <p:nvPr/>
        </p:nvSpPr>
        <p:spPr>
          <a:xfrm>
            <a:off x="267041" y="642107"/>
            <a:ext cx="88487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Рекомендации конкретного покупателя после поиска</a:t>
            </a: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795AE0-7FCF-18CD-8757-74BDC6DC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92" y="1772816"/>
            <a:ext cx="8409416" cy="463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75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31840" y="620688"/>
            <a:ext cx="2746648" cy="8594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291" name="Содержимое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089748"/>
          </a:xfrm>
        </p:spPr>
        <p:txBody>
          <a:bodyPr>
            <a:normAutofit/>
          </a:bodyPr>
          <a:lstStyle/>
          <a:p>
            <a:pPr marL="342900" lvl="0" indent="-342900" hangingPunct="0">
              <a:buFont typeface="Wingdings" panose="05000000000000000000" pitchFamily="2" charset="2"/>
              <a:buChar char="ü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Провел анализ существующих маркетплейсов;</a:t>
            </a:r>
          </a:p>
          <a:p>
            <a:pPr marL="342900" lvl="0" indent="-342900" algn="just" hangingPunct="0">
              <a:buFont typeface="Wingdings" panose="05000000000000000000" pitchFamily="2" charset="2"/>
              <a:buChar char="ü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анализа составил план по разработке маркетплейса с новым функционалом;</a:t>
            </a:r>
          </a:p>
          <a:p>
            <a:pPr marL="342900" indent="-342900" algn="just" hangingPunct="0">
              <a:buFont typeface="Wingdings" panose="05000000000000000000" pitchFamily="2" charset="2"/>
              <a:buChar char="ü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сайт маркетплейса с возможностью получения отчетов и методом оптимизации производства.</a:t>
            </a:r>
          </a:p>
          <a:p>
            <a:pPr algn="just" eaLnBrk="1" hangingPunct="1"/>
            <a:endParaRPr lang="ru-RU" sz="36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020273" y="179363"/>
            <a:ext cx="212372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11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36912"/>
            <a:ext cx="83654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92085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527" y="2492896"/>
            <a:ext cx="865885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0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выбранной темы обусловлена тем, что стремительное развитие электронной коммерции и возросшие требования к интеграции оплаты, логистики и аналитики вызывают острую потребность в отечественных маркетплейсах с оптимизационными модулями, обеспечивающими стабильность, масштабируемость и персонализированный сервис.</a:t>
            </a: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7112968" y="185780"/>
            <a:ext cx="203411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79621" y="888535"/>
            <a:ext cx="5146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ru-RU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выполненной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93442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609600" y="51435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4400" i="1" dirty="0">
              <a:solidFill>
                <a:schemeClr val="accent6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7452320" y="122221"/>
            <a:ext cx="16208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1" name="Прямоугольник 1"/>
          <p:cNvSpPr>
            <a:spLocks noChangeArrowheads="1"/>
          </p:cNvSpPr>
          <p:nvPr/>
        </p:nvSpPr>
        <p:spPr bwMode="auto">
          <a:xfrm>
            <a:off x="369543" y="3159405"/>
            <a:ext cx="830382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r>
              <a:rPr lang="ru-RU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  <a:defRPr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преимущества и недостатки существующих программ;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сравнения аналогов принять решение о том, что необходимо улучшить;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программный продукт с выбранным функционалом.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78215" y="67606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Поставновка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цели и задач</a:t>
            </a:r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80A1E6-AF49-3387-F660-9187EE2669C2}"/>
              </a:ext>
            </a:extLst>
          </p:cNvPr>
          <p:cNvSpPr/>
          <p:nvPr/>
        </p:nvSpPr>
        <p:spPr>
          <a:xfrm>
            <a:off x="397362" y="1479639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выпускной квалификационной работы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разрабо­тка маркетплейса с модулем аналитики продаж и модулем оптимизации производства на </a:t>
            </a:r>
            <a:r>
              <a:rPr 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Симплекс-метода.</a:t>
            </a:r>
            <a:endParaRPr 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63688" y="375047"/>
            <a:ext cx="540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маркетплейсов</a:t>
            </a:r>
            <a:endParaRPr lang="ru-RU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390289" y="154384"/>
            <a:ext cx="16208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41607" y="23488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88FBD43-EF83-0B2C-31CF-B88F48ECF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63433"/>
              </p:ext>
            </p:extLst>
          </p:nvPr>
        </p:nvGraphicFramePr>
        <p:xfrm>
          <a:off x="1490597" y="1052736"/>
          <a:ext cx="6162806" cy="5399282"/>
        </p:xfrm>
        <a:graphic>
          <a:graphicData uri="http://schemas.openxmlformats.org/drawingml/2006/table">
            <a:tbl>
              <a:tblPr firstRow="1" firstCol="1" bandRow="1"/>
              <a:tblGrid>
                <a:gridCol w="3081403">
                  <a:extLst>
                    <a:ext uri="{9D8B030D-6E8A-4147-A177-3AD203B41FA5}">
                      <a16:colId xmlns:a16="http://schemas.microsoft.com/office/drawing/2014/main" val="351574561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189189696"/>
                    </a:ext>
                  </a:extLst>
                </a:gridCol>
                <a:gridCol w="1569235">
                  <a:extLst>
                    <a:ext uri="{9D8B030D-6E8A-4147-A177-3AD203B41FA5}">
                      <a16:colId xmlns:a16="http://schemas.microsoft.com/office/drawing/2014/main" val="2414056780"/>
                    </a:ext>
                  </a:extLst>
                </a:gridCol>
              </a:tblGrid>
              <a:tr h="297124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Маркетплейс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88393"/>
                  </a:ext>
                </a:extLst>
              </a:tr>
              <a:tr h="297124"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Wildberries</a:t>
                      </a:r>
                      <a:endParaRPr lang="ru-RU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Ozon</a:t>
                      </a:r>
                      <a:endParaRPr lang="ru-RU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93290"/>
                  </a:ext>
                </a:extLst>
              </a:tr>
              <a:tr h="666236"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системы</a:t>
                      </a:r>
                    </a:p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рекомендаций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299469"/>
                  </a:ext>
                </a:extLst>
              </a:tr>
              <a:tr h="369184"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Открытый исходный код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28087"/>
                  </a:ext>
                </a:extLst>
              </a:tr>
              <a:tr h="737056"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Высокие требования к</a:t>
                      </a:r>
                    </a:p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оформлению товара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931248"/>
                  </a:ext>
                </a:extLst>
              </a:tr>
              <a:tr h="297124"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Комиссия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5% до 20%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 5% до 15%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505907"/>
                  </a:ext>
                </a:extLst>
              </a:tr>
              <a:tr h="1984638"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встроенного метода оптимизации производства для расчета оптимального плана производства изделий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7156" marR="6715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2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07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720" y="332657"/>
            <a:ext cx="5040560" cy="1008112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маркетплейсов</a:t>
            </a:r>
            <a:endParaRPr lang="ru-RU" sz="24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36825" y="103516"/>
            <a:ext cx="1527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4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32A8D11F-3FC3-A141-C140-15E6926E5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759327"/>
              </p:ext>
            </p:extLst>
          </p:nvPr>
        </p:nvGraphicFramePr>
        <p:xfrm>
          <a:off x="1524000" y="1397000"/>
          <a:ext cx="6096000" cy="4757928"/>
        </p:xfrm>
        <a:graphic>
          <a:graphicData uri="http://schemas.openxmlformats.org/drawingml/2006/table">
            <a:tbl>
              <a:tblPr firstRow="1" bandRow="1"/>
              <a:tblGrid>
                <a:gridCol w="2903984">
                  <a:extLst>
                    <a:ext uri="{9D8B030D-6E8A-4147-A177-3AD203B41FA5}">
                      <a16:colId xmlns:a16="http://schemas.microsoft.com/office/drawing/2014/main" val="353318918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179263118"/>
                    </a:ext>
                  </a:extLst>
                </a:gridCol>
                <a:gridCol w="1535832">
                  <a:extLst>
                    <a:ext uri="{9D8B030D-6E8A-4147-A177-3AD203B41FA5}">
                      <a16:colId xmlns:a16="http://schemas.microsoft.com/office/drawing/2014/main" val="2155817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 marL="67156" marR="67156" marT="0" marB="0"/>
                </a:tc>
                <a:tc gridSpan="2">
                  <a:txBody>
                    <a:bodyPr/>
                    <a:lstStyle/>
                    <a:p>
                      <a:pPr marL="6350" marR="39370" indent="-6350" algn="ctr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Маркетплейс</a:t>
                      </a:r>
                    </a:p>
                  </a:txBody>
                  <a:tcPr marL="67156" marR="67156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44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7156" marR="67156" marT="0" marB="0"/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Wildberries</a:t>
                      </a:r>
                      <a:endParaRPr lang="ru-RU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56" marR="67156" marT="0" marB="0"/>
                </a:tc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Ozon</a:t>
                      </a:r>
                      <a:endParaRPr lang="ru-RU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156" marR="67156" marT="0" marB="0"/>
                </a:tc>
                <a:extLst>
                  <a:ext uri="{0D108BD9-81ED-4DB2-BD59-A6C34878D82A}">
                    <a16:rowId xmlns:a16="http://schemas.microsoft.com/office/drawing/2014/main" val="39903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0" marR="39370" indent="-6350" algn="l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возможности посмотреть отчет по покупкам по дням с информацией о потраченной сумме за конкретный день и на конкретный товар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894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возможности</a:t>
                      </a:r>
                    </a:p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выгрузить отчет по своим покупкам в 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Excel </a:t>
                      </a: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файл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marR="39370" indent="-6350" algn="just">
                        <a:lnSpc>
                          <a:spcPct val="150000"/>
                        </a:lnSpc>
                        <a:spcAft>
                          <a:spcPts val="20"/>
                        </a:spcAft>
                        <a:buNone/>
                      </a:pPr>
                      <a:r>
                        <a:rPr lang="ru-RU" sz="18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1735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59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541439" y="0"/>
            <a:ext cx="16208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413704"/>
            <a:ext cx="7128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ru-RU" sz="2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анализа</a:t>
            </a:r>
            <a:endParaRPr lang="ru-RU" sz="36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09DD0-5256-451C-EAA5-961B5DA67E3C}"/>
              </a:ext>
            </a:extLst>
          </p:cNvPr>
          <p:cNvSpPr txBox="1"/>
          <p:nvPr/>
        </p:nvSpPr>
        <p:spPr>
          <a:xfrm>
            <a:off x="467544" y="1212095"/>
            <a:ext cx="82809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39370" indent="450215" algn="just">
              <a:lnSpc>
                <a:spcPct val="150000"/>
              </a:lnSpc>
              <a:spcAft>
                <a:spcPts val="20"/>
              </a:spcAft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основе проведенного сравнительного анализа можно сделать вывод о том, что необходимо разработать собственный маркетплейс. Это позволит:</a:t>
            </a:r>
          </a:p>
          <a:p>
            <a:pPr marL="342900" marR="3937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Продавать собственные товары без комиссии;</a:t>
            </a:r>
          </a:p>
          <a:p>
            <a:pPr marL="342900" marR="39370" lvl="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Просматривать и выгружать в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файл отчет по продажам за конкретный период, по конкретному товару, по конкретному продавцу и покупателю;</a:t>
            </a:r>
          </a:p>
          <a:p>
            <a:pPr marL="342900" marR="39370" lvl="0" indent="-342900" algn="just">
              <a:lnSpc>
                <a:spcPct val="150000"/>
              </a:lnSpc>
              <a:spcAft>
                <a:spcPts val="20"/>
              </a:spcAft>
              <a:buFont typeface="Wingdings" panose="05000000000000000000" pitchFamily="2" charset="2"/>
              <a:buChar char="Ø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Использовать любое оформление товара;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Использовать алгоритм оптимизации производства непосредственно в самом маркетплейсе для определения оптимального плана производства товаров.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2804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380312" y="163179"/>
            <a:ext cx="16208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6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03848" y="383842"/>
            <a:ext cx="3419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отчета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7EAA51-53C9-D8CC-B03E-703E9A210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946672"/>
            <a:ext cx="8568952" cy="296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0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380312" y="256009"/>
            <a:ext cx="16208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>
                <a:latin typeface="Times New Roman" pitchFamily="18" charset="0"/>
                <a:cs typeface="Times New Roman" pitchFamily="18" charset="0"/>
              </a:rPr>
              <a:t>Плакат 7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830946" y="256009"/>
            <a:ext cx="55493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для расчета Симплекс-методом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CB9E36-BF87-1938-4703-4A864E53A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1284474"/>
            <a:ext cx="8712968" cy="531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4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7523163" y="85616"/>
            <a:ext cx="162083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 eaLnBrk="0" hangingPunct="0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Плакат 8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87624" y="306278"/>
            <a:ext cx="6582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расчета Симплекс-методом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E1DEF4-5EEB-1F45-B5B5-1CF17CFF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44433"/>
            <a:ext cx="8640960" cy="47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5685</TotalTime>
  <Words>461</Words>
  <Application>Microsoft Office PowerPoint</Application>
  <PresentationFormat>Экран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Министерство образования и науки Российской Федерации Федеральное государственное бюджетное образовательное учреждение  высшего образования «Воронежский государственный лесотехнический университет  имени Г.Ф. Морозова» </vt:lpstr>
      <vt:lpstr>Презентация PowerPoint</vt:lpstr>
      <vt:lpstr>Презентация PowerPoint</vt:lpstr>
      <vt:lpstr>Презентация PowerPoint</vt:lpstr>
      <vt:lpstr>Анализ маркетплейсов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Admin</cp:lastModifiedBy>
  <cp:revision>169</cp:revision>
  <dcterms:created xsi:type="dcterms:W3CDTF">2016-05-25T09:14:48Z</dcterms:created>
  <dcterms:modified xsi:type="dcterms:W3CDTF">2025-06-22T12:01:57Z</dcterms:modified>
</cp:coreProperties>
</file>