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54"/>
  </p:notesMasterIdLst>
  <p:sldIdLst>
    <p:sldId id="591" r:id="rId2"/>
    <p:sldId id="616" r:id="rId3"/>
    <p:sldId id="749" r:id="rId4"/>
    <p:sldId id="785" r:id="rId5"/>
    <p:sldId id="801" r:id="rId6"/>
    <p:sldId id="802" r:id="rId7"/>
    <p:sldId id="803" r:id="rId8"/>
    <p:sldId id="804" r:id="rId9"/>
    <p:sldId id="805" r:id="rId10"/>
    <p:sldId id="806" r:id="rId11"/>
    <p:sldId id="807" r:id="rId12"/>
    <p:sldId id="808" r:id="rId13"/>
    <p:sldId id="809" r:id="rId14"/>
    <p:sldId id="810" r:id="rId15"/>
    <p:sldId id="811" r:id="rId16"/>
    <p:sldId id="812" r:id="rId17"/>
    <p:sldId id="813" r:id="rId18"/>
    <p:sldId id="814" r:id="rId19"/>
    <p:sldId id="815" r:id="rId20"/>
    <p:sldId id="816" r:id="rId21"/>
    <p:sldId id="818" r:id="rId22"/>
    <p:sldId id="817" r:id="rId23"/>
    <p:sldId id="819" r:id="rId24"/>
    <p:sldId id="820" r:id="rId25"/>
    <p:sldId id="821" r:id="rId26"/>
    <p:sldId id="822" r:id="rId27"/>
    <p:sldId id="823" r:id="rId28"/>
    <p:sldId id="824" r:id="rId29"/>
    <p:sldId id="825" r:id="rId30"/>
    <p:sldId id="826" r:id="rId31"/>
    <p:sldId id="827" r:id="rId32"/>
    <p:sldId id="828" r:id="rId33"/>
    <p:sldId id="829" r:id="rId34"/>
    <p:sldId id="830" r:id="rId35"/>
    <p:sldId id="831" r:id="rId36"/>
    <p:sldId id="832" r:id="rId37"/>
    <p:sldId id="833" r:id="rId38"/>
    <p:sldId id="834" r:id="rId39"/>
    <p:sldId id="835" r:id="rId40"/>
    <p:sldId id="836" r:id="rId41"/>
    <p:sldId id="837" r:id="rId42"/>
    <p:sldId id="838" r:id="rId43"/>
    <p:sldId id="839" r:id="rId44"/>
    <p:sldId id="840" r:id="rId45"/>
    <p:sldId id="841" r:id="rId46"/>
    <p:sldId id="842" r:id="rId47"/>
    <p:sldId id="843" r:id="rId48"/>
    <p:sldId id="844" r:id="rId49"/>
    <p:sldId id="845" r:id="rId50"/>
    <p:sldId id="846" r:id="rId51"/>
    <p:sldId id="847" r:id="rId52"/>
    <p:sldId id="615" r:id="rId5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8612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2" autoAdjust="0"/>
    <p:restoredTop sz="92787" autoAdjust="0"/>
  </p:normalViewPr>
  <p:slideViewPr>
    <p:cSldViewPr snapToGrid="0">
      <p:cViewPr varScale="1">
        <p:scale>
          <a:sx n="77" d="100"/>
          <a:sy n="77" d="100"/>
        </p:scale>
        <p:origin x="92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image" Target="../media/image36.emf"/><Relationship Id="rId4" Type="http://schemas.openxmlformats.org/officeDocument/2006/relationships/image" Target="../media/image3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image" Target="../media/image37.emf"/><Relationship Id="rId4" Type="http://schemas.openxmlformats.org/officeDocument/2006/relationships/image" Target="../media/image43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image" Target="../media/image37.emf"/><Relationship Id="rId4" Type="http://schemas.openxmlformats.org/officeDocument/2006/relationships/image" Target="../media/image43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image" Target="../media/image37.emf"/><Relationship Id="rId4" Type="http://schemas.openxmlformats.org/officeDocument/2006/relationships/image" Target="../media/image43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53.emf"/><Relationship Id="rId1" Type="http://schemas.openxmlformats.org/officeDocument/2006/relationships/image" Target="../media/image52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53.emf"/><Relationship Id="rId1" Type="http://schemas.openxmlformats.org/officeDocument/2006/relationships/image" Target="../media/image55.emf"/><Relationship Id="rId4" Type="http://schemas.openxmlformats.org/officeDocument/2006/relationships/image" Target="../media/image57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image" Target="../media/image5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8647B-1F9F-41A4-B867-46FC175D451E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2B86D-B361-4FFC-B282-131EE75454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358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39898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80872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04555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7681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65114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69769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83176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20098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62468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851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1844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5605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835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081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509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959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4757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2874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Титульный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FC376B5-5023-4E00-A4C2-A75CF6B6E3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89273" y="5654572"/>
            <a:ext cx="1056396" cy="1055086"/>
          </a:xfrm>
          <a:prstGeom prst="rect">
            <a:avLst/>
          </a:prstGeom>
        </p:spPr>
      </p:pic>
      <p:sp>
        <p:nvSpPr>
          <p:cNvPr id="5" name="Текст 1">
            <a:extLst>
              <a:ext uri="{FF2B5EF4-FFF2-40B4-BE49-F238E27FC236}">
                <a16:creationId xmlns:a16="http://schemas.microsoft.com/office/drawing/2014/main" id="{32E21948-886C-4F10-847E-A4F0D25D077A}"/>
              </a:ext>
            </a:extLst>
          </p:cNvPr>
          <p:cNvSpPr txBox="1">
            <a:spLocks/>
          </p:cNvSpPr>
          <p:nvPr userDrawn="1"/>
        </p:nvSpPr>
        <p:spPr>
          <a:xfrm>
            <a:off x="10996196" y="5662387"/>
            <a:ext cx="1040235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‹#›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008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­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1AB2D-6EE6-4650-A28F-8EA9F85C89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Текстовый слайд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1BD25-E173-49AD-80C1-EDFC3AB4DE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Подзаголовок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79D7B0-D53B-4CBA-9B23-3B072942E4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10"/>
            <a:ext cx="6181063" cy="3109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</a:t>
            </a:r>
          </a:p>
          <a:p>
            <a:pPr lvl="0"/>
            <a:r>
              <a:rPr lang="ru-RU" dirty="0"/>
              <a:t>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 Наши инженеры участвуют в создании бизнес-решений промышленного класса, работающих в том числе 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</a:p>
        </p:txBody>
      </p:sp>
    </p:spTree>
    <p:extLst>
      <p:ext uri="{BB962C8B-B14F-4D97-AF65-F5344CB8AC3E}">
        <p14:creationId xmlns:p14="http://schemas.microsoft.com/office/powerpoint/2010/main" val="66577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B33D-1C50-49D3-8B05-E965554C30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95440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Наши проекты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4A3234E-3ABE-4394-BA82-D16A203E83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522680"/>
            <a:ext cx="6628565" cy="83334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5000" b="1"/>
            </a:lvl1pPr>
          </a:lstStyle>
          <a:p>
            <a:pPr lvl="0"/>
            <a:r>
              <a:rPr lang="ru-RU" dirty="0"/>
              <a:t>Самозанятые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804EC4E-7C24-4550-A71E-5E6850E5614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840" y="2682346"/>
            <a:ext cx="6850744" cy="1617806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pPr>
              <a:lnSpc>
                <a:spcPct val="120000"/>
              </a:lnSpc>
              <a:buClr>
                <a:srgbClr val="E5007D"/>
              </a:buClr>
              <a:buSzPct val="113000"/>
            </a:pPr>
            <a:r>
              <a:rPr lang="ru-RU" dirty="0"/>
              <a:t>«Мой налог» — это официальное приложение ФНС России для налогоплательщиков налога на профессиональный доход. Оно помогает зарегистрироваться и работать на льготном </a:t>
            </a:r>
            <a:r>
              <a:rPr lang="ru-RU" dirty="0" err="1"/>
              <a:t>спецрежиме</a:t>
            </a:r>
            <a:r>
              <a:rPr lang="ru-RU" dirty="0"/>
              <a:t>, который еще называют налогом </a:t>
            </a:r>
            <a:r>
              <a:rPr lang="en-US" dirty="0"/>
              <a:t> </a:t>
            </a:r>
            <a:r>
              <a:rPr lang="ru-RU" dirty="0"/>
              <a:t>для самозанятых. </a:t>
            </a:r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29032506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оголовок и список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E405C97-3C00-4563-9E4B-4C919E1E40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09"/>
            <a:ext cx="7756172" cy="4826961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</a:p>
        </p:txBody>
      </p:sp>
    </p:spTree>
    <p:extLst>
      <p:ext uri="{BB962C8B-B14F-4D97-AF65-F5344CB8AC3E}">
        <p14:creationId xmlns:p14="http://schemas.microsoft.com/office/powerpoint/2010/main" val="116120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96DFFA96-0EE4-4F9C-A1F4-44B8A743D823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159624" y="1968535"/>
            <a:ext cx="4002750" cy="425297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диаграммы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04517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martArt Placeholder 3">
            <a:extLst>
              <a:ext uri="{FF2B5EF4-FFF2-40B4-BE49-F238E27FC236}">
                <a16:creationId xmlns:a16="http://schemas.microsoft.com/office/drawing/2014/main" id="{35B6C6A2-2E15-4E0E-8D44-E3C247ED69BE}"/>
              </a:ext>
            </a:extLst>
          </p:cNvPr>
          <p:cNvSpPr>
            <a:spLocks noGrp="1"/>
          </p:cNvSpPr>
          <p:nvPr>
            <p:ph type="dgm" sz="quarter" idx="11"/>
          </p:nvPr>
        </p:nvSpPr>
        <p:spPr>
          <a:xfrm>
            <a:off x="381000" y="1689100"/>
            <a:ext cx="6557790" cy="49022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 SmartArt</a:t>
            </a:r>
          </a:p>
        </p:txBody>
      </p:sp>
    </p:spTree>
    <p:extLst>
      <p:ext uri="{BB962C8B-B14F-4D97-AF65-F5344CB8AC3E}">
        <p14:creationId xmlns:p14="http://schemas.microsoft.com/office/powerpoint/2010/main" val="40444610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1590034-A3D0-466C-8534-D338C5FC476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3840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AB60C587-97BD-4126-969C-3F50BA58105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986669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Picture Placeholder 12">
            <a:extLst>
              <a:ext uri="{FF2B5EF4-FFF2-40B4-BE49-F238E27FC236}">
                <a16:creationId xmlns:a16="http://schemas.microsoft.com/office/drawing/2014/main" id="{8C9D732C-6AF9-4730-80DC-AA55B23441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01001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700EEC1A-AF9B-4B16-81A9-0F411D3ACE4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01993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12">
            <a:extLst>
              <a:ext uri="{FF2B5EF4-FFF2-40B4-BE49-F238E27FC236}">
                <a16:creationId xmlns:a16="http://schemas.microsoft.com/office/drawing/2014/main" id="{255E1F23-72F8-46B1-A7BB-6AFFCAB2BC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02985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C019E0-666E-49AE-816A-1BEBDA9F76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ru-RU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амозанятые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9D9EAAA-5800-467A-9D9D-4D7214A53EF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112007"/>
            <a:ext cx="5903392" cy="266457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3464" indent="-28346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10000"/>
              <a:buFont typeface="Arial" panose="020B0604020202020204" pitchFamily="34" charset="0"/>
              <a:buChar char="•"/>
              <a:defRPr b="1"/>
            </a:lvl1pPr>
          </a:lstStyle>
          <a:p>
            <a:pPr lvl="0"/>
            <a:r>
              <a:rPr lang="ru-RU" dirty="0"/>
              <a:t>Совместная работа со смежными командами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Angular</a:t>
            </a:r>
            <a:r>
              <a:rPr lang="ru-RU" dirty="0"/>
              <a:t> под капотом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Typescript</a:t>
            </a:r>
            <a:r>
              <a:rPr lang="ru-RU" dirty="0"/>
              <a:t> — строгость и организованность кода</a:t>
            </a:r>
          </a:p>
        </p:txBody>
      </p:sp>
    </p:spTree>
    <p:extLst>
      <p:ext uri="{BB962C8B-B14F-4D97-AF65-F5344CB8AC3E}">
        <p14:creationId xmlns:p14="http://schemas.microsoft.com/office/powerpoint/2010/main" val="3950333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66000" r="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57539712-663B-492D-B73A-AA4302144E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23401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www.flexify.io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077DEC7-7C09-4495-AEC1-57248EE5FF3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23402" y="3098134"/>
            <a:ext cx="2906264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Виртуализация облачных</a:t>
            </a:r>
          </a:p>
          <a:p>
            <a:pPr lvl="0"/>
            <a:r>
              <a:rPr lang="ru-RU" dirty="0"/>
              <a:t>хранилищ.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6FE0FAA-35BF-49E1-8CDD-969CB73B66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23401" y="1843845"/>
            <a:ext cx="2757981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2BB71C7E-98F5-44BC-A7FA-6DC612AE4DA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31640" y="1843845"/>
            <a:ext cx="5107477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30827-4F7D-482A-B366-944898092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Собственные разработки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225BF480-6137-42E7-8B2D-8BC335FFB4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31640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www.netmechanica.com</a:t>
            </a:r>
            <a:endParaRPr lang="ru-RU" dirty="0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8C4EE334-D1FB-48F2-AACD-D04EEF387D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31640" y="3098134"/>
            <a:ext cx="5107477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Продуктовая линейка средств </a:t>
            </a:r>
          </a:p>
          <a:p>
            <a:pPr lvl="0"/>
            <a:r>
              <a:rPr lang="ru-RU" dirty="0"/>
              <a:t>мониторинга и сетевого управления.</a:t>
            </a:r>
          </a:p>
        </p:txBody>
      </p:sp>
    </p:spTree>
    <p:extLst>
      <p:ext uri="{BB962C8B-B14F-4D97-AF65-F5344CB8AC3E}">
        <p14:creationId xmlns:p14="http://schemas.microsoft.com/office/powerpoint/2010/main" val="29026989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аблица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17000" r="5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8E3501-4BE8-432F-AC58-BB91017D05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0"/>
            <a:ext cx="10515600" cy="5847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Референции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35698442-6FE0-4E10-BDF6-A2E3BA88E25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786984" y="1204167"/>
            <a:ext cx="10725462" cy="5059719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таблицы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00035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Факт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6AD7D1D-DDAE-460F-83A6-A92CBBD36AD8}"/>
              </a:ext>
            </a:extLst>
          </p:cNvPr>
          <p:cNvSpPr/>
          <p:nvPr/>
        </p:nvSpPr>
        <p:spPr>
          <a:xfrm>
            <a:off x="520321" y="1196104"/>
            <a:ext cx="2417750" cy="24177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6A40DDE-38F3-4744-9CCA-0236E5216C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906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Разработка</a:t>
            </a:r>
          </a:p>
          <a:p>
            <a:pPr lvl="0"/>
            <a:r>
              <a:rPr lang="ru-RU" dirty="0"/>
              <a:t>и интеграция ПО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2BBA933-BBC4-49AC-8DE0-449BD3690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2"/>
            <a:ext cx="10515600" cy="53921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Факты о компании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9FD0CC6-4093-4E65-AADB-52EBA1B64F35}"/>
              </a:ext>
            </a:extLst>
          </p:cNvPr>
          <p:cNvSpPr/>
          <p:nvPr/>
        </p:nvSpPr>
        <p:spPr>
          <a:xfrm>
            <a:off x="3419503" y="1196104"/>
            <a:ext cx="2417750" cy="24177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02792CBA-0897-4559-9CD3-1D7C354E5F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0088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Иностранные</a:t>
            </a:r>
          </a:p>
          <a:p>
            <a:pPr lvl="0"/>
            <a:r>
              <a:rPr lang="ru-RU" dirty="0"/>
              <a:t>и российские</a:t>
            </a:r>
          </a:p>
          <a:p>
            <a:pPr lvl="0"/>
            <a:r>
              <a:rPr lang="ru-RU" dirty="0"/>
              <a:t>клиенты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986BBDF-83A5-4A08-8C6D-5CF7198D3937}"/>
              </a:ext>
            </a:extLst>
          </p:cNvPr>
          <p:cNvSpPr/>
          <p:nvPr/>
        </p:nvSpPr>
        <p:spPr>
          <a:xfrm>
            <a:off x="9253929" y="1196104"/>
            <a:ext cx="2417750" cy="24177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147BAF82-22FB-4FFE-BB14-D8C88EA530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44514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Более 100</a:t>
            </a:r>
          </a:p>
          <a:p>
            <a:pPr lvl="0"/>
            <a:r>
              <a:rPr lang="ru-RU" dirty="0"/>
              <a:t>сотрудников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087922C-E932-4719-9D8F-C7C4872B4667}"/>
              </a:ext>
            </a:extLst>
          </p:cNvPr>
          <p:cNvSpPr/>
          <p:nvPr/>
        </p:nvSpPr>
        <p:spPr>
          <a:xfrm>
            <a:off x="520321" y="3963519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AD9CD6BC-4F11-473B-BE21-DB2A683F5A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0906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Работаем с 2011 года</a:t>
            </a:r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110C4BF-C29D-4DF9-AA44-94D894F904A3}"/>
              </a:ext>
            </a:extLst>
          </p:cNvPr>
          <p:cNvSpPr/>
          <p:nvPr/>
        </p:nvSpPr>
        <p:spPr>
          <a:xfrm>
            <a:off x="3419503" y="3963519"/>
            <a:ext cx="2417750" cy="24177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A5E9C288-3692-4F0A-A148-B47C596AF2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0088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Принцип </a:t>
            </a:r>
          </a:p>
          <a:p>
            <a:pPr lvl="0"/>
            <a:r>
              <a:rPr lang="en-US" dirty="0"/>
              <a:t>OTOBOS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ACBC5A-147E-4CE0-89B6-137609B963E9}"/>
              </a:ext>
            </a:extLst>
          </p:cNvPr>
          <p:cNvSpPr/>
          <p:nvPr/>
        </p:nvSpPr>
        <p:spPr>
          <a:xfrm>
            <a:off x="6318685" y="1196104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B2063B68-4433-4B10-891C-D4578E1FA2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15683" y="1721708"/>
            <a:ext cx="2023754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Офисы </a:t>
            </a:r>
          </a:p>
          <a:p>
            <a:pPr lvl="0"/>
            <a:r>
              <a:rPr lang="ru-RU" dirty="0"/>
              <a:t>в Москве</a:t>
            </a:r>
          </a:p>
          <a:p>
            <a:pPr lvl="0"/>
            <a:r>
              <a:rPr lang="ru-RU" dirty="0"/>
              <a:t>и Нижнем</a:t>
            </a:r>
          </a:p>
          <a:p>
            <a:pPr lvl="0"/>
            <a:r>
              <a:rPr lang="ru-RU" dirty="0"/>
              <a:t> Новгороде</a:t>
            </a:r>
          </a:p>
        </p:txBody>
      </p:sp>
    </p:spTree>
    <p:extLst>
      <p:ext uri="{BB962C8B-B14F-4D97-AF65-F5344CB8AC3E}">
        <p14:creationId xmlns:p14="http://schemas.microsoft.com/office/powerpoint/2010/main" val="6092530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37000" b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45EEDDE0-1A6F-44E3-9CBE-E1339AF0B1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95500" y="4904450"/>
            <a:ext cx="2676360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проектирование и разработку систем управления OSS/NMS промышленного класса</a:t>
            </a:r>
          </a:p>
          <a:p>
            <a:pPr lvl="0"/>
            <a:r>
              <a:rPr lang="ru-RU" dirty="0"/>
              <a:t>и </a:t>
            </a:r>
            <a:r>
              <a:rPr lang="ru-RU" dirty="0" err="1"/>
              <a:t>биллинговых</a:t>
            </a:r>
            <a:r>
              <a:rPr lang="ru-RU" dirty="0"/>
              <a:t> платформ.</a:t>
            </a:r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DE39CB7D-B2F9-41FB-B4AD-4870DDF0747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95500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Технический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A32A154D-9512-4B47-94EE-46740FC442E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415950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723C79C8-D3D5-442E-8D5E-30AC615B36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95500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Андрей</a:t>
            </a:r>
          </a:p>
          <a:p>
            <a:pPr lvl="0"/>
            <a:r>
              <a:rPr lang="ru-RU" dirty="0"/>
              <a:t>Комягин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38C06937-ED3D-455F-849B-83BE5EB55FA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38454" y="4904450"/>
            <a:ext cx="2533946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развитие бизнеса, управление продажами, работу с ключевыми российскими и зарубежными заказчиками.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77FFC640-BB60-483D-9D0B-81E248BB91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38454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Финансовый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FFE8C0CA-A34F-48AD-B90C-763A3C1364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258904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CA04AF88-B682-4D0D-9D5F-AB47568D8A8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38454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Сергей</a:t>
            </a:r>
          </a:p>
          <a:p>
            <a:pPr lvl="0"/>
            <a:r>
              <a:rPr lang="ru-RU" dirty="0"/>
              <a:t>Смирнов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A46D9D31-5C51-4115-BBBF-E7CFC6A47C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08994" y="4904450"/>
            <a:ext cx="2471565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Возглавляет компанию </a:t>
            </a:r>
          </a:p>
          <a:p>
            <a:pPr lvl="0"/>
            <a:r>
              <a:rPr lang="ru-RU" dirty="0"/>
              <a:t>«СТМ» с 2011 года.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73FF8507-79A8-4988-9050-570C50F0F1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08995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Генеральный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D635E63-8F62-436C-A142-FEE893B3F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029445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4A617-D417-48E0-8781-88E4C89FBC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6664"/>
            <a:ext cx="10515600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lang="ru-RU"/>
            </a:lvl1pPr>
          </a:lstStyle>
          <a:p>
            <a:r>
              <a:rPr lang="ru-RU" dirty="0"/>
              <a:t>Руководство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C2E6B9-D567-4F08-8A8B-0A296F8AC307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F1502C-64B7-47D5-8D01-A8FE0133D6F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08995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Алексей</a:t>
            </a:r>
          </a:p>
          <a:p>
            <a:pPr lvl="0"/>
            <a:r>
              <a:rPr lang="ru-RU" dirty="0" err="1"/>
              <a:t>Щепетков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1EF099-34C0-4F71-A7F5-2233312776CC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1663221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DE2822-D671-4B42-BC7A-4E2C5D7987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7481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6063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1000" b="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4468FCAC-D64C-4A1C-9299-B2E7443D044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9412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E4522AAF-D4F4-4A71-BC29-4C15750CA29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5124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4C04595C-6830-4EDE-8ADD-3C06CEB4FA3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764377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8A2FEF54-EEF1-4A67-9A3F-14F3254DF20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700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1267FCC-B2B6-43E2-9C40-1F89F4237C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53005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81C47949-9662-4938-B9BB-7EF831082B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6201" y="5543627"/>
            <a:ext cx="1945519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Партнеры: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FEEF82E-9B52-4C7F-9476-D888D53BC4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89883" y="3121362"/>
            <a:ext cx="4258121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Опыт работы в отрасли — более 10 лет. </a:t>
            </a:r>
            <a:endParaRPr lang="en-US" dirty="0"/>
          </a:p>
          <a:p>
            <a:pPr lvl="0"/>
            <a:r>
              <a:rPr lang="ru-RU" dirty="0"/>
              <a:t>Магистр Нижегородского Государственного Технического Университета.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7E0A003B-032A-44A5-BB4C-C45E11EED38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89883" y="2294854"/>
            <a:ext cx="4248385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Руководитель направления</a:t>
            </a:r>
          </a:p>
          <a:p>
            <a:pPr lvl="0"/>
            <a:r>
              <a:rPr lang="ru-RU" dirty="0"/>
              <a:t>«Разработка ПО»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D5A66-A653-4DBF-8486-16810C4C8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3079"/>
            <a:ext cx="10515600" cy="606766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Разработка ПО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EE15CBB9-6672-409C-928D-37DC4F93BFB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7711" y="1564089"/>
            <a:ext cx="2423312" cy="2436886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D3C8E2BA-F558-4AA5-A46C-9BBDE3BD8A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89883" y="1822468"/>
            <a:ext cx="4248385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Александр Бондин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EB49A7AD-540E-4656-BB3F-F60FEE47E73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158691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98675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аловок и картинка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2000" r="6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6914392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2000" b="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5987709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6000" r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33978066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и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icture Placeholder 3">
            <a:extLst>
              <a:ext uri="{FF2B5EF4-FFF2-40B4-BE49-F238E27FC236}">
                <a16:creationId xmlns:a16="http://schemas.microsoft.com/office/drawing/2014/main" id="{82AC43C8-5393-4282-9099-33B7344B070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2290947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5" name="Picture Placeholder 3">
            <a:extLst>
              <a:ext uri="{FF2B5EF4-FFF2-40B4-BE49-F238E27FC236}">
                <a16:creationId xmlns:a16="http://schemas.microsoft.com/office/drawing/2014/main" id="{EE277768-A80F-4FBE-AFE7-76BF6C165DD3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90456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9" name="Picture Placeholder 3">
            <a:extLst>
              <a:ext uri="{FF2B5EF4-FFF2-40B4-BE49-F238E27FC236}">
                <a16:creationId xmlns:a16="http://schemas.microsoft.com/office/drawing/2014/main" id="{1C1D1F04-20EF-48AE-92CE-6FC24F3C312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89143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1" name="Picture Placeholder 3">
            <a:extLst>
              <a:ext uri="{FF2B5EF4-FFF2-40B4-BE49-F238E27FC236}">
                <a16:creationId xmlns:a16="http://schemas.microsoft.com/office/drawing/2014/main" id="{0149A61B-E4C5-4EF1-8A9F-005A27878C6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49068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2" name="Picture Placeholder 3">
            <a:extLst>
              <a:ext uri="{FF2B5EF4-FFF2-40B4-BE49-F238E27FC236}">
                <a16:creationId xmlns:a16="http://schemas.microsoft.com/office/drawing/2014/main" id="{9BA135B9-BAD6-457D-BB3F-F89D46BF11C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08992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3" name="Picture Placeholder 3">
            <a:extLst>
              <a:ext uri="{FF2B5EF4-FFF2-40B4-BE49-F238E27FC236}">
                <a16:creationId xmlns:a16="http://schemas.microsoft.com/office/drawing/2014/main" id="{7CA3F81E-5ED5-49A5-A92D-8D1CF01C778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68917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4" name="Picture Placeholder 3">
            <a:extLst>
              <a:ext uri="{FF2B5EF4-FFF2-40B4-BE49-F238E27FC236}">
                <a16:creationId xmlns:a16="http://schemas.microsoft.com/office/drawing/2014/main" id="{8C76DB80-ED0D-404D-82B6-B9B839175360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28841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7" name="Picture Placeholder 3">
            <a:extLst>
              <a:ext uri="{FF2B5EF4-FFF2-40B4-BE49-F238E27FC236}">
                <a16:creationId xmlns:a16="http://schemas.microsoft.com/office/drawing/2014/main" id="{620F5652-C9DB-4423-B4D0-FD390AD90A9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0456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5" name="Picture Placeholder 3">
            <a:extLst>
              <a:ext uri="{FF2B5EF4-FFF2-40B4-BE49-F238E27FC236}">
                <a16:creationId xmlns:a16="http://schemas.microsoft.com/office/drawing/2014/main" id="{5114DD57-2AB0-4788-A886-475C46BDACA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290947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39EAE7B1-715D-4F52-AF2D-11F815045D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4838BB2F-1F85-4157-9D19-628BE1365B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6" name="Picture Placeholder 3">
            <a:extLst>
              <a:ext uri="{FF2B5EF4-FFF2-40B4-BE49-F238E27FC236}">
                <a16:creationId xmlns:a16="http://schemas.microsoft.com/office/drawing/2014/main" id="{5D1B2BE7-9591-4B49-8573-55AD5BAE22EF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89143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7" name="Picture Placeholder 3">
            <a:extLst>
              <a:ext uri="{FF2B5EF4-FFF2-40B4-BE49-F238E27FC236}">
                <a16:creationId xmlns:a16="http://schemas.microsoft.com/office/drawing/2014/main" id="{67D637BF-C4BD-47D8-8865-9A319B7DC14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49068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8" name="Picture Placeholder 3">
            <a:extLst>
              <a:ext uri="{FF2B5EF4-FFF2-40B4-BE49-F238E27FC236}">
                <a16:creationId xmlns:a16="http://schemas.microsoft.com/office/drawing/2014/main" id="{4B43BE0B-1489-4075-AC49-3DAAFE749956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08992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9" name="Picture Placeholder 3">
            <a:extLst>
              <a:ext uri="{FF2B5EF4-FFF2-40B4-BE49-F238E27FC236}">
                <a16:creationId xmlns:a16="http://schemas.microsoft.com/office/drawing/2014/main" id="{BE8CE860-A8C0-41B6-BEA3-D7DFE0B7745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868917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0" name="Picture Placeholder 3">
            <a:extLst>
              <a:ext uri="{FF2B5EF4-FFF2-40B4-BE49-F238E27FC236}">
                <a16:creationId xmlns:a16="http://schemas.microsoft.com/office/drawing/2014/main" id="{4B65B2E0-BFDF-4EB7-AB98-C04665B2E9E8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28841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1" name="Picture Placeholder 3">
            <a:extLst>
              <a:ext uri="{FF2B5EF4-FFF2-40B4-BE49-F238E27FC236}">
                <a16:creationId xmlns:a16="http://schemas.microsoft.com/office/drawing/2014/main" id="{418C472C-E986-430D-BD42-D242AA99E005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290947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3" name="Picture Placeholder 3">
            <a:extLst>
              <a:ext uri="{FF2B5EF4-FFF2-40B4-BE49-F238E27FC236}">
                <a16:creationId xmlns:a16="http://schemas.microsoft.com/office/drawing/2014/main" id="{49BC5ED6-5907-43F9-9BE6-05D78C0DF2BD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90456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4" name="Picture Placeholder 3">
            <a:extLst>
              <a:ext uri="{FF2B5EF4-FFF2-40B4-BE49-F238E27FC236}">
                <a16:creationId xmlns:a16="http://schemas.microsoft.com/office/drawing/2014/main" id="{69D45D96-88A2-43C2-BE72-59492CA6BF1F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389143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5" name="Picture Placeholder 3">
            <a:extLst>
              <a:ext uri="{FF2B5EF4-FFF2-40B4-BE49-F238E27FC236}">
                <a16:creationId xmlns:a16="http://schemas.microsoft.com/office/drawing/2014/main" id="{9FE29B9B-CBAB-4B30-A5EA-98E1CBC87B6E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549068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6" name="Picture Placeholder 3">
            <a:extLst>
              <a:ext uri="{FF2B5EF4-FFF2-40B4-BE49-F238E27FC236}">
                <a16:creationId xmlns:a16="http://schemas.microsoft.com/office/drawing/2014/main" id="{348DA84A-12C2-41CA-A649-1CEF38CB42AF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708992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7" name="Picture Placeholder 3">
            <a:extLst>
              <a:ext uri="{FF2B5EF4-FFF2-40B4-BE49-F238E27FC236}">
                <a16:creationId xmlns:a16="http://schemas.microsoft.com/office/drawing/2014/main" id="{4B7CFEB3-093D-496E-B411-0B09FA15951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868917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8" name="Picture Placeholder 3">
            <a:extLst>
              <a:ext uri="{FF2B5EF4-FFF2-40B4-BE49-F238E27FC236}">
                <a16:creationId xmlns:a16="http://schemas.microsoft.com/office/drawing/2014/main" id="{4E79DE76-C3AC-4A71-A5BE-7FAA8BCC43B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028841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33597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ертифика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5000" r="5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CF9870-4941-4D80-8E9E-68CAF08B5B6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08275" y="1722438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3564183F-388C-4EF9-9E75-43454365B25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708275" y="4226310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7F38A200-DAAE-4AA2-B5EE-24C1AF276A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1247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140199B-614E-49B1-8450-A3D0642163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43784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EEA40AB-CEBC-4644-B56F-79411E0BA85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43784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2F78DD2E-C07E-4C62-883E-B85E886AF10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71247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5EF130D-64D1-44E4-83A4-173DB9CD5D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D765AA8-D9D3-4626-9AF2-36606B51C9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Сертификаты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2605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онтак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23D2B9B4-260A-42E3-99E6-2C8A4270E2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8842" y="5667304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www.stm-labs.ru</a:t>
            </a:r>
            <a:endParaRPr lang="ru-RU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D6CE95B-0725-48F0-856E-0EDD4BA615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8842" y="5315035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err="1"/>
              <a:t>info@stm-labs</a:t>
            </a:r>
            <a:endParaRPr lang="ru-RU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19DBD79-D5C7-414E-A1F5-B0E0043A91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8842" y="4227458"/>
            <a:ext cx="4258121" cy="60529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(831) 217-15-90</a:t>
            </a:r>
          </a:p>
          <a:p>
            <a:pPr lvl="0"/>
            <a:r>
              <a:rPr lang="ru-RU" dirty="0"/>
              <a:t>+ 7 (831) 217-15-91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EFD5E0A-39E4-4E92-8BA9-29B6FAF4C12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8842" y="3809858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603090, ул. Родионова, 23а, корп. Б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579A692-B85C-4EA5-9D71-1BA92E9546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8842" y="2412004"/>
            <a:ext cx="4258121" cy="31859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+ 7 910 390-14-89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698FE96-CA77-4B23-BAD9-5D0C8A4EAE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8842" y="1694909"/>
            <a:ext cx="4258121" cy="60529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115280, ул. Ленинская Слобода, 26с28, </a:t>
            </a:r>
          </a:p>
          <a:p>
            <a:pPr lvl="0"/>
            <a:r>
              <a:rPr lang="ru-RU" dirty="0"/>
              <a:t>бизнес-центр «Слободской»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2B1A69-99A6-4633-80CF-AC41AC70AD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9696"/>
            <a:ext cx="4553123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Контакты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FE0496-96D4-4BE0-B836-361C34F4CB6A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168CE1-5B42-46A8-B25B-4DFF20E779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0276" y="1125166"/>
            <a:ext cx="4526687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Москве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62225053-B61A-44E3-B395-A1441F082C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0276" y="3240114"/>
            <a:ext cx="4649519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Нижнем Новгороде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3C4E96-F3A1-4D6B-9D08-B3C6BA18A5D3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5B4CB-7B01-4E4A-AD5C-E0AFFF8117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5542" y="5415187"/>
            <a:ext cx="156924" cy="129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4DEC9F-128D-4E65-A195-89EA4D4C4F3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95961" y="5741436"/>
            <a:ext cx="128797" cy="1920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FA91D0-9234-45A9-953D-C26C323BD93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1734606"/>
            <a:ext cx="186975" cy="26585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6ECA7CF-BE59-4871-9C10-67D3A04E5DB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3840747"/>
            <a:ext cx="186975" cy="2658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2FDD69-7FFE-45B9-B5E4-62B69A168F9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2477910"/>
            <a:ext cx="158626" cy="19177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27E57EE-19E8-4D96-947A-BDCC78A1FBF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4285155"/>
            <a:ext cx="158626" cy="19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1390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663A5E-E50D-C64D-98D2-6D459CDF0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7347998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1117C3-6319-42B0-826B-3E960976B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EE43096-6077-4FF3-AD2B-9716AA13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94131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Титульный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DE2822-D671-4B42-BC7A-4E2C5D7987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86800" y="5889600"/>
            <a:ext cx="1530000" cy="798261"/>
          </a:xfrm>
          <a:prstGeom prst="rect">
            <a:avLst/>
          </a:prstGeom>
        </p:spPr>
      </p:pic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8A7147E8-C76F-49A2-94C1-53F03AA3F2B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487482" y="6285053"/>
            <a:ext cx="1530894" cy="399322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2000" b="0">
                <a:solidFill>
                  <a:schemeClr val="bg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332289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1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CDB5A0-70C5-4EE2-9AA2-854D28AAA3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58452" y="959554"/>
            <a:ext cx="6546850" cy="170744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Title</a:t>
            </a:r>
          </a:p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English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DD530E-D059-423A-84BE-8A5D999D97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87481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676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46E8B-E456-4723-A0A3-C1FECBFC22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0165" y="959554"/>
            <a:ext cx="5540117" cy="2657522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defRPr sz="4800"/>
            </a:lvl1pPr>
          </a:lstStyle>
          <a:p>
            <a:pPr>
              <a:lnSpc>
                <a:spcPct val="120000"/>
              </a:lnSpc>
            </a:pP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Современные 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мониторинга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3A77897-8F29-4CD9-A822-5CD9DF8447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575" y="5879195"/>
            <a:ext cx="1574800" cy="80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771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(английский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AE7722-CE1B-4AE9-BAEF-1B317199EB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40165" y="959554"/>
            <a:ext cx="7894360" cy="309809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24" name="Рисунок 1">
            <a:extLst>
              <a:ext uri="{FF2B5EF4-FFF2-40B4-BE49-F238E27FC236}">
                <a16:creationId xmlns:a16="http://schemas.microsoft.com/office/drawing/2014/main" id="{1521ABF1-451C-4F54-B9A3-99C73346F0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17144" y="5578356"/>
            <a:ext cx="1557240" cy="78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53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60F194-19D9-4443-B99E-7AAAF2286AE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486315" cy="3062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ru-RU" dirty="0"/>
              <a:t>Современные </a:t>
            </a:r>
          </a:p>
          <a:p>
            <a:pPr lvl="0"/>
            <a:r>
              <a:rPr lang="ru-RU" dirty="0"/>
              <a:t>технологии</a:t>
            </a:r>
          </a:p>
          <a:p>
            <a:pPr lvl="0"/>
            <a:r>
              <a:rPr lang="ru-RU" dirty="0"/>
              <a:t>мониторинга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89218C-22D1-4284-A702-08C37E1CEA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3625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335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7FAC3-889B-47BC-9817-2A56CC79AE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581565" cy="183832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18CBBF-236F-4C81-8606-77B9F3AE55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0341" y="5410047"/>
            <a:ext cx="1532306" cy="79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743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3F9781-E11D-4C71-AAFF-4446A1A9E60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9" y="1129467"/>
            <a:ext cx="6670590" cy="343429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/>
              <a:t>Компания «СТМ» обеспечивает полный цикл разработки и внедрения информационных систем. Мы успели зарекомендовать себя как успешный разработчик высококачественного ПО и надежный поставщик услуг в сфере телекоммуникаций. 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8F514AE0-3727-4F08-A526-E3F5123F34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70097"/>
            <a:ext cx="9067801" cy="60620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 lvl="0"/>
            <a:r>
              <a:rPr lang="ru-RU" dirty="0"/>
              <a:t>Компетенции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639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0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566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  <p:sldLayoutId id="2147483707" r:id="rId19"/>
    <p:sldLayoutId id="2147483708" r:id="rId20"/>
    <p:sldLayoutId id="2147483709" r:id="rId21"/>
    <p:sldLayoutId id="2147483710" r:id="rId22"/>
    <p:sldLayoutId id="2147483711" r:id="rId23"/>
    <p:sldLayoutId id="2147483712" r:id="rId24"/>
    <p:sldLayoutId id="2147483713" r:id="rId25"/>
    <p:sldLayoutId id="2147483714" r:id="rId26"/>
    <p:sldLayoutId id="2147483715" r:id="rId27"/>
    <p:sldLayoutId id="2147483716" r:id="rId28"/>
  </p:sldLayoutIdLst>
  <p:txStyles>
    <p:titleStyle>
      <a:lvl1pPr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None/>
        <a:defRPr sz="3200" b="1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7.e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39.emf"/><Relationship Id="rId4" Type="http://schemas.openxmlformats.org/officeDocument/2006/relationships/image" Target="../media/image36.emf"/><Relationship Id="rId9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0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1.e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43.emf"/><Relationship Id="rId4" Type="http://schemas.openxmlformats.org/officeDocument/2006/relationships/image" Target="../media/image37.emf"/><Relationship Id="rId9" Type="http://schemas.openxmlformats.org/officeDocument/2006/relationships/oleObject" Target="../embeddings/oleObject11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1.e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43.emf"/><Relationship Id="rId4" Type="http://schemas.openxmlformats.org/officeDocument/2006/relationships/image" Target="../media/image37.emf"/><Relationship Id="rId9" Type="http://schemas.openxmlformats.org/officeDocument/2006/relationships/oleObject" Target="../embeddings/oleObject15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1.emf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43.emf"/><Relationship Id="rId4" Type="http://schemas.openxmlformats.org/officeDocument/2006/relationships/image" Target="../media/image37.emf"/><Relationship Id="rId9" Type="http://schemas.openxmlformats.org/officeDocument/2006/relationships/oleObject" Target="../embeddings/oleObject19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qlitebrowser.org/" TargetMode="External"/><Relationship Id="rId2" Type="http://schemas.openxmlformats.org/officeDocument/2006/relationships/hyperlink" Target="https://www.sqlite.org/download.html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3.e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5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52.emf"/><Relationship Id="rId4" Type="http://schemas.openxmlformats.org/officeDocument/2006/relationships/oleObject" Target="../embeddings/oleObject20.bin"/><Relationship Id="rId9" Type="http://schemas.openxmlformats.org/officeDocument/2006/relationships/image" Target="../media/image54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5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57.emf"/><Relationship Id="rId5" Type="http://schemas.openxmlformats.org/officeDocument/2006/relationships/image" Target="../media/image55.e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56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9.emf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53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sz="3600" u="sng" dirty="0">
                <a:solidFill>
                  <a:schemeClr val="bg2">
                    <a:lumMod val="25000"/>
                  </a:schemeClr>
                </a:solidFill>
                <a:latin typeface="+mn-lt"/>
                <a:cs typeface="Times New Roman" panose="02020603050405020304" pitchFamily="18" charset="0"/>
              </a:rPr>
              <a:t>Лекция №11</a:t>
            </a:r>
          </a:p>
        </p:txBody>
      </p:sp>
      <p:sp>
        <p:nvSpPr>
          <p:cNvPr id="162" name="Text Box 10">
            <a:extLst>
              <a:ext uri="{FF2B5EF4-FFF2-40B4-BE49-F238E27FC236}">
                <a16:creationId xmlns:a16="http://schemas.microsoft.com/office/drawing/2014/main" id="{5221A122-EF0E-4F58-A6AB-B83FEDB3E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740" y="988321"/>
            <a:ext cx="11478640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3200" b="1" dirty="0">
                <a:solidFill>
                  <a:srgbClr val="002060"/>
                </a:solidFill>
                <a:latin typeface="+mn-lt"/>
              </a:rPr>
              <a:t>Работа с реляционными базами данных</a:t>
            </a:r>
            <a:endParaRPr lang="en-US" altLang="ru-RU" sz="3200" b="1" dirty="0">
              <a:solidFill>
                <a:srgbClr val="002060"/>
              </a:solidFill>
              <a:latin typeface="+mn-lt"/>
            </a:endParaRP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Базы данных: определения, свойства, требования 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Модели данных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СУБД 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SQL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SQLite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Python DB-API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ORM</a:t>
            </a: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 (SQLAlchemy)</a:t>
            </a:r>
            <a:endParaRPr lang="ru-RU" altLang="ru-RU" sz="28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25171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Реляционная </a:t>
            </a:r>
            <a:r>
              <a:rPr lang="ru-RU" altLang="ru-RU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модель (то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, что надо!)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Структура – таблицы.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+ удобная для понимания, физической реализации и оперативной обработки данных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- в общем случае необходимо анализировать совокупность таблиц даже если модифицируются атрибуты отдельной сущности</a:t>
            </a:r>
          </a:p>
        </p:txBody>
      </p:sp>
      <p:graphicFrame>
        <p:nvGraphicFramePr>
          <p:cNvPr id="29" name="Object 3">
            <a:extLst>
              <a:ext uri="{FF2B5EF4-FFF2-40B4-BE49-F238E27FC236}">
                <a16:creationId xmlns:a16="http://schemas.microsoft.com/office/drawing/2014/main" id="{7868A8FB-FA25-4ACC-881C-A10DEA8480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1105126"/>
              </p:ext>
            </p:extLst>
          </p:nvPr>
        </p:nvGraphicFramePr>
        <p:xfrm>
          <a:off x="1645951" y="2745844"/>
          <a:ext cx="3763768" cy="1785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Worksheet" r:id="rId3" imgW="2428876" imgH="1152337" progId="Excel.Sheet.12">
                  <p:embed/>
                </p:oleObj>
              </mc:Choice>
              <mc:Fallback>
                <p:oleObj name="Worksheet" r:id="rId3" imgW="2428876" imgH="1152337" progId="Excel.Sheet.12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45951" y="2745844"/>
                        <a:ext cx="3763768" cy="17859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5">
            <a:extLst>
              <a:ext uri="{FF2B5EF4-FFF2-40B4-BE49-F238E27FC236}">
                <a16:creationId xmlns:a16="http://schemas.microsoft.com/office/drawing/2014/main" id="{BD1184D5-58CA-43FB-BBBA-B6BAC52CCB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0018633"/>
              </p:ext>
            </p:extLst>
          </p:nvPr>
        </p:nvGraphicFramePr>
        <p:xfrm>
          <a:off x="5900540" y="2858319"/>
          <a:ext cx="1975007" cy="1488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Worksheet" r:id="rId5" imgW="1276241" imgH="962141" progId="Excel.Sheet.12">
                  <p:embed/>
                </p:oleObj>
              </mc:Choice>
              <mc:Fallback>
                <p:oleObj name="Worksheet" r:id="rId5" imgW="1276241" imgH="962141" progId="Excel.Shee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00540" y="2858319"/>
                        <a:ext cx="1975007" cy="14886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7">
            <a:extLst>
              <a:ext uri="{FF2B5EF4-FFF2-40B4-BE49-F238E27FC236}">
                <a16:creationId xmlns:a16="http://schemas.microsoft.com/office/drawing/2014/main" id="{46744AFC-ECE2-427F-8215-18279CF013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5692301"/>
              </p:ext>
            </p:extLst>
          </p:nvPr>
        </p:nvGraphicFramePr>
        <p:xfrm>
          <a:off x="8366369" y="3159657"/>
          <a:ext cx="2735913" cy="20965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Worksheet" r:id="rId7" imgW="1752678" imgH="1342917" progId="Excel.Sheet.12">
                  <p:embed/>
                </p:oleObj>
              </mc:Choice>
              <mc:Fallback>
                <p:oleObj name="Worksheet" r:id="rId7" imgW="1752678" imgH="1342917" progId="Excel.Sheet.12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66369" y="3159657"/>
                        <a:ext cx="2735913" cy="20965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9">
            <a:extLst>
              <a:ext uri="{FF2B5EF4-FFF2-40B4-BE49-F238E27FC236}">
                <a16:creationId xmlns:a16="http://schemas.microsoft.com/office/drawing/2014/main" id="{106747DD-2EB8-46E8-90CB-1DEF3453C3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7650042"/>
              </p:ext>
            </p:extLst>
          </p:nvPr>
        </p:nvGraphicFramePr>
        <p:xfrm>
          <a:off x="3278018" y="4881141"/>
          <a:ext cx="3763769" cy="1456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Worksheet" r:id="rId9" imgW="2257435" imgH="962141" progId="Excel.Sheet.12">
                  <p:embed/>
                </p:oleObj>
              </mc:Choice>
              <mc:Fallback>
                <p:oleObj name="Worksheet" r:id="rId9" imgW="2257435" imgH="962141" progId="Excel.Sheet.12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78018" y="4881141"/>
                        <a:ext cx="3763769" cy="1456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3996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Постреляционная модель (лучшее – враг хорошего )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Структура – таблицы с возможностью вложенности.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+ можно заменить совокупность связанных реляционных таблиц одной постреляционной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- сложно контролировать полноту и неизбыточность </a:t>
            </a:r>
          </a:p>
        </p:txBody>
      </p:sp>
      <p:graphicFrame>
        <p:nvGraphicFramePr>
          <p:cNvPr id="9" name="Object 4">
            <a:extLst>
              <a:ext uri="{FF2B5EF4-FFF2-40B4-BE49-F238E27FC236}">
                <a16:creationId xmlns:a16="http://schemas.microsoft.com/office/drawing/2014/main" id="{4050C19B-5A3D-4245-AEA3-8A1F56F08E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1241324"/>
              </p:ext>
            </p:extLst>
          </p:nvPr>
        </p:nvGraphicFramePr>
        <p:xfrm>
          <a:off x="4049713" y="2632075"/>
          <a:ext cx="4195762" cy="253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Worksheet" r:id="rId3" imgW="2438258" imgH="1470723" progId="Excel.Sheet.12">
                  <p:embed/>
                </p:oleObj>
              </mc:Choice>
              <mc:Fallback>
                <p:oleObj name="Worksheet" r:id="rId3" imgW="2438258" imgH="1470723" progId="Excel.Sheet.12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49713" y="2632075"/>
                        <a:ext cx="4195762" cy="2530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417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Метод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ER-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диаграмм для проектирования реляционной БД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  <p:grpSp>
        <p:nvGrpSpPr>
          <p:cNvPr id="50" name="Group 100">
            <a:extLst>
              <a:ext uri="{FF2B5EF4-FFF2-40B4-BE49-F238E27FC236}">
                <a16:creationId xmlns:a16="http://schemas.microsoft.com/office/drawing/2014/main" id="{4E1E7629-848B-48D8-8A90-F8EB35163726}"/>
              </a:ext>
            </a:extLst>
          </p:cNvPr>
          <p:cNvGrpSpPr/>
          <p:nvPr/>
        </p:nvGrpSpPr>
        <p:grpSpPr>
          <a:xfrm>
            <a:off x="1504372" y="1522214"/>
            <a:ext cx="2880319" cy="1378697"/>
            <a:chOff x="154492" y="2057104"/>
            <a:chExt cx="2880319" cy="1378697"/>
          </a:xfrm>
        </p:grpSpPr>
        <p:sp>
          <p:nvSpPr>
            <p:cNvPr id="51" name="Прямоугольник 4">
              <a:extLst>
                <a:ext uri="{FF2B5EF4-FFF2-40B4-BE49-F238E27FC236}">
                  <a16:creationId xmlns:a16="http://schemas.microsoft.com/office/drawing/2014/main" id="{E6270FFE-650B-4C50-BC12-C85F9EC902E8}"/>
                </a:ext>
              </a:extLst>
            </p:cNvPr>
            <p:cNvSpPr/>
            <p:nvPr/>
          </p:nvSpPr>
          <p:spPr>
            <a:xfrm>
              <a:off x="2051720" y="2086330"/>
              <a:ext cx="983091" cy="13449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sng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Проект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Важный 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Срочный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Скучный</a:t>
              </a:r>
            </a:p>
          </p:txBody>
        </p:sp>
        <p:sp>
          <p:nvSpPr>
            <p:cNvPr id="52" name="Прямоугольник 3">
              <a:extLst>
                <a:ext uri="{FF2B5EF4-FFF2-40B4-BE49-F238E27FC236}">
                  <a16:creationId xmlns:a16="http://schemas.microsoft.com/office/drawing/2014/main" id="{FAFA1072-D725-4DDE-94EB-3AF4B72AD128}"/>
                </a:ext>
              </a:extLst>
            </p:cNvPr>
            <p:cNvSpPr/>
            <p:nvPr/>
          </p:nvSpPr>
          <p:spPr>
            <a:xfrm>
              <a:off x="154492" y="2057104"/>
              <a:ext cx="1224135" cy="13786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sng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Сотрудник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Иванов И.И.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Петров П.П.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Сидоров С.С.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Егоров Е.Е.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Новый Н.Н.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53" name="Прямая со стрелкой 6">
              <a:extLst>
                <a:ext uri="{FF2B5EF4-FFF2-40B4-BE49-F238E27FC236}">
                  <a16:creationId xmlns:a16="http://schemas.microsoft.com/office/drawing/2014/main" id="{91181B34-252E-4100-8A01-18B4F0BA3BB9}"/>
                </a:ext>
              </a:extLst>
            </p:cNvPr>
            <p:cNvCxnSpPr/>
            <p:nvPr/>
          </p:nvCxnSpPr>
          <p:spPr>
            <a:xfrm>
              <a:off x="1378627" y="2420888"/>
              <a:ext cx="673093" cy="0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54" name="Прямая со стрелкой 5">
              <a:extLst>
                <a:ext uri="{FF2B5EF4-FFF2-40B4-BE49-F238E27FC236}">
                  <a16:creationId xmlns:a16="http://schemas.microsoft.com/office/drawing/2014/main" id="{7066D9D7-8645-4F9C-8472-CC7D21125D0C}"/>
                </a:ext>
              </a:extLst>
            </p:cNvPr>
            <p:cNvCxnSpPr/>
            <p:nvPr/>
          </p:nvCxnSpPr>
          <p:spPr>
            <a:xfrm flipV="1">
              <a:off x="1378627" y="2642681"/>
              <a:ext cx="673093" cy="192141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55" name="Прямая со стрелкой 2">
              <a:extLst>
                <a:ext uri="{FF2B5EF4-FFF2-40B4-BE49-F238E27FC236}">
                  <a16:creationId xmlns:a16="http://schemas.microsoft.com/office/drawing/2014/main" id="{14ACA150-F5A7-4E15-962F-6606F9836CA0}"/>
                </a:ext>
              </a:extLst>
            </p:cNvPr>
            <p:cNvCxnSpPr/>
            <p:nvPr/>
          </p:nvCxnSpPr>
          <p:spPr>
            <a:xfrm flipV="1">
              <a:off x="1378627" y="2468892"/>
              <a:ext cx="673093" cy="114038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56" name="Прямая со стрелкой 12">
              <a:extLst>
                <a:ext uri="{FF2B5EF4-FFF2-40B4-BE49-F238E27FC236}">
                  <a16:creationId xmlns:a16="http://schemas.microsoft.com/office/drawing/2014/main" id="{05E8D457-A8F1-4E42-B910-0E29CCD5F6D7}"/>
                </a:ext>
              </a:extLst>
            </p:cNvPr>
            <p:cNvCxnSpPr/>
            <p:nvPr/>
          </p:nvCxnSpPr>
          <p:spPr>
            <a:xfrm flipV="1">
              <a:off x="1378627" y="2637495"/>
              <a:ext cx="673093" cy="423866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57" name="Прямая со стрелкой 2">
              <a:extLst>
                <a:ext uri="{FF2B5EF4-FFF2-40B4-BE49-F238E27FC236}">
                  <a16:creationId xmlns:a16="http://schemas.microsoft.com/office/drawing/2014/main" id="{68934CAF-BD2F-4A04-974B-478606EE4E6B}"/>
                </a:ext>
              </a:extLst>
            </p:cNvPr>
            <p:cNvCxnSpPr/>
            <p:nvPr/>
          </p:nvCxnSpPr>
          <p:spPr>
            <a:xfrm>
              <a:off x="1378627" y="2600667"/>
              <a:ext cx="673093" cy="24277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</p:grpSp>
      <p:grpSp>
        <p:nvGrpSpPr>
          <p:cNvPr id="58" name="Group 101">
            <a:extLst>
              <a:ext uri="{FF2B5EF4-FFF2-40B4-BE49-F238E27FC236}">
                <a16:creationId xmlns:a16="http://schemas.microsoft.com/office/drawing/2014/main" id="{7A46ED67-6F14-4454-AFD6-0D354122FFFD}"/>
              </a:ext>
            </a:extLst>
          </p:cNvPr>
          <p:cNvGrpSpPr/>
          <p:nvPr/>
        </p:nvGrpSpPr>
        <p:grpSpPr>
          <a:xfrm>
            <a:off x="5449156" y="1890791"/>
            <a:ext cx="4926579" cy="640365"/>
            <a:chOff x="3910449" y="2212571"/>
            <a:chExt cx="4926579" cy="640365"/>
          </a:xfrm>
        </p:grpSpPr>
        <p:sp>
          <p:nvSpPr>
            <p:cNvPr id="59" name="Прямоугольник 78">
              <a:extLst>
                <a:ext uri="{FF2B5EF4-FFF2-40B4-BE49-F238E27FC236}">
                  <a16:creationId xmlns:a16="http://schemas.microsoft.com/office/drawing/2014/main" id="{47C3FF4E-52D1-43BC-AA10-F6EF80EA6DE9}"/>
                </a:ext>
              </a:extLst>
            </p:cNvPr>
            <p:cNvSpPr/>
            <p:nvPr/>
          </p:nvSpPr>
          <p:spPr>
            <a:xfrm>
              <a:off x="3910449" y="2445688"/>
              <a:ext cx="1074590" cy="27450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Arial" panose="020B0604020202020204" pitchFamily="34" charset="0"/>
                  <a:cs typeface="Times New Roman" panose="02020603050405020304" pitchFamily="18" charset="0"/>
                </a:rPr>
                <a:t>Сотрудник</a:t>
              </a:r>
              <a:endParaRPr kumimoji="0" lang="ru-RU" sz="1400" b="0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Прямоугольник 79">
              <a:extLst>
                <a:ext uri="{FF2B5EF4-FFF2-40B4-BE49-F238E27FC236}">
                  <a16:creationId xmlns:a16="http://schemas.microsoft.com/office/drawing/2014/main" id="{61A4FE14-D914-4953-B8E4-53CCFB05A782}"/>
                </a:ext>
              </a:extLst>
            </p:cNvPr>
            <p:cNvSpPr/>
            <p:nvPr/>
          </p:nvSpPr>
          <p:spPr>
            <a:xfrm>
              <a:off x="7750702" y="2445688"/>
              <a:ext cx="1086326" cy="27450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Arial" panose="020B0604020202020204" pitchFamily="34" charset="0"/>
                  <a:cs typeface="Times New Roman" panose="02020603050405020304" pitchFamily="18" charset="0"/>
                </a:rPr>
                <a:t>Проект</a:t>
              </a:r>
              <a:endParaRPr kumimoji="0" lang="ru-RU" sz="1400" b="0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Прямоугольник 80">
              <a:extLst>
                <a:ext uri="{FF2B5EF4-FFF2-40B4-BE49-F238E27FC236}">
                  <a16:creationId xmlns:a16="http://schemas.microsoft.com/office/drawing/2014/main" id="{99412878-0824-4BAA-B075-2AF676D2C9F9}"/>
                </a:ext>
              </a:extLst>
            </p:cNvPr>
            <p:cNvSpPr/>
            <p:nvPr/>
          </p:nvSpPr>
          <p:spPr>
            <a:xfrm>
              <a:off x="5013366" y="2212571"/>
              <a:ext cx="343224" cy="38273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kumimoji="0" lang="ru-RU" sz="1400" b="0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2" name="Прямоугольник 81">
              <a:extLst>
                <a:ext uri="{FF2B5EF4-FFF2-40B4-BE49-F238E27FC236}">
                  <a16:creationId xmlns:a16="http://schemas.microsoft.com/office/drawing/2014/main" id="{5974EADD-7300-4140-A74A-5C9BD654D737}"/>
                </a:ext>
              </a:extLst>
            </p:cNvPr>
            <p:cNvSpPr/>
            <p:nvPr/>
          </p:nvSpPr>
          <p:spPr>
            <a:xfrm>
              <a:off x="7381764" y="2212571"/>
              <a:ext cx="317587" cy="3770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Arial" panose="020B0604020202020204" pitchFamily="34" charset="0"/>
                  <a:cs typeface="Times New Roman" panose="02020603050405020304" pitchFamily="18" charset="0"/>
                </a:rPr>
                <a:t>N</a:t>
              </a:r>
              <a:endParaRPr kumimoji="0" lang="ru-RU" sz="1400" b="0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63" name="Прямая со стрелкой 82">
              <a:extLst>
                <a:ext uri="{FF2B5EF4-FFF2-40B4-BE49-F238E27FC236}">
                  <a16:creationId xmlns:a16="http://schemas.microsoft.com/office/drawing/2014/main" id="{1CAD9CAC-377D-4EE8-B00A-C3A9D973FCB3}"/>
                </a:ext>
              </a:extLst>
            </p:cNvPr>
            <p:cNvCxnSpPr>
              <a:stCxn id="66" idx="3"/>
              <a:endCxn id="60" idx="1"/>
            </p:cNvCxnSpPr>
            <p:nvPr/>
          </p:nvCxnSpPr>
          <p:spPr>
            <a:xfrm flipV="1">
              <a:off x="7351617" y="2582941"/>
              <a:ext cx="399085" cy="8280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grpSp>
          <p:nvGrpSpPr>
            <p:cNvPr id="64" name="Группа 83">
              <a:extLst>
                <a:ext uri="{FF2B5EF4-FFF2-40B4-BE49-F238E27FC236}">
                  <a16:creationId xmlns:a16="http://schemas.microsoft.com/office/drawing/2014/main" id="{EB1A194A-9658-4447-87A4-4E51D942E1B4}"/>
                </a:ext>
              </a:extLst>
            </p:cNvPr>
            <p:cNvGrpSpPr/>
            <p:nvPr/>
          </p:nvGrpSpPr>
          <p:grpSpPr>
            <a:xfrm>
              <a:off x="5335393" y="2329505"/>
              <a:ext cx="2016224" cy="523431"/>
              <a:chOff x="3600" y="5625"/>
              <a:chExt cx="2055" cy="870"/>
            </a:xfrm>
          </p:grpSpPr>
          <p:sp>
            <p:nvSpPr>
              <p:cNvPr id="66" name="Ромб 84">
                <a:extLst>
                  <a:ext uri="{FF2B5EF4-FFF2-40B4-BE49-F238E27FC236}">
                    <a16:creationId xmlns:a16="http://schemas.microsoft.com/office/drawing/2014/main" id="{D7A98961-9F31-4642-B465-08DFE0E1F731}"/>
                  </a:ext>
                </a:extLst>
              </p:cNvPr>
              <p:cNvSpPr/>
              <p:nvPr/>
            </p:nvSpPr>
            <p:spPr>
              <a:xfrm>
                <a:off x="3600" y="5625"/>
                <a:ext cx="2055" cy="870"/>
              </a:xfrm>
              <a:prstGeom prst="diamond">
                <a:avLst/>
              </a:prstGeom>
              <a:solidFill>
                <a:srgbClr val="FFFFFF"/>
              </a:solidFill>
              <a:ln w="9525" cap="flat" cmpd="sng">
                <a:solidFill>
                  <a:srgbClr val="4472C4">
                    <a:lumMod val="5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67" name="Прямоугольник 85">
                <a:extLst>
                  <a:ext uri="{FF2B5EF4-FFF2-40B4-BE49-F238E27FC236}">
                    <a16:creationId xmlns:a16="http://schemas.microsoft.com/office/drawing/2014/main" id="{1CFBE5B0-C4ED-4F89-9DF9-16A492AD9CED}"/>
                  </a:ext>
                </a:extLst>
              </p:cNvPr>
              <p:cNvSpPr/>
              <p:nvPr/>
            </p:nvSpPr>
            <p:spPr>
              <a:xfrm>
                <a:off x="4004" y="5784"/>
                <a:ext cx="1172" cy="5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Arial" panose="020B0604020202020204" pitchFamily="34" charset="0"/>
                    <a:cs typeface="Times New Roman" panose="02020603050405020304" pitchFamily="18" charset="0"/>
                  </a:rPr>
                  <a:t>участвует</a:t>
                </a:r>
                <a:endPara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65" name="Прямая со стрелкой 86">
              <a:extLst>
                <a:ext uri="{FF2B5EF4-FFF2-40B4-BE49-F238E27FC236}">
                  <a16:creationId xmlns:a16="http://schemas.microsoft.com/office/drawing/2014/main" id="{EA231302-D3E1-4033-8A56-673EE22ED46F}"/>
                </a:ext>
              </a:extLst>
            </p:cNvPr>
            <p:cNvCxnSpPr>
              <a:stCxn id="59" idx="3"/>
              <a:endCxn id="66" idx="1"/>
            </p:cNvCxnSpPr>
            <p:nvPr/>
          </p:nvCxnSpPr>
          <p:spPr>
            <a:xfrm>
              <a:off x="4985039" y="2582941"/>
              <a:ext cx="350354" cy="8280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68" name="Group 102">
            <a:extLst>
              <a:ext uri="{FF2B5EF4-FFF2-40B4-BE49-F238E27FC236}">
                <a16:creationId xmlns:a16="http://schemas.microsoft.com/office/drawing/2014/main" id="{FE524628-F087-437B-A053-D5B1D35530FA}"/>
              </a:ext>
            </a:extLst>
          </p:cNvPr>
          <p:cNvGrpSpPr/>
          <p:nvPr/>
        </p:nvGrpSpPr>
        <p:grpSpPr>
          <a:xfrm>
            <a:off x="1504372" y="4565358"/>
            <a:ext cx="3221254" cy="1378697"/>
            <a:chOff x="154492" y="2057104"/>
            <a:chExt cx="2751005" cy="1378697"/>
          </a:xfrm>
        </p:grpSpPr>
        <p:sp>
          <p:nvSpPr>
            <p:cNvPr id="69" name="Прямоугольник 4">
              <a:extLst>
                <a:ext uri="{FF2B5EF4-FFF2-40B4-BE49-F238E27FC236}">
                  <a16:creationId xmlns:a16="http://schemas.microsoft.com/office/drawing/2014/main" id="{593EC485-9CF7-4F59-83CC-DDA91D2D3C22}"/>
                </a:ext>
              </a:extLst>
            </p:cNvPr>
            <p:cNvSpPr/>
            <p:nvPr/>
          </p:nvSpPr>
          <p:spPr>
            <a:xfrm>
              <a:off x="1859790" y="2057104"/>
              <a:ext cx="1045707" cy="13449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sng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Должность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инженер 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ст. инженер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вед. инженер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менеджер</a:t>
              </a:r>
            </a:p>
          </p:txBody>
        </p:sp>
        <p:sp>
          <p:nvSpPr>
            <p:cNvPr id="70" name="Прямоугольник 3">
              <a:extLst>
                <a:ext uri="{FF2B5EF4-FFF2-40B4-BE49-F238E27FC236}">
                  <a16:creationId xmlns:a16="http://schemas.microsoft.com/office/drawing/2014/main" id="{4426DBB0-CEC5-42EF-9C9B-48800AB92B01}"/>
                </a:ext>
              </a:extLst>
            </p:cNvPr>
            <p:cNvSpPr/>
            <p:nvPr/>
          </p:nvSpPr>
          <p:spPr>
            <a:xfrm>
              <a:off x="154492" y="2057104"/>
              <a:ext cx="1087606" cy="13786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sng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Сотрудник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Иванов И.И.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Петров П.П.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Сидоров С.С.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Егоров Е.Е.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Новый Н.Н.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1" name="Прямая со стрелкой 6">
              <a:extLst>
                <a:ext uri="{FF2B5EF4-FFF2-40B4-BE49-F238E27FC236}">
                  <a16:creationId xmlns:a16="http://schemas.microsoft.com/office/drawing/2014/main" id="{3C3D9AC8-EA52-416E-ABB9-F239CB79C59E}"/>
                </a:ext>
              </a:extLst>
            </p:cNvPr>
            <p:cNvCxnSpPr/>
            <p:nvPr/>
          </p:nvCxnSpPr>
          <p:spPr>
            <a:xfrm flipV="1">
              <a:off x="1242098" y="2410956"/>
              <a:ext cx="617692" cy="388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72" name="Прямая со стрелкой 5">
              <a:extLst>
                <a:ext uri="{FF2B5EF4-FFF2-40B4-BE49-F238E27FC236}">
                  <a16:creationId xmlns:a16="http://schemas.microsoft.com/office/drawing/2014/main" id="{53BB9190-54B6-44B4-8045-0D303D3E379D}"/>
                </a:ext>
              </a:extLst>
            </p:cNvPr>
            <p:cNvCxnSpPr/>
            <p:nvPr/>
          </p:nvCxnSpPr>
          <p:spPr>
            <a:xfrm flipV="1">
              <a:off x="1242098" y="2500348"/>
              <a:ext cx="617692" cy="559957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73" name="Прямая со стрелкой 2">
              <a:extLst>
                <a:ext uri="{FF2B5EF4-FFF2-40B4-BE49-F238E27FC236}">
                  <a16:creationId xmlns:a16="http://schemas.microsoft.com/office/drawing/2014/main" id="{8D902EF9-6B77-467C-9D52-21A12CF34881}"/>
                </a:ext>
              </a:extLst>
            </p:cNvPr>
            <p:cNvCxnSpPr/>
            <p:nvPr/>
          </p:nvCxnSpPr>
          <p:spPr>
            <a:xfrm>
              <a:off x="1242098" y="2624793"/>
              <a:ext cx="617692" cy="0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74" name="Прямая со стрелкой 12">
              <a:extLst>
                <a:ext uri="{FF2B5EF4-FFF2-40B4-BE49-F238E27FC236}">
                  <a16:creationId xmlns:a16="http://schemas.microsoft.com/office/drawing/2014/main" id="{168720CE-AA82-4941-884F-CA7DD2DBFD98}"/>
                </a:ext>
              </a:extLst>
            </p:cNvPr>
            <p:cNvCxnSpPr/>
            <p:nvPr/>
          </p:nvCxnSpPr>
          <p:spPr>
            <a:xfrm>
              <a:off x="1242098" y="2868127"/>
              <a:ext cx="617692" cy="192178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75" name="Прямая со стрелкой 2">
              <a:extLst>
                <a:ext uri="{FF2B5EF4-FFF2-40B4-BE49-F238E27FC236}">
                  <a16:creationId xmlns:a16="http://schemas.microsoft.com/office/drawing/2014/main" id="{D6BD53E8-4934-4214-97B1-8BB893209CF5}"/>
                </a:ext>
              </a:extLst>
            </p:cNvPr>
            <p:cNvCxnSpPr/>
            <p:nvPr/>
          </p:nvCxnSpPr>
          <p:spPr>
            <a:xfrm flipV="1">
              <a:off x="1242098" y="3128174"/>
              <a:ext cx="617692" cy="107740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</p:grpSp>
      <p:grpSp>
        <p:nvGrpSpPr>
          <p:cNvPr id="76" name="Group 135">
            <a:extLst>
              <a:ext uri="{FF2B5EF4-FFF2-40B4-BE49-F238E27FC236}">
                <a16:creationId xmlns:a16="http://schemas.microsoft.com/office/drawing/2014/main" id="{06829057-2BA4-4B2E-9171-5567D088B529}"/>
              </a:ext>
            </a:extLst>
          </p:cNvPr>
          <p:cNvGrpSpPr/>
          <p:nvPr/>
        </p:nvGrpSpPr>
        <p:grpSpPr>
          <a:xfrm>
            <a:off x="5449156" y="4917578"/>
            <a:ext cx="4926579" cy="640365"/>
            <a:chOff x="3910449" y="3684834"/>
            <a:chExt cx="4926579" cy="640365"/>
          </a:xfrm>
        </p:grpSpPr>
        <p:grpSp>
          <p:nvGrpSpPr>
            <p:cNvPr id="77" name="Group 123">
              <a:extLst>
                <a:ext uri="{FF2B5EF4-FFF2-40B4-BE49-F238E27FC236}">
                  <a16:creationId xmlns:a16="http://schemas.microsoft.com/office/drawing/2014/main" id="{EC17043A-106E-4617-91AC-4732F09DE62A}"/>
                </a:ext>
              </a:extLst>
            </p:cNvPr>
            <p:cNvGrpSpPr/>
            <p:nvPr/>
          </p:nvGrpSpPr>
          <p:grpSpPr>
            <a:xfrm>
              <a:off x="3910449" y="3684834"/>
              <a:ext cx="4926579" cy="640365"/>
              <a:chOff x="3910449" y="2212571"/>
              <a:chExt cx="4926579" cy="640365"/>
            </a:xfrm>
          </p:grpSpPr>
          <p:sp>
            <p:nvSpPr>
              <p:cNvPr id="80" name="Прямоугольник 78">
                <a:extLst>
                  <a:ext uri="{FF2B5EF4-FFF2-40B4-BE49-F238E27FC236}">
                    <a16:creationId xmlns:a16="http://schemas.microsoft.com/office/drawing/2014/main" id="{AF0A3ABD-EBDF-41E0-A486-0B58E0C5690A}"/>
                  </a:ext>
                </a:extLst>
              </p:cNvPr>
              <p:cNvSpPr/>
              <p:nvPr/>
            </p:nvSpPr>
            <p:spPr>
              <a:xfrm>
                <a:off x="3910449" y="2445688"/>
                <a:ext cx="1074590" cy="27450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4472C4">
                    <a:lumMod val="5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Arial" panose="020B0604020202020204" pitchFamily="34" charset="0"/>
                    <a:cs typeface="Times New Roman" panose="02020603050405020304" pitchFamily="18" charset="0"/>
                  </a:rPr>
                  <a:t>Сотрудник</a:t>
                </a:r>
                <a:endPara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Прямоугольник 79">
                <a:extLst>
                  <a:ext uri="{FF2B5EF4-FFF2-40B4-BE49-F238E27FC236}">
                    <a16:creationId xmlns:a16="http://schemas.microsoft.com/office/drawing/2014/main" id="{55A9D885-87A4-4C0B-AB9E-AEB2E5011B9F}"/>
                  </a:ext>
                </a:extLst>
              </p:cNvPr>
              <p:cNvSpPr/>
              <p:nvPr/>
            </p:nvSpPr>
            <p:spPr>
              <a:xfrm>
                <a:off x="7750702" y="2445688"/>
                <a:ext cx="1086326" cy="27450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4472C4">
                    <a:lumMod val="5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Arial" panose="020B0604020202020204" pitchFamily="34" charset="0"/>
                    <a:cs typeface="Times New Roman" panose="02020603050405020304" pitchFamily="18" charset="0"/>
                  </a:rPr>
                  <a:t>Должность</a:t>
                </a:r>
                <a:endPara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Прямоугольник 80">
                <a:extLst>
                  <a:ext uri="{FF2B5EF4-FFF2-40B4-BE49-F238E27FC236}">
                    <a16:creationId xmlns:a16="http://schemas.microsoft.com/office/drawing/2014/main" id="{709C4D4E-7444-41C2-834E-5B2282161ACC}"/>
                  </a:ext>
                </a:extLst>
              </p:cNvPr>
              <p:cNvSpPr/>
              <p:nvPr/>
            </p:nvSpPr>
            <p:spPr>
              <a:xfrm>
                <a:off x="5013366" y="2212571"/>
                <a:ext cx="343224" cy="38273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endPara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83" name="Прямоугольник 81">
                <a:extLst>
                  <a:ext uri="{FF2B5EF4-FFF2-40B4-BE49-F238E27FC236}">
                    <a16:creationId xmlns:a16="http://schemas.microsoft.com/office/drawing/2014/main" id="{8A466371-0712-403D-8382-D3058FD8DE60}"/>
                  </a:ext>
                </a:extLst>
              </p:cNvPr>
              <p:cNvSpPr/>
              <p:nvPr/>
            </p:nvSpPr>
            <p:spPr>
              <a:xfrm>
                <a:off x="7381764" y="2212571"/>
                <a:ext cx="317587" cy="37701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Arial" panose="020B0604020202020204" pitchFamily="34" charset="0"/>
                    <a:cs typeface="Times New Roman" panose="02020603050405020304" pitchFamily="18" charset="0"/>
                  </a:rPr>
                  <a:t>N</a:t>
                </a:r>
                <a:endPara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cxnSp>
            <p:nvCxnSpPr>
              <p:cNvPr id="84" name="Прямая со стрелкой 82">
                <a:extLst>
                  <a:ext uri="{FF2B5EF4-FFF2-40B4-BE49-F238E27FC236}">
                    <a16:creationId xmlns:a16="http://schemas.microsoft.com/office/drawing/2014/main" id="{FCFD16A4-D482-42B3-8353-D4DC66DD94F0}"/>
                  </a:ext>
                </a:extLst>
              </p:cNvPr>
              <p:cNvCxnSpPr>
                <a:stCxn id="86" idx="3"/>
                <a:endCxn id="81" idx="1"/>
              </p:cNvCxnSpPr>
              <p:nvPr/>
            </p:nvCxnSpPr>
            <p:spPr>
              <a:xfrm flipV="1">
                <a:off x="7351617" y="2582941"/>
                <a:ext cx="399085" cy="8280"/>
              </a:xfrm>
              <a:prstGeom prst="straightConnector1">
                <a:avLst/>
              </a:prstGeom>
              <a:solidFill>
                <a:srgbClr val="FFFFFF"/>
              </a:solidFill>
              <a:ln w="9525" cap="flat" cmpd="sng">
                <a:solidFill>
                  <a:srgbClr val="4472C4">
                    <a:lumMod val="50000"/>
                  </a:srgb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grpSp>
            <p:nvGrpSpPr>
              <p:cNvPr id="85" name="Группа 83">
                <a:extLst>
                  <a:ext uri="{FF2B5EF4-FFF2-40B4-BE49-F238E27FC236}">
                    <a16:creationId xmlns:a16="http://schemas.microsoft.com/office/drawing/2014/main" id="{AA6DCD9E-9D7D-4CD2-AC2E-5D51F537A748}"/>
                  </a:ext>
                </a:extLst>
              </p:cNvPr>
              <p:cNvGrpSpPr/>
              <p:nvPr/>
            </p:nvGrpSpPr>
            <p:grpSpPr>
              <a:xfrm>
                <a:off x="5335393" y="2329505"/>
                <a:ext cx="2016224" cy="523431"/>
                <a:chOff x="3600" y="5625"/>
                <a:chExt cx="2055" cy="870"/>
              </a:xfrm>
            </p:grpSpPr>
            <p:sp>
              <p:nvSpPr>
                <p:cNvPr id="86" name="Ромб 84">
                  <a:extLst>
                    <a:ext uri="{FF2B5EF4-FFF2-40B4-BE49-F238E27FC236}">
                      <a16:creationId xmlns:a16="http://schemas.microsoft.com/office/drawing/2014/main" id="{F5D92A55-8490-41B6-9F9A-E0944D621F06}"/>
                    </a:ext>
                  </a:extLst>
                </p:cNvPr>
                <p:cNvSpPr/>
                <p:nvPr/>
              </p:nvSpPr>
              <p:spPr>
                <a:xfrm>
                  <a:off x="3600" y="5625"/>
                  <a:ext cx="2055" cy="870"/>
                </a:xfrm>
                <a:prstGeom prst="diamond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4472C4">
                      <a:lumMod val="50000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ru-RU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4472C4">
                          <a:lumMod val="50000"/>
                        </a:srgbClr>
                      </a:solidFill>
                      <a:effectLst/>
                      <a:uLnTx/>
                      <a:uFillTx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sp>
              <p:nvSpPr>
                <p:cNvPr id="87" name="Прямоугольник 85">
                  <a:extLst>
                    <a:ext uri="{FF2B5EF4-FFF2-40B4-BE49-F238E27FC236}">
                      <a16:creationId xmlns:a16="http://schemas.microsoft.com/office/drawing/2014/main" id="{69CDC597-80DA-45EF-A692-8A6414DF54B5}"/>
                    </a:ext>
                  </a:extLst>
                </p:cNvPr>
                <p:cNvSpPr/>
                <p:nvPr/>
              </p:nvSpPr>
              <p:spPr>
                <a:xfrm>
                  <a:off x="4004" y="5784"/>
                  <a:ext cx="1172" cy="5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ru-RU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72C4">
                          <a:lumMod val="50000"/>
                        </a:srgbClr>
                      </a:solidFill>
                      <a:effectLst/>
                      <a:uLnTx/>
                      <a:uFillTx/>
                      <a:ea typeface="Arial" panose="020B0604020202020204" pitchFamily="34" charset="0"/>
                      <a:cs typeface="Times New Roman" panose="02020603050405020304" pitchFamily="18" charset="0"/>
                    </a:rPr>
                    <a:t>имеет</a:t>
                  </a:r>
                  <a:endPara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78" name="Прямоугольник 76">
              <a:extLst>
                <a:ext uri="{FF2B5EF4-FFF2-40B4-BE49-F238E27FC236}">
                  <a16:creationId xmlns:a16="http://schemas.microsoft.com/office/drawing/2014/main" id="{B2B7FB9F-9F59-4E91-AA58-7B9AE699DE4E}"/>
                </a:ext>
              </a:extLst>
            </p:cNvPr>
            <p:cNvSpPr/>
            <p:nvPr/>
          </p:nvSpPr>
          <p:spPr>
            <a:xfrm>
              <a:off x="4985039" y="3917951"/>
              <a:ext cx="276769" cy="27450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9" name="Прямая со стрелкой 86">
              <a:extLst>
                <a:ext uri="{FF2B5EF4-FFF2-40B4-BE49-F238E27FC236}">
                  <a16:creationId xmlns:a16="http://schemas.microsoft.com/office/drawing/2014/main" id="{DECD1E79-91C2-4CFE-AB78-8258580A281F}"/>
                </a:ext>
              </a:extLst>
            </p:cNvPr>
            <p:cNvCxnSpPr/>
            <p:nvPr/>
          </p:nvCxnSpPr>
          <p:spPr>
            <a:xfrm>
              <a:off x="4985039" y="4055204"/>
              <a:ext cx="350354" cy="8280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88" name="Rounded Rectangle 167">
            <a:extLst>
              <a:ext uri="{FF2B5EF4-FFF2-40B4-BE49-F238E27FC236}">
                <a16:creationId xmlns:a16="http://schemas.microsoft.com/office/drawing/2014/main" id="{5EF9EA93-4F48-441C-A394-D3289BF79474}"/>
              </a:ext>
            </a:extLst>
          </p:cNvPr>
          <p:cNvSpPr/>
          <p:nvPr/>
        </p:nvSpPr>
        <p:spPr>
          <a:xfrm>
            <a:off x="6898421" y="1099902"/>
            <a:ext cx="1967581" cy="367497"/>
          </a:xfrm>
          <a:prstGeom prst="roundRect">
            <a:avLst/>
          </a:prstGeom>
          <a:noFill/>
          <a:ln w="1270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400" b="1" kern="0" dirty="0">
                <a:solidFill>
                  <a:srgbClr val="4472C4">
                    <a:lumMod val="50000"/>
                  </a:srgbClr>
                </a:solidFill>
                <a:cs typeface="Times New Roman" panose="02020603050405020304" pitchFamily="18" charset="0"/>
              </a:rPr>
              <a:t>степень связи:</a:t>
            </a:r>
            <a:r>
              <a:rPr lang="ru-RU" sz="1400" kern="0" dirty="0">
                <a:solidFill>
                  <a:srgbClr val="4472C4">
                    <a:lumMod val="50000"/>
                  </a:srgbClr>
                </a:solidFill>
                <a:cs typeface="Times New Roman" panose="02020603050405020304" pitchFamily="18" charset="0"/>
              </a:rPr>
              <a:t> 1 или </a:t>
            </a:r>
            <a:r>
              <a:rPr lang="en-US" sz="1400" kern="0" dirty="0">
                <a:solidFill>
                  <a:srgbClr val="4472C4">
                    <a:lumMod val="50000"/>
                  </a:srgbClr>
                </a:solidFill>
                <a:cs typeface="Times New Roman" panose="02020603050405020304" pitchFamily="18" charset="0"/>
              </a:rPr>
              <a:t>N</a:t>
            </a:r>
            <a:endParaRPr lang="ru-RU" sz="1400" kern="0" dirty="0">
              <a:solidFill>
                <a:srgbClr val="4472C4">
                  <a:lumMod val="50000"/>
                </a:srgbClr>
              </a:solidFill>
              <a:cs typeface="Times New Roman" panose="02020603050405020304" pitchFamily="18" charset="0"/>
            </a:endParaRPr>
          </a:p>
        </p:txBody>
      </p:sp>
      <p:sp>
        <p:nvSpPr>
          <p:cNvPr id="89" name="Rounded Rectangle 168">
            <a:extLst>
              <a:ext uri="{FF2B5EF4-FFF2-40B4-BE49-F238E27FC236}">
                <a16:creationId xmlns:a16="http://schemas.microsoft.com/office/drawing/2014/main" id="{D35FADD7-B318-4599-8686-04658D707C22}"/>
              </a:ext>
            </a:extLst>
          </p:cNvPr>
          <p:cNvSpPr/>
          <p:nvPr/>
        </p:nvSpPr>
        <p:spPr>
          <a:xfrm>
            <a:off x="6685483" y="3490907"/>
            <a:ext cx="2319872" cy="957490"/>
          </a:xfrm>
          <a:prstGeom prst="roundRect">
            <a:avLst/>
          </a:prstGeom>
          <a:noFill/>
          <a:ln w="1270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400" b="1" kern="0" dirty="0">
                <a:solidFill>
                  <a:srgbClr val="4472C4">
                    <a:lumMod val="50000"/>
                  </a:srgbClr>
                </a:solidFill>
                <a:cs typeface="Times New Roman" panose="02020603050405020304" pitchFamily="18" charset="0"/>
              </a:rPr>
              <a:t>класс принадлежности</a:t>
            </a:r>
            <a:r>
              <a:rPr lang="en-US" sz="1400" b="1" kern="0" dirty="0">
                <a:solidFill>
                  <a:srgbClr val="4472C4">
                    <a:lumMod val="50000"/>
                  </a:srgbClr>
                </a:solidFill>
                <a:cs typeface="Times New Roman" panose="02020603050405020304" pitchFamily="18" charset="0"/>
              </a:rPr>
              <a:t>: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400" kern="0" dirty="0">
                <a:solidFill>
                  <a:srgbClr val="4472C4">
                    <a:lumMod val="50000"/>
                  </a:srgbClr>
                </a:solidFill>
                <a:cs typeface="Times New Roman" panose="02020603050405020304" pitchFamily="18" charset="0"/>
              </a:rPr>
              <a:t>обязательный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400" kern="0" dirty="0">
                <a:solidFill>
                  <a:srgbClr val="4472C4">
                    <a:lumMod val="50000"/>
                  </a:srgbClr>
                </a:solidFill>
                <a:cs typeface="Times New Roman" panose="02020603050405020304" pitchFamily="18" charset="0"/>
              </a:rPr>
              <a:t>или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400" kern="0" dirty="0">
                <a:solidFill>
                  <a:srgbClr val="4472C4">
                    <a:lumMod val="50000"/>
                  </a:srgbClr>
                </a:solidFill>
                <a:cs typeface="Times New Roman" panose="02020603050405020304" pitchFamily="18" charset="0"/>
              </a:rPr>
              <a:t>необязательный</a:t>
            </a:r>
          </a:p>
        </p:txBody>
      </p:sp>
      <p:cxnSp>
        <p:nvCxnSpPr>
          <p:cNvPr id="90" name="Elbow Connector 199">
            <a:extLst>
              <a:ext uri="{FF2B5EF4-FFF2-40B4-BE49-F238E27FC236}">
                <a16:creationId xmlns:a16="http://schemas.microsoft.com/office/drawing/2014/main" id="{60C30E66-9B9F-47DB-BD8F-6B3A4129D8D9}"/>
              </a:ext>
            </a:extLst>
          </p:cNvPr>
          <p:cNvCxnSpPr>
            <a:stCxn id="88" idx="2"/>
            <a:endCxn id="61" idx="0"/>
          </p:cNvCxnSpPr>
          <p:nvPr/>
        </p:nvCxnSpPr>
        <p:spPr>
          <a:xfrm rot="5400000">
            <a:off x="7091253" y="1099832"/>
            <a:ext cx="423392" cy="1158527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206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1" name="Elbow Connector 203">
            <a:extLst>
              <a:ext uri="{FF2B5EF4-FFF2-40B4-BE49-F238E27FC236}">
                <a16:creationId xmlns:a16="http://schemas.microsoft.com/office/drawing/2014/main" id="{358E45E1-5ABD-4F33-8F30-E7C00DB541C4}"/>
              </a:ext>
            </a:extLst>
          </p:cNvPr>
          <p:cNvCxnSpPr>
            <a:stCxn id="88" idx="2"/>
            <a:endCxn id="62" idx="0"/>
          </p:cNvCxnSpPr>
          <p:nvPr/>
        </p:nvCxnSpPr>
        <p:spPr>
          <a:xfrm rot="16200000" flipH="1">
            <a:off x="8269042" y="1080568"/>
            <a:ext cx="423392" cy="1197053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206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2" name="Elbow Connector 212">
            <a:extLst>
              <a:ext uri="{FF2B5EF4-FFF2-40B4-BE49-F238E27FC236}">
                <a16:creationId xmlns:a16="http://schemas.microsoft.com/office/drawing/2014/main" id="{3E3D70D9-3863-4655-896B-56991C8FC3A6}"/>
              </a:ext>
            </a:extLst>
          </p:cNvPr>
          <p:cNvCxnSpPr>
            <a:stCxn id="89" idx="2"/>
            <a:endCxn id="78" idx="0"/>
          </p:cNvCxnSpPr>
          <p:nvPr/>
        </p:nvCxnSpPr>
        <p:spPr>
          <a:xfrm rot="5400000">
            <a:off x="6902626" y="4207902"/>
            <a:ext cx="702298" cy="1183288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206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3" name="Elbow Connector 224">
            <a:extLst>
              <a:ext uri="{FF2B5EF4-FFF2-40B4-BE49-F238E27FC236}">
                <a16:creationId xmlns:a16="http://schemas.microsoft.com/office/drawing/2014/main" id="{C9E43E48-D268-4972-BB42-82D4C63ACF17}"/>
              </a:ext>
            </a:extLst>
          </p:cNvPr>
          <p:cNvCxnSpPr>
            <a:stCxn id="89" idx="2"/>
            <a:endCxn id="83" idx="2"/>
          </p:cNvCxnSpPr>
          <p:nvPr/>
        </p:nvCxnSpPr>
        <p:spPr>
          <a:xfrm rot="16200000" flipH="1">
            <a:off x="8039242" y="4254574"/>
            <a:ext cx="846200" cy="1233846"/>
          </a:xfrm>
          <a:prstGeom prst="bentConnector3">
            <a:avLst>
              <a:gd name="adj1" fmla="val 41430"/>
            </a:avLst>
          </a:prstGeom>
          <a:noFill/>
          <a:ln w="6350" cap="flat" cmpd="sng" algn="ctr">
            <a:solidFill>
              <a:srgbClr val="002060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018190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Метод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ER-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диаграмм для проектирования реляционной БД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  <p:grpSp>
        <p:nvGrpSpPr>
          <p:cNvPr id="155" name="Group 100">
            <a:extLst>
              <a:ext uri="{FF2B5EF4-FFF2-40B4-BE49-F238E27FC236}">
                <a16:creationId xmlns:a16="http://schemas.microsoft.com/office/drawing/2014/main" id="{2EF07105-D4F1-4E4E-9874-F17A638E59BC}"/>
              </a:ext>
            </a:extLst>
          </p:cNvPr>
          <p:cNvGrpSpPr/>
          <p:nvPr/>
        </p:nvGrpSpPr>
        <p:grpSpPr>
          <a:xfrm>
            <a:off x="1802132" y="2834798"/>
            <a:ext cx="2786545" cy="1378697"/>
            <a:chOff x="154492" y="2057104"/>
            <a:chExt cx="2786545" cy="1378697"/>
          </a:xfrm>
        </p:grpSpPr>
        <p:sp>
          <p:nvSpPr>
            <p:cNvPr id="156" name="Прямоугольник 4">
              <a:extLst>
                <a:ext uri="{FF2B5EF4-FFF2-40B4-BE49-F238E27FC236}">
                  <a16:creationId xmlns:a16="http://schemas.microsoft.com/office/drawing/2014/main" id="{395D6C8D-93E3-47D4-B16E-DF59C04BA251}"/>
                </a:ext>
              </a:extLst>
            </p:cNvPr>
            <p:cNvSpPr/>
            <p:nvPr/>
          </p:nvSpPr>
          <p:spPr>
            <a:xfrm>
              <a:off x="2103071" y="2060848"/>
              <a:ext cx="837966" cy="13449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sng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Премия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30000</a:t>
              </a: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 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50000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30000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20000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20000</a:t>
              </a:r>
            </a:p>
          </p:txBody>
        </p:sp>
        <p:sp>
          <p:nvSpPr>
            <p:cNvPr id="157" name="Прямоугольник 3">
              <a:extLst>
                <a:ext uri="{FF2B5EF4-FFF2-40B4-BE49-F238E27FC236}">
                  <a16:creationId xmlns:a16="http://schemas.microsoft.com/office/drawing/2014/main" id="{BB2FAAE7-ED46-4E1F-BC2E-FC9E505D37D1}"/>
                </a:ext>
              </a:extLst>
            </p:cNvPr>
            <p:cNvSpPr/>
            <p:nvPr/>
          </p:nvSpPr>
          <p:spPr>
            <a:xfrm>
              <a:off x="154492" y="2057104"/>
              <a:ext cx="1224135" cy="13786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sng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Сотрудник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Иванов И.И.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Петров П.П.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Сидоров С.С.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Егоров Е.Е.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Новый Н.Н.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158" name="Прямая со стрелкой 6">
              <a:extLst>
                <a:ext uri="{FF2B5EF4-FFF2-40B4-BE49-F238E27FC236}">
                  <a16:creationId xmlns:a16="http://schemas.microsoft.com/office/drawing/2014/main" id="{B1EE60E3-B01B-4F5F-BFCB-C50A3C8006B1}"/>
                </a:ext>
              </a:extLst>
            </p:cNvPr>
            <p:cNvCxnSpPr/>
            <p:nvPr/>
          </p:nvCxnSpPr>
          <p:spPr>
            <a:xfrm>
              <a:off x="1378627" y="2420888"/>
              <a:ext cx="673093" cy="0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159" name="Прямая со стрелкой 12">
              <a:extLst>
                <a:ext uri="{FF2B5EF4-FFF2-40B4-BE49-F238E27FC236}">
                  <a16:creationId xmlns:a16="http://schemas.microsoft.com/office/drawing/2014/main" id="{C764F093-05B7-4641-AFA0-A05E20798A2D}"/>
                </a:ext>
              </a:extLst>
            </p:cNvPr>
            <p:cNvCxnSpPr/>
            <p:nvPr/>
          </p:nvCxnSpPr>
          <p:spPr>
            <a:xfrm flipV="1">
              <a:off x="1378627" y="3284984"/>
              <a:ext cx="684162" cy="1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160" name="Прямая со стрелкой 12">
              <a:extLst>
                <a:ext uri="{FF2B5EF4-FFF2-40B4-BE49-F238E27FC236}">
                  <a16:creationId xmlns:a16="http://schemas.microsoft.com/office/drawing/2014/main" id="{87FF1EBC-6605-4A67-ABC3-B236299B6985}"/>
                </a:ext>
              </a:extLst>
            </p:cNvPr>
            <p:cNvCxnSpPr/>
            <p:nvPr/>
          </p:nvCxnSpPr>
          <p:spPr>
            <a:xfrm flipV="1">
              <a:off x="1378627" y="3062085"/>
              <a:ext cx="684162" cy="1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161" name="Прямая со стрелкой 12">
              <a:extLst>
                <a:ext uri="{FF2B5EF4-FFF2-40B4-BE49-F238E27FC236}">
                  <a16:creationId xmlns:a16="http://schemas.microsoft.com/office/drawing/2014/main" id="{043B140D-3F79-4BDF-B67C-2FF27C3BA567}"/>
                </a:ext>
              </a:extLst>
            </p:cNvPr>
            <p:cNvCxnSpPr/>
            <p:nvPr/>
          </p:nvCxnSpPr>
          <p:spPr>
            <a:xfrm flipV="1">
              <a:off x="1378628" y="2852936"/>
              <a:ext cx="684162" cy="1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162" name="Прямая со стрелкой 12">
              <a:extLst>
                <a:ext uri="{FF2B5EF4-FFF2-40B4-BE49-F238E27FC236}">
                  <a16:creationId xmlns:a16="http://schemas.microsoft.com/office/drawing/2014/main" id="{FC620B02-FEF5-4957-8FF8-485EF1873534}"/>
                </a:ext>
              </a:extLst>
            </p:cNvPr>
            <p:cNvCxnSpPr/>
            <p:nvPr/>
          </p:nvCxnSpPr>
          <p:spPr>
            <a:xfrm flipV="1">
              <a:off x="1377798" y="2658009"/>
              <a:ext cx="684162" cy="1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</p:grpSp>
      <p:grpSp>
        <p:nvGrpSpPr>
          <p:cNvPr id="163" name="Group 9">
            <a:extLst>
              <a:ext uri="{FF2B5EF4-FFF2-40B4-BE49-F238E27FC236}">
                <a16:creationId xmlns:a16="http://schemas.microsoft.com/office/drawing/2014/main" id="{B8313398-2D6A-4FE8-8B2D-F1B98B40B79B}"/>
              </a:ext>
            </a:extLst>
          </p:cNvPr>
          <p:cNvGrpSpPr/>
          <p:nvPr/>
        </p:nvGrpSpPr>
        <p:grpSpPr>
          <a:xfrm>
            <a:off x="5389053" y="3134281"/>
            <a:ext cx="4916851" cy="640365"/>
            <a:chOff x="3910449" y="2356587"/>
            <a:chExt cx="4916851" cy="640365"/>
          </a:xfrm>
        </p:grpSpPr>
        <p:grpSp>
          <p:nvGrpSpPr>
            <p:cNvPr id="164" name="Group 101">
              <a:extLst>
                <a:ext uri="{FF2B5EF4-FFF2-40B4-BE49-F238E27FC236}">
                  <a16:creationId xmlns:a16="http://schemas.microsoft.com/office/drawing/2014/main" id="{C8FA3A5B-EC1B-4912-9941-1FFA016DDB29}"/>
                </a:ext>
              </a:extLst>
            </p:cNvPr>
            <p:cNvGrpSpPr/>
            <p:nvPr/>
          </p:nvGrpSpPr>
          <p:grpSpPr>
            <a:xfrm>
              <a:off x="3910449" y="2356587"/>
              <a:ext cx="4916851" cy="640365"/>
              <a:chOff x="3910449" y="2212571"/>
              <a:chExt cx="4916851" cy="640365"/>
            </a:xfrm>
          </p:grpSpPr>
          <p:sp>
            <p:nvSpPr>
              <p:cNvPr id="169" name="Прямоугольник 78">
                <a:extLst>
                  <a:ext uri="{FF2B5EF4-FFF2-40B4-BE49-F238E27FC236}">
                    <a16:creationId xmlns:a16="http://schemas.microsoft.com/office/drawing/2014/main" id="{60DC8443-C885-4A51-90B0-8E2E009B0BC1}"/>
                  </a:ext>
                </a:extLst>
              </p:cNvPr>
              <p:cNvSpPr/>
              <p:nvPr/>
            </p:nvSpPr>
            <p:spPr>
              <a:xfrm>
                <a:off x="3910449" y="2445688"/>
                <a:ext cx="1074590" cy="27450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4472C4">
                    <a:lumMod val="5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Arial" panose="020B0604020202020204" pitchFamily="34" charset="0"/>
                    <a:cs typeface="Times New Roman" panose="02020603050405020304" pitchFamily="18" charset="0"/>
                  </a:rPr>
                  <a:t>Сотрудник</a:t>
                </a:r>
                <a:endPara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0" name="Прямоугольник 79">
                <a:extLst>
                  <a:ext uri="{FF2B5EF4-FFF2-40B4-BE49-F238E27FC236}">
                    <a16:creationId xmlns:a16="http://schemas.microsoft.com/office/drawing/2014/main" id="{AEF25613-0F2B-4BF1-B8F2-4395A2BFFE52}"/>
                  </a:ext>
                </a:extLst>
              </p:cNvPr>
              <p:cNvSpPr/>
              <p:nvPr/>
            </p:nvSpPr>
            <p:spPr>
              <a:xfrm>
                <a:off x="7740974" y="2445688"/>
                <a:ext cx="1086326" cy="27450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4472C4">
                    <a:lumMod val="5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Arial" panose="020B0604020202020204" pitchFamily="34" charset="0"/>
                    <a:cs typeface="Times New Roman" panose="02020603050405020304" pitchFamily="18" charset="0"/>
                  </a:rPr>
                  <a:t>Премия</a:t>
                </a:r>
                <a:endPara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1" name="Прямоугольник 80">
                <a:extLst>
                  <a:ext uri="{FF2B5EF4-FFF2-40B4-BE49-F238E27FC236}">
                    <a16:creationId xmlns:a16="http://schemas.microsoft.com/office/drawing/2014/main" id="{AB2702BE-2AB2-4277-B4FD-AB9B1B2EEBA4}"/>
                  </a:ext>
                </a:extLst>
              </p:cNvPr>
              <p:cNvSpPr/>
              <p:nvPr/>
            </p:nvSpPr>
            <p:spPr>
              <a:xfrm>
                <a:off x="4946310" y="2212571"/>
                <a:ext cx="343224" cy="3827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172" name="Прямоугольник 81">
                <a:extLst>
                  <a:ext uri="{FF2B5EF4-FFF2-40B4-BE49-F238E27FC236}">
                    <a16:creationId xmlns:a16="http://schemas.microsoft.com/office/drawing/2014/main" id="{194B93CD-4E68-45B6-9E76-2233EFB4F3D1}"/>
                  </a:ext>
                </a:extLst>
              </p:cNvPr>
              <p:cNvSpPr/>
              <p:nvPr/>
            </p:nvSpPr>
            <p:spPr>
              <a:xfrm>
                <a:off x="7479044" y="2212571"/>
                <a:ext cx="317587" cy="3770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Arial" panose="020B0604020202020204" pitchFamily="34" charset="0"/>
                    <a:cs typeface="Times New Roman" panose="02020603050405020304" pitchFamily="18" charset="0"/>
                  </a:rPr>
                  <a:t>1</a:t>
                </a:r>
                <a:endPara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173" name="Группа 83">
                <a:extLst>
                  <a:ext uri="{FF2B5EF4-FFF2-40B4-BE49-F238E27FC236}">
                    <a16:creationId xmlns:a16="http://schemas.microsoft.com/office/drawing/2014/main" id="{F60BD29E-29FB-4907-A4BF-380C861C07C2}"/>
                  </a:ext>
                </a:extLst>
              </p:cNvPr>
              <p:cNvGrpSpPr/>
              <p:nvPr/>
            </p:nvGrpSpPr>
            <p:grpSpPr>
              <a:xfrm>
                <a:off x="5335393" y="2329505"/>
                <a:ext cx="2016224" cy="523431"/>
                <a:chOff x="3600" y="5625"/>
                <a:chExt cx="2055" cy="870"/>
              </a:xfrm>
            </p:grpSpPr>
            <p:sp>
              <p:nvSpPr>
                <p:cNvPr id="174" name="Ромб 84">
                  <a:extLst>
                    <a:ext uri="{FF2B5EF4-FFF2-40B4-BE49-F238E27FC236}">
                      <a16:creationId xmlns:a16="http://schemas.microsoft.com/office/drawing/2014/main" id="{38EF26E3-F3A2-423A-AB54-6026DB6CD64B}"/>
                    </a:ext>
                  </a:extLst>
                </p:cNvPr>
                <p:cNvSpPr/>
                <p:nvPr/>
              </p:nvSpPr>
              <p:spPr>
                <a:xfrm>
                  <a:off x="3600" y="5625"/>
                  <a:ext cx="2055" cy="870"/>
                </a:xfrm>
                <a:prstGeom prst="diamond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4472C4">
                      <a:lumMod val="50000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ru-RU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4472C4">
                          <a:lumMod val="50000"/>
                        </a:srgbClr>
                      </a:solidFill>
                      <a:effectLst/>
                      <a:uLnTx/>
                      <a:uFillTx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sp>
              <p:nvSpPr>
                <p:cNvPr id="175" name="Прямоугольник 85">
                  <a:extLst>
                    <a:ext uri="{FF2B5EF4-FFF2-40B4-BE49-F238E27FC236}">
                      <a16:creationId xmlns:a16="http://schemas.microsoft.com/office/drawing/2014/main" id="{6F0E249A-161F-45B2-ACE9-BE2B8865B817}"/>
                    </a:ext>
                  </a:extLst>
                </p:cNvPr>
                <p:cNvSpPr/>
                <p:nvPr/>
              </p:nvSpPr>
              <p:spPr>
                <a:xfrm>
                  <a:off x="4004" y="5784"/>
                  <a:ext cx="1172" cy="5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ru-RU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72C4">
                          <a:lumMod val="50000"/>
                        </a:srgbClr>
                      </a:solidFill>
                      <a:effectLst/>
                      <a:uLnTx/>
                      <a:uFillTx/>
                      <a:ea typeface="Arial" panose="020B0604020202020204" pitchFamily="34" charset="0"/>
                      <a:cs typeface="Times New Roman" panose="02020603050405020304" pitchFamily="18" charset="0"/>
                    </a:rPr>
                    <a:t>имеет</a:t>
                  </a:r>
                  <a:endPara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65" name="Прямоугольник 76">
              <a:extLst>
                <a:ext uri="{FF2B5EF4-FFF2-40B4-BE49-F238E27FC236}">
                  <a16:creationId xmlns:a16="http://schemas.microsoft.com/office/drawing/2014/main" id="{D9BF2770-A15F-40E8-9236-EA0BBEDD93BC}"/>
                </a:ext>
              </a:extLst>
            </p:cNvPr>
            <p:cNvSpPr/>
            <p:nvPr/>
          </p:nvSpPr>
          <p:spPr>
            <a:xfrm>
              <a:off x="4980044" y="2589704"/>
              <a:ext cx="276769" cy="27450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166" name="Прямая со стрелкой 86">
              <a:extLst>
                <a:ext uri="{FF2B5EF4-FFF2-40B4-BE49-F238E27FC236}">
                  <a16:creationId xmlns:a16="http://schemas.microsoft.com/office/drawing/2014/main" id="{14C7C932-B100-431F-8C5C-347B204800E7}"/>
                </a:ext>
              </a:extLst>
            </p:cNvPr>
            <p:cNvCxnSpPr/>
            <p:nvPr/>
          </p:nvCxnSpPr>
          <p:spPr>
            <a:xfrm>
              <a:off x="4985039" y="2726957"/>
              <a:ext cx="350354" cy="8280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67" name="Прямоугольник 76">
              <a:extLst>
                <a:ext uri="{FF2B5EF4-FFF2-40B4-BE49-F238E27FC236}">
                  <a16:creationId xmlns:a16="http://schemas.microsoft.com/office/drawing/2014/main" id="{58F2E597-9C62-4676-A731-A73D4B0161A4}"/>
                </a:ext>
              </a:extLst>
            </p:cNvPr>
            <p:cNvSpPr/>
            <p:nvPr/>
          </p:nvSpPr>
          <p:spPr>
            <a:xfrm>
              <a:off x="7471225" y="2589704"/>
              <a:ext cx="276769" cy="27450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168" name="Прямая со стрелкой 167">
              <a:extLst>
                <a:ext uri="{FF2B5EF4-FFF2-40B4-BE49-F238E27FC236}">
                  <a16:creationId xmlns:a16="http://schemas.microsoft.com/office/drawing/2014/main" id="{9E0E7408-7A7A-4C89-9337-3D30ED1FEC3C}"/>
                </a:ext>
              </a:extLst>
            </p:cNvPr>
            <p:cNvCxnSpPr/>
            <p:nvPr/>
          </p:nvCxnSpPr>
          <p:spPr>
            <a:xfrm flipV="1">
              <a:off x="7351617" y="2726957"/>
              <a:ext cx="399085" cy="8280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176" name="Group 83">
            <a:extLst>
              <a:ext uri="{FF2B5EF4-FFF2-40B4-BE49-F238E27FC236}">
                <a16:creationId xmlns:a16="http://schemas.microsoft.com/office/drawing/2014/main" id="{92EBBB57-5F9B-4A9A-A929-38D91AC79D03}"/>
              </a:ext>
            </a:extLst>
          </p:cNvPr>
          <p:cNvGrpSpPr/>
          <p:nvPr/>
        </p:nvGrpSpPr>
        <p:grpSpPr>
          <a:xfrm>
            <a:off x="1749386" y="4490982"/>
            <a:ext cx="2896023" cy="1378697"/>
            <a:chOff x="105578" y="2057104"/>
            <a:chExt cx="2685639" cy="1378697"/>
          </a:xfrm>
        </p:grpSpPr>
        <p:sp>
          <p:nvSpPr>
            <p:cNvPr id="177" name="Прямоугольник 4">
              <a:extLst>
                <a:ext uri="{FF2B5EF4-FFF2-40B4-BE49-F238E27FC236}">
                  <a16:creationId xmlns:a16="http://schemas.microsoft.com/office/drawing/2014/main" id="{08EB356B-7CDB-455C-937F-4E3165023415}"/>
                </a:ext>
              </a:extLst>
            </p:cNvPr>
            <p:cNvSpPr/>
            <p:nvPr/>
          </p:nvSpPr>
          <p:spPr>
            <a:xfrm>
              <a:off x="1955675" y="2060848"/>
              <a:ext cx="835542" cy="13449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sng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Аккаунт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ivanovi</a:t>
              </a: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 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petrovp</a:t>
              </a:r>
              <a:endParaRPr kumimoji="0" lang="ru-RU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endParaRP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sidorovs</a:t>
              </a:r>
              <a:endParaRPr kumimoji="0" lang="ru-RU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endParaRP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egorove</a:t>
              </a:r>
              <a:endParaRPr kumimoji="0" lang="ru-RU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endParaRP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novyin</a:t>
              </a:r>
              <a:endParaRPr kumimoji="0" lang="ru-RU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endParaRPr>
            </a:p>
          </p:txBody>
        </p:sp>
        <p:sp>
          <p:nvSpPr>
            <p:cNvPr id="178" name="Прямоугольник 3">
              <a:extLst>
                <a:ext uri="{FF2B5EF4-FFF2-40B4-BE49-F238E27FC236}">
                  <a16:creationId xmlns:a16="http://schemas.microsoft.com/office/drawing/2014/main" id="{78C620B8-A1F0-4AF9-82BA-EC7E482ED906}"/>
                </a:ext>
              </a:extLst>
            </p:cNvPr>
            <p:cNvSpPr/>
            <p:nvPr/>
          </p:nvSpPr>
          <p:spPr>
            <a:xfrm>
              <a:off x="105578" y="2057104"/>
              <a:ext cx="1161302" cy="13786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sng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Сотрудник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Иванов И.И.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Петров П.П.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Сидоров С.С.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Егоров Е.Е.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Новый Н.Н.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179" name="Прямая со стрелкой 6">
              <a:extLst>
                <a:ext uri="{FF2B5EF4-FFF2-40B4-BE49-F238E27FC236}">
                  <a16:creationId xmlns:a16="http://schemas.microsoft.com/office/drawing/2014/main" id="{E31C385A-3CA1-4CE7-9AFB-EB4C37F52B28}"/>
                </a:ext>
              </a:extLst>
            </p:cNvPr>
            <p:cNvCxnSpPr/>
            <p:nvPr/>
          </p:nvCxnSpPr>
          <p:spPr>
            <a:xfrm>
              <a:off x="1272341" y="2428356"/>
              <a:ext cx="673093" cy="0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180" name="Прямая со стрелкой 12">
              <a:extLst>
                <a:ext uri="{FF2B5EF4-FFF2-40B4-BE49-F238E27FC236}">
                  <a16:creationId xmlns:a16="http://schemas.microsoft.com/office/drawing/2014/main" id="{05F46A58-F018-4174-9CA5-2519BB323ED7}"/>
                </a:ext>
              </a:extLst>
            </p:cNvPr>
            <p:cNvCxnSpPr/>
            <p:nvPr/>
          </p:nvCxnSpPr>
          <p:spPr>
            <a:xfrm flipV="1">
              <a:off x="1272341" y="3292452"/>
              <a:ext cx="684162" cy="1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181" name="Прямая со стрелкой 12">
              <a:extLst>
                <a:ext uri="{FF2B5EF4-FFF2-40B4-BE49-F238E27FC236}">
                  <a16:creationId xmlns:a16="http://schemas.microsoft.com/office/drawing/2014/main" id="{4410FD0D-1A00-496B-9B15-9CF0CF5A5A14}"/>
                </a:ext>
              </a:extLst>
            </p:cNvPr>
            <p:cNvCxnSpPr/>
            <p:nvPr/>
          </p:nvCxnSpPr>
          <p:spPr>
            <a:xfrm flipV="1">
              <a:off x="1272341" y="3069553"/>
              <a:ext cx="684162" cy="1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182" name="Прямая со стрелкой 12">
              <a:extLst>
                <a:ext uri="{FF2B5EF4-FFF2-40B4-BE49-F238E27FC236}">
                  <a16:creationId xmlns:a16="http://schemas.microsoft.com/office/drawing/2014/main" id="{AAF1FC0D-6446-45BF-B72F-497F6715EE45}"/>
                </a:ext>
              </a:extLst>
            </p:cNvPr>
            <p:cNvCxnSpPr/>
            <p:nvPr/>
          </p:nvCxnSpPr>
          <p:spPr>
            <a:xfrm flipV="1">
              <a:off x="1272341" y="2860404"/>
              <a:ext cx="684162" cy="1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183" name="Прямая со стрелкой 12">
              <a:extLst>
                <a:ext uri="{FF2B5EF4-FFF2-40B4-BE49-F238E27FC236}">
                  <a16:creationId xmlns:a16="http://schemas.microsoft.com/office/drawing/2014/main" id="{8411A64B-FA17-4379-8B1D-AB7B22B19635}"/>
                </a:ext>
              </a:extLst>
            </p:cNvPr>
            <p:cNvCxnSpPr/>
            <p:nvPr/>
          </p:nvCxnSpPr>
          <p:spPr>
            <a:xfrm flipV="1">
              <a:off x="1271511" y="2665477"/>
              <a:ext cx="684162" cy="1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</p:grpSp>
      <p:grpSp>
        <p:nvGrpSpPr>
          <p:cNvPr id="184" name="Group 91">
            <a:extLst>
              <a:ext uri="{FF2B5EF4-FFF2-40B4-BE49-F238E27FC236}">
                <a16:creationId xmlns:a16="http://schemas.microsoft.com/office/drawing/2014/main" id="{F85D1A8D-2C75-40B9-935E-EFEA45DBADE5}"/>
              </a:ext>
            </a:extLst>
          </p:cNvPr>
          <p:cNvGrpSpPr/>
          <p:nvPr/>
        </p:nvGrpSpPr>
        <p:grpSpPr>
          <a:xfrm>
            <a:off x="5389053" y="4790465"/>
            <a:ext cx="4926579" cy="640365"/>
            <a:chOff x="3910449" y="2356587"/>
            <a:chExt cx="4926579" cy="640365"/>
          </a:xfrm>
        </p:grpSpPr>
        <p:grpSp>
          <p:nvGrpSpPr>
            <p:cNvPr id="185" name="Group 92">
              <a:extLst>
                <a:ext uri="{FF2B5EF4-FFF2-40B4-BE49-F238E27FC236}">
                  <a16:creationId xmlns:a16="http://schemas.microsoft.com/office/drawing/2014/main" id="{B668DEBF-962F-4473-8C18-227616246981}"/>
                </a:ext>
              </a:extLst>
            </p:cNvPr>
            <p:cNvGrpSpPr/>
            <p:nvPr/>
          </p:nvGrpSpPr>
          <p:grpSpPr>
            <a:xfrm>
              <a:off x="3910449" y="2356587"/>
              <a:ext cx="4926579" cy="640365"/>
              <a:chOff x="3910449" y="2212571"/>
              <a:chExt cx="4926579" cy="640365"/>
            </a:xfrm>
          </p:grpSpPr>
          <p:sp>
            <p:nvSpPr>
              <p:cNvPr id="191" name="Прямоугольник 78">
                <a:extLst>
                  <a:ext uri="{FF2B5EF4-FFF2-40B4-BE49-F238E27FC236}">
                    <a16:creationId xmlns:a16="http://schemas.microsoft.com/office/drawing/2014/main" id="{15B2AAC0-E898-448D-98CB-BEE42D79FDE1}"/>
                  </a:ext>
                </a:extLst>
              </p:cNvPr>
              <p:cNvSpPr/>
              <p:nvPr/>
            </p:nvSpPr>
            <p:spPr>
              <a:xfrm>
                <a:off x="3910449" y="2445688"/>
                <a:ext cx="1074590" cy="27450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4472C4">
                    <a:lumMod val="5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Arial" panose="020B0604020202020204" pitchFamily="34" charset="0"/>
                    <a:cs typeface="Times New Roman" panose="02020603050405020304" pitchFamily="18" charset="0"/>
                  </a:rPr>
                  <a:t>Сотрудник</a:t>
                </a:r>
                <a:endPara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2" name="Прямоугольник 79">
                <a:extLst>
                  <a:ext uri="{FF2B5EF4-FFF2-40B4-BE49-F238E27FC236}">
                    <a16:creationId xmlns:a16="http://schemas.microsoft.com/office/drawing/2014/main" id="{14569265-618E-4319-81B9-B8D752625316}"/>
                  </a:ext>
                </a:extLst>
              </p:cNvPr>
              <p:cNvSpPr/>
              <p:nvPr/>
            </p:nvSpPr>
            <p:spPr>
              <a:xfrm>
                <a:off x="7750702" y="2445688"/>
                <a:ext cx="1086326" cy="27450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4472C4">
                    <a:lumMod val="5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Аккаунт</a:t>
                </a:r>
              </a:p>
            </p:txBody>
          </p:sp>
          <p:sp>
            <p:nvSpPr>
              <p:cNvPr id="193" name="Прямоугольник 80">
                <a:extLst>
                  <a:ext uri="{FF2B5EF4-FFF2-40B4-BE49-F238E27FC236}">
                    <a16:creationId xmlns:a16="http://schemas.microsoft.com/office/drawing/2014/main" id="{9002A34D-D0FD-45B3-8782-3FFC2E939D0D}"/>
                  </a:ext>
                </a:extLst>
              </p:cNvPr>
              <p:cNvSpPr/>
              <p:nvPr/>
            </p:nvSpPr>
            <p:spPr>
              <a:xfrm>
                <a:off x="4946310" y="2212571"/>
                <a:ext cx="343224" cy="3827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194" name="Прямоугольник 81">
                <a:extLst>
                  <a:ext uri="{FF2B5EF4-FFF2-40B4-BE49-F238E27FC236}">
                    <a16:creationId xmlns:a16="http://schemas.microsoft.com/office/drawing/2014/main" id="{9CF8F589-A8FA-499E-9E81-82EDA322DEEC}"/>
                  </a:ext>
                </a:extLst>
              </p:cNvPr>
              <p:cNvSpPr/>
              <p:nvPr/>
            </p:nvSpPr>
            <p:spPr>
              <a:xfrm>
                <a:off x="7459588" y="2212571"/>
                <a:ext cx="317587" cy="3770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Arial" panose="020B0604020202020204" pitchFamily="34" charset="0"/>
                    <a:cs typeface="Times New Roman" panose="02020603050405020304" pitchFamily="18" charset="0"/>
                  </a:rPr>
                  <a:t>1</a:t>
                </a:r>
                <a:endPara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195" name="Группа 83">
                <a:extLst>
                  <a:ext uri="{FF2B5EF4-FFF2-40B4-BE49-F238E27FC236}">
                    <a16:creationId xmlns:a16="http://schemas.microsoft.com/office/drawing/2014/main" id="{A3208663-2167-4AEF-8C38-C334182E9DD2}"/>
                  </a:ext>
                </a:extLst>
              </p:cNvPr>
              <p:cNvGrpSpPr/>
              <p:nvPr/>
            </p:nvGrpSpPr>
            <p:grpSpPr>
              <a:xfrm>
                <a:off x="5335393" y="2329505"/>
                <a:ext cx="2016224" cy="523431"/>
                <a:chOff x="3600" y="5625"/>
                <a:chExt cx="2055" cy="870"/>
              </a:xfrm>
            </p:grpSpPr>
            <p:sp>
              <p:nvSpPr>
                <p:cNvPr id="196" name="Ромб 84">
                  <a:extLst>
                    <a:ext uri="{FF2B5EF4-FFF2-40B4-BE49-F238E27FC236}">
                      <a16:creationId xmlns:a16="http://schemas.microsoft.com/office/drawing/2014/main" id="{ABBD8912-F276-4D0E-9D96-23F2A8DD04A1}"/>
                    </a:ext>
                  </a:extLst>
                </p:cNvPr>
                <p:cNvSpPr/>
                <p:nvPr/>
              </p:nvSpPr>
              <p:spPr>
                <a:xfrm>
                  <a:off x="3600" y="5625"/>
                  <a:ext cx="2055" cy="870"/>
                </a:xfrm>
                <a:prstGeom prst="diamond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4472C4">
                      <a:lumMod val="50000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ru-RU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4472C4">
                          <a:lumMod val="50000"/>
                        </a:srgbClr>
                      </a:solidFill>
                      <a:effectLst/>
                      <a:uLnTx/>
                      <a:uFillTx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sp>
              <p:nvSpPr>
                <p:cNvPr id="197" name="Прямоугольник 85">
                  <a:extLst>
                    <a:ext uri="{FF2B5EF4-FFF2-40B4-BE49-F238E27FC236}">
                      <a16:creationId xmlns:a16="http://schemas.microsoft.com/office/drawing/2014/main" id="{B41EEC93-1E35-4EBF-BD20-D00FB38E53EE}"/>
                    </a:ext>
                  </a:extLst>
                </p:cNvPr>
                <p:cNvSpPr/>
                <p:nvPr/>
              </p:nvSpPr>
              <p:spPr>
                <a:xfrm>
                  <a:off x="4004" y="5784"/>
                  <a:ext cx="1172" cy="5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ru-RU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72C4">
                          <a:lumMod val="50000"/>
                        </a:srgbClr>
                      </a:solidFill>
                      <a:effectLst/>
                      <a:uLnTx/>
                      <a:uFillTx/>
                      <a:ea typeface="Arial" panose="020B0604020202020204" pitchFamily="34" charset="0"/>
                      <a:cs typeface="Times New Roman" panose="02020603050405020304" pitchFamily="18" charset="0"/>
                    </a:rPr>
                    <a:t>имеет</a:t>
                  </a:r>
                  <a:endPara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86" name="Прямоугольник 76">
              <a:extLst>
                <a:ext uri="{FF2B5EF4-FFF2-40B4-BE49-F238E27FC236}">
                  <a16:creationId xmlns:a16="http://schemas.microsoft.com/office/drawing/2014/main" id="{45E1FEB7-E697-4D56-8190-D8B918862667}"/>
                </a:ext>
              </a:extLst>
            </p:cNvPr>
            <p:cNvSpPr/>
            <p:nvPr/>
          </p:nvSpPr>
          <p:spPr>
            <a:xfrm>
              <a:off x="4980044" y="2589704"/>
              <a:ext cx="276769" cy="27450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188" name="Прямая со стрелкой 86">
              <a:extLst>
                <a:ext uri="{FF2B5EF4-FFF2-40B4-BE49-F238E27FC236}">
                  <a16:creationId xmlns:a16="http://schemas.microsoft.com/office/drawing/2014/main" id="{778025C8-492C-400D-AE78-0F4DFC731950}"/>
                </a:ext>
              </a:extLst>
            </p:cNvPr>
            <p:cNvCxnSpPr/>
            <p:nvPr/>
          </p:nvCxnSpPr>
          <p:spPr>
            <a:xfrm>
              <a:off x="4985039" y="2726957"/>
              <a:ext cx="350354" cy="8280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89" name="Прямоугольник 76">
              <a:extLst>
                <a:ext uri="{FF2B5EF4-FFF2-40B4-BE49-F238E27FC236}">
                  <a16:creationId xmlns:a16="http://schemas.microsoft.com/office/drawing/2014/main" id="{07C5BC82-074C-4CA8-A59B-66583A6097AD}"/>
                </a:ext>
              </a:extLst>
            </p:cNvPr>
            <p:cNvSpPr/>
            <p:nvPr/>
          </p:nvSpPr>
          <p:spPr>
            <a:xfrm>
              <a:off x="7471225" y="2589704"/>
              <a:ext cx="276769" cy="27450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190" name="Прямая со стрелкой 82">
              <a:extLst>
                <a:ext uri="{FF2B5EF4-FFF2-40B4-BE49-F238E27FC236}">
                  <a16:creationId xmlns:a16="http://schemas.microsoft.com/office/drawing/2014/main" id="{4DD32BFC-A687-4F1C-BD3D-08A0AA0B41ED}"/>
                </a:ext>
              </a:extLst>
            </p:cNvPr>
            <p:cNvCxnSpPr/>
            <p:nvPr/>
          </p:nvCxnSpPr>
          <p:spPr>
            <a:xfrm flipV="1">
              <a:off x="7351617" y="2726957"/>
              <a:ext cx="399085" cy="8280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198" name="Group 114">
            <a:extLst>
              <a:ext uri="{FF2B5EF4-FFF2-40B4-BE49-F238E27FC236}">
                <a16:creationId xmlns:a16="http://schemas.microsoft.com/office/drawing/2014/main" id="{C2B3429B-D06D-47F0-9330-07087DBFB238}"/>
              </a:ext>
            </a:extLst>
          </p:cNvPr>
          <p:cNvGrpSpPr/>
          <p:nvPr/>
        </p:nvGrpSpPr>
        <p:grpSpPr>
          <a:xfrm>
            <a:off x="1802132" y="1351479"/>
            <a:ext cx="2664578" cy="1224137"/>
            <a:chOff x="154492" y="2057104"/>
            <a:chExt cx="2367394" cy="1224137"/>
          </a:xfrm>
        </p:grpSpPr>
        <p:sp>
          <p:nvSpPr>
            <p:cNvPr id="199" name="Прямоугольник 4">
              <a:extLst>
                <a:ext uri="{FF2B5EF4-FFF2-40B4-BE49-F238E27FC236}">
                  <a16:creationId xmlns:a16="http://schemas.microsoft.com/office/drawing/2014/main" id="{06D76CAA-EA10-488D-AF3B-37FD75959E95}"/>
                </a:ext>
              </a:extLst>
            </p:cNvPr>
            <p:cNvSpPr/>
            <p:nvPr/>
          </p:nvSpPr>
          <p:spPr>
            <a:xfrm>
              <a:off x="1859791" y="2057104"/>
              <a:ext cx="662095" cy="12241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sng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Оклад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50000 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5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1</a:t>
              </a: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000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70000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100000</a:t>
              </a:r>
            </a:p>
          </p:txBody>
        </p:sp>
        <p:sp>
          <p:nvSpPr>
            <p:cNvPr id="200" name="Прямоугольник 3">
              <a:extLst>
                <a:ext uri="{FF2B5EF4-FFF2-40B4-BE49-F238E27FC236}">
                  <a16:creationId xmlns:a16="http://schemas.microsoft.com/office/drawing/2014/main" id="{C768DD1C-35A2-4025-92BE-BD2C478E0CE9}"/>
                </a:ext>
              </a:extLst>
            </p:cNvPr>
            <p:cNvSpPr/>
            <p:nvPr/>
          </p:nvSpPr>
          <p:spPr>
            <a:xfrm>
              <a:off x="154492" y="2057105"/>
              <a:ext cx="1087606" cy="12241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sng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Должность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инженер 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ст. инженер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вед. инженер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менеджер</a:t>
              </a: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201" name="Прямая со стрелкой 6">
              <a:extLst>
                <a:ext uri="{FF2B5EF4-FFF2-40B4-BE49-F238E27FC236}">
                  <a16:creationId xmlns:a16="http://schemas.microsoft.com/office/drawing/2014/main" id="{FFEBC9B0-FBEA-4519-AA50-0D82254DD5A2}"/>
                </a:ext>
              </a:extLst>
            </p:cNvPr>
            <p:cNvCxnSpPr/>
            <p:nvPr/>
          </p:nvCxnSpPr>
          <p:spPr>
            <a:xfrm flipV="1">
              <a:off x="1242098" y="2410956"/>
              <a:ext cx="617692" cy="388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202" name="Прямая со стрелкой 2">
              <a:extLst>
                <a:ext uri="{FF2B5EF4-FFF2-40B4-BE49-F238E27FC236}">
                  <a16:creationId xmlns:a16="http://schemas.microsoft.com/office/drawing/2014/main" id="{0EB9E964-7623-4D47-89CE-CDD87678C969}"/>
                </a:ext>
              </a:extLst>
            </p:cNvPr>
            <p:cNvCxnSpPr/>
            <p:nvPr/>
          </p:nvCxnSpPr>
          <p:spPr>
            <a:xfrm>
              <a:off x="1242098" y="2624793"/>
              <a:ext cx="617692" cy="0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203" name="Прямая со стрелкой 12">
              <a:extLst>
                <a:ext uri="{FF2B5EF4-FFF2-40B4-BE49-F238E27FC236}">
                  <a16:creationId xmlns:a16="http://schemas.microsoft.com/office/drawing/2014/main" id="{0795B6C4-6AFB-46B9-AE11-F1176BD0F4ED}"/>
                </a:ext>
              </a:extLst>
            </p:cNvPr>
            <p:cNvCxnSpPr/>
            <p:nvPr/>
          </p:nvCxnSpPr>
          <p:spPr>
            <a:xfrm>
              <a:off x="1242098" y="2868128"/>
              <a:ext cx="598022" cy="1126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204" name="Прямая со стрелкой 12">
              <a:extLst>
                <a:ext uri="{FF2B5EF4-FFF2-40B4-BE49-F238E27FC236}">
                  <a16:creationId xmlns:a16="http://schemas.microsoft.com/office/drawing/2014/main" id="{9FF005C6-23DA-4B86-B340-0C5037FACC9C}"/>
                </a:ext>
              </a:extLst>
            </p:cNvPr>
            <p:cNvCxnSpPr/>
            <p:nvPr/>
          </p:nvCxnSpPr>
          <p:spPr>
            <a:xfrm>
              <a:off x="1251932" y="3101828"/>
              <a:ext cx="598022" cy="1126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</p:grpSp>
      <p:grpSp>
        <p:nvGrpSpPr>
          <p:cNvPr id="205" name="Group 121">
            <a:extLst>
              <a:ext uri="{FF2B5EF4-FFF2-40B4-BE49-F238E27FC236}">
                <a16:creationId xmlns:a16="http://schemas.microsoft.com/office/drawing/2014/main" id="{09E03E72-AD28-4E8F-AEDF-11C341378668}"/>
              </a:ext>
            </a:extLst>
          </p:cNvPr>
          <p:cNvGrpSpPr/>
          <p:nvPr/>
        </p:nvGrpSpPr>
        <p:grpSpPr>
          <a:xfrm>
            <a:off x="5358819" y="1506773"/>
            <a:ext cx="4926579" cy="640365"/>
            <a:chOff x="3910449" y="3684834"/>
            <a:chExt cx="4926579" cy="640365"/>
          </a:xfrm>
        </p:grpSpPr>
        <p:grpSp>
          <p:nvGrpSpPr>
            <p:cNvPr id="206" name="Group 122">
              <a:extLst>
                <a:ext uri="{FF2B5EF4-FFF2-40B4-BE49-F238E27FC236}">
                  <a16:creationId xmlns:a16="http://schemas.microsoft.com/office/drawing/2014/main" id="{A5A9B544-CCA4-472C-BBF8-72C9B0502556}"/>
                </a:ext>
              </a:extLst>
            </p:cNvPr>
            <p:cNvGrpSpPr/>
            <p:nvPr/>
          </p:nvGrpSpPr>
          <p:grpSpPr>
            <a:xfrm>
              <a:off x="3910449" y="3684834"/>
              <a:ext cx="4926579" cy="640365"/>
              <a:chOff x="3910449" y="2212571"/>
              <a:chExt cx="4926579" cy="640365"/>
            </a:xfrm>
          </p:grpSpPr>
          <p:sp>
            <p:nvSpPr>
              <p:cNvPr id="209" name="Прямоугольник 78">
                <a:extLst>
                  <a:ext uri="{FF2B5EF4-FFF2-40B4-BE49-F238E27FC236}">
                    <a16:creationId xmlns:a16="http://schemas.microsoft.com/office/drawing/2014/main" id="{34890894-D3E6-47ED-81E2-11F49A2DDD67}"/>
                  </a:ext>
                </a:extLst>
              </p:cNvPr>
              <p:cNvSpPr/>
              <p:nvPr/>
            </p:nvSpPr>
            <p:spPr>
              <a:xfrm>
                <a:off x="3910449" y="2445688"/>
                <a:ext cx="1074590" cy="27450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4472C4">
                    <a:lumMod val="5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Arial" panose="020B0604020202020204" pitchFamily="34" charset="0"/>
                    <a:cs typeface="Times New Roman" panose="02020603050405020304" pitchFamily="18" charset="0"/>
                  </a:rPr>
                  <a:t>Должность</a:t>
                </a:r>
                <a:endPara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0" name="Прямоугольник 79">
                <a:extLst>
                  <a:ext uri="{FF2B5EF4-FFF2-40B4-BE49-F238E27FC236}">
                    <a16:creationId xmlns:a16="http://schemas.microsoft.com/office/drawing/2014/main" id="{5D1A7E96-4CBC-41F3-BD22-938D01C88D6F}"/>
                  </a:ext>
                </a:extLst>
              </p:cNvPr>
              <p:cNvSpPr/>
              <p:nvPr/>
            </p:nvSpPr>
            <p:spPr>
              <a:xfrm>
                <a:off x="7750702" y="2445688"/>
                <a:ext cx="1086326" cy="27450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4472C4">
                    <a:lumMod val="5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Arial" panose="020B0604020202020204" pitchFamily="34" charset="0"/>
                    <a:cs typeface="Times New Roman" panose="02020603050405020304" pitchFamily="18" charset="0"/>
                  </a:rPr>
                  <a:t>Оклад</a:t>
                </a:r>
                <a:endPara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1" name="Прямоугольник 80">
                <a:extLst>
                  <a:ext uri="{FF2B5EF4-FFF2-40B4-BE49-F238E27FC236}">
                    <a16:creationId xmlns:a16="http://schemas.microsoft.com/office/drawing/2014/main" id="{63B3A8F2-7D42-4BB4-B84C-26E58B851F0E}"/>
                  </a:ext>
                </a:extLst>
              </p:cNvPr>
              <p:cNvSpPr/>
              <p:nvPr/>
            </p:nvSpPr>
            <p:spPr>
              <a:xfrm>
                <a:off x="4952406" y="2212571"/>
                <a:ext cx="343224" cy="3827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12" name="Прямоугольник 81">
                <a:extLst>
                  <a:ext uri="{FF2B5EF4-FFF2-40B4-BE49-F238E27FC236}">
                    <a16:creationId xmlns:a16="http://schemas.microsoft.com/office/drawing/2014/main" id="{28D406BE-D37A-48E9-B7E2-332B96460ED5}"/>
                  </a:ext>
                </a:extLst>
              </p:cNvPr>
              <p:cNvSpPr/>
              <p:nvPr/>
            </p:nvSpPr>
            <p:spPr>
              <a:xfrm>
                <a:off x="7488772" y="2212571"/>
                <a:ext cx="317587" cy="3770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Arial" panose="020B0604020202020204" pitchFamily="34" charset="0"/>
                    <a:cs typeface="Times New Roman" panose="02020603050405020304" pitchFamily="18" charset="0"/>
                  </a:rPr>
                  <a:t>1</a:t>
                </a:r>
                <a:endPara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213" name="Группа 83">
                <a:extLst>
                  <a:ext uri="{FF2B5EF4-FFF2-40B4-BE49-F238E27FC236}">
                    <a16:creationId xmlns:a16="http://schemas.microsoft.com/office/drawing/2014/main" id="{B77933AB-DBF4-49D6-9F13-072394FCB5B3}"/>
                  </a:ext>
                </a:extLst>
              </p:cNvPr>
              <p:cNvGrpSpPr/>
              <p:nvPr/>
            </p:nvGrpSpPr>
            <p:grpSpPr>
              <a:xfrm>
                <a:off x="5335393" y="2329505"/>
                <a:ext cx="2016224" cy="523431"/>
                <a:chOff x="3600" y="5625"/>
                <a:chExt cx="2055" cy="870"/>
              </a:xfrm>
            </p:grpSpPr>
            <p:sp>
              <p:nvSpPr>
                <p:cNvPr id="214" name="Ромб 84">
                  <a:extLst>
                    <a:ext uri="{FF2B5EF4-FFF2-40B4-BE49-F238E27FC236}">
                      <a16:creationId xmlns:a16="http://schemas.microsoft.com/office/drawing/2014/main" id="{DAF82488-9C33-4AD1-8F81-F4F2A01A9E1F}"/>
                    </a:ext>
                  </a:extLst>
                </p:cNvPr>
                <p:cNvSpPr/>
                <p:nvPr/>
              </p:nvSpPr>
              <p:spPr>
                <a:xfrm>
                  <a:off x="3600" y="5625"/>
                  <a:ext cx="2055" cy="870"/>
                </a:xfrm>
                <a:prstGeom prst="diamond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4472C4">
                      <a:lumMod val="50000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ru-RU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4472C4">
                          <a:lumMod val="50000"/>
                        </a:srgbClr>
                      </a:solidFill>
                      <a:effectLst/>
                      <a:uLnTx/>
                      <a:uFillTx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sp>
              <p:nvSpPr>
                <p:cNvPr id="215" name="Прямоугольник 85">
                  <a:extLst>
                    <a:ext uri="{FF2B5EF4-FFF2-40B4-BE49-F238E27FC236}">
                      <a16:creationId xmlns:a16="http://schemas.microsoft.com/office/drawing/2014/main" id="{720CF62E-11DF-48C3-80B6-AADA6D8E6397}"/>
                    </a:ext>
                  </a:extLst>
                </p:cNvPr>
                <p:cNvSpPr/>
                <p:nvPr/>
              </p:nvSpPr>
              <p:spPr>
                <a:xfrm>
                  <a:off x="3954" y="5784"/>
                  <a:ext cx="1272" cy="49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ru-RU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72C4">
                          <a:lumMod val="50000"/>
                        </a:srgbClr>
                      </a:solidFill>
                      <a:effectLst/>
                      <a:uLnTx/>
                      <a:uFillTx/>
                      <a:ea typeface="Arial" panose="020B0604020202020204" pitchFamily="34" charset="0"/>
                      <a:cs typeface="Times New Roman" panose="02020603050405020304" pitchFamily="18" charset="0"/>
                    </a:rPr>
                    <a:t>соответствует</a:t>
                  </a:r>
                  <a:endPara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07" name="Прямоугольник 76">
              <a:extLst>
                <a:ext uri="{FF2B5EF4-FFF2-40B4-BE49-F238E27FC236}">
                  <a16:creationId xmlns:a16="http://schemas.microsoft.com/office/drawing/2014/main" id="{B8EDA4EB-3B29-4441-B1E5-5930DD6DCD5E}"/>
                </a:ext>
              </a:extLst>
            </p:cNvPr>
            <p:cNvSpPr/>
            <p:nvPr/>
          </p:nvSpPr>
          <p:spPr>
            <a:xfrm>
              <a:off x="4985039" y="3917951"/>
              <a:ext cx="276769" cy="27450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208" name="Прямая со стрелкой 86">
              <a:extLst>
                <a:ext uri="{FF2B5EF4-FFF2-40B4-BE49-F238E27FC236}">
                  <a16:creationId xmlns:a16="http://schemas.microsoft.com/office/drawing/2014/main" id="{F9887861-A1FC-4436-8136-6CB67C4FF7DC}"/>
                </a:ext>
              </a:extLst>
            </p:cNvPr>
            <p:cNvCxnSpPr/>
            <p:nvPr/>
          </p:nvCxnSpPr>
          <p:spPr>
            <a:xfrm>
              <a:off x="4985039" y="4055204"/>
              <a:ext cx="350354" cy="8280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216" name="Прямоугольник 76">
            <a:extLst>
              <a:ext uri="{FF2B5EF4-FFF2-40B4-BE49-F238E27FC236}">
                <a16:creationId xmlns:a16="http://schemas.microsoft.com/office/drawing/2014/main" id="{9319B2A4-8B4F-4DB1-93FE-391AEBB31136}"/>
              </a:ext>
            </a:extLst>
          </p:cNvPr>
          <p:cNvSpPr/>
          <p:nvPr/>
        </p:nvSpPr>
        <p:spPr>
          <a:xfrm>
            <a:off x="8926809" y="1739890"/>
            <a:ext cx="276769" cy="274506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472C4">
                <a:lumMod val="5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cxnSp>
        <p:nvCxnSpPr>
          <p:cNvPr id="217" name="Прямая со стрелкой 82">
            <a:extLst>
              <a:ext uri="{FF2B5EF4-FFF2-40B4-BE49-F238E27FC236}">
                <a16:creationId xmlns:a16="http://schemas.microsoft.com/office/drawing/2014/main" id="{71CA0E24-E65E-437A-8E46-12A9D859B864}"/>
              </a:ext>
            </a:extLst>
          </p:cNvPr>
          <p:cNvCxnSpPr/>
          <p:nvPr/>
        </p:nvCxnSpPr>
        <p:spPr>
          <a:xfrm flipV="1">
            <a:off x="8799987" y="1877143"/>
            <a:ext cx="399085" cy="8280"/>
          </a:xfrm>
          <a:prstGeom prst="straightConnector1">
            <a:avLst/>
          </a:prstGeom>
          <a:solidFill>
            <a:srgbClr val="FFFFFF"/>
          </a:solidFill>
          <a:ln w="9525" cap="flat" cmpd="sng">
            <a:solidFill>
              <a:srgbClr val="4472C4">
                <a:lumMod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69128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Метод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ER-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диаграмм: 6 правил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800" dirty="0">
                <a:solidFill>
                  <a:srgbClr val="F58612"/>
                </a:solidFill>
                <a:latin typeface="+mn-lt"/>
              </a:rPr>
              <a:t>[1]:[1] = одно отношение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800" dirty="0">
                <a:solidFill>
                  <a:srgbClr val="FF0000"/>
                </a:solidFill>
                <a:latin typeface="+mn-lt"/>
              </a:rPr>
              <a:t>1:[1] = два отношения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800" dirty="0">
                <a:solidFill>
                  <a:srgbClr val="FF0000"/>
                </a:solidFill>
                <a:latin typeface="+mn-lt"/>
              </a:rPr>
              <a:t>1:[N] = два отношения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800" dirty="0">
                <a:solidFill>
                  <a:schemeClr val="accent5"/>
                </a:solidFill>
                <a:latin typeface="+mn-lt"/>
              </a:rPr>
              <a:t>1:1 = три отношения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800" dirty="0">
                <a:solidFill>
                  <a:schemeClr val="accent5"/>
                </a:solidFill>
                <a:latin typeface="+mn-lt"/>
              </a:rPr>
              <a:t>1:N = три отношения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800" dirty="0">
                <a:solidFill>
                  <a:schemeClr val="accent5"/>
                </a:solidFill>
                <a:latin typeface="+mn-lt"/>
              </a:rPr>
              <a:t>N:N = три отношения</a:t>
            </a:r>
          </a:p>
        </p:txBody>
      </p:sp>
    </p:spTree>
    <p:extLst>
      <p:ext uri="{BB962C8B-B14F-4D97-AF65-F5344CB8AC3E}">
        <p14:creationId xmlns:p14="http://schemas.microsoft.com/office/powerpoint/2010/main" val="2743339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Метод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ER-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диаграмм: результат проектирования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  <p:graphicFrame>
        <p:nvGraphicFramePr>
          <p:cNvPr id="49" name="Object 5">
            <a:extLst>
              <a:ext uri="{FF2B5EF4-FFF2-40B4-BE49-F238E27FC236}">
                <a16:creationId xmlns:a16="http://schemas.microsoft.com/office/drawing/2014/main" id="{6335567E-4153-4D9D-996F-161C62FAC2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5009963"/>
              </p:ext>
            </p:extLst>
          </p:nvPr>
        </p:nvGraphicFramePr>
        <p:xfrm>
          <a:off x="1930871" y="3505216"/>
          <a:ext cx="1782318" cy="1343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Worksheet" r:id="rId3" imgW="1276241" imgH="962141" progId="Excel.Sheet.12">
                  <p:embed/>
                </p:oleObj>
              </mc:Choice>
              <mc:Fallback>
                <p:oleObj name="Worksheet" r:id="rId3" imgW="1276241" imgH="962141" progId="Excel.Shee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30871" y="3505216"/>
                        <a:ext cx="1782318" cy="13433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" name="Object 7">
            <a:extLst>
              <a:ext uri="{FF2B5EF4-FFF2-40B4-BE49-F238E27FC236}">
                <a16:creationId xmlns:a16="http://schemas.microsoft.com/office/drawing/2014/main" id="{BB86D6CE-A9CF-4DE3-B1AC-1A532D6D79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4927102"/>
              </p:ext>
            </p:extLst>
          </p:nvPr>
        </p:nvGraphicFramePr>
        <p:xfrm>
          <a:off x="7842388" y="3505216"/>
          <a:ext cx="2335523" cy="1789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Worksheet" r:id="rId5" imgW="1752678" imgH="1342917" progId="Excel.Sheet.12">
                  <p:embed/>
                </p:oleObj>
              </mc:Choice>
              <mc:Fallback>
                <p:oleObj name="Worksheet" r:id="rId5" imgW="1752678" imgH="1342917" progId="Excel.Sheet.12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842388" y="3505216"/>
                        <a:ext cx="2335523" cy="17897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" name="Object 4">
            <a:extLst>
              <a:ext uri="{FF2B5EF4-FFF2-40B4-BE49-F238E27FC236}">
                <a16:creationId xmlns:a16="http://schemas.microsoft.com/office/drawing/2014/main" id="{9A50E4A8-7474-4ED0-BDC6-12E5242A00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2541434"/>
              </p:ext>
            </p:extLst>
          </p:nvPr>
        </p:nvGraphicFramePr>
        <p:xfrm>
          <a:off x="2590152" y="1406506"/>
          <a:ext cx="7011695" cy="1784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Worksheet" r:id="rId7" imgW="5276787" imgH="1342917" progId="Excel.Sheet.12">
                  <p:embed/>
                </p:oleObj>
              </mc:Choice>
              <mc:Fallback>
                <p:oleObj name="Worksheet" r:id="rId7" imgW="5276787" imgH="1342917" progId="Excel.Sheet.12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90152" y="1406506"/>
                        <a:ext cx="7011695" cy="1784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" name="Object 8">
            <a:extLst>
              <a:ext uri="{FF2B5EF4-FFF2-40B4-BE49-F238E27FC236}">
                <a16:creationId xmlns:a16="http://schemas.microsoft.com/office/drawing/2014/main" id="{309B8ACC-3953-40C6-A64F-D9B1481139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1412326"/>
              </p:ext>
            </p:extLst>
          </p:nvPr>
        </p:nvGraphicFramePr>
        <p:xfrm>
          <a:off x="4273255" y="3492517"/>
          <a:ext cx="3079264" cy="157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Worksheet" r:id="rId9" imgW="2257435" imgH="1152337" progId="Excel.Sheet.12">
                  <p:embed/>
                </p:oleObj>
              </mc:Choice>
              <mc:Fallback>
                <p:oleObj name="Worksheet" r:id="rId9" imgW="2257435" imgH="1152337" progId="Excel.Sheet.12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73255" y="3492517"/>
                        <a:ext cx="3079264" cy="1572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9583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Первичный ключ – уникальный идентификатор записи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  <p:graphicFrame>
        <p:nvGraphicFramePr>
          <p:cNvPr id="25" name="Object 5">
            <a:extLst>
              <a:ext uri="{FF2B5EF4-FFF2-40B4-BE49-F238E27FC236}">
                <a16:creationId xmlns:a16="http://schemas.microsoft.com/office/drawing/2014/main" id="{175E459A-A1CD-4DB9-BDE7-729BBF7663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1476116"/>
              </p:ext>
            </p:extLst>
          </p:nvPr>
        </p:nvGraphicFramePr>
        <p:xfrm>
          <a:off x="2109714" y="3513604"/>
          <a:ext cx="1782318" cy="1343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Worksheet" r:id="rId3" imgW="1276241" imgH="962141" progId="Excel.Sheet.12">
                  <p:embed/>
                </p:oleObj>
              </mc:Choice>
              <mc:Fallback>
                <p:oleObj name="Worksheet" r:id="rId3" imgW="1276241" imgH="962141" progId="Excel.Shee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09714" y="3513604"/>
                        <a:ext cx="1782318" cy="13433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7">
            <a:extLst>
              <a:ext uri="{FF2B5EF4-FFF2-40B4-BE49-F238E27FC236}">
                <a16:creationId xmlns:a16="http://schemas.microsoft.com/office/drawing/2014/main" id="{7350374E-E59B-425F-83F3-FC7BE7413C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3907246"/>
              </p:ext>
            </p:extLst>
          </p:nvPr>
        </p:nvGraphicFramePr>
        <p:xfrm>
          <a:off x="7766887" y="3513605"/>
          <a:ext cx="2335523" cy="1789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Worksheet" r:id="rId5" imgW="1752678" imgH="1342917" progId="Excel.Sheet.12">
                  <p:embed/>
                </p:oleObj>
              </mc:Choice>
              <mc:Fallback>
                <p:oleObj name="Worksheet" r:id="rId5" imgW="1752678" imgH="1342917" progId="Excel.Sheet.12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766887" y="3513605"/>
                        <a:ext cx="2335523" cy="17897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4">
            <a:extLst>
              <a:ext uri="{FF2B5EF4-FFF2-40B4-BE49-F238E27FC236}">
                <a16:creationId xmlns:a16="http://schemas.microsoft.com/office/drawing/2014/main" id="{F08E8C20-9B01-4CF0-8E2E-40D067678D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906698"/>
              </p:ext>
            </p:extLst>
          </p:nvPr>
        </p:nvGraphicFramePr>
        <p:xfrm>
          <a:off x="2514651" y="1391947"/>
          <a:ext cx="7011695" cy="1784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Worksheet" r:id="rId7" imgW="5276787" imgH="1342917" progId="Excel.Sheet.12">
                  <p:embed/>
                </p:oleObj>
              </mc:Choice>
              <mc:Fallback>
                <p:oleObj name="Worksheet" r:id="rId7" imgW="5276787" imgH="1342917" progId="Excel.Sheet.12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14651" y="1391947"/>
                        <a:ext cx="7011695" cy="1784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ounded Rectangle 1">
            <a:extLst>
              <a:ext uri="{FF2B5EF4-FFF2-40B4-BE49-F238E27FC236}">
                <a16:creationId xmlns:a16="http://schemas.microsoft.com/office/drawing/2014/main" id="{8FCBA0CA-2FD5-481A-BEC9-9BA8000BBC98}"/>
              </a:ext>
            </a:extLst>
          </p:cNvPr>
          <p:cNvSpPr/>
          <p:nvPr/>
        </p:nvSpPr>
        <p:spPr>
          <a:xfrm>
            <a:off x="2424552" y="1846943"/>
            <a:ext cx="1224136" cy="1440160"/>
          </a:xfrm>
          <a:prstGeom prst="roundRect">
            <a:avLst/>
          </a:prstGeom>
          <a:noFill/>
          <a:ln w="28575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ounded Rectangle 9">
            <a:extLst>
              <a:ext uri="{FF2B5EF4-FFF2-40B4-BE49-F238E27FC236}">
                <a16:creationId xmlns:a16="http://schemas.microsoft.com/office/drawing/2014/main" id="{26CA5BBD-05B2-4F06-BD47-4176B9964DE5}"/>
              </a:ext>
            </a:extLst>
          </p:cNvPr>
          <p:cNvSpPr/>
          <p:nvPr/>
        </p:nvSpPr>
        <p:spPr>
          <a:xfrm>
            <a:off x="7654138" y="3935175"/>
            <a:ext cx="2592288" cy="397272"/>
          </a:xfrm>
          <a:prstGeom prst="roundRect">
            <a:avLst/>
          </a:prstGeom>
          <a:noFill/>
          <a:ln w="28575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ounded Rectangle 10">
            <a:extLst>
              <a:ext uri="{FF2B5EF4-FFF2-40B4-BE49-F238E27FC236}">
                <a16:creationId xmlns:a16="http://schemas.microsoft.com/office/drawing/2014/main" id="{3A0E954E-2CFE-4C6F-A37A-5ED36B13408B}"/>
              </a:ext>
            </a:extLst>
          </p:cNvPr>
          <p:cNvSpPr/>
          <p:nvPr/>
        </p:nvSpPr>
        <p:spPr>
          <a:xfrm>
            <a:off x="4110079" y="3982649"/>
            <a:ext cx="1958804" cy="1176662"/>
          </a:xfrm>
          <a:prstGeom prst="roundRect">
            <a:avLst/>
          </a:prstGeom>
          <a:noFill/>
          <a:ln w="28575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2" name="Object 11">
            <a:extLst>
              <a:ext uri="{FF2B5EF4-FFF2-40B4-BE49-F238E27FC236}">
                <a16:creationId xmlns:a16="http://schemas.microsoft.com/office/drawing/2014/main" id="{78B4345D-AADB-4CA1-B159-CEA6522A2D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4443681"/>
              </p:ext>
            </p:extLst>
          </p:nvPr>
        </p:nvGraphicFramePr>
        <p:xfrm>
          <a:off x="4254095" y="3513604"/>
          <a:ext cx="3079264" cy="157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Worksheet" r:id="rId9" imgW="2257435" imgH="1152337" progId="Excel.Sheet.12">
                  <p:embed/>
                </p:oleObj>
              </mc:Choice>
              <mc:Fallback>
                <p:oleObj name="Worksheet" r:id="rId9" imgW="2257435" imgH="1152337" progId="Excel.Sheet.12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54095" y="3513604"/>
                        <a:ext cx="3079264" cy="1572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ounded Rectangle 12">
            <a:extLst>
              <a:ext uri="{FF2B5EF4-FFF2-40B4-BE49-F238E27FC236}">
                <a16:creationId xmlns:a16="http://schemas.microsoft.com/office/drawing/2014/main" id="{8F424B5D-AC64-4F56-8943-39A7ABEF1CAE}"/>
              </a:ext>
            </a:extLst>
          </p:cNvPr>
          <p:cNvSpPr/>
          <p:nvPr/>
        </p:nvSpPr>
        <p:spPr>
          <a:xfrm>
            <a:off x="1965698" y="3935175"/>
            <a:ext cx="791896" cy="1008112"/>
          </a:xfrm>
          <a:prstGeom prst="roundRect">
            <a:avLst/>
          </a:prstGeom>
          <a:noFill/>
          <a:ln w="28575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1853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Внешний ключ – для связи двух отношений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  <p:graphicFrame>
        <p:nvGraphicFramePr>
          <p:cNvPr id="16" name="Object 5">
            <a:extLst>
              <a:ext uri="{FF2B5EF4-FFF2-40B4-BE49-F238E27FC236}">
                <a16:creationId xmlns:a16="http://schemas.microsoft.com/office/drawing/2014/main" id="{3116C4FA-5A47-4089-BB34-8301AE5ECF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6493043"/>
              </p:ext>
            </p:extLst>
          </p:nvPr>
        </p:nvGraphicFramePr>
        <p:xfrm>
          <a:off x="2114784" y="3563939"/>
          <a:ext cx="1782318" cy="1343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Worksheet" r:id="rId3" imgW="1276241" imgH="962141" progId="Excel.Sheet.12">
                  <p:embed/>
                </p:oleObj>
              </mc:Choice>
              <mc:Fallback>
                <p:oleObj name="Worksheet" r:id="rId3" imgW="1276241" imgH="962141" progId="Excel.Shee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4784" y="3563939"/>
                        <a:ext cx="1782318" cy="13433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7">
            <a:extLst>
              <a:ext uri="{FF2B5EF4-FFF2-40B4-BE49-F238E27FC236}">
                <a16:creationId xmlns:a16="http://schemas.microsoft.com/office/drawing/2014/main" id="{323C8FA7-CFB5-4E72-8360-05B57B8949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2270848"/>
              </p:ext>
            </p:extLst>
          </p:nvPr>
        </p:nvGraphicFramePr>
        <p:xfrm>
          <a:off x="7771957" y="3563940"/>
          <a:ext cx="2335523" cy="1789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Worksheet" r:id="rId5" imgW="1752678" imgH="1342917" progId="Excel.Sheet.12">
                  <p:embed/>
                </p:oleObj>
              </mc:Choice>
              <mc:Fallback>
                <p:oleObj name="Worksheet" r:id="rId5" imgW="1752678" imgH="1342917" progId="Excel.Sheet.12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771957" y="3563940"/>
                        <a:ext cx="2335523" cy="17897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4">
            <a:extLst>
              <a:ext uri="{FF2B5EF4-FFF2-40B4-BE49-F238E27FC236}">
                <a16:creationId xmlns:a16="http://schemas.microsoft.com/office/drawing/2014/main" id="{F01D1072-1253-4398-970E-76D5C2CA2A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7001570"/>
              </p:ext>
            </p:extLst>
          </p:nvPr>
        </p:nvGraphicFramePr>
        <p:xfrm>
          <a:off x="2519721" y="1442282"/>
          <a:ext cx="7011695" cy="1784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Worksheet" r:id="rId7" imgW="5276787" imgH="1342917" progId="Excel.Sheet.12">
                  <p:embed/>
                </p:oleObj>
              </mc:Choice>
              <mc:Fallback>
                <p:oleObj name="Worksheet" r:id="rId7" imgW="5276787" imgH="1342917" progId="Excel.Sheet.12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19721" y="1442282"/>
                        <a:ext cx="7011695" cy="1784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ounded Rectangle 1">
            <a:extLst>
              <a:ext uri="{FF2B5EF4-FFF2-40B4-BE49-F238E27FC236}">
                <a16:creationId xmlns:a16="http://schemas.microsoft.com/office/drawing/2014/main" id="{4CD2476C-18E3-4847-AB42-2FC918BC26AF}"/>
              </a:ext>
            </a:extLst>
          </p:cNvPr>
          <p:cNvSpPr/>
          <p:nvPr/>
        </p:nvSpPr>
        <p:spPr>
          <a:xfrm>
            <a:off x="9260375" y="4032984"/>
            <a:ext cx="959853" cy="1392686"/>
          </a:xfrm>
          <a:prstGeom prst="roundRect">
            <a:avLst/>
          </a:prstGeom>
          <a:noFill/>
          <a:ln w="28575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ounded Rectangle 9">
            <a:extLst>
              <a:ext uri="{FF2B5EF4-FFF2-40B4-BE49-F238E27FC236}">
                <a16:creationId xmlns:a16="http://schemas.microsoft.com/office/drawing/2014/main" id="{7E5C1482-75BD-4C60-BA8F-803B814B6A1D}"/>
              </a:ext>
            </a:extLst>
          </p:cNvPr>
          <p:cNvSpPr/>
          <p:nvPr/>
        </p:nvSpPr>
        <p:spPr>
          <a:xfrm>
            <a:off x="7659208" y="4032984"/>
            <a:ext cx="1512168" cy="1392686"/>
          </a:xfrm>
          <a:prstGeom prst="roundRect">
            <a:avLst/>
          </a:prstGeom>
          <a:noFill/>
          <a:ln w="28575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1" name="Object 11">
            <a:extLst>
              <a:ext uri="{FF2B5EF4-FFF2-40B4-BE49-F238E27FC236}">
                <a16:creationId xmlns:a16="http://schemas.microsoft.com/office/drawing/2014/main" id="{80FE56F2-1CD2-42A1-9548-D3EC91B077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2382233"/>
              </p:ext>
            </p:extLst>
          </p:nvPr>
        </p:nvGraphicFramePr>
        <p:xfrm>
          <a:off x="4259165" y="3563939"/>
          <a:ext cx="3079264" cy="157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Worksheet" r:id="rId9" imgW="2257435" imgH="1152337" progId="Excel.Sheet.12">
                  <p:embed/>
                </p:oleObj>
              </mc:Choice>
              <mc:Fallback>
                <p:oleObj name="Worksheet" r:id="rId9" imgW="2257435" imgH="1152337" progId="Excel.Sheet.12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59165" y="3563939"/>
                        <a:ext cx="3079264" cy="1572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ounded Rectangle 12">
            <a:extLst>
              <a:ext uri="{FF2B5EF4-FFF2-40B4-BE49-F238E27FC236}">
                <a16:creationId xmlns:a16="http://schemas.microsoft.com/office/drawing/2014/main" id="{AC65D39B-340E-47A0-B153-A7061FFFB0F7}"/>
              </a:ext>
            </a:extLst>
          </p:cNvPr>
          <p:cNvSpPr/>
          <p:nvPr/>
        </p:nvSpPr>
        <p:spPr>
          <a:xfrm>
            <a:off x="4562864" y="1897278"/>
            <a:ext cx="1872208" cy="1412543"/>
          </a:xfrm>
          <a:prstGeom prst="roundRect">
            <a:avLst/>
          </a:prstGeom>
          <a:noFill/>
          <a:ln w="28575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5815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SQL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Сервер реляционной базы данных, как правило, понимает команды на языке SQL, который де-факто стал стандартом управления данными в реляционных базах данных. SQL (Structured Query Language — язык структурированных запросов) позволяет осуществлять следующие операции: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создание баз данных и отдельных таблиц с полным описанием их структуры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выполнение основных операций манипулирования данными (такие как вставка, модификация и удаление данных из таблиц)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выполнение простых и сложных запросов</a:t>
            </a: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 соответствии с этим SQL условно подразделяется на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несколько подъязыков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: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DDL – Data Definition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 Language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– определение данных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(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CREATE, ALTER, DROP)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DML – Data Manipulation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 Language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– манипулирование данными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(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SELECT, INSERT, UPDATE, DELETE)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DCL – Data Control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 Language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– управление доступом к данным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(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GRANT, REVOKE, DENY)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TCL – Transaction Control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 Language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– управление транзакциями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(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COMMIT, ROLLBACK, SAVEPOINT)</a:t>
            </a: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07723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Выбор реляционной СУБД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  <p:grpSp>
        <p:nvGrpSpPr>
          <p:cNvPr id="15" name="Group 8">
            <a:extLst>
              <a:ext uri="{FF2B5EF4-FFF2-40B4-BE49-F238E27FC236}">
                <a16:creationId xmlns:a16="http://schemas.microsoft.com/office/drawing/2014/main" id="{8A9FF422-6A4E-4CCE-86B0-3C80C8F08F2F}"/>
              </a:ext>
            </a:extLst>
          </p:cNvPr>
          <p:cNvGrpSpPr/>
          <p:nvPr/>
        </p:nvGrpSpPr>
        <p:grpSpPr>
          <a:xfrm>
            <a:off x="1868653" y="1130705"/>
            <a:ext cx="8444312" cy="4881358"/>
            <a:chOff x="753456" y="2137840"/>
            <a:chExt cx="7778984" cy="4320482"/>
          </a:xfrm>
        </p:grpSpPr>
        <p:pic>
          <p:nvPicPr>
            <p:cNvPr id="16" name="Picture 1">
              <a:extLst>
                <a:ext uri="{FF2B5EF4-FFF2-40B4-BE49-F238E27FC236}">
                  <a16:creationId xmlns:a16="http://schemas.microsoft.com/office/drawing/2014/main" id="{578775E1-11EA-4EDB-B3A8-99FD316E46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4641"/>
            <a:stretch/>
          </p:blipFill>
          <p:spPr>
            <a:xfrm>
              <a:off x="753456" y="2137841"/>
              <a:ext cx="2676525" cy="21602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7" name="Rectangle 3">
              <a:extLst>
                <a:ext uri="{FF2B5EF4-FFF2-40B4-BE49-F238E27FC236}">
                  <a16:creationId xmlns:a16="http://schemas.microsoft.com/office/drawing/2014/main" id="{799C7828-A4BE-4E00-A2C0-8E1FD56C96B6}"/>
                </a:ext>
              </a:extLst>
            </p:cNvPr>
            <p:cNvSpPr/>
            <p:nvPr/>
          </p:nvSpPr>
          <p:spPr>
            <a:xfrm>
              <a:off x="755576" y="2137840"/>
              <a:ext cx="7776864" cy="4320482"/>
            </a:xfrm>
            <a:prstGeom prst="rect">
              <a:avLst/>
            </a:prstGeom>
            <a:noFill/>
            <a:ln w="28575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8" name="Picture 11">
              <a:extLst>
                <a:ext uri="{FF2B5EF4-FFF2-40B4-BE49-F238E27FC236}">
                  <a16:creationId xmlns:a16="http://schemas.microsoft.com/office/drawing/2014/main" id="{5417E62B-F612-4C2D-8FE1-3A5CC73861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641"/>
            <a:stretch/>
          </p:blipFill>
          <p:spPr>
            <a:xfrm>
              <a:off x="755576" y="4298082"/>
              <a:ext cx="2676525" cy="2160240"/>
            </a:xfrm>
            <a:prstGeom prst="rect">
              <a:avLst/>
            </a:prstGeom>
            <a:ln w="38100">
              <a:noFill/>
            </a:ln>
          </p:spPr>
        </p:pic>
        <p:cxnSp>
          <p:nvCxnSpPr>
            <p:cNvPr id="19" name="Straight Connector 12">
              <a:extLst>
                <a:ext uri="{FF2B5EF4-FFF2-40B4-BE49-F238E27FC236}">
                  <a16:creationId xmlns:a16="http://schemas.microsoft.com/office/drawing/2014/main" id="{BA3D8075-EBF4-491A-83F7-EB4A88C04820}"/>
                </a:ext>
              </a:extLst>
            </p:cNvPr>
            <p:cNvCxnSpPr/>
            <p:nvPr/>
          </p:nvCxnSpPr>
          <p:spPr>
            <a:xfrm>
              <a:off x="755576" y="4298082"/>
              <a:ext cx="7776864" cy="0"/>
            </a:xfrm>
            <a:prstGeom prst="line">
              <a:avLst/>
            </a:prstGeom>
            <a:noFill/>
            <a:ln w="28575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</p:cxnSp>
        <p:pic>
          <p:nvPicPr>
            <p:cNvPr id="20" name="Shape 29">
              <a:extLst>
                <a:ext uri="{FF2B5EF4-FFF2-40B4-BE49-F238E27FC236}">
                  <a16:creationId xmlns:a16="http://schemas.microsoft.com/office/drawing/2014/main" id="{54CCB2F8-640B-4BE8-8F21-5599452C4BE4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572000" y="4653136"/>
              <a:ext cx="2986957" cy="13441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Picture 2" descr="https://www.aplanadc.ru/dms/czrpo-docs/images/Opener/Oracle-Logo-HD.png">
              <a:extLst>
                <a:ext uri="{FF2B5EF4-FFF2-40B4-BE49-F238E27FC236}">
                  <a16:creationId xmlns:a16="http://schemas.microsoft.com/office/drawing/2014/main" id="{A0D52295-D004-4DED-ACA0-B2345A470D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729" y="2308347"/>
              <a:ext cx="1954325" cy="4034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4" descr="http://cart.softline.ru/pictures/nodes/9b/46/35/a3/0f/3f/f9/b4/f8/origin.png">
              <a:extLst>
                <a:ext uri="{FF2B5EF4-FFF2-40B4-BE49-F238E27FC236}">
                  <a16:creationId xmlns:a16="http://schemas.microsoft.com/office/drawing/2014/main" id="{4747DBAF-5579-4D57-8579-138EA30E49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892" y="2447267"/>
              <a:ext cx="1632548" cy="1341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6" descr="https://commons.bmstu.wiki/images/b/b5/Postgresql.png">
              <a:extLst>
                <a:ext uri="{FF2B5EF4-FFF2-40B4-BE49-F238E27FC236}">
                  <a16:creationId xmlns:a16="http://schemas.microsoft.com/office/drawing/2014/main" id="{D6DC0C4B-C860-4EFA-A791-763465D8E0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2" y="2561866"/>
              <a:ext cx="1221488" cy="1083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8" descr="https://upload.wikimedia.org/wikipedia/ru/d/d3/Mysql.png">
              <a:extLst>
                <a:ext uri="{FF2B5EF4-FFF2-40B4-BE49-F238E27FC236}">
                  <a16:creationId xmlns:a16="http://schemas.microsoft.com/office/drawing/2014/main" id="{57FA8784-58C1-45F8-8D69-237439667E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729" y="3273616"/>
              <a:ext cx="1686159" cy="871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79608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Определение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База данных – это систематизированный набор данных, отображающий атрибуты и взаимосвязь объектов предметной области и предназначенный для удовлетворения информационных потребностей пользователей.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Правильно читать, создавать и редактировать эти записи умеет система управления базами </a:t>
            </a:r>
            <a:r>
              <a:rPr lang="ru-RU" altLang="ru-RU" sz="2000">
                <a:solidFill>
                  <a:srgbClr val="002060"/>
                </a:solidFill>
                <a:latin typeface="+mn-lt"/>
              </a:rPr>
              <a:t>данных (СУБД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) или сервер баз данных. СУБД выполняет манипуляции с данными в соответствии с командами, которые она получает. Сервер баз данных отвечает за целостность и сохранность данных, а также обеспечивает операции ввода-вывода при доступе клиента к информации.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Основное свойство базы данных – целостность – означает, что в базе данных содержится полная, непротиворечивая и адекватно отражающая предметную область информация.</a:t>
            </a: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9D4DCAD2-0BB9-4EC8-8DCA-B1601455BFFD}"/>
              </a:ext>
            </a:extLst>
          </p:cNvPr>
          <p:cNvGrpSpPr/>
          <p:nvPr/>
        </p:nvGrpSpPr>
        <p:grpSpPr>
          <a:xfrm>
            <a:off x="1942211" y="4018327"/>
            <a:ext cx="8297196" cy="2631323"/>
            <a:chOff x="1931259" y="4234249"/>
            <a:chExt cx="8352927" cy="2746189"/>
          </a:xfrm>
        </p:grpSpPr>
        <p:grpSp>
          <p:nvGrpSpPr>
            <p:cNvPr id="5" name="Group 8">
              <a:extLst>
                <a:ext uri="{FF2B5EF4-FFF2-40B4-BE49-F238E27FC236}">
                  <a16:creationId xmlns:a16="http://schemas.microsoft.com/office/drawing/2014/main" id="{014256C9-3428-4BF0-A7F4-E2B12C8F2F82}"/>
                </a:ext>
              </a:extLst>
            </p:cNvPr>
            <p:cNvGrpSpPr/>
            <p:nvPr/>
          </p:nvGrpSpPr>
          <p:grpSpPr>
            <a:xfrm>
              <a:off x="1931259" y="4234249"/>
              <a:ext cx="2376267" cy="2746189"/>
              <a:chOff x="395534" y="3563132"/>
              <a:chExt cx="2376267" cy="2746189"/>
            </a:xfrm>
          </p:grpSpPr>
          <p:pic>
            <p:nvPicPr>
              <p:cNvPr id="6" name="Picture 1">
                <a:extLst>
                  <a:ext uri="{FF2B5EF4-FFF2-40B4-BE49-F238E27FC236}">
                    <a16:creationId xmlns:a16="http://schemas.microsoft.com/office/drawing/2014/main" id="{05F29222-868D-49CE-8622-40AB44F9424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188" r="22412"/>
              <a:stretch/>
            </p:blipFill>
            <p:spPr>
              <a:xfrm>
                <a:off x="395534" y="3859013"/>
                <a:ext cx="2376267" cy="2450308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</p:pic>
          <p:sp>
            <p:nvSpPr>
              <p:cNvPr id="7" name="Shape 20">
                <a:extLst>
                  <a:ext uri="{FF2B5EF4-FFF2-40B4-BE49-F238E27FC236}">
                    <a16:creationId xmlns:a16="http://schemas.microsoft.com/office/drawing/2014/main" id="{85469094-A97D-4CA3-9EAA-FF7224FF05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5534" y="3563132"/>
                <a:ext cx="2376267" cy="295879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stretch>
                  <a:fillRect/>
                </a:stretch>
              </a:blipFill>
              <a:ln w="28575">
                <a:solidFill>
                  <a:srgbClr val="2572BB"/>
                </a:solidFill>
              </a:ln>
            </p:spPr>
            <p:txBody>
              <a:bodyPr vert="horz" lIns="216000" tIns="216000" rIns="216000" bIns="216000" rtlCol="0" anchor="ctr" anchorCtr="0">
                <a:noAutofit/>
              </a:bodyPr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Calibri"/>
                  <a:buNone/>
                </a:pPr>
                <a:r>
                  <a:rPr lang="ru-RU" sz="2000" dirty="0">
                    <a:solidFill>
                      <a:schemeClr val="lt1"/>
                    </a:solidFill>
                    <a:latin typeface="+mn-lt"/>
                    <a:ea typeface="Calibri"/>
                    <a:cs typeface="Times New Roman" panose="02020603050405020304" pitchFamily="18" charset="0"/>
                    <a:sym typeface="Calibri"/>
                  </a:rPr>
                  <a:t>Набор данных</a:t>
                </a:r>
                <a:endParaRPr lang="en-US" sz="2000" dirty="0">
                  <a:solidFill>
                    <a:schemeClr val="lt1"/>
                  </a:solidFill>
                  <a:latin typeface="+mn-lt"/>
                  <a:ea typeface="Calibri"/>
                  <a:cs typeface="Times New Roman" panose="02020603050405020304" pitchFamily="18" charset="0"/>
                  <a:sym typeface="Calibri"/>
                </a:endParaRPr>
              </a:p>
            </p:txBody>
          </p:sp>
        </p:grpSp>
        <p:grpSp>
          <p:nvGrpSpPr>
            <p:cNvPr id="8" name="Group 9">
              <a:extLst>
                <a:ext uri="{FF2B5EF4-FFF2-40B4-BE49-F238E27FC236}">
                  <a16:creationId xmlns:a16="http://schemas.microsoft.com/office/drawing/2014/main" id="{B0DD4805-8088-45D3-A074-6941C394AC2C}"/>
                </a:ext>
              </a:extLst>
            </p:cNvPr>
            <p:cNvGrpSpPr/>
            <p:nvPr/>
          </p:nvGrpSpPr>
          <p:grpSpPr>
            <a:xfrm>
              <a:off x="4934171" y="4234252"/>
              <a:ext cx="5350015" cy="2746186"/>
              <a:chOff x="3398448" y="3563133"/>
              <a:chExt cx="5350015" cy="2746186"/>
            </a:xfrm>
          </p:grpSpPr>
          <p:pic>
            <p:nvPicPr>
              <p:cNvPr id="9" name="Picture 3">
                <a:extLst>
                  <a:ext uri="{FF2B5EF4-FFF2-40B4-BE49-F238E27FC236}">
                    <a16:creationId xmlns:a16="http://schemas.microsoft.com/office/drawing/2014/main" id="{4C1D8F09-A1D0-42AD-B695-B1356E1734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98448" y="3859012"/>
                <a:ext cx="5350015" cy="2450307"/>
              </a:xfrm>
              <a:prstGeom prst="rect">
                <a:avLst/>
              </a:prstGeom>
              <a:ln>
                <a:solidFill>
                  <a:srgbClr val="2572BB"/>
                </a:solidFill>
              </a:ln>
            </p:spPr>
          </p:pic>
          <p:sp>
            <p:nvSpPr>
              <p:cNvPr id="10" name="Shape 20">
                <a:extLst>
                  <a:ext uri="{FF2B5EF4-FFF2-40B4-BE49-F238E27FC236}">
                    <a16:creationId xmlns:a16="http://schemas.microsoft.com/office/drawing/2014/main" id="{A9309814-6D60-451F-9666-3B697C51A1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00393" y="3563133"/>
                <a:ext cx="5348069" cy="295878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stretch>
                  <a:fillRect/>
                </a:stretch>
              </a:blipFill>
              <a:ln w="28575">
                <a:solidFill>
                  <a:srgbClr val="2572BB"/>
                </a:solidFill>
              </a:ln>
            </p:spPr>
            <p:txBody>
              <a:bodyPr vert="horz" lIns="216000" tIns="216000" rIns="216000" bIns="216000" rtlCol="0" anchor="ctr" anchorCtr="0">
                <a:noAutofit/>
              </a:bodyPr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Calibri"/>
                  <a:buNone/>
                </a:pPr>
                <a:r>
                  <a:rPr lang="ru-RU" sz="2000" dirty="0">
                    <a:solidFill>
                      <a:schemeClr val="lt1"/>
                    </a:solidFill>
                    <a:latin typeface="+mn-lt"/>
                    <a:ea typeface="Calibri"/>
                    <a:cs typeface="Times New Roman" panose="02020603050405020304" pitchFamily="18" charset="0"/>
                    <a:sym typeface="Calibri"/>
                  </a:rPr>
                  <a:t>Систематизированный набор данных</a:t>
                </a:r>
                <a:endParaRPr lang="en-US" sz="2000" dirty="0">
                  <a:solidFill>
                    <a:schemeClr val="lt1"/>
                  </a:solidFill>
                  <a:latin typeface="+mn-lt"/>
                  <a:ea typeface="Calibri"/>
                  <a:cs typeface="Times New Roman" panose="02020603050405020304" pitchFamily="18" charset="0"/>
                  <a:sym typeface="Calibri"/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2B12EC1-ACC5-487A-ADBB-AA332488683B}"/>
                </a:ext>
              </a:extLst>
            </p:cNvPr>
            <p:cNvSpPr txBox="1"/>
            <p:nvPr/>
          </p:nvSpPr>
          <p:spPr>
            <a:xfrm flipH="1">
              <a:off x="4307526" y="5271290"/>
              <a:ext cx="62664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rgbClr val="002060"/>
                  </a:solidFill>
                  <a:ea typeface="+mj-ea"/>
                  <a:cs typeface="+mj-cs"/>
                </a:rPr>
                <a:t>vs</a:t>
              </a:r>
              <a:endParaRPr lang="ru-RU" sz="3000" b="1" dirty="0">
                <a:solidFill>
                  <a:srgbClr val="002060"/>
                </a:solidFill>
                <a:ea typeface="+mj-ea"/>
                <a:cs typeface="+mj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1407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SQLite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SQLite это библиотека, написанная на языке C, предоставляющая легковесную файловую базу данных, не требующую отдельного серверного процесса и понимающую обращения на одном из диалектов SQL. Приложения могут использовать SQLite для хранения внутренних данных. Также SQLite позволяет эффективно и быстро создавать прототипы приложений, использующих базы данных, а затем портировать код для работы с более сложными базами данных, такими как PostgreSQL или Oracle.</a:t>
            </a: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На данный момент актуальной является третья версия библиотеки –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sqliite3.</a:t>
            </a: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Для установки sqlite3 консоли в Windows надо использовать инсталлятор, который можно скачать здесь: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  <a:hlinkClick r:id="rId2"/>
              </a:rPr>
              <a:t>https://www.sqlite.org/download.html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 </a:t>
            </a: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 </a:t>
            </a:r>
            <a:r>
              <a:rPr lang="ru-RU" altLang="ru-RU" sz="2000">
                <a:solidFill>
                  <a:srgbClr val="002060"/>
                </a:solidFill>
                <a:latin typeface="+mn-lt"/>
              </a:rPr>
              <a:t>Linux (Ubuntu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), если консоль не предустановлена, надо воспользоваться apt-get, выполнив команду:</a:t>
            </a: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sudo apt-get install sqlite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Для установки sqlite3 браузера в Windows надо использовать инсталлятор, который можно скачать здесь: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  <a:hlinkClick r:id="rId3"/>
              </a:rPr>
              <a:t>https://sqlitebrowser.org/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 </a:t>
            </a: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 </a:t>
            </a:r>
            <a:r>
              <a:rPr lang="ru-RU" altLang="ru-RU" sz="2000">
                <a:solidFill>
                  <a:srgbClr val="002060"/>
                </a:solidFill>
                <a:latin typeface="+mn-lt"/>
              </a:rPr>
              <a:t>Linux (Ubuntu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) надо выполнить следующие команды:</a:t>
            </a: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sudo add-apt-repository -y ppa:linuxgndu/sqlitebrowser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sudo apt-get update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sudo apt-get install sqlitebrowser</a:t>
            </a: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18508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Конфигурирование таблиц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Прежде, чем начать работать непосредственно с данными, нам нужно сконфигурировать структуру их хранения (таблицы). </a:t>
            </a: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Создадим хотя бы одну таблицу с помощью оператора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CREATE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(в консоли sqlite3, .exit – для выхода):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sqlite&gt; CREATE TABLE films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id INTEGER PRIMARY KEY NOT NULL, name CHAR(128) NOT NULL, desc TEXT);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ru-RU" altLang="ru-RU" sz="2000" dirty="0">
                <a:solidFill>
                  <a:srgbClr val="002060"/>
                </a:solidFill>
                <a:latin typeface="Calibri" panose="020F0502020204030204"/>
              </a:rPr>
              <a:t>Также таблицу можно создать (и просмотреть), используя </a:t>
            </a:r>
            <a:r>
              <a:rPr lang="en-US" altLang="ru-RU" sz="2000" dirty="0">
                <a:solidFill>
                  <a:srgbClr val="002060"/>
                </a:solidFill>
                <a:latin typeface="Calibri" panose="020F0502020204030204"/>
              </a:rPr>
              <a:t>SQLite </a:t>
            </a:r>
            <a:r>
              <a:rPr lang="ru-RU" altLang="ru-RU" sz="2000" dirty="0">
                <a:solidFill>
                  <a:srgbClr val="002060"/>
                </a:solidFill>
                <a:latin typeface="Calibri" panose="020F0502020204030204"/>
              </a:rPr>
              <a:t>браузер</a:t>
            </a: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None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None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None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Удалить таблицу (при необходимости) так же просто:</a:t>
            </a: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sqlite&gt; DROP TABLE films;</a:t>
            </a: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4D19630-413A-4CBD-8FD3-E28940F04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66" y="2819313"/>
            <a:ext cx="11428068" cy="210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8866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Операторы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CRUD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После создания необходимых таблиц, мы можем вносить в них данные. Для обозначения основных действий с данными (записями) существует специальная аббревиатура — CRUD (create, read, update, delete — создать, прочесть, обновить, удалить) — акроним, обозначающий четыре базовые функции, используемые при работе с персистентными хранилищами данных. В соответствии с CRUD в SQL имеются следующие операторы:</a:t>
            </a:r>
          </a:p>
          <a:p>
            <a:pPr marL="342900" indent="-342900" algn="just">
              <a:spcBef>
                <a:spcPts val="0"/>
              </a:spcBef>
              <a:spcAft>
                <a:spcPts val="60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INSERT - оператор языка SQL, который позволяет добавить строку со значениями в таблицу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sqlite&gt; INSERT INTO films (name, desc) VALUES ('Cool Film', 'SHORT LONG STORY');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SELECT - оператор запроса в языке SQL, возвращающий набор данных (выборку) из базы данных.</a:t>
            </a:r>
          </a:p>
          <a:p>
            <a:pPr algn="just">
              <a:spcBef>
                <a:spcPts val="0"/>
              </a:spcBef>
              <a:buNone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sqlite&gt; SELECT * FROM films;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 или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sqlite&gt; SELECT id, name FROM films WHERE id &gt; 3 ORDER BY id DESC LIMIT 5;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360000" indent="-360000" algn="just">
              <a:spcBef>
                <a:spcPts val="600"/>
              </a:spcBef>
              <a:spcAft>
                <a:spcPts val="60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UPDATE — оператор языка SQL, позволяющий обновить значения в заданных столбцах таблицы.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sqlite&gt; UPDATE films SET name = 'New Film Name' WHERE id =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DELETE — в языках, подобных SQL, операция удаления записей из таблицы. Критерий отбора записей для удаления определяется выражением </a:t>
            </a:r>
            <a:r>
              <a:rPr lang="ru-RU" sz="2000" b="1" dirty="0">
                <a:solidFill>
                  <a:srgbClr val="002060"/>
                </a:solidFill>
                <a:latin typeface="+mn-lt"/>
              </a:rPr>
              <a:t>where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. В случае, если критерий отбора не определён, выполняется удаление всех записей: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sqlite&gt; DELETE FROM films WHERE id = 6;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 или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sqlite&gt; DELETE FROM films;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000071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Python DB-API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PEP 249 определяет DB-API  - набор методов и интерфейсов для работы с базами данных </a:t>
            </a:r>
          </a:p>
        </p:txBody>
      </p:sp>
      <p:pic>
        <p:nvPicPr>
          <p:cNvPr id="5" name="Picture 2" descr="https://s3.amazonaws.com/media-p.slid.es/uploads/456598/images/4048238/38a503ff27b846e4aac2411fb0fdf614.png">
            <a:extLst>
              <a:ext uri="{FF2B5EF4-FFF2-40B4-BE49-F238E27FC236}">
                <a16:creationId xmlns:a16="http://schemas.microsoft.com/office/drawing/2014/main" id="{3EE33B91-8A77-4805-BC04-2F6BEC232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928" y="1678939"/>
            <a:ext cx="7894143" cy="500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0964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Работа с БД через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Python DB-API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ts val="600"/>
              </a:spcBef>
              <a:spcAft>
                <a:spcPts val="1200"/>
              </a:spcAft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Для работы с SQLite в Python используется библиотека sqlite3.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Рассмотрим общий порядок работы с этой библиотекой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на примере задачи построения БД организации.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Импортируем библиотеку, соответствующую типу нашей базы данных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sqlite3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Файл базы данных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Если вместо файла указать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:memory:,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то база будет создана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в оперативной памяти, а не в файле.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db_name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"example.db"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Создаем соединение с нашей базой данных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Если файл базы данных еще не создан, он создастся автоматически.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sqlite3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connect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db_name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При необходимости меняем тип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row_factory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чтоб в ответах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базы данных отображались названия атрибутов.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row_factory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sqlite3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Row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РАБОТАЕМ С БАЗОЙ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Не забываем закрыть соединение с базой данных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после работы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close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03918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Скрипт конфигурирования БД: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CREATE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Конфигурирование базы данных (если необходимо выполнить в скрипте)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configure_db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cur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cursor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Создаем таблицу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Employees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cur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execute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"CREATE TABLE Employees"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   (Id        INTEGER    PRIMARY KEY  AUTOINCREMENT,"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    Name      CHAR(128)  NOT NULL,"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    Position  CHAR(64)   NOT NULL,"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    Bonus     INTEGER    DEFAULT 0,"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    Login     CHAR(16)   NOT NULL,"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    Password  CHAR(16)   NOT NULL)"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Создаем таблицу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Projects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cur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execute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"CREATE TABLE Projects"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   (Id        INTEGER    PRIMARY KEY  AUTOINCREMENT,"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    Name      CHAR(128)  NOT NULL)"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Создаем таблицу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PositionSalary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cur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execute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"CREATE TABLE PositionSalary"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   (Position  CHAR(64)   PRIMARY KEY  NOT NULL,"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    Salary    INTEGER    NOT NULL)"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Создаем таблицу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EmployeeProject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cur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execute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"CREATE TABLE EmployeeProject"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   (EmployeeId  INTEGER,"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    ProjectId   INTEGER,"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    PRIMARY KEY (EmployeeId, ProjectId))"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30509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Добавление записей: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INSERT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Добавление записей в таблицу Проекты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insert_project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conn, name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Создаем курсор - специальный объект,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# который делает запросы и получает их результаты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cursor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Делаем INSERT запрос к базе данных, используя обычный SQL-синтаксис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execute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"INSERT INTO Projects (Name) VALUES (:name)"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{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'name'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name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Если мы не просто читаем, но и вносим изменения в базу данных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# - необходимо сохранить транзакцию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commit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Добавление записей в таблицу ДолжностьОклад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insert_position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conn, position, salary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conn.cursor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execute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"INSERT INTO PositionSalary (Position, Salary)"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VALUES (:position, :salary)"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{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'position'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position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'salary'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salary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commit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53217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Добавление записей: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INSERT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Добавление записей в таблицу Сотрудники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insert_employee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name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position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bonus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login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pwd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cur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cursor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execute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"INSERT INTO Employees (Name, Position, Bonus, Login, Password)"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VALUES (:name, :position, :bonus, :login, :pwd)"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{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'name'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name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'position'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position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'bonus'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bonus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'login'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login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'pwd'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pwd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commit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Добавление записей в таблицу СотрудникиПроекты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add_employee_to_project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employee_id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project_id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cur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cursor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execute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"INSERT INTO EmployeeProject (EmployeeId, ProjectId)"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VALUES (:employeeId, :projectId)"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{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'employeeId'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employee_id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'projectId'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project_id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commit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	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71338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Создание и начальное наполнение БД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db_name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example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.db"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db_exists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os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path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exists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db_name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sqlite3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connect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db_name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row_factory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sqlite3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Row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 not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db_exists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configure_db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insert_project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Важный"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insert_project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Срочный"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insert_position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инженер"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50000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insert_position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старший инженер"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51000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insert_position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менеджер проекта"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100000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insert_employee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Иванов И.И."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"инженер"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30000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	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ivanovi"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"ivanov123"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insert_employee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Петров П.П."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"старший инженер"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50000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	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petrovp"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"p1e2t3"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insert_employee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Сидоров С.С."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"менеджер проекта"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30000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	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sidorovs"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"zayka88"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add_employee_to_project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add_employee_to_project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add_employee_to_project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add_employee_to_project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89693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Чтение данных: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SELECT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Проверка наличия пользователя в базе данных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с указанным логином/паролем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authentication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login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pwd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cursor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Делаем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SELECT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запрос к базе данных, используя обычный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SQL-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синтаксис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execute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"SELECT E.Id, E.Name, E.Position, EP.ProjectId"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FROM Employees AS E, EmployeeProject AS EP"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WHERE E.Id = EP.EmployeeId"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AND E.Login = :login AND E.Password = :pwd"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{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'login'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login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'pwd'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pwd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Получаем результат сделанного запроса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fetchone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Проверка наличия указанного сотрудника в указанном проекте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is_employee_in_project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employee_id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project_id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=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cursor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execute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"SELECT EP.ProjectId"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FROM EmployeeProject AS EP"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WHERE EP.EmployeeId = :employee_id"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AND EP.ProjectId = :project_id"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{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'employee_id'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employee_id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'project_id'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project_id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bool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fetchone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129068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Примеры нарушений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В целях обеспечения целостности к проектируемой базе данных предъявляется ряд требований, таких как полнота и неизбыточность данных, безопасность и контроль доступа к данным различных групп пользователей и т.д. К чему может привести нарушений этих требований?</a:t>
            </a: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25" name="Rounded Rectangle 15">
            <a:extLst>
              <a:ext uri="{FF2B5EF4-FFF2-40B4-BE49-F238E27FC236}">
                <a16:creationId xmlns:a16="http://schemas.microsoft.com/office/drawing/2014/main" id="{CC75194F-7D90-40CA-B1BA-80F8A7631E4B}"/>
              </a:ext>
            </a:extLst>
          </p:cNvPr>
          <p:cNvSpPr/>
          <p:nvPr/>
        </p:nvSpPr>
        <p:spPr>
          <a:xfrm>
            <a:off x="6530204" y="2209066"/>
            <a:ext cx="3600400" cy="1134942"/>
          </a:xfrm>
          <a:prstGeom prst="round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Нарушение полноты</a:t>
            </a:r>
          </a:p>
          <a:p>
            <a:pPr algn="ctr"/>
            <a:r>
              <a:rPr lang="ru-RU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 неполная, т.к. записи не могут быть однозначно идентифицированы</a:t>
            </a:r>
          </a:p>
        </p:txBody>
      </p:sp>
      <p:cxnSp>
        <p:nvCxnSpPr>
          <p:cNvPr id="26" name="Straight Connector 21">
            <a:extLst>
              <a:ext uri="{FF2B5EF4-FFF2-40B4-BE49-F238E27FC236}">
                <a16:creationId xmlns:a16="http://schemas.microsoft.com/office/drawing/2014/main" id="{8E3DF3D5-979F-4871-9BD7-58D5EA116F7D}"/>
              </a:ext>
            </a:extLst>
          </p:cNvPr>
          <p:cNvCxnSpPr>
            <a:stCxn id="25" idx="1"/>
            <a:endCxn id="27" idx="3"/>
          </p:cNvCxnSpPr>
          <p:nvPr/>
        </p:nvCxnSpPr>
        <p:spPr>
          <a:xfrm flipH="1">
            <a:off x="5954627" y="2776537"/>
            <a:ext cx="575577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Object 34">
            <a:extLst>
              <a:ext uri="{FF2B5EF4-FFF2-40B4-BE49-F238E27FC236}">
                <a16:creationId xmlns:a16="http://schemas.microsoft.com/office/drawing/2014/main" id="{DD12DD3E-0339-44C7-980A-833A6C08E9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9256226"/>
              </p:ext>
            </p:extLst>
          </p:nvPr>
        </p:nvGraphicFramePr>
        <p:xfrm>
          <a:off x="1657264" y="2082800"/>
          <a:ext cx="4297363" cy="138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Worksheet" r:id="rId3" imgW="3009785" imgH="971382" progId="Excel.Sheet.12">
                  <p:embed/>
                </p:oleObj>
              </mc:Choice>
              <mc:Fallback>
                <p:oleObj name="Worksheet" r:id="rId3" imgW="3009785" imgH="971382" progId="Excel.Sheet.12">
                  <p:embed/>
                  <p:pic>
                    <p:nvPicPr>
                      <p:cNvPr id="35" name="Object 3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57264" y="2082800"/>
                        <a:ext cx="4297363" cy="1387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35">
            <a:extLst>
              <a:ext uri="{FF2B5EF4-FFF2-40B4-BE49-F238E27FC236}">
                <a16:creationId xmlns:a16="http://schemas.microsoft.com/office/drawing/2014/main" id="{87549C83-3D0F-49B0-A8ED-DEBA63A1F0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6142888"/>
              </p:ext>
            </p:extLst>
          </p:nvPr>
        </p:nvGraphicFramePr>
        <p:xfrm>
          <a:off x="1657264" y="3617913"/>
          <a:ext cx="4297363" cy="138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Worksheet" r:id="rId5" imgW="3009785" imgH="971382" progId="Excel.Sheet.12">
                  <p:embed/>
                </p:oleObj>
              </mc:Choice>
              <mc:Fallback>
                <p:oleObj name="Worksheet" r:id="rId5" imgW="3009785" imgH="971382" progId="Excel.Sheet.12">
                  <p:embed/>
                  <p:pic>
                    <p:nvPicPr>
                      <p:cNvPr id="36" name="Object 3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57264" y="3617913"/>
                        <a:ext cx="4297363" cy="1385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36">
            <a:extLst>
              <a:ext uri="{FF2B5EF4-FFF2-40B4-BE49-F238E27FC236}">
                <a16:creationId xmlns:a16="http://schemas.microsoft.com/office/drawing/2014/main" id="{D39E91D4-A9F2-400D-BABD-5DF06DFDD6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5970194"/>
              </p:ext>
            </p:extLst>
          </p:nvPr>
        </p:nvGraphicFramePr>
        <p:xfrm>
          <a:off x="1657264" y="5154613"/>
          <a:ext cx="4291013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Worksheet" r:id="rId7" imgW="3009785" imgH="971382" progId="Excel.Sheet.12">
                  <p:embed/>
                </p:oleObj>
              </mc:Choice>
              <mc:Fallback>
                <p:oleObj name="Worksheet" r:id="rId7" imgW="3009785" imgH="971382" progId="Excel.Sheet.12">
                  <p:embed/>
                  <p:pic>
                    <p:nvPicPr>
                      <p:cNvPr id="37" name="Object 3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57264" y="5154613"/>
                        <a:ext cx="4291013" cy="138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ounded Rectangle 19">
            <a:extLst>
              <a:ext uri="{FF2B5EF4-FFF2-40B4-BE49-F238E27FC236}">
                <a16:creationId xmlns:a16="http://schemas.microsoft.com/office/drawing/2014/main" id="{862FB9F5-B237-4F6C-9C26-8E23D5569C36}"/>
              </a:ext>
            </a:extLst>
          </p:cNvPr>
          <p:cNvSpPr/>
          <p:nvPr/>
        </p:nvSpPr>
        <p:spPr>
          <a:xfrm>
            <a:off x="6528951" y="3743385"/>
            <a:ext cx="3600400" cy="1134942"/>
          </a:xfrm>
          <a:prstGeom prst="round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Нарушение неизбыточности</a:t>
            </a:r>
          </a:p>
          <a:p>
            <a:pPr algn="ctr"/>
            <a:r>
              <a:rPr lang="ru-RU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 избыточная, т.к. оклад должен однозначно определяться должностью</a:t>
            </a:r>
          </a:p>
        </p:txBody>
      </p:sp>
      <p:cxnSp>
        <p:nvCxnSpPr>
          <p:cNvPr id="32" name="Straight Connector 16">
            <a:extLst>
              <a:ext uri="{FF2B5EF4-FFF2-40B4-BE49-F238E27FC236}">
                <a16:creationId xmlns:a16="http://schemas.microsoft.com/office/drawing/2014/main" id="{73995D97-4D3E-46B7-A4DF-E75EDCB50F39}"/>
              </a:ext>
            </a:extLst>
          </p:cNvPr>
          <p:cNvCxnSpPr>
            <a:stCxn id="31" idx="1"/>
            <a:endCxn id="29" idx="3"/>
          </p:cNvCxnSpPr>
          <p:nvPr/>
        </p:nvCxnSpPr>
        <p:spPr>
          <a:xfrm flipH="1">
            <a:off x="5954627" y="4310856"/>
            <a:ext cx="574324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23">
            <a:extLst>
              <a:ext uri="{FF2B5EF4-FFF2-40B4-BE49-F238E27FC236}">
                <a16:creationId xmlns:a16="http://schemas.microsoft.com/office/drawing/2014/main" id="{AE225B69-9E67-4288-BF83-CC64D3CD84BF}"/>
              </a:ext>
            </a:extLst>
          </p:cNvPr>
          <p:cNvSpPr/>
          <p:nvPr/>
        </p:nvSpPr>
        <p:spPr>
          <a:xfrm>
            <a:off x="6528951" y="5233194"/>
            <a:ext cx="3600400" cy="1227138"/>
          </a:xfrm>
          <a:prstGeom prst="round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Нарушение безопасности</a:t>
            </a:r>
          </a:p>
          <a:p>
            <a:pPr algn="ctr"/>
            <a:r>
              <a:rPr lang="ru-RU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отсутствуют уровни доступа к информации, защита от изменения информации произвольным пользователем </a:t>
            </a:r>
          </a:p>
        </p:txBody>
      </p:sp>
      <p:cxnSp>
        <p:nvCxnSpPr>
          <p:cNvPr id="34" name="Straight Connector 20">
            <a:extLst>
              <a:ext uri="{FF2B5EF4-FFF2-40B4-BE49-F238E27FC236}">
                <a16:creationId xmlns:a16="http://schemas.microsoft.com/office/drawing/2014/main" id="{0E9D3769-E80D-4151-9453-CD35383EB964}"/>
              </a:ext>
            </a:extLst>
          </p:cNvPr>
          <p:cNvCxnSpPr>
            <a:stCxn id="33" idx="1"/>
            <a:endCxn id="30" idx="3"/>
          </p:cNvCxnSpPr>
          <p:nvPr/>
        </p:nvCxnSpPr>
        <p:spPr>
          <a:xfrm flipH="1">
            <a:off x="5948277" y="5846763"/>
            <a:ext cx="580674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7588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Чтение данных: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SELECT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Вывод информации для сотрудника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Соединяем таблицы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Employees, PositionSalary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show_employee_info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employee_id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cursor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execute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"SELECT E.Id, E.Name, P.Salary + E.Bonus As Pay"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FROM Employees AS E, PositionSalary AS P"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WHERE E.Position = P.Position"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AND E.Id = :employee_id"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{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'employee_id'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employee_id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Информация для сотрудника:"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row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fetchall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dict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row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</a:p>
        </p:txBody>
      </p:sp>
      <p:graphicFrame>
        <p:nvGraphicFramePr>
          <p:cNvPr id="13" name="Object 5">
            <a:extLst>
              <a:ext uri="{FF2B5EF4-FFF2-40B4-BE49-F238E27FC236}">
                <a16:creationId xmlns:a16="http://schemas.microsoft.com/office/drawing/2014/main" id="{DD19AF99-D710-4972-8284-62496D6BB9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9639493"/>
              </p:ext>
            </p:extLst>
          </p:nvPr>
        </p:nvGraphicFramePr>
        <p:xfrm>
          <a:off x="1575834" y="3616922"/>
          <a:ext cx="5756275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Worksheet" r:id="rId4" imgW="5276787" imgH="962141" progId="Excel.Sheet.12">
                  <p:embed/>
                </p:oleObj>
              </mc:Choice>
              <mc:Fallback>
                <p:oleObj name="Worksheet" r:id="rId4" imgW="5276787" imgH="962141" progId="Excel.Shee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75834" y="3616922"/>
                        <a:ext cx="5756275" cy="1049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6">
            <a:extLst>
              <a:ext uri="{FF2B5EF4-FFF2-40B4-BE49-F238E27FC236}">
                <a16:creationId xmlns:a16="http://schemas.microsoft.com/office/drawing/2014/main" id="{D5332514-A5AF-4269-B551-36885C1691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6986128"/>
              </p:ext>
            </p:extLst>
          </p:nvPr>
        </p:nvGraphicFramePr>
        <p:xfrm>
          <a:off x="7617263" y="3616922"/>
          <a:ext cx="2446338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Worksheet" r:id="rId6" imgW="2257435" imgH="962141" progId="Excel.Sheet.12">
                  <p:embed/>
                </p:oleObj>
              </mc:Choice>
              <mc:Fallback>
                <p:oleObj name="Worksheet" r:id="rId6" imgW="2257435" imgH="962141" progId="Excel.Sheet.12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17263" y="3616922"/>
                        <a:ext cx="2446338" cy="1042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ounded Rectangle 1">
            <a:extLst>
              <a:ext uri="{FF2B5EF4-FFF2-40B4-BE49-F238E27FC236}">
                <a16:creationId xmlns:a16="http://schemas.microsoft.com/office/drawing/2014/main" id="{B5EC925E-F289-4A24-8522-29DED09656BE}"/>
              </a:ext>
            </a:extLst>
          </p:cNvPr>
          <p:cNvSpPr/>
          <p:nvPr/>
        </p:nvSpPr>
        <p:spPr>
          <a:xfrm>
            <a:off x="1496583" y="3714255"/>
            <a:ext cx="4151188" cy="1008112"/>
          </a:xfrm>
          <a:prstGeom prst="roundRect">
            <a:avLst/>
          </a:prstGeom>
          <a:noFill/>
          <a:ln w="1905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ounded Rectangle 8">
            <a:extLst>
              <a:ext uri="{FF2B5EF4-FFF2-40B4-BE49-F238E27FC236}">
                <a16:creationId xmlns:a16="http://schemas.microsoft.com/office/drawing/2014/main" id="{48237EC9-DA36-4BB8-9DA7-C85276012385}"/>
              </a:ext>
            </a:extLst>
          </p:cNvPr>
          <p:cNvSpPr/>
          <p:nvPr/>
        </p:nvSpPr>
        <p:spPr>
          <a:xfrm>
            <a:off x="7540147" y="3714256"/>
            <a:ext cx="2597396" cy="1008111"/>
          </a:xfrm>
          <a:prstGeom prst="roundRect">
            <a:avLst/>
          </a:prstGeom>
          <a:noFill/>
          <a:ln w="1905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7" name="Object 9">
            <a:extLst>
              <a:ext uri="{FF2B5EF4-FFF2-40B4-BE49-F238E27FC236}">
                <a16:creationId xmlns:a16="http://schemas.microsoft.com/office/drawing/2014/main" id="{1A7DD005-955F-4529-A6AC-AA0943368C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4743906"/>
              </p:ext>
            </p:extLst>
          </p:nvPr>
        </p:nvGraphicFramePr>
        <p:xfrm>
          <a:off x="3872847" y="5150348"/>
          <a:ext cx="4789488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Worksheet" r:id="rId8" imgW="4390880" imgH="771561" progId="Excel.Sheet.12">
                  <p:embed/>
                </p:oleObj>
              </mc:Choice>
              <mc:Fallback>
                <p:oleObj name="Worksheet" r:id="rId8" imgW="4390880" imgH="771561" progId="Excel.Sheet.12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872847" y="5150348"/>
                        <a:ext cx="4789488" cy="84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ounded Rectangle 10">
            <a:extLst>
              <a:ext uri="{FF2B5EF4-FFF2-40B4-BE49-F238E27FC236}">
                <a16:creationId xmlns:a16="http://schemas.microsoft.com/office/drawing/2014/main" id="{F3DC2A63-2A0F-4A06-A329-A731EA8CC1C6}"/>
              </a:ext>
            </a:extLst>
          </p:cNvPr>
          <p:cNvSpPr/>
          <p:nvPr/>
        </p:nvSpPr>
        <p:spPr>
          <a:xfrm>
            <a:off x="3728831" y="5068790"/>
            <a:ext cx="5040560" cy="1008112"/>
          </a:xfrm>
          <a:prstGeom prst="roundRect">
            <a:avLst/>
          </a:prstGeom>
          <a:noFill/>
          <a:ln w="381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Straight Arrow Connector 12">
            <a:extLst>
              <a:ext uri="{FF2B5EF4-FFF2-40B4-BE49-F238E27FC236}">
                <a16:creationId xmlns:a16="http://schemas.microsoft.com/office/drawing/2014/main" id="{DE1B4EE5-FA7F-4CBC-AC97-6686F2860D09}"/>
              </a:ext>
            </a:extLst>
          </p:cNvPr>
          <p:cNvCxnSpPr>
            <a:stCxn id="15" idx="2"/>
          </p:cNvCxnSpPr>
          <p:nvPr/>
        </p:nvCxnSpPr>
        <p:spPr>
          <a:xfrm>
            <a:off x="3572177" y="4722367"/>
            <a:ext cx="1380790" cy="346423"/>
          </a:xfrm>
          <a:prstGeom prst="straightConnector1">
            <a:avLst/>
          </a:prstGeom>
          <a:noFill/>
          <a:ln w="6350" cap="flat" cmpd="sng" algn="ctr">
            <a:solidFill>
              <a:srgbClr val="4472C4">
                <a:lumMod val="50000"/>
              </a:srgbClr>
            </a:solidFill>
            <a:prstDash val="solid"/>
            <a:miter lim="800000"/>
            <a:tailEnd type="triangle" w="med" len="med"/>
          </a:ln>
          <a:effectLst/>
        </p:spPr>
      </p:cxnSp>
      <p:cxnSp>
        <p:nvCxnSpPr>
          <p:cNvPr id="20" name="Straight Arrow Connector 14">
            <a:extLst>
              <a:ext uri="{FF2B5EF4-FFF2-40B4-BE49-F238E27FC236}">
                <a16:creationId xmlns:a16="http://schemas.microsoft.com/office/drawing/2014/main" id="{249B7346-5DF0-4688-91D2-99E82AE4C1CC}"/>
              </a:ext>
            </a:extLst>
          </p:cNvPr>
          <p:cNvCxnSpPr>
            <a:stCxn id="16" idx="2"/>
          </p:cNvCxnSpPr>
          <p:nvPr/>
        </p:nvCxnSpPr>
        <p:spPr>
          <a:xfrm flipH="1">
            <a:off x="7833287" y="4722367"/>
            <a:ext cx="1005558" cy="346423"/>
          </a:xfrm>
          <a:prstGeom prst="straightConnector1">
            <a:avLst/>
          </a:prstGeom>
          <a:noFill/>
          <a:ln w="6350" cap="flat" cmpd="sng" algn="ctr">
            <a:solidFill>
              <a:srgbClr val="4472C4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6371660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Чтение данных: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SELECT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Вывод информации для менеджера проекта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Соединяем таблицы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Employees, PositionSalary, EmployeeProject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show_manager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_info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project_id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conn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cursor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execute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SELECT E.Id, E.Name, P.Salary + E.Bonus As Pay"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 FROM Employees AS E, PositionSalary AS P, 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     EmployeeProject AS EP"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WHERE E.Position = P.Position"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AND E.Id = EP.EmployeeId"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AND EP.ProjectId = :project_id"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{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'project_id'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project_id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Информация для менеджера:"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row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fetchall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():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dict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row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</a:p>
        </p:txBody>
      </p:sp>
      <p:graphicFrame>
        <p:nvGraphicFramePr>
          <p:cNvPr id="16" name="Object 3">
            <a:extLst>
              <a:ext uri="{FF2B5EF4-FFF2-40B4-BE49-F238E27FC236}">
                <a16:creationId xmlns:a16="http://schemas.microsoft.com/office/drawing/2014/main" id="{58AF549A-D5E9-4208-B715-96D6EA3E68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9571563"/>
              </p:ext>
            </p:extLst>
          </p:nvPr>
        </p:nvGraphicFramePr>
        <p:xfrm>
          <a:off x="2209763" y="3911232"/>
          <a:ext cx="5248275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Worksheet" r:id="rId4" imgW="4810299" imgH="962141" progId="Excel.Sheet.12">
                  <p:embed/>
                </p:oleObj>
              </mc:Choice>
              <mc:Fallback>
                <p:oleObj name="Worksheet" r:id="rId4" imgW="4810299" imgH="962141" progId="Excel.Sheet.12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09763" y="3911232"/>
                        <a:ext cx="5248275" cy="1049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4">
            <a:extLst>
              <a:ext uri="{FF2B5EF4-FFF2-40B4-BE49-F238E27FC236}">
                <a16:creationId xmlns:a16="http://schemas.microsoft.com/office/drawing/2014/main" id="{C8DAA9C8-BAEC-4532-8588-5860837CD0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28256"/>
              </p:ext>
            </p:extLst>
          </p:nvPr>
        </p:nvGraphicFramePr>
        <p:xfrm>
          <a:off x="7967202" y="3911132"/>
          <a:ext cx="2446338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Worksheet" r:id="rId6" imgW="2257435" imgH="962141" progId="Excel.Sheet.12">
                  <p:embed/>
                </p:oleObj>
              </mc:Choice>
              <mc:Fallback>
                <p:oleObj name="Worksheet" r:id="rId6" imgW="2257435" imgH="962141" progId="Excel.Sheet.12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967202" y="3911132"/>
                        <a:ext cx="2446338" cy="1042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ounded Rectangle 5">
            <a:extLst>
              <a:ext uri="{FF2B5EF4-FFF2-40B4-BE49-F238E27FC236}">
                <a16:creationId xmlns:a16="http://schemas.microsoft.com/office/drawing/2014/main" id="{4F7897FC-76FB-4FA2-A510-BBBA6E6C3855}"/>
              </a:ext>
            </a:extLst>
          </p:cNvPr>
          <p:cNvSpPr/>
          <p:nvPr/>
        </p:nvSpPr>
        <p:spPr>
          <a:xfrm>
            <a:off x="2130512" y="4008465"/>
            <a:ext cx="3672408" cy="1008112"/>
          </a:xfrm>
          <a:prstGeom prst="roundRect">
            <a:avLst/>
          </a:prstGeom>
          <a:noFill/>
          <a:ln w="1905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ounded Rectangle 6">
            <a:extLst>
              <a:ext uri="{FF2B5EF4-FFF2-40B4-BE49-F238E27FC236}">
                <a16:creationId xmlns:a16="http://schemas.microsoft.com/office/drawing/2014/main" id="{5EA67A44-67CD-44E8-AC82-CDD59EFC7AE4}"/>
              </a:ext>
            </a:extLst>
          </p:cNvPr>
          <p:cNvSpPr/>
          <p:nvPr/>
        </p:nvSpPr>
        <p:spPr>
          <a:xfrm>
            <a:off x="7890086" y="4008466"/>
            <a:ext cx="2597396" cy="1008111"/>
          </a:xfrm>
          <a:prstGeom prst="roundRect">
            <a:avLst/>
          </a:prstGeom>
          <a:noFill/>
          <a:ln w="1905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0" name="Object 8">
            <a:extLst>
              <a:ext uri="{FF2B5EF4-FFF2-40B4-BE49-F238E27FC236}">
                <a16:creationId xmlns:a16="http://schemas.microsoft.com/office/drawing/2014/main" id="{4DDE6A55-43DD-457C-977F-90D9B3EEF8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29763"/>
              </p:ext>
            </p:extLst>
          </p:nvPr>
        </p:nvGraphicFramePr>
        <p:xfrm>
          <a:off x="2208918" y="5279284"/>
          <a:ext cx="4914900" cy="117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Worksheet" r:id="rId8" imgW="4505302" imgH="962141" progId="Excel.Sheet.12">
                  <p:embed/>
                </p:oleObj>
              </mc:Choice>
              <mc:Fallback>
                <p:oleObj name="Worksheet" r:id="rId8" imgW="4505302" imgH="962141" progId="Excel.Sheet.12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208918" y="5279284"/>
                        <a:ext cx="4914900" cy="1176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Straight Arrow Connector 10">
            <a:extLst>
              <a:ext uri="{FF2B5EF4-FFF2-40B4-BE49-F238E27FC236}">
                <a16:creationId xmlns:a16="http://schemas.microsoft.com/office/drawing/2014/main" id="{512E14EF-C67E-44A3-9B0D-3E5EE04A7D6E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3966716" y="5016577"/>
            <a:ext cx="719547" cy="206699"/>
          </a:xfrm>
          <a:prstGeom prst="straightConnector1">
            <a:avLst/>
          </a:prstGeom>
          <a:noFill/>
          <a:ln w="6350" cap="flat" cmpd="sng" algn="ctr">
            <a:solidFill>
              <a:srgbClr val="4472C4">
                <a:lumMod val="50000"/>
              </a:srgbClr>
            </a:solidFill>
            <a:prstDash val="solid"/>
            <a:miter lim="800000"/>
            <a:tailEnd type="triangle" w="med" len="med"/>
          </a:ln>
          <a:effectLst/>
        </p:spPr>
      </p:cxnSp>
      <p:cxnSp>
        <p:nvCxnSpPr>
          <p:cNvPr id="22" name="Straight Arrow Connector 11">
            <a:extLst>
              <a:ext uri="{FF2B5EF4-FFF2-40B4-BE49-F238E27FC236}">
                <a16:creationId xmlns:a16="http://schemas.microsoft.com/office/drawing/2014/main" id="{5C916E9E-425B-4F1E-9AF1-DC4ADC37AB18}"/>
              </a:ext>
            </a:extLst>
          </p:cNvPr>
          <p:cNvCxnSpPr>
            <a:stCxn id="19" idx="1"/>
          </p:cNvCxnSpPr>
          <p:nvPr/>
        </p:nvCxnSpPr>
        <p:spPr>
          <a:xfrm flipH="1">
            <a:off x="7242014" y="4512522"/>
            <a:ext cx="648072" cy="838770"/>
          </a:xfrm>
          <a:prstGeom prst="straightConnector1">
            <a:avLst/>
          </a:prstGeom>
          <a:noFill/>
          <a:ln w="6350" cap="flat" cmpd="sng" algn="ctr">
            <a:solidFill>
              <a:srgbClr val="4472C4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graphicFrame>
        <p:nvGraphicFramePr>
          <p:cNvPr id="23" name="Object 12">
            <a:extLst>
              <a:ext uri="{FF2B5EF4-FFF2-40B4-BE49-F238E27FC236}">
                <a16:creationId xmlns:a16="http://schemas.microsoft.com/office/drawing/2014/main" id="{457B9726-444F-4CCE-AA1E-29BA995C8D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9347011"/>
              </p:ext>
            </p:extLst>
          </p:nvPr>
        </p:nvGraphicFramePr>
        <p:xfrm>
          <a:off x="7967202" y="5318574"/>
          <a:ext cx="1693863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Worksheet" r:id="rId10" imgW="1752678" imgH="1152337" progId="Excel.Sheet.12">
                  <p:embed/>
                </p:oleObj>
              </mc:Choice>
              <mc:Fallback>
                <p:oleObj name="Worksheet" r:id="rId10" imgW="1752678" imgH="1152337" progId="Excel.Sheet.12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967202" y="5318574"/>
                        <a:ext cx="1693863" cy="1112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ounded Rectangle 13">
            <a:extLst>
              <a:ext uri="{FF2B5EF4-FFF2-40B4-BE49-F238E27FC236}">
                <a16:creationId xmlns:a16="http://schemas.microsoft.com/office/drawing/2014/main" id="{A0FC5400-55B5-487E-96C8-33D9E9A152D1}"/>
              </a:ext>
            </a:extLst>
          </p:cNvPr>
          <p:cNvSpPr/>
          <p:nvPr/>
        </p:nvSpPr>
        <p:spPr>
          <a:xfrm>
            <a:off x="7890086" y="5244567"/>
            <a:ext cx="1866292" cy="1186844"/>
          </a:xfrm>
          <a:prstGeom prst="roundRect">
            <a:avLst/>
          </a:prstGeom>
          <a:noFill/>
          <a:ln w="1905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ounded Rectangle 14">
            <a:extLst>
              <a:ext uri="{FF2B5EF4-FFF2-40B4-BE49-F238E27FC236}">
                <a16:creationId xmlns:a16="http://schemas.microsoft.com/office/drawing/2014/main" id="{084D9807-C160-4AAC-AEBB-5898164F03B8}"/>
              </a:ext>
            </a:extLst>
          </p:cNvPr>
          <p:cNvSpPr/>
          <p:nvPr/>
        </p:nvSpPr>
        <p:spPr>
          <a:xfrm>
            <a:off x="2130512" y="5223276"/>
            <a:ext cx="5111502" cy="1232395"/>
          </a:xfrm>
          <a:prstGeom prst="roundRect">
            <a:avLst/>
          </a:prstGeom>
          <a:noFill/>
          <a:ln w="28575" cap="flat" cmpd="sng" algn="ctr">
            <a:solidFill>
              <a:srgbClr val="4472C4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Straight Arrow Connector 19">
            <a:extLst>
              <a:ext uri="{FF2B5EF4-FFF2-40B4-BE49-F238E27FC236}">
                <a16:creationId xmlns:a16="http://schemas.microsoft.com/office/drawing/2014/main" id="{76C8D1CD-B152-48A7-96B5-767AF9D96628}"/>
              </a:ext>
            </a:extLst>
          </p:cNvPr>
          <p:cNvCxnSpPr>
            <a:stCxn id="24" idx="1"/>
            <a:endCxn id="25" idx="3"/>
          </p:cNvCxnSpPr>
          <p:nvPr/>
        </p:nvCxnSpPr>
        <p:spPr>
          <a:xfrm flipH="1">
            <a:off x="7242014" y="5837989"/>
            <a:ext cx="648072" cy="1485"/>
          </a:xfrm>
          <a:prstGeom prst="straightConnector1">
            <a:avLst/>
          </a:prstGeom>
          <a:noFill/>
          <a:ln w="6350" cap="flat" cmpd="sng" algn="ctr">
            <a:solidFill>
              <a:srgbClr val="4472C4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8447167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Изменение данных: UPDATE и DELETE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Изменение премии сотрудника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update_employee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_bonus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employee_id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new_bonus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conn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cursor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Делаем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UPDATE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запрос к базе данных, используя обычный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SQL-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синтаксис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execute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UPDATE Employees"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SET Bonus = :new_bonus"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WHERE Id = :employee_id"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'employee_id'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employee_id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'new_bonus'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new_bonus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commit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Удаление сотрудника из 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проекта (но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не из базы данных)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delete_employee_from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_project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employee_id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project_id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conn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cursor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Делаем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DELETE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запрос к базе данных, используя обычный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SQL-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синтаксис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execute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DELETE FROM EmployeeProject"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WHERE EmployeeId = :employee_id"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AND ProjectId = :project_id"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{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'employee_id'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employee_id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'project_id'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project_id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commit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54381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Решение задачи (бета-версия)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login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input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Логин: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pwd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input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Пароль: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authentication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login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pwd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user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dict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lang="en-US" sz="1200">
                <a:solidFill>
                  <a:srgbClr val="808080"/>
                </a:solidFill>
                <a:latin typeface="Courier New" panose="02070309020205020404" pitchFamily="49" charset="0"/>
              </a:rPr>
              <a:t>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Здравствуйте, </a:t>
            </a:r>
            <a:r>
              <a:rPr lang="ru-RU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user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'Name'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lang="ru-RU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user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'Position'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 ==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менеджер проекта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show_manager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_info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user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'ProjectId'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id_upd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input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Изменение премии.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ID 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сотрудника (0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- отмена):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id_upd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_upd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!=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user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'Id'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is_employee_in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_project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id_upd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user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'ProjectId'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])):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new_bonus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input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Новая премия: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update_employee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_bonus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id_upd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new_bonus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else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Невозможно изменить премию для данного сотрудника"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id_del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input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Удаление сотрудника.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ID 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сотрудника (0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- отмена):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id_del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id_del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!=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user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'Id'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delete_employee_from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_project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id_del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user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'ProjectId'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else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Невозможно удалить данного сотрудника из проекта"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else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show_employee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_info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user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'Id'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else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Доступ запрещен"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00420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Тестирование бета-версии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Логин: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sidorovs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Пароль: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zayka88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Здравствуйте, Сидоров С.С.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Информация для менеджера: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{'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Id': 2, 'Name': '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Петров П.П.', '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Pay': 101000}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{'Id': 3, 'Name': '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Сидоров С.С.', '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Pay': 130000}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Изменение премии.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ID 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сотрудника (0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- отмена):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Новая премия: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6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0000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Удаление сотрудника.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ID 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сотрудника (0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- отмена):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Логин: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sidorovs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Пароль: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zayka88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Здравствуйте, Сидоров С.С.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Информация для менеджера: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{'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Id': 2, 'Name': '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Петров П.П.', '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Pay': 111000}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{'Id': 3, 'Name': '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Сидоров С.С.', '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Pay': 130000}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Изменение премии.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ID 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сотрудника (0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- отмена):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Удаление сотрудника.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ID 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сотрудника (0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- отмена):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Логин: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sidorovs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Пароль: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123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Доступ запрещен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11521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SQL-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инъекции: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уязвимый код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bad_authentication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login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pwd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cursor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cur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execute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"SELECT E.Id, E.Name, E.Position, EP.ProjectId"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FROM Employees AS E, EmployeeProject AS EP"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WHERE E.Id = EP.EmployeeId"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AND E.Login = '{login}' AND E.Password = '{pwd}'"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format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login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login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pwd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pwd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return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fetchone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Логин: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ivanovi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Пароль: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ivanov123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Здравствуйте, Иванов И.И.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Информация для сотрудника: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{'Id': 1, 'Name': 'Иванов И.И.', 'Pay': 80000}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Логин: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ivanovi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Пароль: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123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Доступ запрещен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Логин: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ivanovi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Пароль: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123' OR 'a'='a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Здравствуйте, Иванов И.И.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Информация для сотрудника: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{'Id': 1, 'Name': 'Иванов И.И.', 'Pay': 80000}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BDAE0E0-3CAE-4B76-A2B9-EE7619C3F3C7}"/>
              </a:ext>
            </a:extLst>
          </p:cNvPr>
          <p:cNvSpPr/>
          <p:nvPr/>
        </p:nvSpPr>
        <p:spPr>
          <a:xfrm>
            <a:off x="318782" y="4983061"/>
            <a:ext cx="4899170" cy="10150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4244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SQL-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инъекции: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защищенный код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authentication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login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pwd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cursor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execute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"SELECT E.Id, E.Name, E.Position, EP.ProjectId"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FROM Employees AS E, EmployeeProject AS EP"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WHERE E.Id = EP.EmployeeId"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AND E.Login = :login AND E.Password = :pwd"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{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'login'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login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'pwd'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pwd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fetchone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authentication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login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pwd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cursor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execute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"SELECT E.Id, E.Name, E.Position, EP.ProjectId"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FROM Employees AS E, EmployeeProject AS EP"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WHERE E.Id = EP.EmployeeId"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AND E.Login =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?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AND E.Password =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?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login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pwd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fetchone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Логин: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ivanovi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Пароль: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123' OR 'a'='a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Доступ запрещен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65801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ORM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ru-RU" sz="2000">
                <a:solidFill>
                  <a:srgbClr val="002060"/>
                </a:solidFill>
                <a:latin typeface="+mn-lt"/>
              </a:rPr>
              <a:t>ORM (Object-Relational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Mapping –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объектно-реляционное преобразование)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–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технология программирования, которая связывает базы данных с концепциями объектно-ориентированных языков программирования, создавая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"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виртуальную объектную базу данных</a:t>
            </a:r>
            <a:r>
              <a:rPr lang="en-US" altLang="ru-RU" sz="2000">
                <a:solidFill>
                  <a:srgbClr val="002060"/>
                </a:solidFill>
                <a:latin typeface="+mn-lt"/>
              </a:rPr>
              <a:t>"</a:t>
            </a:r>
            <a:r>
              <a:rPr lang="ru-RU" altLang="ru-RU" sz="2000">
                <a:solidFill>
                  <a:srgbClr val="002060"/>
                </a:solidFill>
                <a:latin typeface="+mn-lt"/>
              </a:rPr>
              <a:t> (</a:t>
            </a:r>
            <a:r>
              <a:rPr lang="en-US" altLang="ru-RU" sz="2000">
                <a:solidFill>
                  <a:srgbClr val="002060"/>
                </a:solidFill>
                <a:latin typeface="+mn-lt"/>
              </a:rPr>
              <a:t>Wiki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). </a:t>
            </a: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Известные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ORM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Python: SQLAlchemy, DjangoORM, peewee, PonyORM, SQLObject, Storm, quick_orm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и другие. </a:t>
            </a: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5" name="Shape 86">
            <a:extLst>
              <a:ext uri="{FF2B5EF4-FFF2-40B4-BE49-F238E27FC236}">
                <a16:creationId xmlns:a16="http://schemas.microsoft.com/office/drawing/2014/main" id="{84FA7DB2-3DB2-4668-905E-DB5D2A2E065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69929" y="2793534"/>
            <a:ext cx="3252142" cy="38561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11879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Классы для таблиц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PositionSalary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Base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__tablename__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'position_salary'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position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Column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primary_key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salary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Column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Integer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nullable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200" dirty="0">
              <a:effectLst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endParaRPr lang="en-US" sz="1200" b="1" dirty="0">
              <a:solidFill>
                <a:srgbClr val="0000FF"/>
              </a:solidFill>
              <a:effectLst/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Base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__tablename__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'employee'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Column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Integer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primary_key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name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Column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nullable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position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Column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ForeignKey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'position_salary.position'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nullable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bonus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Column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Integer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default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login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Column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nullable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unique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password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Column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nullable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200" dirty="0">
              <a:effectLst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35359E88-2AC4-4141-85C0-F35A7C5BBF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5780"/>
              </p:ext>
            </p:extLst>
          </p:nvPr>
        </p:nvGraphicFramePr>
        <p:xfrm>
          <a:off x="4746557" y="1963996"/>
          <a:ext cx="2698886" cy="1150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Worksheet" r:id="rId3" imgW="2257435" imgH="962141" progId="Excel.Sheet.12">
                  <p:embed/>
                </p:oleObj>
              </mc:Choice>
              <mc:Fallback>
                <p:oleObj name="Worksheet" r:id="rId3" imgW="2257435" imgH="962141" progId="Excel.Sheet.12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46557" y="1963996"/>
                        <a:ext cx="2698886" cy="1150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E926A0CD-FAFB-4452-B3A3-0154E6C6D6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4555693"/>
              </p:ext>
            </p:extLst>
          </p:nvPr>
        </p:nvGraphicFramePr>
        <p:xfrm>
          <a:off x="2996366" y="5292094"/>
          <a:ext cx="6188886" cy="1150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Worksheet" r:id="rId5" imgW="4960726" imgH="922224" progId="Excel.Sheet.12">
                  <p:embed/>
                </p:oleObj>
              </mc:Choice>
              <mc:Fallback>
                <p:oleObj name="Worksheet" r:id="rId5" imgW="4960726" imgH="922224" progId="Excel.Sheet.12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96366" y="5292094"/>
                        <a:ext cx="6188886" cy="11506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92227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Преимущества и недостатки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ORM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14" name="Text Box 10">
            <a:extLst>
              <a:ext uri="{FF2B5EF4-FFF2-40B4-BE49-F238E27FC236}">
                <a16:creationId xmlns:a16="http://schemas.microsoft.com/office/drawing/2014/main" id="{9CFE00D7-C0B1-408E-A428-78E826481F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3562" y="1143544"/>
            <a:ext cx="475515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ru-RU" sz="2000" u="sng" dirty="0">
                <a:solidFill>
                  <a:srgbClr val="002060"/>
                </a:solidFill>
                <a:latin typeface="+mn-lt"/>
              </a:rPr>
              <a:t>Преимущества</a:t>
            </a:r>
          </a:p>
          <a:p>
            <a:pPr marL="360000" indent="-360000"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Сокращение кода</a:t>
            </a:r>
          </a:p>
          <a:p>
            <a:pPr marL="360000" indent="-360000"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Единая парадигма программирования</a:t>
            </a:r>
          </a:p>
          <a:p>
            <a:pPr marL="360000" indent="-360000"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Независимость от диалекта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SQL</a:t>
            </a: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16" name="Text Box 10">
            <a:extLst>
              <a:ext uri="{FF2B5EF4-FFF2-40B4-BE49-F238E27FC236}">
                <a16:creationId xmlns:a16="http://schemas.microsoft.com/office/drawing/2014/main" id="{4879751F-9E84-41B4-91F1-3E7121007E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3561" y="4083240"/>
            <a:ext cx="4755155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ru-RU" sz="2000" u="sng" dirty="0">
                <a:solidFill>
                  <a:srgbClr val="002060"/>
                </a:solidFill>
                <a:latin typeface="+mn-lt"/>
              </a:rPr>
              <a:t>Что это дает</a:t>
            </a:r>
          </a:p>
          <a:p>
            <a:pPr marL="360000" indent="-360000"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Ускорение разработки</a:t>
            </a:r>
          </a:p>
          <a:p>
            <a:pPr marL="360000" indent="-360000"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Простота понимания всего кода</a:t>
            </a:r>
          </a:p>
          <a:p>
            <a:pPr marL="360000" indent="-360000"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Универсальность методов отладки</a:t>
            </a:r>
          </a:p>
          <a:p>
            <a:pPr marL="360000" indent="-360000"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Кросс-СУБД код</a:t>
            </a:r>
          </a:p>
        </p:txBody>
      </p:sp>
      <p:sp>
        <p:nvSpPr>
          <p:cNvPr id="17" name="Text Box 10">
            <a:extLst>
              <a:ext uri="{FF2B5EF4-FFF2-40B4-BE49-F238E27FC236}">
                <a16:creationId xmlns:a16="http://schemas.microsoft.com/office/drawing/2014/main" id="{C93BB87A-A670-4C90-B80A-64CCABE23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7370" y="1143544"/>
            <a:ext cx="3927729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ru-RU" sz="2000" u="sng" dirty="0">
                <a:solidFill>
                  <a:srgbClr val="002060"/>
                </a:solidFill>
                <a:latin typeface="+mn-lt"/>
              </a:rPr>
              <a:t>Недостатки</a:t>
            </a:r>
          </a:p>
          <a:p>
            <a:pPr marL="360000" indent="-360000"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Медленнее чистого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SQL</a:t>
            </a: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360000" indent="-360000"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Требует больше памяти</a:t>
            </a:r>
          </a:p>
          <a:p>
            <a:pPr marL="360000" indent="-360000"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Уступает в полноте и гибкости</a:t>
            </a:r>
          </a:p>
        </p:txBody>
      </p:sp>
      <p:sp>
        <p:nvSpPr>
          <p:cNvPr id="19" name="Text Box 10">
            <a:extLst>
              <a:ext uri="{FF2B5EF4-FFF2-40B4-BE49-F238E27FC236}">
                <a16:creationId xmlns:a16="http://schemas.microsoft.com/office/drawing/2014/main" id="{4651B397-C291-4F91-8897-EEA2C2C5B8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3284" y="4104157"/>
            <a:ext cx="4675902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ru-RU" sz="2000" u="sng" dirty="0">
                <a:solidFill>
                  <a:srgbClr val="002060"/>
                </a:solidFill>
                <a:latin typeface="+mn-lt"/>
              </a:rPr>
              <a:t>Однако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Программист при необходимости может сам задать код SQL-запросов, который будет использоваться при тех или иных действиях </a:t>
            </a:r>
          </a:p>
        </p:txBody>
      </p:sp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0A5F7DD0-5355-4685-8AB3-A3010EAB375C}"/>
              </a:ext>
            </a:extLst>
          </p:cNvPr>
          <p:cNvCxnSpPr>
            <a:stCxn id="14" idx="2"/>
            <a:endCxn id="16" idx="0"/>
          </p:cNvCxnSpPr>
          <p:nvPr/>
        </p:nvCxnSpPr>
        <p:spPr>
          <a:xfrm flipH="1">
            <a:off x="3541139" y="2466983"/>
            <a:ext cx="1" cy="1616257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EC358287-68D0-44FF-A0EA-C86FB2D8AB62}"/>
              </a:ext>
            </a:extLst>
          </p:cNvPr>
          <p:cNvCxnSpPr>
            <a:stCxn id="17" idx="2"/>
            <a:endCxn id="19" idx="0"/>
          </p:cNvCxnSpPr>
          <p:nvPr/>
        </p:nvCxnSpPr>
        <p:spPr>
          <a:xfrm>
            <a:off x="8611235" y="2466983"/>
            <a:ext cx="0" cy="1637174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085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Модели данных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Чтоб обеспечивать целостность данных, очевидно, они должны быть упорядочены в соответствии с некоторой логической структурой. Такая структура и правила работы с ней описывается моделью данных, поддерживаемой в том числе на уровне СУБД. Существуют различные модели данных.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иерархическая модель, в которой связи между данными можно описать с помощью упорядоченного </a:t>
            </a:r>
            <a:r>
              <a:rPr lang="ru-RU" altLang="ru-RU" sz="2000">
                <a:solidFill>
                  <a:srgbClr val="002060"/>
                </a:solidFill>
                <a:latin typeface="+mn-lt"/>
              </a:rPr>
              <a:t>графа (дерева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)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сетевая модель позволяет отображать разнообразные взаимосвязи элементов данных в виде произвольного графа, обобщая тем самым иерархическую модель данных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многомерная модель представляется набором гиперкубов, применяется, как правило, в узкоспециализированных областях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объектно-ориентированная модель рассматривает отдельные записи базы как свойства объектов, а связанные по смыслу совокупности таких записей – как сами объекты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реляционная модель – совокупность отношений, содержащих информацию о предметной области, упрощенным представлением реляционной модели данных является набор таблиц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постреляционная модель представляет из себя расширенную реляционную модель, в которой допускается вложенность таблиц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и многие другие.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196211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SQLAlchemy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SQLAlchemy – библиотека Python для работы с базами данных по технологии ORM. Она позволяет ассоциировать пользовательские классы Python с таблицами баз данных, и объекты этих классов с записями в соответствующих таблицах. Она включает в себя систему, прозрачно синхронизирующую все изменения в состояниях между объектами и соответствующими строками, равно как и систему для выполнения запросов к базе данных в терминах пользовательских классов и с учетом взаимосвязей этих классов.</a:t>
            </a: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Таким образом, SQLAlchemy предоставляет: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ORM уровень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обобщенный API для работы с различными СУБД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интерфейс, достаточно близкий по полноте к чистому SQL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возможность использования прямых SQL-запросов</a:t>
            </a:r>
          </a:p>
        </p:txBody>
      </p:sp>
      <p:pic>
        <p:nvPicPr>
          <p:cNvPr id="5" name="Picture 2" descr="Картинки по запросу &quot;sqlalchemy&quot;&quot;">
            <a:extLst>
              <a:ext uri="{FF2B5EF4-FFF2-40B4-BE49-F238E27FC236}">
                <a16:creationId xmlns:a16="http://schemas.microsoft.com/office/drawing/2014/main" id="{51B477FC-D797-4349-A5FE-5623343F0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557" y="5073579"/>
            <a:ext cx="4536504" cy="9554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516557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SQLAlchemy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vs DB-API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ru-RU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Добавление нового сотрудника с привязкой к проекту средствами </a:t>
            </a:r>
            <a:r>
              <a:rPr lang="en-US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SQLAlchemy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add_new_employee_to_project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position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bonus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login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password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project_id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position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position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bonus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bonus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login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login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password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password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commit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project_id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project_id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commit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sz="1200" dirty="0"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Добавление нового сотрудника с привязкой к проекту средствами </a:t>
            </a:r>
            <a:r>
              <a:rPr lang="en-US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DB-API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add_new_employee_to_project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position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bonus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login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pwd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project_id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cur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conn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cursor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cur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execute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"INSERT INTO Employees (Name, Position, Bonus, Login, Password)"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 VALUES (:name, :position, :bonus, :login, :pwd)"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'position'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position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'bonus'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bonus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'login'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login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'pwd'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pwd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commit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cur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execute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"SELECT E.Id FROM Employees AS E "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"WHERE E.Login = :login AND E.Password = :pwd"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'login'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login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'pwd'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pwd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employee_id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dict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cur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fetchone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())[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'Id'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cur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execute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"INSERT INTO EmployeeProject (EmployeeId, ProjectId)"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 VALUES (:employeeId, :projectId)"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'employeeId'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employee_id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'projectId'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project_id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commit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sz="1200" dirty="0"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1614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Описание классов для БД организации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from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sqlalchemy.ext.declarative </a:t>
            </a: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import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declarative_base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from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sqlalchemy </a:t>
            </a: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import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Column, Integer, String, ForeignKey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endParaRPr kumimoji="0" lang="en-US" alt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Base = declarative_base()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Employee(Base):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__tablename__ = </a:t>
            </a:r>
            <a:r>
              <a:rPr lang="ru-RU" altLang="ru-RU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'employee'</a:t>
            </a:r>
            <a:b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id = Column(Integer,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primary_key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True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name = Column(String,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nullable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False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position = Column(String, ForeignKey(</a:t>
            </a:r>
            <a:r>
              <a:rPr lang="ru-RU" altLang="ru-RU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'position_salary.position'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),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nullable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False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bonus = Column(Integer,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default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0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login = Column(String,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nullable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False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unique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True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password = Column(String,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nullable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False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Project(Base):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__tablename__ = </a:t>
            </a:r>
            <a:r>
              <a:rPr lang="ru-RU" altLang="ru-RU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'project'</a:t>
            </a:r>
            <a:b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id = Column(Integer,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primary_key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True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name = Column(String,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nullable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False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PositionSalary(Base):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__tablename__ = </a:t>
            </a:r>
            <a:r>
              <a:rPr lang="ru-RU" altLang="ru-RU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'position_salary'</a:t>
            </a:r>
            <a:br>
              <a:rPr lang="ru-RU" altLang="ru-RU" sz="1200" dirty="0">
                <a:solidFill>
                  <a:srgbClr val="808080"/>
                </a:solidFill>
                <a:latin typeface="Courier New" panose="02070309020205020404" pitchFamily="49" charset="0"/>
              </a:rPr>
            </a:b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position = Column(String,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primary_key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True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salary = Column(Integer,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nullable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False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EmployeeProject(Base):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__tablename__ = </a:t>
            </a:r>
            <a:r>
              <a:rPr lang="ru-RU" altLang="ru-RU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'employee_project'</a:t>
            </a:r>
            <a:br>
              <a:rPr lang="ru-RU" altLang="ru-RU" sz="1200" dirty="0">
                <a:solidFill>
                  <a:srgbClr val="808080"/>
                </a:solidFill>
                <a:latin typeface="Courier New" panose="02070309020205020404" pitchFamily="49" charset="0"/>
              </a:rPr>
            </a:b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employee_id = Column(Integer, ForeignKey(</a:t>
            </a:r>
            <a:r>
              <a:rPr lang="ru-RU" altLang="ru-RU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'employee.id'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),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primary_key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True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project_id = Column(Integer, ForeignKey(</a:t>
            </a:r>
            <a:r>
              <a:rPr lang="ru-RU" altLang="ru-RU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'project.id'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),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primary_key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True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  <a:endParaRPr kumimoji="0" lang="ru-RU" alt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79568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Подключение к БД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через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engine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sqlalchemy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create_engine</a:t>
            </a:r>
          </a:p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sqlalchemy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orm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sessionmaker </a:t>
            </a:r>
          </a:p>
          <a:p>
            <a:pPr>
              <a:buNone/>
            </a:pPr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DBClient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__init__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dbtype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'sqlite'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dbname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'/example.db'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username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password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_engine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_get_engine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dbtype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dbname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username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password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__enter__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sessionmaker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bind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_engine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)()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self </a:t>
            </a:r>
          </a:p>
          <a:p>
            <a:pPr>
              <a:buNone/>
            </a:pPr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__exit__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exc_type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exc_value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traceback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close_all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@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staticmethod </a:t>
            </a: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_get_engine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dbtype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dbname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username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password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username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password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login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f'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username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password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</a:t>
            </a:r>
            <a:endParaRPr lang="en-US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login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username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dbstr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f'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login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@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dbname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</a:t>
            </a:r>
            <a:endParaRPr lang="en-US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dbstr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dbname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engine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create_engine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f'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dbtype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:///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dbstr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engine </a:t>
            </a:r>
            <a:endParaRPr lang="en-US" sz="1200" dirty="0"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76127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Создание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схемы данных для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ORM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create_schema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Создаем схему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Base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metadata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create_all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_engine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buNone/>
            </a:pPr>
            <a:endParaRPr lang="en-US" sz="12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delete_schema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Удаляем схему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Base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metadata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drop_all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_engine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241151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Добавление записей через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ORM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ru-RU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Добавление записей в таблицу ДолжностьОклад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insert_position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position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salary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PositionSalary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position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position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salary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salary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commit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Добавление записей в таблицу Проекты </a:t>
            </a:r>
            <a:endParaRPr lang="en-US" sz="120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insert_project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commit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 </a:t>
            </a:r>
          </a:p>
          <a:p>
            <a:pPr>
              <a:spcBef>
                <a:spcPts val="0"/>
              </a:spcBef>
              <a:buNone/>
            </a:pP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Добавление записей в таблицу Сотрудники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insert_employee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position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bonus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login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password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position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position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bonus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bonus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login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login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password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password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commit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 </a:t>
            </a:r>
          </a:p>
          <a:p>
            <a:pPr>
              <a:spcBef>
                <a:spcPts val="0"/>
              </a:spcBef>
              <a:buNone/>
            </a:pP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Добавление записей в таблицу СотрудникиПроекты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add_employee_to_project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employee_id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project_id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project_id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project_id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commit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092564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Создание и первичное наполнение БД через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ORM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db_type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"sqlite"</a:t>
            </a:r>
            <a:endParaRPr lang="ru-RU" sz="1200" dirty="0">
              <a:solidFill>
                <a:srgbClr val="80808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db_name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example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.db"</a:t>
            </a:r>
            <a:endParaRPr lang="ru-RU" sz="1200" dirty="0">
              <a:solidFill>
                <a:srgbClr val="80808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db_exists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os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path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exists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db_name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buNone/>
            </a:pPr>
            <a:endParaRPr lang="en-US" sz="1200" b="1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not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db_exists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with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DBClient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db_type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db_name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dbc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create_schema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endParaRPr lang="en-US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insert_position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инженер"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12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50000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insert_position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старший инженер"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12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51000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insert_position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менеджер проекта"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12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100000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pid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dbc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insert_project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Важный"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eid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dbc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insert_employee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Иванов И.И."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"инженер"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12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30000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ivanovi"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"ivanov123"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add_employee_to_project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eid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dbc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insert_employee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Петров П.П."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"старший инженер"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12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50000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petrovp"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"p1e2t3"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add_employee_to_project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pid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dbc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insert_project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Срочный"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add_employee_to_project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eid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dbc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insert_employee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Сидоров С.С."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"менеджер проекта"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12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30000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sidorovs"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"zayka88"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add_employee_to_project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969824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Чтение данных через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ORM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ru-RU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Проверка наличия пользователя в базе данных с указанным логином/паролем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authentication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login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password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try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query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position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EmployeeProject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project_id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\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join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EmployeeProject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employee_id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\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filter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and_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login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login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password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password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)).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\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one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res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except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MultipleResultsFound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"Multiple Results Found"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except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NoResultFound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"No Result Found"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endParaRPr lang="ru-RU" sz="1200" b="1" dirty="0">
              <a:solidFill>
                <a:srgbClr val="0000FF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endParaRPr lang="ru-RU" sz="12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Проверка наличия указанного сотрудника в указанном проекте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is_employee_in_project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employee_id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project_id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try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query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project_id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\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filter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and_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employee_id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employee_id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project_id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project_id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)).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\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one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except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MultipleResultsFound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"Multiple Results Found"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except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NoResultFound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"No Result Found"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807424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Чтение данных через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ORM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ru-RU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Вывод информации по сотруднику (соединяем таблицы </a:t>
            </a:r>
            <a:r>
              <a:rPr lang="en-US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Employees, PositionSalary)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show_employee_info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employee_id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query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  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PositionSalary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salary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bonus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label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"Pay"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)).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\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filter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and_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position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PositionSalary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position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employee_id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)).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\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all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Информация для сотрудника:"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row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res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row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res</a:t>
            </a:r>
          </a:p>
          <a:p>
            <a:pPr>
              <a:buNone/>
            </a:pP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Вывод информации по проекту (соединяем таблицы </a:t>
            </a:r>
            <a:r>
              <a:rPr lang="en-US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Employees, PositionSalary, EmployeeProject)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show_manager_info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project_id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query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PositionSalary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salary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bonus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label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"Pay"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)).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\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filter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and_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position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PositionSalary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position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EmployeeProject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project_id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project_id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)).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\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all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Информация для менеджера:"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row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res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row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res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798443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Изменение данных через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ORM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ru-RU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Изменение премии сотрудника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update_employee_bonus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employee_id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new_bonus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query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</a:t>
            </a:r>
            <a:r>
              <a:rPr lang="en-US" sz="12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bonus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new_bonus 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commit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endParaRPr lang="ru-RU" sz="1200" b="1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endParaRPr lang="ru-RU" sz="12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Удаление сотрудника из проекта (но не из базы данных)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delete_employee_from_project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employee_id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project_id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ep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query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project_id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ep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delete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ep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commit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7955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Постановка задачи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Рассмотрим возможность применения различных моделей данных для решения следующей задачи. Необходимо спроектировать базу данных для некой организации, учитывая следующие факты: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организация состоит из сотрудников, у которых есть ФИО, должность и уникальный табельный номер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сотрудники работают в различных проектах: один сотрудник может участвовать в нескольких проектах; в проекте, разумеется, может быть несколько сотрудников; бывают проекты без </a:t>
            </a:r>
            <a:r>
              <a:rPr lang="ru-RU" altLang="ru-RU" sz="2000">
                <a:solidFill>
                  <a:srgbClr val="002060"/>
                </a:solidFill>
                <a:latin typeface="+mn-lt"/>
              </a:rPr>
              <a:t>сотрудников (которые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еще только планируются) и сотрудники без </a:t>
            </a:r>
            <a:r>
              <a:rPr lang="ru-RU" altLang="ru-RU" sz="2000">
                <a:solidFill>
                  <a:srgbClr val="002060"/>
                </a:solidFill>
                <a:latin typeface="+mn-lt"/>
              </a:rPr>
              <a:t>проектов (проект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закрылся, но его сотрудников пока не сократили)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у каждого проекта есть название и уникальный идентификатор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 каждом проекте есть не более одного менеджера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все сотрудники получают </a:t>
            </a:r>
            <a:r>
              <a:rPr lang="ru-RU" altLang="ru-RU" sz="2000">
                <a:solidFill>
                  <a:srgbClr val="002060"/>
                </a:solidFill>
                <a:latin typeface="+mn-lt"/>
              </a:rPr>
              <a:t>зарплату (как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ни странно), которая складывается из должностного оклада и премии</a:t>
            </a:r>
          </a:p>
        </p:txBody>
      </p:sp>
    </p:spTree>
    <p:extLst>
      <p:ext uri="{BB962C8B-B14F-4D97-AF65-F5344CB8AC3E}">
        <p14:creationId xmlns:p14="http://schemas.microsoft.com/office/powerpoint/2010/main" val="16577980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Решение задачи через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ORM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 (альтернативная версия)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with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DBClient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db_type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db_name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dbc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authentication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login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pwd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res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res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_asdict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f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Здравствуйте, {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}"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user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'position'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менеджер проекта"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show_manager_info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'project_id'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id_upd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input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Изменение премии.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ID 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сотрудника (0 - отмена): "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))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id_upd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id_upd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!=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user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'id'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and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dbc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is_employee_in_project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id_upd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user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'project_id'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])):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new_bonus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input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Новая премия: "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update_employee_bonus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id_upd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new_bonus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show_manager_info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'project_id'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Невозможно изменить премию для данного сотрудника"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id_del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input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Удаление сотрудника.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ID 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сотрудника (0 - отмена): "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))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id_del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id_del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!=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user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'id'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delete_employee_from_project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id_del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user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'project_id'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show_manager_info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'project_id'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Невозможно удалить данного сотрудника из проекта"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show_employee_info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'id'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Доступ запрещен"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27258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Тестирование альтернативной версии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Логин: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sidorovs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Пароль: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zayka88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Здравствуйте, Сидоров С.С.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Информация для менеджера: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2, 'Петров П.П.', 101000)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 'Сидоров С.С.', 130000)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Изменение премии. ID сотрудника (0 - отмена)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Новая премия: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60000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Информация для менеджера: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(2, 'Петров П.П.', 111000)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 'Сидоров С.С.', 130000)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Удаление сотрудника. ID сотрудника (0 - отмена)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altLang="ru-RU" sz="12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Логин: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sidorovs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Пароль: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zayka88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Здравствуйте, Сидоров С.С.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Информация для менеджера: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(2, 'Петров П.П.', 111000)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 'Сидоров С.С.', 130000)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Изменение премии. ID сотрудника (0 - отмена)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Удаление сотрудника. ID сотрудника (0 - отмена)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Информация для менеджера: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 'Сидоров С.С.', 130000)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15872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Практика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447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indent="-360000" algn="just">
              <a:spcBef>
                <a:spcPts val="600"/>
              </a:spcBef>
              <a:buFont typeface="+mj-lt"/>
              <a:buAutoNum type="arabicPeriod"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Написать класс-обертку над SQLite (с возможностями менеджера контекста), которая может на вход принимать строки SQL запросов и возвращать данные в формате json. Класс должен иметь, как минимум, методы select и execute.</a:t>
            </a:r>
          </a:p>
          <a:p>
            <a:pPr marL="360000" indent="-360000" algn="just">
              <a:spcBef>
                <a:spcPts val="600"/>
              </a:spcBef>
              <a:buFont typeface="+mj-lt"/>
              <a:buAutoNum type="arabicPeriod"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Написать скрипт, работающий под SQLite/MySQL/PostgreSQL, который создает 3 сущности: производители, покупатели, товары. Необходимо добавить демо-данные и выполнить следующие выборки:</a:t>
            </a:r>
          </a:p>
          <a:p>
            <a:pPr marL="1085850" lvl="1" indent="-342900" algn="just">
              <a:spcBef>
                <a:spcPts val="600"/>
              </a:spcBef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найти всех производителей у которых более 2 товаров по цене 10 долларов и ниже</a:t>
            </a:r>
          </a:p>
          <a:p>
            <a:pPr marL="1085850" lvl="1" indent="-342900" algn="just">
              <a:spcBef>
                <a:spcPts val="600"/>
              </a:spcBef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найти всех покупателей, которые делали заказы, и сгруппировать их по компаниям производителей чьи товары покупались</a:t>
            </a:r>
          </a:p>
          <a:p>
            <a:pPr marL="1085850" lvl="1" indent="-342900" algn="just">
              <a:spcBef>
                <a:spcPts val="600"/>
              </a:spcBef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найти самые популярные товары у каждого производителя и указать сколько таких товаров было куплено</a:t>
            </a:r>
          </a:p>
          <a:p>
            <a:pPr marL="1085850" lvl="1" indent="-342900" algn="just">
              <a:spcBef>
                <a:spcPts val="600"/>
              </a:spcBef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найти всех производителей товаров, которые продавались, с указанием их выручек по каждому виду товара и те, которые еще не продавались</a:t>
            </a:r>
          </a:p>
        </p:txBody>
      </p:sp>
    </p:spTree>
    <p:extLst>
      <p:ext uri="{BB962C8B-B14F-4D97-AF65-F5344CB8AC3E}">
        <p14:creationId xmlns:p14="http://schemas.microsoft.com/office/powerpoint/2010/main" val="2404546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Иерархическая </a:t>
            </a:r>
            <a:r>
              <a:rPr lang="ru-RU" altLang="ru-RU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модель (простая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, как дерево)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Структура – дерево.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+ удобная, если сущностей мало и связи простые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- отсутствие </a:t>
            </a:r>
            <a:r>
              <a:rPr lang="ru-RU" altLang="ru-RU" sz="2000">
                <a:solidFill>
                  <a:srgbClr val="002060"/>
                </a:solidFill>
                <a:latin typeface="+mn-lt"/>
              </a:rPr>
              <a:t>гибкости (как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отразить возможность нахождения сотрудника сразу в нескольких проектах?)</a:t>
            </a:r>
          </a:p>
        </p:txBody>
      </p:sp>
      <p:grpSp>
        <p:nvGrpSpPr>
          <p:cNvPr id="36" name="Group 32">
            <a:extLst>
              <a:ext uri="{FF2B5EF4-FFF2-40B4-BE49-F238E27FC236}">
                <a16:creationId xmlns:a16="http://schemas.microsoft.com/office/drawing/2014/main" id="{02FCD142-B2CB-4759-B867-EBAEEEFF57BF}"/>
              </a:ext>
            </a:extLst>
          </p:cNvPr>
          <p:cNvGrpSpPr/>
          <p:nvPr/>
        </p:nvGrpSpPr>
        <p:grpSpPr>
          <a:xfrm>
            <a:off x="1659149" y="2768804"/>
            <a:ext cx="8863320" cy="2809046"/>
            <a:chOff x="328023" y="3712605"/>
            <a:chExt cx="8487951" cy="242765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6466571-D91E-4111-AB31-27D2668108BD}"/>
                </a:ext>
              </a:extLst>
            </p:cNvPr>
            <p:cNvSpPr txBox="1"/>
            <p:nvPr/>
          </p:nvSpPr>
          <p:spPr>
            <a:xfrm>
              <a:off x="1192119" y="4581128"/>
              <a:ext cx="2088232" cy="400110"/>
            </a:xfrm>
            <a:prstGeom prst="rect">
              <a:avLst/>
            </a:prstGeom>
            <a:noFill/>
            <a:ln>
              <a:solidFill>
                <a:srgbClr val="2572BB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Проект Важный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F3228BD-A9C4-452B-8E9C-91EDC2C94586}"/>
                </a:ext>
              </a:extLst>
            </p:cNvPr>
            <p:cNvSpPr txBox="1"/>
            <p:nvPr/>
          </p:nvSpPr>
          <p:spPr>
            <a:xfrm>
              <a:off x="328023" y="5740145"/>
              <a:ext cx="1584176" cy="400110"/>
            </a:xfrm>
            <a:prstGeom prst="rect">
              <a:avLst/>
            </a:prstGeom>
            <a:noFill/>
            <a:ln>
              <a:solidFill>
                <a:srgbClr val="2572BB"/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Иванов И.И.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F84A509-CDEE-49A1-896D-4CE78E7A9E1D}"/>
                </a:ext>
              </a:extLst>
            </p:cNvPr>
            <p:cNvSpPr txBox="1"/>
            <p:nvPr/>
          </p:nvSpPr>
          <p:spPr>
            <a:xfrm>
              <a:off x="2654590" y="5740145"/>
              <a:ext cx="1584176" cy="400110"/>
            </a:xfrm>
            <a:prstGeom prst="rect">
              <a:avLst/>
            </a:prstGeom>
            <a:noFill/>
            <a:ln>
              <a:solidFill>
                <a:srgbClr val="FF3300"/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Петров П.П.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5CD8863-C4E9-4E4E-824D-E681D2B0DF03}"/>
                </a:ext>
              </a:extLst>
            </p:cNvPr>
            <p:cNvSpPr txBox="1"/>
            <p:nvPr/>
          </p:nvSpPr>
          <p:spPr>
            <a:xfrm>
              <a:off x="4576495" y="4581128"/>
              <a:ext cx="2088232" cy="400110"/>
            </a:xfrm>
            <a:prstGeom prst="rect">
              <a:avLst/>
            </a:prstGeom>
            <a:noFill/>
            <a:ln>
              <a:solidFill>
                <a:srgbClr val="2572BB"/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Проект Срочный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F874521-F075-4F0A-9BFC-E871A470C83F}"/>
                </a:ext>
              </a:extLst>
            </p:cNvPr>
            <p:cNvSpPr txBox="1"/>
            <p:nvPr/>
          </p:nvSpPr>
          <p:spPr>
            <a:xfrm>
              <a:off x="4726601" y="5740145"/>
              <a:ext cx="1810331" cy="400110"/>
            </a:xfrm>
            <a:prstGeom prst="rect">
              <a:avLst/>
            </a:prstGeom>
            <a:noFill/>
            <a:ln>
              <a:solidFill>
                <a:srgbClr val="2572BB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Егоров Е.Е.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3236520-99BE-4211-B9B4-C72BD20E0303}"/>
                </a:ext>
              </a:extLst>
            </p:cNvPr>
            <p:cNvSpPr txBox="1"/>
            <p:nvPr/>
          </p:nvSpPr>
          <p:spPr>
            <a:xfrm>
              <a:off x="7024767" y="5740145"/>
              <a:ext cx="1791207" cy="400110"/>
            </a:xfrm>
            <a:prstGeom prst="rect">
              <a:avLst/>
            </a:prstGeom>
            <a:noFill/>
            <a:ln>
              <a:solidFill>
                <a:srgbClr val="2572BB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Сидоров С.С.</a:t>
              </a:r>
            </a:p>
          </p:txBody>
        </p:sp>
        <p:cxnSp>
          <p:nvCxnSpPr>
            <p:cNvPr id="43" name="Straight Connector 5">
              <a:extLst>
                <a:ext uri="{FF2B5EF4-FFF2-40B4-BE49-F238E27FC236}">
                  <a16:creationId xmlns:a16="http://schemas.microsoft.com/office/drawing/2014/main" id="{32205B1A-7BB7-4531-B402-8D64DCBC1EBF}"/>
                </a:ext>
              </a:extLst>
            </p:cNvPr>
            <p:cNvCxnSpPr>
              <a:stCxn id="37" idx="2"/>
              <a:endCxn id="38" idx="0"/>
            </p:cNvCxnSpPr>
            <p:nvPr/>
          </p:nvCxnSpPr>
          <p:spPr>
            <a:xfrm flipH="1">
              <a:off x="1120111" y="4981238"/>
              <a:ext cx="1116124" cy="758907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44" name="Straight Connector 13">
              <a:extLst>
                <a:ext uri="{FF2B5EF4-FFF2-40B4-BE49-F238E27FC236}">
                  <a16:creationId xmlns:a16="http://schemas.microsoft.com/office/drawing/2014/main" id="{0FA7FF41-204B-4B68-9B49-47FD33414E0C}"/>
                </a:ext>
              </a:extLst>
            </p:cNvPr>
            <p:cNvCxnSpPr>
              <a:stCxn id="37" idx="2"/>
              <a:endCxn id="39" idx="0"/>
            </p:cNvCxnSpPr>
            <p:nvPr/>
          </p:nvCxnSpPr>
          <p:spPr>
            <a:xfrm>
              <a:off x="2236235" y="4981238"/>
              <a:ext cx="1210443" cy="758907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45" name="Straight Connector 15">
              <a:extLst>
                <a:ext uri="{FF2B5EF4-FFF2-40B4-BE49-F238E27FC236}">
                  <a16:creationId xmlns:a16="http://schemas.microsoft.com/office/drawing/2014/main" id="{59A4BDA4-96FD-4833-9FD1-26EE36E6BED4}"/>
                </a:ext>
              </a:extLst>
            </p:cNvPr>
            <p:cNvCxnSpPr>
              <a:stCxn id="40" idx="2"/>
              <a:endCxn id="41" idx="0"/>
            </p:cNvCxnSpPr>
            <p:nvPr/>
          </p:nvCxnSpPr>
          <p:spPr>
            <a:xfrm>
              <a:off x="5620611" y="4981238"/>
              <a:ext cx="11156" cy="758907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46" name="Straight Connector 17">
              <a:extLst>
                <a:ext uri="{FF2B5EF4-FFF2-40B4-BE49-F238E27FC236}">
                  <a16:creationId xmlns:a16="http://schemas.microsoft.com/office/drawing/2014/main" id="{99A41966-C241-49A0-8664-6C6D13B93D26}"/>
                </a:ext>
              </a:extLst>
            </p:cNvPr>
            <p:cNvCxnSpPr>
              <a:stCxn id="40" idx="2"/>
              <a:endCxn id="42" idx="0"/>
            </p:cNvCxnSpPr>
            <p:nvPr/>
          </p:nvCxnSpPr>
          <p:spPr>
            <a:xfrm>
              <a:off x="5620611" y="4981238"/>
              <a:ext cx="2299760" cy="758907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47" name="Straight Connector 19">
              <a:extLst>
                <a:ext uri="{FF2B5EF4-FFF2-40B4-BE49-F238E27FC236}">
                  <a16:creationId xmlns:a16="http://schemas.microsoft.com/office/drawing/2014/main" id="{6514014E-DC61-4EE1-9E1F-8D872FEBE552}"/>
                </a:ext>
              </a:extLst>
            </p:cNvPr>
            <p:cNvCxnSpPr>
              <a:stCxn id="39" idx="0"/>
              <a:endCxn id="40" idx="2"/>
            </p:cNvCxnSpPr>
            <p:nvPr/>
          </p:nvCxnSpPr>
          <p:spPr>
            <a:xfrm flipV="1">
              <a:off x="3446678" y="4981238"/>
              <a:ext cx="2173933" cy="758907"/>
            </a:xfrm>
            <a:prstGeom prst="line">
              <a:avLst/>
            </a:prstGeom>
            <a:noFill/>
            <a:ln w="12700" cap="flat" cmpd="sng" algn="ctr">
              <a:solidFill>
                <a:srgbClr val="FF3300"/>
              </a:solidFill>
              <a:prstDash val="dash"/>
              <a:miter lim="800000"/>
            </a:ln>
            <a:effectLst/>
          </p:spPr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1B60A25-366E-4987-A147-2CF191AEE343}"/>
                </a:ext>
              </a:extLst>
            </p:cNvPr>
            <p:cNvSpPr txBox="1"/>
            <p:nvPr/>
          </p:nvSpPr>
          <p:spPr>
            <a:xfrm>
              <a:off x="2820683" y="3712605"/>
              <a:ext cx="2088232" cy="400110"/>
            </a:xfrm>
            <a:prstGeom prst="rect">
              <a:avLst/>
            </a:prstGeom>
            <a:noFill/>
            <a:ln>
              <a:solidFill>
                <a:srgbClr val="2572BB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Проекты</a:t>
              </a:r>
            </a:p>
          </p:txBody>
        </p:sp>
        <p:cxnSp>
          <p:nvCxnSpPr>
            <p:cNvPr id="49" name="Straight Connector 25">
              <a:extLst>
                <a:ext uri="{FF2B5EF4-FFF2-40B4-BE49-F238E27FC236}">
                  <a16:creationId xmlns:a16="http://schemas.microsoft.com/office/drawing/2014/main" id="{ACEE3ADC-9C89-4B82-90B2-213E27508858}"/>
                </a:ext>
              </a:extLst>
            </p:cNvPr>
            <p:cNvCxnSpPr>
              <a:stCxn id="48" idx="2"/>
              <a:endCxn id="37" idx="0"/>
            </p:cNvCxnSpPr>
            <p:nvPr/>
          </p:nvCxnSpPr>
          <p:spPr>
            <a:xfrm flipH="1">
              <a:off x="2236235" y="4112715"/>
              <a:ext cx="1628564" cy="468413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50" name="Straight Connector 28">
              <a:extLst>
                <a:ext uri="{FF2B5EF4-FFF2-40B4-BE49-F238E27FC236}">
                  <a16:creationId xmlns:a16="http://schemas.microsoft.com/office/drawing/2014/main" id="{DCEC571E-2A66-466A-AD87-769AF59A4039}"/>
                </a:ext>
              </a:extLst>
            </p:cNvPr>
            <p:cNvCxnSpPr>
              <a:stCxn id="40" idx="0"/>
              <a:endCxn id="48" idx="2"/>
            </p:cNvCxnSpPr>
            <p:nvPr/>
          </p:nvCxnSpPr>
          <p:spPr>
            <a:xfrm flipH="1" flipV="1">
              <a:off x="3864799" y="4112715"/>
              <a:ext cx="1755812" cy="468413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72120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Сетевая </a:t>
            </a:r>
            <a:r>
              <a:rPr lang="ru-RU" altLang="ru-RU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модель (легко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запутаться)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Структура – граф.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+ более гибкая, чем иерархическая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- сложно контролировать полноту и неизбыточность</a:t>
            </a:r>
          </a:p>
        </p:txBody>
      </p:sp>
      <p:grpSp>
        <p:nvGrpSpPr>
          <p:cNvPr id="58" name="Group 93">
            <a:extLst>
              <a:ext uri="{FF2B5EF4-FFF2-40B4-BE49-F238E27FC236}">
                <a16:creationId xmlns:a16="http://schemas.microsoft.com/office/drawing/2014/main" id="{2A0D9E07-E9F3-4D7E-8FB7-D9834B0E7E6C}"/>
              </a:ext>
            </a:extLst>
          </p:cNvPr>
          <p:cNvGrpSpPr/>
          <p:nvPr/>
        </p:nvGrpSpPr>
        <p:grpSpPr>
          <a:xfrm>
            <a:off x="2187477" y="2416721"/>
            <a:ext cx="7806664" cy="3259602"/>
            <a:chOff x="971601" y="3705544"/>
            <a:chExt cx="6912767" cy="2758261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C3748EB-5FAA-426C-8ED2-E0D402F6F15F}"/>
                </a:ext>
              </a:extLst>
            </p:cNvPr>
            <p:cNvSpPr txBox="1"/>
            <p:nvPr/>
          </p:nvSpPr>
          <p:spPr>
            <a:xfrm>
              <a:off x="971601" y="4622612"/>
              <a:ext cx="2106232" cy="338571"/>
            </a:xfrm>
            <a:prstGeom prst="rect">
              <a:avLst/>
            </a:prstGeom>
            <a:noFill/>
            <a:ln w="12700">
              <a:solidFill>
                <a:srgbClr val="4472C4">
                  <a:lumMod val="75000"/>
                </a:srgbClr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Проект Важный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4F7B7AC-2411-497B-9C3F-54340890A32E}"/>
                </a:ext>
              </a:extLst>
            </p:cNvPr>
            <p:cNvSpPr txBox="1"/>
            <p:nvPr/>
          </p:nvSpPr>
          <p:spPr>
            <a:xfrm>
              <a:off x="5940152" y="4374815"/>
              <a:ext cx="1791206" cy="338571"/>
            </a:xfrm>
            <a:prstGeom prst="rect">
              <a:avLst/>
            </a:prstGeom>
            <a:noFill/>
            <a:ln w="12700">
              <a:solidFill>
                <a:srgbClr val="4472C4">
                  <a:lumMod val="75000"/>
                </a:srgbClr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Иванов И.И.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A731E49-9068-4BCB-86AD-AA295A8AC227}"/>
                </a:ext>
              </a:extLst>
            </p:cNvPr>
            <p:cNvSpPr txBox="1"/>
            <p:nvPr/>
          </p:nvSpPr>
          <p:spPr>
            <a:xfrm>
              <a:off x="5940151" y="4974980"/>
              <a:ext cx="1791207" cy="338571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Петров П.П.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701A4A5-303E-431B-BF50-6D15811C2C85}"/>
                </a:ext>
              </a:extLst>
            </p:cNvPr>
            <p:cNvSpPr txBox="1"/>
            <p:nvPr/>
          </p:nvSpPr>
          <p:spPr>
            <a:xfrm>
              <a:off x="971601" y="5561045"/>
              <a:ext cx="2106233" cy="338571"/>
            </a:xfrm>
            <a:prstGeom prst="rect">
              <a:avLst/>
            </a:prstGeom>
            <a:noFill/>
            <a:ln w="12700">
              <a:solidFill>
                <a:srgbClr val="4472C4">
                  <a:lumMod val="75000"/>
                </a:srgbClr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Проект Срочный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8E69C50-2CF6-4F09-B012-6B747B0A37EB}"/>
                </a:ext>
              </a:extLst>
            </p:cNvPr>
            <p:cNvSpPr txBox="1"/>
            <p:nvPr/>
          </p:nvSpPr>
          <p:spPr>
            <a:xfrm>
              <a:off x="5914767" y="6125234"/>
              <a:ext cx="1810331" cy="338571"/>
            </a:xfrm>
            <a:prstGeom prst="rect">
              <a:avLst/>
            </a:prstGeom>
            <a:noFill/>
            <a:ln w="12700">
              <a:solidFill>
                <a:srgbClr val="4472C4">
                  <a:lumMod val="75000"/>
                </a:srgbClr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Егоров Е.Е.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7805A9A-BC76-4E93-9233-9B4A1CA64AD5}"/>
                </a:ext>
              </a:extLst>
            </p:cNvPr>
            <p:cNvSpPr txBox="1"/>
            <p:nvPr/>
          </p:nvSpPr>
          <p:spPr>
            <a:xfrm>
              <a:off x="5914767" y="5561045"/>
              <a:ext cx="1791207" cy="338571"/>
            </a:xfrm>
            <a:prstGeom prst="rect">
              <a:avLst/>
            </a:prstGeom>
            <a:noFill/>
            <a:ln w="12700">
              <a:solidFill>
                <a:srgbClr val="4472C4">
                  <a:lumMod val="75000"/>
                </a:srgbClr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Сидоров С.С.</a:t>
              </a:r>
            </a:p>
          </p:txBody>
        </p:sp>
        <p:cxnSp>
          <p:nvCxnSpPr>
            <p:cNvPr id="65" name="Straight Connector 13">
              <a:extLst>
                <a:ext uri="{FF2B5EF4-FFF2-40B4-BE49-F238E27FC236}">
                  <a16:creationId xmlns:a16="http://schemas.microsoft.com/office/drawing/2014/main" id="{04EE80C9-D9D0-48D3-90E4-37B3B14B5CB3}"/>
                </a:ext>
              </a:extLst>
            </p:cNvPr>
            <p:cNvCxnSpPr>
              <a:stCxn id="59" idx="3"/>
              <a:endCxn id="60" idx="1"/>
            </p:cNvCxnSpPr>
            <p:nvPr/>
          </p:nvCxnSpPr>
          <p:spPr>
            <a:xfrm flipV="1">
              <a:off x="3077833" y="4544100"/>
              <a:ext cx="2862319" cy="247797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66" name="Straight Connector 22">
              <a:extLst>
                <a:ext uri="{FF2B5EF4-FFF2-40B4-BE49-F238E27FC236}">
                  <a16:creationId xmlns:a16="http://schemas.microsoft.com/office/drawing/2014/main" id="{FC2B4365-42A8-4014-9A9D-57A7ADB74CD2}"/>
                </a:ext>
              </a:extLst>
            </p:cNvPr>
            <p:cNvCxnSpPr>
              <a:stCxn id="59" idx="3"/>
              <a:endCxn id="61" idx="1"/>
            </p:cNvCxnSpPr>
            <p:nvPr/>
          </p:nvCxnSpPr>
          <p:spPr>
            <a:xfrm>
              <a:off x="3077833" y="4791898"/>
              <a:ext cx="2862318" cy="352368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67" name="Straight Connector 24">
              <a:extLst>
                <a:ext uri="{FF2B5EF4-FFF2-40B4-BE49-F238E27FC236}">
                  <a16:creationId xmlns:a16="http://schemas.microsoft.com/office/drawing/2014/main" id="{382BD3EF-92B2-44C9-9DE4-FEA9FC2B94C4}"/>
                </a:ext>
              </a:extLst>
            </p:cNvPr>
            <p:cNvCxnSpPr>
              <a:stCxn id="62" idx="3"/>
              <a:endCxn id="61" idx="1"/>
            </p:cNvCxnSpPr>
            <p:nvPr/>
          </p:nvCxnSpPr>
          <p:spPr>
            <a:xfrm flipV="1">
              <a:off x="3077834" y="5144265"/>
              <a:ext cx="2862317" cy="586065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68" name="Straight Connector 27">
              <a:extLst>
                <a:ext uri="{FF2B5EF4-FFF2-40B4-BE49-F238E27FC236}">
                  <a16:creationId xmlns:a16="http://schemas.microsoft.com/office/drawing/2014/main" id="{4D147CEE-77C8-4FE0-8F06-81C5C49DB647}"/>
                </a:ext>
              </a:extLst>
            </p:cNvPr>
            <p:cNvCxnSpPr>
              <a:stCxn id="62" idx="3"/>
              <a:endCxn id="64" idx="1"/>
            </p:cNvCxnSpPr>
            <p:nvPr/>
          </p:nvCxnSpPr>
          <p:spPr>
            <a:xfrm>
              <a:off x="3077834" y="5730331"/>
              <a:ext cx="2836933" cy="0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69" name="Straight Connector 30">
              <a:extLst>
                <a:ext uri="{FF2B5EF4-FFF2-40B4-BE49-F238E27FC236}">
                  <a16:creationId xmlns:a16="http://schemas.microsoft.com/office/drawing/2014/main" id="{34D29918-46CD-4B41-BB3C-5FB1E6F10BA7}"/>
                </a:ext>
              </a:extLst>
            </p:cNvPr>
            <p:cNvCxnSpPr>
              <a:stCxn id="62" idx="3"/>
              <a:endCxn id="63" idx="1"/>
            </p:cNvCxnSpPr>
            <p:nvPr/>
          </p:nvCxnSpPr>
          <p:spPr>
            <a:xfrm>
              <a:off x="3077834" y="5730331"/>
              <a:ext cx="2836933" cy="564188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51008CA-EA25-4074-869A-CFFB5BF29EA9}"/>
                </a:ext>
              </a:extLst>
            </p:cNvPr>
            <p:cNvSpPr txBox="1"/>
            <p:nvPr/>
          </p:nvSpPr>
          <p:spPr>
            <a:xfrm>
              <a:off x="991445" y="3705544"/>
              <a:ext cx="2106232" cy="338571"/>
            </a:xfrm>
            <a:prstGeom prst="rect">
              <a:avLst/>
            </a:prstGeom>
            <a:noFill/>
            <a:ln w="12700">
              <a:solidFill>
                <a:srgbClr val="4472C4">
                  <a:lumMod val="75000"/>
                </a:srgbClr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Проекты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43A300F-F416-45F7-AD20-EEC675423191}"/>
                </a:ext>
              </a:extLst>
            </p:cNvPr>
            <p:cNvSpPr txBox="1"/>
            <p:nvPr/>
          </p:nvSpPr>
          <p:spPr>
            <a:xfrm>
              <a:off x="5940151" y="3797534"/>
              <a:ext cx="1795275" cy="338571"/>
            </a:xfrm>
            <a:prstGeom prst="rect">
              <a:avLst/>
            </a:prstGeom>
            <a:noFill/>
            <a:ln w="12700">
              <a:solidFill>
                <a:srgbClr val="4472C4">
                  <a:lumMod val="75000"/>
                </a:srgbClr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Сотрудники</a:t>
              </a:r>
            </a:p>
          </p:txBody>
        </p:sp>
        <p:cxnSp>
          <p:nvCxnSpPr>
            <p:cNvPr id="72" name="Elbow Connector 70">
              <a:extLst>
                <a:ext uri="{FF2B5EF4-FFF2-40B4-BE49-F238E27FC236}">
                  <a16:creationId xmlns:a16="http://schemas.microsoft.com/office/drawing/2014/main" id="{B92E2B0E-2C05-429A-937D-DEDBDA3D39EB}"/>
                </a:ext>
              </a:extLst>
            </p:cNvPr>
            <p:cNvCxnSpPr>
              <a:stCxn id="71" idx="3"/>
              <a:endCxn id="60" idx="3"/>
            </p:cNvCxnSpPr>
            <p:nvPr/>
          </p:nvCxnSpPr>
          <p:spPr>
            <a:xfrm flipH="1">
              <a:off x="7731358" y="3966820"/>
              <a:ext cx="4068" cy="577281"/>
            </a:xfrm>
            <a:prstGeom prst="bentConnector3">
              <a:avLst>
                <a:gd name="adj1" fmla="val -4976056"/>
              </a:avLst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73" name="Elbow Connector 72">
              <a:extLst>
                <a:ext uri="{FF2B5EF4-FFF2-40B4-BE49-F238E27FC236}">
                  <a16:creationId xmlns:a16="http://schemas.microsoft.com/office/drawing/2014/main" id="{72E855E0-54E8-4890-93BD-723AA3FFD19E}"/>
                </a:ext>
              </a:extLst>
            </p:cNvPr>
            <p:cNvCxnSpPr>
              <a:stCxn id="71" idx="3"/>
              <a:endCxn id="61" idx="3"/>
            </p:cNvCxnSpPr>
            <p:nvPr/>
          </p:nvCxnSpPr>
          <p:spPr>
            <a:xfrm flipH="1">
              <a:off x="7731358" y="3966820"/>
              <a:ext cx="4068" cy="1177446"/>
            </a:xfrm>
            <a:prstGeom prst="bentConnector3">
              <a:avLst>
                <a:gd name="adj1" fmla="val -4976056"/>
              </a:avLst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74" name="Elbow Connector 74">
              <a:extLst>
                <a:ext uri="{FF2B5EF4-FFF2-40B4-BE49-F238E27FC236}">
                  <a16:creationId xmlns:a16="http://schemas.microsoft.com/office/drawing/2014/main" id="{3D7F702C-5488-45D0-8F6E-25307F76075F}"/>
                </a:ext>
              </a:extLst>
            </p:cNvPr>
            <p:cNvCxnSpPr>
              <a:stCxn id="71" idx="3"/>
              <a:endCxn id="64" idx="3"/>
            </p:cNvCxnSpPr>
            <p:nvPr/>
          </p:nvCxnSpPr>
          <p:spPr>
            <a:xfrm flipH="1">
              <a:off x="7705974" y="3966820"/>
              <a:ext cx="29452" cy="1763511"/>
            </a:xfrm>
            <a:prstGeom prst="bentConnector3">
              <a:avLst>
                <a:gd name="adj1" fmla="val -687312"/>
              </a:avLst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75" name="Elbow Connector 76">
              <a:extLst>
                <a:ext uri="{FF2B5EF4-FFF2-40B4-BE49-F238E27FC236}">
                  <a16:creationId xmlns:a16="http://schemas.microsoft.com/office/drawing/2014/main" id="{F3784294-7408-481F-8524-E8D2A86DD5F8}"/>
                </a:ext>
              </a:extLst>
            </p:cNvPr>
            <p:cNvCxnSpPr>
              <a:stCxn id="71" idx="3"/>
              <a:endCxn id="63" idx="3"/>
            </p:cNvCxnSpPr>
            <p:nvPr/>
          </p:nvCxnSpPr>
          <p:spPr>
            <a:xfrm flipH="1">
              <a:off x="7725098" y="3966820"/>
              <a:ext cx="10328" cy="2327700"/>
            </a:xfrm>
            <a:prstGeom prst="bentConnector3">
              <a:avLst>
                <a:gd name="adj1" fmla="val -1960045"/>
              </a:avLst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76" name="Elbow Connector 83">
              <a:extLst>
                <a:ext uri="{FF2B5EF4-FFF2-40B4-BE49-F238E27FC236}">
                  <a16:creationId xmlns:a16="http://schemas.microsoft.com/office/drawing/2014/main" id="{C6B38AA9-D74E-4BC0-8B53-74BC632B2A4C}"/>
                </a:ext>
              </a:extLst>
            </p:cNvPr>
            <p:cNvCxnSpPr>
              <a:stCxn id="70" idx="1"/>
              <a:endCxn id="59" idx="1"/>
            </p:cNvCxnSpPr>
            <p:nvPr/>
          </p:nvCxnSpPr>
          <p:spPr>
            <a:xfrm rot="10800000" flipV="1">
              <a:off x="971601" y="3874830"/>
              <a:ext cx="19844" cy="917068"/>
            </a:xfrm>
            <a:prstGeom prst="bentConnector3">
              <a:avLst>
                <a:gd name="adj1" fmla="val 1120080"/>
              </a:avLst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77" name="Elbow Connector 85">
              <a:extLst>
                <a:ext uri="{FF2B5EF4-FFF2-40B4-BE49-F238E27FC236}">
                  <a16:creationId xmlns:a16="http://schemas.microsoft.com/office/drawing/2014/main" id="{F50EBB90-F959-4B87-87C6-25E727148738}"/>
                </a:ext>
              </a:extLst>
            </p:cNvPr>
            <p:cNvCxnSpPr>
              <a:stCxn id="70" idx="1"/>
              <a:endCxn id="62" idx="1"/>
            </p:cNvCxnSpPr>
            <p:nvPr/>
          </p:nvCxnSpPr>
          <p:spPr>
            <a:xfrm rot="10800000" flipV="1">
              <a:off x="971601" y="3874829"/>
              <a:ext cx="19844" cy="1855501"/>
            </a:xfrm>
            <a:prstGeom prst="bentConnector3">
              <a:avLst>
                <a:gd name="adj1" fmla="val 1120080"/>
              </a:avLst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78" name="Straight Connector 88">
              <a:extLst>
                <a:ext uri="{FF2B5EF4-FFF2-40B4-BE49-F238E27FC236}">
                  <a16:creationId xmlns:a16="http://schemas.microsoft.com/office/drawing/2014/main" id="{ADB20E74-6F51-46E7-B4E7-1F57169834EA}"/>
                </a:ext>
              </a:extLst>
            </p:cNvPr>
            <p:cNvCxnSpPr/>
            <p:nvPr/>
          </p:nvCxnSpPr>
          <p:spPr>
            <a:xfrm>
              <a:off x="5724128" y="4879344"/>
              <a:ext cx="2160240" cy="588723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</p:cxnSp>
        <p:cxnSp>
          <p:nvCxnSpPr>
            <p:cNvPr id="79" name="Straight Connector 89">
              <a:extLst>
                <a:ext uri="{FF2B5EF4-FFF2-40B4-BE49-F238E27FC236}">
                  <a16:creationId xmlns:a16="http://schemas.microsoft.com/office/drawing/2014/main" id="{5914DA38-5B26-4696-90E0-ECFABD3A687E}"/>
                </a:ext>
              </a:extLst>
            </p:cNvPr>
            <p:cNvCxnSpPr/>
            <p:nvPr/>
          </p:nvCxnSpPr>
          <p:spPr>
            <a:xfrm flipV="1">
              <a:off x="5724128" y="4822666"/>
              <a:ext cx="1996572" cy="738379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24421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Многомерная </a:t>
            </a:r>
            <a:r>
              <a:rPr lang="ru-RU" altLang="ru-RU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модель (под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специфические задачи)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Структура – гиперкуб. 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+ удобная для аналитической обработки больших объемов </a:t>
            </a:r>
            <a:r>
              <a:rPr lang="ru-RU" altLang="ru-RU" sz="2000">
                <a:solidFill>
                  <a:srgbClr val="002060"/>
                </a:solidFill>
                <a:latin typeface="+mn-lt"/>
              </a:rPr>
              <a:t>данных (особенно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, привязанных ко времени)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- громоздкая и неэффективная для оперативной обработки информации</a:t>
            </a:r>
          </a:p>
        </p:txBody>
      </p:sp>
      <p:grpSp>
        <p:nvGrpSpPr>
          <p:cNvPr id="85" name="Group 117">
            <a:extLst>
              <a:ext uri="{FF2B5EF4-FFF2-40B4-BE49-F238E27FC236}">
                <a16:creationId xmlns:a16="http://schemas.microsoft.com/office/drawing/2014/main" id="{E89B2695-6797-442E-A90E-35FAFD33AD3E}"/>
              </a:ext>
            </a:extLst>
          </p:cNvPr>
          <p:cNvGrpSpPr/>
          <p:nvPr/>
        </p:nvGrpSpPr>
        <p:grpSpPr>
          <a:xfrm>
            <a:off x="3025179" y="2797006"/>
            <a:ext cx="6131260" cy="3681920"/>
            <a:chOff x="1259630" y="3553271"/>
            <a:chExt cx="5184578" cy="3260105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0F082CA-F5F1-44B2-989B-02407E8D4C1A}"/>
                </a:ext>
              </a:extLst>
            </p:cNvPr>
            <p:cNvSpPr txBox="1"/>
            <p:nvPr/>
          </p:nvSpPr>
          <p:spPr>
            <a:xfrm>
              <a:off x="2410269" y="6505599"/>
              <a:ext cx="720827" cy="307777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Важный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F2EEF00-C4A3-4C8A-B961-5925DCDF87EB}"/>
                </a:ext>
              </a:extLst>
            </p:cNvPr>
            <p:cNvSpPr txBox="1"/>
            <p:nvPr/>
          </p:nvSpPr>
          <p:spPr>
            <a:xfrm>
              <a:off x="3131841" y="6505599"/>
              <a:ext cx="864091" cy="307777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Срочный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41AB41D6-1A74-42CA-9AFD-2CB092AE59C0}"/>
                </a:ext>
              </a:extLst>
            </p:cNvPr>
            <p:cNvSpPr txBox="1"/>
            <p:nvPr/>
          </p:nvSpPr>
          <p:spPr>
            <a:xfrm>
              <a:off x="3995932" y="6505599"/>
              <a:ext cx="792087" cy="307777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Скучный</a:t>
              </a:r>
            </a:p>
          </p:txBody>
        </p:sp>
        <p:cxnSp>
          <p:nvCxnSpPr>
            <p:cNvPr id="89" name="Straight Arrow Connector 106">
              <a:extLst>
                <a:ext uri="{FF2B5EF4-FFF2-40B4-BE49-F238E27FC236}">
                  <a16:creationId xmlns:a16="http://schemas.microsoft.com/office/drawing/2014/main" id="{927BEC8E-9A71-4865-911A-F287A3D09657}"/>
                </a:ext>
              </a:extLst>
            </p:cNvPr>
            <p:cNvCxnSpPr/>
            <p:nvPr/>
          </p:nvCxnSpPr>
          <p:spPr>
            <a:xfrm flipH="1">
              <a:off x="2112615" y="6505599"/>
              <a:ext cx="299142" cy="302134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90" name="Cube 5">
              <a:extLst>
                <a:ext uri="{FF2B5EF4-FFF2-40B4-BE49-F238E27FC236}">
                  <a16:creationId xmlns:a16="http://schemas.microsoft.com/office/drawing/2014/main" id="{0D4260DD-2265-409E-8A0C-31AD96B14DBE}"/>
                </a:ext>
              </a:extLst>
            </p:cNvPr>
            <p:cNvSpPr/>
            <p:nvPr/>
          </p:nvSpPr>
          <p:spPr>
            <a:xfrm>
              <a:off x="2411758" y="3769295"/>
              <a:ext cx="3384378" cy="2736304"/>
            </a:xfrm>
            <a:prstGeom prst="cube">
              <a:avLst>
                <a:gd name="adj" fmla="val 36959"/>
              </a:avLst>
            </a:prstGeom>
            <a:noFill/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cxnSp>
          <p:nvCxnSpPr>
            <p:cNvPr id="91" name="Straight Connector 14">
              <a:extLst>
                <a:ext uri="{FF2B5EF4-FFF2-40B4-BE49-F238E27FC236}">
                  <a16:creationId xmlns:a16="http://schemas.microsoft.com/office/drawing/2014/main" id="{849CD3B9-7145-4574-B543-6D6304A27C93}"/>
                </a:ext>
              </a:extLst>
            </p:cNvPr>
            <p:cNvCxnSpPr/>
            <p:nvPr/>
          </p:nvCxnSpPr>
          <p:spPr>
            <a:xfrm>
              <a:off x="3131840" y="4777407"/>
              <a:ext cx="0" cy="1728192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92" name="Straight Connector 37">
              <a:extLst>
                <a:ext uri="{FF2B5EF4-FFF2-40B4-BE49-F238E27FC236}">
                  <a16:creationId xmlns:a16="http://schemas.microsoft.com/office/drawing/2014/main" id="{CBA1D631-C746-4341-BA81-C96DA9EFB3DC}"/>
                </a:ext>
              </a:extLst>
            </p:cNvPr>
            <p:cNvCxnSpPr/>
            <p:nvPr/>
          </p:nvCxnSpPr>
          <p:spPr>
            <a:xfrm>
              <a:off x="3995936" y="4777407"/>
              <a:ext cx="0" cy="1728192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93" name="Straight Connector 44">
              <a:extLst>
                <a:ext uri="{FF2B5EF4-FFF2-40B4-BE49-F238E27FC236}">
                  <a16:creationId xmlns:a16="http://schemas.microsoft.com/office/drawing/2014/main" id="{311183DF-31DE-4AE8-9A5F-F7C4E391214E}"/>
                </a:ext>
              </a:extLst>
            </p:cNvPr>
            <p:cNvCxnSpPr/>
            <p:nvPr/>
          </p:nvCxnSpPr>
          <p:spPr>
            <a:xfrm flipV="1">
              <a:off x="3995932" y="3769295"/>
              <a:ext cx="936102" cy="1008112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94" name="Straight Connector 33">
              <a:extLst>
                <a:ext uri="{FF2B5EF4-FFF2-40B4-BE49-F238E27FC236}">
                  <a16:creationId xmlns:a16="http://schemas.microsoft.com/office/drawing/2014/main" id="{95F8FC54-7FDD-4FED-BA40-05418DE1DC5C}"/>
                </a:ext>
              </a:extLst>
            </p:cNvPr>
            <p:cNvCxnSpPr/>
            <p:nvPr/>
          </p:nvCxnSpPr>
          <p:spPr>
            <a:xfrm>
              <a:off x="2411759" y="5353471"/>
              <a:ext cx="2376263" cy="0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95" name="Straight Connector 47">
              <a:extLst>
                <a:ext uri="{FF2B5EF4-FFF2-40B4-BE49-F238E27FC236}">
                  <a16:creationId xmlns:a16="http://schemas.microsoft.com/office/drawing/2014/main" id="{CD37FE02-F93F-4D66-B81D-A29265A6F3F8}"/>
                </a:ext>
              </a:extLst>
            </p:cNvPr>
            <p:cNvCxnSpPr/>
            <p:nvPr/>
          </p:nvCxnSpPr>
          <p:spPr>
            <a:xfrm>
              <a:off x="2411758" y="5929535"/>
              <a:ext cx="2376263" cy="0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96" name="Straight Connector 38">
              <a:extLst>
                <a:ext uri="{FF2B5EF4-FFF2-40B4-BE49-F238E27FC236}">
                  <a16:creationId xmlns:a16="http://schemas.microsoft.com/office/drawing/2014/main" id="{9AFBBB2B-4FF1-4783-A504-6032CFB4FCCC}"/>
                </a:ext>
              </a:extLst>
            </p:cNvPr>
            <p:cNvCxnSpPr/>
            <p:nvPr/>
          </p:nvCxnSpPr>
          <p:spPr>
            <a:xfrm flipV="1">
              <a:off x="4788021" y="4345360"/>
              <a:ext cx="1008110" cy="1008111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97" name="Straight Connector 58">
              <a:extLst>
                <a:ext uri="{FF2B5EF4-FFF2-40B4-BE49-F238E27FC236}">
                  <a16:creationId xmlns:a16="http://schemas.microsoft.com/office/drawing/2014/main" id="{1759EF7C-96F7-4E3F-A097-94B7590538B9}"/>
                </a:ext>
              </a:extLst>
            </p:cNvPr>
            <p:cNvCxnSpPr/>
            <p:nvPr/>
          </p:nvCxnSpPr>
          <p:spPr>
            <a:xfrm flipV="1">
              <a:off x="4788019" y="4921423"/>
              <a:ext cx="1008112" cy="1008113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98" name="Straight Connector 65">
              <a:extLst>
                <a:ext uri="{FF2B5EF4-FFF2-40B4-BE49-F238E27FC236}">
                  <a16:creationId xmlns:a16="http://schemas.microsoft.com/office/drawing/2014/main" id="{1F7B326A-2C4C-48E0-B75C-0C19873A59B9}"/>
                </a:ext>
              </a:extLst>
            </p:cNvPr>
            <p:cNvCxnSpPr/>
            <p:nvPr/>
          </p:nvCxnSpPr>
          <p:spPr>
            <a:xfrm flipV="1">
              <a:off x="3131840" y="3769295"/>
              <a:ext cx="1008110" cy="1008112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99" name="Straight Connector 68">
              <a:extLst>
                <a:ext uri="{FF2B5EF4-FFF2-40B4-BE49-F238E27FC236}">
                  <a16:creationId xmlns:a16="http://schemas.microsoft.com/office/drawing/2014/main" id="{B618EE45-526E-4ED9-88B2-6A4AC70DFA07}"/>
                </a:ext>
              </a:extLst>
            </p:cNvPr>
            <p:cNvCxnSpPr/>
            <p:nvPr/>
          </p:nvCxnSpPr>
          <p:spPr>
            <a:xfrm>
              <a:off x="3131841" y="4057327"/>
              <a:ext cx="2376263" cy="0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100" name="Straight Connector 69">
              <a:extLst>
                <a:ext uri="{FF2B5EF4-FFF2-40B4-BE49-F238E27FC236}">
                  <a16:creationId xmlns:a16="http://schemas.microsoft.com/office/drawing/2014/main" id="{0CA0CD22-388B-4D62-91DD-A29B9D9F02EF}"/>
                </a:ext>
              </a:extLst>
            </p:cNvPr>
            <p:cNvCxnSpPr/>
            <p:nvPr/>
          </p:nvCxnSpPr>
          <p:spPr>
            <a:xfrm>
              <a:off x="2771800" y="4417367"/>
              <a:ext cx="2376264" cy="0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101" name="Straight Connector 73">
              <a:extLst>
                <a:ext uri="{FF2B5EF4-FFF2-40B4-BE49-F238E27FC236}">
                  <a16:creationId xmlns:a16="http://schemas.microsoft.com/office/drawing/2014/main" id="{E480A57B-64E8-4319-AB12-4CC3CAB23CCF}"/>
                </a:ext>
              </a:extLst>
            </p:cNvPr>
            <p:cNvCxnSpPr/>
            <p:nvPr/>
          </p:nvCxnSpPr>
          <p:spPr>
            <a:xfrm>
              <a:off x="5508104" y="4057327"/>
              <a:ext cx="0" cy="1728192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102" name="Straight Connector 77">
              <a:extLst>
                <a:ext uri="{FF2B5EF4-FFF2-40B4-BE49-F238E27FC236}">
                  <a16:creationId xmlns:a16="http://schemas.microsoft.com/office/drawing/2014/main" id="{8944DEA4-830E-41F3-9EDE-8CAFC0C75A9D}"/>
                </a:ext>
              </a:extLst>
            </p:cNvPr>
            <p:cNvCxnSpPr/>
            <p:nvPr/>
          </p:nvCxnSpPr>
          <p:spPr>
            <a:xfrm>
              <a:off x="5148064" y="4417367"/>
              <a:ext cx="0" cy="1728192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BF9651F-D087-4B04-9E3A-7138639F4D92}"/>
                </a:ext>
              </a:extLst>
            </p:cNvPr>
            <p:cNvSpPr txBox="1"/>
            <p:nvPr/>
          </p:nvSpPr>
          <p:spPr>
            <a:xfrm>
              <a:off x="1259630" y="4921423"/>
              <a:ext cx="1152127" cy="307777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Иванов И.И.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FD03801-2FE3-4DE6-8F14-40D9D438F21B}"/>
                </a:ext>
              </a:extLst>
            </p:cNvPr>
            <p:cNvSpPr txBox="1"/>
            <p:nvPr/>
          </p:nvSpPr>
          <p:spPr>
            <a:xfrm>
              <a:off x="1259630" y="5497487"/>
              <a:ext cx="1152127" cy="307777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Петров П.П.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F091AF2B-E76A-46D6-8424-B8211BEED46A}"/>
                </a:ext>
              </a:extLst>
            </p:cNvPr>
            <p:cNvSpPr txBox="1"/>
            <p:nvPr/>
          </p:nvSpPr>
          <p:spPr>
            <a:xfrm>
              <a:off x="1259630" y="6073551"/>
              <a:ext cx="1150639" cy="307777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Сидоров С.С.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DADF2591-47E8-43FB-9196-A0FB14C8BB62}"/>
                </a:ext>
              </a:extLst>
            </p:cNvPr>
            <p:cNvSpPr txBox="1"/>
            <p:nvPr/>
          </p:nvSpPr>
          <p:spPr>
            <a:xfrm>
              <a:off x="2268488" y="3646765"/>
              <a:ext cx="1079372" cy="338554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менеджер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C93FA57-C957-4E28-88AA-6412BD66B90B}"/>
                </a:ext>
              </a:extLst>
            </p:cNvPr>
            <p:cNvSpPr txBox="1"/>
            <p:nvPr/>
          </p:nvSpPr>
          <p:spPr>
            <a:xfrm>
              <a:off x="1691681" y="3985319"/>
              <a:ext cx="1152127" cy="338554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ст. инженер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49B14309-5110-4C2C-B274-281E8DCF5C6F}"/>
                </a:ext>
              </a:extLst>
            </p:cNvPr>
            <p:cNvSpPr txBox="1"/>
            <p:nvPr/>
          </p:nvSpPr>
          <p:spPr>
            <a:xfrm>
              <a:off x="1621155" y="4345359"/>
              <a:ext cx="862613" cy="338554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инженер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BDAE585-477E-4B3E-BB93-DFF6F5B1931E}"/>
                </a:ext>
              </a:extLst>
            </p:cNvPr>
            <p:cNvSpPr txBox="1"/>
            <p:nvPr/>
          </p:nvSpPr>
          <p:spPr>
            <a:xfrm>
              <a:off x="2410269" y="4781168"/>
              <a:ext cx="720827" cy="568541"/>
            </a:xfrm>
            <a:prstGeom prst="rect">
              <a:avLst/>
            </a:prstGeom>
            <a:noFill/>
          </p:spPr>
          <p:txBody>
            <a:bodyPr wrap="square" lIns="36000" rIns="36000" rtlCol="0" anchor="ctr" anchorCtr="0"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True</a:t>
              </a:r>
              <a:endParaRPr kumimoji="0" lang="ru-RU" sz="16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C38AD2B9-5FE7-4ABC-840A-3DF0727533CD}"/>
                </a:ext>
              </a:extLst>
            </p:cNvPr>
            <p:cNvSpPr txBox="1"/>
            <p:nvPr/>
          </p:nvSpPr>
          <p:spPr>
            <a:xfrm>
              <a:off x="2410269" y="5349709"/>
              <a:ext cx="720827" cy="576063"/>
            </a:xfrm>
            <a:prstGeom prst="rect">
              <a:avLst/>
            </a:prstGeom>
            <a:noFill/>
          </p:spPr>
          <p:txBody>
            <a:bodyPr wrap="square" lIns="36000" rIns="36000" rtlCol="0" anchor="ctr" anchorCtr="0"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True</a:t>
              </a:r>
              <a:endParaRPr kumimoji="0" lang="ru-RU" sz="16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2B3FA7B0-5035-4EB6-82EA-8B5ED73FB46D}"/>
                </a:ext>
              </a:extLst>
            </p:cNvPr>
            <p:cNvSpPr txBox="1"/>
            <p:nvPr/>
          </p:nvSpPr>
          <p:spPr>
            <a:xfrm>
              <a:off x="2410269" y="5931416"/>
              <a:ext cx="720827" cy="576063"/>
            </a:xfrm>
            <a:prstGeom prst="rect">
              <a:avLst/>
            </a:prstGeom>
            <a:noFill/>
          </p:spPr>
          <p:txBody>
            <a:bodyPr wrap="square" lIns="36000" rIns="36000" rtlCol="0" anchor="ctr" anchorCtr="0"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False</a:t>
              </a:r>
              <a:endParaRPr kumimoji="0" lang="ru-RU" sz="16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5879B97-B389-456C-B5D4-A0709DD5DA01}"/>
                </a:ext>
              </a:extLst>
            </p:cNvPr>
            <p:cNvSpPr txBox="1"/>
            <p:nvPr/>
          </p:nvSpPr>
          <p:spPr>
            <a:xfrm>
              <a:off x="3130721" y="4781168"/>
              <a:ext cx="864466" cy="568541"/>
            </a:xfrm>
            <a:prstGeom prst="rect">
              <a:avLst/>
            </a:prstGeom>
            <a:noFill/>
          </p:spPr>
          <p:txBody>
            <a:bodyPr wrap="square" lIns="36000" rIns="36000" rtlCol="0" anchor="ctr" anchorCtr="0"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False</a:t>
              </a:r>
              <a:endParaRPr kumimoji="0" lang="ru-RU" sz="16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403F9067-34CF-4EFE-B8B2-08F1DA41A0D3}"/>
                </a:ext>
              </a:extLst>
            </p:cNvPr>
            <p:cNvSpPr txBox="1"/>
            <p:nvPr/>
          </p:nvSpPr>
          <p:spPr>
            <a:xfrm>
              <a:off x="3137428" y="5360053"/>
              <a:ext cx="864466" cy="568541"/>
            </a:xfrm>
            <a:prstGeom prst="rect">
              <a:avLst/>
            </a:prstGeom>
            <a:noFill/>
          </p:spPr>
          <p:txBody>
            <a:bodyPr wrap="square" lIns="36000" rIns="36000" rtlCol="0" anchor="ctr" anchorCtr="0"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True</a:t>
              </a:r>
              <a:endParaRPr kumimoji="0" lang="ru-RU" sz="16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04B5F839-3453-44B7-97C0-D2145BE49547}"/>
                </a:ext>
              </a:extLst>
            </p:cNvPr>
            <p:cNvSpPr txBox="1"/>
            <p:nvPr/>
          </p:nvSpPr>
          <p:spPr>
            <a:xfrm>
              <a:off x="3130721" y="5925772"/>
              <a:ext cx="864466" cy="568541"/>
            </a:xfrm>
            <a:prstGeom prst="rect">
              <a:avLst/>
            </a:prstGeom>
            <a:noFill/>
          </p:spPr>
          <p:txBody>
            <a:bodyPr wrap="square" lIns="36000" rIns="36000" rtlCol="0" anchor="ctr" anchorCtr="0"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True</a:t>
              </a:r>
              <a:endParaRPr kumimoji="0" lang="ru-RU" sz="16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5B101763-5CBF-4CF5-AFB5-2F675E5AB29C}"/>
                </a:ext>
              </a:extLst>
            </p:cNvPr>
            <p:cNvSpPr txBox="1"/>
            <p:nvPr/>
          </p:nvSpPr>
          <p:spPr>
            <a:xfrm>
              <a:off x="3996306" y="4791040"/>
              <a:ext cx="791708" cy="568541"/>
            </a:xfrm>
            <a:prstGeom prst="rect">
              <a:avLst/>
            </a:prstGeom>
            <a:noFill/>
          </p:spPr>
          <p:txBody>
            <a:bodyPr wrap="square" lIns="36000" rIns="36000" rtlCol="0" anchor="ctr" anchorCtr="0"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False</a:t>
              </a:r>
              <a:endParaRPr kumimoji="0" lang="ru-RU" sz="16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C3511B4F-D953-4631-ABF6-A965AC1C2DC5}"/>
                </a:ext>
              </a:extLst>
            </p:cNvPr>
            <p:cNvSpPr txBox="1"/>
            <p:nvPr/>
          </p:nvSpPr>
          <p:spPr>
            <a:xfrm>
              <a:off x="3996306" y="5363814"/>
              <a:ext cx="791708" cy="568541"/>
            </a:xfrm>
            <a:prstGeom prst="rect">
              <a:avLst/>
            </a:prstGeom>
            <a:noFill/>
          </p:spPr>
          <p:txBody>
            <a:bodyPr wrap="square" lIns="36000" rIns="36000" rtlCol="0" anchor="ctr" anchorCtr="0"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False</a:t>
              </a:r>
              <a:endParaRPr kumimoji="0" lang="ru-RU" sz="16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0B2B0B58-9369-44F5-8876-0264CE516936}"/>
                </a:ext>
              </a:extLst>
            </p:cNvPr>
            <p:cNvSpPr txBox="1"/>
            <p:nvPr/>
          </p:nvSpPr>
          <p:spPr>
            <a:xfrm>
              <a:off x="3989604" y="5929533"/>
              <a:ext cx="791708" cy="568541"/>
            </a:xfrm>
            <a:prstGeom prst="rect">
              <a:avLst/>
            </a:prstGeom>
            <a:noFill/>
          </p:spPr>
          <p:txBody>
            <a:bodyPr wrap="square" lIns="36000" rIns="36000" rtlCol="0" anchor="ctr" anchorCtr="0"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False</a:t>
              </a:r>
              <a:endParaRPr kumimoji="0" lang="ru-RU" sz="16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endParaRPr>
            </a:p>
          </p:txBody>
        </p:sp>
        <p:cxnSp>
          <p:nvCxnSpPr>
            <p:cNvPr id="118" name="Straight Arrow Connector 81">
              <a:extLst>
                <a:ext uri="{FF2B5EF4-FFF2-40B4-BE49-F238E27FC236}">
                  <a16:creationId xmlns:a16="http://schemas.microsoft.com/office/drawing/2014/main" id="{8BC1626F-EA6D-49C4-B3EB-17A6344D8ACB}"/>
                </a:ext>
              </a:extLst>
            </p:cNvPr>
            <p:cNvCxnSpPr/>
            <p:nvPr/>
          </p:nvCxnSpPr>
          <p:spPr>
            <a:xfrm>
              <a:off x="5796131" y="5497487"/>
              <a:ext cx="648077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19" name="Straight Arrow Connector 113">
              <a:extLst>
                <a:ext uri="{FF2B5EF4-FFF2-40B4-BE49-F238E27FC236}">
                  <a16:creationId xmlns:a16="http://schemas.microsoft.com/office/drawing/2014/main" id="{70A794EE-0AE2-4C2A-80E2-39320210B12F}"/>
                </a:ext>
              </a:extLst>
            </p:cNvPr>
            <p:cNvCxnSpPr/>
            <p:nvPr/>
          </p:nvCxnSpPr>
          <p:spPr>
            <a:xfrm flipV="1">
              <a:off x="3419872" y="3553271"/>
              <a:ext cx="0" cy="216024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044705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Объектно-ориентированная </a:t>
            </a:r>
            <a:r>
              <a:rPr lang="ru-RU" altLang="ru-RU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модель (для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ORM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Структура – тоже дерево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.</a:t>
            </a: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+ удобная для работы с отдельными объектами, полноценно представляющими соответствующие сущности со всеми их связями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- сложность алгоритмов и низкая скорость выполнения запросов для обработки совокупности разнотипных объектов</a:t>
            </a:r>
          </a:p>
        </p:txBody>
      </p:sp>
      <p:grpSp>
        <p:nvGrpSpPr>
          <p:cNvPr id="63" name="Group 144">
            <a:extLst>
              <a:ext uri="{FF2B5EF4-FFF2-40B4-BE49-F238E27FC236}">
                <a16:creationId xmlns:a16="http://schemas.microsoft.com/office/drawing/2014/main" id="{148BD664-D224-4F49-87A0-20ABE3AC7428}"/>
              </a:ext>
            </a:extLst>
          </p:cNvPr>
          <p:cNvGrpSpPr/>
          <p:nvPr/>
        </p:nvGrpSpPr>
        <p:grpSpPr>
          <a:xfrm>
            <a:off x="1687657" y="2910012"/>
            <a:ext cx="8711212" cy="3237869"/>
            <a:chOff x="211235" y="3493671"/>
            <a:chExt cx="8275260" cy="3158411"/>
          </a:xfrm>
        </p:grpSpPr>
        <p:grpSp>
          <p:nvGrpSpPr>
            <p:cNvPr id="64" name="Group 64">
              <a:extLst>
                <a:ext uri="{FF2B5EF4-FFF2-40B4-BE49-F238E27FC236}">
                  <a16:creationId xmlns:a16="http://schemas.microsoft.com/office/drawing/2014/main" id="{33017308-2A71-40E5-8189-3FCA3FBFF0C6}"/>
                </a:ext>
              </a:extLst>
            </p:cNvPr>
            <p:cNvGrpSpPr/>
            <p:nvPr/>
          </p:nvGrpSpPr>
          <p:grpSpPr>
            <a:xfrm>
              <a:off x="5617039" y="3493671"/>
              <a:ext cx="2674730" cy="799425"/>
              <a:chOff x="5706097" y="3369182"/>
              <a:chExt cx="2674730" cy="799425"/>
            </a:xfrm>
          </p:grpSpPr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B804100B-5F23-43B3-9D14-A921EC5DE86F}"/>
                  </a:ext>
                </a:extLst>
              </p:cNvPr>
              <p:cNvSpPr txBox="1"/>
              <p:nvPr/>
            </p:nvSpPr>
            <p:spPr>
              <a:xfrm>
                <a:off x="5914524" y="3369182"/>
                <a:ext cx="2466303" cy="584775"/>
              </a:xfrm>
              <a:prstGeom prst="rect">
                <a:avLst/>
              </a:prstGeom>
              <a:solidFill>
                <a:sysClr val="window" lastClr="FFFFFF"/>
              </a:solidFill>
              <a:ln>
                <a:solidFill>
                  <a:srgbClr val="2572B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sng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Проект</a:t>
                </a: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</a:t>
                </a: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endParaRP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Название 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string  </a:t>
                </a: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Скучный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559B364-EFAD-4977-83EE-166717ED5B03}"/>
                  </a:ext>
                </a:extLst>
              </p:cNvPr>
              <p:cNvSpPr txBox="1"/>
              <p:nvPr/>
            </p:nvSpPr>
            <p:spPr>
              <a:xfrm>
                <a:off x="5803752" y="3476040"/>
                <a:ext cx="2466303" cy="584775"/>
              </a:xfrm>
              <a:prstGeom prst="rect">
                <a:avLst/>
              </a:prstGeom>
              <a:solidFill>
                <a:sysClr val="window" lastClr="FFFFFF"/>
              </a:solidFill>
              <a:ln>
                <a:solidFill>
                  <a:srgbClr val="2572B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sng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Проект</a:t>
                </a: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</a:t>
                </a: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endParaRP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Название 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string  </a:t>
                </a: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Срочный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5B23B060-B955-4F8D-994B-AECB82DC2760}"/>
                  </a:ext>
                </a:extLst>
              </p:cNvPr>
              <p:cNvSpPr txBox="1"/>
              <p:nvPr/>
            </p:nvSpPr>
            <p:spPr>
              <a:xfrm>
                <a:off x="5706097" y="3583832"/>
                <a:ext cx="2466303" cy="584775"/>
              </a:xfrm>
              <a:prstGeom prst="rect">
                <a:avLst/>
              </a:prstGeom>
              <a:solidFill>
                <a:sysClr val="window" lastClr="FFFFFF"/>
              </a:solidFill>
              <a:ln>
                <a:solidFill>
                  <a:srgbClr val="2572B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sng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Проект</a:t>
                </a: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</a:t>
                </a: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endParaRP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Название 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string  </a:t>
                </a: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Важный</a:t>
                </a:r>
              </a:p>
            </p:txBody>
          </p:sp>
        </p:grpSp>
        <p:grpSp>
          <p:nvGrpSpPr>
            <p:cNvPr id="65" name="Group 88">
              <a:extLst>
                <a:ext uri="{FF2B5EF4-FFF2-40B4-BE49-F238E27FC236}">
                  <a16:creationId xmlns:a16="http://schemas.microsoft.com/office/drawing/2014/main" id="{D5138982-A410-47BC-9749-624D0A8075C3}"/>
                </a:ext>
              </a:extLst>
            </p:cNvPr>
            <p:cNvGrpSpPr/>
            <p:nvPr/>
          </p:nvGrpSpPr>
          <p:grpSpPr>
            <a:xfrm>
              <a:off x="211235" y="5353212"/>
              <a:ext cx="2839589" cy="1298870"/>
              <a:chOff x="251520" y="5237134"/>
              <a:chExt cx="2839589" cy="1298870"/>
            </a:xfrm>
          </p:grpSpPr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077E43A-05C0-42F0-949E-F7188E32061C}"/>
                  </a:ext>
                </a:extLst>
              </p:cNvPr>
              <p:cNvSpPr txBox="1"/>
              <p:nvPr/>
            </p:nvSpPr>
            <p:spPr>
              <a:xfrm>
                <a:off x="472396" y="5237134"/>
                <a:ext cx="2618713" cy="1077218"/>
              </a:xfrm>
              <a:prstGeom prst="rect">
                <a:avLst/>
              </a:prstGeom>
              <a:solidFill>
                <a:sysClr val="window" lastClr="FFFFFF"/>
              </a:solidFill>
              <a:ln>
                <a:solidFill>
                  <a:srgbClr val="2572B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sng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Сотрудник</a:t>
                </a: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ФИО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string  </a:t>
                </a: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Сидоров С.С.</a:t>
                </a: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endParaRP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Проект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                       class</a:t>
                </a: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Должность 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               class</a:t>
                </a:r>
                <a:endParaRPr kumimoji="0" lang="ru-RU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1F2F8405-691E-4885-A5D6-4D6C3D2E556D}"/>
                  </a:ext>
                </a:extLst>
              </p:cNvPr>
              <p:cNvSpPr txBox="1"/>
              <p:nvPr/>
            </p:nvSpPr>
            <p:spPr>
              <a:xfrm>
                <a:off x="365015" y="5347960"/>
                <a:ext cx="2618713" cy="1077218"/>
              </a:xfrm>
              <a:prstGeom prst="rect">
                <a:avLst/>
              </a:prstGeom>
              <a:solidFill>
                <a:sysClr val="window" lastClr="FFFFFF"/>
              </a:solidFill>
              <a:ln>
                <a:solidFill>
                  <a:srgbClr val="2572B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sng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Сотрудник</a:t>
                </a: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ФИО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string  </a:t>
                </a: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Петров П.П.</a:t>
                </a: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endParaRP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Проект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                       class</a:t>
                </a: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Должность 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               class</a:t>
                </a:r>
                <a:endParaRPr kumimoji="0" lang="ru-RU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58D5A0B5-66BE-4FF0-9346-FA776C0D8122}"/>
                  </a:ext>
                </a:extLst>
              </p:cNvPr>
              <p:cNvSpPr txBox="1"/>
              <p:nvPr/>
            </p:nvSpPr>
            <p:spPr>
              <a:xfrm>
                <a:off x="251520" y="5458786"/>
                <a:ext cx="2618713" cy="1077218"/>
              </a:xfrm>
              <a:prstGeom prst="rect">
                <a:avLst/>
              </a:prstGeom>
              <a:solidFill>
                <a:sysClr val="window" lastClr="FFFFFF"/>
              </a:solidFill>
              <a:ln>
                <a:solidFill>
                  <a:srgbClr val="2572B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sng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Сотрудник</a:t>
                </a: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ФИО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string  </a:t>
                </a: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Иванов И.И.</a:t>
                </a: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endParaRP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Проект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                       class</a:t>
                </a: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Должность 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               class</a:t>
                </a:r>
                <a:endParaRPr kumimoji="0" lang="ru-RU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72AED4E-3314-4B50-A71C-13D194F46D53}"/>
                </a:ext>
              </a:extLst>
            </p:cNvPr>
            <p:cNvSpPr txBox="1"/>
            <p:nvPr/>
          </p:nvSpPr>
          <p:spPr>
            <a:xfrm>
              <a:off x="633749" y="3645024"/>
              <a:ext cx="1778011" cy="1077218"/>
            </a:xfrm>
            <a:prstGeom prst="rect">
              <a:avLst/>
            </a:prstGeom>
            <a:noFill/>
            <a:ln>
              <a:solidFill>
                <a:srgbClr val="2572BB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sng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class </a:t>
              </a:r>
              <a:r>
                <a:rPr kumimoji="0" lang="ru-RU" sz="1600" b="0" i="0" u="sng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Сотрудник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ФИО  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         string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Проект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 </a:t>
              </a:r>
              <a:r>
                <a:rPr kumimoji="0" lang="ru-RU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 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       class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Должность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 </a:t>
              </a:r>
              <a:r>
                <a:rPr kumimoji="0" lang="ru-RU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 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 class</a:t>
              </a:r>
              <a:endParaRPr kumimoji="0" lang="ru-RU" sz="16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7E39BAF-E4E1-44EB-86D2-2A6F54A6A8BC}"/>
                </a:ext>
              </a:extLst>
            </p:cNvPr>
            <p:cNvSpPr txBox="1"/>
            <p:nvPr/>
          </p:nvSpPr>
          <p:spPr>
            <a:xfrm>
              <a:off x="3389244" y="3708321"/>
              <a:ext cx="1728192" cy="584775"/>
            </a:xfrm>
            <a:prstGeom prst="rect">
              <a:avLst/>
            </a:prstGeom>
            <a:noFill/>
            <a:ln>
              <a:solidFill>
                <a:srgbClr val="2572BB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sng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class </a:t>
              </a:r>
              <a:r>
                <a:rPr kumimoji="0" lang="ru-RU" sz="1600" b="0" i="0" u="sng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Проект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Название 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   string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2A7BB4C-9B0A-4A0A-8B94-F4641EAA3CB0}"/>
                </a:ext>
              </a:extLst>
            </p:cNvPr>
            <p:cNvSpPr txBox="1"/>
            <p:nvPr/>
          </p:nvSpPr>
          <p:spPr>
            <a:xfrm>
              <a:off x="3410329" y="4753089"/>
              <a:ext cx="1750381" cy="830997"/>
            </a:xfrm>
            <a:prstGeom prst="rect">
              <a:avLst/>
            </a:prstGeom>
            <a:noFill/>
            <a:ln>
              <a:solidFill>
                <a:srgbClr val="2572BB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sng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class </a:t>
              </a:r>
              <a:r>
                <a:rPr kumimoji="0" lang="ru-RU" sz="1600" b="0" i="0" u="sng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Должность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Название    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string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Оклад 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   </a:t>
              </a:r>
              <a:r>
                <a:rPr kumimoji="0" lang="ru-RU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      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real</a:t>
              </a:r>
            </a:p>
          </p:txBody>
        </p:sp>
        <p:grpSp>
          <p:nvGrpSpPr>
            <p:cNvPr id="69" name="Group 67">
              <a:extLst>
                <a:ext uri="{FF2B5EF4-FFF2-40B4-BE49-F238E27FC236}">
                  <a16:creationId xmlns:a16="http://schemas.microsoft.com/office/drawing/2014/main" id="{0AA7C36F-CB16-46DC-8FB9-CDA1B2D9308B}"/>
                </a:ext>
              </a:extLst>
            </p:cNvPr>
            <p:cNvGrpSpPr/>
            <p:nvPr/>
          </p:nvGrpSpPr>
          <p:grpSpPr>
            <a:xfrm>
              <a:off x="5587311" y="4547373"/>
              <a:ext cx="2899184" cy="1041867"/>
              <a:chOff x="5743442" y="4542219"/>
              <a:chExt cx="2899184" cy="1041867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2302474-85B2-4DA5-8E63-0E180178893E}"/>
                  </a:ext>
                </a:extLst>
              </p:cNvPr>
              <p:cNvSpPr txBox="1"/>
              <p:nvPr/>
            </p:nvSpPr>
            <p:spPr>
              <a:xfrm>
                <a:off x="5940152" y="4542219"/>
                <a:ext cx="2702474" cy="830997"/>
              </a:xfrm>
              <a:prstGeom prst="rect">
                <a:avLst/>
              </a:prstGeom>
              <a:solidFill>
                <a:sysClr val="window" lastClr="FFFFFF"/>
              </a:solidFill>
              <a:ln>
                <a:solidFill>
                  <a:srgbClr val="2572B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sng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Должность</a:t>
                </a: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Название 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string </a:t>
                </a: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менеджер</a:t>
                </a: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endParaRP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Оклад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  </a:t>
                </a: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 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real</a:t>
                </a: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    100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000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647C663-011E-45EE-AE8A-708DFD241867}"/>
                  </a:ext>
                </a:extLst>
              </p:cNvPr>
              <p:cNvSpPr txBox="1"/>
              <p:nvPr/>
            </p:nvSpPr>
            <p:spPr>
              <a:xfrm>
                <a:off x="5841797" y="4639347"/>
                <a:ext cx="2702474" cy="830997"/>
              </a:xfrm>
              <a:prstGeom prst="rect">
                <a:avLst/>
              </a:prstGeom>
              <a:solidFill>
                <a:sysClr val="window" lastClr="FFFFFF"/>
              </a:solidFill>
              <a:ln>
                <a:solidFill>
                  <a:srgbClr val="2572B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sng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Должность</a:t>
                </a: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Название 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string </a:t>
                </a: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ст. инженер</a:t>
                </a: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endParaRP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Оклад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  </a:t>
                </a: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 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real</a:t>
                </a: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   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5</a:t>
                </a: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1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000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8BC6569C-8BC9-4555-9A37-2E69F0DF8340}"/>
                  </a:ext>
                </a:extLst>
              </p:cNvPr>
              <p:cNvSpPr txBox="1"/>
              <p:nvPr/>
            </p:nvSpPr>
            <p:spPr>
              <a:xfrm>
                <a:off x="5743442" y="4753089"/>
                <a:ext cx="2702474" cy="830997"/>
              </a:xfrm>
              <a:prstGeom prst="rect">
                <a:avLst/>
              </a:prstGeom>
              <a:solidFill>
                <a:sysClr val="window" lastClr="FFFFFF"/>
              </a:solidFill>
              <a:ln>
                <a:solidFill>
                  <a:srgbClr val="2572B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sng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Должность</a:t>
                </a: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Название   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string </a:t>
                </a: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   инженер</a:t>
                </a: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endParaRP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Оклад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  </a:t>
                </a: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   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real</a:t>
                </a: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      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50000</a:t>
                </a:r>
              </a:p>
            </p:txBody>
          </p:sp>
        </p:grpSp>
        <p:cxnSp>
          <p:nvCxnSpPr>
            <p:cNvPr id="70" name="Elbow Connector 20">
              <a:extLst>
                <a:ext uri="{FF2B5EF4-FFF2-40B4-BE49-F238E27FC236}">
                  <a16:creationId xmlns:a16="http://schemas.microsoft.com/office/drawing/2014/main" id="{25DA9ABB-EE27-43C1-86AE-C7C038E57E37}"/>
                </a:ext>
              </a:extLst>
            </p:cNvPr>
            <p:cNvCxnSpPr>
              <a:endCxn id="67" idx="1"/>
            </p:cNvCxnSpPr>
            <p:nvPr/>
          </p:nvCxnSpPr>
          <p:spPr>
            <a:xfrm flipV="1">
              <a:off x="2409598" y="4000709"/>
              <a:ext cx="979646" cy="320159"/>
            </a:xfrm>
            <a:prstGeom prst="bentConnector3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tailEnd type="arrow"/>
            </a:ln>
            <a:effectLst/>
          </p:spPr>
        </p:cxnSp>
        <p:cxnSp>
          <p:nvCxnSpPr>
            <p:cNvPr id="71" name="Elbow Connector 25">
              <a:extLst>
                <a:ext uri="{FF2B5EF4-FFF2-40B4-BE49-F238E27FC236}">
                  <a16:creationId xmlns:a16="http://schemas.microsoft.com/office/drawing/2014/main" id="{B6A9026D-7949-4579-8D29-E7F83324B379}"/>
                </a:ext>
              </a:extLst>
            </p:cNvPr>
            <p:cNvCxnSpPr>
              <a:endCxn id="68" idx="1"/>
            </p:cNvCxnSpPr>
            <p:nvPr/>
          </p:nvCxnSpPr>
          <p:spPr>
            <a:xfrm>
              <a:off x="2409598" y="4547373"/>
              <a:ext cx="1000731" cy="621215"/>
            </a:xfrm>
            <a:prstGeom prst="bentConnector3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tailEnd type="arrow"/>
            </a:ln>
            <a:effectLst/>
          </p:spPr>
        </p:cxnSp>
        <p:cxnSp>
          <p:nvCxnSpPr>
            <p:cNvPr id="72" name="Straight Connector 36">
              <a:extLst>
                <a:ext uri="{FF2B5EF4-FFF2-40B4-BE49-F238E27FC236}">
                  <a16:creationId xmlns:a16="http://schemas.microsoft.com/office/drawing/2014/main" id="{42C04E13-EC37-4FEA-8407-F577BFFFC37D}"/>
                </a:ext>
              </a:extLst>
            </p:cNvPr>
            <p:cNvCxnSpPr>
              <a:stCxn id="67" idx="3"/>
              <a:endCxn id="120" idx="1"/>
            </p:cNvCxnSpPr>
            <p:nvPr/>
          </p:nvCxnSpPr>
          <p:spPr>
            <a:xfrm>
              <a:off x="5117436" y="4000709"/>
              <a:ext cx="499603" cy="0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headEnd type="diamond" w="lg" len="lg"/>
              <a:tailEnd type="none"/>
            </a:ln>
            <a:effectLst/>
          </p:spPr>
        </p:cxnSp>
        <p:cxnSp>
          <p:nvCxnSpPr>
            <p:cNvPr id="73" name="Straight Connector 93">
              <a:extLst>
                <a:ext uri="{FF2B5EF4-FFF2-40B4-BE49-F238E27FC236}">
                  <a16:creationId xmlns:a16="http://schemas.microsoft.com/office/drawing/2014/main" id="{8F803BF2-890F-4969-8CD6-03769527CD01}"/>
                </a:ext>
              </a:extLst>
            </p:cNvPr>
            <p:cNvCxnSpPr>
              <a:stCxn id="68" idx="3"/>
              <a:endCxn id="79" idx="1"/>
            </p:cNvCxnSpPr>
            <p:nvPr/>
          </p:nvCxnSpPr>
          <p:spPr>
            <a:xfrm>
              <a:off x="5160710" y="5168588"/>
              <a:ext cx="426601" cy="5154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headEnd type="diamond" w="lg" len="lg"/>
              <a:tailEnd type="none"/>
            </a:ln>
            <a:effectLst/>
          </p:spPr>
        </p:cxnSp>
        <p:cxnSp>
          <p:nvCxnSpPr>
            <p:cNvPr id="74" name="Straight Connector 115">
              <a:extLst>
                <a:ext uri="{FF2B5EF4-FFF2-40B4-BE49-F238E27FC236}">
                  <a16:creationId xmlns:a16="http://schemas.microsoft.com/office/drawing/2014/main" id="{949DD7E5-6547-4C1A-A204-7D62A8969B1E}"/>
                </a:ext>
              </a:extLst>
            </p:cNvPr>
            <p:cNvCxnSpPr>
              <a:stCxn id="66" idx="2"/>
              <a:endCxn id="82" idx="0"/>
            </p:cNvCxnSpPr>
            <p:nvPr/>
          </p:nvCxnSpPr>
          <p:spPr>
            <a:xfrm flipH="1">
              <a:off x="1520592" y="4722242"/>
              <a:ext cx="2163" cy="852622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headEnd type="diamond" w="lg" len="lg"/>
            </a:ln>
            <a:effectLst/>
          </p:spPr>
        </p:cxnSp>
        <p:cxnSp>
          <p:nvCxnSpPr>
            <p:cNvPr id="75" name="Elbow Connector 127">
              <a:extLst>
                <a:ext uri="{FF2B5EF4-FFF2-40B4-BE49-F238E27FC236}">
                  <a16:creationId xmlns:a16="http://schemas.microsoft.com/office/drawing/2014/main" id="{6AB1CD41-BA7F-492E-A888-7C56034CEF9A}"/>
                </a:ext>
              </a:extLst>
            </p:cNvPr>
            <p:cNvCxnSpPr>
              <a:endCxn id="79" idx="0"/>
            </p:cNvCxnSpPr>
            <p:nvPr/>
          </p:nvCxnSpPr>
          <p:spPr>
            <a:xfrm flipV="1">
              <a:off x="2829948" y="4758243"/>
              <a:ext cx="4108600" cy="1783014"/>
            </a:xfrm>
            <a:prstGeom prst="bentConnector4">
              <a:avLst>
                <a:gd name="adj1" fmla="val 143775"/>
                <a:gd name="adj2" fmla="val 118519"/>
              </a:avLst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tailEnd type="arrow"/>
            </a:ln>
            <a:effectLst/>
          </p:spPr>
        </p:cxnSp>
        <p:cxnSp>
          <p:nvCxnSpPr>
            <p:cNvPr id="76" name="Elbow Connector 129">
              <a:extLst>
                <a:ext uri="{FF2B5EF4-FFF2-40B4-BE49-F238E27FC236}">
                  <a16:creationId xmlns:a16="http://schemas.microsoft.com/office/drawing/2014/main" id="{AFCD13D9-DBE2-43B0-90AC-7BD7FCA47623}"/>
                </a:ext>
              </a:extLst>
            </p:cNvPr>
            <p:cNvCxnSpPr>
              <a:endCxn id="120" idx="0"/>
            </p:cNvCxnSpPr>
            <p:nvPr/>
          </p:nvCxnSpPr>
          <p:spPr>
            <a:xfrm flipV="1">
              <a:off x="2829948" y="3708321"/>
              <a:ext cx="4020243" cy="2528993"/>
            </a:xfrm>
            <a:prstGeom prst="bentConnector4">
              <a:avLst>
                <a:gd name="adj1" fmla="val 150915"/>
                <a:gd name="adj2" fmla="val 112482"/>
              </a:avLst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259198442"/>
      </p:ext>
    </p:extLst>
  </p:cSld>
  <p:clrMapOvr>
    <a:masterClrMapping/>
  </p:clrMapOvr>
</p:sld>
</file>

<file path=ppt/theme/theme1.xml><?xml version="1.0" encoding="utf-8"?>
<a:theme xmlns:a="http://schemas.openxmlformats.org/drawingml/2006/main" name="1_STM_template">
  <a:themeElements>
    <a:clrScheme name="STM Color">
      <a:dk1>
        <a:srgbClr val="000000"/>
      </a:dk1>
      <a:lt1>
        <a:srgbClr val="FFFFFF"/>
      </a:lt1>
      <a:dk2>
        <a:srgbClr val="941680"/>
      </a:dk2>
      <a:lt2>
        <a:srgbClr val="E7E6E6"/>
      </a:lt2>
      <a:accent1>
        <a:srgbClr val="E74C05"/>
      </a:accent1>
      <a:accent2>
        <a:srgbClr val="C00216"/>
      </a:accent2>
      <a:accent3>
        <a:srgbClr val="F39100"/>
      </a:accent3>
      <a:accent4>
        <a:srgbClr val="941680"/>
      </a:accent4>
      <a:accent5>
        <a:srgbClr val="E5007D"/>
      </a:accent5>
      <a:accent6>
        <a:srgbClr val="B40AA0"/>
      </a:accent6>
      <a:hlink>
        <a:srgbClr val="E74C05"/>
      </a:hlink>
      <a:folHlink>
        <a:srgbClr val="F3910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M Template (normal size - light edition)" id="{F8489671-048D-48DF-BD95-71746BA2FF9E}" vid="{E4A1D4B0-66DF-4A44-B8E2-D6D63CCA711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STM Template (normal size - light edition)</Template>
  <TotalTime>16642</TotalTime>
  <Words>7221</Words>
  <Application>Microsoft Office PowerPoint</Application>
  <PresentationFormat>Широкоэкранный</PresentationFormat>
  <Paragraphs>898</Paragraphs>
  <Slides>52</Slides>
  <Notes>18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52</vt:i4>
      </vt:variant>
    </vt:vector>
  </HeadingPairs>
  <TitlesOfParts>
    <vt:vector size="59" baseType="lpstr">
      <vt:lpstr>Arial</vt:lpstr>
      <vt:lpstr>Calibri</vt:lpstr>
      <vt:lpstr>Courier New</vt:lpstr>
      <vt:lpstr>Times New Roman</vt:lpstr>
      <vt:lpstr>Verdana</vt:lpstr>
      <vt:lpstr>1_STM_template</vt:lpstr>
      <vt:lpstr>Worksheet</vt:lpstr>
      <vt:lpstr>Лекция №11</vt:lpstr>
      <vt:lpstr>Определение</vt:lpstr>
      <vt:lpstr>Примеры нарушений</vt:lpstr>
      <vt:lpstr>Модели данных</vt:lpstr>
      <vt:lpstr>Постановка задачи</vt:lpstr>
      <vt:lpstr>Иерархическая модель (простая, как дерево)</vt:lpstr>
      <vt:lpstr>Сетевая модель (легко запутаться)</vt:lpstr>
      <vt:lpstr>Многомерная модель (под специфические задачи)</vt:lpstr>
      <vt:lpstr>Объектно-ориентированная модель (для ORM)</vt:lpstr>
      <vt:lpstr>Реляционная модель (то, что надо!)</vt:lpstr>
      <vt:lpstr>Постреляционная модель (лучшее – враг хорошего )</vt:lpstr>
      <vt:lpstr>Метод ER-диаграмм для проектирования реляционной БД</vt:lpstr>
      <vt:lpstr>Метод ER-диаграмм для проектирования реляционной БД</vt:lpstr>
      <vt:lpstr>Метод ER-диаграмм: 6 правил</vt:lpstr>
      <vt:lpstr>Метод ER-диаграмм: результат проектирования</vt:lpstr>
      <vt:lpstr>Первичный ключ – уникальный идентификатор записи</vt:lpstr>
      <vt:lpstr>Внешний ключ – для связи двух отношений</vt:lpstr>
      <vt:lpstr>SQL</vt:lpstr>
      <vt:lpstr>Выбор реляционной СУБД</vt:lpstr>
      <vt:lpstr>SQLite</vt:lpstr>
      <vt:lpstr>Конфигурирование таблиц</vt:lpstr>
      <vt:lpstr>Операторы CRUD</vt:lpstr>
      <vt:lpstr>Python DB-API</vt:lpstr>
      <vt:lpstr>Работа с БД через Python DB-API</vt:lpstr>
      <vt:lpstr>Скрипт конфигурирования БД: CREATE</vt:lpstr>
      <vt:lpstr>Добавление записей: INSERT</vt:lpstr>
      <vt:lpstr>Добавление записей: INSERT</vt:lpstr>
      <vt:lpstr>Создание и начальное наполнение БД</vt:lpstr>
      <vt:lpstr>Чтение данных: SELECT</vt:lpstr>
      <vt:lpstr>Чтение данных: SELECT</vt:lpstr>
      <vt:lpstr>Чтение данных: SELECT</vt:lpstr>
      <vt:lpstr>Изменение данных: UPDATE и DELETE</vt:lpstr>
      <vt:lpstr>Решение задачи (бета-версия)</vt:lpstr>
      <vt:lpstr>Тестирование бета-версии</vt:lpstr>
      <vt:lpstr>SQL-инъекции: уязвимый код</vt:lpstr>
      <vt:lpstr>SQL-инъекции: защищенный код</vt:lpstr>
      <vt:lpstr>ORM</vt:lpstr>
      <vt:lpstr>Классы для таблиц</vt:lpstr>
      <vt:lpstr>Преимущества и недостатки ORM</vt:lpstr>
      <vt:lpstr>SQLAlchemy</vt:lpstr>
      <vt:lpstr>SQLAlchemy vs DB-API</vt:lpstr>
      <vt:lpstr>Описание классов для БД организации</vt:lpstr>
      <vt:lpstr>Подключение к БД через engine</vt:lpstr>
      <vt:lpstr>Создание схемы данных для ORM</vt:lpstr>
      <vt:lpstr>Добавление записей через ORM</vt:lpstr>
      <vt:lpstr>Создание и первичное наполнение БД через ORM</vt:lpstr>
      <vt:lpstr>Чтение данных через ORM</vt:lpstr>
      <vt:lpstr>Чтение данных через ORM</vt:lpstr>
      <vt:lpstr>Изменение данных через ORM</vt:lpstr>
      <vt:lpstr>Решение задачи через ORM (альтернативная версия)</vt:lpstr>
      <vt:lpstr>Тестирование альтернативной версии</vt:lpstr>
      <vt:lpstr>Практика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Ilya Orlov</dc:creator>
  <cp:lastModifiedBy>Ilya Orlov</cp:lastModifiedBy>
  <cp:revision>760</cp:revision>
  <dcterms:created xsi:type="dcterms:W3CDTF">2021-04-07T09:08:54Z</dcterms:created>
  <dcterms:modified xsi:type="dcterms:W3CDTF">2022-02-07T13:10:36Z</dcterms:modified>
</cp:coreProperties>
</file>