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3"/>
  </p:notesMasterIdLst>
  <p:sldIdLst>
    <p:sldId id="591" r:id="rId2"/>
    <p:sldId id="616" r:id="rId3"/>
    <p:sldId id="848" r:id="rId4"/>
    <p:sldId id="749" r:id="rId5"/>
    <p:sldId id="849" r:id="rId6"/>
    <p:sldId id="850" r:id="rId7"/>
    <p:sldId id="851" r:id="rId8"/>
    <p:sldId id="852" r:id="rId9"/>
    <p:sldId id="853" r:id="rId10"/>
    <p:sldId id="854" r:id="rId11"/>
    <p:sldId id="800" r:id="rId12"/>
    <p:sldId id="855" r:id="rId13"/>
    <p:sldId id="856" r:id="rId14"/>
    <p:sldId id="857" r:id="rId15"/>
    <p:sldId id="858" r:id="rId16"/>
    <p:sldId id="859" r:id="rId17"/>
    <p:sldId id="860" r:id="rId18"/>
    <p:sldId id="861" r:id="rId19"/>
    <p:sldId id="862" r:id="rId20"/>
    <p:sldId id="863" r:id="rId21"/>
    <p:sldId id="864" r:id="rId22"/>
    <p:sldId id="865" r:id="rId23"/>
    <p:sldId id="866" r:id="rId24"/>
    <p:sldId id="867" r:id="rId25"/>
    <p:sldId id="868" r:id="rId26"/>
    <p:sldId id="869" r:id="rId27"/>
    <p:sldId id="870" r:id="rId28"/>
    <p:sldId id="871" r:id="rId29"/>
    <p:sldId id="872" r:id="rId30"/>
    <p:sldId id="873" r:id="rId31"/>
    <p:sldId id="874" r:id="rId32"/>
    <p:sldId id="875" r:id="rId33"/>
    <p:sldId id="876" r:id="rId34"/>
    <p:sldId id="882" r:id="rId35"/>
    <p:sldId id="878" r:id="rId36"/>
    <p:sldId id="879" r:id="rId37"/>
    <p:sldId id="877" r:id="rId38"/>
    <p:sldId id="817" r:id="rId39"/>
    <p:sldId id="881" r:id="rId40"/>
    <p:sldId id="883" r:id="rId41"/>
    <p:sldId id="61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83" d="100"/>
          <a:sy n="83" d="100"/>
        </p:scale>
        <p:origin x="696"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43.emf"/><Relationship Id="rId4"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07.02.2022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11184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181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00830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4263374692"/>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410287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86474405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47686436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83946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71517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918006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902121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2036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6182160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906447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06733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290969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77624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68645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71938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3160645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555894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37665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961775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9508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50975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53718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259597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198182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294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42813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57.emf"/><Relationship Id="rId11" Type="http://schemas.openxmlformats.org/officeDocument/2006/relationships/image" Target="../media/image60.png"/><Relationship Id="rId5" Type="http://schemas.openxmlformats.org/officeDocument/2006/relationships/oleObject" Target="../embeddings/oleObject19.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55.png"/><Relationship Id="rId5" Type="http://schemas.openxmlformats.org/officeDocument/2006/relationships/image" Target="../media/image60.png"/><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vertabelo.com/blog/why-sql-is-neither-legacy-nor-low-level-but-simply-awesom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tutorial/install-mongodb-on-ubuntu/" TargetMode="External"/><Relationship Id="rId2" Type="http://schemas.openxmlformats.org/officeDocument/2006/relationships/hyperlink" Target="https://www.mongodb.com/download-center/community?jmp=doc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majkic/redis/download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oleObject" Target="../embeddings/oleObject2.bin"/><Relationship Id="rId4" Type="http://schemas.openxmlformats.org/officeDocument/2006/relationships/image" Target="../media/image3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scylladb.com/download/#server"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6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66.png"/><Relationship Id="rId7" Type="http://schemas.openxmlformats.org/officeDocument/2006/relationships/package" Target="../embeddings/Microsoft_Excel_Worksheet2.xlsx"/><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63.emf"/><Relationship Id="rId5" Type="http://schemas.openxmlformats.org/officeDocument/2006/relationships/package" Target="../embeddings/Microsoft_Excel_Worksheet1.xlsx"/><Relationship Id="rId10" Type="http://schemas.openxmlformats.org/officeDocument/2006/relationships/image" Target="../media/image65.emf"/><Relationship Id="rId4" Type="http://schemas.openxmlformats.org/officeDocument/2006/relationships/image" Target="../media/image67.svg"/><Relationship Id="rId9" Type="http://schemas.openxmlformats.org/officeDocument/2006/relationships/package" Target="../embeddings/Microsoft_Excel_Worksheet3.xlsx"/></Relationships>
</file>

<file path=ppt/slides/_rels/slide38.xml.rels><?xml version="1.0" encoding="UTF-8" standalone="yes"?>
<Relationships xmlns="http://schemas.openxmlformats.org/package/2006/relationships"><Relationship Id="rId3" Type="http://schemas.openxmlformats.org/officeDocument/2006/relationships/hyperlink" Target="https://docs.scylladb.com/getting-started/d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4.bin"/><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3.emf"/><Relationship Id="rId5" Type="http://schemas.openxmlformats.org/officeDocument/2006/relationships/oleObject" Target="../embeddings/oleObject5.bin"/><Relationship Id="rId4" Type="http://schemas.openxmlformats.org/officeDocument/2006/relationships/image" Target="../media/image32.emf"/><Relationship Id="rId9"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1.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8.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9.bin"/><Relationship Id="rId14" Type="http://schemas.openxmlformats.org/officeDocument/2006/relationships/image" Target="../media/image42.emf"/></Relationships>
</file>

<file path=ppt/slides/_rels/slide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png"/><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8.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40.emf"/><Relationship Id="rId4" Type="http://schemas.openxmlformats.org/officeDocument/2006/relationships/image" Target="../media/image43.emf"/><Relationship Id="rId9" Type="http://schemas.openxmlformats.org/officeDocument/2006/relationships/oleObject" Target="../embeddings/oleObject15.bin"/><Relationship Id="rId1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№1</a:t>
            </a:r>
            <a:r>
              <a:rPr lang="en-US" altLang="ru-RU" sz="3600" u="sng" dirty="0">
                <a:solidFill>
                  <a:schemeClr val="bg2">
                    <a:lumMod val="25000"/>
                  </a:schemeClr>
                </a:solidFill>
                <a:latin typeface="+mn-lt"/>
                <a:cs typeface="Times New Roman" panose="02020603050405020304" pitchFamily="18" charset="0"/>
              </a:rPr>
              <a:t>2</a:t>
            </a:r>
            <a:endParaRPr lang="ru-RU" altLang="ru-RU" sz="3600" u="sng" dirty="0">
              <a:solidFill>
                <a:schemeClr val="bg2">
                  <a:lumMod val="25000"/>
                </a:schemeClr>
              </a:solidFill>
              <a:latin typeface="+mn-lt"/>
              <a:cs typeface="Times New Roman" panose="02020603050405020304" pitchFamily="18" charset="0"/>
            </a:endParaRP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Работа с </a:t>
            </a:r>
            <a:r>
              <a:rPr lang="en-US" altLang="ru-RU" sz="3200" b="1" dirty="0">
                <a:solidFill>
                  <a:srgbClr val="002060"/>
                </a:solidFill>
                <a:latin typeface="+mn-lt"/>
              </a:rPr>
              <a:t>NoSQL</a:t>
            </a:r>
            <a:r>
              <a:rPr lang="ru-RU" altLang="ru-RU" sz="3200" b="1" dirty="0">
                <a:solidFill>
                  <a:srgbClr val="002060"/>
                </a:solidFill>
                <a:latin typeface="+mn-lt"/>
              </a:rPr>
              <a:t> базами данных</a:t>
            </a:r>
            <a:endParaRPr lang="en-US"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Ограничения </a:t>
            </a:r>
            <a:r>
              <a:rPr lang="en-US" altLang="ru-RU" sz="2800" dirty="0">
                <a:solidFill>
                  <a:srgbClr val="002060"/>
                </a:solidFill>
                <a:latin typeface="+mn-lt"/>
              </a:rPr>
              <a:t>SQL</a:t>
            </a:r>
          </a:p>
          <a:p>
            <a:pPr marL="360000" indent="-360000" algn="just" eaLnBrk="1" hangingPunct="1">
              <a:spcBef>
                <a:spcPct val="0"/>
              </a:spcBef>
            </a:pPr>
            <a:r>
              <a:rPr lang="ru-RU" altLang="ru-RU" sz="2800" dirty="0">
                <a:solidFill>
                  <a:srgbClr val="002060"/>
                </a:solidFill>
                <a:latin typeface="+mn-lt"/>
              </a:rPr>
              <a:t>Теорема </a:t>
            </a:r>
            <a:r>
              <a:rPr lang="en-US" altLang="ru-RU" sz="2800" dirty="0">
                <a:solidFill>
                  <a:srgbClr val="002060"/>
                </a:solidFill>
                <a:latin typeface="+mn-lt"/>
              </a:rPr>
              <a:t>CAP</a:t>
            </a:r>
          </a:p>
          <a:p>
            <a:pPr marL="360000" indent="-360000" algn="just" eaLnBrk="1" hangingPunct="1">
              <a:spcBef>
                <a:spcPct val="0"/>
              </a:spcBef>
            </a:pPr>
            <a:r>
              <a:rPr lang="en-US" altLang="ru-RU" sz="2800" dirty="0">
                <a:solidFill>
                  <a:srgbClr val="002060"/>
                </a:solidFill>
                <a:latin typeface="+mn-lt"/>
              </a:rPr>
              <a:t>ACID vs BASE</a:t>
            </a:r>
            <a:r>
              <a:rPr lang="ru-RU" altLang="ru-RU" sz="2800" dirty="0">
                <a:solidFill>
                  <a:srgbClr val="002060"/>
                </a:solidFill>
                <a:latin typeface="+mn-lt"/>
              </a:rPr>
              <a:t> </a:t>
            </a:r>
            <a:endParaRPr lang="en-US"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SQL </a:t>
            </a:r>
            <a:r>
              <a:rPr lang="ru-RU" altLang="ru-RU" sz="2800" dirty="0">
                <a:solidFill>
                  <a:srgbClr val="002060"/>
                </a:solidFill>
                <a:latin typeface="+mn-lt"/>
              </a:rPr>
              <a:t>или</a:t>
            </a:r>
            <a:r>
              <a:rPr lang="en-US" altLang="ru-RU" sz="2800" dirty="0">
                <a:solidFill>
                  <a:srgbClr val="002060"/>
                </a:solidFill>
                <a:latin typeface="+mn-lt"/>
              </a:rPr>
              <a:t> NoSQL</a:t>
            </a:r>
            <a:r>
              <a:rPr lang="ru-RU" altLang="ru-RU" sz="2800" dirty="0">
                <a:solidFill>
                  <a:srgbClr val="002060"/>
                </a:solidFill>
                <a:latin typeface="+mn-lt"/>
              </a:rPr>
              <a:t>: критерии выбора</a:t>
            </a:r>
          </a:p>
          <a:p>
            <a:pPr marL="360000" indent="-360000" algn="just" eaLnBrk="1" hangingPunct="1">
              <a:spcBef>
                <a:spcPct val="0"/>
              </a:spcBef>
            </a:pPr>
            <a:r>
              <a:rPr lang="en-US" altLang="ru-RU" sz="2800" dirty="0">
                <a:solidFill>
                  <a:srgbClr val="002060"/>
                </a:solidFill>
                <a:latin typeface="+mn-lt"/>
              </a:rPr>
              <a:t>MongoDB</a:t>
            </a:r>
            <a:endParaRPr lang="ru-RU"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Redis</a:t>
            </a:r>
          </a:p>
          <a:p>
            <a:pPr marL="360000" indent="-360000" algn="just" eaLnBrk="1" hangingPunct="1">
              <a:spcBef>
                <a:spcPct val="0"/>
              </a:spcBef>
            </a:pPr>
            <a:r>
              <a:rPr lang="en-US" altLang="ru-RU" sz="2800" dirty="0">
                <a:solidFill>
                  <a:srgbClr val="002060"/>
                </a:solidFill>
                <a:latin typeface="+mn-lt"/>
              </a:rPr>
              <a:t>ScyllaDB</a:t>
            </a:r>
            <a:endParaRPr lang="ru-RU" altLang="ru-RU" sz="2800" dirty="0">
              <a:solidFill>
                <a:srgbClr val="002060"/>
              </a:solidFill>
              <a:latin typeface="+mn-lt"/>
            </a:endParaRP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98" name="TextBox 97">
            <a:extLst>
              <a:ext uri="{FF2B5EF4-FFF2-40B4-BE49-F238E27FC236}">
                <a16:creationId xmlns:a16="http://schemas.microsoft.com/office/drawing/2014/main" id="{FC37AAE5-C1E5-4BA0-8F62-E6BB088D42D8}"/>
              </a:ext>
            </a:extLst>
          </p:cNvPr>
          <p:cNvSpPr txBox="1"/>
          <p:nvPr/>
        </p:nvSpPr>
        <p:spPr>
          <a:xfrm>
            <a:off x="2169841" y="988321"/>
            <a:ext cx="2241832" cy="400110"/>
          </a:xfrm>
          <a:prstGeom prst="rect">
            <a:avLst/>
          </a:prstGeom>
          <a:noFill/>
        </p:spPr>
        <p:txBody>
          <a:bodyPr wrap="none" rtlCol="0">
            <a:spAutoFit/>
          </a:bodyPr>
          <a:lstStyle/>
          <a:p>
            <a:r>
              <a:rPr lang="en-US" sz="2000" u="sng" dirty="0">
                <a:solidFill>
                  <a:srgbClr val="002060"/>
                </a:solidFill>
              </a:rPr>
              <a:t>Document-oriented</a:t>
            </a:r>
            <a:endParaRPr lang="ru-RU" sz="2000" u="sng" dirty="0">
              <a:solidFill>
                <a:srgbClr val="002060"/>
              </a:solidFill>
            </a:endParaRPr>
          </a:p>
        </p:txBody>
      </p:sp>
      <p:sp>
        <p:nvSpPr>
          <p:cNvPr id="99" name="TextBox 98">
            <a:extLst>
              <a:ext uri="{FF2B5EF4-FFF2-40B4-BE49-F238E27FC236}">
                <a16:creationId xmlns:a16="http://schemas.microsoft.com/office/drawing/2014/main" id="{3D0A546C-A152-4A4B-B7BC-7E6A26B8898A}"/>
              </a:ext>
            </a:extLst>
          </p:cNvPr>
          <p:cNvSpPr txBox="1"/>
          <p:nvPr/>
        </p:nvSpPr>
        <p:spPr>
          <a:xfrm>
            <a:off x="2266408" y="3779959"/>
            <a:ext cx="825867" cy="400110"/>
          </a:xfrm>
          <a:prstGeom prst="rect">
            <a:avLst/>
          </a:prstGeom>
          <a:noFill/>
        </p:spPr>
        <p:txBody>
          <a:bodyPr wrap="none" rtlCol="0">
            <a:spAutoFit/>
          </a:bodyPr>
          <a:lstStyle/>
          <a:p>
            <a:r>
              <a:rPr lang="en-US" sz="2000" u="sng" dirty="0">
                <a:solidFill>
                  <a:srgbClr val="002060"/>
                </a:solidFill>
              </a:rPr>
              <a:t>Graph</a:t>
            </a:r>
            <a:endParaRPr lang="ru-RU" sz="2000" u="sng" dirty="0">
              <a:solidFill>
                <a:srgbClr val="002060"/>
              </a:solidFill>
            </a:endParaRPr>
          </a:p>
        </p:txBody>
      </p:sp>
      <p:grpSp>
        <p:nvGrpSpPr>
          <p:cNvPr id="100" name="Group 112">
            <a:extLst>
              <a:ext uri="{FF2B5EF4-FFF2-40B4-BE49-F238E27FC236}">
                <a16:creationId xmlns:a16="http://schemas.microsoft.com/office/drawing/2014/main" id="{A2DD26A3-BB1D-4E42-B0E2-662286A49536}"/>
              </a:ext>
            </a:extLst>
          </p:cNvPr>
          <p:cNvGrpSpPr/>
          <p:nvPr/>
        </p:nvGrpSpPr>
        <p:grpSpPr>
          <a:xfrm>
            <a:off x="2113189" y="1492378"/>
            <a:ext cx="1868160" cy="1796474"/>
            <a:chOff x="611560" y="2060849"/>
            <a:chExt cx="1868160" cy="1796474"/>
          </a:xfrm>
        </p:grpSpPr>
        <p:sp>
          <p:nvSpPr>
            <p:cNvPr id="101" name="Rectangle 6">
              <a:extLst>
                <a:ext uri="{FF2B5EF4-FFF2-40B4-BE49-F238E27FC236}">
                  <a16:creationId xmlns:a16="http://schemas.microsoft.com/office/drawing/2014/main" id="{A88647F5-1040-430D-ACF3-D92301145969}"/>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a:extLst>
                <a:ext uri="{FF2B5EF4-FFF2-40B4-BE49-F238E27FC236}">
                  <a16:creationId xmlns:a16="http://schemas.microsoft.com/office/drawing/2014/main" id="{2533569F-FF42-4B4D-9514-93A684097A98}"/>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1</a:t>
              </a:r>
              <a:endParaRPr lang="ru-RU" sz="1400" dirty="0">
                <a:solidFill>
                  <a:srgbClr val="002060"/>
                </a:solidFill>
                <a:cs typeface="Times New Roman" panose="02020603050405020304" pitchFamily="18" charset="0"/>
              </a:endParaRPr>
            </a:p>
          </p:txBody>
        </p:sp>
        <p:grpSp>
          <p:nvGrpSpPr>
            <p:cNvPr id="103" name="Group 111">
              <a:extLst>
                <a:ext uri="{FF2B5EF4-FFF2-40B4-BE49-F238E27FC236}">
                  <a16:creationId xmlns:a16="http://schemas.microsoft.com/office/drawing/2014/main" id="{5D9B5F81-4079-44CB-8A3C-8FD868D7BE8F}"/>
                </a:ext>
              </a:extLst>
            </p:cNvPr>
            <p:cNvGrpSpPr/>
            <p:nvPr/>
          </p:nvGrpSpPr>
          <p:grpSpPr>
            <a:xfrm>
              <a:off x="730203" y="2338854"/>
              <a:ext cx="1580067" cy="1372233"/>
              <a:chOff x="730203" y="2338854"/>
              <a:chExt cx="1580067" cy="1372233"/>
            </a:xfrm>
          </p:grpSpPr>
          <p:sp>
            <p:nvSpPr>
              <p:cNvPr id="104" name="TextBox 103">
                <a:extLst>
                  <a:ext uri="{FF2B5EF4-FFF2-40B4-BE49-F238E27FC236}">
                    <a16:creationId xmlns:a16="http://schemas.microsoft.com/office/drawing/2014/main" id="{FEB17AB7-5B8C-461C-A792-133487CE84AE}"/>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5" name="TextBox 104">
                <a:extLst>
                  <a:ext uri="{FF2B5EF4-FFF2-40B4-BE49-F238E27FC236}">
                    <a16:creationId xmlns:a16="http://schemas.microsoft.com/office/drawing/2014/main" id="{6B4F0092-3B32-4CBC-BBF6-E70BC0D75E8D}"/>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6" name="TextBox 105">
                <a:extLst>
                  <a:ext uri="{FF2B5EF4-FFF2-40B4-BE49-F238E27FC236}">
                    <a16:creationId xmlns:a16="http://schemas.microsoft.com/office/drawing/2014/main" id="{3BE720CA-A8C9-4696-813B-A7582607ED5B}"/>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7" name="TextBox 106">
                <a:extLst>
                  <a:ext uri="{FF2B5EF4-FFF2-40B4-BE49-F238E27FC236}">
                    <a16:creationId xmlns:a16="http://schemas.microsoft.com/office/drawing/2014/main" id="{D966D9BC-C561-4503-9129-6E83DB5FEEF7}"/>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08" name="TextBox 107">
                <a:extLst>
                  <a:ext uri="{FF2B5EF4-FFF2-40B4-BE49-F238E27FC236}">
                    <a16:creationId xmlns:a16="http://schemas.microsoft.com/office/drawing/2014/main" id="{73982D61-2F23-45CC-88B9-6DA6B4AE93E8}"/>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sp>
        <p:nvSpPr>
          <p:cNvPr id="109" name="TextBox 108">
            <a:extLst>
              <a:ext uri="{FF2B5EF4-FFF2-40B4-BE49-F238E27FC236}">
                <a16:creationId xmlns:a16="http://schemas.microsoft.com/office/drawing/2014/main" id="{E15D7468-D2D5-4D68-8EFD-C5232F97C29B}"/>
              </a:ext>
            </a:extLst>
          </p:cNvPr>
          <p:cNvSpPr txBox="1"/>
          <p:nvPr/>
        </p:nvSpPr>
        <p:spPr>
          <a:xfrm>
            <a:off x="3985397" y="2625785"/>
            <a:ext cx="706691" cy="369332"/>
          </a:xfrm>
          <a:prstGeom prst="rect">
            <a:avLst/>
          </a:prstGeom>
          <a:noFill/>
        </p:spPr>
        <p:txBody>
          <a:bodyPr wrap="square" rtlCol="0">
            <a:spAutoFit/>
          </a:bodyPr>
          <a:lstStyle/>
          <a:p>
            <a:pPr algn="ctr"/>
            <a:r>
              <a:rPr lang="en-US" dirty="0">
                <a:cs typeface="Times New Roman" panose="02020603050405020304" pitchFamily="18" charset="0"/>
              </a:rPr>
              <a:t>…</a:t>
            </a:r>
            <a:endParaRPr lang="ru-RU" dirty="0">
              <a:cs typeface="Times New Roman" panose="02020603050405020304" pitchFamily="18" charset="0"/>
            </a:endParaRPr>
          </a:p>
        </p:txBody>
      </p:sp>
      <p:pic>
        <p:nvPicPr>
          <p:cNvPr id="110" name="Picture 23">
            <a:extLst>
              <a:ext uri="{FF2B5EF4-FFF2-40B4-BE49-F238E27FC236}">
                <a16:creationId xmlns:a16="http://schemas.microsoft.com/office/drawing/2014/main" id="{D3609218-066B-42DF-82F9-D354CF0898E5}"/>
              </a:ext>
            </a:extLst>
          </p:cNvPr>
          <p:cNvPicPr>
            <a:picLocks noChangeAspect="1"/>
          </p:cNvPicPr>
          <p:nvPr/>
        </p:nvPicPr>
        <p:blipFill>
          <a:blip r:embed="rId2"/>
          <a:stretch>
            <a:fillRect/>
          </a:stretch>
        </p:blipFill>
        <p:spPr>
          <a:xfrm>
            <a:off x="7374387" y="1682298"/>
            <a:ext cx="1152128" cy="1364014"/>
          </a:xfrm>
          <a:prstGeom prst="rect">
            <a:avLst/>
          </a:prstGeom>
        </p:spPr>
      </p:pic>
      <p:pic>
        <p:nvPicPr>
          <p:cNvPr id="111" name="Picture 2" descr="Картинки по запросу &quot;couchdb&quot;&quot;">
            <a:extLst>
              <a:ext uri="{FF2B5EF4-FFF2-40B4-BE49-F238E27FC236}">
                <a16:creationId xmlns:a16="http://schemas.microsoft.com/office/drawing/2014/main" id="{6640F71C-1172-4A73-8A69-4C9FE0395E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71" t="7388" r="58917" b="7404"/>
          <a:stretch/>
        </p:blipFill>
        <p:spPr bwMode="auto">
          <a:xfrm>
            <a:off x="8999350" y="1879991"/>
            <a:ext cx="1008112" cy="103002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4">
            <a:extLst>
              <a:ext uri="{FF2B5EF4-FFF2-40B4-BE49-F238E27FC236}">
                <a16:creationId xmlns:a16="http://schemas.microsoft.com/office/drawing/2014/main" id="{A2B575D0-B896-4E83-AA77-8AFC2DD094A3}"/>
              </a:ext>
            </a:extLst>
          </p:cNvPr>
          <p:cNvGrpSpPr/>
          <p:nvPr/>
        </p:nvGrpSpPr>
        <p:grpSpPr>
          <a:xfrm>
            <a:off x="4649952" y="1492378"/>
            <a:ext cx="1868160" cy="1796474"/>
            <a:chOff x="611560" y="2060849"/>
            <a:chExt cx="1868160" cy="1796474"/>
          </a:xfrm>
        </p:grpSpPr>
        <p:sp>
          <p:nvSpPr>
            <p:cNvPr id="113" name="Rectangle 115">
              <a:extLst>
                <a:ext uri="{FF2B5EF4-FFF2-40B4-BE49-F238E27FC236}">
                  <a16:creationId xmlns:a16="http://schemas.microsoft.com/office/drawing/2014/main" id="{2EA2306F-A394-42F0-876B-F8260B3F34C4}"/>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D8470C1D-DDFB-4EFC-8873-59F6511EC226}"/>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2</a:t>
              </a:r>
              <a:endParaRPr lang="ru-RU" sz="1400" dirty="0">
                <a:solidFill>
                  <a:srgbClr val="002060"/>
                </a:solidFill>
                <a:cs typeface="Times New Roman" panose="02020603050405020304" pitchFamily="18" charset="0"/>
              </a:endParaRPr>
            </a:p>
          </p:txBody>
        </p:sp>
        <p:grpSp>
          <p:nvGrpSpPr>
            <p:cNvPr id="115" name="Group 117">
              <a:extLst>
                <a:ext uri="{FF2B5EF4-FFF2-40B4-BE49-F238E27FC236}">
                  <a16:creationId xmlns:a16="http://schemas.microsoft.com/office/drawing/2014/main" id="{805D942E-D6EA-4411-9F53-B1C3532E7083}"/>
                </a:ext>
              </a:extLst>
            </p:cNvPr>
            <p:cNvGrpSpPr/>
            <p:nvPr/>
          </p:nvGrpSpPr>
          <p:grpSpPr>
            <a:xfrm>
              <a:off x="730203" y="2338854"/>
              <a:ext cx="1580067" cy="1372233"/>
              <a:chOff x="730203" y="2338854"/>
              <a:chExt cx="1580067" cy="1372233"/>
            </a:xfrm>
          </p:grpSpPr>
          <p:sp>
            <p:nvSpPr>
              <p:cNvPr id="116" name="TextBox 115">
                <a:extLst>
                  <a:ext uri="{FF2B5EF4-FFF2-40B4-BE49-F238E27FC236}">
                    <a16:creationId xmlns:a16="http://schemas.microsoft.com/office/drawing/2014/main" id="{65B2201E-DD28-4D3C-83F3-8D8B93BA3055}"/>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7" name="TextBox 116">
                <a:extLst>
                  <a:ext uri="{FF2B5EF4-FFF2-40B4-BE49-F238E27FC236}">
                    <a16:creationId xmlns:a16="http://schemas.microsoft.com/office/drawing/2014/main" id="{2BEDF942-A9BE-4D5A-B77A-8A4432D8E13C}"/>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8" name="TextBox 117">
                <a:extLst>
                  <a:ext uri="{FF2B5EF4-FFF2-40B4-BE49-F238E27FC236}">
                    <a16:creationId xmlns:a16="http://schemas.microsoft.com/office/drawing/2014/main" id="{1D6ED1BB-5BF4-4E3C-9637-0EEF39AF3227}"/>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9" name="TextBox 118">
                <a:extLst>
                  <a:ext uri="{FF2B5EF4-FFF2-40B4-BE49-F238E27FC236}">
                    <a16:creationId xmlns:a16="http://schemas.microsoft.com/office/drawing/2014/main" id="{E1122BF7-FADA-4D3A-8BA7-E14BEE1604D0}"/>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20" name="TextBox 119">
                <a:extLst>
                  <a:ext uri="{FF2B5EF4-FFF2-40B4-BE49-F238E27FC236}">
                    <a16:creationId xmlns:a16="http://schemas.microsoft.com/office/drawing/2014/main" id="{A3F324DB-9D4F-4C2E-A787-2AB93ED3026E}"/>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grpSp>
        <p:nvGrpSpPr>
          <p:cNvPr id="121" name="Group 51213">
            <a:extLst>
              <a:ext uri="{FF2B5EF4-FFF2-40B4-BE49-F238E27FC236}">
                <a16:creationId xmlns:a16="http://schemas.microsoft.com/office/drawing/2014/main" id="{62E254D7-DBB1-41EF-9D82-922BFED4D668}"/>
              </a:ext>
            </a:extLst>
          </p:cNvPr>
          <p:cNvGrpSpPr/>
          <p:nvPr/>
        </p:nvGrpSpPr>
        <p:grpSpPr>
          <a:xfrm>
            <a:off x="2060737" y="3654862"/>
            <a:ext cx="5889714" cy="2590043"/>
            <a:chOff x="559108" y="4223333"/>
            <a:chExt cx="5889714" cy="2590043"/>
          </a:xfrm>
        </p:grpSpPr>
        <p:grpSp>
          <p:nvGrpSpPr>
            <p:cNvPr id="122" name="Group 27">
              <a:extLst>
                <a:ext uri="{FF2B5EF4-FFF2-40B4-BE49-F238E27FC236}">
                  <a16:creationId xmlns:a16="http://schemas.microsoft.com/office/drawing/2014/main" id="{81756F79-AA05-4AAD-B130-7DD9BE998442}"/>
                </a:ext>
              </a:extLst>
            </p:cNvPr>
            <p:cNvGrpSpPr/>
            <p:nvPr/>
          </p:nvGrpSpPr>
          <p:grpSpPr>
            <a:xfrm>
              <a:off x="559108" y="5407206"/>
              <a:ext cx="1332148" cy="1353041"/>
              <a:chOff x="559108" y="5407206"/>
              <a:chExt cx="1332148" cy="1353041"/>
            </a:xfrm>
          </p:grpSpPr>
          <p:sp>
            <p:nvSpPr>
              <p:cNvPr id="141" name="Oval 24">
                <a:extLst>
                  <a:ext uri="{FF2B5EF4-FFF2-40B4-BE49-F238E27FC236}">
                    <a16:creationId xmlns:a16="http://schemas.microsoft.com/office/drawing/2014/main" id="{03DD6B45-761A-4E63-B25A-9F1E41B73C7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A6147041-C820-45D4-9327-FBC6EE0876B2}"/>
                  </a:ext>
                </a:extLst>
              </p:cNvPr>
              <p:cNvSpPr txBox="1"/>
              <p:nvPr/>
            </p:nvSpPr>
            <p:spPr>
              <a:xfrm>
                <a:off x="766908" y="5683313"/>
                <a:ext cx="916548" cy="830997"/>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1</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John</a:t>
                </a:r>
                <a:endParaRPr lang="ru-RU" sz="1200" dirty="0">
                  <a:solidFill>
                    <a:srgbClr val="002060"/>
                  </a:solidFill>
                  <a:cs typeface="Times New Roman" panose="02020603050405020304" pitchFamily="18" charset="0"/>
                </a:endParaRPr>
              </a:p>
            </p:txBody>
          </p:sp>
        </p:grpSp>
        <p:grpSp>
          <p:nvGrpSpPr>
            <p:cNvPr id="123" name="Group 89">
              <a:extLst>
                <a:ext uri="{FF2B5EF4-FFF2-40B4-BE49-F238E27FC236}">
                  <a16:creationId xmlns:a16="http://schemas.microsoft.com/office/drawing/2014/main" id="{FD049940-064B-4000-B6B6-1B6F3B1BFDEB}"/>
                </a:ext>
              </a:extLst>
            </p:cNvPr>
            <p:cNvGrpSpPr/>
            <p:nvPr/>
          </p:nvGrpSpPr>
          <p:grpSpPr>
            <a:xfrm>
              <a:off x="2871084" y="4223333"/>
              <a:ext cx="1332148" cy="1353041"/>
              <a:chOff x="559108" y="5407206"/>
              <a:chExt cx="1332148" cy="1353041"/>
            </a:xfrm>
          </p:grpSpPr>
          <p:sp>
            <p:nvSpPr>
              <p:cNvPr id="139" name="Oval 90">
                <a:extLst>
                  <a:ext uri="{FF2B5EF4-FFF2-40B4-BE49-F238E27FC236}">
                    <a16:creationId xmlns:a16="http://schemas.microsoft.com/office/drawing/2014/main" id="{EECA4027-2503-4B5B-8048-61EC2562815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TextBox 139">
                <a:extLst>
                  <a:ext uri="{FF2B5EF4-FFF2-40B4-BE49-F238E27FC236}">
                    <a16:creationId xmlns:a16="http://schemas.microsoft.com/office/drawing/2014/main" id="{7395703F-387F-47F1-BB43-2909F14AA41B}"/>
                  </a:ext>
                </a:extLst>
              </p:cNvPr>
              <p:cNvSpPr txBox="1"/>
              <p:nvPr/>
            </p:nvSpPr>
            <p:spPr>
              <a:xfrm>
                <a:off x="769512" y="5761900"/>
                <a:ext cx="908828"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2</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Jack</a:t>
                </a:r>
                <a:endParaRPr lang="ru-RU" sz="1200" dirty="0">
                  <a:solidFill>
                    <a:srgbClr val="002060"/>
                  </a:solidFill>
                  <a:cs typeface="Times New Roman" panose="02020603050405020304" pitchFamily="18" charset="0"/>
                </a:endParaRPr>
              </a:p>
            </p:txBody>
          </p:sp>
        </p:grpSp>
        <p:grpSp>
          <p:nvGrpSpPr>
            <p:cNvPr id="124" name="Group 92">
              <a:extLst>
                <a:ext uri="{FF2B5EF4-FFF2-40B4-BE49-F238E27FC236}">
                  <a16:creationId xmlns:a16="http://schemas.microsoft.com/office/drawing/2014/main" id="{47792532-97D7-440E-ABEF-DD75DFB343F7}"/>
                </a:ext>
              </a:extLst>
            </p:cNvPr>
            <p:cNvGrpSpPr/>
            <p:nvPr/>
          </p:nvGrpSpPr>
          <p:grpSpPr>
            <a:xfrm>
              <a:off x="5116674" y="5402275"/>
              <a:ext cx="1332148" cy="1353041"/>
              <a:chOff x="559108" y="5407206"/>
              <a:chExt cx="1332148" cy="1353041"/>
            </a:xfrm>
          </p:grpSpPr>
          <p:sp>
            <p:nvSpPr>
              <p:cNvPr id="137" name="Oval 93">
                <a:extLst>
                  <a:ext uri="{FF2B5EF4-FFF2-40B4-BE49-F238E27FC236}">
                    <a16:creationId xmlns:a16="http://schemas.microsoft.com/office/drawing/2014/main" id="{E166B663-1608-4C6F-9288-A656BEFF8F6C}"/>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TextBox 137">
                <a:extLst>
                  <a:ext uri="{FF2B5EF4-FFF2-40B4-BE49-F238E27FC236}">
                    <a16:creationId xmlns:a16="http://schemas.microsoft.com/office/drawing/2014/main" id="{F83859C9-6707-4624-B34B-D8BB1132FA41}"/>
                  </a:ext>
                </a:extLst>
              </p:cNvPr>
              <p:cNvSpPr txBox="1"/>
              <p:nvPr/>
            </p:nvSpPr>
            <p:spPr>
              <a:xfrm>
                <a:off x="727313" y="5760560"/>
                <a:ext cx="993170"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3</a:t>
                </a:r>
              </a:p>
              <a:p>
                <a:r>
                  <a:rPr lang="en-US" sz="1200" dirty="0">
                    <a:solidFill>
                      <a:srgbClr val="002060"/>
                    </a:solidFill>
                    <a:cs typeface="Times New Roman" panose="02020603050405020304" pitchFamily="18" charset="0"/>
                  </a:rPr>
                  <a:t>Type: Group</a:t>
                </a:r>
              </a:p>
              <a:p>
                <a:r>
                  <a:rPr lang="en-US" sz="1200" dirty="0">
                    <a:solidFill>
                      <a:srgbClr val="002060"/>
                    </a:solidFill>
                    <a:cs typeface="Times New Roman" panose="02020603050405020304" pitchFamily="18" charset="0"/>
                  </a:rPr>
                  <a:t>Name: </a:t>
                </a:r>
                <a:r>
                  <a:rPr lang="en-US" sz="1200" dirty="0" err="1">
                    <a:solidFill>
                      <a:srgbClr val="002060"/>
                    </a:solidFill>
                    <a:cs typeface="Times New Roman" panose="02020603050405020304" pitchFamily="18" charset="0"/>
                  </a:rPr>
                  <a:t>WoT</a:t>
                </a:r>
                <a:endParaRPr lang="ru-RU" sz="1200" dirty="0">
                  <a:solidFill>
                    <a:srgbClr val="002060"/>
                  </a:solidFill>
                  <a:cs typeface="Times New Roman" panose="02020603050405020304" pitchFamily="18" charset="0"/>
                </a:endParaRPr>
              </a:p>
            </p:txBody>
          </p:sp>
        </p:grpSp>
        <p:cxnSp>
          <p:nvCxnSpPr>
            <p:cNvPr id="125" name="Straight Arrow Connector 97">
              <a:extLst>
                <a:ext uri="{FF2B5EF4-FFF2-40B4-BE49-F238E27FC236}">
                  <a16:creationId xmlns:a16="http://schemas.microsoft.com/office/drawing/2014/main" id="{A80FC9AD-D5E9-43FD-9678-D173E3C917F7}"/>
                </a:ext>
              </a:extLst>
            </p:cNvPr>
            <p:cNvCxnSpPr>
              <a:stCxn id="141" idx="7"/>
              <a:endCxn id="139" idx="2"/>
            </p:cNvCxnSpPr>
            <p:nvPr/>
          </p:nvCxnSpPr>
          <p:spPr>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67D8243-16C1-45B2-9C57-8A6645283201}"/>
                </a:ext>
              </a:extLst>
            </p:cNvPr>
            <p:cNvSpPr txBox="1"/>
            <p:nvPr/>
          </p:nvSpPr>
          <p:spPr>
            <a:xfrm rot="19723113">
              <a:off x="1540471" y="4837291"/>
              <a:ext cx="1241665"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100</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sp>
          <p:nvSpPr>
            <p:cNvPr id="127" name="TextBox 126">
              <a:extLst>
                <a:ext uri="{FF2B5EF4-FFF2-40B4-BE49-F238E27FC236}">
                  <a16:creationId xmlns:a16="http://schemas.microsoft.com/office/drawing/2014/main" id="{9AB43FBA-5507-404F-9BF6-66B54571DEFC}"/>
                </a:ext>
              </a:extLst>
            </p:cNvPr>
            <p:cNvSpPr txBox="1"/>
            <p:nvPr/>
          </p:nvSpPr>
          <p:spPr>
            <a:xfrm rot="19796230">
              <a:off x="1843811" y="5378691"/>
              <a:ext cx="1241665"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101</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cxnSp>
          <p:nvCxnSpPr>
            <p:cNvPr id="128" name="Straight Arrow Connector 103">
              <a:extLst>
                <a:ext uri="{FF2B5EF4-FFF2-40B4-BE49-F238E27FC236}">
                  <a16:creationId xmlns:a16="http://schemas.microsoft.com/office/drawing/2014/main" id="{4A01F5FE-1D94-4D81-88A1-A9F552D0FBD8}"/>
                </a:ext>
              </a:extLst>
            </p:cNvPr>
            <p:cNvCxnSpPr/>
            <p:nvPr/>
          </p:nvCxnSpPr>
          <p:spPr>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a:extLst>
                <a:ext uri="{FF2B5EF4-FFF2-40B4-BE49-F238E27FC236}">
                  <a16:creationId xmlns:a16="http://schemas.microsoft.com/office/drawing/2014/main" id="{B039137D-DAC4-4344-9AFA-57236ABE4091}"/>
                </a:ext>
              </a:extLst>
            </p:cNvPr>
            <p:cNvCxnSpPr/>
            <p:nvPr/>
          </p:nvCxnSpPr>
          <p:spPr>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ADF685D-C42B-44B7-BA7E-DDF5B6DF25A6}"/>
                </a:ext>
              </a:extLst>
            </p:cNvPr>
            <p:cNvSpPr txBox="1"/>
            <p:nvPr/>
          </p:nvSpPr>
          <p:spPr>
            <a:xfrm>
              <a:off x="2761006" y="5775647"/>
              <a:ext cx="1306938"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104</a:t>
              </a:r>
            </a:p>
            <a:p>
              <a:r>
                <a:rPr lang="en-US" sz="1200" dirty="0">
                  <a:solidFill>
                    <a:srgbClr val="002060"/>
                  </a:solidFill>
                  <a:cs typeface="Times New Roman" panose="02020603050405020304" pitchFamily="18" charset="0"/>
                </a:rPr>
                <a:t>label: is_member</a:t>
              </a:r>
              <a:endParaRPr lang="ru-RU" sz="1200" dirty="0">
                <a:solidFill>
                  <a:srgbClr val="002060"/>
                </a:solidFill>
                <a:cs typeface="Times New Roman" panose="02020603050405020304" pitchFamily="18" charset="0"/>
              </a:endParaRPr>
            </a:p>
          </p:txBody>
        </p:sp>
        <p:cxnSp>
          <p:nvCxnSpPr>
            <p:cNvPr id="131" name="Straight Arrow Connector 125">
              <a:extLst>
                <a:ext uri="{FF2B5EF4-FFF2-40B4-BE49-F238E27FC236}">
                  <a16:creationId xmlns:a16="http://schemas.microsoft.com/office/drawing/2014/main" id="{EA301F50-6659-4EE1-B850-086CC2483610}"/>
                </a:ext>
              </a:extLst>
            </p:cNvPr>
            <p:cNvCxnSpPr/>
            <p:nvPr/>
          </p:nvCxnSpPr>
          <p:spPr>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505B6D8-80CA-4EB5-B413-A7C218A5F832}"/>
                </a:ext>
              </a:extLst>
            </p:cNvPr>
            <p:cNvSpPr txBox="1"/>
            <p:nvPr/>
          </p:nvSpPr>
          <p:spPr>
            <a:xfrm>
              <a:off x="2761006" y="6351711"/>
              <a:ext cx="1306938"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105</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sp>
          <p:nvSpPr>
            <p:cNvPr id="133" name="TextBox 132">
              <a:extLst>
                <a:ext uri="{FF2B5EF4-FFF2-40B4-BE49-F238E27FC236}">
                  <a16:creationId xmlns:a16="http://schemas.microsoft.com/office/drawing/2014/main" id="{EF31BDAE-194B-463C-AB22-5859670135BA}"/>
                </a:ext>
              </a:extLst>
            </p:cNvPr>
            <p:cNvSpPr txBox="1"/>
            <p:nvPr/>
          </p:nvSpPr>
          <p:spPr>
            <a:xfrm rot="1944667">
              <a:off x="4224947" y="4834206"/>
              <a:ext cx="1304541"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102</a:t>
              </a:r>
            </a:p>
            <a:p>
              <a:r>
                <a:rPr lang="en-US" sz="1200" dirty="0">
                  <a:solidFill>
                    <a:srgbClr val="002060"/>
                  </a:solidFill>
                  <a:cs typeface="Times New Roman" panose="02020603050405020304" pitchFamily="18" charset="0"/>
                </a:rPr>
                <a:t>label: </a:t>
              </a:r>
              <a:r>
                <a:rPr lang="en-US" sz="1200" dirty="0" err="1">
                  <a:solidFill>
                    <a:srgbClr val="002060"/>
                  </a:solidFill>
                  <a:cs typeface="Times New Roman" panose="02020603050405020304" pitchFamily="18" charset="0"/>
                </a:rPr>
                <a:t>is_member</a:t>
              </a:r>
              <a:endParaRPr lang="ru-RU" sz="1200" dirty="0">
                <a:solidFill>
                  <a:srgbClr val="002060"/>
                </a:solidFill>
                <a:cs typeface="Times New Roman" panose="02020603050405020304" pitchFamily="18" charset="0"/>
              </a:endParaRPr>
            </a:p>
          </p:txBody>
        </p:sp>
        <p:cxnSp>
          <p:nvCxnSpPr>
            <p:cNvPr id="134" name="Straight Arrow Connector 136">
              <a:extLst>
                <a:ext uri="{FF2B5EF4-FFF2-40B4-BE49-F238E27FC236}">
                  <a16:creationId xmlns:a16="http://schemas.microsoft.com/office/drawing/2014/main" id="{3EDF6421-2509-448A-9163-3DDF5A4DA599}"/>
                </a:ext>
              </a:extLst>
            </p:cNvPr>
            <p:cNvCxnSpPr>
              <a:stCxn id="139" idx="6"/>
              <a:endCxn id="137" idx="1"/>
            </p:cNvCxnSpPr>
            <p:nvPr/>
          </p:nvCxnSpPr>
          <p:spPr>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a:extLst>
                <a:ext uri="{FF2B5EF4-FFF2-40B4-BE49-F238E27FC236}">
                  <a16:creationId xmlns:a16="http://schemas.microsoft.com/office/drawing/2014/main" id="{F2B70591-F03F-46E9-B24C-6107A3211413}"/>
                </a:ext>
              </a:extLst>
            </p:cNvPr>
            <p:cNvCxnSpPr/>
            <p:nvPr/>
          </p:nvCxnSpPr>
          <p:spPr>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6A572AE-C358-49E8-8BD8-024A446B4AD7}"/>
                </a:ext>
              </a:extLst>
            </p:cNvPr>
            <p:cNvSpPr txBox="1"/>
            <p:nvPr/>
          </p:nvSpPr>
          <p:spPr>
            <a:xfrm rot="1944667">
              <a:off x="3993149" y="5372662"/>
              <a:ext cx="1206410"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103</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grpSp>
      <p:pic>
        <p:nvPicPr>
          <p:cNvPr id="143" name="Picture 4" descr="Картинки по запросу &quot;Neo4j&quot;&quot;">
            <a:extLst>
              <a:ext uri="{FF2B5EF4-FFF2-40B4-BE49-F238E27FC236}">
                <a16:creationId xmlns:a16="http://schemas.microsoft.com/office/drawing/2014/main" id="{B718226E-D3EC-4C55-B427-222BCA4400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9" y="3980014"/>
            <a:ext cx="1816055" cy="946943"/>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https://upload.wikimedia.org/wikipedia/commons/b/ba/OrientDB_Logo_2014_280x177.jpg">
            <a:extLst>
              <a:ext uri="{FF2B5EF4-FFF2-40B4-BE49-F238E27FC236}">
                <a16:creationId xmlns:a16="http://schemas.microsoft.com/office/drawing/2014/main" id="{A0823222-9A81-49B5-8CCF-84B823FE2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9" y="5000865"/>
            <a:ext cx="1735433" cy="10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9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altLang="ru-RU" sz="2000" dirty="0">
                <a:solidFill>
                  <a:srgbClr val="002060"/>
                </a:solidFill>
                <a:latin typeface="+mn-lt"/>
              </a:rPr>
              <a:t>ACID. </a:t>
            </a:r>
            <a:r>
              <a:rPr lang="ru-RU" altLang="ru-RU" sz="2000" dirty="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b="1" u="sng" dirty="0">
                <a:solidFill>
                  <a:srgbClr val="002060"/>
                </a:solidFill>
                <a:latin typeface="+mn-lt"/>
              </a:rPr>
              <a:t>A</a:t>
            </a:r>
            <a:r>
              <a:rPr lang="ru-RU" altLang="ru-RU" sz="2000" u="sng" dirty="0">
                <a:solidFill>
                  <a:srgbClr val="002060"/>
                </a:solidFill>
                <a:latin typeface="+mn-lt"/>
              </a:rPr>
              <a:t>tomicity (Атомарность)</a:t>
            </a:r>
            <a:r>
              <a:rPr lang="ru-RU" altLang="ru-RU" sz="2000" dirty="0">
                <a:solidFill>
                  <a:srgbClr val="002060"/>
                </a:solidFill>
                <a:latin typeface="+mn-lt"/>
              </a:rPr>
              <a:t> — транзакция не может быть зафиксирована в системе частично: либо полное выполнение, либо полная отмена.</a:t>
            </a:r>
          </a:p>
          <a:p>
            <a:pPr algn="just" eaLnBrk="1" hangingPunct="1">
              <a:spcBef>
                <a:spcPct val="0"/>
              </a:spcBef>
              <a:spcAft>
                <a:spcPts val="600"/>
              </a:spcAft>
              <a:buFontTx/>
              <a:buNone/>
            </a:pPr>
            <a:r>
              <a:rPr lang="ru-RU" altLang="ru-RU" sz="2000" b="1" u="sng" dirty="0">
                <a:solidFill>
                  <a:srgbClr val="002060"/>
                </a:solidFill>
                <a:latin typeface="+mn-lt"/>
              </a:rPr>
              <a:t>C</a:t>
            </a:r>
            <a:r>
              <a:rPr lang="ru-RU" altLang="ru-RU" sz="2000" u="sng" dirty="0">
                <a:solidFill>
                  <a:srgbClr val="002060"/>
                </a:solidFill>
                <a:latin typeface="+mn-lt"/>
              </a:rPr>
              <a:t>onsistency (Согласованность)</a:t>
            </a:r>
            <a:r>
              <a:rPr lang="ru-RU" altLang="ru-RU" sz="2000" dirty="0">
                <a:solidFill>
                  <a:srgbClr val="002060"/>
                </a:solidFill>
                <a:latin typeface="+mn-lt"/>
              </a:rPr>
              <a:t> — завершенная транзакция сохраняет согласованность базы данных.</a:t>
            </a:r>
          </a:p>
          <a:p>
            <a:pPr algn="just" eaLnBrk="1" hangingPunct="1">
              <a:spcBef>
                <a:spcPct val="0"/>
              </a:spcBef>
              <a:spcAft>
                <a:spcPts val="600"/>
              </a:spcAft>
              <a:buFontTx/>
              <a:buNone/>
            </a:pPr>
            <a:r>
              <a:rPr lang="ru-RU" altLang="ru-RU" sz="2000" b="1" u="sng" dirty="0">
                <a:solidFill>
                  <a:srgbClr val="002060"/>
                </a:solidFill>
                <a:latin typeface="+mn-lt"/>
              </a:rPr>
              <a:t>I</a:t>
            </a:r>
            <a:r>
              <a:rPr lang="ru-RU" altLang="ru-RU" sz="2000" u="sng" dirty="0">
                <a:solidFill>
                  <a:srgbClr val="002060"/>
                </a:solidFill>
                <a:latin typeface="+mn-lt"/>
              </a:rPr>
              <a:t>solation (Изолированность)</a:t>
            </a:r>
            <a:r>
              <a:rPr lang="ru-RU" altLang="ru-RU" sz="2000" dirty="0">
                <a:solidFill>
                  <a:srgbClr val="002060"/>
                </a:solidFill>
                <a:latin typeface="+mn-lt"/>
              </a:rPr>
              <a:t> — во время выполнения транзакции параллельные транзакции не должны оказывать влияния на ее результат. </a:t>
            </a:r>
          </a:p>
          <a:p>
            <a:pPr algn="just" eaLnBrk="1" hangingPunct="1">
              <a:spcBef>
                <a:spcPct val="0"/>
              </a:spcBef>
              <a:spcAft>
                <a:spcPts val="600"/>
              </a:spcAft>
              <a:buFontTx/>
              <a:buNone/>
            </a:pPr>
            <a:r>
              <a:rPr lang="ru-RU" altLang="ru-RU" sz="2000" b="1" u="sng" dirty="0">
                <a:solidFill>
                  <a:srgbClr val="002060"/>
                </a:solidFill>
                <a:latin typeface="+mn-lt"/>
              </a:rPr>
              <a:t>D</a:t>
            </a:r>
            <a:r>
              <a:rPr lang="ru-RU" altLang="ru-RU" sz="2000" u="sng" dirty="0">
                <a:solidFill>
                  <a:srgbClr val="002060"/>
                </a:solidFill>
                <a:latin typeface="+mn-lt"/>
              </a:rPr>
              <a:t>urability (Долговечность)</a:t>
            </a:r>
            <a:r>
              <a:rPr lang="ru-RU" altLang="ru-RU" sz="2000" dirty="0">
                <a:solidFill>
                  <a:srgbClr val="002060"/>
                </a:solidFill>
                <a:latin typeface="+mn-lt"/>
              </a:rPr>
              <a:t> — низкоуровневые проблемы (например, обесточивание системы) не должны менять результат завершенной транзакции. </a:t>
            </a:r>
          </a:p>
        </p:txBody>
      </p:sp>
    </p:spTree>
    <p:extLst>
      <p:ext uri="{BB962C8B-B14F-4D97-AF65-F5344CB8AC3E}">
        <p14:creationId xmlns:p14="http://schemas.microsoft.com/office/powerpoint/2010/main" val="27517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b="1" u="sng" dirty="0">
                <a:solidFill>
                  <a:srgbClr val="002060"/>
                </a:solidFill>
                <a:latin typeface="+mn-lt"/>
              </a:rPr>
              <a:t>B</a:t>
            </a:r>
            <a:r>
              <a:rPr lang="ru-RU" altLang="ru-RU" sz="2000" u="sng" dirty="0">
                <a:solidFill>
                  <a:srgbClr val="002060"/>
                </a:solidFill>
                <a:latin typeface="+mn-lt"/>
              </a:rPr>
              <a:t>asic </a:t>
            </a:r>
            <a:r>
              <a:rPr lang="ru-RU" altLang="ru-RU" sz="2000" b="1" u="sng" dirty="0">
                <a:solidFill>
                  <a:srgbClr val="002060"/>
                </a:solidFill>
                <a:latin typeface="+mn-lt"/>
              </a:rPr>
              <a:t>A</a:t>
            </a:r>
            <a:r>
              <a:rPr lang="ru-RU" altLang="ru-RU" sz="2000" u="sng" dirty="0">
                <a:solidFill>
                  <a:srgbClr val="002060"/>
                </a:solidFill>
                <a:latin typeface="+mn-lt"/>
              </a:rPr>
              <a:t>vailability (Базовая доступность) </a:t>
            </a:r>
            <a:r>
              <a:rPr lang="ru-RU" altLang="ru-RU" sz="2000" dirty="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p>
          <a:p>
            <a:pPr algn="just" eaLnBrk="1" hangingPunct="1">
              <a:spcBef>
                <a:spcPct val="0"/>
              </a:spcBef>
              <a:spcAft>
                <a:spcPts val="600"/>
              </a:spcAft>
              <a:buFontTx/>
              <a:buNone/>
            </a:pPr>
            <a:r>
              <a:rPr lang="ru-RU" altLang="ru-RU" sz="2000" b="1" u="sng" dirty="0">
                <a:solidFill>
                  <a:srgbClr val="002060"/>
                </a:solidFill>
                <a:latin typeface="+mn-lt"/>
              </a:rPr>
              <a:t>S</a:t>
            </a:r>
            <a:r>
              <a:rPr lang="ru-RU" altLang="ru-RU" sz="2000" u="sng" dirty="0">
                <a:solidFill>
                  <a:srgbClr val="002060"/>
                </a:solidFill>
                <a:latin typeface="+mn-lt"/>
              </a:rPr>
              <a:t>oft state (Неустойчивое состояние) </a:t>
            </a:r>
            <a:r>
              <a:rPr lang="ru-RU" altLang="ru-RU" sz="2000" dirty="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p>
          <a:p>
            <a:pPr algn="just" eaLnBrk="1" hangingPunct="1">
              <a:spcBef>
                <a:spcPct val="0"/>
              </a:spcBef>
              <a:spcAft>
                <a:spcPts val="600"/>
              </a:spcAft>
              <a:buFontTx/>
              <a:buNone/>
            </a:pPr>
            <a:r>
              <a:rPr lang="ru-RU" altLang="ru-RU" sz="2000" b="1" u="sng" dirty="0">
                <a:solidFill>
                  <a:srgbClr val="002060"/>
                </a:solidFill>
                <a:latin typeface="+mn-lt"/>
              </a:rPr>
              <a:t>E</a:t>
            </a:r>
            <a:r>
              <a:rPr lang="ru-RU" altLang="ru-RU" sz="2000" u="sng" dirty="0">
                <a:solidFill>
                  <a:srgbClr val="002060"/>
                </a:solidFill>
                <a:latin typeface="+mn-lt"/>
              </a:rPr>
              <a:t>ventual consistency (Согласованность в конечном счете)</a:t>
            </a:r>
            <a:r>
              <a:rPr lang="ru-RU" altLang="ru-RU" sz="2000" dirty="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p>
        </p:txBody>
      </p:sp>
    </p:spTree>
    <p:extLst>
      <p:ext uri="{BB962C8B-B14F-4D97-AF65-F5344CB8AC3E}">
        <p14:creationId xmlns:p14="http://schemas.microsoft.com/office/powerpoint/2010/main" val="8817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 </a:t>
            </a:r>
            <a:r>
              <a:rPr lang="ru-RU" altLang="ru-RU" dirty="0">
                <a:solidFill>
                  <a:srgbClr val="002060"/>
                </a:solidFill>
                <a:latin typeface="+mn-lt"/>
                <a:cs typeface="Times New Roman" panose="02020603050405020304" pitchFamily="18" charset="0"/>
              </a:rPr>
              <a:t>вместо </a:t>
            </a: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7" name="Text Box 10">
            <a:extLst>
              <a:ext uri="{FF2B5EF4-FFF2-40B4-BE49-F238E27FC236}">
                <a16:creationId xmlns:a16="http://schemas.microsoft.com/office/drawing/2014/main" id="{6D174E0F-53D7-4CAB-86AD-EA73F91A617C}"/>
              </a:ext>
            </a:extLst>
          </p:cNvPr>
          <p:cNvSpPr txBox="1">
            <a:spLocks noChangeArrowheads="1"/>
          </p:cNvSpPr>
          <p:nvPr/>
        </p:nvSpPr>
        <p:spPr bwMode="auto">
          <a:xfrm>
            <a:off x="4110589" y="1369938"/>
            <a:ext cx="39604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ACID</a:t>
            </a:r>
          </a:p>
          <a:p>
            <a:pPr marL="342900" indent="-342900" algn="just" fontAlgn="base">
              <a:spcBef>
                <a:spcPct val="0"/>
              </a:spcBef>
              <a:spcAft>
                <a:spcPct val="0"/>
              </a:spcAft>
            </a:pPr>
            <a:r>
              <a:rPr lang="en-US" sz="2000" dirty="0">
                <a:solidFill>
                  <a:srgbClr val="002060"/>
                </a:solidFill>
                <a:latin typeface="+mn-lt"/>
              </a:rPr>
              <a:t>Atomicity (</a:t>
            </a:r>
            <a:r>
              <a:rPr lang="ru-RU" sz="2000" dirty="0">
                <a:solidFill>
                  <a:srgbClr val="002060"/>
                </a:solidFill>
                <a:latin typeface="+mn-lt"/>
              </a:rPr>
              <a:t>Атомарность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Consistency (</a:t>
            </a:r>
            <a:r>
              <a:rPr lang="ru-RU" sz="2000" dirty="0">
                <a:solidFill>
                  <a:srgbClr val="002060"/>
                </a:solidFill>
                <a:latin typeface="+mn-lt"/>
              </a:rPr>
              <a:t>Согласованность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Isolation </a:t>
            </a:r>
            <a:r>
              <a:rPr lang="ru-RU" sz="2000" dirty="0">
                <a:solidFill>
                  <a:srgbClr val="002060"/>
                </a:solidFill>
                <a:latin typeface="+mn-lt"/>
              </a:rPr>
              <a:t>(Изолированность</a:t>
            </a:r>
            <a:endParaRPr lang="en-US"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Durability </a:t>
            </a:r>
            <a:r>
              <a:rPr lang="ru-RU" sz="2000" dirty="0">
                <a:solidFill>
                  <a:srgbClr val="002060"/>
                </a:solidFill>
                <a:latin typeface="+mn-lt"/>
              </a:rPr>
              <a:t>(Долговечность</a:t>
            </a:r>
            <a:r>
              <a:rPr lang="en-US" sz="2000" dirty="0">
                <a:solidFill>
                  <a:srgbClr val="002060"/>
                </a:solidFill>
                <a:latin typeface="+mn-lt"/>
              </a:rPr>
              <a:t>)</a:t>
            </a:r>
          </a:p>
        </p:txBody>
      </p:sp>
      <p:sp>
        <p:nvSpPr>
          <p:cNvPr id="8" name="Text Box 10">
            <a:extLst>
              <a:ext uri="{FF2B5EF4-FFF2-40B4-BE49-F238E27FC236}">
                <a16:creationId xmlns:a16="http://schemas.microsoft.com/office/drawing/2014/main" id="{B7EF6AB6-B3EA-43ED-A0FE-008297EEB8D8}"/>
              </a:ext>
            </a:extLst>
          </p:cNvPr>
          <p:cNvSpPr txBox="1">
            <a:spLocks noChangeArrowheads="1"/>
          </p:cNvSpPr>
          <p:nvPr/>
        </p:nvSpPr>
        <p:spPr bwMode="auto">
          <a:xfrm>
            <a:off x="2753209" y="4158874"/>
            <a:ext cx="667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BASE</a:t>
            </a:r>
          </a:p>
          <a:p>
            <a:pPr marL="342900" indent="-342900" algn="just" fontAlgn="base">
              <a:spcBef>
                <a:spcPct val="0"/>
              </a:spcBef>
              <a:spcAft>
                <a:spcPct val="0"/>
              </a:spcAft>
            </a:pPr>
            <a:r>
              <a:rPr lang="en-US" sz="2000" dirty="0">
                <a:solidFill>
                  <a:srgbClr val="002060"/>
                </a:solidFill>
                <a:latin typeface="+mn-lt"/>
              </a:rPr>
              <a:t>Basic Availability (</a:t>
            </a:r>
            <a:r>
              <a:rPr lang="ru-RU" sz="2000" dirty="0">
                <a:solidFill>
                  <a:srgbClr val="002060"/>
                </a:solidFill>
                <a:latin typeface="+mn-lt"/>
              </a:rPr>
              <a:t>Базовая доступность</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Soft state (</a:t>
            </a:r>
            <a:r>
              <a:rPr lang="ru-RU" sz="2000" dirty="0">
                <a:solidFill>
                  <a:srgbClr val="002060"/>
                </a:solidFill>
                <a:latin typeface="+mn-lt"/>
              </a:rPr>
              <a:t>Неустойчивое состояние</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Eventual consistency</a:t>
            </a:r>
            <a:r>
              <a:rPr lang="ru-RU" sz="2000" dirty="0">
                <a:solidFill>
                  <a:srgbClr val="002060"/>
                </a:solidFill>
                <a:latin typeface="+mn-lt"/>
              </a:rPr>
              <a:t> (Согласованность в конечном счете)</a:t>
            </a:r>
            <a:endParaRPr lang="en-US" sz="2000" dirty="0">
              <a:solidFill>
                <a:srgbClr val="002060"/>
              </a:solidFill>
              <a:latin typeface="+mn-lt"/>
            </a:endParaRPr>
          </a:p>
        </p:txBody>
      </p:sp>
      <p:cxnSp>
        <p:nvCxnSpPr>
          <p:cNvPr id="3" name="Прямая со стрелкой 2">
            <a:extLst>
              <a:ext uri="{FF2B5EF4-FFF2-40B4-BE49-F238E27FC236}">
                <a16:creationId xmlns:a16="http://schemas.microsoft.com/office/drawing/2014/main" id="{0EBB077A-C513-47E3-9058-46A44BB5EBFA}"/>
              </a:ext>
            </a:extLst>
          </p:cNvPr>
          <p:cNvCxnSpPr>
            <a:stCxn id="7" idx="2"/>
            <a:endCxn id="8" idx="0"/>
          </p:cNvCxnSpPr>
          <p:nvPr/>
        </p:nvCxnSpPr>
        <p:spPr>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2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 организации данных в </a:t>
            </a:r>
            <a:r>
              <a:rPr lang="en-US" altLang="ru-RU" dirty="0">
                <a:solidFill>
                  <a:srgbClr val="002060"/>
                </a:solidFill>
                <a:latin typeface="+mn-lt"/>
                <a:cs typeface="Times New Roman" panose="02020603050405020304" pitchFamily="18" charset="0"/>
              </a:rPr>
              <a:t>NoSQL</a:t>
            </a:r>
            <a:r>
              <a:rPr lang="ru-RU" altLang="ru-RU" dirty="0">
                <a:solidFill>
                  <a:srgbClr val="002060"/>
                </a:solidFill>
                <a:latin typeface="+mn-lt"/>
                <a:cs typeface="Times New Roman" panose="02020603050405020304" pitchFamily="18" charset="0"/>
              </a:rPr>
              <a:t>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en-US" altLang="ru-RU" sz="2000" dirty="0">
                <a:solidFill>
                  <a:srgbClr val="002060"/>
                </a:solidFill>
                <a:latin typeface="+mn-lt"/>
              </a:rPr>
              <a:t>db.users.find({id: 1});   # </a:t>
            </a:r>
            <a:r>
              <a:rPr lang="ru-RU" altLang="ru-RU" sz="2000" dirty="0">
                <a:solidFill>
                  <a:srgbClr val="002060"/>
                </a:solidFill>
                <a:latin typeface="+mn-lt"/>
              </a:rPr>
              <a:t>выполняется очень быстро </a:t>
            </a:r>
          </a:p>
          <a:p>
            <a:pPr algn="just">
              <a:spcBef>
                <a:spcPct val="0"/>
              </a:spcBef>
              <a:spcAft>
                <a:spcPts val="600"/>
              </a:spcAft>
              <a:buNone/>
            </a:pPr>
            <a:r>
              <a:rPr lang="en-US" altLang="ru-RU" sz="2000" dirty="0">
                <a:solidFill>
                  <a:srgbClr val="002060"/>
                </a:solidFill>
                <a:latin typeface="+mn-lt"/>
              </a:rPr>
              <a:t>db.users.find({group_ids: 1});   # </a:t>
            </a:r>
            <a:r>
              <a:rPr lang="ru-RU" altLang="ru-RU" sz="2000" dirty="0">
                <a:solidFill>
                  <a:srgbClr val="002060"/>
                </a:solidFill>
                <a:latin typeface="+mn-lt"/>
              </a:rPr>
              <a:t>выполняется медленно</a:t>
            </a:r>
          </a:p>
        </p:txBody>
      </p:sp>
      <p:grpSp>
        <p:nvGrpSpPr>
          <p:cNvPr id="2" name="Группа 1">
            <a:extLst>
              <a:ext uri="{FF2B5EF4-FFF2-40B4-BE49-F238E27FC236}">
                <a16:creationId xmlns:a16="http://schemas.microsoft.com/office/drawing/2014/main" id="{3EEA4BAB-AE33-4CDD-B6E0-D3698E15612E}"/>
              </a:ext>
            </a:extLst>
          </p:cNvPr>
          <p:cNvGrpSpPr/>
          <p:nvPr/>
        </p:nvGrpSpPr>
        <p:grpSpPr>
          <a:xfrm>
            <a:off x="1420836" y="2112410"/>
            <a:ext cx="9339946" cy="3447875"/>
            <a:chOff x="1082180" y="2281806"/>
            <a:chExt cx="9339946" cy="3447875"/>
          </a:xfrm>
        </p:grpSpPr>
        <p:sp>
          <p:nvSpPr>
            <p:cNvPr id="13" name="Rectangle 6">
              <a:extLst>
                <a:ext uri="{FF2B5EF4-FFF2-40B4-BE49-F238E27FC236}">
                  <a16:creationId xmlns:a16="http://schemas.microsoft.com/office/drawing/2014/main" id="{6A00D4AF-0BA2-4955-A98E-F1D02EFA9FC2}"/>
                </a:ext>
              </a:extLst>
            </p:cNvPr>
            <p:cNvSpPr/>
            <p:nvPr/>
          </p:nvSpPr>
          <p:spPr>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14" name="TextBox 13">
              <a:extLst>
                <a:ext uri="{FF2B5EF4-FFF2-40B4-BE49-F238E27FC236}">
                  <a16:creationId xmlns:a16="http://schemas.microsoft.com/office/drawing/2014/main" id="{623975A5-83FF-4257-A395-7B205B96C2E3}"/>
                </a:ext>
              </a:extLst>
            </p:cNvPr>
            <p:cNvSpPr txBox="1"/>
            <p:nvPr/>
          </p:nvSpPr>
          <p:spPr>
            <a:xfrm>
              <a:off x="1082180" y="2289364"/>
              <a:ext cx="2002591"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5" name="TextBox 14">
              <a:extLst>
                <a:ext uri="{FF2B5EF4-FFF2-40B4-BE49-F238E27FC236}">
                  <a16:creationId xmlns:a16="http://schemas.microsoft.com/office/drawing/2014/main" id="{7B213AA5-26E2-46C5-9835-8141231EC507}"/>
                </a:ext>
              </a:extLst>
            </p:cNvPr>
            <p:cNvSpPr txBox="1"/>
            <p:nvPr/>
          </p:nvSpPr>
          <p:spPr>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6" name="TextBox 15">
              <a:extLst>
                <a:ext uri="{FF2B5EF4-FFF2-40B4-BE49-F238E27FC236}">
                  <a16:creationId xmlns:a16="http://schemas.microsoft.com/office/drawing/2014/main" id="{3C49167A-541F-4129-A545-CBA972B8F9B6}"/>
                </a:ext>
              </a:extLst>
            </p:cNvPr>
            <p:cNvSpPr txBox="1"/>
            <p:nvPr/>
          </p:nvSpPr>
          <p:spPr>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7" name="TextBox 16">
              <a:extLst>
                <a:ext uri="{FF2B5EF4-FFF2-40B4-BE49-F238E27FC236}">
                  <a16:creationId xmlns:a16="http://schemas.microsoft.com/office/drawing/2014/main" id="{2DDA215E-0641-409A-84A4-547A0BF54CC4}"/>
                </a:ext>
              </a:extLst>
            </p:cNvPr>
            <p:cNvSpPr txBox="1"/>
            <p:nvPr/>
          </p:nvSpPr>
          <p:spPr>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a:t>
              </a:r>
              <a:r>
                <a:rPr lang="en-US" sz="1600" kern="0" dirty="0">
                  <a:solidFill>
                    <a:srgbClr val="002060"/>
                  </a:solidFill>
                  <a:cs typeface="Times New Roman" panose="02020603050405020304" pitchFamily="18" charset="0"/>
                </a:rPr>
                <a:t>"</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status: "</a:t>
              </a: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в сети</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8" name="TextBox 17">
              <a:extLst>
                <a:ext uri="{FF2B5EF4-FFF2-40B4-BE49-F238E27FC236}">
                  <a16:creationId xmlns:a16="http://schemas.microsoft.com/office/drawing/2014/main" id="{CCD09AF3-3646-497B-AEA6-865A0898DF00}"/>
                </a:ext>
              </a:extLst>
            </p:cNvPr>
            <p:cNvSpPr txBox="1"/>
            <p:nvPr/>
          </p:nvSpPr>
          <p:spPr>
            <a:xfrm>
              <a:off x="6882598" y="4142871"/>
              <a:ext cx="683511"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spTree>
    <p:extLst>
      <p:ext uri="{BB962C8B-B14F-4D97-AF65-F5344CB8AC3E}">
        <p14:creationId xmlns:p14="http://schemas.microsoft.com/office/powerpoint/2010/main" val="230423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a:t>
            </a:r>
            <a:r>
              <a:rPr lang="ru-RU" altLang="ru-RU" dirty="0">
                <a:solidFill>
                  <a:srgbClr val="002060"/>
                </a:solidFill>
                <a:latin typeface="+mn-lt"/>
                <a:cs typeface="Times New Roman" panose="02020603050405020304" pitchFamily="18" charset="0"/>
              </a:rPr>
              <a:t>и </a:t>
            </a: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интерфейсы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INSERT INTO Employees (Name, Position, Bonus, Login, Password)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VALUES ('</a:t>
            </a:r>
            <a:r>
              <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Иванов И.И.', 'инженер', 30000, '</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ivanovi', 'ivanov123');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db.users.insert({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a:t>
            </a:r>
            <a:r>
              <a:rPr kumimoji="0" lang="ru-RU" sz="1600" b="0" i="0" u="none" strike="noStrike" kern="1200" cap="none" spc="0" normalizeH="0" baseline="0" noProof="0" dirty="0">
                <a:ln>
                  <a:noFill/>
                </a:ln>
                <a:solidFill>
                  <a:srgbClr val="002060"/>
                </a:solidFill>
                <a:effectLst/>
                <a:uLnTx/>
                <a:uFillTx/>
                <a:latin typeface="+mn-lt"/>
                <a:ea typeface="+mn-ea"/>
                <a:cs typeface="+mn-cs"/>
              </a:rPr>
              <a:t>Иванов И.И.", </a:t>
            </a:r>
            <a:r>
              <a:rPr kumimoji="0" lang="en-US" sz="1600" b="0" i="0" u="none" strike="noStrike" kern="1200" cap="none" spc="0" normalizeH="0" baseline="0" noProof="0" dirty="0">
                <a:ln>
                  <a:noFill/>
                </a:ln>
                <a:solidFill>
                  <a:srgbClr val="002060"/>
                </a:solidFill>
                <a:effectLst/>
                <a:uLnTx/>
                <a:uFillTx/>
                <a:latin typeface="+mn-lt"/>
                <a:ea typeface="+mn-ea"/>
                <a:cs typeface="+mn-cs"/>
              </a:rPr>
              <a:t>role: "</a:t>
            </a:r>
            <a:r>
              <a:rPr kumimoji="0" lang="ru-RU" sz="1600" b="0" i="0" u="none" strike="noStrike" kern="1200" cap="none" spc="0" normalizeH="0" baseline="0" noProof="0" dirty="0">
                <a:ln>
                  <a:noFill/>
                </a:ln>
                <a:solidFill>
                  <a:srgbClr val="002060"/>
                </a:solidFill>
                <a:effectLst/>
                <a:uLnTx/>
                <a:uFillTx/>
                <a:latin typeface="+mn-lt"/>
                <a:ea typeface="+mn-ea"/>
                <a:cs typeface="+mn-cs"/>
              </a:rPr>
              <a:t>участник",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300, login: "ivanovi", password: "ivanov123", group_ids: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 FROM Employees;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Id, Name, Bonus FROM Employees WHERE Bonus &gt; 20000 ORDER BY Bonus DESC LIMIT 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r>
              <a:rPr kumimoji="0" lang="en-US" sz="1600" b="0" i="0" u="none" strike="noStrike" kern="1200" cap="none" spc="0" normalizeH="0" baseline="0" noProof="0" dirty="0">
                <a:ln>
                  <a:noFill/>
                </a:ln>
                <a:solidFill>
                  <a:srgbClr val="002060"/>
                </a:solidFill>
                <a:effectLst/>
                <a:uLnTx/>
                <a:uFillTx/>
                <a:latin typeface="+mn-lt"/>
                <a:ea typeface="+mn-ea"/>
                <a:cs typeface="+mn-cs"/>
              </a:rPr>
              <a:t>rating: </a:t>
            </a:r>
            <a:r>
              <a:rPr kumimoji="0" lang="en-US" sz="1600" b="1" i="0" u="none" strike="noStrike" kern="1200" cap="none" spc="0" normalizeH="0" baseline="0" noProof="0" dirty="0">
                <a:ln>
                  <a:noFill/>
                </a:ln>
                <a:solidFill>
                  <a:srgbClr val="002060"/>
                </a:solidFill>
                <a:effectLst/>
                <a:uLnTx/>
                <a:uFillTx/>
                <a:latin typeface="+mn-lt"/>
                <a:ea typeface="+mn-ea"/>
                <a:cs typeface="+mn-cs"/>
              </a:rPr>
              <a:t>{$gt</a:t>
            </a:r>
            <a:r>
              <a:rPr kumimoji="0" lang="en-US" sz="1600" b="0" i="0" u="none" strike="noStrike" kern="1200" cap="none" spc="0" normalizeH="0" baseline="0" noProof="0" dirty="0">
                <a:ln>
                  <a:noFill/>
                </a:ln>
                <a:solidFill>
                  <a:srgbClr val="002060"/>
                </a:solidFill>
                <a:effectLst/>
                <a:uLnTx/>
                <a:uFillTx/>
                <a:latin typeface="+mn-lt"/>
                <a:ea typeface="+mn-ea"/>
                <a:cs typeface="+mn-cs"/>
              </a:rPr>
              <a:t>: 200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1, rating: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sort({</a:t>
            </a:r>
            <a:r>
              <a:rPr kumimoji="0" lang="en-US" sz="1600" b="0" i="0" u="none" strike="noStrike" kern="1200" cap="none" spc="0" normalizeH="0" baseline="0" noProof="0" dirty="0">
                <a:ln>
                  <a:noFill/>
                </a:ln>
                <a:solidFill>
                  <a:srgbClr val="002060"/>
                </a:solidFill>
                <a:effectLst/>
                <a:uLnTx/>
                <a:uFillTx/>
                <a:latin typeface="+mn-lt"/>
                <a:ea typeface="+mn-ea"/>
                <a:cs typeface="+mn-cs"/>
              </a:rPr>
              <a:t>rating :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limit(</a:t>
            </a:r>
            <a:r>
              <a:rPr kumimoji="0" lang="en-US" sz="1600" b="0" i="0" u="none" strike="noStrike" kern="1200" cap="none" spc="0" normalizeH="0" baseline="0" noProof="0" dirty="0">
                <a:ln>
                  <a:noFill/>
                </a:ln>
                <a:solidFill>
                  <a:srgbClr val="002060"/>
                </a:solidFill>
                <a:effectLst/>
                <a:uLnTx/>
                <a:uFillTx/>
                <a:latin typeface="+mn-lt"/>
                <a:ea typeface="+mn-ea"/>
                <a:cs typeface="+mn-cs"/>
              </a:rPr>
              <a:t>3</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endParaRPr kumimoji="0" lang="ru-RU" sz="16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UPDATE Employees SET Bonus = 40000 WHERE Id = 1;</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db.users.update({</a:t>
            </a:r>
            <a:r>
              <a:rPr kumimoji="0" lang="en-US" sz="1600" b="0" i="0" u="none" strike="noStrike" kern="1200" cap="none" spc="0" normalizeH="0" baseline="0" noProof="0" dirty="0">
                <a:ln>
                  <a:noFill/>
                </a:ln>
                <a:solidFill>
                  <a:srgbClr val="002060"/>
                </a:solidFill>
                <a:effectLst/>
                <a:uLnTx/>
                <a:uFillTx/>
                <a:latin typeface="+mn-lt"/>
                <a:ea typeface="+mn-ea"/>
                <a:cs typeface="+mn-cs"/>
              </a:rPr>
              <a:t>id: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{$set: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400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DELETE FROM Employees WHERE Id = 5;</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prstClr val="black"/>
                </a:solidFill>
                <a:latin typeface="Courier New" panose="02070309020205020404" pitchFamily="49" charset="0"/>
                <a:cs typeface="Courier New" panose="02070309020205020404" pitchFamily="49" charset="0"/>
              </a:rPr>
              <a:t>DELETE FROM Employees;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r>
              <a:rPr kumimoji="0" lang="en-US" sz="1600" b="0" i="0" u="none" strike="noStrike" kern="1200" cap="none" spc="0" normalizeH="0" baseline="0" noProof="0" dirty="0">
                <a:ln>
                  <a:noFill/>
                </a:ln>
                <a:solidFill>
                  <a:srgbClr val="002060"/>
                </a:solidFill>
                <a:effectLst/>
                <a:uLnTx/>
                <a:uFillTx/>
                <a:latin typeface="+mn-lt"/>
                <a:ea typeface="+mn-ea"/>
                <a:cs typeface="+mn-cs"/>
              </a:rPr>
              <a:t>id: 5</a:t>
            </a:r>
            <a:r>
              <a:rPr kumimoji="0" lang="en-US" sz="1600" b="1"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9211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проектирования БД некоторой организации:</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algn="just" eaLnBrk="1" hangingPunct="1">
              <a:spcBef>
                <a:spcPct val="0"/>
              </a:spcBef>
              <a:buNone/>
            </a:pPr>
            <a:r>
              <a:rPr lang="ru-RU" sz="2000" dirty="0">
                <a:solidFill>
                  <a:srgbClr val="002060"/>
                </a:solidFill>
                <a:latin typeface="+mn-lt"/>
              </a:rPr>
              <a:t>Если сотрудник участвует сразу в нескольких проектах, можно поменять тип </a:t>
            </a:r>
            <a:r>
              <a:rPr lang="en-US" sz="2000" dirty="0">
                <a:solidFill>
                  <a:srgbClr val="002060"/>
                </a:solidFill>
                <a:latin typeface="+mn-lt"/>
                <a:cs typeface="Times New Roman" panose="02020603050405020304" pitchFamily="18" charset="0"/>
              </a:rPr>
              <a:t>id_</a:t>
            </a:r>
            <a:r>
              <a:rPr lang="ru-RU" sz="2000" dirty="0">
                <a:solidFill>
                  <a:srgbClr val="002060"/>
                </a:solidFill>
                <a:latin typeface="+mn-lt"/>
                <a:cs typeface="Times New Roman" panose="02020603050405020304" pitchFamily="18" charset="0"/>
              </a:rPr>
              <a:t>проекта сотрудника на </a:t>
            </a:r>
            <a:r>
              <a:rPr lang="en-US" sz="2000" dirty="0">
                <a:solidFill>
                  <a:srgbClr val="002060"/>
                </a:solidFill>
                <a:latin typeface="+mn-lt"/>
                <a:cs typeface="Times New Roman" panose="02020603050405020304" pitchFamily="18" charset="0"/>
              </a:rPr>
              <a:t>Array: id_</a:t>
            </a:r>
            <a:r>
              <a:rPr lang="ru-RU" sz="2000" dirty="0">
                <a:solidFill>
                  <a:srgbClr val="002060"/>
                </a:solidFill>
                <a:latin typeface="+mn-lt"/>
                <a:cs typeface="Times New Roman" panose="02020603050405020304" pitchFamily="18" charset="0"/>
              </a:rPr>
              <a:t>проектов: </a:t>
            </a:r>
            <a:r>
              <a:rPr lang="en-US" sz="2000" dirty="0">
                <a:solidFill>
                  <a:srgbClr val="002060"/>
                </a:solidFill>
                <a:latin typeface="+mn-lt"/>
                <a:cs typeface="Times New Roman" panose="02020603050405020304" pitchFamily="18" charset="0"/>
              </a:rPr>
              <a:t>[1]</a:t>
            </a:r>
            <a:r>
              <a:rPr lang="ru-RU" sz="2000" dirty="0">
                <a:solidFill>
                  <a:srgbClr val="002060"/>
                </a:solidFill>
                <a:latin typeface="+mn-lt"/>
              </a:rPr>
              <a:t> </a:t>
            </a:r>
          </a:p>
          <a:p>
            <a:pPr algn="just" eaLnBrk="1" hangingPunct="1">
              <a:spcBef>
                <a:spcPct val="0"/>
              </a:spcBef>
              <a:buNone/>
            </a:pPr>
            <a:r>
              <a:rPr lang="ru-RU" sz="2000" dirty="0">
                <a:solidFill>
                  <a:srgbClr val="FF0000"/>
                </a:solidFill>
                <a:latin typeface="+mn-lt"/>
              </a:rPr>
              <a:t>Но что, если в разных проектах у сотрудника разные должности? </a:t>
            </a:r>
            <a:r>
              <a:rPr lang="ru-RU" sz="2000" dirty="0">
                <a:solidFill>
                  <a:srgbClr val="002060"/>
                </a:solidFill>
                <a:latin typeface="+mn-lt"/>
              </a:rPr>
              <a:t>Найти решение при нереляционном подходе можно, но это сложно.</a:t>
            </a:r>
            <a:endParaRPr lang="en-US" sz="2000" dirty="0">
              <a:solidFill>
                <a:srgbClr val="002060"/>
              </a:solidFill>
              <a:latin typeface="+mn-lt"/>
            </a:endParaRPr>
          </a:p>
        </p:txBody>
      </p:sp>
      <p:grpSp>
        <p:nvGrpSpPr>
          <p:cNvPr id="18" name="Group 32">
            <a:extLst>
              <a:ext uri="{FF2B5EF4-FFF2-40B4-BE49-F238E27FC236}">
                <a16:creationId xmlns:a16="http://schemas.microsoft.com/office/drawing/2014/main" id="{27AE1AFF-1A04-48AE-B265-CF3D85843930}"/>
              </a:ext>
            </a:extLst>
          </p:cNvPr>
          <p:cNvGrpSpPr/>
          <p:nvPr/>
        </p:nvGrpSpPr>
        <p:grpSpPr>
          <a:xfrm>
            <a:off x="1702506" y="1544941"/>
            <a:ext cx="2808312" cy="2808312"/>
            <a:chOff x="179512" y="2852936"/>
            <a:chExt cx="2808312" cy="2808312"/>
          </a:xfrm>
        </p:grpSpPr>
        <p:sp>
          <p:nvSpPr>
            <p:cNvPr id="19" name="TextBox 18">
              <a:extLst>
                <a:ext uri="{FF2B5EF4-FFF2-40B4-BE49-F238E27FC236}">
                  <a16:creationId xmlns:a16="http://schemas.microsoft.com/office/drawing/2014/main" id="{80799C7A-C598-4DE3-B552-3EFD769F3102}"/>
                </a:ext>
              </a:extLst>
            </p:cNvPr>
            <p:cNvSpPr txBox="1"/>
            <p:nvPr/>
          </p:nvSpPr>
          <p:spPr>
            <a:xfrm>
              <a:off x="179512" y="2869000"/>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20" name="Rectangle 10">
              <a:extLst>
                <a:ext uri="{FF2B5EF4-FFF2-40B4-BE49-F238E27FC236}">
                  <a16:creationId xmlns:a16="http://schemas.microsoft.com/office/drawing/2014/main" id="{47808792-99CE-49CC-8FCB-268EFAFEA4F2}"/>
                </a:ext>
              </a:extLst>
            </p:cNvPr>
            <p:cNvSpPr/>
            <p:nvPr/>
          </p:nvSpPr>
          <p:spPr>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1" name="TextBox 20">
              <a:extLst>
                <a:ext uri="{FF2B5EF4-FFF2-40B4-BE49-F238E27FC236}">
                  <a16:creationId xmlns:a16="http://schemas.microsoft.com/office/drawing/2014/main" id="{846C2AE8-ED46-402B-8B98-1835098DE3D8}"/>
                </a:ext>
              </a:extLst>
            </p:cNvPr>
            <p:cNvSpPr txBox="1"/>
            <p:nvPr/>
          </p:nvSpPr>
          <p:spPr>
            <a:xfrm>
              <a:off x="323528" y="3414090"/>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lang="en-US" sz="1600" kern="0" dirty="0">
                  <a:solidFill>
                    <a:srgbClr val="002060"/>
                  </a:solidFill>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300</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a:t>
              </a:r>
              <a:endParaRPr kumimoji="0" lang="en-US"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2" name="Group 33">
            <a:extLst>
              <a:ext uri="{FF2B5EF4-FFF2-40B4-BE49-F238E27FC236}">
                <a16:creationId xmlns:a16="http://schemas.microsoft.com/office/drawing/2014/main" id="{8DED0F9D-A720-4077-8678-4C417B2829D0}"/>
              </a:ext>
            </a:extLst>
          </p:cNvPr>
          <p:cNvGrpSpPr/>
          <p:nvPr/>
        </p:nvGrpSpPr>
        <p:grpSpPr>
          <a:xfrm>
            <a:off x="4676378" y="1544940"/>
            <a:ext cx="2808312" cy="2808313"/>
            <a:chOff x="3153384" y="2852935"/>
            <a:chExt cx="2808312" cy="2808313"/>
          </a:xfrm>
        </p:grpSpPr>
        <p:sp>
          <p:nvSpPr>
            <p:cNvPr id="23" name="TextBox 22">
              <a:extLst>
                <a:ext uri="{FF2B5EF4-FFF2-40B4-BE49-F238E27FC236}">
                  <a16:creationId xmlns:a16="http://schemas.microsoft.com/office/drawing/2014/main" id="{9BD980F5-6E52-4FDE-A7C6-DF5253305E8E}"/>
                </a:ext>
              </a:extLst>
            </p:cNvPr>
            <p:cNvSpPr txBox="1"/>
            <p:nvPr/>
          </p:nvSpPr>
          <p:spPr>
            <a:xfrm>
              <a:off x="3153384" y="2868999"/>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должности</a:t>
              </a:r>
            </a:p>
          </p:txBody>
        </p:sp>
        <p:sp>
          <p:nvSpPr>
            <p:cNvPr id="24" name="Rectangle 24">
              <a:extLst>
                <a:ext uri="{FF2B5EF4-FFF2-40B4-BE49-F238E27FC236}">
                  <a16:creationId xmlns:a16="http://schemas.microsoft.com/office/drawing/2014/main" id="{AAD0A471-EADD-446A-B6AD-1EF7D6CCCE66}"/>
                </a:ext>
              </a:extLst>
            </p:cNvPr>
            <p:cNvSpPr/>
            <p:nvPr/>
          </p:nvSpPr>
          <p:spPr>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5" name="TextBox 24">
              <a:extLst>
                <a:ext uri="{FF2B5EF4-FFF2-40B4-BE49-F238E27FC236}">
                  <a16:creationId xmlns:a16="http://schemas.microsoft.com/office/drawing/2014/main" id="{1A14399E-5ED7-4DCA-9D12-C706199F82FF}"/>
                </a:ext>
              </a:extLst>
            </p:cNvPr>
            <p:cNvSpPr txBox="1"/>
            <p:nvPr/>
          </p:nvSpPr>
          <p:spPr>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    оклад</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6" name="Group 34">
            <a:extLst>
              <a:ext uri="{FF2B5EF4-FFF2-40B4-BE49-F238E27FC236}">
                <a16:creationId xmlns:a16="http://schemas.microsoft.com/office/drawing/2014/main" id="{358C0665-2538-49B9-BC67-CB5BC811E454}"/>
              </a:ext>
            </a:extLst>
          </p:cNvPr>
          <p:cNvGrpSpPr/>
          <p:nvPr/>
        </p:nvGrpSpPr>
        <p:grpSpPr>
          <a:xfrm>
            <a:off x="7679170" y="1544940"/>
            <a:ext cx="2808312" cy="2808313"/>
            <a:chOff x="6156176" y="2852935"/>
            <a:chExt cx="2808312" cy="2808313"/>
          </a:xfrm>
        </p:grpSpPr>
        <p:sp>
          <p:nvSpPr>
            <p:cNvPr id="27" name="Rectangle 28">
              <a:extLst>
                <a:ext uri="{FF2B5EF4-FFF2-40B4-BE49-F238E27FC236}">
                  <a16:creationId xmlns:a16="http://schemas.microsoft.com/office/drawing/2014/main" id="{2768AD30-EDA3-4212-9145-AAE85B9221D6}"/>
                </a:ext>
              </a:extLst>
            </p:cNvPr>
            <p:cNvSpPr/>
            <p:nvPr/>
          </p:nvSpPr>
          <p:spPr>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9" name="TextBox 28">
              <a:extLst>
                <a:ext uri="{FF2B5EF4-FFF2-40B4-BE49-F238E27FC236}">
                  <a16:creationId xmlns:a16="http://schemas.microsoft.com/office/drawing/2014/main" id="{5303F047-D04C-481B-838E-C1F3A49A1BD5}"/>
                </a:ext>
              </a:extLst>
            </p:cNvPr>
            <p:cNvSpPr txBox="1"/>
            <p:nvPr/>
          </p:nvSpPr>
          <p:spPr>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_проекта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Важный</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30" name="TextBox 29">
              <a:extLst>
                <a:ext uri="{FF2B5EF4-FFF2-40B4-BE49-F238E27FC236}">
                  <a16:creationId xmlns:a16="http://schemas.microsoft.com/office/drawing/2014/main" id="{64494043-5050-45E0-8FC0-746F769CF632}"/>
                </a:ext>
              </a:extLst>
            </p:cNvPr>
            <p:cNvSpPr txBox="1"/>
            <p:nvPr/>
          </p:nvSpPr>
          <p:spPr>
            <a:xfrm>
              <a:off x="6156176" y="2874421"/>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проекты</a:t>
              </a:r>
            </a:p>
          </p:txBody>
        </p:sp>
      </p:grpSp>
      <p:pic>
        <p:nvPicPr>
          <p:cNvPr id="31" name="Picture 2" descr="Картинки по запросу &quot;смайлики&quot;&quot;">
            <a:extLst>
              <a:ext uri="{FF2B5EF4-FFF2-40B4-BE49-F238E27FC236}">
                <a16:creationId xmlns:a16="http://schemas.microsoft.com/office/drawing/2014/main" id="{6A22E4EA-8E8A-4DF3-9945-79684CFD42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26" y="3770193"/>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p>
        </p:txBody>
      </p:sp>
      <p:graphicFrame>
        <p:nvGraphicFramePr>
          <p:cNvPr id="32" name="Object 5">
            <a:extLst>
              <a:ext uri="{FF2B5EF4-FFF2-40B4-BE49-F238E27FC236}">
                <a16:creationId xmlns:a16="http://schemas.microsoft.com/office/drawing/2014/main" id="{2671C600-4E56-43AD-B328-13B4850CF521}"/>
              </a:ext>
            </a:extLst>
          </p:cNvPr>
          <p:cNvGraphicFramePr>
            <a:graphicFrameLocks noChangeAspect="1"/>
          </p:cNvGraphicFramePr>
          <p:nvPr>
            <p:extLst>
              <p:ext uri="{D42A27DB-BD31-4B8C-83A1-F6EECF244321}">
                <p14:modId xmlns:p14="http://schemas.microsoft.com/office/powerpoint/2010/main" val="3644712440"/>
              </p:ext>
            </p:extLst>
          </p:nvPr>
        </p:nvGraphicFramePr>
        <p:xfrm>
          <a:off x="8103139" y="1944462"/>
          <a:ext cx="1782318" cy="1343389"/>
        </p:xfrm>
        <a:graphic>
          <a:graphicData uri="http://schemas.openxmlformats.org/presentationml/2006/ole">
            <mc:AlternateContent xmlns:mc="http://schemas.openxmlformats.org/markup-compatibility/2006">
              <mc:Choice xmlns:v="urn:schemas-microsoft-com:vml" Requires="v">
                <p:oleObj spid="_x0000_s5130" name="Worksheet" r:id="rId3" imgW="1276241" imgH="962141" progId="Excel.Sheet.12">
                  <p:embed/>
                </p:oleObj>
              </mc:Choice>
              <mc:Fallback>
                <p:oleObj name="Worksheet" r:id="rId3" imgW="1276241" imgH="962141" progId="Excel.Sheet.12">
                  <p:embed/>
                  <p:pic>
                    <p:nvPicPr>
                      <p:cNvPr id="6" name="Object 5"/>
                      <p:cNvPicPr/>
                      <p:nvPr/>
                    </p:nvPicPr>
                    <p:blipFill>
                      <a:blip r:embed="rId4"/>
                      <a:stretch>
                        <a:fillRect/>
                      </a:stretch>
                    </p:blipFill>
                    <p:spPr>
                      <a:xfrm>
                        <a:off x="8103139" y="1944462"/>
                        <a:ext cx="1782318" cy="1343389"/>
                      </a:xfrm>
                      <a:prstGeom prst="rect">
                        <a:avLst/>
                      </a:prstGeom>
                      <a:solidFill>
                        <a:schemeClr val="bg1"/>
                      </a:solidFill>
                    </p:spPr>
                  </p:pic>
                </p:oleObj>
              </mc:Fallback>
            </mc:AlternateContent>
          </a:graphicData>
        </a:graphic>
      </p:graphicFrame>
      <p:graphicFrame>
        <p:nvGraphicFramePr>
          <p:cNvPr id="33" name="Object 6">
            <a:extLst>
              <a:ext uri="{FF2B5EF4-FFF2-40B4-BE49-F238E27FC236}">
                <a16:creationId xmlns:a16="http://schemas.microsoft.com/office/drawing/2014/main" id="{90F02A28-F1D6-44A0-8D0F-FD2C6DC7BB25}"/>
              </a:ext>
            </a:extLst>
          </p:cNvPr>
          <p:cNvGraphicFramePr>
            <a:graphicFrameLocks noChangeAspect="1"/>
          </p:cNvGraphicFramePr>
          <p:nvPr>
            <p:extLst>
              <p:ext uri="{D42A27DB-BD31-4B8C-83A1-F6EECF244321}">
                <p14:modId xmlns:p14="http://schemas.microsoft.com/office/powerpoint/2010/main" val="696708552"/>
              </p:ext>
            </p:extLst>
          </p:nvPr>
        </p:nvGraphicFramePr>
        <p:xfrm>
          <a:off x="5955227" y="3926100"/>
          <a:ext cx="3948112" cy="1789113"/>
        </p:xfrm>
        <a:graphic>
          <a:graphicData uri="http://schemas.openxmlformats.org/presentationml/2006/ole">
            <mc:AlternateContent xmlns:mc="http://schemas.openxmlformats.org/markup-compatibility/2006">
              <mc:Choice xmlns:v="urn:schemas-microsoft-com:vml" Requires="v">
                <p:oleObj spid="_x0000_s5131" name="Worksheet" r:id="rId5" imgW="2962333" imgH="1342917" progId="Excel.Sheet.12">
                  <p:embed/>
                </p:oleObj>
              </mc:Choice>
              <mc:Fallback>
                <p:oleObj name="Worksheet" r:id="rId5" imgW="2962333" imgH="1342917" progId="Excel.Sheet.12">
                  <p:embed/>
                  <p:pic>
                    <p:nvPicPr>
                      <p:cNvPr id="7" name="Object 6"/>
                      <p:cNvPicPr/>
                      <p:nvPr/>
                    </p:nvPicPr>
                    <p:blipFill>
                      <a:blip r:embed="rId6"/>
                      <a:stretch>
                        <a:fillRect/>
                      </a:stretch>
                    </p:blipFill>
                    <p:spPr>
                      <a:xfrm>
                        <a:off x="5955227" y="3926100"/>
                        <a:ext cx="3948112" cy="1789113"/>
                      </a:xfrm>
                      <a:prstGeom prst="rect">
                        <a:avLst/>
                      </a:prstGeom>
                    </p:spPr>
                  </p:pic>
                </p:oleObj>
              </mc:Fallback>
            </mc:AlternateContent>
          </a:graphicData>
        </a:graphic>
      </p:graphicFrame>
      <p:graphicFrame>
        <p:nvGraphicFramePr>
          <p:cNvPr id="34" name="Object 7">
            <a:extLst>
              <a:ext uri="{FF2B5EF4-FFF2-40B4-BE49-F238E27FC236}">
                <a16:creationId xmlns:a16="http://schemas.microsoft.com/office/drawing/2014/main" id="{DBB0DC45-CC40-40A2-A953-4A76A4CE86B2}"/>
              </a:ext>
            </a:extLst>
          </p:cNvPr>
          <p:cNvGraphicFramePr>
            <a:graphicFrameLocks noChangeAspect="1"/>
          </p:cNvGraphicFramePr>
          <p:nvPr>
            <p:extLst>
              <p:ext uri="{D42A27DB-BD31-4B8C-83A1-F6EECF244321}">
                <p14:modId xmlns:p14="http://schemas.microsoft.com/office/powerpoint/2010/main" val="47423814"/>
              </p:ext>
            </p:extLst>
          </p:nvPr>
        </p:nvGraphicFramePr>
        <p:xfrm>
          <a:off x="1969957" y="1944462"/>
          <a:ext cx="5835650" cy="1784350"/>
        </p:xfrm>
        <a:graphic>
          <a:graphicData uri="http://schemas.openxmlformats.org/presentationml/2006/ole">
            <mc:AlternateContent xmlns:mc="http://schemas.openxmlformats.org/markup-compatibility/2006">
              <mc:Choice xmlns:v="urn:schemas-microsoft-com:vml" Requires="v">
                <p:oleObj spid="_x0000_s5132" name="Worksheet" r:id="rId7" imgW="4390880" imgH="1342917" progId="Excel.Sheet.12">
                  <p:embed/>
                </p:oleObj>
              </mc:Choice>
              <mc:Fallback>
                <p:oleObj name="Worksheet" r:id="rId7" imgW="4390880" imgH="1342917" progId="Excel.Sheet.12">
                  <p:embed/>
                  <p:pic>
                    <p:nvPicPr>
                      <p:cNvPr id="8" name="Object 7"/>
                      <p:cNvPicPr/>
                      <p:nvPr/>
                    </p:nvPicPr>
                    <p:blipFill>
                      <a:blip r:embed="rId8"/>
                      <a:stretch>
                        <a:fillRect/>
                      </a:stretch>
                    </p:blipFill>
                    <p:spPr>
                      <a:xfrm>
                        <a:off x="1969957" y="1944462"/>
                        <a:ext cx="5835650" cy="1784350"/>
                      </a:xfrm>
                      <a:prstGeom prst="rect">
                        <a:avLst/>
                      </a:prstGeom>
                    </p:spPr>
                  </p:pic>
                </p:oleObj>
              </mc:Fallback>
            </mc:AlternateContent>
          </a:graphicData>
        </a:graphic>
      </p:graphicFrame>
      <p:graphicFrame>
        <p:nvGraphicFramePr>
          <p:cNvPr id="35" name="Object 8">
            <a:extLst>
              <a:ext uri="{FF2B5EF4-FFF2-40B4-BE49-F238E27FC236}">
                <a16:creationId xmlns:a16="http://schemas.microsoft.com/office/drawing/2014/main" id="{E1BFC562-2E99-4297-8338-936A77B267BE}"/>
              </a:ext>
            </a:extLst>
          </p:cNvPr>
          <p:cNvGraphicFramePr>
            <a:graphicFrameLocks noChangeAspect="1"/>
          </p:cNvGraphicFramePr>
          <p:nvPr>
            <p:extLst>
              <p:ext uri="{D42A27DB-BD31-4B8C-83A1-F6EECF244321}">
                <p14:modId xmlns:p14="http://schemas.microsoft.com/office/powerpoint/2010/main" val="1174049461"/>
              </p:ext>
            </p:extLst>
          </p:nvPr>
        </p:nvGraphicFramePr>
        <p:xfrm>
          <a:off x="2647611" y="3938163"/>
          <a:ext cx="3079264" cy="1572113"/>
        </p:xfrm>
        <a:graphic>
          <a:graphicData uri="http://schemas.openxmlformats.org/presentationml/2006/ole">
            <mc:AlternateContent xmlns:mc="http://schemas.openxmlformats.org/markup-compatibility/2006">
              <mc:Choice xmlns:v="urn:schemas-microsoft-com:vml" Requires="v">
                <p:oleObj spid="_x0000_s5133" name="Worksheet" r:id="rId9" imgW="2257435" imgH="1152337" progId="Excel.Sheet.12">
                  <p:embed/>
                </p:oleObj>
              </mc:Choice>
              <mc:Fallback>
                <p:oleObj name="Worksheet" r:id="rId9" imgW="2257435" imgH="1152337" progId="Excel.Sheet.12">
                  <p:embed/>
                  <p:pic>
                    <p:nvPicPr>
                      <p:cNvPr id="9" name="Object 8"/>
                      <p:cNvPicPr/>
                      <p:nvPr/>
                    </p:nvPicPr>
                    <p:blipFill>
                      <a:blip r:embed="rId10"/>
                      <a:stretch>
                        <a:fillRect/>
                      </a:stretch>
                    </p:blipFill>
                    <p:spPr>
                      <a:xfrm>
                        <a:off x="2647611" y="3938163"/>
                        <a:ext cx="3079264" cy="1572113"/>
                      </a:xfrm>
                      <a:prstGeom prst="rect">
                        <a:avLst/>
                      </a:prstGeom>
                    </p:spPr>
                  </p:pic>
                </p:oleObj>
              </mc:Fallback>
            </mc:AlternateContent>
          </a:graphicData>
        </a:graphic>
      </p:graphicFrame>
      <p:pic>
        <p:nvPicPr>
          <p:cNvPr id="38" name="Picture 71" descr="Картинки по запросу &quot;смайлики&quot;&quot;">
            <a:extLst>
              <a:ext uri="{FF2B5EF4-FFF2-40B4-BE49-F238E27FC236}">
                <a16:creationId xmlns:a16="http://schemas.microsoft.com/office/drawing/2014/main" id="{BEC04DCC-AE4B-49E9-B6E6-8EB7EA2027C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08488" y="5120213"/>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3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№2: потенциальные запросы)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Снова 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под БД организации. Рассмотрим, какие могут быть запросы к БД, и как наше решение будет с ними справляться.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360000" indent="-360000" algn="just" fontAlgn="base">
              <a:spcBef>
                <a:spcPct val="0"/>
              </a:spcBef>
              <a:spcAft>
                <a:spcPct val="0"/>
              </a:spcAf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поиск информации по указанному сотруднику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B050"/>
                </a:solidFill>
                <a:effectLst/>
                <a:uLnTx/>
                <a:uFillTx/>
                <a:latin typeface="+mn-lt"/>
                <a:ea typeface="+mn-ea"/>
                <a:cs typeface="+mn-cs"/>
              </a:rPr>
              <a:t>ОК</a:t>
            </a: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сколько сотрудников в каждом из проектов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algn="just" fontAlgn="base">
              <a:spcBef>
                <a:spcPct val="0"/>
              </a:spcBef>
              <a:spcAft>
                <a:spcPct val="0"/>
              </a:spcAft>
              <a:buNone/>
              <a:defRPr/>
            </a:pPr>
            <a:endParaRPr lang="ru-RU" sz="2000" dirty="0">
              <a:solidFill>
                <a:srgbClr val="002060"/>
              </a:solidFill>
              <a:latin typeface="+mn-lt"/>
            </a:endParaRPr>
          </a:p>
          <a:p>
            <a:pPr algn="just" eaLnBrk="1" hangingPunct="1">
              <a:spcBef>
                <a:spcPct val="0"/>
              </a:spcBef>
              <a:buNone/>
            </a:pPr>
            <a:r>
              <a:rPr lang="ru-RU" sz="2000" dirty="0">
                <a:solidFill>
                  <a:srgbClr val="002060"/>
                </a:solidFill>
                <a:latin typeface="+mn-lt"/>
              </a:rPr>
              <a:t>Решение в рамках реляционной модели данных: </a:t>
            </a:r>
            <a:endParaRPr lang="en-US" sz="2000" dirty="0">
              <a:solidFill>
                <a:srgbClr val="002060"/>
              </a:solidFill>
              <a:latin typeface="+mn-lt"/>
            </a:endParaRPr>
          </a:p>
          <a:p>
            <a:pPr algn="just" eaLnBrk="1" hangingPunct="1">
              <a:spcBef>
                <a:spcPct val="0"/>
              </a:spcBef>
              <a:buNone/>
            </a:pPr>
            <a:r>
              <a:rPr lang="en-US" sz="2000" b="1" dirty="0">
                <a:solidFill>
                  <a:srgbClr val="00B050"/>
                </a:solidFill>
                <a:latin typeface="+mn-lt"/>
              </a:rPr>
              <a:t>SELECT</a:t>
            </a:r>
            <a:r>
              <a:rPr lang="en-US" sz="2000" dirty="0">
                <a:solidFill>
                  <a:srgbClr val="00B050"/>
                </a:solidFill>
                <a:latin typeface="+mn-lt"/>
              </a:rPr>
              <a:t> </a:t>
            </a:r>
            <a:r>
              <a:rPr lang="en-US" sz="2000" b="1" dirty="0">
                <a:solidFill>
                  <a:srgbClr val="00B050"/>
                </a:solidFill>
                <a:latin typeface="+mn-lt"/>
              </a:rPr>
              <a:t>COUNT</a:t>
            </a:r>
            <a:r>
              <a:rPr lang="en-US" sz="2000" dirty="0">
                <a:solidFill>
                  <a:srgbClr val="00B050"/>
                </a:solidFill>
                <a:latin typeface="+mn-lt"/>
              </a:rPr>
              <a:t>(EmployeeID), ProjectId </a:t>
            </a:r>
            <a:r>
              <a:rPr lang="en-US" sz="2000" b="1" dirty="0">
                <a:solidFill>
                  <a:srgbClr val="00B050"/>
                </a:solidFill>
                <a:latin typeface="+mn-lt"/>
              </a:rPr>
              <a:t>FROM</a:t>
            </a:r>
            <a:r>
              <a:rPr lang="en-US" sz="2000" dirty="0">
                <a:solidFill>
                  <a:srgbClr val="00B050"/>
                </a:solidFill>
                <a:latin typeface="+mn-lt"/>
              </a:rPr>
              <a:t> EmployeeProject </a:t>
            </a:r>
            <a:r>
              <a:rPr lang="en-US" sz="2000" b="1" dirty="0">
                <a:solidFill>
                  <a:srgbClr val="00B050"/>
                </a:solidFill>
                <a:latin typeface="+mn-lt"/>
              </a:rPr>
              <a:t>GROUP BY </a:t>
            </a:r>
            <a:r>
              <a:rPr lang="en-US" sz="2000" dirty="0">
                <a:solidFill>
                  <a:srgbClr val="00B050"/>
                </a:solidFill>
                <a:latin typeface="+mn-lt"/>
              </a:rPr>
              <a:t>ProjectId</a:t>
            </a: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pSp>
        <p:nvGrpSpPr>
          <p:cNvPr id="39" name="Group 3">
            <a:extLst>
              <a:ext uri="{FF2B5EF4-FFF2-40B4-BE49-F238E27FC236}">
                <a16:creationId xmlns:a16="http://schemas.microsoft.com/office/drawing/2014/main" id="{73F1B598-2A56-4ABF-817F-F87A585E99A6}"/>
              </a:ext>
            </a:extLst>
          </p:cNvPr>
          <p:cNvGrpSpPr/>
          <p:nvPr/>
        </p:nvGrpSpPr>
        <p:grpSpPr>
          <a:xfrm>
            <a:off x="1770329" y="1785195"/>
            <a:ext cx="8640960" cy="2592288"/>
            <a:chOff x="179512" y="3356992"/>
            <a:chExt cx="8640960" cy="2592288"/>
          </a:xfrm>
        </p:grpSpPr>
        <p:sp>
          <p:nvSpPr>
            <p:cNvPr id="40" name="TextBox 39">
              <a:extLst>
                <a:ext uri="{FF2B5EF4-FFF2-40B4-BE49-F238E27FC236}">
                  <a16:creationId xmlns:a16="http://schemas.microsoft.com/office/drawing/2014/main" id="{31004513-B5B1-47FC-969D-7EA9E89D5CBA}"/>
                </a:ext>
              </a:extLst>
            </p:cNvPr>
            <p:cNvSpPr txBox="1"/>
            <p:nvPr/>
          </p:nvSpPr>
          <p:spPr>
            <a:xfrm>
              <a:off x="179512" y="3373056"/>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41" name="Rectangle 10">
              <a:extLst>
                <a:ext uri="{FF2B5EF4-FFF2-40B4-BE49-F238E27FC236}">
                  <a16:creationId xmlns:a16="http://schemas.microsoft.com/office/drawing/2014/main" id="{7A76F83B-C3BC-4819-A282-16015159457D}"/>
                </a:ext>
              </a:extLst>
            </p:cNvPr>
            <p:cNvSpPr/>
            <p:nvPr/>
          </p:nvSpPr>
          <p:spPr>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4E7AE7E3-4C1C-468C-AB82-8EC6D77A7850}"/>
                </a:ext>
              </a:extLst>
            </p:cNvPr>
            <p:cNvSpPr txBox="1"/>
            <p:nvPr/>
          </p:nvSpPr>
          <p:spPr>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30</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3" name="TextBox 42">
              <a:extLst>
                <a:ext uri="{FF2B5EF4-FFF2-40B4-BE49-F238E27FC236}">
                  <a16:creationId xmlns:a16="http://schemas.microsoft.com/office/drawing/2014/main" id="{D12555E7-2A4C-438E-A246-AC76C7E55F98}"/>
                </a:ext>
              </a:extLst>
            </p:cNvPr>
            <p:cNvSpPr txBox="1"/>
            <p:nvPr/>
          </p:nvSpPr>
          <p:spPr>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П.П.</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старший 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 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4" name="TextBox 43">
              <a:extLst>
                <a:ext uri="{FF2B5EF4-FFF2-40B4-BE49-F238E27FC236}">
                  <a16:creationId xmlns:a16="http://schemas.microsoft.com/office/drawing/2014/main" id="{258B29CF-0192-4EA6-BD71-84A91BAD4AD2}"/>
                </a:ext>
              </a:extLst>
            </p:cNvPr>
            <p:cNvSpPr txBox="1"/>
            <p:nvPr/>
          </p:nvSpPr>
          <p:spPr>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Новый Н.Н.</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5" name="TextBox 44">
              <a:extLst>
                <a:ext uri="{FF2B5EF4-FFF2-40B4-BE49-F238E27FC236}">
                  <a16:creationId xmlns:a16="http://schemas.microsoft.com/office/drawing/2014/main" id="{6DB0C6EB-DB5A-4AE8-8E06-5A6E03FA340D}"/>
                </a:ext>
              </a:extLst>
            </p:cNvPr>
            <p:cNvSpPr txBox="1"/>
            <p:nvPr/>
          </p:nvSpPr>
          <p:spPr>
            <a:xfrm>
              <a:off x="5648832" y="4609291"/>
              <a:ext cx="538126"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47" name="Picture 2" descr="Картинки по запросу &quot;смайлики&quot;&quot;">
            <a:extLst>
              <a:ext uri="{FF2B5EF4-FFF2-40B4-BE49-F238E27FC236}">
                <a16:creationId xmlns:a16="http://schemas.microsoft.com/office/drawing/2014/main" id="{CBA77046-9558-4F27-85BE-2C2E788EA8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3927" y="3888496"/>
            <a:ext cx="1089601" cy="7627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1" descr="Картинки по запросу &quot;смайлики&quot;&quot;">
            <a:extLst>
              <a:ext uri="{FF2B5EF4-FFF2-40B4-BE49-F238E27FC236}">
                <a16:creationId xmlns:a16="http://schemas.microsoft.com/office/drawing/2014/main" id="{31039042-12BE-4A9F-98F8-443AAA2758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1585" y="5704378"/>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5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№3: стабильность схемы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Рассмотрим применение </a:t>
            </a:r>
            <a:r>
              <a:rPr kumimoji="0" lang="en-US" sz="2000" b="0" i="0" u="none" strike="noStrike" kern="1200" cap="none" spc="0" normalizeH="0" baseline="0" noProof="0" dirty="0">
                <a:ln>
                  <a:noFill/>
                </a:ln>
                <a:solidFill>
                  <a:srgbClr val="002060"/>
                </a:solidFill>
                <a:effectLst/>
                <a:uLnTx/>
                <a:uFillTx/>
                <a:latin typeface="+mn-lt"/>
                <a:ea typeface="+mn-ea"/>
                <a:cs typeface="+mn-cs"/>
              </a:rPr>
              <a:t>SQL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NoSQL </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решений для</a:t>
            </a:r>
            <a:r>
              <a:rPr lang="ru-RU" sz="2000" dirty="0">
                <a:solidFill>
                  <a:srgbClr val="002060"/>
                </a:solidFill>
                <a:latin typeface="+mn-lt"/>
              </a:rPr>
              <a:t> предметной области, предполагающей частые изменения схемы данных под различные записи.</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14" name="Object 4">
            <a:extLst>
              <a:ext uri="{FF2B5EF4-FFF2-40B4-BE49-F238E27FC236}">
                <a16:creationId xmlns:a16="http://schemas.microsoft.com/office/drawing/2014/main" id="{2DBDD455-7A7F-4E01-8ED3-54E06157D4D1}"/>
              </a:ext>
            </a:extLst>
          </p:cNvPr>
          <p:cNvGraphicFramePr>
            <a:graphicFrameLocks noChangeAspect="1"/>
          </p:cNvGraphicFramePr>
          <p:nvPr>
            <p:extLst>
              <p:ext uri="{D42A27DB-BD31-4B8C-83A1-F6EECF244321}">
                <p14:modId xmlns:p14="http://schemas.microsoft.com/office/powerpoint/2010/main" val="1871186963"/>
              </p:ext>
            </p:extLst>
          </p:nvPr>
        </p:nvGraphicFramePr>
        <p:xfrm>
          <a:off x="1974866" y="4968515"/>
          <a:ext cx="7064561" cy="1619532"/>
        </p:xfrm>
        <a:graphic>
          <a:graphicData uri="http://schemas.openxmlformats.org/presentationml/2006/ole">
            <mc:AlternateContent xmlns:mc="http://schemas.openxmlformats.org/markup-compatibility/2006">
              <mc:Choice xmlns:v="urn:schemas-microsoft-com:vml" Requires="v">
                <p:oleObj spid="_x0000_s6148" name="Worksheet" r:id="rId3" imgW="5857696" imgH="1342917" progId="Excel.Sheet.12">
                  <p:embed/>
                </p:oleObj>
              </mc:Choice>
              <mc:Fallback>
                <p:oleObj name="Worksheet" r:id="rId3" imgW="5857696" imgH="1342917" progId="Excel.Sheet.12">
                  <p:embed/>
                  <p:pic>
                    <p:nvPicPr>
                      <p:cNvPr id="5" name="Object 4"/>
                      <p:cNvPicPr/>
                      <p:nvPr/>
                    </p:nvPicPr>
                    <p:blipFill>
                      <a:blip r:embed="rId4"/>
                      <a:stretch>
                        <a:fillRect/>
                      </a:stretch>
                    </p:blipFill>
                    <p:spPr>
                      <a:xfrm>
                        <a:off x="1974866" y="4968515"/>
                        <a:ext cx="7064561" cy="1619532"/>
                      </a:xfrm>
                      <a:prstGeom prst="rect">
                        <a:avLst/>
                      </a:prstGeom>
                    </p:spPr>
                  </p:pic>
                </p:oleObj>
              </mc:Fallback>
            </mc:AlternateContent>
          </a:graphicData>
        </a:graphic>
      </p:graphicFrame>
      <p:grpSp>
        <p:nvGrpSpPr>
          <p:cNvPr id="22" name="Group 1">
            <a:extLst>
              <a:ext uri="{FF2B5EF4-FFF2-40B4-BE49-F238E27FC236}">
                <a16:creationId xmlns:a16="http://schemas.microsoft.com/office/drawing/2014/main" id="{689A6623-7439-4FED-B862-8A558DD828BA}"/>
              </a:ext>
            </a:extLst>
          </p:cNvPr>
          <p:cNvGrpSpPr/>
          <p:nvPr/>
        </p:nvGrpSpPr>
        <p:grpSpPr>
          <a:xfrm>
            <a:off x="1761939" y="1802423"/>
            <a:ext cx="7490416" cy="2952329"/>
            <a:chOff x="753992" y="4077071"/>
            <a:chExt cx="7490416" cy="2952329"/>
          </a:xfrm>
        </p:grpSpPr>
        <p:sp>
          <p:nvSpPr>
            <p:cNvPr id="23" name="Rectangle 9">
              <a:extLst>
                <a:ext uri="{FF2B5EF4-FFF2-40B4-BE49-F238E27FC236}">
                  <a16:creationId xmlns:a16="http://schemas.microsoft.com/office/drawing/2014/main" id="{B74139B0-6B56-4893-A650-36B14406839C}"/>
                </a:ext>
              </a:extLst>
            </p:cNvPr>
            <p:cNvSpPr/>
            <p:nvPr/>
          </p:nvSpPr>
          <p:spPr>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4" name="TextBox 23">
              <a:extLst>
                <a:ext uri="{FF2B5EF4-FFF2-40B4-BE49-F238E27FC236}">
                  <a16:creationId xmlns:a16="http://schemas.microsoft.com/office/drawing/2014/main" id="{02C13640-A083-44A6-96B9-490261763421}"/>
                </a:ext>
              </a:extLst>
            </p:cNvPr>
            <p:cNvSpPr txBox="1"/>
            <p:nvPr/>
          </p:nvSpPr>
          <p:spPr>
            <a:xfrm>
              <a:off x="759624" y="4098558"/>
              <a:ext cx="186816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5" name="TextBox 24">
              <a:extLst>
                <a:ext uri="{FF2B5EF4-FFF2-40B4-BE49-F238E27FC236}">
                  <a16:creationId xmlns:a16="http://schemas.microsoft.com/office/drawing/2014/main" id="{CF4490F7-85AD-4FF4-9D79-E5B69EEC9C32}"/>
                </a:ext>
              </a:extLst>
            </p:cNvPr>
            <p:cNvSpPr txBox="1"/>
            <p:nvPr/>
          </p:nvSpPr>
          <p:spPr>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lang="en-US" sz="1400" kern="0" dirty="0">
                  <a:solidFill>
                    <a:srgbClr val="002060"/>
                  </a:solidFill>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6" name="TextBox 25">
              <a:extLst>
                <a:ext uri="{FF2B5EF4-FFF2-40B4-BE49-F238E27FC236}">
                  <a16:creationId xmlns:a16="http://schemas.microsoft.com/office/drawing/2014/main" id="{A7E1C750-0994-4FEA-BE1B-687076A40B15}"/>
                </a:ext>
              </a:extLst>
            </p:cNvPr>
            <p:cNvSpPr txBox="1"/>
            <p:nvPr/>
          </p:nvSpPr>
          <p:spPr>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7" name="TextBox 26">
              <a:extLst>
                <a:ext uri="{FF2B5EF4-FFF2-40B4-BE49-F238E27FC236}">
                  <a16:creationId xmlns:a16="http://schemas.microsoft.com/office/drawing/2014/main" id="{7479A12B-6788-4A79-A030-BAD3213DCB86}"/>
                </a:ext>
              </a:extLst>
            </p:cNvPr>
            <p:cNvSpPr txBox="1"/>
            <p:nvPr/>
          </p:nvSpPr>
          <p:spPr>
            <a:xfrm>
              <a:off x="6012160"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status: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в сети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9" name="TextBox 28">
              <a:extLst>
                <a:ext uri="{FF2B5EF4-FFF2-40B4-BE49-F238E27FC236}">
                  <a16:creationId xmlns:a16="http://schemas.microsoft.com/office/drawing/2014/main" id="{A0070482-8001-4096-A1BD-606AC81CF1F3}"/>
                </a:ext>
              </a:extLst>
            </p:cNvPr>
            <p:cNvSpPr txBox="1"/>
            <p:nvPr/>
          </p:nvSpPr>
          <p:spPr>
            <a:xfrm>
              <a:off x="5374532" y="5336951"/>
              <a:ext cx="637628"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30" name="Picture 71" descr="Картинки по запросу &quot;смайлики&quot;&quot;">
            <a:extLst>
              <a:ext uri="{FF2B5EF4-FFF2-40B4-BE49-F238E27FC236}">
                <a16:creationId xmlns:a16="http://schemas.microsoft.com/office/drawing/2014/main" id="{B18286AE-9301-4ACF-B87F-45AD0243B8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6501" y="2894334"/>
            <a:ext cx="984684" cy="9420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Картинки по запросу &quot;смайлики&quot;&quot;">
            <a:extLst>
              <a:ext uri="{FF2B5EF4-FFF2-40B4-BE49-F238E27FC236}">
                <a16:creationId xmlns:a16="http://schemas.microsoft.com/office/drawing/2014/main" id="{CD2F0122-BDEE-4AB7-8D44-EC89844DFB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4042" y="5361000"/>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Предметная область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p>
          <a:p>
            <a:pPr algn="just" eaLnBrk="1" hangingPunct="1">
              <a:spcBef>
                <a:spcPct val="0"/>
              </a:spcBef>
              <a:buFontTx/>
              <a:buNone/>
            </a:pPr>
            <a:r>
              <a:rPr lang="ru-RU" altLang="ru-RU" sz="2000" dirty="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p>
          <a:p>
            <a:pPr marL="360000" indent="-360000">
              <a:spcBef>
                <a:spcPct val="0"/>
              </a:spcBef>
            </a:pPr>
            <a:r>
              <a:rPr lang="ru-RU" altLang="ru-RU" sz="2000" dirty="0">
                <a:solidFill>
                  <a:srgbClr val="002060"/>
                </a:solidFill>
                <a:latin typeface="+mn-lt"/>
              </a:rPr>
              <a:t>Пользователи (</a:t>
            </a:r>
            <a:r>
              <a:rPr lang="en-US" sz="2000" dirty="0">
                <a:solidFill>
                  <a:srgbClr val="002060"/>
                </a:solidFill>
                <a:latin typeface="+mn-lt"/>
              </a:rPr>
              <a:t>ID</a:t>
            </a:r>
            <a:r>
              <a:rPr lang="ru-RU" sz="2000" dirty="0">
                <a:solidFill>
                  <a:srgbClr val="002060"/>
                </a:solidFill>
                <a:latin typeface="+mn-lt"/>
              </a:rPr>
              <a:t>, ФИО, Роль, Рейтинг, Логин, Пароль</a:t>
            </a:r>
            <a:r>
              <a:rPr lang="ru-RU" altLang="ru-RU" sz="2000" dirty="0">
                <a:solidFill>
                  <a:srgbClr val="002060"/>
                </a:solidFill>
                <a:latin typeface="+mn-lt"/>
              </a:rPr>
              <a:t>)</a:t>
            </a:r>
          </a:p>
          <a:p>
            <a:pPr marL="360000" indent="-360000">
              <a:spcBef>
                <a:spcPct val="0"/>
              </a:spcBef>
            </a:pPr>
            <a:r>
              <a:rPr lang="ru-RU" altLang="ru-RU" sz="2000" dirty="0">
                <a:solidFill>
                  <a:srgbClr val="002060"/>
                </a:solidFill>
                <a:latin typeface="+mn-lt"/>
              </a:rPr>
              <a:t>Группы (</a:t>
            </a:r>
            <a:r>
              <a:rPr lang="en-US" altLang="ru-RU" sz="2000" dirty="0">
                <a:solidFill>
                  <a:srgbClr val="002060"/>
                </a:solidFill>
                <a:latin typeface="+mn-lt"/>
              </a:rPr>
              <a:t>ID</a:t>
            </a:r>
            <a:r>
              <a:rPr lang="ru-RU" altLang="ru-RU" sz="2000" dirty="0">
                <a:solidFill>
                  <a:srgbClr val="002060"/>
                </a:solidFill>
                <a:latin typeface="+mn-lt"/>
              </a:rPr>
              <a:t>, Название)</a:t>
            </a:r>
          </a:p>
          <a:p>
            <a:pPr marL="360000" indent="-360000">
              <a:spcBef>
                <a:spcPct val="0"/>
              </a:spcBef>
            </a:pPr>
            <a:r>
              <a:rPr lang="ru-RU" altLang="ru-RU" sz="2000" dirty="0">
                <a:solidFill>
                  <a:srgbClr val="002060"/>
                </a:solidFill>
                <a:latin typeface="+mn-lt"/>
              </a:rPr>
              <a:t>ПользователиГруппы (ID пользователя, ID группы)</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Эволюция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mn-lt"/>
            </a:endParaRPr>
          </a:p>
          <a:p>
            <a:pPr lvl="0" algn="just" fontAlgn="base">
              <a:spcBef>
                <a:spcPct val="0"/>
              </a:spcBef>
              <a:spcAft>
                <a:spcPct val="0"/>
              </a:spcAft>
              <a:buNone/>
              <a:defRPr/>
            </a:pPr>
            <a:r>
              <a:rPr lang="ru-RU" sz="1600" dirty="0">
                <a:solidFill>
                  <a:srgbClr val="002060"/>
                </a:solidFill>
                <a:latin typeface="+mn-lt"/>
              </a:rPr>
              <a:t>Источник: </a:t>
            </a:r>
            <a:r>
              <a:rPr lang="ru-RU" sz="1600" dirty="0">
                <a:solidFill>
                  <a:srgbClr val="002060"/>
                </a:solidFill>
                <a:latin typeface="+mn-lt"/>
                <a:hlinkClick r:id="rId2"/>
              </a:rPr>
              <a:t>https://www.vertabelo.com/blog/why-sql-is-neither-legacy-nor-low-level-but-simply-awesome/</a:t>
            </a:r>
            <a:r>
              <a:rPr lang="ru-RU" sz="1600" dirty="0">
                <a:solidFill>
                  <a:srgbClr val="002060"/>
                </a:solidFill>
                <a:latin typeface="+mn-lt"/>
              </a:rPr>
              <a:t> </a:t>
            </a:r>
          </a:p>
        </p:txBody>
      </p:sp>
      <p:pic>
        <p:nvPicPr>
          <p:cNvPr id="5" name="Picture 3" descr="Картинки по запросу &quot;a history of databases in no-tation&quot;&quot;">
            <a:extLst>
              <a:ext uri="{FF2B5EF4-FFF2-40B4-BE49-F238E27FC236}">
                <a16:creationId xmlns:a16="http://schemas.microsoft.com/office/drawing/2014/main" id="{8F0DCFBA-7D4E-4EB2-9DBC-9CAC3EC6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83" y="1108378"/>
            <a:ext cx="8898451" cy="4963762"/>
          </a:xfrm>
          <a:prstGeom prst="rect">
            <a:avLst/>
          </a:prstGeom>
          <a:noFill/>
          <a:ln>
            <a:solidFill>
              <a:srgbClr val="2572BB"/>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5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Тенденции развития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Реляционные системы</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&gt; </a:t>
            </a:r>
            <a:r>
              <a:rPr lang="ru-RU" sz="2000" dirty="0">
                <a:solidFill>
                  <a:srgbClr val="002060"/>
                </a:solidFill>
                <a:latin typeface="+mn-lt"/>
              </a:rPr>
              <a:t>увеличение доступности данных):</a:t>
            </a:r>
          </a:p>
          <a:p>
            <a:pPr marL="360000" indent="-360000" algn="just">
              <a:spcBef>
                <a:spcPct val="0"/>
              </a:spcBef>
            </a:pPr>
            <a:r>
              <a:rPr lang="ru-RU" sz="2000" dirty="0">
                <a:solidFill>
                  <a:srgbClr val="002060"/>
                </a:solidFill>
                <a:latin typeface="+mn-lt"/>
              </a:rPr>
              <a:t>активная поддержка шардирования</a:t>
            </a:r>
          </a:p>
          <a:p>
            <a:pPr marL="360000" indent="-360000" algn="just">
              <a:spcBef>
                <a:spcPct val="0"/>
              </a:spcBef>
            </a:pPr>
            <a:r>
              <a:rPr lang="ru-RU" sz="2000" dirty="0">
                <a:solidFill>
                  <a:srgbClr val="002060"/>
                </a:solidFill>
                <a:latin typeface="+mn-lt"/>
              </a:rPr>
              <a:t>совершенствование механизмов обработки данных</a:t>
            </a:r>
          </a:p>
          <a:p>
            <a:pPr algn="just" eaLnBrk="1" hangingPunct="1">
              <a:spcBef>
                <a:spcPct val="0"/>
              </a:spcBef>
              <a:buNone/>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NoSQL-</a:t>
            </a:r>
            <a:r>
              <a:rPr lang="ru-RU" sz="2000" dirty="0">
                <a:solidFill>
                  <a:srgbClr val="002060"/>
                </a:solidFill>
                <a:latin typeface="+mn-lt"/>
              </a:rPr>
              <a:t>системы (=</a:t>
            </a:r>
            <a:r>
              <a:rPr lang="en-US" sz="2000" dirty="0">
                <a:solidFill>
                  <a:srgbClr val="002060"/>
                </a:solidFill>
                <a:latin typeface="+mn-lt"/>
              </a:rPr>
              <a:t>&gt;</a:t>
            </a:r>
            <a:r>
              <a:rPr lang="ru-RU" sz="2000" dirty="0">
                <a:solidFill>
                  <a:srgbClr val="002060"/>
                </a:solidFill>
                <a:latin typeface="+mn-lt"/>
              </a:rPr>
              <a:t> контроль согласованности данных):</a:t>
            </a:r>
          </a:p>
          <a:p>
            <a:pPr marL="360000" indent="-360000" algn="just">
              <a:spcBef>
                <a:spcPct val="0"/>
              </a:spcBef>
            </a:pPr>
            <a:r>
              <a:rPr lang="ru-RU" sz="2000" dirty="0">
                <a:solidFill>
                  <a:srgbClr val="002060"/>
                </a:solidFill>
                <a:latin typeface="+mn-lt"/>
              </a:rPr>
              <a:t>выполнение требований ACID (в MongoDB с июня 2018 года добавлена поддержка транзакций, удовлетворяющих требованиям ACID)</a:t>
            </a:r>
          </a:p>
          <a:p>
            <a:pPr marL="360000" indent="-360000" algn="just">
              <a:spcBef>
                <a:spcPct val="0"/>
              </a:spcBef>
            </a:pPr>
            <a:r>
              <a:rPr lang="ru-RU" sz="2000" dirty="0">
                <a:solidFill>
                  <a:srgbClr val="002060"/>
                </a:solidFill>
                <a:latin typeface="+mn-lt"/>
              </a:rPr>
              <a:t>приведение синтаксиса в соответствие с универсальным SQL</a:t>
            </a:r>
          </a:p>
          <a:p>
            <a:pPr marL="342900" indent="-342900" algn="just" eaLnBrk="1" hangingPunct="1">
              <a:spcBef>
                <a:spcPct val="0"/>
              </a:spcBef>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=&gt; NewSQL?</a:t>
            </a:r>
            <a:endParaRPr lang="ru-RU" sz="2000" dirty="0">
              <a:solidFill>
                <a:srgbClr val="002060"/>
              </a:solidFill>
              <a:latin typeface="+mn-lt"/>
            </a:endParaRPr>
          </a:p>
        </p:txBody>
      </p:sp>
    </p:spTree>
    <p:extLst>
      <p:ext uri="{BB962C8B-B14F-4D97-AF65-F5344CB8AC3E}">
        <p14:creationId xmlns:p14="http://schemas.microsoft.com/office/powerpoint/2010/main" val="550205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MongoDB – кроссплатформенная документоориентированная база данных. Классифицирована как NoSQL.</a:t>
            </a:r>
          </a:p>
          <a:p>
            <a:pPr algn="just" eaLnBrk="1" hangingPunct="1">
              <a:spcBef>
                <a:spcPct val="0"/>
              </a:spcBef>
              <a:spcAft>
                <a:spcPts val="600"/>
              </a:spcAft>
              <a:buNone/>
            </a:pPr>
            <a:r>
              <a:rPr lang="ru-RU" sz="2000" dirty="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p>
          <a:p>
            <a:pPr algn="just" eaLnBrk="1" hangingPunct="1">
              <a:spcBef>
                <a:spcPct val="0"/>
              </a:spcBef>
              <a:spcAft>
                <a:spcPts val="600"/>
              </a:spcAft>
              <a:buNone/>
            </a:pPr>
            <a:r>
              <a:rPr lang="ru-RU" sz="2000" dirty="0">
                <a:solidFill>
                  <a:srgbClr val="002060"/>
                </a:solidFill>
                <a:latin typeface="+mn-lt"/>
              </a:rPr>
              <a:t>Основные сущности MongoDB:</a:t>
            </a:r>
          </a:p>
          <a:p>
            <a:pPr marL="360000" indent="-360000" algn="just">
              <a:spcBef>
                <a:spcPct val="0"/>
              </a:spcBef>
              <a:spcAft>
                <a:spcPts val="600"/>
              </a:spcAft>
            </a:pPr>
            <a:r>
              <a:rPr lang="ru-RU" sz="2000" dirty="0">
                <a:solidFill>
                  <a:srgbClr val="002060"/>
                </a:solidFill>
                <a:latin typeface="+mn-lt"/>
              </a:rPr>
              <a:t>Document – запись в коллекции MongoDB и основная единица данных.</a:t>
            </a:r>
          </a:p>
          <a:p>
            <a:pPr marL="360000" indent="-360000" algn="just">
              <a:spcBef>
                <a:spcPct val="0"/>
              </a:spcBef>
              <a:spcAft>
                <a:spcPts val="600"/>
              </a:spcAft>
            </a:pPr>
            <a:r>
              <a:rPr lang="ru-RU" sz="2000" dirty="0">
                <a:solidFill>
                  <a:srgbClr val="002060"/>
                </a:solidFill>
                <a:latin typeface="+mn-lt"/>
              </a:rPr>
              <a:t>Collection – группа документов в MongoDB. </a:t>
            </a:r>
          </a:p>
          <a:p>
            <a:pPr algn="just" eaLnBrk="1" hangingPunct="1">
              <a:spcBef>
                <a:spcPct val="0"/>
              </a:spcBef>
              <a:spcAft>
                <a:spcPts val="600"/>
              </a:spcAft>
              <a:buNone/>
            </a:pPr>
            <a:r>
              <a:rPr lang="ru-RU" sz="2000" dirty="0">
                <a:solidFill>
                  <a:srgbClr val="002060"/>
                </a:solidFill>
                <a:latin typeface="+mn-lt"/>
              </a:rPr>
              <a:t>Для низкоуровневой работы с MongoDB можно использовать библиотеку pymongo.</a:t>
            </a:r>
          </a:p>
          <a:p>
            <a:pPr algn="just" eaLnBrk="1" hangingPunct="1">
              <a:spcBef>
                <a:spcPct val="0"/>
              </a:spcBef>
              <a:spcAft>
                <a:spcPts val="600"/>
              </a:spcAft>
              <a:buNone/>
            </a:pPr>
            <a:r>
              <a:rPr lang="ru-RU" sz="2000" dirty="0">
                <a:solidFill>
                  <a:srgbClr val="002060"/>
                </a:solidFill>
                <a:latin typeface="+mn-lt"/>
              </a:rPr>
              <a:t>Для работы с MongoDB через объекты Python (</a:t>
            </a:r>
            <a:r>
              <a:rPr lang="en-US" sz="2000" dirty="0">
                <a:solidFill>
                  <a:srgbClr val="002060"/>
                </a:solidFill>
                <a:latin typeface="+mn-lt"/>
              </a:rPr>
              <a:t>ODM – </a:t>
            </a:r>
            <a:r>
              <a:rPr lang="ru-RU" sz="2000" dirty="0">
                <a:solidFill>
                  <a:srgbClr val="002060"/>
                </a:solidFill>
                <a:latin typeface="+mn-lt"/>
              </a:rPr>
              <a:t>по</a:t>
            </a:r>
            <a:r>
              <a:rPr lang="en-US" sz="2000" dirty="0">
                <a:solidFill>
                  <a:srgbClr val="002060"/>
                </a:solidFill>
                <a:latin typeface="+mn-lt"/>
              </a:rPr>
              <a:t> </a:t>
            </a:r>
            <a:r>
              <a:rPr lang="ru-RU" sz="2000" dirty="0">
                <a:solidFill>
                  <a:srgbClr val="002060"/>
                </a:solidFill>
                <a:latin typeface="+mn-lt"/>
              </a:rPr>
              <a:t>аналогии с ORM) применяется библиотека mongoengine (работает поверх pymongo)</a:t>
            </a:r>
            <a:r>
              <a:rPr lang="en-US" sz="2000" dirty="0">
                <a:solidFill>
                  <a:srgbClr val="002060"/>
                </a:solidFill>
                <a:latin typeface="+mn-lt"/>
              </a:rPr>
              <a:t>, </a:t>
            </a:r>
            <a:r>
              <a:rPr lang="ru-RU" sz="2000" dirty="0">
                <a:solidFill>
                  <a:srgbClr val="002060"/>
                </a:solidFill>
                <a:latin typeface="+mn-lt"/>
              </a:rPr>
              <a:t>также часто используются самописные </a:t>
            </a:r>
            <a:r>
              <a:rPr lang="en-US" sz="2000" dirty="0">
                <a:solidFill>
                  <a:srgbClr val="002060"/>
                </a:solidFill>
                <a:latin typeface="+mn-lt"/>
              </a:rPr>
              <a:t>ODM-</a:t>
            </a:r>
            <a:r>
              <a:rPr lang="ru-RU" sz="2000" dirty="0">
                <a:solidFill>
                  <a:srgbClr val="002060"/>
                </a:solidFill>
                <a:latin typeface="+mn-lt"/>
              </a:rPr>
              <a:t>библиотеки.</a:t>
            </a:r>
          </a:p>
        </p:txBody>
      </p:sp>
    </p:spTree>
    <p:extLst>
      <p:ext uri="{BB962C8B-B14F-4D97-AF65-F5344CB8AC3E}">
        <p14:creationId xmlns:p14="http://schemas.microsoft.com/office/powerpoint/2010/main" val="9723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Установка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установки MongoDB в Windows надо использовать инсталлятор, который можно скачать здесь: </a:t>
            </a:r>
            <a:r>
              <a:rPr lang="ru-RU" sz="2000" dirty="0">
                <a:solidFill>
                  <a:srgbClr val="002060"/>
                </a:solidFill>
                <a:latin typeface="+mn-lt"/>
                <a:hlinkClick r:id="rId2"/>
              </a:rPr>
              <a:t>https://www.mongodb.com/download-center/community?jmp=docs</a:t>
            </a:r>
            <a:r>
              <a:rPr lang="ru-RU" sz="2000" dirty="0">
                <a:solidFill>
                  <a:srgbClr val="002060"/>
                </a:solidFill>
                <a:latin typeface="+mn-lt"/>
              </a:rPr>
              <a:t>. Можно установить программу как службу, либо как отдельное приложение.</a:t>
            </a:r>
          </a:p>
          <a:p>
            <a:pPr algn="just" eaLnBrk="1" hangingPunct="1">
              <a:spcBef>
                <a:spcPct val="0"/>
              </a:spcBef>
              <a:spcAft>
                <a:spcPts val="600"/>
              </a:spcAft>
              <a:buNone/>
            </a:pPr>
            <a:r>
              <a:rPr lang="ru-RU" sz="2000" dirty="0">
                <a:solidFill>
                  <a:srgbClr val="002060"/>
                </a:solidFill>
                <a:latin typeface="+mn-lt"/>
              </a:rPr>
              <a:t>Для установки MongoDB в Linux (Ubuntu) можно воспользоваться инструкцией (</a:t>
            </a:r>
            <a:r>
              <a:rPr lang="ru-RU" sz="2000" dirty="0">
                <a:solidFill>
                  <a:srgbClr val="002060"/>
                </a:solidFill>
                <a:latin typeface="+mn-lt"/>
                <a:hlinkClick r:id="rId3"/>
              </a:rPr>
              <a:t>https://docs.mongodb.com/manual/tutorial/install-mongodb-on-ubuntu/</a:t>
            </a:r>
            <a:r>
              <a:rPr lang="ru-RU" sz="2000" dirty="0">
                <a:solidFill>
                  <a:srgbClr val="002060"/>
                </a:solidFill>
                <a:latin typeface="+mn-lt"/>
              </a:rPr>
              <a:t>), либо выполнить следующие команды: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apt-key adv --keyserver hkp://keyserver.ubuntu.com:80 --recv 9DA31620334BD75D9DCB49F368818C72E52529D4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echo "deb [ arch=amd64 ] https://repo.mongodb.org/apt/ubuntu trusty/mongodb-org/4.0 multiverse" | sudo tee /etc/apt/sources.list.d/mongodb-org-4.0.list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-y mongodb-org</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3346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Запуск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p>
          <a:p>
            <a:pPr algn="just" eaLnBrk="1" hangingPunct="1">
              <a:spcBef>
                <a:spcPct val="0"/>
              </a:spcBef>
              <a:spcAft>
                <a:spcPts val="600"/>
              </a:spcAft>
              <a:buNone/>
            </a:pPr>
            <a:r>
              <a:rPr lang="ru-RU" sz="2000" dirty="0">
                <a:solidFill>
                  <a:srgbClr val="002060"/>
                </a:solidFill>
                <a:latin typeface="+mn-lt"/>
              </a:rPr>
              <a:t>Для запуска сервера MongoDB в Linux (Ubuntu) надо</a:t>
            </a:r>
            <a:r>
              <a:rPr lang="en-US" sz="2000" dirty="0">
                <a:solidFill>
                  <a:srgbClr val="002060"/>
                </a:solidFill>
                <a:latin typeface="+mn-lt"/>
              </a:rPr>
              <a:t>:</a:t>
            </a:r>
          </a:p>
          <a:p>
            <a:pPr marL="360000" indent="-360000" algn="just">
              <a:spcBef>
                <a:spcPct val="0"/>
              </a:spcBef>
              <a:spcAft>
                <a:spcPts val="600"/>
              </a:spcAft>
            </a:pPr>
            <a:r>
              <a:rPr lang="ru-RU" sz="2000" dirty="0">
                <a:solidFill>
                  <a:srgbClr val="002060"/>
                </a:solidFill>
                <a:latin typeface="+mn-lt"/>
              </a:rPr>
              <a:t>подготовить конфигурационный файл</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nano /etc/systemd/system/mongodb.service</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записать в него настройки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Description=High-performance, schema-free document-oriented database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After=network.target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User=mongodb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ExecStart=/usr/bin/mongod --quiet --config /etc/mongod.conf</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[Install]</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WantedBy=multi-user.target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и запустить сервер</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service mongodb start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spcAft>
                <a:spcPts val="600"/>
              </a:spcAft>
              <a:buNone/>
            </a:pPr>
            <a:endParaRPr lang="ru-RU" sz="2000" dirty="0">
              <a:solidFill>
                <a:srgbClr val="002060"/>
              </a:solidFill>
              <a:latin typeface="+mn-lt"/>
            </a:endParaRPr>
          </a:p>
          <a:p>
            <a:pPr algn="just" eaLnBrk="1" hangingPunct="1">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6410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mongoengine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Подключаемся к базе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MongoDB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 локальной машине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Объявляем коллекцию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b="1">
                <a:solidFill>
                  <a:srgbClr val="000000"/>
                </a:solidFill>
                <a:latin typeface="Courier New" panose="02070309020205020404" pitchFamily="49" charset="0"/>
              </a:rPr>
              <a:t>U</a:t>
            </a:r>
            <a:r>
              <a:rPr kumimoji="0" 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Document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email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required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"&lt;User(first_name='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документ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'Lawley'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63906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Делаем запрос</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нижнее подчеркивание используется для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задания регулярного выражения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запись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все записи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54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a:solidFill>
                  <a:srgbClr val="002060"/>
                </a:solidFill>
                <a:latin typeface="+mn-lt"/>
                <a:cs typeface="Times New Roman" panose="02020603050405020304" pitchFamily="18" charset="0"/>
              </a:rPr>
              <a:t>тестовый вывод</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MongoClient('localhost', 27017)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User(first_name='User3',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p:txBody>
      </p:sp>
    </p:spTree>
    <p:extLst>
      <p:ext uri="{BB962C8B-B14F-4D97-AF65-F5344CB8AC3E}">
        <p14:creationId xmlns:p14="http://schemas.microsoft.com/office/powerpoint/2010/main" val="68133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Redis (</a:t>
            </a:r>
            <a:r>
              <a:rPr lang="ru-RU" sz="2000" b="1" dirty="0">
                <a:solidFill>
                  <a:srgbClr val="002060"/>
                </a:solidFill>
                <a:latin typeface="+mn-lt"/>
              </a:rPr>
              <a:t>RE</a:t>
            </a:r>
            <a:r>
              <a:rPr lang="ru-RU" sz="2000" dirty="0">
                <a:solidFill>
                  <a:srgbClr val="002060"/>
                </a:solidFill>
                <a:latin typeface="+mn-lt"/>
              </a:rPr>
              <a:t>mote </a:t>
            </a:r>
            <a:r>
              <a:rPr lang="ru-RU" sz="2000" b="1" dirty="0">
                <a:solidFill>
                  <a:srgbClr val="002060"/>
                </a:solidFill>
                <a:latin typeface="+mn-lt"/>
              </a:rPr>
              <a:t>DI</a:t>
            </a:r>
            <a:r>
              <a:rPr lang="ru-RU" sz="2000" dirty="0">
                <a:solidFill>
                  <a:srgbClr val="002060"/>
                </a:solidFill>
                <a:latin typeface="+mn-lt"/>
              </a:rPr>
              <a:t>ctionary </a:t>
            </a:r>
            <a:r>
              <a:rPr lang="ru-RU" sz="2000" b="1" dirty="0">
                <a:solidFill>
                  <a:srgbClr val="002060"/>
                </a:solidFill>
                <a:latin typeface="+mn-lt"/>
              </a:rPr>
              <a:t>S</a:t>
            </a:r>
            <a:r>
              <a:rPr lang="ru-RU" sz="2000" dirty="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p>
          <a:p>
            <a:pPr algn="just" eaLnBrk="1" hangingPunct="1">
              <a:spcBef>
                <a:spcPts val="600"/>
              </a:spcBef>
              <a:spcAft>
                <a:spcPts val="600"/>
              </a:spcAft>
              <a:buNone/>
            </a:pPr>
            <a:r>
              <a:rPr lang="ru-RU" sz="2000" dirty="0">
                <a:solidFill>
                  <a:srgbClr val="002060"/>
                </a:solidFill>
                <a:latin typeface="+mn-lt"/>
              </a:rPr>
              <a:t>Для установки Redis в Linux (Ubuntu) можно использовать apt-get: </a:t>
            </a:r>
            <a:endParaRPr lang="en-US" sz="2000" dirty="0">
              <a:solidFill>
                <a:srgbClr val="002060"/>
              </a:solidFill>
              <a:latin typeface="+mn-lt"/>
            </a:endParaRP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a:t>
            </a:r>
            <a:r>
              <a:rPr kumimoji="0" lang="ru-RU"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get update </a:t>
            </a: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apt-get install redis-server</a:t>
            </a:r>
          </a:p>
          <a:p>
            <a:pPr algn="just" eaLnBrk="1" hangingPunct="1">
              <a:spcBef>
                <a:spcPts val="600"/>
              </a:spcBef>
              <a:spcAft>
                <a:spcPts val="600"/>
              </a:spcAft>
              <a:buNone/>
            </a:pPr>
            <a:r>
              <a:rPr lang="ru-RU" sz="2000" dirty="0">
                <a:solidFill>
                  <a:srgbClr val="002060"/>
                </a:solidFill>
                <a:latin typeface="+mn-lt"/>
              </a:rPr>
              <a:t>После установки надо отредактировать файл /</a:t>
            </a:r>
            <a:r>
              <a:rPr lang="en-US" sz="2000" dirty="0">
                <a:solidFill>
                  <a:srgbClr val="002060"/>
                </a:solidFill>
                <a:latin typeface="+mn-lt"/>
              </a:rPr>
              <a:t>etc/redis/redis.conf, </a:t>
            </a:r>
            <a:r>
              <a:rPr lang="ru-RU" sz="2000" dirty="0">
                <a:solidFill>
                  <a:srgbClr val="002060"/>
                </a:solidFill>
                <a:latin typeface="+mn-lt"/>
              </a:rPr>
              <a:t>поменяв параметр </a:t>
            </a:r>
            <a:r>
              <a:rPr lang="en-US" sz="2000" dirty="0">
                <a:solidFill>
                  <a:srgbClr val="002060"/>
                </a:solidFill>
                <a:latin typeface="+mn-lt"/>
              </a:rPr>
              <a:t>supervised no </a:t>
            </a:r>
            <a:r>
              <a:rPr lang="ru-RU" sz="2000" dirty="0">
                <a:solidFill>
                  <a:srgbClr val="002060"/>
                </a:solidFill>
                <a:latin typeface="+mn-lt"/>
              </a:rPr>
              <a:t>на </a:t>
            </a:r>
            <a:r>
              <a:rPr lang="en-US" sz="2000" dirty="0">
                <a:solidFill>
                  <a:srgbClr val="002060"/>
                </a:solidFill>
                <a:latin typeface="+mn-lt"/>
              </a:rPr>
              <a:t>supervised system </a:t>
            </a:r>
            <a:r>
              <a:rPr lang="ru-RU" sz="2000" dirty="0">
                <a:solidFill>
                  <a:srgbClr val="002060"/>
                </a:solidFill>
                <a:latin typeface="+mn-lt"/>
              </a:rPr>
              <a:t>и перезапустив </a:t>
            </a:r>
            <a:r>
              <a:rPr lang="en-US" sz="2000" dirty="0">
                <a:solidFill>
                  <a:srgbClr val="002060"/>
                </a:solidFill>
                <a:latin typeface="+mn-lt"/>
              </a:rPr>
              <a:t>Redis.</a:t>
            </a:r>
          </a:p>
          <a:p>
            <a:pPr marL="0" marR="0" lvl="0" indent="0" algn="l" defTabSz="914400" rtl="0" eaLnBrk="0" fontAlgn="base" latinLnBrk="0" hangingPunct="0">
              <a:lnSpc>
                <a:spcPct val="100000"/>
              </a:lnSpc>
              <a:spcBef>
                <a:spcPts val="600"/>
              </a:spcBef>
              <a:spcAft>
                <a:spcPts val="600"/>
              </a:spcAft>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systemctl restart redis.service</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ts val="600"/>
              </a:spcBef>
              <a:spcAft>
                <a:spcPts val="600"/>
              </a:spcAft>
              <a:buNone/>
            </a:pPr>
            <a:r>
              <a:rPr lang="ru-RU" sz="2000" dirty="0">
                <a:solidFill>
                  <a:srgbClr val="002060"/>
                </a:solidFill>
                <a:latin typeface="+mn-lt"/>
              </a:rPr>
              <a:t>Для использования Redis в Windows можно скачать архив с исполняемым файлом серверного приложения отсюда: </a:t>
            </a:r>
            <a:r>
              <a:rPr lang="ru-RU" sz="2000" dirty="0">
                <a:solidFill>
                  <a:srgbClr val="002060"/>
                </a:solidFill>
                <a:latin typeface="+mn-lt"/>
                <a:hlinkClick r:id="rId2"/>
              </a:rPr>
              <a:t>https://github.com/dmajkic/redis/downloads</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Архив необходимо распаковать, после чего запустить файл redis-server.exe</a:t>
            </a:r>
          </a:p>
          <a:p>
            <a:pPr algn="just" eaLnBrk="1" hangingPunct="1">
              <a:spcBef>
                <a:spcPts val="600"/>
              </a:spcBef>
              <a:spcAft>
                <a:spcPts val="600"/>
              </a:spcAft>
              <a:buNone/>
            </a:pPr>
            <a:r>
              <a:rPr lang="ru-RU" sz="2000" dirty="0">
                <a:solidFill>
                  <a:srgbClr val="002060"/>
                </a:solidFill>
                <a:latin typeface="+mn-lt"/>
              </a:rPr>
              <a:t>Для работы с Redis в Python используется библиотека redis.</a:t>
            </a:r>
          </a:p>
          <a:p>
            <a:pPr algn="just" eaLnBrk="1" hangingPunct="1">
              <a:spcBef>
                <a:spcPct val="0"/>
              </a:spcBef>
              <a:buNone/>
            </a:pPr>
            <a:endParaRPr lang="ru-RU" sz="2000" dirty="0">
              <a:solidFill>
                <a:srgbClr val="002060"/>
              </a:solidFill>
              <a:latin typeface="+mn-lt"/>
            </a:endParaRPr>
          </a:p>
        </p:txBody>
      </p:sp>
    </p:spTree>
    <p:extLst>
      <p:ext uri="{BB962C8B-B14F-4D97-AF65-F5344CB8AC3E}">
        <p14:creationId xmlns:p14="http://schemas.microsoft.com/office/powerpoint/2010/main" val="18188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подключение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6379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 пару ключ-значение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Получаем значение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Определяем тип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элемент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всегда добавляет значение строкового типа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Инкрементируем значение по ключу, которое для данной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операции интерпретируется как 64-битное знаковое целое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"r.incr('my_int'):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incr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существование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833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Проектируем социальную сеть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При выборе модели данных стоит учесть следующие факты:</a:t>
            </a:r>
          </a:p>
          <a:p>
            <a:pPr marL="360000" indent="-360000">
              <a:spcBef>
                <a:spcPct val="0"/>
              </a:spcBef>
            </a:pPr>
            <a:r>
              <a:rPr lang="ru-RU" altLang="ru-RU" sz="2000" dirty="0">
                <a:solidFill>
                  <a:srgbClr val="002060"/>
                </a:solidFill>
                <a:latin typeface="+mn-lt"/>
              </a:rPr>
              <a:t>данных будет много (vk.com – более 460 млн. пользователей)</a:t>
            </a:r>
          </a:p>
          <a:p>
            <a:pPr marL="360000" indent="-360000">
              <a:spcBef>
                <a:spcPct val="0"/>
              </a:spcBef>
            </a:pPr>
            <a:r>
              <a:rPr lang="ru-RU" altLang="ru-RU" sz="2000" dirty="0">
                <a:solidFill>
                  <a:srgbClr val="002060"/>
                </a:solidFill>
                <a:latin typeface="+mn-lt"/>
              </a:rPr>
              <a:t>окончательной схемы данных нет (сами сущности и их атрибуты еще будут неоднократно добавляться и удаляться)</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graphicFrame>
        <p:nvGraphicFramePr>
          <p:cNvPr id="13" name="Object 4">
            <a:extLst>
              <a:ext uri="{FF2B5EF4-FFF2-40B4-BE49-F238E27FC236}">
                <a16:creationId xmlns:a16="http://schemas.microsoft.com/office/drawing/2014/main" id="{55A94565-2AAE-4038-9DEB-12CF80EA88A3}"/>
              </a:ext>
            </a:extLst>
          </p:cNvPr>
          <p:cNvGraphicFramePr>
            <a:graphicFrameLocks noChangeAspect="1"/>
          </p:cNvGraphicFramePr>
          <p:nvPr>
            <p:extLst>
              <p:ext uri="{D42A27DB-BD31-4B8C-83A1-F6EECF244321}">
                <p14:modId xmlns:p14="http://schemas.microsoft.com/office/powerpoint/2010/main" val="1023323744"/>
              </p:ext>
            </p:extLst>
          </p:nvPr>
        </p:nvGraphicFramePr>
        <p:xfrm>
          <a:off x="2143654" y="2536825"/>
          <a:ext cx="7783512" cy="1784350"/>
        </p:xfrm>
        <a:graphic>
          <a:graphicData uri="http://schemas.openxmlformats.org/presentationml/2006/ole">
            <mc:AlternateContent xmlns:mc="http://schemas.openxmlformats.org/markup-compatibility/2006">
              <mc:Choice xmlns:v="urn:schemas-microsoft-com:vml" Requires="v">
                <p:oleObj spid="_x0000_s1032" name="Worksheet" r:id="rId3" imgW="5857696" imgH="1342917" progId="Excel.Sheet.12">
                  <p:embed/>
                </p:oleObj>
              </mc:Choice>
              <mc:Fallback>
                <p:oleObj name="Worksheet" r:id="rId3" imgW="5857696" imgH="1342917" progId="Excel.Sheet.12">
                  <p:embed/>
                  <p:pic>
                    <p:nvPicPr>
                      <p:cNvPr id="13" name="Object 4">
                        <a:extLst>
                          <a:ext uri="{FF2B5EF4-FFF2-40B4-BE49-F238E27FC236}">
                            <a16:creationId xmlns:a16="http://schemas.microsoft.com/office/drawing/2014/main" id="{55A94565-2AAE-4038-9DEB-12CF80EA88A3}"/>
                          </a:ext>
                        </a:extLst>
                      </p:cNvPr>
                      <p:cNvPicPr/>
                      <p:nvPr/>
                    </p:nvPicPr>
                    <p:blipFill>
                      <a:blip r:embed="rId4"/>
                      <a:stretch>
                        <a:fillRect/>
                      </a:stretch>
                    </p:blipFill>
                    <p:spPr>
                      <a:xfrm>
                        <a:off x="2143654" y="2536825"/>
                        <a:ext cx="7783512" cy="1784350"/>
                      </a:xfrm>
                      <a:prstGeom prst="rect">
                        <a:avLst/>
                      </a:prstGeom>
                    </p:spPr>
                  </p:pic>
                </p:oleObj>
              </mc:Fallback>
            </mc:AlternateContent>
          </a:graphicData>
        </a:graphic>
      </p:graphicFrame>
      <p:graphicFrame>
        <p:nvGraphicFramePr>
          <p:cNvPr id="14" name="Object 5">
            <a:extLst>
              <a:ext uri="{FF2B5EF4-FFF2-40B4-BE49-F238E27FC236}">
                <a16:creationId xmlns:a16="http://schemas.microsoft.com/office/drawing/2014/main" id="{C6E6CCA0-BA90-4D65-9E94-55D81D130EBD}"/>
              </a:ext>
            </a:extLst>
          </p:cNvPr>
          <p:cNvGraphicFramePr>
            <a:graphicFrameLocks noChangeAspect="1"/>
          </p:cNvGraphicFramePr>
          <p:nvPr>
            <p:extLst>
              <p:ext uri="{D42A27DB-BD31-4B8C-83A1-F6EECF244321}">
                <p14:modId xmlns:p14="http://schemas.microsoft.com/office/powerpoint/2010/main" val="928802359"/>
              </p:ext>
            </p:extLst>
          </p:nvPr>
        </p:nvGraphicFramePr>
        <p:xfrm>
          <a:off x="2143654" y="4692222"/>
          <a:ext cx="4751388" cy="1609725"/>
        </p:xfrm>
        <a:graphic>
          <a:graphicData uri="http://schemas.openxmlformats.org/presentationml/2006/ole">
            <mc:AlternateContent xmlns:mc="http://schemas.openxmlformats.org/markup-compatibility/2006">
              <mc:Choice xmlns:v="urn:schemas-microsoft-com:vml" Requires="v">
                <p:oleObj spid="_x0000_s1033" name="Worksheet" r:id="rId5" imgW="3400502" imgH="1152337" progId="Excel.Sheet.12">
                  <p:embed/>
                </p:oleObj>
              </mc:Choice>
              <mc:Fallback>
                <p:oleObj name="Worksheet" r:id="rId5" imgW="3400502" imgH="1152337" progId="Excel.Sheet.12">
                  <p:embed/>
                  <p:pic>
                    <p:nvPicPr>
                      <p:cNvPr id="14" name="Object 5">
                        <a:extLst>
                          <a:ext uri="{FF2B5EF4-FFF2-40B4-BE49-F238E27FC236}">
                            <a16:creationId xmlns:a16="http://schemas.microsoft.com/office/drawing/2014/main" id="{C6E6CCA0-BA90-4D65-9E94-55D81D130EBD}"/>
                          </a:ext>
                        </a:extLst>
                      </p:cNvPr>
                      <p:cNvPicPr/>
                      <p:nvPr/>
                    </p:nvPicPr>
                    <p:blipFill>
                      <a:blip r:embed="rId6"/>
                      <a:stretch>
                        <a:fillRect/>
                      </a:stretch>
                    </p:blipFill>
                    <p:spPr>
                      <a:xfrm>
                        <a:off x="2143654" y="4692222"/>
                        <a:ext cx="4751388" cy="1609725"/>
                      </a:xfrm>
                      <a:prstGeom prst="rect">
                        <a:avLst/>
                      </a:prstGeom>
                    </p:spPr>
                  </p:pic>
                </p:oleObj>
              </mc:Fallback>
            </mc:AlternateContent>
          </a:graphicData>
        </a:graphic>
      </p:graphicFrame>
      <p:graphicFrame>
        <p:nvGraphicFramePr>
          <p:cNvPr id="15" name="Object 7">
            <a:extLst>
              <a:ext uri="{FF2B5EF4-FFF2-40B4-BE49-F238E27FC236}">
                <a16:creationId xmlns:a16="http://schemas.microsoft.com/office/drawing/2014/main" id="{8B5E8AE3-8989-4374-B4F2-652CE8B8572A}"/>
              </a:ext>
            </a:extLst>
          </p:cNvPr>
          <p:cNvGraphicFramePr>
            <a:graphicFrameLocks noChangeAspect="1"/>
          </p:cNvGraphicFramePr>
          <p:nvPr>
            <p:extLst>
              <p:ext uri="{D42A27DB-BD31-4B8C-83A1-F6EECF244321}">
                <p14:modId xmlns:p14="http://schemas.microsoft.com/office/powerpoint/2010/main" val="2330924776"/>
              </p:ext>
            </p:extLst>
          </p:nvPr>
        </p:nvGraphicFramePr>
        <p:xfrm>
          <a:off x="7488766" y="4692222"/>
          <a:ext cx="2438400" cy="1789112"/>
        </p:xfrm>
        <a:graphic>
          <a:graphicData uri="http://schemas.openxmlformats.org/presentationml/2006/ole">
            <mc:AlternateContent xmlns:mc="http://schemas.openxmlformats.org/markup-compatibility/2006">
              <mc:Choice xmlns:v="urn:schemas-microsoft-com:vml" Requires="v">
                <p:oleObj spid="_x0000_s1034" name="Worksheet" r:id="rId7" imgW="1828832" imgH="1342917" progId="Excel.Sheet.12">
                  <p:embed/>
                </p:oleObj>
              </mc:Choice>
              <mc:Fallback>
                <p:oleObj name="Worksheet" r:id="rId7" imgW="1828832" imgH="1342917" progId="Excel.Sheet.12">
                  <p:embed/>
                  <p:pic>
                    <p:nvPicPr>
                      <p:cNvPr id="15" name="Object 7">
                        <a:extLst>
                          <a:ext uri="{FF2B5EF4-FFF2-40B4-BE49-F238E27FC236}">
                            <a16:creationId xmlns:a16="http://schemas.microsoft.com/office/drawing/2014/main" id="{8B5E8AE3-8989-4374-B4F2-652CE8B8572A}"/>
                          </a:ext>
                        </a:extLst>
                      </p:cNvPr>
                      <p:cNvPicPr/>
                      <p:nvPr/>
                    </p:nvPicPr>
                    <p:blipFill>
                      <a:blip r:embed="rId8"/>
                      <a:stretch>
                        <a:fillRect/>
                      </a:stretch>
                    </p:blipFill>
                    <p:spPr>
                      <a:xfrm>
                        <a:off x="7488766" y="4692222"/>
                        <a:ext cx="2438400" cy="1789112"/>
                      </a:xfrm>
                      <a:prstGeom prst="rect">
                        <a:avLst/>
                      </a:prstGeom>
                    </p:spPr>
                  </p:pic>
                </p:oleObj>
              </mc:Fallback>
            </mc:AlternateContent>
          </a:graphicData>
        </a:graphic>
      </p:graphicFrame>
    </p:spTree>
    <p:extLst>
      <p:ext uri="{BB962C8B-B14F-4D97-AF65-F5344CB8AC3E}">
        <p14:creationId xmlns:p14="http://schemas.microsoft.com/office/powerpoint/2010/main" val="20612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Задаем время жизни ключа (в секундах), по истечении</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которого он будет автоматически удален с сервера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expire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Узнаем оставшееся время жизни ключа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"After 5 seconds..."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hashset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хэшсет</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еще одну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'john@gmail.com'</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"r.hget('user:1', 'name'):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"r.hkeys('user:1'):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hkeys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"r.hgetall('user:1'):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hgetall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spTree>
    <p:extLst>
      <p:ext uri="{BB962C8B-B14F-4D97-AF65-F5344CB8AC3E}">
        <p14:creationId xmlns:p14="http://schemas.microsoft.com/office/powerpoint/2010/main" val="118077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list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элементы в 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'elem2'</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'elem4'</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"r.llen('my_list'):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llen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"r.lindex('my_list', 0):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lindex</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"r.lrange('my_list', 1, 3):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lrange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Реализация паттерна издатель-подписчик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pubsub</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ignore_subscribe_messages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subscribe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publish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 Hello!'</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break</a:t>
            </a:r>
            <a:endParaRPr kumimoji="0" 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1480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тестовый вывод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r.type('name'):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r.get('my_int'):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r.type('my_int'):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r.incr('my_int'):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r.exists('my_int'):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b'value'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 5 seconds...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r.exists('temp_value'):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r.hget('user:1', 'name'):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r.hkeys('user:1'):  [b'name', b'email']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r.hgetall('user:1'):  {b'name': b'John', b'email': b'john@gmail.com'}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r.llen('my_list'):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r.lindex('my_list', 0):  b'elem1'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r.lrange('my_list', 1, 3):  [b'elem2', b'elem3', b'elem4']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{'type': 'message', 'pattern': None, 'channel': b'my-chat', 'data': b'user: Hello!'}</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006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en-US" sz="2000" dirty="0">
                <a:solidFill>
                  <a:srgbClr val="002060"/>
                </a:solidFill>
                <a:latin typeface="+mn-lt"/>
              </a:rPr>
              <a:t>Scylla – </a:t>
            </a:r>
            <a:r>
              <a:rPr lang="ru-RU" sz="2000" dirty="0">
                <a:solidFill>
                  <a:srgbClr val="002060"/>
                </a:solidFill>
                <a:latin typeface="+mn-lt"/>
              </a:rPr>
              <a:t>колоночная распределенная база данных с открытым исходным кодом, реализованная на </a:t>
            </a:r>
            <a:r>
              <a:rPr lang="en-US" sz="2000" dirty="0">
                <a:solidFill>
                  <a:srgbClr val="002060"/>
                </a:solidFill>
                <a:latin typeface="+mn-lt"/>
              </a:rPr>
              <a:t>C </a:t>
            </a:r>
            <a:r>
              <a:rPr lang="ru-RU" sz="2000" dirty="0">
                <a:solidFill>
                  <a:srgbClr val="002060"/>
                </a:solidFill>
                <a:latin typeface="+mn-lt"/>
              </a:rPr>
              <a:t>с использованием библиотеки асинхронного программирования </a:t>
            </a:r>
            <a:r>
              <a:rPr lang="en-US" sz="2000" dirty="0">
                <a:solidFill>
                  <a:srgbClr val="002060"/>
                </a:solidFill>
                <a:latin typeface="+mn-lt"/>
              </a:rPr>
              <a:t>Seastar</a:t>
            </a:r>
            <a:r>
              <a:rPr lang="ru-RU" sz="2000" dirty="0">
                <a:solidFill>
                  <a:srgbClr val="002060"/>
                </a:solidFill>
                <a:latin typeface="+mn-lt"/>
              </a:rPr>
              <a:t>. Дизайн, концепций, технологии унаследованы от</a:t>
            </a:r>
            <a:r>
              <a:rPr lang="en-US" sz="2000" dirty="0">
                <a:solidFill>
                  <a:srgbClr val="002060"/>
                </a:solidFill>
                <a:latin typeface="+mn-lt"/>
              </a:rPr>
              <a:t> </a:t>
            </a:r>
            <a:r>
              <a:rPr lang="ru-RU" sz="2000" dirty="0">
                <a:solidFill>
                  <a:srgbClr val="002060"/>
                </a:solidFill>
                <a:latin typeface="+mn-lt"/>
              </a:rPr>
              <a:t>популярной колоночной базы данных </a:t>
            </a:r>
            <a:r>
              <a:rPr lang="en-US" sz="2000" dirty="0">
                <a:solidFill>
                  <a:srgbClr val="002060"/>
                </a:solidFill>
                <a:latin typeface="+mn-lt"/>
              </a:rPr>
              <a:t>Cassandra, </a:t>
            </a:r>
            <a:r>
              <a:rPr lang="ru-RU" sz="2000" dirty="0">
                <a:solidFill>
                  <a:srgbClr val="002060"/>
                </a:solidFill>
                <a:latin typeface="+mn-lt"/>
              </a:rPr>
              <a:t>написанной на </a:t>
            </a:r>
            <a:r>
              <a:rPr lang="en-US" sz="2000" dirty="0">
                <a:solidFill>
                  <a:srgbClr val="002060"/>
                </a:solidFill>
                <a:latin typeface="+mn-lt"/>
              </a:rPr>
              <a:t>Java.</a:t>
            </a:r>
            <a:r>
              <a:rPr lang="ru-RU" sz="2000" dirty="0">
                <a:solidFill>
                  <a:srgbClr val="002060"/>
                </a:solidFill>
                <a:latin typeface="+mn-lt"/>
              </a:rPr>
              <a:t> </a:t>
            </a:r>
            <a:r>
              <a:rPr lang="en-US" sz="2000" dirty="0">
                <a:solidFill>
                  <a:srgbClr val="002060"/>
                </a:solidFill>
                <a:latin typeface="+mn-lt"/>
              </a:rPr>
              <a:t>Cassandra, </a:t>
            </a:r>
            <a:r>
              <a:rPr lang="ru-RU" sz="2000" dirty="0">
                <a:solidFill>
                  <a:srgbClr val="002060"/>
                </a:solidFill>
                <a:latin typeface="+mn-lt"/>
              </a:rPr>
              <a:t>в свою очередь, позаимствовала дизайн у</a:t>
            </a:r>
            <a:r>
              <a:rPr lang="en-US" sz="2000" dirty="0">
                <a:solidFill>
                  <a:srgbClr val="002060"/>
                </a:solidFill>
                <a:latin typeface="+mn-lt"/>
              </a:rPr>
              <a:t> Amazon Dynamo</a:t>
            </a:r>
            <a:r>
              <a:rPr lang="ru-RU" sz="2000" dirty="0">
                <a:solidFill>
                  <a:srgbClr val="002060"/>
                </a:solidFill>
                <a:latin typeface="+mn-lt"/>
              </a:rPr>
              <a:t>, а модели данных – у </a:t>
            </a:r>
            <a:r>
              <a:rPr lang="en-US" sz="2000" dirty="0">
                <a:solidFill>
                  <a:srgbClr val="002060"/>
                </a:solidFill>
                <a:latin typeface="+mn-lt"/>
              </a:rPr>
              <a:t>Google BigTable</a:t>
            </a:r>
            <a:r>
              <a:rPr lang="ru-RU" sz="2000" dirty="0">
                <a:solidFill>
                  <a:srgbClr val="002060"/>
                </a:solidFill>
                <a:latin typeface="+mn-lt"/>
              </a:rPr>
              <a:t>.</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Для установки сервера </a:t>
            </a:r>
            <a:r>
              <a:rPr lang="en-US" sz="2000" dirty="0">
                <a:solidFill>
                  <a:srgbClr val="002060"/>
                </a:solidFill>
                <a:latin typeface="+mn-lt"/>
              </a:rPr>
              <a:t>Scylla</a:t>
            </a:r>
            <a:r>
              <a:rPr lang="ru-RU" sz="2000" dirty="0">
                <a:solidFill>
                  <a:srgbClr val="002060"/>
                </a:solidFill>
                <a:latin typeface="+mn-lt"/>
              </a:rPr>
              <a:t> необходимо зайти на </a:t>
            </a:r>
            <a:r>
              <a:rPr lang="en-US" sz="2000" dirty="0">
                <a:solidFill>
                  <a:srgbClr val="002060"/>
                </a:solidFill>
                <a:latin typeface="+mn-lt"/>
                <a:hlinkClick r:id="rId2"/>
              </a:rPr>
              <a:t>https://www.scylladb.com/download/#server</a:t>
            </a:r>
            <a:r>
              <a:rPr lang="ru-RU" sz="2000" dirty="0">
                <a:solidFill>
                  <a:srgbClr val="002060"/>
                </a:solidFill>
                <a:latin typeface="+mn-lt"/>
              </a:rPr>
              <a:t>, выбрать ОС и версию </a:t>
            </a:r>
            <a:r>
              <a:rPr lang="en-US" sz="2000" dirty="0">
                <a:solidFill>
                  <a:srgbClr val="002060"/>
                </a:solidFill>
                <a:latin typeface="+mn-lt"/>
              </a:rPr>
              <a:t>Scylla</a:t>
            </a:r>
            <a:r>
              <a:rPr lang="ru-RU" sz="2000" dirty="0">
                <a:solidFill>
                  <a:srgbClr val="002060"/>
                </a:solidFill>
                <a:latin typeface="+mn-lt"/>
              </a:rPr>
              <a:t> и следовать инструкциям по установке.</a:t>
            </a:r>
          </a:p>
        </p:txBody>
      </p:sp>
    </p:spTree>
    <p:extLst>
      <p:ext uri="{BB962C8B-B14F-4D97-AF65-F5344CB8AC3E}">
        <p14:creationId xmlns:p14="http://schemas.microsoft.com/office/powerpoint/2010/main" val="412661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Данные в </a:t>
            </a:r>
            <a:r>
              <a:rPr lang="en-US" sz="2000" dirty="0">
                <a:solidFill>
                  <a:srgbClr val="002060"/>
                </a:solidFill>
                <a:latin typeface="+mn-lt"/>
              </a:rPr>
              <a:t>Scylla </a:t>
            </a:r>
            <a:r>
              <a:rPr lang="ru-RU" sz="2000" dirty="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Логически данные объединены в кейспейсы (</a:t>
            </a:r>
            <a:r>
              <a:rPr lang="en-US" sz="2000" dirty="0">
                <a:solidFill>
                  <a:srgbClr val="002060"/>
                </a:solidFill>
                <a:latin typeface="+mn-lt"/>
              </a:rPr>
              <a:t>keyspace, </a:t>
            </a:r>
            <a:r>
              <a:rPr lang="ru-RU" sz="2000" dirty="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p>
          <a:p>
            <a:pPr algn="just" eaLnBrk="1" hangingPunct="1">
              <a:spcBef>
                <a:spcPts val="600"/>
              </a:spcBef>
              <a:spcAft>
                <a:spcPts val="600"/>
              </a:spcAft>
              <a:buNone/>
            </a:pPr>
            <a:r>
              <a:rPr lang="ru-RU" sz="2000" dirty="0">
                <a:solidFill>
                  <a:srgbClr val="002060"/>
                </a:solidFill>
                <a:latin typeface="+mn-lt"/>
              </a:rPr>
              <a:t>Таблица</a:t>
            </a:r>
            <a:r>
              <a:rPr lang="en-US" sz="2000" dirty="0">
                <a:solidFill>
                  <a:srgbClr val="002060"/>
                </a:solidFill>
                <a:latin typeface="+mn-lt"/>
              </a:rPr>
              <a:t> – </a:t>
            </a:r>
            <a:r>
              <a:rPr lang="ru-RU" sz="2000" dirty="0">
                <a:solidFill>
                  <a:srgbClr val="002060"/>
                </a:solidFill>
                <a:latin typeface="+mn-lt"/>
              </a:rPr>
              <a:t>стандартный набор столбцов и строк, определяемый схемой.</a:t>
            </a:r>
            <a:r>
              <a:rPr lang="en-US" sz="2000" dirty="0">
                <a:solidFill>
                  <a:srgbClr val="002060"/>
                </a:solidFill>
                <a:latin typeface="+mn-lt"/>
              </a:rPr>
              <a:t> </a:t>
            </a:r>
            <a:r>
              <a:rPr lang="ru-RU" sz="2000" dirty="0">
                <a:solidFill>
                  <a:srgbClr val="002060"/>
                </a:solidFill>
                <a:latin typeface="+mn-lt"/>
              </a:rPr>
              <a:t>Каждая строка в таблице должна иметь уникальный идентификатор – первичный ключ (</a:t>
            </a:r>
            <a:r>
              <a:rPr lang="en-US" sz="2000" dirty="0">
                <a:solidFill>
                  <a:srgbClr val="002060"/>
                </a:solidFill>
                <a:latin typeface="+mn-lt"/>
              </a:rPr>
              <a:t>primary key).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dirty="0">
                <a:solidFill>
                  <a:srgbClr val="002060"/>
                </a:solidFill>
                <a:latin typeface="+mn-lt"/>
              </a:rPr>
              <a:t>Murmur3</a:t>
            </a:r>
            <a:r>
              <a:rPr lang="ru-RU" sz="2000" dirty="0">
                <a:solidFill>
                  <a:srgbClr val="002060"/>
                </a:solidFill>
                <a:latin typeface="+mn-lt"/>
              </a:rPr>
              <a:t>) к первичному ключу. Функция возвращает ключ партиции </a:t>
            </a:r>
            <a:r>
              <a:rPr lang="en-US" sz="2000" dirty="0">
                <a:solidFill>
                  <a:srgbClr val="002060"/>
                </a:solidFill>
                <a:latin typeface="+mn-lt"/>
              </a:rPr>
              <a:t>(partition key)</a:t>
            </a:r>
            <a:r>
              <a:rPr lang="ru-RU" sz="2000" dirty="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p>
        </p:txBody>
      </p:sp>
    </p:spTree>
    <p:extLst>
      <p:ext uri="{BB962C8B-B14F-4D97-AF65-F5344CB8AC3E}">
        <p14:creationId xmlns:p14="http://schemas.microsoft.com/office/powerpoint/2010/main" val="2340158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dirty="0">
                <a:solidFill>
                  <a:srgbClr val="002060"/>
                </a:solidFill>
                <a:latin typeface="+mn-lt"/>
              </a:rPr>
              <a:t>rf = 2),</a:t>
            </a:r>
            <a:r>
              <a:rPr lang="ru-RU" sz="2000" dirty="0">
                <a:solidFill>
                  <a:srgbClr val="002060"/>
                </a:solidFill>
                <a:latin typeface="+mn-lt"/>
              </a:rPr>
              <a:t> помимо узла, определяемого токеном, запись скопируется также на следующий по кольцу узел.</a:t>
            </a:r>
          </a:p>
          <a:p>
            <a:pPr algn="just" eaLnBrk="1" hangingPunct="1">
              <a:spcBef>
                <a:spcPts val="600"/>
              </a:spcBef>
              <a:spcAft>
                <a:spcPts val="600"/>
              </a:spcAft>
              <a:buNone/>
            </a:pPr>
            <a:r>
              <a:rPr lang="ru-RU" sz="2000" dirty="0">
                <a:solidFill>
                  <a:srgbClr val="002060"/>
                </a:solidFill>
                <a:latin typeface="+mn-lt"/>
              </a:rPr>
              <a:t>Для конфигурирования таблиц и манипулирования данными в </a:t>
            </a:r>
            <a:r>
              <a:rPr lang="en-US" sz="2000" dirty="0">
                <a:solidFill>
                  <a:srgbClr val="002060"/>
                </a:solidFill>
                <a:latin typeface="+mn-lt"/>
              </a:rPr>
              <a:t>Scylla </a:t>
            </a:r>
            <a:r>
              <a:rPr lang="ru-RU" sz="2000" dirty="0">
                <a:solidFill>
                  <a:srgbClr val="002060"/>
                </a:solidFill>
                <a:latin typeface="+mn-lt"/>
              </a:rPr>
              <a:t>используется </a:t>
            </a:r>
            <a:r>
              <a:rPr lang="en-US" sz="2000" dirty="0">
                <a:solidFill>
                  <a:srgbClr val="002060"/>
                </a:solidFill>
                <a:latin typeface="+mn-lt"/>
              </a:rPr>
              <a:t>CQL</a:t>
            </a:r>
            <a:r>
              <a:rPr lang="ru-RU" sz="2000" dirty="0">
                <a:solidFill>
                  <a:srgbClr val="002060"/>
                </a:solidFill>
                <a:latin typeface="+mn-lt"/>
              </a:rPr>
              <a:t> (</a:t>
            </a:r>
            <a:r>
              <a:rPr lang="en-US" sz="2000" dirty="0">
                <a:solidFill>
                  <a:srgbClr val="002060"/>
                </a:solidFill>
                <a:latin typeface="+mn-lt"/>
              </a:rPr>
              <a:t>Cassandra Query Language), </a:t>
            </a:r>
            <a:r>
              <a:rPr lang="ru-RU" sz="2000" dirty="0">
                <a:solidFill>
                  <a:srgbClr val="002060"/>
                </a:solidFill>
                <a:latin typeface="+mn-lt"/>
              </a:rPr>
              <a:t>синтаксис которого создан по образцу </a:t>
            </a:r>
            <a:r>
              <a:rPr lang="en-US" sz="2000" dirty="0">
                <a:solidFill>
                  <a:srgbClr val="002060"/>
                </a:solidFill>
                <a:latin typeface="+mn-lt"/>
              </a:rPr>
              <a:t>SQL. </a:t>
            </a:r>
            <a:r>
              <a:rPr lang="ru-RU" sz="2000" dirty="0">
                <a:solidFill>
                  <a:srgbClr val="002060"/>
                </a:solidFill>
                <a:latin typeface="+mn-lt"/>
              </a:rPr>
              <a:t>Однако</a:t>
            </a:r>
            <a:r>
              <a:rPr lang="en-US" sz="2000" dirty="0">
                <a:solidFill>
                  <a:srgbClr val="002060"/>
                </a:solidFill>
                <a:latin typeface="+mn-lt"/>
              </a:rPr>
              <a:t> </a:t>
            </a:r>
            <a:r>
              <a:rPr lang="ru-RU" sz="2000" dirty="0">
                <a:solidFill>
                  <a:srgbClr val="002060"/>
                </a:solidFill>
                <a:latin typeface="+mn-lt"/>
              </a:rPr>
              <a:t>сходство языков этим и ограничивается: в силу </a:t>
            </a:r>
            <a:r>
              <a:rPr lang="en-US" sz="2000" dirty="0">
                <a:solidFill>
                  <a:srgbClr val="002060"/>
                </a:solidFill>
                <a:latin typeface="+mn-lt"/>
              </a:rPr>
              <a:t>NoSQL </a:t>
            </a:r>
            <a:r>
              <a:rPr lang="ru-RU" sz="2000" dirty="0">
                <a:solidFill>
                  <a:srgbClr val="002060"/>
                </a:solidFill>
                <a:latin typeface="+mn-lt"/>
              </a:rPr>
              <a:t>архитектуры функционал </a:t>
            </a:r>
            <a:r>
              <a:rPr lang="en-US" sz="2000" dirty="0">
                <a:solidFill>
                  <a:srgbClr val="002060"/>
                </a:solidFill>
                <a:latin typeface="+mn-lt"/>
              </a:rPr>
              <a:t>CQL </a:t>
            </a:r>
            <a:r>
              <a:rPr lang="ru-RU" sz="2000" dirty="0">
                <a:solidFill>
                  <a:srgbClr val="002060"/>
                </a:solidFill>
                <a:latin typeface="+mn-lt"/>
              </a:rPr>
              <a:t>существенно урезан</a:t>
            </a:r>
            <a:r>
              <a:rPr lang="en-US" sz="2000" dirty="0">
                <a:solidFill>
                  <a:srgbClr val="002060"/>
                </a:solidFill>
                <a:latin typeface="+mn-lt"/>
              </a:rPr>
              <a:t>.</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Рассмотрим, распределение данных по узлам кластера на следующем примере:</a:t>
            </a: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p:txBody>
      </p:sp>
      <p:graphicFrame>
        <p:nvGraphicFramePr>
          <p:cNvPr id="3" name="Объект 2">
            <a:extLst>
              <a:ext uri="{FF2B5EF4-FFF2-40B4-BE49-F238E27FC236}">
                <a16:creationId xmlns:a16="http://schemas.microsoft.com/office/drawing/2014/main" id="{CA346D80-A7D6-444F-969E-ACDE6975D229}"/>
              </a:ext>
            </a:extLst>
          </p:cNvPr>
          <p:cNvGraphicFramePr>
            <a:graphicFrameLocks noChangeAspect="1"/>
          </p:cNvGraphicFramePr>
          <p:nvPr/>
        </p:nvGraphicFramePr>
        <p:xfrm>
          <a:off x="3005823" y="4328795"/>
          <a:ext cx="6169972" cy="1848485"/>
        </p:xfrm>
        <a:graphic>
          <a:graphicData uri="http://schemas.openxmlformats.org/presentationml/2006/ole">
            <mc:AlternateContent xmlns:mc="http://schemas.openxmlformats.org/markup-compatibility/2006">
              <mc:Choice xmlns:v="urn:schemas-microsoft-com:vml" Requires="v">
                <p:oleObj spid="_x0000_s7172" name="Worksheet" r:id="rId3" imgW="4297680" imgH="1287890" progId="Excel.Sheet.12">
                  <p:embed/>
                </p:oleObj>
              </mc:Choice>
              <mc:Fallback>
                <p:oleObj name="Worksheet" r:id="rId3" imgW="4297680" imgH="1287890" progId="Excel.Sheet.12">
                  <p:embed/>
                  <p:pic>
                    <p:nvPicPr>
                      <p:cNvPr id="3" name="Объект 2">
                        <a:extLst>
                          <a:ext uri="{FF2B5EF4-FFF2-40B4-BE49-F238E27FC236}">
                            <a16:creationId xmlns:a16="http://schemas.microsoft.com/office/drawing/2014/main" id="{CA346D80-A7D6-444F-969E-ACDE6975D229}"/>
                          </a:ext>
                        </a:extLst>
                      </p:cNvPr>
                      <p:cNvPicPr/>
                      <p:nvPr/>
                    </p:nvPicPr>
                    <p:blipFill>
                      <a:blip r:embed="rId4"/>
                      <a:stretch>
                        <a:fillRect/>
                      </a:stretch>
                    </p:blipFill>
                    <p:spPr>
                      <a:xfrm>
                        <a:off x="3005823" y="4328795"/>
                        <a:ext cx="6169972" cy="1848485"/>
                      </a:xfrm>
                      <a:prstGeom prst="rect">
                        <a:avLst/>
                      </a:prstGeom>
                    </p:spPr>
                  </p:pic>
                </p:oleObj>
              </mc:Fallback>
            </mc:AlternateContent>
          </a:graphicData>
        </a:graphic>
      </p:graphicFrame>
    </p:spTree>
    <p:extLst>
      <p:ext uri="{BB962C8B-B14F-4D97-AF65-F5344CB8AC3E}">
        <p14:creationId xmlns:p14="http://schemas.microsoft.com/office/powerpoint/2010/main" val="398098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None/>
            </a:pPr>
            <a:r>
              <a:rPr lang="ru-RU" sz="2000" dirty="0">
                <a:solidFill>
                  <a:srgbClr val="002060"/>
                </a:solidFill>
                <a:latin typeface="+mn-lt"/>
              </a:rPr>
              <a:t>Для конфигурирования базы данных необходимо зайти в </a:t>
            </a:r>
            <a:r>
              <a:rPr lang="en-US" sz="2000" dirty="0">
                <a:solidFill>
                  <a:srgbClr val="002060"/>
                </a:solidFill>
                <a:latin typeface="+mn-lt"/>
              </a:rPr>
              <a:t>CQL-</a:t>
            </a:r>
            <a:r>
              <a:rPr lang="ru-RU" sz="2000" dirty="0">
                <a:solidFill>
                  <a:srgbClr val="002060"/>
                </a:solidFill>
                <a:latin typeface="+mn-lt"/>
              </a:rPr>
              <a:t>консоль (</a:t>
            </a:r>
            <a:r>
              <a:rPr lang="en-US" sz="2000" dirty="0">
                <a:solidFill>
                  <a:srgbClr val="002060"/>
                </a:solidFill>
                <a:latin typeface="+mn-lt"/>
              </a:rPr>
              <a:t>CQLSH</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при помощи команды </a:t>
            </a:r>
            <a:r>
              <a:rPr lang="en-US" sz="2000" b="1" dirty="0">
                <a:solidFill>
                  <a:srgbClr val="002060"/>
                </a:solidFill>
                <a:latin typeface="+mn-lt"/>
              </a:rPr>
              <a:t>cqlsh [IP</a:t>
            </a:r>
            <a:r>
              <a:rPr lang="ru-RU" sz="2000" b="1" dirty="0">
                <a:solidFill>
                  <a:srgbClr val="002060"/>
                </a:solidFill>
                <a:latin typeface="+mn-lt"/>
              </a:rPr>
              <a:t>_адрес_сервера</a:t>
            </a:r>
            <a:r>
              <a:rPr lang="en-US" sz="2000" b="1" dirty="0">
                <a:solidFill>
                  <a:srgbClr val="002060"/>
                </a:solidFill>
                <a:latin typeface="+mn-lt"/>
              </a:rPr>
              <a:t>] [--request-timeout </a:t>
            </a:r>
            <a:r>
              <a:rPr lang="ru-RU" sz="2000" b="1" dirty="0">
                <a:solidFill>
                  <a:srgbClr val="002060"/>
                </a:solidFill>
                <a:latin typeface="+mn-lt"/>
              </a:rPr>
              <a:t>время_на_выполнение_запроса_в_секундах</a:t>
            </a:r>
            <a:r>
              <a:rPr lang="en-US" sz="2000" b="1" dirty="0">
                <a:solidFill>
                  <a:srgbClr val="002060"/>
                </a:solidFill>
                <a:latin typeface="+mn-lt"/>
              </a:rPr>
              <a:t>]</a:t>
            </a:r>
            <a:r>
              <a:rPr lang="ru-RU" sz="2000" dirty="0">
                <a:solidFill>
                  <a:srgbClr val="002060"/>
                </a:solidFill>
                <a:latin typeface="+mn-lt"/>
              </a:rPr>
              <a:t> (если </a:t>
            </a:r>
            <a:r>
              <a:rPr lang="en-US" sz="2000" dirty="0">
                <a:solidFill>
                  <a:srgbClr val="002060"/>
                </a:solidFill>
                <a:latin typeface="+mn-lt"/>
              </a:rPr>
              <a:t>Scylla </a:t>
            </a:r>
            <a:r>
              <a:rPr lang="ru-RU" sz="2000" dirty="0">
                <a:solidFill>
                  <a:srgbClr val="002060"/>
                </a:solidFill>
                <a:latin typeface="+mn-lt"/>
              </a:rPr>
              <a:t>установлена локально, </a:t>
            </a:r>
            <a:r>
              <a:rPr lang="en-US" sz="2000" dirty="0">
                <a:solidFill>
                  <a:srgbClr val="002060"/>
                </a:solidFill>
                <a:latin typeface="+mn-lt"/>
              </a:rPr>
              <a:t>IP-</a:t>
            </a:r>
            <a:r>
              <a:rPr lang="ru-RU" sz="2000" dirty="0">
                <a:solidFill>
                  <a:srgbClr val="002060"/>
                </a:solidFill>
                <a:latin typeface="+mn-lt"/>
              </a:rPr>
              <a:t>адрес указывать необязательно, </a:t>
            </a:r>
            <a:r>
              <a:rPr lang="en-US" sz="2000" dirty="0">
                <a:solidFill>
                  <a:srgbClr val="002060"/>
                </a:solidFill>
                <a:latin typeface="+mn-lt"/>
              </a:rPr>
              <a:t>request</a:t>
            </a:r>
            <a:r>
              <a:rPr lang="ru-RU" sz="2000" dirty="0">
                <a:solidFill>
                  <a:srgbClr val="002060"/>
                </a:solidFill>
                <a:latin typeface="+mn-lt"/>
              </a:rPr>
              <a:t> </a:t>
            </a:r>
            <a:r>
              <a:rPr lang="en-US" sz="2000" dirty="0">
                <a:solidFill>
                  <a:srgbClr val="002060"/>
                </a:solidFill>
                <a:latin typeface="+mn-lt"/>
              </a:rPr>
              <a:t>timeout</a:t>
            </a:r>
            <a:r>
              <a:rPr lang="ru-RU" sz="2000" dirty="0">
                <a:solidFill>
                  <a:srgbClr val="002060"/>
                </a:solidFill>
                <a:latin typeface="+mn-lt"/>
              </a:rPr>
              <a:t> – по умолчанию, 10 секунд)</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0"/>
              </a:spcBef>
              <a:buNone/>
            </a:pPr>
            <a:r>
              <a:rPr lang="en-US" sz="2000" b="1" dirty="0">
                <a:solidFill>
                  <a:srgbClr val="002060"/>
                </a:solidFill>
                <a:latin typeface="+mn-lt"/>
              </a:rPr>
              <a:t>cqlsh 192.168.1.1 --request-timeout 60000</a:t>
            </a:r>
          </a:p>
          <a:p>
            <a:pPr algn="just" eaLnBrk="1" hangingPunct="1">
              <a:spcBef>
                <a:spcPts val="0"/>
              </a:spcBef>
              <a:buNone/>
            </a:pPr>
            <a:endParaRPr lang="ru-RU"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Создание кейспейса с фактором репликации 2 будет выглядеть следующим образом:</a:t>
            </a:r>
          </a:p>
          <a:p>
            <a:pPr algn="just" eaLnBrk="1" hangingPunct="1">
              <a:spcBef>
                <a:spcPts val="0"/>
              </a:spcBef>
              <a:buNone/>
            </a:pPr>
            <a:r>
              <a:rPr lang="en-US" sz="2000" b="1" dirty="0">
                <a:solidFill>
                  <a:srgbClr val="002060"/>
                </a:solidFill>
                <a:latin typeface="+mn-lt"/>
              </a:rPr>
              <a:t>CREATE KEYSPACE example WITH replication = {'class': 'SimpleStrategy', 'replication_factor': '</a:t>
            </a:r>
            <a:r>
              <a:rPr lang="ru-RU" sz="2000" b="1" dirty="0">
                <a:solidFill>
                  <a:srgbClr val="002060"/>
                </a:solidFill>
                <a:latin typeface="+mn-lt"/>
              </a:rPr>
              <a:t>2</a:t>
            </a:r>
            <a:r>
              <a:rPr lang="en-US" sz="2000" b="1" dirty="0">
                <a:solidFill>
                  <a:srgbClr val="002060"/>
                </a:solidFill>
                <a:latin typeface="+mn-lt"/>
              </a:rPr>
              <a:t>'};</a:t>
            </a:r>
            <a:endParaRPr lang="ru-RU" sz="2000" b="1" dirty="0">
              <a:solidFill>
                <a:srgbClr val="002060"/>
              </a:solidFill>
              <a:latin typeface="+mn-lt"/>
            </a:endParaRPr>
          </a:p>
          <a:p>
            <a:pPr algn="just">
              <a:spcBef>
                <a:spcPts val="0"/>
              </a:spcBef>
              <a:buNone/>
            </a:pPr>
            <a:endParaRPr lang="en-US" sz="2000" dirty="0">
              <a:solidFill>
                <a:srgbClr val="002060"/>
              </a:solidFill>
              <a:latin typeface="+mn-lt"/>
            </a:endParaRPr>
          </a:p>
          <a:p>
            <a:pPr algn="just">
              <a:spcBef>
                <a:spcPts val="0"/>
              </a:spcBef>
              <a:spcAft>
                <a:spcPts val="600"/>
              </a:spcAft>
              <a:buNone/>
            </a:pPr>
            <a:r>
              <a:rPr lang="ru-RU" sz="2000" dirty="0">
                <a:solidFill>
                  <a:srgbClr val="002060"/>
                </a:solidFill>
                <a:latin typeface="+mn-lt"/>
              </a:rPr>
              <a:t>Для работы в определенном кейспейсе нужно его выбрать при помощи команды: </a:t>
            </a:r>
            <a:endParaRPr lang="en-US" sz="2000" dirty="0">
              <a:solidFill>
                <a:srgbClr val="002060"/>
              </a:solidFill>
              <a:latin typeface="+mn-lt"/>
            </a:endParaRPr>
          </a:p>
          <a:p>
            <a:pPr algn="just">
              <a:spcBef>
                <a:spcPts val="0"/>
              </a:spcBef>
              <a:buNone/>
            </a:pPr>
            <a:r>
              <a:rPr lang="en-US" sz="2000" b="1" dirty="0">
                <a:solidFill>
                  <a:srgbClr val="002060"/>
                </a:solidFill>
                <a:latin typeface="+mn-lt"/>
              </a:rPr>
              <a:t>use example;</a:t>
            </a:r>
            <a:endParaRPr lang="ru-RU" sz="2000" b="1" dirty="0">
              <a:solidFill>
                <a:srgbClr val="002060"/>
              </a:solidFill>
              <a:latin typeface="+mn-lt"/>
            </a:endParaRPr>
          </a:p>
          <a:p>
            <a:pPr algn="just" eaLnBrk="1" hangingPunct="1">
              <a:spcBef>
                <a:spcPts val="0"/>
              </a:spcBef>
              <a:buNone/>
            </a:pPr>
            <a:endParaRPr lang="en-US"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Таблица создается следующим запросом:</a:t>
            </a:r>
          </a:p>
          <a:p>
            <a:pPr algn="just" eaLnBrk="1" hangingPunct="1">
              <a:spcBef>
                <a:spcPts val="0"/>
              </a:spcBef>
              <a:buNone/>
            </a:pPr>
            <a:r>
              <a:rPr lang="en-US" sz="2000" b="1" dirty="0">
                <a:solidFill>
                  <a:srgbClr val="002060"/>
                </a:solidFill>
                <a:latin typeface="+mn-lt"/>
              </a:rPr>
              <a:t>CREATE TABLE users (</a:t>
            </a:r>
          </a:p>
          <a:p>
            <a:pPr algn="just" eaLnBrk="1" hangingPunct="1">
              <a:spcBef>
                <a:spcPts val="0"/>
              </a:spcBef>
              <a:buNone/>
            </a:pPr>
            <a:r>
              <a:rPr lang="en-US" sz="2000" b="1" dirty="0">
                <a:solidFill>
                  <a:srgbClr val="002060"/>
                </a:solidFill>
                <a:latin typeface="+mn-lt"/>
              </a:rPr>
              <a:t>    ID int, USERNAME text, FULLNAME text, REGDATE date, STATUS text, PRIMARY KEY (ID)</a:t>
            </a:r>
          </a:p>
          <a:p>
            <a:pPr algn="just" eaLnBrk="1" hangingPunct="1">
              <a:spcBef>
                <a:spcPts val="0"/>
              </a:spcBef>
              <a:buNone/>
            </a:pPr>
            <a:r>
              <a:rPr lang="en-US" sz="2000" b="1" dirty="0">
                <a:solidFill>
                  <a:srgbClr val="002060"/>
                </a:solidFill>
                <a:latin typeface="+mn-lt"/>
              </a:rPr>
              <a:t>);</a:t>
            </a:r>
            <a:endParaRPr lang="ru-RU" sz="2000" b="1" dirty="0">
              <a:solidFill>
                <a:srgbClr val="002060"/>
              </a:solidFill>
              <a:latin typeface="+mn-lt"/>
            </a:endParaRPr>
          </a:p>
        </p:txBody>
      </p:sp>
    </p:spTree>
    <p:extLst>
      <p:ext uri="{BB962C8B-B14F-4D97-AF65-F5344CB8AC3E}">
        <p14:creationId xmlns:p14="http://schemas.microsoft.com/office/powerpoint/2010/main" val="1384463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dirty="0">
                <a:solidFill>
                  <a:srgbClr val="002060"/>
                </a:solidFill>
                <a:latin typeface="+mn-lt"/>
              </a:rPr>
              <a:t>ID </a:t>
            </a:r>
            <a:r>
              <a:rPr lang="ru-RU" sz="2000" dirty="0">
                <a:solidFill>
                  <a:srgbClr val="002060"/>
                </a:solidFill>
                <a:latin typeface="+mn-lt"/>
              </a:rPr>
              <a:t>на количество узлов, то получим такой результат</a:t>
            </a:r>
            <a:r>
              <a:rPr lang="en-US" sz="2000" dirty="0">
                <a:solidFill>
                  <a:srgbClr val="002060"/>
                </a:solidFill>
                <a:latin typeface="+mn-lt"/>
              </a:rPr>
              <a:t> (</a:t>
            </a:r>
            <a:r>
              <a:rPr lang="ru-RU" sz="2000" dirty="0">
                <a:solidFill>
                  <a:srgbClr val="002060"/>
                </a:solidFill>
                <a:latin typeface="+mn-lt"/>
              </a:rPr>
              <a:t>серым цветом выделены реплики</a:t>
            </a:r>
            <a:r>
              <a:rPr lang="en-US" sz="2000" dirty="0">
                <a:solidFill>
                  <a:srgbClr val="002060"/>
                </a:solidFill>
                <a:latin typeface="+mn-lt"/>
              </a:rPr>
              <a:t>)</a:t>
            </a:r>
            <a:r>
              <a:rPr lang="ru-RU" sz="2000" dirty="0">
                <a:solidFill>
                  <a:srgbClr val="002060"/>
                </a:solidFill>
                <a:latin typeface="+mn-lt"/>
              </a:rPr>
              <a:t>.</a:t>
            </a:r>
          </a:p>
          <a:p>
            <a:pPr algn="just" eaLnBrk="1" hangingPunct="1">
              <a:spcBef>
                <a:spcPct val="0"/>
              </a:spcBef>
              <a:buNone/>
            </a:pPr>
            <a:endParaRPr lang="ru-RU" sz="2000" dirty="0">
              <a:solidFill>
                <a:srgbClr val="002060"/>
              </a:solidFill>
              <a:latin typeface="+mn-lt"/>
            </a:endParaRPr>
          </a:p>
        </p:txBody>
      </p:sp>
      <p:sp>
        <p:nvSpPr>
          <p:cNvPr id="14" name="TextBox 13">
            <a:extLst>
              <a:ext uri="{FF2B5EF4-FFF2-40B4-BE49-F238E27FC236}">
                <a16:creationId xmlns:a16="http://schemas.microsoft.com/office/drawing/2014/main" id="{C81454D2-F5E5-4BD5-A6C7-3DEBBB79DF55}"/>
              </a:ext>
            </a:extLst>
          </p:cNvPr>
          <p:cNvSpPr txBox="1"/>
          <p:nvPr/>
        </p:nvSpPr>
        <p:spPr>
          <a:xfrm>
            <a:off x="381966" y="2781197"/>
            <a:ext cx="1725601" cy="1015663"/>
          </a:xfrm>
          <a:prstGeom prst="rect">
            <a:avLst/>
          </a:prstGeom>
          <a:noFill/>
        </p:spPr>
        <p:txBody>
          <a:bodyPr wrap="none" rtlCol="0">
            <a:spAutoFit/>
          </a:bodyPr>
          <a:lstStyle/>
          <a:p>
            <a:r>
              <a:rPr lang="en-US" sz="2000" dirty="0">
                <a:solidFill>
                  <a:srgbClr val="002060"/>
                </a:solidFill>
              </a:rPr>
              <a:t>rf = 2</a:t>
            </a:r>
          </a:p>
          <a:p>
            <a:r>
              <a:rPr lang="en-US" sz="2000" dirty="0">
                <a:solidFill>
                  <a:srgbClr val="002060"/>
                </a:solidFill>
              </a:rPr>
              <a:t>token = ID % 3 </a:t>
            </a:r>
          </a:p>
          <a:p>
            <a:r>
              <a:rPr lang="en-US" sz="2000" dirty="0">
                <a:solidFill>
                  <a:srgbClr val="002060"/>
                </a:solidFill>
              </a:rPr>
              <a:t> </a:t>
            </a:r>
            <a:endParaRPr lang="ru-RU" sz="2000" dirty="0">
              <a:solidFill>
                <a:srgbClr val="002060"/>
              </a:solidFill>
            </a:endParaRPr>
          </a:p>
        </p:txBody>
      </p:sp>
      <p:grpSp>
        <p:nvGrpSpPr>
          <p:cNvPr id="171" name="Группа 170">
            <a:extLst>
              <a:ext uri="{FF2B5EF4-FFF2-40B4-BE49-F238E27FC236}">
                <a16:creationId xmlns:a16="http://schemas.microsoft.com/office/drawing/2014/main" id="{F5A534B3-9239-4801-A03D-C66AB4249FA9}"/>
              </a:ext>
            </a:extLst>
          </p:cNvPr>
          <p:cNvGrpSpPr/>
          <p:nvPr/>
        </p:nvGrpSpPr>
        <p:grpSpPr>
          <a:xfrm>
            <a:off x="2980958" y="1974749"/>
            <a:ext cx="4217449" cy="4217449"/>
            <a:chOff x="4178824" y="2548206"/>
            <a:chExt cx="4217449" cy="4217449"/>
          </a:xfrm>
        </p:grpSpPr>
        <p:pic>
          <p:nvPicPr>
            <p:cNvPr id="168" name="Рисунок 167" descr="Мишень со сплошной заливкой">
              <a:extLst>
                <a:ext uri="{FF2B5EF4-FFF2-40B4-BE49-F238E27FC236}">
                  <a16:creationId xmlns:a16="http://schemas.microsoft.com/office/drawing/2014/main" id="{CBD8F578-A94C-47D5-9CF4-FFB605347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102609">
              <a:off x="4178824" y="2548206"/>
              <a:ext cx="4217449" cy="4217449"/>
            </a:xfrm>
            <a:prstGeom prst="rect">
              <a:avLst/>
            </a:prstGeom>
          </p:spPr>
        </p:pic>
        <p:grpSp>
          <p:nvGrpSpPr>
            <p:cNvPr id="170" name="Группа 169">
              <a:extLst>
                <a:ext uri="{FF2B5EF4-FFF2-40B4-BE49-F238E27FC236}">
                  <a16:creationId xmlns:a16="http://schemas.microsoft.com/office/drawing/2014/main" id="{0783C28F-C135-4F30-ACF7-836FD3BB872B}"/>
                </a:ext>
              </a:extLst>
            </p:cNvPr>
            <p:cNvGrpSpPr/>
            <p:nvPr/>
          </p:nvGrpSpPr>
          <p:grpSpPr>
            <a:xfrm>
              <a:off x="4270551" y="2743492"/>
              <a:ext cx="3886841" cy="3404677"/>
              <a:chOff x="4270551" y="2743492"/>
              <a:chExt cx="3886841" cy="3404677"/>
            </a:xfrm>
          </p:grpSpPr>
          <p:sp>
            <p:nvSpPr>
              <p:cNvPr id="74" name="Oval 1">
                <a:extLst>
                  <a:ext uri="{FF2B5EF4-FFF2-40B4-BE49-F238E27FC236}">
                    <a16:creationId xmlns:a16="http://schemas.microsoft.com/office/drawing/2014/main" id="{D445ABC7-9756-4D78-92E1-9BD323CF41FC}"/>
                  </a:ext>
                </a:extLst>
              </p:cNvPr>
              <p:cNvSpPr/>
              <p:nvPr/>
            </p:nvSpPr>
            <p:spPr>
              <a:xfrm>
                <a:off x="5833747"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node 0</a:t>
                </a:r>
                <a:endParaRPr lang="ru-RU" sz="2000" dirty="0">
                  <a:solidFill>
                    <a:srgbClr val="002060"/>
                  </a:solidFill>
                </a:endParaRPr>
              </a:p>
            </p:txBody>
          </p:sp>
          <p:sp>
            <p:nvSpPr>
              <p:cNvPr id="75" name="Oval 1">
                <a:extLst>
                  <a:ext uri="{FF2B5EF4-FFF2-40B4-BE49-F238E27FC236}">
                    <a16:creationId xmlns:a16="http://schemas.microsoft.com/office/drawing/2014/main" id="{28E82B5D-9D75-4AD7-B25E-798C7DD5A7D6}"/>
                  </a:ext>
                </a:extLst>
              </p:cNvPr>
              <p:cNvSpPr/>
              <p:nvPr/>
            </p:nvSpPr>
            <p:spPr>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2</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6" name="Oval 1">
                <a:extLst>
                  <a:ext uri="{FF2B5EF4-FFF2-40B4-BE49-F238E27FC236}">
                    <a16:creationId xmlns:a16="http://schemas.microsoft.com/office/drawing/2014/main" id="{A0635F6F-6A43-4072-8713-CDB49F56AAD9}"/>
                  </a:ext>
                </a:extLst>
              </p:cNvPr>
              <p:cNvSpPr/>
              <p:nvPr/>
            </p:nvSpPr>
            <p:spPr>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1</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grpSp>
      <p:graphicFrame>
        <p:nvGraphicFramePr>
          <p:cNvPr id="177" name="Объект 176">
            <a:extLst>
              <a:ext uri="{FF2B5EF4-FFF2-40B4-BE49-F238E27FC236}">
                <a16:creationId xmlns:a16="http://schemas.microsoft.com/office/drawing/2014/main" id="{8D8E299F-3A1C-4063-806D-8430A36DB76B}"/>
              </a:ext>
            </a:extLst>
          </p:cNvPr>
          <p:cNvGraphicFramePr>
            <a:graphicFrameLocks noChangeAspect="1"/>
          </p:cNvGraphicFramePr>
          <p:nvPr/>
        </p:nvGraphicFramePr>
        <p:xfrm>
          <a:off x="5524781" y="5673660"/>
          <a:ext cx="4297363" cy="922337"/>
        </p:xfrm>
        <a:graphic>
          <a:graphicData uri="http://schemas.openxmlformats.org/presentationml/2006/ole">
            <mc:AlternateContent xmlns:mc="http://schemas.openxmlformats.org/markup-compatibility/2006">
              <mc:Choice xmlns:v="urn:schemas-microsoft-com:vml" Requires="v">
                <p:oleObj spid="_x0000_s8200" name="Worksheet" r:id="rId5" imgW="4297680" imgH="922224" progId="Excel.Sheet.12">
                  <p:embed/>
                </p:oleObj>
              </mc:Choice>
              <mc:Fallback>
                <p:oleObj name="Worksheet" r:id="rId5" imgW="4297680" imgH="922224" progId="Excel.Sheet.12">
                  <p:embed/>
                  <p:pic>
                    <p:nvPicPr>
                      <p:cNvPr id="177" name="Объект 176">
                        <a:extLst>
                          <a:ext uri="{FF2B5EF4-FFF2-40B4-BE49-F238E27FC236}">
                            <a16:creationId xmlns:a16="http://schemas.microsoft.com/office/drawing/2014/main" id="{8D8E299F-3A1C-4063-806D-8430A36DB76B}"/>
                          </a:ext>
                        </a:extLst>
                      </p:cNvPr>
                      <p:cNvPicPr/>
                      <p:nvPr/>
                    </p:nvPicPr>
                    <p:blipFill>
                      <a:blip r:embed="rId6"/>
                      <a:stretch>
                        <a:fillRect/>
                      </a:stretch>
                    </p:blipFill>
                    <p:spPr>
                      <a:xfrm>
                        <a:off x="5524781" y="5673660"/>
                        <a:ext cx="4297363" cy="922337"/>
                      </a:xfrm>
                      <a:prstGeom prst="rect">
                        <a:avLst/>
                      </a:prstGeom>
                    </p:spPr>
                  </p:pic>
                </p:oleObj>
              </mc:Fallback>
            </mc:AlternateContent>
          </a:graphicData>
        </a:graphic>
      </p:graphicFrame>
      <p:graphicFrame>
        <p:nvGraphicFramePr>
          <p:cNvPr id="179" name="Объект 178">
            <a:extLst>
              <a:ext uri="{FF2B5EF4-FFF2-40B4-BE49-F238E27FC236}">
                <a16:creationId xmlns:a16="http://schemas.microsoft.com/office/drawing/2014/main" id="{51F2F109-0258-4AE4-8884-5A684247F616}"/>
              </a:ext>
            </a:extLst>
          </p:cNvPr>
          <p:cNvGraphicFramePr>
            <a:graphicFrameLocks noChangeAspect="1"/>
          </p:cNvGraphicFramePr>
          <p:nvPr/>
        </p:nvGraphicFramePr>
        <p:xfrm>
          <a:off x="6755155" y="2480903"/>
          <a:ext cx="4297363" cy="922337"/>
        </p:xfrm>
        <a:graphic>
          <a:graphicData uri="http://schemas.openxmlformats.org/presentationml/2006/ole">
            <mc:AlternateContent xmlns:mc="http://schemas.openxmlformats.org/markup-compatibility/2006">
              <mc:Choice xmlns:v="urn:schemas-microsoft-com:vml" Requires="v">
                <p:oleObj spid="_x0000_s8201" name="Worksheet" r:id="rId7" imgW="4297680" imgH="922224" progId="Excel.Sheet.12">
                  <p:embed/>
                </p:oleObj>
              </mc:Choice>
              <mc:Fallback>
                <p:oleObj name="Worksheet" r:id="rId7" imgW="4297680" imgH="922224" progId="Excel.Sheet.12">
                  <p:embed/>
                  <p:pic>
                    <p:nvPicPr>
                      <p:cNvPr id="179" name="Объект 178">
                        <a:extLst>
                          <a:ext uri="{FF2B5EF4-FFF2-40B4-BE49-F238E27FC236}">
                            <a16:creationId xmlns:a16="http://schemas.microsoft.com/office/drawing/2014/main" id="{51F2F109-0258-4AE4-8884-5A684247F616}"/>
                          </a:ext>
                        </a:extLst>
                      </p:cNvPr>
                      <p:cNvPicPr/>
                      <p:nvPr/>
                    </p:nvPicPr>
                    <p:blipFill>
                      <a:blip r:embed="rId8"/>
                      <a:stretch>
                        <a:fillRect/>
                      </a:stretch>
                    </p:blipFill>
                    <p:spPr>
                      <a:xfrm>
                        <a:off x="6755155" y="2480903"/>
                        <a:ext cx="4297363" cy="922337"/>
                      </a:xfrm>
                      <a:prstGeom prst="rect">
                        <a:avLst/>
                      </a:prstGeom>
                    </p:spPr>
                  </p:pic>
                </p:oleObj>
              </mc:Fallback>
            </mc:AlternateContent>
          </a:graphicData>
        </a:graphic>
      </p:graphicFrame>
      <p:graphicFrame>
        <p:nvGraphicFramePr>
          <p:cNvPr id="181" name="Объект 180">
            <a:extLst>
              <a:ext uri="{FF2B5EF4-FFF2-40B4-BE49-F238E27FC236}">
                <a16:creationId xmlns:a16="http://schemas.microsoft.com/office/drawing/2014/main" id="{72D21233-EE3A-49C1-A525-492BAF4F6865}"/>
              </a:ext>
            </a:extLst>
          </p:cNvPr>
          <p:cNvGraphicFramePr>
            <a:graphicFrameLocks noChangeAspect="1"/>
          </p:cNvGraphicFramePr>
          <p:nvPr/>
        </p:nvGraphicFramePr>
        <p:xfrm>
          <a:off x="386551" y="5673660"/>
          <a:ext cx="4297363" cy="922337"/>
        </p:xfrm>
        <a:graphic>
          <a:graphicData uri="http://schemas.openxmlformats.org/presentationml/2006/ole">
            <mc:AlternateContent xmlns:mc="http://schemas.openxmlformats.org/markup-compatibility/2006">
              <mc:Choice xmlns:v="urn:schemas-microsoft-com:vml" Requires="v">
                <p:oleObj spid="_x0000_s8202" name="Worksheet" r:id="rId9" imgW="4297680" imgH="922224" progId="Excel.Sheet.12">
                  <p:embed/>
                </p:oleObj>
              </mc:Choice>
              <mc:Fallback>
                <p:oleObj name="Worksheet" r:id="rId9" imgW="4297680" imgH="922224" progId="Excel.Sheet.12">
                  <p:embed/>
                  <p:pic>
                    <p:nvPicPr>
                      <p:cNvPr id="181" name="Объект 180">
                        <a:extLst>
                          <a:ext uri="{FF2B5EF4-FFF2-40B4-BE49-F238E27FC236}">
                            <a16:creationId xmlns:a16="http://schemas.microsoft.com/office/drawing/2014/main" id="{72D21233-EE3A-49C1-A525-492BAF4F6865}"/>
                          </a:ext>
                        </a:extLst>
                      </p:cNvPr>
                      <p:cNvPicPr/>
                      <p:nvPr/>
                    </p:nvPicPr>
                    <p:blipFill>
                      <a:blip r:embed="rId10"/>
                      <a:stretch>
                        <a:fillRect/>
                      </a:stretch>
                    </p:blipFill>
                    <p:spPr>
                      <a:xfrm>
                        <a:off x="386551" y="5673660"/>
                        <a:ext cx="4297363" cy="922337"/>
                      </a:xfrm>
                      <a:prstGeom prst="rect">
                        <a:avLst/>
                      </a:prstGeom>
                    </p:spPr>
                  </p:pic>
                </p:oleObj>
              </mc:Fallback>
            </mc:AlternateContent>
          </a:graphicData>
        </a:graphic>
      </p:graphicFrame>
      <p:cxnSp>
        <p:nvCxnSpPr>
          <p:cNvPr id="183" name="Прямая соединительная линия 182">
            <a:extLst>
              <a:ext uri="{FF2B5EF4-FFF2-40B4-BE49-F238E27FC236}">
                <a16:creationId xmlns:a16="http://schemas.microsoft.com/office/drawing/2014/main" id="{4C6CB30D-CBE3-498B-9048-731408C2F32F}"/>
              </a:ext>
            </a:extLst>
          </p:cNvPr>
          <p:cNvCxnSpPr>
            <a:cxnSpLocks/>
            <a:stCxn id="74" idx="6"/>
            <a:endCxn id="179" idx="1"/>
          </p:cNvCxnSpPr>
          <p:nvPr/>
        </p:nvCxnSpPr>
        <p:spPr>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a:extLst>
              <a:ext uri="{FF2B5EF4-FFF2-40B4-BE49-F238E27FC236}">
                <a16:creationId xmlns:a16="http://schemas.microsoft.com/office/drawing/2014/main" id="{F30719ED-7713-410F-BE1F-C3C6C8974703}"/>
              </a:ext>
            </a:extLst>
          </p:cNvPr>
          <p:cNvCxnSpPr>
            <a:cxnSpLocks/>
            <a:stCxn id="181" idx="0"/>
            <a:endCxn id="75" idx="3"/>
          </p:cNvCxnSpPr>
          <p:nvPr/>
        </p:nvCxnSpPr>
        <p:spPr>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a:extLst>
              <a:ext uri="{FF2B5EF4-FFF2-40B4-BE49-F238E27FC236}">
                <a16:creationId xmlns:a16="http://schemas.microsoft.com/office/drawing/2014/main" id="{5EEC1D0B-EDAD-493E-B8B2-2DDC359E6F1C}"/>
              </a:ext>
            </a:extLst>
          </p:cNvPr>
          <p:cNvCxnSpPr>
            <a:cxnSpLocks/>
            <a:stCxn id="177" idx="0"/>
            <a:endCxn id="76" idx="6"/>
          </p:cNvCxnSpPr>
          <p:nvPr/>
        </p:nvCxnSpPr>
        <p:spPr>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0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Операторы манипулирования данными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dirty="0">
                <a:solidFill>
                  <a:srgbClr val="002060"/>
                </a:solidFill>
                <a:latin typeface="+mn-lt"/>
              </a:rPr>
              <a:t>CQL:</a:t>
            </a:r>
            <a:endParaRPr lang="ru-RU" sz="2000" dirty="0">
              <a:solidFill>
                <a:srgbClr val="002060"/>
              </a:solidFill>
              <a:latin typeface="+mn-lt"/>
            </a:endParaRPr>
          </a:p>
          <a:p>
            <a:pPr marL="342900" indent="-342900" algn="just">
              <a:spcBef>
                <a:spcPts val="0"/>
              </a:spcBef>
              <a:spcAft>
                <a:spcPts val="600"/>
              </a:spcAft>
            </a:pPr>
            <a:r>
              <a:rPr lang="ru-RU" sz="2000" dirty="0">
                <a:solidFill>
                  <a:srgbClr val="002060"/>
                </a:solidFill>
                <a:latin typeface="+mn-lt"/>
              </a:rPr>
              <a:t>INSERT - оператор языка СQL, который позволяет добавить строку со значениями в таблицу</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INSERT INTO users (username, fullname, regdate, status)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eaLnBrk="0" fontAlgn="base" hangingPunct="0">
              <a:spcBef>
                <a:spcPct val="0"/>
              </a:spcBef>
              <a:spcAft>
                <a:spcPct val="0"/>
              </a:spcAft>
              <a:buNone/>
              <a:defRPr/>
            </a:pPr>
            <a:r>
              <a:rPr lang="ru-RU"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VALUES ("ivanovi",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Иван Иванов", 01.01.2020,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Available");</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indent="-342900" algn="just">
              <a:spcBef>
                <a:spcPts val="600"/>
              </a:spcBef>
              <a:spcAft>
                <a:spcPts val="600"/>
              </a:spcAft>
            </a:pPr>
            <a:r>
              <a:rPr lang="ru-RU" sz="2000" dirty="0">
                <a:solidFill>
                  <a:srgbClr val="002060"/>
                </a:solidFill>
                <a:latin typeface="+mn-lt"/>
              </a:rPr>
              <a:t>SELECT - оператор запроса в языке СQL, возвращающий набор данных (выборку) из базы данных.</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username FROM users WHERE id = 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a:spcBef>
                <a:spcPts val="0"/>
              </a:spcBef>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a:t>
            </a:r>
            <a:r>
              <a:rPr lang="ru-RU" sz="1400" dirty="0">
                <a:solidFill>
                  <a:srgbClr val="000000"/>
                </a:solidFill>
                <a:latin typeface="Courier New" panose="02070309020205020404" pitchFamily="49" charset="0"/>
                <a:cs typeface="Courier New" panose="02070309020205020404" pitchFamily="49" charset="0"/>
              </a:rPr>
              <a:t>или</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 FROM users WHERE id = 1;</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360000" indent="-360000" algn="just">
              <a:spcBef>
                <a:spcPts val="600"/>
              </a:spcBef>
              <a:spcAft>
                <a:spcPts val="600"/>
              </a:spcAft>
            </a:pPr>
            <a:r>
              <a:rPr lang="ru-RU" sz="2000" dirty="0">
                <a:solidFill>
                  <a:srgbClr val="002060"/>
                </a:solidFill>
                <a:latin typeface="+mn-lt"/>
              </a:rPr>
              <a:t>UPDATE — оператор языка СQL, позволяющий обновить значения в заданных столбцах таблицы.</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UPDATE users SET status = 'Busy' WHERE id = 1;</a:t>
            </a:r>
          </a:p>
          <a:p>
            <a:pPr marL="342900" indent="-342900" algn="just">
              <a:spcBef>
                <a:spcPts val="600"/>
              </a:spcBef>
              <a:spcAft>
                <a:spcPts val="600"/>
              </a:spcAft>
            </a:pPr>
            <a:r>
              <a:rPr lang="ru-RU" sz="2000" dirty="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dirty="0">
                <a:solidFill>
                  <a:srgbClr val="002060"/>
                </a:solidFill>
                <a:latin typeface="+mn-lt"/>
              </a:rPr>
              <a:t>where</a:t>
            </a:r>
            <a:r>
              <a:rPr lang="ru-RU" sz="2000" dirty="0">
                <a:solidFill>
                  <a:srgbClr val="002060"/>
                </a:solidFill>
                <a:latin typeface="+mn-lt"/>
              </a:rPr>
              <a:t>. В случае, если критерий отбора не определён, выполняется удаление всех записей: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 WHERE id = 3;</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или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ts val="600"/>
              </a:spcBef>
              <a:buFontTx/>
              <a:buNone/>
            </a:pPr>
            <a:r>
              <a:rPr lang="ru-RU" altLang="ru-RU" sz="2000" dirty="0">
                <a:solidFill>
                  <a:srgbClr val="002060"/>
                </a:solidFill>
                <a:latin typeface="+mn-lt"/>
              </a:rPr>
              <a:t>Больше информации по операторам </a:t>
            </a:r>
            <a:r>
              <a:rPr lang="en-US" altLang="ru-RU" sz="2000" dirty="0">
                <a:solidFill>
                  <a:srgbClr val="002060"/>
                </a:solidFill>
                <a:latin typeface="+mn-lt"/>
              </a:rPr>
              <a:t>CQL</a:t>
            </a:r>
            <a:r>
              <a:rPr lang="ru-RU" altLang="ru-RU" sz="2000" dirty="0">
                <a:solidFill>
                  <a:srgbClr val="002060"/>
                </a:solidFill>
                <a:latin typeface="+mn-lt"/>
              </a:rPr>
              <a:t> (</a:t>
            </a:r>
            <a:r>
              <a:rPr lang="en-US" altLang="ru-RU" sz="2000" dirty="0">
                <a:solidFill>
                  <a:srgbClr val="002060"/>
                </a:solidFill>
                <a:latin typeface="+mn-lt"/>
              </a:rPr>
              <a:t>DML</a:t>
            </a:r>
            <a:r>
              <a:rPr lang="ru-RU" altLang="ru-RU" sz="2000" dirty="0">
                <a:solidFill>
                  <a:srgbClr val="002060"/>
                </a:solidFill>
                <a:latin typeface="+mn-lt"/>
              </a:rPr>
              <a:t>): </a:t>
            </a:r>
            <a:r>
              <a:rPr lang="en-US" altLang="ru-RU" sz="2000" dirty="0">
                <a:solidFill>
                  <a:srgbClr val="002060"/>
                </a:solidFill>
                <a:latin typeface="+mn-lt"/>
                <a:hlinkClick r:id="rId3"/>
              </a:rPr>
              <a:t>https://docs.scylladb.com/getting-started/dml/#</a:t>
            </a:r>
            <a:r>
              <a:rPr lang="ru-RU" altLang="ru-RU" sz="2000" dirty="0">
                <a:solidFill>
                  <a:srgbClr val="002060"/>
                </a:solidFill>
                <a:latin typeface="+mn-lt"/>
              </a:rPr>
              <a:t> </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00007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Для работы со </a:t>
            </a:r>
            <a:r>
              <a:rPr lang="en-US" sz="2000" dirty="0">
                <a:solidFill>
                  <a:srgbClr val="002060"/>
                </a:solidFill>
                <a:latin typeface="+mn-lt"/>
              </a:rPr>
              <a:t>Scylla </a:t>
            </a:r>
            <a:r>
              <a:rPr lang="ru-RU" sz="2000" dirty="0">
                <a:solidFill>
                  <a:srgbClr val="002060"/>
                </a:solidFill>
                <a:latin typeface="+mn-lt"/>
              </a:rPr>
              <a:t>из </a:t>
            </a:r>
            <a:r>
              <a:rPr lang="en-US" sz="2000" dirty="0">
                <a:solidFill>
                  <a:srgbClr val="002060"/>
                </a:solidFill>
                <a:latin typeface="+mn-lt"/>
              </a:rPr>
              <a:t>Python </a:t>
            </a:r>
            <a:r>
              <a:rPr lang="ru-RU" sz="2000" dirty="0">
                <a:solidFill>
                  <a:srgbClr val="002060"/>
                </a:solidFill>
                <a:latin typeface="+mn-lt"/>
              </a:rPr>
              <a:t>необходимо установить библиотеку </a:t>
            </a:r>
            <a:r>
              <a:rPr lang="en-US" sz="2000" dirty="0">
                <a:solidFill>
                  <a:srgbClr val="002060"/>
                </a:solidFill>
                <a:latin typeface="+mn-lt"/>
              </a:rPr>
              <a:t>cassandra-driver.</a:t>
            </a:r>
          </a:p>
          <a:p>
            <a:pPr>
              <a:spcBef>
                <a:spcPts val="0"/>
              </a:spcBef>
              <a:buNone/>
            </a:pPr>
            <a:r>
              <a:rPr lang="en-US" sz="1400" b="1" dirty="0">
                <a:solidFill>
                  <a:srgbClr val="0000FF"/>
                </a:solidFill>
                <a:effectLst/>
                <a:latin typeface="Courier New" panose="02070309020205020404" pitchFamily="49" charset="0"/>
              </a:rPr>
              <a:t>from</a:t>
            </a:r>
            <a:r>
              <a:rPr lang="en-US" sz="1400" dirty="0">
                <a:solidFill>
                  <a:srgbClr val="000000"/>
                </a:solidFill>
                <a:effectLst/>
                <a:latin typeface="Courier New" panose="02070309020205020404" pitchFamily="49" charset="0"/>
              </a:rPr>
              <a:t> cassandra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cluster </a:t>
            </a: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Cluster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"INSERT INTO users (id, username, fullname, regdate, status) VALUES (%s, %s, %s, %s,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item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item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res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57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No!</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Если скорость обработки запроса </a:t>
            </a:r>
            <a:r>
              <a:rPr lang="en-US" sz="2000" dirty="0">
                <a:solidFill>
                  <a:srgbClr val="002060"/>
                </a:solidFill>
                <a:latin typeface="+mn-lt"/>
              </a:rPr>
              <a:t>&gt; 1 </a:t>
            </a:r>
            <a:r>
              <a:rPr lang="ru-RU" sz="2000" dirty="0">
                <a:solidFill>
                  <a:srgbClr val="002060"/>
                </a:solidFill>
                <a:latin typeface="+mn-lt"/>
              </a:rPr>
              <a:t>сек.</a:t>
            </a:r>
            <a:r>
              <a:rPr lang="en-US" sz="2000" dirty="0">
                <a:solidFill>
                  <a:srgbClr val="002060"/>
                </a:solidFill>
                <a:latin typeface="+mn-lt"/>
              </a:rPr>
              <a:t>, </a:t>
            </a:r>
            <a:r>
              <a:rPr lang="ru-RU" sz="2000" dirty="0">
                <a:solidFill>
                  <a:srgbClr val="002060"/>
                </a:solidFill>
                <a:latin typeface="+mn-lt"/>
              </a:rPr>
              <a:t>то время ожидания тысяча первого запроса </a:t>
            </a:r>
            <a:r>
              <a:rPr lang="en-US" sz="2000" dirty="0">
                <a:solidFill>
                  <a:srgbClr val="002060"/>
                </a:solidFill>
                <a:latin typeface="+mn-lt"/>
              </a:rPr>
              <a:t>&gt; 100</a:t>
            </a:r>
            <a:r>
              <a:rPr lang="ru-RU" sz="2000" dirty="0">
                <a:solidFill>
                  <a:srgbClr val="002060"/>
                </a:solidFill>
                <a:latin typeface="+mn-lt"/>
              </a:rPr>
              <a:t>0</a:t>
            </a:r>
            <a:r>
              <a:rPr lang="en-US" sz="2000" dirty="0">
                <a:solidFill>
                  <a:srgbClr val="002060"/>
                </a:solidFill>
                <a:latin typeface="+mn-lt"/>
              </a:rPr>
              <a:t> </a:t>
            </a:r>
            <a:r>
              <a:rPr lang="ru-RU" sz="2000" dirty="0">
                <a:solidFill>
                  <a:srgbClr val="002060"/>
                </a:solidFill>
                <a:latin typeface="+mn-lt"/>
              </a:rPr>
              <a:t>сек. (</a:t>
            </a:r>
            <a:r>
              <a:rPr lang="en-US" sz="2000" dirty="0">
                <a:solidFill>
                  <a:srgbClr val="002060"/>
                </a:solidFill>
                <a:latin typeface="+mn-lt"/>
              </a:rPr>
              <a:t>~17 </a:t>
            </a:r>
            <a:r>
              <a:rPr lang="ru-RU" sz="2000" dirty="0">
                <a:solidFill>
                  <a:srgbClr val="002060"/>
                </a:solidFill>
                <a:latin typeface="+mn-lt"/>
              </a:rPr>
              <a:t>минут).</a:t>
            </a:r>
          </a:p>
        </p:txBody>
      </p:sp>
      <p:graphicFrame>
        <p:nvGraphicFramePr>
          <p:cNvPr id="95" name="Object 7">
            <a:extLst>
              <a:ext uri="{FF2B5EF4-FFF2-40B4-BE49-F238E27FC236}">
                <a16:creationId xmlns:a16="http://schemas.microsoft.com/office/drawing/2014/main" id="{165E1A85-71B1-4DF1-9CB3-D5C52C6C9102}"/>
              </a:ext>
            </a:extLst>
          </p:cNvPr>
          <p:cNvGraphicFramePr>
            <a:graphicFrameLocks noChangeAspect="1"/>
          </p:cNvGraphicFramePr>
          <p:nvPr>
            <p:extLst>
              <p:ext uri="{D42A27DB-BD31-4B8C-83A1-F6EECF244321}">
                <p14:modId xmlns:p14="http://schemas.microsoft.com/office/powerpoint/2010/main" val="2699402877"/>
              </p:ext>
            </p:extLst>
          </p:nvPr>
        </p:nvGraphicFramePr>
        <p:xfrm>
          <a:off x="7505672" y="1715641"/>
          <a:ext cx="2438400" cy="1789112"/>
        </p:xfrm>
        <a:graphic>
          <a:graphicData uri="http://schemas.openxmlformats.org/presentationml/2006/ole">
            <mc:AlternateContent xmlns:mc="http://schemas.openxmlformats.org/markup-compatibility/2006">
              <mc:Choice xmlns:v="urn:schemas-microsoft-com:vml" Requires="v">
                <p:oleObj spid="_x0000_s2054" name="Worksheet" r:id="rId3" imgW="1828832" imgH="1342917" progId="Excel.Sheet.12">
                  <p:embed/>
                </p:oleObj>
              </mc:Choice>
              <mc:Fallback>
                <p:oleObj name="Worksheet" r:id="rId3" imgW="1828832" imgH="1342917" progId="Excel.Sheet.12">
                  <p:embed/>
                  <p:pic>
                    <p:nvPicPr>
                      <p:cNvPr id="8" name="Object 7"/>
                      <p:cNvPicPr/>
                      <p:nvPr/>
                    </p:nvPicPr>
                    <p:blipFill>
                      <a:blip r:embed="rId4"/>
                      <a:stretch>
                        <a:fillRect/>
                      </a:stretch>
                    </p:blipFill>
                    <p:spPr>
                      <a:xfrm>
                        <a:off x="7505672" y="1715641"/>
                        <a:ext cx="2438400" cy="1789112"/>
                      </a:xfrm>
                      <a:prstGeom prst="rect">
                        <a:avLst/>
                      </a:prstGeom>
                    </p:spPr>
                  </p:pic>
                </p:oleObj>
              </mc:Fallback>
            </mc:AlternateContent>
          </a:graphicData>
        </a:graphic>
      </p:graphicFrame>
      <p:graphicFrame>
        <p:nvGraphicFramePr>
          <p:cNvPr id="96" name="Object 4">
            <a:extLst>
              <a:ext uri="{FF2B5EF4-FFF2-40B4-BE49-F238E27FC236}">
                <a16:creationId xmlns:a16="http://schemas.microsoft.com/office/drawing/2014/main" id="{E673FABF-3E8D-4716-BF7E-95655824D2AB}"/>
              </a:ext>
            </a:extLst>
          </p:cNvPr>
          <p:cNvGraphicFramePr>
            <a:graphicFrameLocks noChangeAspect="1"/>
          </p:cNvGraphicFramePr>
          <p:nvPr>
            <p:extLst>
              <p:ext uri="{D42A27DB-BD31-4B8C-83A1-F6EECF244321}">
                <p14:modId xmlns:p14="http://schemas.microsoft.com/office/powerpoint/2010/main" val="1093577293"/>
              </p:ext>
            </p:extLst>
          </p:nvPr>
        </p:nvGraphicFramePr>
        <p:xfrm>
          <a:off x="1784024" y="1741139"/>
          <a:ext cx="4113213" cy="1784350"/>
        </p:xfrm>
        <a:graphic>
          <a:graphicData uri="http://schemas.openxmlformats.org/presentationml/2006/ole">
            <mc:AlternateContent xmlns:mc="http://schemas.openxmlformats.org/markup-compatibility/2006">
              <mc:Choice xmlns:v="urn:schemas-microsoft-com:vml" Requires="v">
                <p:oleObj spid="_x0000_s2055" name="Worksheet" r:id="rId5" imgW="3095506" imgH="1342917" progId="Excel.Sheet.12">
                  <p:embed/>
                </p:oleObj>
              </mc:Choice>
              <mc:Fallback>
                <p:oleObj name="Worksheet" r:id="rId5" imgW="3095506" imgH="1342917" progId="Excel.Sheet.12">
                  <p:embed/>
                  <p:pic>
                    <p:nvPicPr>
                      <p:cNvPr id="5" name="Object 4"/>
                      <p:cNvPicPr/>
                      <p:nvPr/>
                    </p:nvPicPr>
                    <p:blipFill>
                      <a:blip r:embed="rId6"/>
                      <a:stretch>
                        <a:fillRect/>
                      </a:stretch>
                    </p:blipFill>
                    <p:spPr>
                      <a:xfrm>
                        <a:off x="1784024" y="1741139"/>
                        <a:ext cx="4113213" cy="1784350"/>
                      </a:xfrm>
                      <a:prstGeom prst="rect">
                        <a:avLst/>
                      </a:prstGeom>
                    </p:spPr>
                  </p:pic>
                </p:oleObj>
              </mc:Fallback>
            </mc:AlternateContent>
          </a:graphicData>
        </a:graphic>
      </p:graphicFrame>
      <p:grpSp>
        <p:nvGrpSpPr>
          <p:cNvPr id="97" name="Group 86">
            <a:extLst>
              <a:ext uri="{FF2B5EF4-FFF2-40B4-BE49-F238E27FC236}">
                <a16:creationId xmlns:a16="http://schemas.microsoft.com/office/drawing/2014/main" id="{5E16FA70-6EB9-4852-8938-E584C69655EB}"/>
              </a:ext>
            </a:extLst>
          </p:cNvPr>
          <p:cNvGrpSpPr/>
          <p:nvPr/>
        </p:nvGrpSpPr>
        <p:grpSpPr>
          <a:xfrm>
            <a:off x="6047909" y="3937953"/>
            <a:ext cx="3259167" cy="2160240"/>
            <a:chOff x="3907953" y="4459424"/>
            <a:chExt cx="3259167" cy="2160240"/>
          </a:xfrm>
        </p:grpSpPr>
        <p:pic>
          <p:nvPicPr>
            <p:cNvPr id="98" name="Picture 8">
              <a:extLst>
                <a:ext uri="{FF2B5EF4-FFF2-40B4-BE49-F238E27FC236}">
                  <a16:creationId xmlns:a16="http://schemas.microsoft.com/office/drawing/2014/main" id="{DF84169A-7F99-4D37-B9FD-5250D1E702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111109">
              <a:off x="4994603" y="4926679"/>
              <a:ext cx="700034" cy="466005"/>
            </a:xfrm>
            <a:prstGeom prst="rect">
              <a:avLst/>
            </a:prstGeom>
          </p:spPr>
        </p:pic>
        <p:pic>
          <p:nvPicPr>
            <p:cNvPr id="99" name="Picture 15">
              <a:extLst>
                <a:ext uri="{FF2B5EF4-FFF2-40B4-BE49-F238E27FC236}">
                  <a16:creationId xmlns:a16="http://schemas.microsoft.com/office/drawing/2014/main" id="{E6B9A1A0-D6E4-4539-8A2F-AC5DC7930819}"/>
                </a:ext>
              </a:extLst>
            </p:cNvPr>
            <p:cNvPicPr>
              <a:picLocks noChangeAspect="1"/>
            </p:cNvPicPr>
            <p:nvPr/>
          </p:nvPicPr>
          <p:blipFill>
            <a:blip r:embed="rId8"/>
            <a:stretch>
              <a:fillRect/>
            </a:stretch>
          </p:blipFill>
          <p:spPr>
            <a:xfrm>
              <a:off x="5046759" y="5971592"/>
              <a:ext cx="934023" cy="389853"/>
            </a:xfrm>
            <a:prstGeom prst="rect">
              <a:avLst/>
            </a:prstGeom>
          </p:spPr>
        </p:pic>
        <p:pic>
          <p:nvPicPr>
            <p:cNvPr id="100" name="Picture 22">
              <a:extLst>
                <a:ext uri="{FF2B5EF4-FFF2-40B4-BE49-F238E27FC236}">
                  <a16:creationId xmlns:a16="http://schemas.microsoft.com/office/drawing/2014/main" id="{32C5477F-E9B7-4021-B580-C52AFFA39D35}"/>
                </a:ext>
              </a:extLst>
            </p:cNvPr>
            <p:cNvPicPr>
              <a:picLocks noChangeAspect="1"/>
            </p:cNvPicPr>
            <p:nvPr/>
          </p:nvPicPr>
          <p:blipFill rotWithShape="1">
            <a:blip r:embed="rId9"/>
            <a:srcRect r="6516"/>
            <a:stretch/>
          </p:blipFill>
          <p:spPr>
            <a:xfrm>
              <a:off x="3907953" y="4907648"/>
              <a:ext cx="1008112" cy="970072"/>
            </a:xfrm>
            <a:prstGeom prst="rect">
              <a:avLst/>
            </a:prstGeom>
          </p:spPr>
        </p:pic>
        <p:pic>
          <p:nvPicPr>
            <p:cNvPr id="101" name="Picture 23">
              <a:extLst>
                <a:ext uri="{FF2B5EF4-FFF2-40B4-BE49-F238E27FC236}">
                  <a16:creationId xmlns:a16="http://schemas.microsoft.com/office/drawing/2014/main" id="{A46C0FB9-D6B6-43CF-8B0A-3B0F8C98FA1C}"/>
                </a:ext>
              </a:extLst>
            </p:cNvPr>
            <p:cNvPicPr>
              <a:picLocks noChangeAspect="1"/>
            </p:cNvPicPr>
            <p:nvPr/>
          </p:nvPicPr>
          <p:blipFill rotWithShape="1">
            <a:blip r:embed="rId9"/>
            <a:srcRect r="6516"/>
            <a:stretch/>
          </p:blipFill>
          <p:spPr>
            <a:xfrm flipH="1">
              <a:off x="6231016" y="4858540"/>
              <a:ext cx="936104" cy="970072"/>
            </a:xfrm>
            <a:prstGeom prst="rect">
              <a:avLst/>
            </a:prstGeom>
          </p:spPr>
        </p:pic>
        <p:grpSp>
          <p:nvGrpSpPr>
            <p:cNvPr id="102" name="Group 26">
              <a:extLst>
                <a:ext uri="{FF2B5EF4-FFF2-40B4-BE49-F238E27FC236}">
                  <a16:creationId xmlns:a16="http://schemas.microsoft.com/office/drawing/2014/main" id="{6A7942C2-5C46-47AB-A973-0B8BE57EF7BC}"/>
                </a:ext>
              </a:extLst>
            </p:cNvPr>
            <p:cNvGrpSpPr/>
            <p:nvPr/>
          </p:nvGrpSpPr>
          <p:grpSpPr>
            <a:xfrm>
              <a:off x="4916065" y="4459424"/>
              <a:ext cx="1512168" cy="2160240"/>
              <a:chOff x="2411760" y="4581128"/>
              <a:chExt cx="1512168" cy="2160240"/>
            </a:xfrm>
            <a:effectLst>
              <a:glow>
                <a:srgbClr val="5B9BD5"/>
              </a:glow>
              <a:outerShdw blurRad="50800" dist="38100" dir="2700000" algn="tl" rotWithShape="0">
                <a:prstClr val="black">
                  <a:alpha val="40000"/>
                </a:prstClr>
              </a:outerShdw>
            </a:effectLst>
          </p:grpSpPr>
          <p:sp>
            <p:nvSpPr>
              <p:cNvPr id="104" name="Cube 1">
                <a:extLst>
                  <a:ext uri="{FF2B5EF4-FFF2-40B4-BE49-F238E27FC236}">
                    <a16:creationId xmlns:a16="http://schemas.microsoft.com/office/drawing/2014/main" id="{044B4E3A-5FA8-4B0F-8410-E0F3079D9C00}"/>
                  </a:ext>
                </a:extLst>
              </p:cNvPr>
              <p:cNvSpPr/>
              <p:nvPr/>
            </p:nvSpPr>
            <p:spPr>
              <a:xfrm>
                <a:off x="2411760" y="4581128"/>
                <a:ext cx="1512168" cy="2160240"/>
              </a:xfrm>
              <a:prstGeom prst="cube">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5" name="Straight Connector 25">
                <a:extLst>
                  <a:ext uri="{FF2B5EF4-FFF2-40B4-BE49-F238E27FC236}">
                    <a16:creationId xmlns:a16="http://schemas.microsoft.com/office/drawing/2014/main" id="{382F513C-C1A4-48B0-BE9D-B9D7682B52FF}"/>
                  </a:ext>
                </a:extLst>
              </p:cNvPr>
              <p:cNvCxnSpPr/>
              <p:nvPr/>
            </p:nvCxnSpPr>
            <p:spPr>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a:extLst>
                <a:ext uri="{FF2B5EF4-FFF2-40B4-BE49-F238E27FC236}">
                  <a16:creationId xmlns:a16="http://schemas.microsoft.com/office/drawing/2014/main" id="{3FB56150-7D63-4D03-A852-BE7FC432BED9}"/>
                </a:ext>
              </a:extLst>
            </p:cNvPr>
            <p:cNvSpPr txBox="1"/>
            <p:nvPr/>
          </p:nvSpPr>
          <p:spPr>
            <a:xfrm>
              <a:off x="5045824" y="5515878"/>
              <a:ext cx="855867" cy="369332"/>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Verdana" panose="020B0604030504040204" pitchFamily="34" charset="0"/>
                </a:rPr>
                <a:t>СУБД</a:t>
              </a:r>
            </a:p>
          </p:txBody>
        </p:sp>
      </p:grpSp>
      <p:cxnSp>
        <p:nvCxnSpPr>
          <p:cNvPr id="106" name="Straight Arrow Connector 30">
            <a:extLst>
              <a:ext uri="{FF2B5EF4-FFF2-40B4-BE49-F238E27FC236}">
                <a16:creationId xmlns:a16="http://schemas.microsoft.com/office/drawing/2014/main" id="{EA5F5FD0-CAF4-4616-8126-8400106FD894}"/>
              </a:ext>
            </a:extLst>
          </p:cNvPr>
          <p:cNvCxnSpPr/>
          <p:nvPr/>
        </p:nvCxnSpPr>
        <p:spPr>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a:extLst>
              <a:ext uri="{FF2B5EF4-FFF2-40B4-BE49-F238E27FC236}">
                <a16:creationId xmlns:a16="http://schemas.microsoft.com/office/drawing/2014/main" id="{1F30036D-8488-43B8-ACD7-57E659FE0311}"/>
              </a:ext>
            </a:extLst>
          </p:cNvPr>
          <p:cNvCxnSpPr/>
          <p:nvPr/>
        </p:nvCxnSpPr>
        <p:spPr>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a:extLst>
              <a:ext uri="{FF2B5EF4-FFF2-40B4-BE49-F238E27FC236}">
                <a16:creationId xmlns:a16="http://schemas.microsoft.com/office/drawing/2014/main" id="{FFDCFA69-A440-4772-A628-91DB31868012}"/>
              </a:ext>
            </a:extLst>
          </p:cNvPr>
          <p:cNvCxnSpPr/>
          <p:nvPr/>
        </p:nvCxnSpPr>
        <p:spPr>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a:extLst>
              <a:ext uri="{FF2B5EF4-FFF2-40B4-BE49-F238E27FC236}">
                <a16:creationId xmlns:a16="http://schemas.microsoft.com/office/drawing/2014/main" id="{E78C3683-45E6-46EE-A69C-71DAB31D269F}"/>
              </a:ext>
            </a:extLst>
          </p:cNvPr>
          <p:cNvCxnSpPr/>
          <p:nvPr/>
        </p:nvCxnSpPr>
        <p:spPr>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a:extLst>
              <a:ext uri="{FF2B5EF4-FFF2-40B4-BE49-F238E27FC236}">
                <a16:creationId xmlns:a16="http://schemas.microsoft.com/office/drawing/2014/main" id="{B918ABDC-BFB3-4208-B086-D81FB0C1C638}"/>
              </a:ext>
            </a:extLst>
          </p:cNvPr>
          <p:cNvCxnSpPr/>
          <p:nvPr/>
        </p:nvCxnSpPr>
        <p:spPr>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a:extLst>
              <a:ext uri="{FF2B5EF4-FFF2-40B4-BE49-F238E27FC236}">
                <a16:creationId xmlns:a16="http://schemas.microsoft.com/office/drawing/2014/main" id="{9525EB64-6D78-4ACD-876B-C593529D613B}"/>
              </a:ext>
            </a:extLst>
          </p:cNvPr>
          <p:cNvCxnSpPr/>
          <p:nvPr/>
        </p:nvCxnSpPr>
        <p:spPr>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a:extLst>
              <a:ext uri="{FF2B5EF4-FFF2-40B4-BE49-F238E27FC236}">
                <a16:creationId xmlns:a16="http://schemas.microsoft.com/office/drawing/2014/main" id="{E8A8CF81-41F1-47E7-8E88-6AB1AC973788}"/>
              </a:ext>
            </a:extLst>
          </p:cNvPr>
          <p:cNvCxnSpPr/>
          <p:nvPr/>
        </p:nvCxnSpPr>
        <p:spPr>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a:extLst>
              <a:ext uri="{FF2B5EF4-FFF2-40B4-BE49-F238E27FC236}">
                <a16:creationId xmlns:a16="http://schemas.microsoft.com/office/drawing/2014/main" id="{B6DB05D7-A226-4F52-905E-92212D3FDB5C}"/>
              </a:ext>
            </a:extLst>
          </p:cNvPr>
          <p:cNvCxnSpPr/>
          <p:nvPr/>
        </p:nvCxnSpPr>
        <p:spPr>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a:extLst>
              <a:ext uri="{FF2B5EF4-FFF2-40B4-BE49-F238E27FC236}">
                <a16:creationId xmlns:a16="http://schemas.microsoft.com/office/drawing/2014/main" id="{A85327B9-1599-473A-9D79-9D5D212FC36E}"/>
              </a:ext>
            </a:extLst>
          </p:cNvPr>
          <p:cNvGrpSpPr/>
          <p:nvPr/>
        </p:nvGrpSpPr>
        <p:grpSpPr>
          <a:xfrm>
            <a:off x="2707504" y="3942849"/>
            <a:ext cx="3196389" cy="1752956"/>
            <a:chOff x="179512" y="4700380"/>
            <a:chExt cx="3196389" cy="1752956"/>
          </a:xfrm>
        </p:grpSpPr>
        <p:grpSp>
          <p:nvGrpSpPr>
            <p:cNvPr id="115" name="Group 62">
              <a:extLst>
                <a:ext uri="{FF2B5EF4-FFF2-40B4-BE49-F238E27FC236}">
                  <a16:creationId xmlns:a16="http://schemas.microsoft.com/office/drawing/2014/main" id="{FA75A9FF-CAA5-48E8-A71A-B241D6A12FFE}"/>
                </a:ext>
              </a:extLst>
            </p:cNvPr>
            <p:cNvGrpSpPr/>
            <p:nvPr/>
          </p:nvGrpSpPr>
          <p:grpSpPr>
            <a:xfrm>
              <a:off x="179512" y="4700380"/>
              <a:ext cx="2935558" cy="1502542"/>
              <a:chOff x="466699" y="4676265"/>
              <a:chExt cx="2935558" cy="1502542"/>
            </a:xfrm>
          </p:grpSpPr>
          <p:sp>
            <p:nvSpPr>
              <p:cNvPr id="125" name="Down Arrow 43">
                <a:extLst>
                  <a:ext uri="{FF2B5EF4-FFF2-40B4-BE49-F238E27FC236}">
                    <a16:creationId xmlns:a16="http://schemas.microsoft.com/office/drawing/2014/main" id="{66F0FFD6-B1B6-436A-9197-2C96D1B1E5E6}"/>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6" name="TextBox 125">
                <a:extLst>
                  <a:ext uri="{FF2B5EF4-FFF2-40B4-BE49-F238E27FC236}">
                    <a16:creationId xmlns:a16="http://schemas.microsoft.com/office/drawing/2014/main" id="{7DFF6DDB-53D7-4D2D-9143-2124700CCA0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7" name="Down Arrow 64">
                <a:extLst>
                  <a:ext uri="{FF2B5EF4-FFF2-40B4-BE49-F238E27FC236}">
                    <a16:creationId xmlns:a16="http://schemas.microsoft.com/office/drawing/2014/main" id="{23EA356D-802A-4B0A-B2AC-71611FE69021}"/>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8" name="TextBox 127">
                <a:extLst>
                  <a:ext uri="{FF2B5EF4-FFF2-40B4-BE49-F238E27FC236}">
                    <a16:creationId xmlns:a16="http://schemas.microsoft.com/office/drawing/2014/main" id="{49A71CB8-F7D7-4A28-A70F-61B7A9AD159C}"/>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9" name="Down Arrow 66">
                <a:extLst>
                  <a:ext uri="{FF2B5EF4-FFF2-40B4-BE49-F238E27FC236}">
                    <a16:creationId xmlns:a16="http://schemas.microsoft.com/office/drawing/2014/main" id="{8EDC1A7D-8B78-4929-A08F-39380CF5E140}"/>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0" name="TextBox 129">
                <a:extLst>
                  <a:ext uri="{FF2B5EF4-FFF2-40B4-BE49-F238E27FC236}">
                    <a16:creationId xmlns:a16="http://schemas.microsoft.com/office/drawing/2014/main" id="{9870FDDC-3DD7-46C4-A011-8C6C09385EC2}"/>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1" name="Down Arrow 68">
                <a:extLst>
                  <a:ext uri="{FF2B5EF4-FFF2-40B4-BE49-F238E27FC236}">
                    <a16:creationId xmlns:a16="http://schemas.microsoft.com/office/drawing/2014/main" id="{9E71B5E5-CE59-4D8D-8B44-5F20BD695E42}"/>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2" name="TextBox 131">
                <a:extLst>
                  <a:ext uri="{FF2B5EF4-FFF2-40B4-BE49-F238E27FC236}">
                    <a16:creationId xmlns:a16="http://schemas.microsoft.com/office/drawing/2014/main" id="{DC8C84E4-9935-4142-934E-AB5BD87829BB}"/>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16" name="Group 76">
              <a:extLst>
                <a:ext uri="{FF2B5EF4-FFF2-40B4-BE49-F238E27FC236}">
                  <a16:creationId xmlns:a16="http://schemas.microsoft.com/office/drawing/2014/main" id="{A574FD7D-16BF-4B09-BD3B-09E4D99BEA3C}"/>
                </a:ext>
              </a:extLst>
            </p:cNvPr>
            <p:cNvGrpSpPr/>
            <p:nvPr/>
          </p:nvGrpSpPr>
          <p:grpSpPr>
            <a:xfrm>
              <a:off x="440343" y="4950794"/>
              <a:ext cx="2935558" cy="1502542"/>
              <a:chOff x="466699" y="4676265"/>
              <a:chExt cx="2935558" cy="1502542"/>
            </a:xfrm>
          </p:grpSpPr>
          <p:sp>
            <p:nvSpPr>
              <p:cNvPr id="117" name="Down Arrow 77">
                <a:extLst>
                  <a:ext uri="{FF2B5EF4-FFF2-40B4-BE49-F238E27FC236}">
                    <a16:creationId xmlns:a16="http://schemas.microsoft.com/office/drawing/2014/main" id="{EC5F27F2-EAAD-415E-8878-BB2AE19785BD}"/>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18" name="TextBox 117">
                <a:extLst>
                  <a:ext uri="{FF2B5EF4-FFF2-40B4-BE49-F238E27FC236}">
                    <a16:creationId xmlns:a16="http://schemas.microsoft.com/office/drawing/2014/main" id="{096A2FD6-6068-42AB-9135-4E3275CEAC9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19" name="Down Arrow 79">
                <a:extLst>
                  <a:ext uri="{FF2B5EF4-FFF2-40B4-BE49-F238E27FC236}">
                    <a16:creationId xmlns:a16="http://schemas.microsoft.com/office/drawing/2014/main" id="{495FAC5F-1F90-4E2C-9F1F-156C9AF911EB}"/>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0" name="TextBox 119">
                <a:extLst>
                  <a:ext uri="{FF2B5EF4-FFF2-40B4-BE49-F238E27FC236}">
                    <a16:creationId xmlns:a16="http://schemas.microsoft.com/office/drawing/2014/main" id="{BFB74845-BEDB-40EF-8C39-BC9C8AAD885F}"/>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1" name="Down Arrow 81">
                <a:extLst>
                  <a:ext uri="{FF2B5EF4-FFF2-40B4-BE49-F238E27FC236}">
                    <a16:creationId xmlns:a16="http://schemas.microsoft.com/office/drawing/2014/main" id="{89CEA0B7-056D-428B-B914-885367192869}"/>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2" name="TextBox 121">
                <a:extLst>
                  <a:ext uri="{FF2B5EF4-FFF2-40B4-BE49-F238E27FC236}">
                    <a16:creationId xmlns:a16="http://schemas.microsoft.com/office/drawing/2014/main" id="{FB18C431-B0AA-4666-BEE1-0F342B3694D7}"/>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3" name="Down Arrow 83">
                <a:extLst>
                  <a:ext uri="{FF2B5EF4-FFF2-40B4-BE49-F238E27FC236}">
                    <a16:creationId xmlns:a16="http://schemas.microsoft.com/office/drawing/2014/main" id="{CC9402DE-65F8-4E4E-AB32-3884C414F376}"/>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4" name="TextBox 123">
                <a:extLst>
                  <a:ext uri="{FF2B5EF4-FFF2-40B4-BE49-F238E27FC236}">
                    <a16:creationId xmlns:a16="http://schemas.microsoft.com/office/drawing/2014/main" id="{E2237CD7-61B8-4CC9-8A9D-AF55764FF71D}"/>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10000</a:t>
                </a:r>
                <a:endParaRPr kumimoji="0" lang="ru-RU" sz="1000" b="0" i="0" u="none" strike="noStrike" kern="0" cap="none" spc="0" normalizeH="0" baseline="0" noProof="0" dirty="0">
                  <a:ln>
                    <a:noFill/>
                  </a:ln>
                  <a:solidFill>
                    <a:prstClr val="black"/>
                  </a:solidFill>
                  <a:effectLst/>
                  <a:uLnTx/>
                  <a:uFillTx/>
                </a:endParaRPr>
              </a:p>
            </p:txBody>
          </p:sp>
        </p:grpSp>
      </p:grpSp>
      <p:grpSp>
        <p:nvGrpSpPr>
          <p:cNvPr id="133" name="Group 97">
            <a:extLst>
              <a:ext uri="{FF2B5EF4-FFF2-40B4-BE49-F238E27FC236}">
                <a16:creationId xmlns:a16="http://schemas.microsoft.com/office/drawing/2014/main" id="{6E59F6C0-BBDC-4D40-AD41-D161ABBCDEF6}"/>
              </a:ext>
            </a:extLst>
          </p:cNvPr>
          <p:cNvGrpSpPr/>
          <p:nvPr/>
        </p:nvGrpSpPr>
        <p:grpSpPr>
          <a:xfrm>
            <a:off x="2697858" y="4734937"/>
            <a:ext cx="3196390" cy="1752956"/>
            <a:chOff x="179512" y="4700380"/>
            <a:chExt cx="3196390" cy="1752956"/>
          </a:xfrm>
        </p:grpSpPr>
        <p:grpSp>
          <p:nvGrpSpPr>
            <p:cNvPr id="134" name="Group 98">
              <a:extLst>
                <a:ext uri="{FF2B5EF4-FFF2-40B4-BE49-F238E27FC236}">
                  <a16:creationId xmlns:a16="http://schemas.microsoft.com/office/drawing/2014/main" id="{0912D3D6-D740-4280-A46B-901DE7A88D59}"/>
                </a:ext>
              </a:extLst>
            </p:cNvPr>
            <p:cNvGrpSpPr/>
            <p:nvPr/>
          </p:nvGrpSpPr>
          <p:grpSpPr>
            <a:xfrm>
              <a:off x="179512" y="4700380"/>
              <a:ext cx="2935558" cy="1502542"/>
              <a:chOff x="466699" y="4676265"/>
              <a:chExt cx="2935558" cy="1502542"/>
            </a:xfrm>
          </p:grpSpPr>
          <p:sp>
            <p:nvSpPr>
              <p:cNvPr id="144" name="Down Arrow 108">
                <a:extLst>
                  <a:ext uri="{FF2B5EF4-FFF2-40B4-BE49-F238E27FC236}">
                    <a16:creationId xmlns:a16="http://schemas.microsoft.com/office/drawing/2014/main" id="{2BCFE984-5FDF-4B97-ADC5-E8BB821DA1E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5" name="TextBox 144">
                <a:extLst>
                  <a:ext uri="{FF2B5EF4-FFF2-40B4-BE49-F238E27FC236}">
                    <a16:creationId xmlns:a16="http://schemas.microsoft.com/office/drawing/2014/main" id="{D76F7121-B854-42D6-93F3-39211829D86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6" name="Down Arrow 110">
                <a:extLst>
                  <a:ext uri="{FF2B5EF4-FFF2-40B4-BE49-F238E27FC236}">
                    <a16:creationId xmlns:a16="http://schemas.microsoft.com/office/drawing/2014/main" id="{342B0EF3-6AC0-483F-BD14-964FD3166703}"/>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7" name="TextBox 146">
                <a:extLst>
                  <a:ext uri="{FF2B5EF4-FFF2-40B4-BE49-F238E27FC236}">
                    <a16:creationId xmlns:a16="http://schemas.microsoft.com/office/drawing/2014/main" id="{85AAFC38-A35B-42CF-A215-CA4B0119657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8" name="Down Arrow 112">
                <a:extLst>
                  <a:ext uri="{FF2B5EF4-FFF2-40B4-BE49-F238E27FC236}">
                    <a16:creationId xmlns:a16="http://schemas.microsoft.com/office/drawing/2014/main" id="{A0164A10-9F87-4455-85EF-3AC4193F91C8}"/>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9" name="TextBox 148">
                <a:extLst>
                  <a:ext uri="{FF2B5EF4-FFF2-40B4-BE49-F238E27FC236}">
                    <a16:creationId xmlns:a16="http://schemas.microsoft.com/office/drawing/2014/main" id="{6B6B50BD-A147-4681-9A3A-95D29140760D}"/>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50" name="Down Arrow 114">
                <a:extLst>
                  <a:ext uri="{FF2B5EF4-FFF2-40B4-BE49-F238E27FC236}">
                    <a16:creationId xmlns:a16="http://schemas.microsoft.com/office/drawing/2014/main" id="{D7AB7EE4-AC30-405E-84AB-9DF3B7B8055D}"/>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51" name="TextBox 150">
                <a:extLst>
                  <a:ext uri="{FF2B5EF4-FFF2-40B4-BE49-F238E27FC236}">
                    <a16:creationId xmlns:a16="http://schemas.microsoft.com/office/drawing/2014/main" id="{E978BDC3-3B2B-4E7C-8025-5EB053DF13B6}"/>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35" name="Group 99">
              <a:extLst>
                <a:ext uri="{FF2B5EF4-FFF2-40B4-BE49-F238E27FC236}">
                  <a16:creationId xmlns:a16="http://schemas.microsoft.com/office/drawing/2014/main" id="{09425787-9863-4EF2-A2DD-6DC9C7B0F9ED}"/>
                </a:ext>
              </a:extLst>
            </p:cNvPr>
            <p:cNvGrpSpPr/>
            <p:nvPr/>
          </p:nvGrpSpPr>
          <p:grpSpPr>
            <a:xfrm>
              <a:off x="440343" y="4950794"/>
              <a:ext cx="2935559" cy="1502542"/>
              <a:chOff x="466699" y="4676265"/>
              <a:chExt cx="2935559" cy="1502542"/>
            </a:xfrm>
          </p:grpSpPr>
          <p:sp>
            <p:nvSpPr>
              <p:cNvPr id="136" name="Down Arrow 100">
                <a:extLst>
                  <a:ext uri="{FF2B5EF4-FFF2-40B4-BE49-F238E27FC236}">
                    <a16:creationId xmlns:a16="http://schemas.microsoft.com/office/drawing/2014/main" id="{27C16ACF-1792-4845-A638-CF1176C33DF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7" name="TextBox 136">
                <a:extLst>
                  <a:ext uri="{FF2B5EF4-FFF2-40B4-BE49-F238E27FC236}">
                    <a16:creationId xmlns:a16="http://schemas.microsoft.com/office/drawing/2014/main" id="{3C9F361C-6E2C-4475-A529-025D65D5CDE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8" name="Down Arrow 102">
                <a:extLst>
                  <a:ext uri="{FF2B5EF4-FFF2-40B4-BE49-F238E27FC236}">
                    <a16:creationId xmlns:a16="http://schemas.microsoft.com/office/drawing/2014/main" id="{6791517C-853A-40D2-826F-33F46D0FFF55}"/>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9" name="TextBox 138">
                <a:extLst>
                  <a:ext uri="{FF2B5EF4-FFF2-40B4-BE49-F238E27FC236}">
                    <a16:creationId xmlns:a16="http://schemas.microsoft.com/office/drawing/2014/main" id="{92A027C5-CD28-4DA9-A11A-4294FA62D00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0" name="Down Arrow 104">
                <a:extLst>
                  <a:ext uri="{FF2B5EF4-FFF2-40B4-BE49-F238E27FC236}">
                    <a16:creationId xmlns:a16="http://schemas.microsoft.com/office/drawing/2014/main" id="{E1A500BC-3F7A-4D70-8359-CD238B79208C}"/>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1" name="TextBox 140">
                <a:extLst>
                  <a:ext uri="{FF2B5EF4-FFF2-40B4-BE49-F238E27FC236}">
                    <a16:creationId xmlns:a16="http://schemas.microsoft.com/office/drawing/2014/main" id="{686A2A59-92A6-4FCA-B72D-CBF5BE469CEB}"/>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2" name="Down Arrow 106">
                <a:extLst>
                  <a:ext uri="{FF2B5EF4-FFF2-40B4-BE49-F238E27FC236}">
                    <a16:creationId xmlns:a16="http://schemas.microsoft.com/office/drawing/2014/main" id="{13296896-B82F-43E4-875D-3A6882023A0B}"/>
                  </a:ext>
                </a:extLst>
              </p:cNvPr>
              <p:cNvSpPr/>
              <p:nvPr/>
            </p:nvSpPr>
            <p:spPr>
              <a:xfrm rot="16200000">
                <a:off x="1383410"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3" name="TextBox 142">
                <a:extLst>
                  <a:ext uri="{FF2B5EF4-FFF2-40B4-BE49-F238E27FC236}">
                    <a16:creationId xmlns:a16="http://schemas.microsoft.com/office/drawing/2014/main" id="{1ED1B03C-00E9-4C20-A045-45A4AE933105}"/>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UPDATE Users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SET Rating = 574</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ID = 11245</a:t>
                </a:r>
                <a:endParaRPr kumimoji="0" lang="ru-RU" sz="1000" b="0" i="0" u="none" strike="noStrike" kern="0" cap="none" spc="0" normalizeH="0" baseline="0" noProof="0" dirty="0">
                  <a:ln>
                    <a:noFill/>
                  </a:ln>
                  <a:solidFill>
                    <a:prstClr val="black"/>
                  </a:solidFill>
                  <a:effectLst/>
                  <a:uLnTx/>
                  <a:uFillTx/>
                </a:endParaRPr>
              </a:p>
            </p:txBody>
          </p:sp>
        </p:grpSp>
      </p:grpSp>
      <p:sp>
        <p:nvSpPr>
          <p:cNvPr id="152" name="Text Box 10">
            <a:extLst>
              <a:ext uri="{FF2B5EF4-FFF2-40B4-BE49-F238E27FC236}">
                <a16:creationId xmlns:a16="http://schemas.microsoft.com/office/drawing/2014/main" id="{76370FFF-F890-4157-92B4-4351254973DF}"/>
              </a:ext>
            </a:extLst>
          </p:cNvPr>
          <p:cNvSpPr txBox="1">
            <a:spLocks noChangeArrowheads="1"/>
          </p:cNvSpPr>
          <p:nvPr/>
        </p:nvSpPr>
        <p:spPr bwMode="auto">
          <a:xfrm>
            <a:off x="2220080" y="6103089"/>
            <a:ext cx="32604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Рейтинг пользователей по </a:t>
            </a:r>
            <a:r>
              <a:rPr lang="en-US" sz="1600" dirty="0">
                <a:solidFill>
                  <a:srgbClr val="002060"/>
                </a:solidFill>
                <a:latin typeface="+mn-lt"/>
              </a:rPr>
              <a:t>"</a:t>
            </a:r>
            <a:r>
              <a:rPr lang="ru-RU" sz="1600" dirty="0">
                <a:solidFill>
                  <a:srgbClr val="002060"/>
                </a:solidFill>
                <a:latin typeface="+mn-lt"/>
              </a:rPr>
              <a:t>лайкам</a:t>
            </a:r>
            <a:r>
              <a:rPr lang="en-US" sz="1600" dirty="0">
                <a:solidFill>
                  <a:srgbClr val="002060"/>
                </a:solidFill>
                <a:latin typeface="+mn-lt"/>
              </a:rPr>
              <a:t>"</a:t>
            </a:r>
            <a:r>
              <a:rPr lang="ru-RU" sz="1600" dirty="0">
                <a:solidFill>
                  <a:srgbClr val="002060"/>
                </a:solidFill>
                <a:latin typeface="+mn-lt"/>
              </a:rPr>
              <a:t> (</a:t>
            </a:r>
            <a:r>
              <a:rPr lang="en-US" sz="1600" dirty="0">
                <a:solidFill>
                  <a:srgbClr val="002060"/>
                </a:solidFill>
                <a:latin typeface="+mn-lt"/>
              </a:rPr>
              <a:t>&gt;1</a:t>
            </a:r>
            <a:r>
              <a:rPr lang="ru-RU" sz="1600" dirty="0">
                <a:solidFill>
                  <a:srgbClr val="002060"/>
                </a:solidFill>
                <a:latin typeface="+mn-lt"/>
              </a:rPr>
              <a:t>0 тыс. </a:t>
            </a:r>
            <a:r>
              <a:rPr lang="en-US" sz="1600" dirty="0">
                <a:solidFill>
                  <a:srgbClr val="002060"/>
                </a:solidFill>
                <a:latin typeface="+mn-lt"/>
              </a:rPr>
              <a:t>"</a:t>
            </a:r>
            <a:r>
              <a:rPr lang="ru-RU" sz="1600" dirty="0">
                <a:solidFill>
                  <a:srgbClr val="002060"/>
                </a:solidFill>
                <a:latin typeface="+mn-lt"/>
              </a:rPr>
              <a:t>лайков</a:t>
            </a:r>
            <a:r>
              <a:rPr lang="en-US" sz="1600" dirty="0">
                <a:solidFill>
                  <a:srgbClr val="002060"/>
                </a:solidFill>
                <a:latin typeface="+mn-lt"/>
              </a:rPr>
              <a:t>"</a:t>
            </a:r>
            <a:r>
              <a:rPr lang="ru-RU" sz="1600" dirty="0">
                <a:solidFill>
                  <a:srgbClr val="002060"/>
                </a:solidFill>
                <a:latin typeface="+mn-lt"/>
              </a:rPr>
              <a:t>/сек.)</a:t>
            </a:r>
          </a:p>
        </p:txBody>
      </p:sp>
      <p:sp>
        <p:nvSpPr>
          <p:cNvPr id="153" name="Text Box 10">
            <a:extLst>
              <a:ext uri="{FF2B5EF4-FFF2-40B4-BE49-F238E27FC236}">
                <a16:creationId xmlns:a16="http://schemas.microsoft.com/office/drawing/2014/main" id="{15E991D1-87D9-4548-AC66-FB5430B420BD}"/>
              </a:ext>
            </a:extLst>
          </p:cNvPr>
          <p:cNvSpPr txBox="1">
            <a:spLocks noChangeArrowheads="1"/>
          </p:cNvSpPr>
          <p:nvPr/>
        </p:nvSpPr>
        <p:spPr bwMode="auto">
          <a:xfrm>
            <a:off x="2224848" y="3684880"/>
            <a:ext cx="2526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Поиск участников групп (</a:t>
            </a:r>
            <a:r>
              <a:rPr lang="en-US" sz="1600" dirty="0">
                <a:solidFill>
                  <a:srgbClr val="002060"/>
                </a:solidFill>
                <a:latin typeface="+mn-lt"/>
              </a:rPr>
              <a:t>&gt;1000</a:t>
            </a:r>
            <a:r>
              <a:rPr lang="ru-RU" sz="1600" dirty="0">
                <a:solidFill>
                  <a:srgbClr val="002060"/>
                </a:solidFill>
                <a:latin typeface="+mn-lt"/>
              </a:rPr>
              <a:t> запросов/сек.)</a:t>
            </a:r>
          </a:p>
        </p:txBody>
      </p:sp>
      <p:cxnSp>
        <p:nvCxnSpPr>
          <p:cNvPr id="154" name="Straight Arrow Connector 126">
            <a:extLst>
              <a:ext uri="{FF2B5EF4-FFF2-40B4-BE49-F238E27FC236}">
                <a16:creationId xmlns:a16="http://schemas.microsoft.com/office/drawing/2014/main" id="{316E2FD2-82E2-4B16-8F07-E857010EA5A9}"/>
              </a:ext>
            </a:extLst>
          </p:cNvPr>
          <p:cNvCxnSpPr/>
          <p:nvPr/>
        </p:nvCxnSpPr>
        <p:spPr>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a:extLst>
              <a:ext uri="{FF2B5EF4-FFF2-40B4-BE49-F238E27FC236}">
                <a16:creationId xmlns:a16="http://schemas.microsoft.com/office/drawing/2014/main" id="{4178291E-E215-49CE-8DC1-3BD46C67CA25}"/>
              </a:ext>
            </a:extLst>
          </p:cNvPr>
          <p:cNvCxnSpPr/>
          <p:nvPr/>
        </p:nvCxnSpPr>
        <p:spPr>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a:extLst>
              <a:ext uri="{FF2B5EF4-FFF2-40B4-BE49-F238E27FC236}">
                <a16:creationId xmlns:a16="http://schemas.microsoft.com/office/drawing/2014/main" id="{959E6007-8362-4334-912A-2BA6B343DA95}"/>
              </a:ext>
            </a:extLst>
          </p:cNvPr>
          <p:cNvCxnSpPr/>
          <p:nvPr/>
        </p:nvCxnSpPr>
        <p:spPr>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a:extLst>
              <a:ext uri="{FF2B5EF4-FFF2-40B4-BE49-F238E27FC236}">
                <a16:creationId xmlns:a16="http://schemas.microsoft.com/office/drawing/2014/main" id="{F877EF61-62FE-40BF-AE0A-E5785F269455}"/>
              </a:ext>
            </a:extLst>
          </p:cNvPr>
          <p:cNvCxnSpPr/>
          <p:nvPr/>
        </p:nvCxnSpPr>
        <p:spPr>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a:extLst>
              <a:ext uri="{FF2B5EF4-FFF2-40B4-BE49-F238E27FC236}">
                <a16:creationId xmlns:a16="http://schemas.microsoft.com/office/drawing/2014/main" id="{CBCD2DAE-CA15-4CA0-A2DF-DE950E833707}"/>
              </a:ext>
            </a:extLst>
          </p:cNvPr>
          <p:cNvCxnSpPr/>
          <p:nvPr/>
        </p:nvCxnSpPr>
        <p:spPr>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a:extLst>
              <a:ext uri="{FF2B5EF4-FFF2-40B4-BE49-F238E27FC236}">
                <a16:creationId xmlns:a16="http://schemas.microsoft.com/office/drawing/2014/main" id="{A262A823-4737-42D7-B2AA-9CED3A17996D}"/>
              </a:ext>
            </a:extLst>
          </p:cNvPr>
          <p:cNvCxnSpPr/>
          <p:nvPr/>
        </p:nvCxnSpPr>
        <p:spPr>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a:extLst>
              <a:ext uri="{FF2B5EF4-FFF2-40B4-BE49-F238E27FC236}">
                <a16:creationId xmlns:a16="http://schemas.microsoft.com/office/drawing/2014/main" id="{F373B16F-3724-4642-8DE5-3CD3E7A7AAC2}"/>
              </a:ext>
            </a:extLst>
          </p:cNvPr>
          <p:cNvCxnSpPr/>
          <p:nvPr/>
        </p:nvCxnSpPr>
        <p:spPr>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a:extLst>
              <a:ext uri="{FF2B5EF4-FFF2-40B4-BE49-F238E27FC236}">
                <a16:creationId xmlns:a16="http://schemas.microsoft.com/office/drawing/2014/main" id="{ACD6D6C5-1D17-4CF3-BDEC-1D1D513BD7E3}"/>
              </a:ext>
            </a:extLst>
          </p:cNvPr>
          <p:cNvCxnSpPr/>
          <p:nvPr/>
        </p:nvCxnSpPr>
        <p:spPr>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a:extLst>
              <a:ext uri="{FF2B5EF4-FFF2-40B4-BE49-F238E27FC236}">
                <a16:creationId xmlns:a16="http://schemas.microsoft.com/office/drawing/2014/main" id="{07DAC752-C040-4CA3-86B6-FABF6AA65152}"/>
              </a:ext>
            </a:extLst>
          </p:cNvPr>
          <p:cNvCxnSpPr/>
          <p:nvPr/>
        </p:nvCxnSpPr>
        <p:spPr>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a:extLst>
              <a:ext uri="{FF2B5EF4-FFF2-40B4-BE49-F238E27FC236}">
                <a16:creationId xmlns:a16="http://schemas.microsoft.com/office/drawing/2014/main" id="{8AADA721-23B6-4A30-82BA-BD3A00F13D69}"/>
              </a:ext>
            </a:extLst>
          </p:cNvPr>
          <p:cNvCxnSpPr/>
          <p:nvPr/>
        </p:nvCxnSpPr>
        <p:spPr>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a:extLst>
              <a:ext uri="{FF2B5EF4-FFF2-40B4-BE49-F238E27FC236}">
                <a16:creationId xmlns:a16="http://schemas.microsoft.com/office/drawing/2014/main" id="{0790F57F-E81E-470F-B9F3-7E57F2090DF7}"/>
              </a:ext>
            </a:extLst>
          </p:cNvPr>
          <p:cNvCxnSpPr/>
          <p:nvPr/>
        </p:nvCxnSpPr>
        <p:spPr>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a:extLst>
              <a:ext uri="{FF2B5EF4-FFF2-40B4-BE49-F238E27FC236}">
                <a16:creationId xmlns:a16="http://schemas.microsoft.com/office/drawing/2014/main" id="{172456E0-BC77-4042-BB2B-8EC9CAF471FE}"/>
              </a:ext>
            </a:extLst>
          </p:cNvPr>
          <p:cNvCxnSpPr/>
          <p:nvPr/>
        </p:nvCxnSpPr>
        <p:spPr>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extLst>
      <p:ext uri="{BB962C8B-B14F-4D97-AF65-F5344CB8AC3E}">
        <p14:creationId xmlns:p14="http://schemas.microsoft.com/office/powerpoint/2010/main" val="81475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Подключение к кластеру</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cluster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Выбор кейспейса</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connect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Добавление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'ivanovi'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Иван Иванов'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'2020-01-01'</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'petrovp'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Петр Петров'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'2020-02-02'</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'orlovi'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Илья Орлов'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'2020-03-03'</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всех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Изменение записи (колонки </a:t>
            </a:r>
            <a:r>
              <a:rPr lang="en-US" sz="1400" dirty="0">
                <a:solidFill>
                  <a:srgbClr val="008000"/>
                </a:solidFill>
                <a:effectLst/>
                <a:latin typeface="Courier New" panose="02070309020205020404" pitchFamily="49" charset="0"/>
              </a:rPr>
              <a:t>Status)</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изменения применились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Удаление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запись удалилась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endParaRPr lang="en-US" sz="1400" dirty="0">
              <a:effectLst/>
            </a:endParaRPr>
          </a:p>
          <a:p>
            <a:pPr algn="just" eaLnBrk="1" hangingPunct="1">
              <a:spcBef>
                <a:spcPts val="600"/>
              </a:spcBef>
              <a:spcAft>
                <a:spcPts val="600"/>
              </a:spcAft>
              <a:buNone/>
            </a:pPr>
            <a:endParaRPr lang="ru-RU" sz="1400" b="1" dirty="0">
              <a:solidFill>
                <a:srgbClr val="002060"/>
              </a:solidFill>
              <a:latin typeface="+mn-lt"/>
            </a:endParaRPr>
          </a:p>
        </p:txBody>
      </p:sp>
    </p:spTree>
    <p:extLst>
      <p:ext uri="{BB962C8B-B14F-4D97-AF65-F5344CB8AC3E}">
        <p14:creationId xmlns:p14="http://schemas.microsoft.com/office/powerpoint/2010/main" val="2779248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buNone/>
            </a:pPr>
            <a:r>
              <a:rPr lang="ru-RU" sz="2000" dirty="0">
                <a:solidFill>
                  <a:srgbClr val="002060"/>
                </a:solidFill>
                <a:latin typeface="+mn-lt"/>
              </a:rPr>
              <a:t>Создать </a:t>
            </a:r>
            <a:r>
              <a:rPr lang="en-US" sz="2000" dirty="0">
                <a:solidFill>
                  <a:srgbClr val="002060"/>
                </a:solidFill>
                <a:latin typeface="+mn-lt"/>
              </a:rPr>
              <a:t>NoSQL </a:t>
            </a:r>
            <a:r>
              <a:rPr lang="ru-RU" sz="2000" dirty="0">
                <a:solidFill>
                  <a:srgbClr val="002060"/>
                </a:solidFill>
                <a:latin typeface="+mn-lt"/>
              </a:rPr>
              <a:t>базу данных для сервиса заказа такси. Предусмотреть наличие в предметной области таких сущностей, как пользователи сервиса (логин, рейтинг) и, собственно, машины такси (номер, рейтинг, цена, координаты). </a:t>
            </a:r>
            <a:r>
              <a:rPr lang="en-US" sz="2000" dirty="0">
                <a:solidFill>
                  <a:srgbClr val="002060"/>
                </a:solidFill>
                <a:latin typeface="+mn-lt"/>
              </a:rPr>
              <a:t>API</a:t>
            </a:r>
            <a:r>
              <a:rPr lang="ru-RU" sz="2000" dirty="0">
                <a:solidFill>
                  <a:srgbClr val="002060"/>
                </a:solidFill>
                <a:latin typeface="+mn-lt"/>
              </a:rPr>
              <a:t> для работы с БД</a:t>
            </a:r>
            <a:r>
              <a:rPr lang="en-US" sz="2000" dirty="0">
                <a:solidFill>
                  <a:srgbClr val="002060"/>
                </a:solidFill>
                <a:latin typeface="+mn-lt"/>
              </a:rPr>
              <a:t> </a:t>
            </a:r>
            <a:r>
              <a:rPr lang="ru-RU" sz="2000" dirty="0">
                <a:solidFill>
                  <a:srgbClr val="002060"/>
                </a:solidFill>
                <a:latin typeface="+mn-lt"/>
              </a:rPr>
              <a:t>должен предусматривать поиск ближайшей по координатам, либо оптимальной по цене, машины, начало и завершение поездки. Для оптимизации поиска следует использовать индексирование.</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Разбиваем таблицы по серверам по простейшей хэш-функции f(x) = x%3:</a:t>
            </a:r>
            <a:r>
              <a:rPr lang="en-US" altLang="ru-RU" sz="2000" dirty="0">
                <a:solidFill>
                  <a:srgbClr val="002060"/>
                </a:solidFill>
                <a:latin typeface="+mn-lt"/>
              </a:rPr>
              <a:t> </a:t>
            </a:r>
            <a:r>
              <a:rPr lang="ru-RU" altLang="ru-RU" sz="2000" dirty="0">
                <a:solidFill>
                  <a:srgbClr val="002060"/>
                </a:solidFill>
                <a:latin typeface="+mn-lt"/>
              </a:rPr>
              <a:t>на каждом из N серверов в N раз меньше записей пользователей. </a:t>
            </a:r>
          </a:p>
        </p:txBody>
      </p:sp>
      <p:graphicFrame>
        <p:nvGraphicFramePr>
          <p:cNvPr id="8" name="Object 7">
            <a:extLst>
              <a:ext uri="{FF2B5EF4-FFF2-40B4-BE49-F238E27FC236}">
                <a16:creationId xmlns:a16="http://schemas.microsoft.com/office/drawing/2014/main" id="{6C24EFFA-1FBA-4630-B3BB-EFC9CEEB5063}"/>
              </a:ext>
            </a:extLst>
          </p:cNvPr>
          <p:cNvGraphicFramePr>
            <a:graphicFrameLocks noChangeAspect="1"/>
          </p:cNvGraphicFramePr>
          <p:nvPr>
            <p:extLst>
              <p:ext uri="{D42A27DB-BD31-4B8C-83A1-F6EECF244321}">
                <p14:modId xmlns:p14="http://schemas.microsoft.com/office/powerpoint/2010/main" val="366785507"/>
              </p:ext>
            </p:extLst>
          </p:nvPr>
        </p:nvGraphicFramePr>
        <p:xfrm>
          <a:off x="8032304" y="1827359"/>
          <a:ext cx="2438400" cy="1281112"/>
        </p:xfrm>
        <a:graphic>
          <a:graphicData uri="http://schemas.openxmlformats.org/presentationml/2006/ole">
            <mc:AlternateContent xmlns:mc="http://schemas.openxmlformats.org/markup-compatibility/2006">
              <mc:Choice xmlns:v="urn:schemas-microsoft-com:vml" Requires="v">
                <p:oleObj spid="_x0000_s3086" name="Worksheet" r:id="rId3" imgW="1828832" imgH="962141" progId="Excel.Sheet.12">
                  <p:embed/>
                </p:oleObj>
              </mc:Choice>
              <mc:Fallback>
                <p:oleObj name="Worksheet" r:id="rId3" imgW="1828832" imgH="962141" progId="Excel.Sheet.12">
                  <p:embed/>
                  <p:pic>
                    <p:nvPicPr>
                      <p:cNvPr id="8" name="Object 7"/>
                      <p:cNvPicPr/>
                      <p:nvPr/>
                    </p:nvPicPr>
                    <p:blipFill>
                      <a:blip r:embed="rId4"/>
                      <a:stretch>
                        <a:fillRect/>
                      </a:stretch>
                    </p:blipFill>
                    <p:spPr>
                      <a:xfrm>
                        <a:off x="8032304" y="1827359"/>
                        <a:ext cx="2438400" cy="1281112"/>
                      </a:xfrm>
                      <a:prstGeom prst="rect">
                        <a:avLst/>
                      </a:prstGeom>
                    </p:spPr>
                  </p:pic>
                </p:oleObj>
              </mc:Fallback>
            </mc:AlternateContent>
          </a:graphicData>
        </a:graphic>
      </p:graphicFrame>
      <p:graphicFrame>
        <p:nvGraphicFramePr>
          <p:cNvPr id="9" name="Object 4">
            <a:extLst>
              <a:ext uri="{FF2B5EF4-FFF2-40B4-BE49-F238E27FC236}">
                <a16:creationId xmlns:a16="http://schemas.microsoft.com/office/drawing/2014/main" id="{25B22859-1CAC-4844-8075-D536BEBCA5E2}"/>
              </a:ext>
            </a:extLst>
          </p:cNvPr>
          <p:cNvGraphicFramePr>
            <a:graphicFrameLocks noChangeAspect="1"/>
          </p:cNvGraphicFramePr>
          <p:nvPr>
            <p:extLst>
              <p:ext uri="{D42A27DB-BD31-4B8C-83A1-F6EECF244321}">
                <p14:modId xmlns:p14="http://schemas.microsoft.com/office/powerpoint/2010/main" val="3657531344"/>
              </p:ext>
            </p:extLst>
          </p:nvPr>
        </p:nvGraphicFramePr>
        <p:xfrm>
          <a:off x="3497308" y="3332554"/>
          <a:ext cx="4113212" cy="1279525"/>
        </p:xfrm>
        <a:graphic>
          <a:graphicData uri="http://schemas.openxmlformats.org/presentationml/2006/ole">
            <mc:AlternateContent xmlns:mc="http://schemas.openxmlformats.org/markup-compatibility/2006">
              <mc:Choice xmlns:v="urn:schemas-microsoft-com:vml" Requires="v">
                <p:oleObj spid="_x0000_s3087"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97308" y="3332554"/>
                        <a:ext cx="4113212" cy="1279525"/>
                      </a:xfrm>
                      <a:prstGeom prst="rect">
                        <a:avLst/>
                      </a:prstGeom>
                    </p:spPr>
                  </p:pic>
                </p:oleObj>
              </mc:Fallback>
            </mc:AlternateContent>
          </a:graphicData>
        </a:graphic>
      </p:graphicFrame>
      <p:graphicFrame>
        <p:nvGraphicFramePr>
          <p:cNvPr id="10" name="Object 75">
            <a:extLst>
              <a:ext uri="{FF2B5EF4-FFF2-40B4-BE49-F238E27FC236}">
                <a16:creationId xmlns:a16="http://schemas.microsoft.com/office/drawing/2014/main" id="{6756F396-79EF-455E-B265-1F0A98548D6F}"/>
              </a:ext>
            </a:extLst>
          </p:cNvPr>
          <p:cNvGraphicFramePr>
            <a:graphicFrameLocks noChangeAspect="1"/>
          </p:cNvGraphicFramePr>
          <p:nvPr>
            <p:extLst>
              <p:ext uri="{D42A27DB-BD31-4B8C-83A1-F6EECF244321}">
                <p14:modId xmlns:p14="http://schemas.microsoft.com/office/powerpoint/2010/main" val="2588319354"/>
              </p:ext>
            </p:extLst>
          </p:nvPr>
        </p:nvGraphicFramePr>
        <p:xfrm>
          <a:off x="3473514" y="1823576"/>
          <a:ext cx="4113213" cy="1277937"/>
        </p:xfrm>
        <a:graphic>
          <a:graphicData uri="http://schemas.openxmlformats.org/presentationml/2006/ole">
            <mc:AlternateContent xmlns:mc="http://schemas.openxmlformats.org/markup-compatibility/2006">
              <mc:Choice xmlns:v="urn:schemas-microsoft-com:vml" Requires="v">
                <p:oleObj spid="_x0000_s3088"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73514" y="1823576"/>
                        <a:ext cx="4113213" cy="1277937"/>
                      </a:xfrm>
                      <a:prstGeom prst="rect">
                        <a:avLst/>
                      </a:prstGeom>
                    </p:spPr>
                  </p:pic>
                </p:oleObj>
              </mc:Fallback>
            </mc:AlternateContent>
          </a:graphicData>
        </a:graphic>
      </p:graphicFrame>
      <p:graphicFrame>
        <p:nvGraphicFramePr>
          <p:cNvPr id="11" name="Object 85">
            <a:extLst>
              <a:ext uri="{FF2B5EF4-FFF2-40B4-BE49-F238E27FC236}">
                <a16:creationId xmlns:a16="http://schemas.microsoft.com/office/drawing/2014/main" id="{A6CBD7C4-FD35-41C6-80C3-A1F55C912803}"/>
              </a:ext>
            </a:extLst>
          </p:cNvPr>
          <p:cNvGraphicFramePr>
            <a:graphicFrameLocks noChangeAspect="1"/>
          </p:cNvGraphicFramePr>
          <p:nvPr>
            <p:extLst>
              <p:ext uri="{D42A27DB-BD31-4B8C-83A1-F6EECF244321}">
                <p14:modId xmlns:p14="http://schemas.microsoft.com/office/powerpoint/2010/main" val="756384183"/>
              </p:ext>
            </p:extLst>
          </p:nvPr>
        </p:nvGraphicFramePr>
        <p:xfrm>
          <a:off x="3531022" y="4859629"/>
          <a:ext cx="4113212" cy="1277938"/>
        </p:xfrm>
        <a:graphic>
          <a:graphicData uri="http://schemas.openxmlformats.org/presentationml/2006/ole">
            <mc:AlternateContent xmlns:mc="http://schemas.openxmlformats.org/markup-compatibility/2006">
              <mc:Choice xmlns:v="urn:schemas-microsoft-com:vml" Requires="v">
                <p:oleObj spid="_x0000_s3089"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531022" y="4859629"/>
                        <a:ext cx="4113212" cy="1277938"/>
                      </a:xfrm>
                      <a:prstGeom prst="rect">
                        <a:avLst/>
                      </a:prstGeom>
                    </p:spPr>
                  </p:pic>
                </p:oleObj>
              </mc:Fallback>
            </mc:AlternateContent>
          </a:graphicData>
        </a:graphic>
      </p:graphicFrame>
      <p:graphicFrame>
        <p:nvGraphicFramePr>
          <p:cNvPr id="12" name="Object 87">
            <a:extLst>
              <a:ext uri="{FF2B5EF4-FFF2-40B4-BE49-F238E27FC236}">
                <a16:creationId xmlns:a16="http://schemas.microsoft.com/office/drawing/2014/main" id="{82D7D786-331D-4E5D-B995-ECEC39D8A3CA}"/>
              </a:ext>
            </a:extLst>
          </p:cNvPr>
          <p:cNvGraphicFramePr>
            <a:graphicFrameLocks noChangeAspect="1"/>
          </p:cNvGraphicFramePr>
          <p:nvPr>
            <p:extLst>
              <p:ext uri="{D42A27DB-BD31-4B8C-83A1-F6EECF244321}">
                <p14:modId xmlns:p14="http://schemas.microsoft.com/office/powerpoint/2010/main" val="2026515688"/>
              </p:ext>
            </p:extLst>
          </p:nvPr>
        </p:nvGraphicFramePr>
        <p:xfrm>
          <a:off x="8031894" y="3330966"/>
          <a:ext cx="2438400" cy="1281113"/>
        </p:xfrm>
        <a:graphic>
          <a:graphicData uri="http://schemas.openxmlformats.org/presentationml/2006/ole">
            <mc:AlternateContent xmlns:mc="http://schemas.openxmlformats.org/markup-compatibility/2006">
              <mc:Choice xmlns:v="urn:schemas-microsoft-com:vml" Requires="v">
                <p:oleObj spid="_x0000_s3090" name="Worksheet" r:id="rId11" imgW="1828832" imgH="962141" progId="Excel.Sheet.12">
                  <p:embed/>
                </p:oleObj>
              </mc:Choice>
              <mc:Fallback>
                <p:oleObj name="Worksheet" r:id="rId11" imgW="1828832" imgH="962141" progId="Excel.Sheet.12">
                  <p:embed/>
                  <p:pic>
                    <p:nvPicPr>
                      <p:cNvPr id="88" name="Object 87"/>
                      <p:cNvPicPr/>
                      <p:nvPr/>
                    </p:nvPicPr>
                    <p:blipFill>
                      <a:blip r:embed="rId12"/>
                      <a:stretch>
                        <a:fillRect/>
                      </a:stretch>
                    </p:blipFill>
                    <p:spPr>
                      <a:xfrm>
                        <a:off x="8031894" y="3330966"/>
                        <a:ext cx="2438400" cy="1281113"/>
                      </a:xfrm>
                      <a:prstGeom prst="rect">
                        <a:avLst/>
                      </a:prstGeom>
                    </p:spPr>
                  </p:pic>
                </p:oleObj>
              </mc:Fallback>
            </mc:AlternateContent>
          </a:graphicData>
        </a:graphic>
      </p:graphicFrame>
      <p:graphicFrame>
        <p:nvGraphicFramePr>
          <p:cNvPr id="16" name="Object 88">
            <a:extLst>
              <a:ext uri="{FF2B5EF4-FFF2-40B4-BE49-F238E27FC236}">
                <a16:creationId xmlns:a16="http://schemas.microsoft.com/office/drawing/2014/main" id="{0A3867FE-9E3A-4F4F-9EC1-3C1BAAA2F47E}"/>
              </a:ext>
            </a:extLst>
          </p:cNvPr>
          <p:cNvGraphicFramePr>
            <a:graphicFrameLocks noChangeAspect="1"/>
          </p:cNvGraphicFramePr>
          <p:nvPr>
            <p:extLst>
              <p:ext uri="{D42A27DB-BD31-4B8C-83A1-F6EECF244321}">
                <p14:modId xmlns:p14="http://schemas.microsoft.com/office/powerpoint/2010/main" val="1120098342"/>
              </p:ext>
            </p:extLst>
          </p:nvPr>
        </p:nvGraphicFramePr>
        <p:xfrm>
          <a:off x="8031894" y="4893297"/>
          <a:ext cx="2438400" cy="1281113"/>
        </p:xfrm>
        <a:graphic>
          <a:graphicData uri="http://schemas.openxmlformats.org/presentationml/2006/ole">
            <mc:AlternateContent xmlns:mc="http://schemas.openxmlformats.org/markup-compatibility/2006">
              <mc:Choice xmlns:v="urn:schemas-microsoft-com:vml" Requires="v">
                <p:oleObj spid="_x0000_s3091" name="Worksheet" r:id="rId13" imgW="1828832" imgH="962141" progId="Excel.Sheet.12">
                  <p:embed/>
                </p:oleObj>
              </mc:Choice>
              <mc:Fallback>
                <p:oleObj name="Worksheet" r:id="rId13" imgW="1828832" imgH="962141" progId="Excel.Sheet.12">
                  <p:embed/>
                  <p:pic>
                    <p:nvPicPr>
                      <p:cNvPr id="89" name="Object 88"/>
                      <p:cNvPicPr/>
                      <p:nvPr/>
                    </p:nvPicPr>
                    <p:blipFill>
                      <a:blip r:embed="rId14"/>
                      <a:stretch>
                        <a:fillRect/>
                      </a:stretch>
                    </p:blipFill>
                    <p:spPr>
                      <a:xfrm>
                        <a:off x="8031894" y="4893297"/>
                        <a:ext cx="2438400" cy="1281113"/>
                      </a:xfrm>
                      <a:prstGeom prst="rect">
                        <a:avLst/>
                      </a:prstGeom>
                    </p:spPr>
                  </p:pic>
                </p:oleObj>
              </mc:Fallback>
            </mc:AlternateContent>
          </a:graphicData>
        </a:graphic>
      </p:graphicFrame>
      <p:cxnSp>
        <p:nvCxnSpPr>
          <p:cNvPr id="17" name="Straight Arrow Connector 90">
            <a:extLst>
              <a:ext uri="{FF2B5EF4-FFF2-40B4-BE49-F238E27FC236}">
                <a16:creationId xmlns:a16="http://schemas.microsoft.com/office/drawing/2014/main" id="{E08F3080-86AA-4AD1-8E89-B6314E0A770E}"/>
              </a:ext>
            </a:extLst>
          </p:cNvPr>
          <p:cNvCxnSpPr/>
          <p:nvPr/>
        </p:nvCxnSpPr>
        <p:spPr>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a:extLst>
              <a:ext uri="{FF2B5EF4-FFF2-40B4-BE49-F238E27FC236}">
                <a16:creationId xmlns:a16="http://schemas.microsoft.com/office/drawing/2014/main" id="{8571552E-1E0B-4B52-B554-E5283AEE4BA3}"/>
              </a:ext>
            </a:extLst>
          </p:cNvPr>
          <p:cNvCxnSpPr/>
          <p:nvPr/>
        </p:nvCxnSpPr>
        <p:spPr>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a:extLst>
              <a:ext uri="{FF2B5EF4-FFF2-40B4-BE49-F238E27FC236}">
                <a16:creationId xmlns:a16="http://schemas.microsoft.com/office/drawing/2014/main" id="{4148799D-5508-46A5-96C4-78EF4697CA40}"/>
              </a:ext>
            </a:extLst>
          </p:cNvPr>
          <p:cNvCxnSpPr/>
          <p:nvPr/>
        </p:nvCxnSpPr>
        <p:spPr>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4138FB-8A5D-4C8E-9A7C-F39FAB9A7E63}"/>
              </a:ext>
            </a:extLst>
          </p:cNvPr>
          <p:cNvSpPr txBox="1"/>
          <p:nvPr/>
        </p:nvSpPr>
        <p:spPr>
          <a:xfrm>
            <a:off x="1779378" y="1823576"/>
            <a:ext cx="1622128" cy="1323439"/>
          </a:xfrm>
          <a:prstGeom prst="rect">
            <a:avLst/>
          </a:prstGeom>
          <a:noFill/>
        </p:spPr>
        <p:txBody>
          <a:bodyPr wrap="square" rtlCol="0">
            <a:spAutoFit/>
          </a:bodyPr>
          <a:lstStyle/>
          <a:p>
            <a:pPr algn="ctr"/>
            <a:r>
              <a:rPr lang="ru-RU" sz="1600" u="sng" dirty="0">
                <a:solidFill>
                  <a:srgbClr val="002060"/>
                </a:solidFill>
              </a:rPr>
              <a:t>Сервер 1</a:t>
            </a:r>
          </a:p>
          <a:p>
            <a:r>
              <a:rPr lang="en-US" sz="1600" dirty="0">
                <a:solidFill>
                  <a:srgbClr val="002060"/>
                </a:solidFill>
              </a:rPr>
              <a:t>Users:</a:t>
            </a:r>
          </a:p>
          <a:p>
            <a:r>
              <a:rPr lang="en-US" sz="1600" dirty="0">
                <a:solidFill>
                  <a:srgbClr val="002060"/>
                </a:solidFill>
              </a:rPr>
              <a:t>ID % 3 == 1</a:t>
            </a:r>
          </a:p>
          <a:p>
            <a:r>
              <a:rPr lang="en-US" sz="1600" dirty="0">
                <a:solidFill>
                  <a:srgbClr val="002060"/>
                </a:solidFill>
              </a:rPr>
              <a:t>UserGroup:</a:t>
            </a:r>
          </a:p>
          <a:p>
            <a:r>
              <a:rPr lang="en-US" sz="1600" dirty="0">
                <a:solidFill>
                  <a:srgbClr val="002060"/>
                </a:solidFill>
              </a:rPr>
              <a:t>UserID % 3 == 1</a:t>
            </a:r>
            <a:endParaRPr lang="ru-RU" sz="1600" dirty="0">
              <a:solidFill>
                <a:srgbClr val="002060"/>
              </a:solidFill>
            </a:endParaRPr>
          </a:p>
        </p:txBody>
      </p:sp>
      <p:sp>
        <p:nvSpPr>
          <p:cNvPr id="21" name="TextBox 20">
            <a:extLst>
              <a:ext uri="{FF2B5EF4-FFF2-40B4-BE49-F238E27FC236}">
                <a16:creationId xmlns:a16="http://schemas.microsoft.com/office/drawing/2014/main" id="{91166B91-DCCF-48A3-A165-954B358413C9}"/>
              </a:ext>
            </a:extLst>
          </p:cNvPr>
          <p:cNvSpPr txBox="1"/>
          <p:nvPr/>
        </p:nvSpPr>
        <p:spPr>
          <a:xfrm>
            <a:off x="1778603" y="334591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2</a:t>
            </a:r>
          </a:p>
          <a:p>
            <a:r>
              <a:rPr lang="en-US" sz="1600" dirty="0">
                <a:solidFill>
                  <a:srgbClr val="002060"/>
                </a:solidFill>
              </a:rPr>
              <a:t>UserGroup:</a:t>
            </a:r>
          </a:p>
          <a:p>
            <a:r>
              <a:rPr lang="en-US" sz="1600" dirty="0">
                <a:solidFill>
                  <a:srgbClr val="002060"/>
                </a:solidFill>
              </a:rPr>
              <a:t>UserID % 3 == 2</a:t>
            </a:r>
            <a:endParaRPr lang="ru-RU" sz="1600" dirty="0">
              <a:solidFill>
                <a:srgbClr val="002060"/>
              </a:solidFill>
            </a:endParaRPr>
          </a:p>
        </p:txBody>
      </p:sp>
      <p:sp>
        <p:nvSpPr>
          <p:cNvPr id="22" name="TextBox 21">
            <a:extLst>
              <a:ext uri="{FF2B5EF4-FFF2-40B4-BE49-F238E27FC236}">
                <a16:creationId xmlns:a16="http://schemas.microsoft.com/office/drawing/2014/main" id="{8F37FF43-5642-40A8-B182-0A2ED054631C}"/>
              </a:ext>
            </a:extLst>
          </p:cNvPr>
          <p:cNvSpPr txBox="1"/>
          <p:nvPr/>
        </p:nvSpPr>
        <p:spPr>
          <a:xfrm>
            <a:off x="1779378" y="483687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0</a:t>
            </a:r>
          </a:p>
          <a:p>
            <a:r>
              <a:rPr lang="en-US" sz="1600" dirty="0">
                <a:solidFill>
                  <a:srgbClr val="002060"/>
                </a:solidFill>
              </a:rPr>
              <a:t>UserGroup:</a:t>
            </a:r>
          </a:p>
          <a:p>
            <a:r>
              <a:rPr lang="en-US" sz="1600" dirty="0">
                <a:solidFill>
                  <a:srgbClr val="002060"/>
                </a:solidFill>
              </a:rPr>
              <a:t>UserID % 3 == 0</a:t>
            </a:r>
            <a:endParaRPr lang="ru-RU" sz="1600" dirty="0">
              <a:solidFill>
                <a:srgbClr val="002060"/>
              </a:solidFill>
            </a:endParaRPr>
          </a:p>
        </p:txBody>
      </p:sp>
    </p:spTree>
    <p:extLst>
      <p:ext uri="{BB962C8B-B14F-4D97-AF65-F5344CB8AC3E}">
        <p14:creationId xmlns:p14="http://schemas.microsoft.com/office/powerpoint/2010/main" val="43076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p>
        </p:txBody>
      </p:sp>
      <p:graphicFrame>
        <p:nvGraphicFramePr>
          <p:cNvPr id="39" name="Object 7">
            <a:extLst>
              <a:ext uri="{FF2B5EF4-FFF2-40B4-BE49-F238E27FC236}">
                <a16:creationId xmlns:a16="http://schemas.microsoft.com/office/drawing/2014/main" id="{B5C921FB-518F-4A7A-AC65-275AD0E6116E}"/>
              </a:ext>
            </a:extLst>
          </p:cNvPr>
          <p:cNvGraphicFramePr>
            <a:graphicFrameLocks noChangeAspect="1"/>
          </p:cNvGraphicFramePr>
          <p:nvPr>
            <p:extLst>
              <p:ext uri="{D42A27DB-BD31-4B8C-83A1-F6EECF244321}">
                <p14:modId xmlns:p14="http://schemas.microsoft.com/office/powerpoint/2010/main" val="443111793"/>
              </p:ext>
            </p:extLst>
          </p:nvPr>
        </p:nvGraphicFramePr>
        <p:xfrm>
          <a:off x="8309534" y="2258872"/>
          <a:ext cx="1435100" cy="1027113"/>
        </p:xfrm>
        <a:graphic>
          <a:graphicData uri="http://schemas.openxmlformats.org/presentationml/2006/ole">
            <mc:AlternateContent xmlns:mc="http://schemas.openxmlformats.org/markup-compatibility/2006">
              <mc:Choice xmlns:v="urn:schemas-microsoft-com:vml" Requires="v">
                <p:oleObj spid="_x0000_s4110" name="Worksheet" r:id="rId3" imgW="1076481" imgH="771561" progId="Excel.Sheet.12">
                  <p:embed/>
                </p:oleObj>
              </mc:Choice>
              <mc:Fallback>
                <p:oleObj name="Worksheet" r:id="rId3" imgW="1076481" imgH="771561" progId="Excel.Sheet.12">
                  <p:embed/>
                  <p:pic>
                    <p:nvPicPr>
                      <p:cNvPr id="8" name="Object 7"/>
                      <p:cNvPicPr/>
                      <p:nvPr/>
                    </p:nvPicPr>
                    <p:blipFill>
                      <a:blip r:embed="rId4"/>
                      <a:stretch>
                        <a:fillRect/>
                      </a:stretch>
                    </p:blipFill>
                    <p:spPr>
                      <a:xfrm>
                        <a:off x="8309534" y="2258872"/>
                        <a:ext cx="1435100" cy="1027113"/>
                      </a:xfrm>
                      <a:prstGeom prst="rect">
                        <a:avLst/>
                      </a:prstGeom>
                    </p:spPr>
                  </p:pic>
                </p:oleObj>
              </mc:Fallback>
            </mc:AlternateContent>
          </a:graphicData>
        </a:graphic>
      </p:graphicFrame>
      <p:graphicFrame>
        <p:nvGraphicFramePr>
          <p:cNvPr id="40" name="Object 4">
            <a:extLst>
              <a:ext uri="{FF2B5EF4-FFF2-40B4-BE49-F238E27FC236}">
                <a16:creationId xmlns:a16="http://schemas.microsoft.com/office/drawing/2014/main" id="{8AE42F9A-F4EE-40D6-8D58-767BD3CB12DD}"/>
              </a:ext>
            </a:extLst>
          </p:cNvPr>
          <p:cNvGraphicFramePr>
            <a:graphicFrameLocks noChangeAspect="1"/>
          </p:cNvGraphicFramePr>
          <p:nvPr>
            <p:extLst>
              <p:ext uri="{D42A27DB-BD31-4B8C-83A1-F6EECF244321}">
                <p14:modId xmlns:p14="http://schemas.microsoft.com/office/powerpoint/2010/main" val="44321194"/>
              </p:ext>
            </p:extLst>
          </p:nvPr>
        </p:nvGraphicFramePr>
        <p:xfrm>
          <a:off x="3431724" y="3527188"/>
          <a:ext cx="4113212" cy="1279525"/>
        </p:xfrm>
        <a:graphic>
          <a:graphicData uri="http://schemas.openxmlformats.org/presentationml/2006/ole">
            <mc:AlternateContent xmlns:mc="http://schemas.openxmlformats.org/markup-compatibility/2006">
              <mc:Choice xmlns:v="urn:schemas-microsoft-com:vml" Requires="v">
                <p:oleObj spid="_x0000_s4111" name="Worksheet" r:id="rId5" imgW="3095506" imgH="962141" progId="Excel.Sheet.12">
                  <p:embed/>
                </p:oleObj>
              </mc:Choice>
              <mc:Fallback>
                <p:oleObj name="Worksheet" r:id="rId5" imgW="3095506" imgH="962141" progId="Excel.Sheet.12">
                  <p:embed/>
                  <p:pic>
                    <p:nvPicPr>
                      <p:cNvPr id="5" name="Object 4"/>
                      <p:cNvPicPr/>
                      <p:nvPr/>
                    </p:nvPicPr>
                    <p:blipFill>
                      <a:blip r:embed="rId6"/>
                      <a:stretch>
                        <a:fillRect/>
                      </a:stretch>
                    </p:blipFill>
                    <p:spPr>
                      <a:xfrm>
                        <a:off x="3431724" y="3527188"/>
                        <a:ext cx="4113212" cy="1279525"/>
                      </a:xfrm>
                      <a:prstGeom prst="rect">
                        <a:avLst/>
                      </a:prstGeom>
                    </p:spPr>
                  </p:pic>
                </p:oleObj>
              </mc:Fallback>
            </mc:AlternateContent>
          </a:graphicData>
        </a:graphic>
      </p:graphicFrame>
      <p:graphicFrame>
        <p:nvGraphicFramePr>
          <p:cNvPr id="41" name="Object 75">
            <a:extLst>
              <a:ext uri="{FF2B5EF4-FFF2-40B4-BE49-F238E27FC236}">
                <a16:creationId xmlns:a16="http://schemas.microsoft.com/office/drawing/2014/main" id="{DC842798-688E-4054-B173-0C45C6B071B0}"/>
              </a:ext>
            </a:extLst>
          </p:cNvPr>
          <p:cNvGraphicFramePr>
            <a:graphicFrameLocks noChangeAspect="1"/>
          </p:cNvGraphicFramePr>
          <p:nvPr>
            <p:extLst>
              <p:ext uri="{D42A27DB-BD31-4B8C-83A1-F6EECF244321}">
                <p14:modId xmlns:p14="http://schemas.microsoft.com/office/powerpoint/2010/main" val="2764181423"/>
              </p:ext>
            </p:extLst>
          </p:nvPr>
        </p:nvGraphicFramePr>
        <p:xfrm>
          <a:off x="3407930" y="2018210"/>
          <a:ext cx="4113213" cy="1277937"/>
        </p:xfrm>
        <a:graphic>
          <a:graphicData uri="http://schemas.openxmlformats.org/presentationml/2006/ole">
            <mc:AlternateContent xmlns:mc="http://schemas.openxmlformats.org/markup-compatibility/2006">
              <mc:Choice xmlns:v="urn:schemas-microsoft-com:vml" Requires="v">
                <p:oleObj spid="_x0000_s4112" name="Worksheet" r:id="rId7" imgW="3095506" imgH="962141" progId="Excel.Sheet.12">
                  <p:embed/>
                </p:oleObj>
              </mc:Choice>
              <mc:Fallback>
                <p:oleObj name="Worksheet" r:id="rId7" imgW="3095506" imgH="962141" progId="Excel.Sheet.12">
                  <p:embed/>
                  <p:pic>
                    <p:nvPicPr>
                      <p:cNvPr id="76" name="Object 75"/>
                      <p:cNvPicPr/>
                      <p:nvPr/>
                    </p:nvPicPr>
                    <p:blipFill>
                      <a:blip r:embed="rId8"/>
                      <a:stretch>
                        <a:fillRect/>
                      </a:stretch>
                    </p:blipFill>
                    <p:spPr>
                      <a:xfrm>
                        <a:off x="3407930" y="2018210"/>
                        <a:ext cx="4113213" cy="1277937"/>
                      </a:xfrm>
                      <a:prstGeom prst="rect">
                        <a:avLst/>
                      </a:prstGeom>
                    </p:spPr>
                  </p:pic>
                </p:oleObj>
              </mc:Fallback>
            </mc:AlternateContent>
          </a:graphicData>
        </a:graphic>
      </p:graphicFrame>
      <p:graphicFrame>
        <p:nvGraphicFramePr>
          <p:cNvPr id="42" name="Object 85">
            <a:extLst>
              <a:ext uri="{FF2B5EF4-FFF2-40B4-BE49-F238E27FC236}">
                <a16:creationId xmlns:a16="http://schemas.microsoft.com/office/drawing/2014/main" id="{C66D27BC-D88E-452D-B9D9-FAECD4D61D3C}"/>
              </a:ext>
            </a:extLst>
          </p:cNvPr>
          <p:cNvGraphicFramePr>
            <a:graphicFrameLocks noChangeAspect="1"/>
          </p:cNvGraphicFramePr>
          <p:nvPr>
            <p:extLst>
              <p:ext uri="{D42A27DB-BD31-4B8C-83A1-F6EECF244321}">
                <p14:modId xmlns:p14="http://schemas.microsoft.com/office/powerpoint/2010/main" val="84783091"/>
              </p:ext>
            </p:extLst>
          </p:nvPr>
        </p:nvGraphicFramePr>
        <p:xfrm>
          <a:off x="3465438" y="4995540"/>
          <a:ext cx="4113212" cy="1277938"/>
        </p:xfrm>
        <a:graphic>
          <a:graphicData uri="http://schemas.openxmlformats.org/presentationml/2006/ole">
            <mc:AlternateContent xmlns:mc="http://schemas.openxmlformats.org/markup-compatibility/2006">
              <mc:Choice xmlns:v="urn:schemas-microsoft-com:vml" Requires="v">
                <p:oleObj spid="_x0000_s4113" name="Worksheet" r:id="rId9" imgW="3095506" imgH="962141" progId="Excel.Sheet.12">
                  <p:embed/>
                </p:oleObj>
              </mc:Choice>
              <mc:Fallback>
                <p:oleObj name="Worksheet" r:id="rId9" imgW="3095506" imgH="962141" progId="Excel.Sheet.12">
                  <p:embed/>
                  <p:pic>
                    <p:nvPicPr>
                      <p:cNvPr id="86" name="Object 85"/>
                      <p:cNvPicPr/>
                      <p:nvPr/>
                    </p:nvPicPr>
                    <p:blipFill>
                      <a:blip r:embed="rId10"/>
                      <a:stretch>
                        <a:fillRect/>
                      </a:stretch>
                    </p:blipFill>
                    <p:spPr>
                      <a:xfrm>
                        <a:off x="3465438" y="4995540"/>
                        <a:ext cx="4113212" cy="1277938"/>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6DCD204E-D2D9-45C0-803C-22B8B7F3C755}"/>
              </a:ext>
            </a:extLst>
          </p:cNvPr>
          <p:cNvSpPr txBox="1"/>
          <p:nvPr/>
        </p:nvSpPr>
        <p:spPr>
          <a:xfrm>
            <a:off x="1713794" y="2018210"/>
            <a:ext cx="1622128" cy="338554"/>
          </a:xfrm>
          <a:prstGeom prst="rect">
            <a:avLst/>
          </a:prstGeom>
          <a:noFill/>
        </p:spPr>
        <p:txBody>
          <a:bodyPr wrap="square" rtlCol="0">
            <a:spAutoFit/>
          </a:bodyPr>
          <a:lstStyle/>
          <a:p>
            <a:pPr algn="ctr"/>
            <a:r>
              <a:rPr lang="ru-RU" sz="1600" u="sng" dirty="0">
                <a:solidFill>
                  <a:srgbClr val="002060"/>
                </a:solidFill>
              </a:rPr>
              <a:t>Сервер 1</a:t>
            </a:r>
          </a:p>
        </p:txBody>
      </p:sp>
      <p:sp>
        <p:nvSpPr>
          <p:cNvPr id="44" name="TextBox 43">
            <a:extLst>
              <a:ext uri="{FF2B5EF4-FFF2-40B4-BE49-F238E27FC236}">
                <a16:creationId xmlns:a16="http://schemas.microsoft.com/office/drawing/2014/main" id="{B04E7AE3-3EDB-4EEC-8687-1B54B4B1B44B}"/>
              </a:ext>
            </a:extLst>
          </p:cNvPr>
          <p:cNvSpPr txBox="1"/>
          <p:nvPr/>
        </p:nvSpPr>
        <p:spPr>
          <a:xfrm>
            <a:off x="1713019" y="3540552"/>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p:txBody>
      </p:sp>
      <p:sp>
        <p:nvSpPr>
          <p:cNvPr id="45" name="TextBox 44">
            <a:extLst>
              <a:ext uri="{FF2B5EF4-FFF2-40B4-BE49-F238E27FC236}">
                <a16:creationId xmlns:a16="http://schemas.microsoft.com/office/drawing/2014/main" id="{8E6264AB-FA93-409D-A617-4A1C51515419}"/>
              </a:ext>
            </a:extLst>
          </p:cNvPr>
          <p:cNvSpPr txBox="1"/>
          <p:nvPr/>
        </p:nvSpPr>
        <p:spPr>
          <a:xfrm>
            <a:off x="1713794" y="4972789"/>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p:txBody>
      </p:sp>
      <p:sp>
        <p:nvSpPr>
          <p:cNvPr id="46" name="Left Arrow 3">
            <a:extLst>
              <a:ext uri="{FF2B5EF4-FFF2-40B4-BE49-F238E27FC236}">
                <a16:creationId xmlns:a16="http://schemas.microsoft.com/office/drawing/2014/main" id="{4F08628E-6BAE-49C5-B34A-AE44DDD868F3}"/>
              </a:ext>
            </a:extLst>
          </p:cNvPr>
          <p:cNvSpPr/>
          <p:nvPr/>
        </p:nvSpPr>
        <p:spPr>
          <a:xfrm>
            <a:off x="7668479" y="2544608"/>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47" name="Object 20">
            <a:extLst>
              <a:ext uri="{FF2B5EF4-FFF2-40B4-BE49-F238E27FC236}">
                <a16:creationId xmlns:a16="http://schemas.microsoft.com/office/drawing/2014/main" id="{FD951F82-8EF7-48E2-8398-F094B95B0D5C}"/>
              </a:ext>
            </a:extLst>
          </p:cNvPr>
          <p:cNvGraphicFramePr>
            <a:graphicFrameLocks noChangeAspect="1"/>
          </p:cNvGraphicFramePr>
          <p:nvPr>
            <p:extLst>
              <p:ext uri="{D42A27DB-BD31-4B8C-83A1-F6EECF244321}">
                <p14:modId xmlns:p14="http://schemas.microsoft.com/office/powerpoint/2010/main" val="2979803002"/>
              </p:ext>
            </p:extLst>
          </p:nvPr>
        </p:nvGraphicFramePr>
        <p:xfrm>
          <a:off x="8309534" y="3663367"/>
          <a:ext cx="1435100" cy="1027113"/>
        </p:xfrm>
        <a:graphic>
          <a:graphicData uri="http://schemas.openxmlformats.org/presentationml/2006/ole">
            <mc:AlternateContent xmlns:mc="http://schemas.openxmlformats.org/markup-compatibility/2006">
              <mc:Choice xmlns:v="urn:schemas-microsoft-com:vml" Requires="v">
                <p:oleObj spid="_x0000_s4114" name="Worksheet" r:id="rId11" imgW="1076481" imgH="771561" progId="Excel.Sheet.12">
                  <p:embed/>
                </p:oleObj>
              </mc:Choice>
              <mc:Fallback>
                <p:oleObj name="Worksheet" r:id="rId11" imgW="1076481" imgH="771561" progId="Excel.Sheet.12">
                  <p:embed/>
                  <p:pic>
                    <p:nvPicPr>
                      <p:cNvPr id="21" name="Object 20"/>
                      <p:cNvPicPr/>
                      <p:nvPr/>
                    </p:nvPicPr>
                    <p:blipFill>
                      <a:blip r:embed="rId4"/>
                      <a:stretch>
                        <a:fillRect/>
                      </a:stretch>
                    </p:blipFill>
                    <p:spPr>
                      <a:xfrm>
                        <a:off x="8309534" y="3663367"/>
                        <a:ext cx="1435100" cy="1027113"/>
                      </a:xfrm>
                      <a:prstGeom prst="rect">
                        <a:avLst/>
                      </a:prstGeom>
                    </p:spPr>
                  </p:pic>
                </p:oleObj>
              </mc:Fallback>
            </mc:AlternateContent>
          </a:graphicData>
        </a:graphic>
      </p:graphicFrame>
      <p:graphicFrame>
        <p:nvGraphicFramePr>
          <p:cNvPr id="48" name="Object 21">
            <a:extLst>
              <a:ext uri="{FF2B5EF4-FFF2-40B4-BE49-F238E27FC236}">
                <a16:creationId xmlns:a16="http://schemas.microsoft.com/office/drawing/2014/main" id="{085C0FA4-DD34-490F-A010-6808DDDF8204}"/>
              </a:ext>
            </a:extLst>
          </p:cNvPr>
          <p:cNvGraphicFramePr>
            <a:graphicFrameLocks noChangeAspect="1"/>
          </p:cNvGraphicFramePr>
          <p:nvPr>
            <p:extLst>
              <p:ext uri="{D42A27DB-BD31-4B8C-83A1-F6EECF244321}">
                <p14:modId xmlns:p14="http://schemas.microsoft.com/office/powerpoint/2010/main" val="3820956734"/>
              </p:ext>
            </p:extLst>
          </p:nvPr>
        </p:nvGraphicFramePr>
        <p:xfrm>
          <a:off x="8309534" y="5246365"/>
          <a:ext cx="1435100" cy="1027113"/>
        </p:xfrm>
        <a:graphic>
          <a:graphicData uri="http://schemas.openxmlformats.org/presentationml/2006/ole">
            <mc:AlternateContent xmlns:mc="http://schemas.openxmlformats.org/markup-compatibility/2006">
              <mc:Choice xmlns:v="urn:schemas-microsoft-com:vml" Requires="v">
                <p:oleObj spid="_x0000_s4115" name="Worksheet" r:id="rId12" imgW="1076481" imgH="771561" progId="Excel.Sheet.12">
                  <p:embed/>
                </p:oleObj>
              </mc:Choice>
              <mc:Fallback>
                <p:oleObj name="Worksheet" r:id="rId12" imgW="1076481" imgH="771561" progId="Excel.Sheet.12">
                  <p:embed/>
                  <p:pic>
                    <p:nvPicPr>
                      <p:cNvPr id="22" name="Object 21"/>
                      <p:cNvPicPr/>
                      <p:nvPr/>
                    </p:nvPicPr>
                    <p:blipFill>
                      <a:blip r:embed="rId4"/>
                      <a:stretch>
                        <a:fillRect/>
                      </a:stretch>
                    </p:blipFill>
                    <p:spPr>
                      <a:xfrm>
                        <a:off x="8309534" y="5246365"/>
                        <a:ext cx="1435100" cy="1027113"/>
                      </a:xfrm>
                      <a:prstGeom prst="rect">
                        <a:avLst/>
                      </a:prstGeom>
                    </p:spPr>
                  </p:pic>
                </p:oleObj>
              </mc:Fallback>
            </mc:AlternateContent>
          </a:graphicData>
        </a:graphic>
      </p:graphicFrame>
      <p:sp>
        <p:nvSpPr>
          <p:cNvPr id="49" name="Left Arrow 22">
            <a:extLst>
              <a:ext uri="{FF2B5EF4-FFF2-40B4-BE49-F238E27FC236}">
                <a16:creationId xmlns:a16="http://schemas.microsoft.com/office/drawing/2014/main" id="{E73EA64F-B721-4989-9387-5C7BD06911F5}"/>
              </a:ext>
            </a:extLst>
          </p:cNvPr>
          <p:cNvSpPr/>
          <p:nvPr/>
        </p:nvSpPr>
        <p:spPr>
          <a:xfrm>
            <a:off x="7668479" y="397445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Left Arrow 23">
            <a:extLst>
              <a:ext uri="{FF2B5EF4-FFF2-40B4-BE49-F238E27FC236}">
                <a16:creationId xmlns:a16="http://schemas.microsoft.com/office/drawing/2014/main" id="{AFCB60FC-5775-4DDB-9AC9-4CFF7A8369C4}"/>
              </a:ext>
            </a:extLst>
          </p:cNvPr>
          <p:cNvSpPr/>
          <p:nvPr/>
        </p:nvSpPr>
        <p:spPr>
          <a:xfrm>
            <a:off x="7668479" y="553210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 name="Picture 25">
            <a:extLst>
              <a:ext uri="{FF2B5EF4-FFF2-40B4-BE49-F238E27FC236}">
                <a16:creationId xmlns:a16="http://schemas.microsoft.com/office/drawing/2014/main" id="{F03752D3-E821-4DF5-B337-EA066A516624}"/>
              </a:ext>
            </a:extLst>
          </p:cNvPr>
          <p:cNvPicPr>
            <a:picLocks noChangeAspect="1"/>
          </p:cNvPicPr>
          <p:nvPr/>
        </p:nvPicPr>
        <p:blipFill>
          <a:blip r:embed="rId13"/>
          <a:stretch>
            <a:fillRect/>
          </a:stretch>
        </p:blipFill>
        <p:spPr>
          <a:xfrm>
            <a:off x="2331933" y="2450324"/>
            <a:ext cx="406860" cy="651297"/>
          </a:xfrm>
          <a:prstGeom prst="rect">
            <a:avLst/>
          </a:prstGeom>
        </p:spPr>
      </p:pic>
      <p:pic>
        <p:nvPicPr>
          <p:cNvPr id="52" name="Picture 16">
            <a:extLst>
              <a:ext uri="{FF2B5EF4-FFF2-40B4-BE49-F238E27FC236}">
                <a16:creationId xmlns:a16="http://schemas.microsoft.com/office/drawing/2014/main" id="{F38F27F9-CF65-411F-B379-7AC46B7AB4D2}"/>
              </a:ext>
            </a:extLst>
          </p:cNvPr>
          <p:cNvPicPr>
            <a:picLocks noChangeAspect="1"/>
          </p:cNvPicPr>
          <p:nvPr/>
        </p:nvPicPr>
        <p:blipFill>
          <a:blip r:embed="rId14"/>
          <a:stretch>
            <a:fillRect/>
          </a:stretch>
        </p:blipFill>
        <p:spPr>
          <a:xfrm>
            <a:off x="3153850" y="2018210"/>
            <a:ext cx="614134" cy="1086545"/>
          </a:xfrm>
          <a:prstGeom prst="rect">
            <a:avLst/>
          </a:prstGeom>
        </p:spPr>
      </p:pic>
      <p:pic>
        <p:nvPicPr>
          <p:cNvPr id="53" name="Picture 37">
            <a:extLst>
              <a:ext uri="{FF2B5EF4-FFF2-40B4-BE49-F238E27FC236}">
                <a16:creationId xmlns:a16="http://schemas.microsoft.com/office/drawing/2014/main" id="{656E7770-AE56-4DA8-BC0E-AD27BC6F24E8}"/>
              </a:ext>
            </a:extLst>
          </p:cNvPr>
          <p:cNvPicPr>
            <a:picLocks noChangeAspect="1"/>
          </p:cNvPicPr>
          <p:nvPr/>
        </p:nvPicPr>
        <p:blipFill>
          <a:blip r:embed="rId14"/>
          <a:stretch>
            <a:fillRect/>
          </a:stretch>
        </p:blipFill>
        <p:spPr>
          <a:xfrm>
            <a:off x="3149737" y="3502009"/>
            <a:ext cx="614134" cy="1086545"/>
          </a:xfrm>
          <a:prstGeom prst="rect">
            <a:avLst/>
          </a:prstGeom>
        </p:spPr>
      </p:pic>
      <p:pic>
        <p:nvPicPr>
          <p:cNvPr id="54" name="Picture 38">
            <a:extLst>
              <a:ext uri="{FF2B5EF4-FFF2-40B4-BE49-F238E27FC236}">
                <a16:creationId xmlns:a16="http://schemas.microsoft.com/office/drawing/2014/main" id="{6F7B618F-6A01-443A-8B76-FBF68B587B93}"/>
              </a:ext>
            </a:extLst>
          </p:cNvPr>
          <p:cNvPicPr>
            <a:picLocks noChangeAspect="1"/>
          </p:cNvPicPr>
          <p:nvPr/>
        </p:nvPicPr>
        <p:blipFill>
          <a:blip r:embed="rId14"/>
          <a:stretch>
            <a:fillRect/>
          </a:stretch>
        </p:blipFill>
        <p:spPr>
          <a:xfrm>
            <a:off x="3149737" y="4988828"/>
            <a:ext cx="614134" cy="1086545"/>
          </a:xfrm>
          <a:prstGeom prst="rect">
            <a:avLst/>
          </a:prstGeom>
        </p:spPr>
      </p:pic>
      <p:pic>
        <p:nvPicPr>
          <p:cNvPr id="55" name="Picture 39">
            <a:extLst>
              <a:ext uri="{FF2B5EF4-FFF2-40B4-BE49-F238E27FC236}">
                <a16:creationId xmlns:a16="http://schemas.microsoft.com/office/drawing/2014/main" id="{F51A4156-C1B0-4389-BF15-C9ABC2B22C41}"/>
              </a:ext>
            </a:extLst>
          </p:cNvPr>
          <p:cNvPicPr>
            <a:picLocks noChangeAspect="1"/>
          </p:cNvPicPr>
          <p:nvPr/>
        </p:nvPicPr>
        <p:blipFill>
          <a:blip r:embed="rId13"/>
          <a:stretch>
            <a:fillRect/>
          </a:stretch>
        </p:blipFill>
        <p:spPr>
          <a:xfrm>
            <a:off x="2331933" y="3959760"/>
            <a:ext cx="406860" cy="651297"/>
          </a:xfrm>
          <a:prstGeom prst="rect">
            <a:avLst/>
          </a:prstGeom>
        </p:spPr>
      </p:pic>
      <p:pic>
        <p:nvPicPr>
          <p:cNvPr id="56" name="Picture 40">
            <a:extLst>
              <a:ext uri="{FF2B5EF4-FFF2-40B4-BE49-F238E27FC236}">
                <a16:creationId xmlns:a16="http://schemas.microsoft.com/office/drawing/2014/main" id="{DDADDBA3-CF9A-4A31-A15A-3CE959DFA871}"/>
              </a:ext>
            </a:extLst>
          </p:cNvPr>
          <p:cNvPicPr>
            <a:picLocks noChangeAspect="1"/>
          </p:cNvPicPr>
          <p:nvPr/>
        </p:nvPicPr>
        <p:blipFill>
          <a:blip r:embed="rId13"/>
          <a:stretch>
            <a:fillRect/>
          </a:stretch>
        </p:blipFill>
        <p:spPr>
          <a:xfrm>
            <a:off x="2308130" y="5424076"/>
            <a:ext cx="406860" cy="651297"/>
          </a:xfrm>
          <a:prstGeom prst="rect">
            <a:avLst/>
          </a:prstGeom>
        </p:spPr>
      </p:pic>
    </p:spTree>
    <p:extLst>
      <p:ext uri="{BB962C8B-B14F-4D97-AF65-F5344CB8AC3E}">
        <p14:creationId xmlns:p14="http://schemas.microsoft.com/office/powerpoint/2010/main" val="293421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Теорема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p>
          <a:p>
            <a:pPr marL="360000" indent="-360000" algn="just">
              <a:spcBef>
                <a:spcPct val="0"/>
              </a:spcBef>
              <a:spcAft>
                <a:spcPts val="600"/>
              </a:spcAft>
            </a:pPr>
            <a:r>
              <a:rPr lang="ru-RU" altLang="ru-RU" sz="2000" b="1" dirty="0">
                <a:solidFill>
                  <a:srgbClr val="002060"/>
                </a:solidFill>
                <a:latin typeface="+mn-lt"/>
              </a:rPr>
              <a:t>согласованность данных (Сonsistency)</a:t>
            </a:r>
            <a:r>
              <a:rPr lang="ru-RU" altLang="ru-RU" sz="2000" dirty="0">
                <a:solidFill>
                  <a:srgbClr val="002060"/>
                </a:solidFill>
                <a:latin typeface="+mn-lt"/>
              </a:rPr>
              <a:t> — во всех вычислительных узлах в один момент времени данные не противоречат друг другу</a:t>
            </a:r>
          </a:p>
          <a:p>
            <a:pPr marL="360000" indent="-360000" algn="just">
              <a:spcBef>
                <a:spcPct val="0"/>
              </a:spcBef>
              <a:spcAft>
                <a:spcPts val="600"/>
              </a:spcAft>
            </a:pPr>
            <a:r>
              <a:rPr lang="ru-RU" altLang="ru-RU" sz="2000" b="1" dirty="0">
                <a:solidFill>
                  <a:srgbClr val="002060"/>
                </a:solidFill>
                <a:latin typeface="+mn-lt"/>
              </a:rPr>
              <a:t>доступность (Availability)</a:t>
            </a:r>
            <a:r>
              <a:rPr lang="ru-RU" altLang="ru-RU" sz="2000" dirty="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p>
          <a:p>
            <a:pPr marL="360000" indent="-360000" algn="just">
              <a:spcBef>
                <a:spcPct val="0"/>
              </a:spcBef>
              <a:spcAft>
                <a:spcPts val="600"/>
              </a:spcAft>
            </a:pPr>
            <a:r>
              <a:rPr lang="ru-RU" altLang="ru-RU" sz="2000" b="1" dirty="0">
                <a:solidFill>
                  <a:srgbClr val="002060"/>
                </a:solidFill>
                <a:latin typeface="+mn-lt"/>
              </a:rPr>
              <a:t>устойчивость к разделению (Partition tolerance)</a:t>
            </a:r>
            <a:r>
              <a:rPr lang="ru-RU" altLang="ru-RU" sz="2000" dirty="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p>
          <a:p>
            <a:pPr algn="just" eaLnBrk="1" hangingPunct="1">
              <a:spcBef>
                <a:spcPct val="0"/>
              </a:spcBef>
              <a:spcAft>
                <a:spcPts val="600"/>
              </a:spcAft>
              <a:buFontTx/>
              <a:buNone/>
            </a:pPr>
            <a:r>
              <a:rPr lang="ru-RU" altLang="ru-RU" sz="2000" dirty="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p>
        </p:txBody>
      </p:sp>
    </p:spTree>
    <p:extLst>
      <p:ext uri="{BB962C8B-B14F-4D97-AF65-F5344CB8AC3E}">
        <p14:creationId xmlns:p14="http://schemas.microsoft.com/office/powerpoint/2010/main" val="38789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Классы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ct val="0"/>
              </a:spcBef>
              <a:spcAft>
                <a:spcPts val="600"/>
              </a:spcAft>
            </a:pPr>
            <a:r>
              <a:rPr lang="ru-RU" altLang="ru-RU" sz="2000" dirty="0">
                <a:solidFill>
                  <a:srgbClr val="002060"/>
                </a:solidFill>
                <a:latin typeface="+mn-lt"/>
              </a:rPr>
              <a:t>Реляционные системы (RDBMS) условно ближе к CP-классу (в приоритете — согласованность). </a:t>
            </a:r>
          </a:p>
          <a:p>
            <a:pPr marL="360000" indent="-360000" algn="just">
              <a:spcBef>
                <a:spcPct val="0"/>
              </a:spcBef>
              <a:spcAft>
                <a:spcPts val="600"/>
              </a:spcAft>
            </a:pPr>
            <a:r>
              <a:rPr lang="ru-RU" altLang="ru-RU" sz="2000" dirty="0">
                <a:solidFill>
                  <a:srgbClr val="002060"/>
                </a:solidFill>
                <a:latin typeface="+mn-lt"/>
              </a:rPr>
              <a:t>NoSQL-решения условно ближе к AP-классу (в приоритете — доступность и масштабируемость). </a:t>
            </a:r>
          </a:p>
        </p:txBody>
      </p:sp>
      <p:sp>
        <p:nvSpPr>
          <p:cNvPr id="5" name="Oval 1">
            <a:extLst>
              <a:ext uri="{FF2B5EF4-FFF2-40B4-BE49-F238E27FC236}">
                <a16:creationId xmlns:a16="http://schemas.microsoft.com/office/drawing/2014/main" id="{3EF53A9C-3007-4BB0-90BE-A9815B9618E8}"/>
              </a:ext>
            </a:extLst>
          </p:cNvPr>
          <p:cNvSpPr/>
          <p:nvPr/>
        </p:nvSpPr>
        <p:spPr>
          <a:xfrm>
            <a:off x="4030148" y="2357299"/>
            <a:ext cx="1872208" cy="1872208"/>
          </a:xfrm>
          <a:prstGeom prst="ellipse">
            <a:avLst/>
          </a:prstGeom>
          <a:solidFill>
            <a:srgbClr val="FF33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C</a:t>
            </a:r>
            <a:endParaRPr lang="ru-RU" sz="5400" dirty="0">
              <a:solidFill>
                <a:srgbClr val="002060"/>
              </a:solidFill>
            </a:endParaRPr>
          </a:p>
        </p:txBody>
      </p:sp>
      <p:sp>
        <p:nvSpPr>
          <p:cNvPr id="6" name="Oval 5">
            <a:extLst>
              <a:ext uri="{FF2B5EF4-FFF2-40B4-BE49-F238E27FC236}">
                <a16:creationId xmlns:a16="http://schemas.microsoft.com/office/drawing/2014/main" id="{8E17C5A3-F84E-4112-BCFA-2319001A29D3}"/>
              </a:ext>
            </a:extLst>
          </p:cNvPr>
          <p:cNvSpPr/>
          <p:nvPr/>
        </p:nvSpPr>
        <p:spPr>
          <a:xfrm>
            <a:off x="5686332" y="2357299"/>
            <a:ext cx="1872208" cy="1872208"/>
          </a:xfrm>
          <a:prstGeom prst="ellipse">
            <a:avLst/>
          </a:prstGeom>
          <a:solidFill>
            <a:srgbClr val="00B05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A</a:t>
            </a:r>
            <a:endParaRPr lang="ru-RU" sz="5400" dirty="0">
              <a:solidFill>
                <a:srgbClr val="002060"/>
              </a:solidFill>
            </a:endParaRPr>
          </a:p>
        </p:txBody>
      </p:sp>
      <p:sp>
        <p:nvSpPr>
          <p:cNvPr id="7" name="Oval 6">
            <a:extLst>
              <a:ext uri="{FF2B5EF4-FFF2-40B4-BE49-F238E27FC236}">
                <a16:creationId xmlns:a16="http://schemas.microsoft.com/office/drawing/2014/main" id="{5CCB28C1-08CE-4A60-83E7-80B03DC43D69}"/>
              </a:ext>
            </a:extLst>
          </p:cNvPr>
          <p:cNvSpPr/>
          <p:nvPr/>
        </p:nvSpPr>
        <p:spPr>
          <a:xfrm>
            <a:off x="4858240" y="3797459"/>
            <a:ext cx="1872208" cy="1872208"/>
          </a:xfrm>
          <a:prstGeom prst="ellipse">
            <a:avLst/>
          </a:prstGeom>
          <a:solidFill>
            <a:schemeClr val="accent5">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P</a:t>
            </a:r>
            <a:endParaRPr lang="ru-RU" sz="5400" dirty="0">
              <a:solidFill>
                <a:srgbClr val="002060"/>
              </a:solidFill>
            </a:endParaRPr>
          </a:p>
        </p:txBody>
      </p:sp>
      <p:sp>
        <p:nvSpPr>
          <p:cNvPr id="8" name="TextBox 7">
            <a:extLst>
              <a:ext uri="{FF2B5EF4-FFF2-40B4-BE49-F238E27FC236}">
                <a16:creationId xmlns:a16="http://schemas.microsoft.com/office/drawing/2014/main" id="{50A8A779-83AC-46BC-B3FF-1A60F6FB3319}"/>
              </a:ext>
            </a:extLst>
          </p:cNvPr>
          <p:cNvSpPr txBox="1"/>
          <p:nvPr/>
        </p:nvSpPr>
        <p:spPr>
          <a:xfrm>
            <a:off x="1869908" y="4517539"/>
            <a:ext cx="1122680" cy="707886"/>
          </a:xfrm>
          <a:prstGeom prst="rect">
            <a:avLst/>
          </a:prstGeom>
          <a:noFill/>
        </p:spPr>
        <p:txBody>
          <a:bodyPr wrap="none" rtlCol="0">
            <a:spAutoFit/>
          </a:bodyPr>
          <a:lstStyle/>
          <a:p>
            <a:r>
              <a:rPr lang="en-US" sz="2000" dirty="0">
                <a:solidFill>
                  <a:srgbClr val="002060"/>
                </a:solidFill>
              </a:rPr>
              <a:t>CP-</a:t>
            </a:r>
            <a:r>
              <a:rPr lang="ru-RU" sz="2000" dirty="0">
                <a:solidFill>
                  <a:srgbClr val="002060"/>
                </a:solidFill>
              </a:rPr>
              <a:t>класс</a:t>
            </a:r>
            <a:endParaRPr lang="en-US" sz="2000" dirty="0">
              <a:solidFill>
                <a:srgbClr val="002060"/>
              </a:solidFill>
            </a:endParaRPr>
          </a:p>
          <a:p>
            <a:r>
              <a:rPr lang="en-US" sz="2000" dirty="0">
                <a:solidFill>
                  <a:srgbClr val="002060"/>
                </a:solidFill>
              </a:rPr>
              <a:t>(RDBMS)</a:t>
            </a:r>
            <a:endParaRPr lang="ru-RU" sz="2000" dirty="0">
              <a:solidFill>
                <a:srgbClr val="002060"/>
              </a:solidFill>
            </a:endParaRPr>
          </a:p>
        </p:txBody>
      </p:sp>
      <p:cxnSp>
        <p:nvCxnSpPr>
          <p:cNvPr id="9" name="Straight Arrow Connector 8">
            <a:extLst>
              <a:ext uri="{FF2B5EF4-FFF2-40B4-BE49-F238E27FC236}">
                <a16:creationId xmlns:a16="http://schemas.microsoft.com/office/drawing/2014/main" id="{6ED1AC67-10A0-4BD5-A6C1-10475EDA86AE}"/>
              </a:ext>
            </a:extLst>
          </p:cNvPr>
          <p:cNvCxnSpPr>
            <a:stCxn id="8" idx="3"/>
          </p:cNvCxnSpPr>
          <p:nvPr/>
        </p:nvCxnSpPr>
        <p:spPr>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E5E113-F3D0-4510-8AB6-C02A176A5330}"/>
              </a:ext>
            </a:extLst>
          </p:cNvPr>
          <p:cNvSpPr txBox="1"/>
          <p:nvPr/>
        </p:nvSpPr>
        <p:spPr>
          <a:xfrm>
            <a:off x="8830965" y="4517539"/>
            <a:ext cx="1135504" cy="707886"/>
          </a:xfrm>
          <a:prstGeom prst="rect">
            <a:avLst/>
          </a:prstGeom>
          <a:noFill/>
        </p:spPr>
        <p:txBody>
          <a:bodyPr wrap="none" rtlCol="0">
            <a:spAutoFit/>
          </a:bodyPr>
          <a:lstStyle/>
          <a:p>
            <a:r>
              <a:rPr lang="en-US" sz="2000" dirty="0">
                <a:solidFill>
                  <a:srgbClr val="002060"/>
                </a:solidFill>
              </a:rPr>
              <a:t>AP</a:t>
            </a:r>
            <a:r>
              <a:rPr lang="ru-RU" sz="2000" dirty="0">
                <a:solidFill>
                  <a:srgbClr val="002060"/>
                </a:solidFill>
              </a:rPr>
              <a:t>-класс</a:t>
            </a:r>
            <a:endParaRPr lang="en-US" sz="2000" dirty="0">
              <a:solidFill>
                <a:srgbClr val="002060"/>
              </a:solidFill>
            </a:endParaRPr>
          </a:p>
          <a:p>
            <a:r>
              <a:rPr lang="en-US" sz="2000" dirty="0">
                <a:solidFill>
                  <a:srgbClr val="002060"/>
                </a:solidFill>
              </a:rPr>
              <a:t>(NoSQL)</a:t>
            </a:r>
            <a:endParaRPr lang="ru-RU" sz="2000" dirty="0">
              <a:solidFill>
                <a:srgbClr val="002060"/>
              </a:solidFill>
            </a:endParaRPr>
          </a:p>
        </p:txBody>
      </p:sp>
      <p:cxnSp>
        <p:nvCxnSpPr>
          <p:cNvPr id="11" name="Straight Arrow Connector 15">
            <a:extLst>
              <a:ext uri="{FF2B5EF4-FFF2-40B4-BE49-F238E27FC236}">
                <a16:creationId xmlns:a16="http://schemas.microsoft.com/office/drawing/2014/main" id="{7FDF1DB4-83FB-4591-B758-D7C5787438A6}"/>
              </a:ext>
            </a:extLst>
          </p:cNvPr>
          <p:cNvCxnSpPr>
            <a:stCxn id="10" idx="1"/>
          </p:cNvCxnSpPr>
          <p:nvPr/>
        </p:nvCxnSpPr>
        <p:spPr>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0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51" name="TextBox 50">
            <a:extLst>
              <a:ext uri="{FF2B5EF4-FFF2-40B4-BE49-F238E27FC236}">
                <a16:creationId xmlns:a16="http://schemas.microsoft.com/office/drawing/2014/main" id="{EAFED7BC-88AB-4414-9553-B22BB517D250}"/>
              </a:ext>
            </a:extLst>
          </p:cNvPr>
          <p:cNvSpPr txBox="1"/>
          <p:nvPr/>
        </p:nvSpPr>
        <p:spPr>
          <a:xfrm>
            <a:off x="790432" y="1498056"/>
            <a:ext cx="1190967" cy="400110"/>
          </a:xfrm>
          <a:prstGeom prst="rect">
            <a:avLst/>
          </a:prstGeom>
          <a:noFill/>
        </p:spPr>
        <p:txBody>
          <a:bodyPr wrap="none" rtlCol="0">
            <a:spAutoFit/>
          </a:bodyPr>
          <a:lstStyle/>
          <a:p>
            <a:r>
              <a:rPr lang="en-US" sz="2000" u="sng" dirty="0">
                <a:solidFill>
                  <a:srgbClr val="002060"/>
                </a:solidFill>
              </a:rPr>
              <a:t>Key-value</a:t>
            </a:r>
            <a:endParaRPr lang="ru-RU" sz="2000" u="sng" dirty="0">
              <a:solidFill>
                <a:srgbClr val="002060"/>
              </a:solidFill>
            </a:endParaRPr>
          </a:p>
        </p:txBody>
      </p:sp>
      <p:pic>
        <p:nvPicPr>
          <p:cNvPr id="52" name="Picture 3">
            <a:extLst>
              <a:ext uri="{FF2B5EF4-FFF2-40B4-BE49-F238E27FC236}">
                <a16:creationId xmlns:a16="http://schemas.microsoft.com/office/drawing/2014/main" id="{EA52EDBD-7EAD-4B54-ADED-D1B5144115FE}"/>
              </a:ext>
            </a:extLst>
          </p:cNvPr>
          <p:cNvPicPr>
            <a:picLocks noChangeAspect="1"/>
          </p:cNvPicPr>
          <p:nvPr/>
        </p:nvPicPr>
        <p:blipFill>
          <a:blip r:embed="rId2"/>
          <a:stretch>
            <a:fillRect/>
          </a:stretch>
        </p:blipFill>
        <p:spPr>
          <a:xfrm>
            <a:off x="7559972" y="1520521"/>
            <a:ext cx="1440160" cy="620869"/>
          </a:xfrm>
          <a:prstGeom prst="rect">
            <a:avLst/>
          </a:prstGeom>
        </p:spPr>
      </p:pic>
      <p:grpSp>
        <p:nvGrpSpPr>
          <p:cNvPr id="53" name="Group 30">
            <a:extLst>
              <a:ext uri="{FF2B5EF4-FFF2-40B4-BE49-F238E27FC236}">
                <a16:creationId xmlns:a16="http://schemas.microsoft.com/office/drawing/2014/main" id="{7E056709-F80D-4BB1-B6D9-292745743CFE}"/>
              </a:ext>
            </a:extLst>
          </p:cNvPr>
          <p:cNvGrpSpPr/>
          <p:nvPr/>
        </p:nvGrpSpPr>
        <p:grpSpPr>
          <a:xfrm>
            <a:off x="2519412" y="1426046"/>
            <a:ext cx="2892676" cy="715344"/>
            <a:chOff x="2287862" y="1846511"/>
            <a:chExt cx="2892676" cy="715344"/>
          </a:xfrm>
        </p:grpSpPr>
        <p:sp>
          <p:nvSpPr>
            <p:cNvPr id="54" name="Rectangle 5">
              <a:extLst>
                <a:ext uri="{FF2B5EF4-FFF2-40B4-BE49-F238E27FC236}">
                  <a16:creationId xmlns:a16="http://schemas.microsoft.com/office/drawing/2014/main" id="{555CEA98-8556-4783-AC4C-1D825DBE7C9A}"/>
                </a:ext>
              </a:extLst>
            </p:cNvPr>
            <p:cNvSpPr/>
            <p:nvPr/>
          </p:nvSpPr>
          <p:spPr>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key</a:t>
              </a:r>
              <a:endParaRPr lang="ru-RU" sz="1600" dirty="0">
                <a:solidFill>
                  <a:srgbClr val="002060"/>
                </a:solidFill>
                <a:cs typeface="Times New Roman" panose="02020603050405020304" pitchFamily="18" charset="0"/>
              </a:endParaRPr>
            </a:p>
          </p:txBody>
        </p:sp>
        <p:sp>
          <p:nvSpPr>
            <p:cNvPr id="55" name="Rectangle 8">
              <a:extLst>
                <a:ext uri="{FF2B5EF4-FFF2-40B4-BE49-F238E27FC236}">
                  <a16:creationId xmlns:a16="http://schemas.microsoft.com/office/drawing/2014/main" id="{0D9DBC14-11EB-453B-9413-00AA11B10BBF}"/>
                </a:ext>
              </a:extLst>
            </p:cNvPr>
            <p:cNvSpPr/>
            <p:nvPr/>
          </p:nvSpPr>
          <p:spPr>
            <a:xfrm>
              <a:off x="2741379"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6" name="Straight Arrow Connector 7">
              <a:extLst>
                <a:ext uri="{FF2B5EF4-FFF2-40B4-BE49-F238E27FC236}">
                  <a16:creationId xmlns:a16="http://schemas.microsoft.com/office/drawing/2014/main" id="{128F57A2-FEEF-404C-887A-F47C4B7EC6A5}"/>
                </a:ext>
              </a:extLst>
            </p:cNvPr>
            <p:cNvCxnSpPr>
              <a:stCxn id="54" idx="2"/>
              <a:endCxn id="55" idx="0"/>
            </p:cNvCxnSpPr>
            <p:nvPr/>
          </p:nvCxnSpPr>
          <p:spPr>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a:extLst>
                <a:ext uri="{FF2B5EF4-FFF2-40B4-BE49-F238E27FC236}">
                  <a16:creationId xmlns:a16="http://schemas.microsoft.com/office/drawing/2014/main" id="{4C8F5686-E7AC-4D2E-AD6C-D51240048C62}"/>
                </a:ext>
              </a:extLst>
            </p:cNvPr>
            <p:cNvSpPr/>
            <p:nvPr/>
          </p:nvSpPr>
          <p:spPr>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58" name="Rectangle 15">
              <a:extLst>
                <a:ext uri="{FF2B5EF4-FFF2-40B4-BE49-F238E27FC236}">
                  <a16:creationId xmlns:a16="http://schemas.microsoft.com/office/drawing/2014/main" id="{952E3ADB-B4FD-40C2-BCAB-61A02C3458DE}"/>
                </a:ext>
              </a:extLst>
            </p:cNvPr>
            <p:cNvSpPr/>
            <p:nvPr/>
          </p:nvSpPr>
          <p:spPr>
            <a:xfrm>
              <a:off x="3535098"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9" name="Straight Arrow Connector 16">
              <a:extLst>
                <a:ext uri="{FF2B5EF4-FFF2-40B4-BE49-F238E27FC236}">
                  <a16:creationId xmlns:a16="http://schemas.microsoft.com/office/drawing/2014/main" id="{E6323CC9-5F91-41D8-9EAE-9705EFA85D09}"/>
                </a:ext>
              </a:extLst>
            </p:cNvPr>
            <p:cNvCxnSpPr>
              <a:stCxn id="57" idx="2"/>
              <a:endCxn id="58" idx="0"/>
            </p:cNvCxnSpPr>
            <p:nvPr/>
          </p:nvCxnSpPr>
          <p:spPr>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a:extLst>
                <a:ext uri="{FF2B5EF4-FFF2-40B4-BE49-F238E27FC236}">
                  <a16:creationId xmlns:a16="http://schemas.microsoft.com/office/drawing/2014/main" id="{D5B89484-1A3C-41DD-84F4-08FC97584F5F}"/>
                </a:ext>
              </a:extLst>
            </p:cNvPr>
            <p:cNvSpPr/>
            <p:nvPr/>
          </p:nvSpPr>
          <p:spPr>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61" name="Rectangle 18">
              <a:extLst>
                <a:ext uri="{FF2B5EF4-FFF2-40B4-BE49-F238E27FC236}">
                  <a16:creationId xmlns:a16="http://schemas.microsoft.com/office/drawing/2014/main" id="{636AFC3D-7F41-4C83-A4D6-D089DD73C56B}"/>
                </a:ext>
              </a:extLst>
            </p:cNvPr>
            <p:cNvSpPr/>
            <p:nvPr/>
          </p:nvSpPr>
          <p:spPr>
            <a:xfrm>
              <a:off x="4546530" y="2313357"/>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62" name="Straight Arrow Connector 19">
              <a:extLst>
                <a:ext uri="{FF2B5EF4-FFF2-40B4-BE49-F238E27FC236}">
                  <a16:creationId xmlns:a16="http://schemas.microsoft.com/office/drawing/2014/main" id="{E99D9699-31A1-4F77-A91C-6588283082CF}"/>
                </a:ext>
              </a:extLst>
            </p:cNvPr>
            <p:cNvCxnSpPr>
              <a:stCxn id="60" idx="2"/>
              <a:endCxn id="61" idx="0"/>
            </p:cNvCxnSpPr>
            <p:nvPr/>
          </p:nvCxnSpPr>
          <p:spPr>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0CC73CB-F494-4B64-850D-EC3D768DC44E}"/>
                </a:ext>
              </a:extLst>
            </p:cNvPr>
            <p:cNvSpPr txBox="1"/>
            <p:nvPr/>
          </p:nvSpPr>
          <p:spPr>
            <a:xfrm>
              <a:off x="4169105" y="1846511"/>
              <a:ext cx="325730" cy="338554"/>
            </a:xfrm>
            <a:prstGeom prst="rect">
              <a:avLst/>
            </a:prstGeom>
            <a:noFill/>
          </p:spPr>
          <p:txBody>
            <a:bodyPr wrap="none" rtlCol="0">
              <a:spAutoFit/>
            </a:bodyPr>
            <a:lstStyle/>
            <a:p>
              <a:r>
                <a:rPr lang="en-US" sz="1600" dirty="0">
                  <a:cs typeface="Times New Roman" panose="02020603050405020304" pitchFamily="18" charset="0"/>
                </a:rPr>
                <a:t>…</a:t>
              </a:r>
              <a:endParaRPr lang="ru-RU" sz="1600" dirty="0">
                <a:cs typeface="Times New Roman" panose="02020603050405020304" pitchFamily="18" charset="0"/>
              </a:endParaRPr>
            </a:p>
          </p:txBody>
        </p:sp>
        <p:cxnSp>
          <p:nvCxnSpPr>
            <p:cNvPr id="64" name="Straight Arrow Connector 25">
              <a:extLst>
                <a:ext uri="{FF2B5EF4-FFF2-40B4-BE49-F238E27FC236}">
                  <a16:creationId xmlns:a16="http://schemas.microsoft.com/office/drawing/2014/main" id="{D798C715-F112-4CED-8AE8-AC99192CCD41}"/>
                </a:ext>
              </a:extLst>
            </p:cNvPr>
            <p:cNvCxnSpPr>
              <a:endCxn id="54" idx="1"/>
            </p:cNvCxnSpPr>
            <p:nvPr/>
          </p:nvCxnSpPr>
          <p:spPr>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a:extLst>
              <a:ext uri="{FF2B5EF4-FFF2-40B4-BE49-F238E27FC236}">
                <a16:creationId xmlns:a16="http://schemas.microsoft.com/office/drawing/2014/main" id="{204429BC-4D23-4815-9503-4EF66383F120}"/>
              </a:ext>
            </a:extLst>
          </p:cNvPr>
          <p:cNvGrpSpPr/>
          <p:nvPr/>
        </p:nvGrpSpPr>
        <p:grpSpPr>
          <a:xfrm>
            <a:off x="790432" y="3205383"/>
            <a:ext cx="6480720" cy="2664296"/>
            <a:chOff x="1115616" y="3068960"/>
            <a:chExt cx="6480720" cy="2664296"/>
          </a:xfrm>
        </p:grpSpPr>
        <p:grpSp>
          <p:nvGrpSpPr>
            <p:cNvPr id="66" name="Group 66">
              <a:extLst>
                <a:ext uri="{FF2B5EF4-FFF2-40B4-BE49-F238E27FC236}">
                  <a16:creationId xmlns:a16="http://schemas.microsoft.com/office/drawing/2014/main" id="{E5E65258-DBD2-4534-A2CD-27AB61504C43}"/>
                </a:ext>
              </a:extLst>
            </p:cNvPr>
            <p:cNvGrpSpPr/>
            <p:nvPr/>
          </p:nvGrpSpPr>
          <p:grpSpPr>
            <a:xfrm>
              <a:off x="2721261" y="3068960"/>
              <a:ext cx="2287605" cy="2664296"/>
              <a:chOff x="2721261" y="3068960"/>
              <a:chExt cx="2287605" cy="2664296"/>
            </a:xfrm>
          </p:grpSpPr>
          <p:sp>
            <p:nvSpPr>
              <p:cNvPr id="84" name="Rectangle 32">
                <a:extLst>
                  <a:ext uri="{FF2B5EF4-FFF2-40B4-BE49-F238E27FC236}">
                    <a16:creationId xmlns:a16="http://schemas.microsoft.com/office/drawing/2014/main" id="{3B820798-2C74-4BFF-8461-F6F284CB9303}"/>
                  </a:ext>
                </a:extLst>
              </p:cNvPr>
              <p:cNvSpPr/>
              <p:nvPr/>
            </p:nvSpPr>
            <p:spPr>
              <a:xfrm>
                <a:off x="2721261" y="3068960"/>
                <a:ext cx="2287605"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34">
                <a:extLst>
                  <a:ext uri="{FF2B5EF4-FFF2-40B4-BE49-F238E27FC236}">
                    <a16:creationId xmlns:a16="http://schemas.microsoft.com/office/drawing/2014/main" id="{1F7A41C4-BDB0-41A8-9EE9-DAAF181B4AEA}"/>
                  </a:ext>
                </a:extLst>
              </p:cNvPr>
              <p:cNvSpPr/>
              <p:nvPr/>
            </p:nvSpPr>
            <p:spPr>
              <a:xfrm>
                <a:off x="2843808"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86" name="TextBox 85">
                <a:extLst>
                  <a:ext uri="{FF2B5EF4-FFF2-40B4-BE49-F238E27FC236}">
                    <a16:creationId xmlns:a16="http://schemas.microsoft.com/office/drawing/2014/main" id="{6A110173-0885-46C8-AB6E-5608DA7CD68D}"/>
                  </a:ext>
                </a:extLst>
              </p:cNvPr>
              <p:cNvSpPr txBox="1"/>
              <p:nvPr/>
            </p:nvSpPr>
            <p:spPr>
              <a:xfrm>
                <a:off x="2721261" y="3090446"/>
                <a:ext cx="228760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A</a:t>
                </a:r>
                <a:endParaRPr lang="ru-RU" sz="1600" dirty="0">
                  <a:solidFill>
                    <a:srgbClr val="002060"/>
                  </a:solidFill>
                  <a:cs typeface="Times New Roman" panose="02020603050405020304" pitchFamily="18" charset="0"/>
                </a:endParaRPr>
              </a:p>
            </p:txBody>
          </p:sp>
          <p:sp>
            <p:nvSpPr>
              <p:cNvPr id="87" name="Rectangle 39">
                <a:extLst>
                  <a:ext uri="{FF2B5EF4-FFF2-40B4-BE49-F238E27FC236}">
                    <a16:creationId xmlns:a16="http://schemas.microsoft.com/office/drawing/2014/main" id="{55BF2D27-F600-4FF0-B532-6E04E044EC2D}"/>
                  </a:ext>
                </a:extLst>
              </p:cNvPr>
              <p:cNvSpPr/>
              <p:nvPr/>
            </p:nvSpPr>
            <p:spPr>
              <a:xfrm>
                <a:off x="3869972"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88" name="TextBox 87">
                <a:extLst>
                  <a:ext uri="{FF2B5EF4-FFF2-40B4-BE49-F238E27FC236}">
                    <a16:creationId xmlns:a16="http://schemas.microsoft.com/office/drawing/2014/main" id="{757E35FD-8D53-4DF7-8200-20899FF9D629}"/>
                  </a:ext>
                </a:extLst>
              </p:cNvPr>
              <p:cNvSpPr txBox="1"/>
              <p:nvPr/>
            </p:nvSpPr>
            <p:spPr>
              <a:xfrm>
                <a:off x="2843808"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9" name="TextBox 88">
                <a:extLst>
                  <a:ext uri="{FF2B5EF4-FFF2-40B4-BE49-F238E27FC236}">
                    <a16:creationId xmlns:a16="http://schemas.microsoft.com/office/drawing/2014/main" id="{7BBD6BC2-73BE-47E5-AE80-C2CE47118A7B}"/>
                  </a:ext>
                </a:extLst>
              </p:cNvPr>
              <p:cNvSpPr txBox="1"/>
              <p:nvPr/>
            </p:nvSpPr>
            <p:spPr>
              <a:xfrm>
                <a:off x="3869972"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0" name="Rectangle 44">
                <a:extLst>
                  <a:ext uri="{FF2B5EF4-FFF2-40B4-BE49-F238E27FC236}">
                    <a16:creationId xmlns:a16="http://schemas.microsoft.com/office/drawing/2014/main" id="{9EA67A25-6D3A-4EEE-AFCB-5B3CA152910D}"/>
                  </a:ext>
                </a:extLst>
              </p:cNvPr>
              <p:cNvSpPr/>
              <p:nvPr/>
            </p:nvSpPr>
            <p:spPr>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91" name="Rectangle 45">
                <a:extLst>
                  <a:ext uri="{FF2B5EF4-FFF2-40B4-BE49-F238E27FC236}">
                    <a16:creationId xmlns:a16="http://schemas.microsoft.com/office/drawing/2014/main" id="{216BC4A2-99D1-420B-AFF8-2110C09B2F02}"/>
                  </a:ext>
                </a:extLst>
              </p:cNvPr>
              <p:cNvSpPr/>
              <p:nvPr/>
            </p:nvSpPr>
            <p:spPr>
              <a:xfrm>
                <a:off x="3878402"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92" name="TextBox 91">
                <a:extLst>
                  <a:ext uri="{FF2B5EF4-FFF2-40B4-BE49-F238E27FC236}">
                    <a16:creationId xmlns:a16="http://schemas.microsoft.com/office/drawing/2014/main" id="{705AC288-AAB8-4838-AE6F-3476442ECC61}"/>
                  </a:ext>
                </a:extLst>
              </p:cNvPr>
              <p:cNvSpPr txBox="1"/>
              <p:nvPr/>
            </p:nvSpPr>
            <p:spPr>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3" name="TextBox 92">
                <a:extLst>
                  <a:ext uri="{FF2B5EF4-FFF2-40B4-BE49-F238E27FC236}">
                    <a16:creationId xmlns:a16="http://schemas.microsoft.com/office/drawing/2014/main" id="{39996F64-AAF5-4FF9-AE9B-FE0BB6A0C475}"/>
                  </a:ext>
                </a:extLst>
              </p:cNvPr>
              <p:cNvSpPr txBox="1"/>
              <p:nvPr/>
            </p:nvSpPr>
            <p:spPr>
              <a:xfrm>
                <a:off x="3878402"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grpSp>
          <p:nvGrpSpPr>
            <p:cNvPr id="67" name="Group 67">
              <a:extLst>
                <a:ext uri="{FF2B5EF4-FFF2-40B4-BE49-F238E27FC236}">
                  <a16:creationId xmlns:a16="http://schemas.microsoft.com/office/drawing/2014/main" id="{574317AA-4B61-4EF1-8C0F-6DCDA5320C7B}"/>
                </a:ext>
              </a:extLst>
            </p:cNvPr>
            <p:cNvGrpSpPr/>
            <p:nvPr/>
          </p:nvGrpSpPr>
          <p:grpSpPr>
            <a:xfrm>
              <a:off x="5101857" y="3068960"/>
              <a:ext cx="2249750" cy="2664296"/>
              <a:chOff x="5101857" y="3068960"/>
              <a:chExt cx="2249750" cy="2664296"/>
            </a:xfrm>
          </p:grpSpPr>
          <p:sp>
            <p:nvSpPr>
              <p:cNvPr id="74" name="Rectangle 48">
                <a:extLst>
                  <a:ext uri="{FF2B5EF4-FFF2-40B4-BE49-F238E27FC236}">
                    <a16:creationId xmlns:a16="http://schemas.microsoft.com/office/drawing/2014/main" id="{D9E36321-8B6C-421C-A4FC-5E24298E5B5E}"/>
                  </a:ext>
                </a:extLst>
              </p:cNvPr>
              <p:cNvSpPr/>
              <p:nvPr/>
            </p:nvSpPr>
            <p:spPr>
              <a:xfrm>
                <a:off x="5101857" y="3068960"/>
                <a:ext cx="2249750"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49">
                <a:extLst>
                  <a:ext uri="{FF2B5EF4-FFF2-40B4-BE49-F238E27FC236}">
                    <a16:creationId xmlns:a16="http://schemas.microsoft.com/office/drawing/2014/main" id="{D5A775D8-2FED-4A83-962B-5C5732B4CFD7}"/>
                  </a:ext>
                </a:extLst>
              </p:cNvPr>
              <p:cNvSpPr/>
              <p:nvPr/>
            </p:nvSpPr>
            <p:spPr>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76" name="TextBox 75">
                <a:extLst>
                  <a:ext uri="{FF2B5EF4-FFF2-40B4-BE49-F238E27FC236}">
                    <a16:creationId xmlns:a16="http://schemas.microsoft.com/office/drawing/2014/main" id="{B298A3A6-E58B-49D8-B1B5-B17C24792CB1}"/>
                  </a:ext>
                </a:extLst>
              </p:cNvPr>
              <p:cNvSpPr txBox="1"/>
              <p:nvPr/>
            </p:nvSpPr>
            <p:spPr>
              <a:xfrm>
                <a:off x="5101857" y="3090446"/>
                <a:ext cx="203546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B</a:t>
                </a:r>
                <a:endParaRPr lang="ru-RU" sz="1600" dirty="0">
                  <a:solidFill>
                    <a:srgbClr val="002060"/>
                  </a:solidFill>
                  <a:cs typeface="Times New Roman" panose="02020603050405020304" pitchFamily="18" charset="0"/>
                </a:endParaRPr>
              </a:p>
            </p:txBody>
          </p:sp>
          <p:sp>
            <p:nvSpPr>
              <p:cNvPr id="77" name="Rectangle 51">
                <a:extLst>
                  <a:ext uri="{FF2B5EF4-FFF2-40B4-BE49-F238E27FC236}">
                    <a16:creationId xmlns:a16="http://schemas.microsoft.com/office/drawing/2014/main" id="{D8DABC2A-482A-4065-8752-ECAC9F6653F9}"/>
                  </a:ext>
                </a:extLst>
              </p:cNvPr>
              <p:cNvSpPr/>
              <p:nvPr/>
            </p:nvSpPr>
            <p:spPr>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78" name="TextBox 77">
                <a:extLst>
                  <a:ext uri="{FF2B5EF4-FFF2-40B4-BE49-F238E27FC236}">
                    <a16:creationId xmlns:a16="http://schemas.microsoft.com/office/drawing/2014/main" id="{8CDFE774-EE2E-43A4-B869-EB632F5C1462}"/>
                  </a:ext>
                </a:extLst>
              </p:cNvPr>
              <p:cNvSpPr txBox="1"/>
              <p:nvPr/>
            </p:nvSpPr>
            <p:spPr>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79" name="TextBox 78">
                <a:extLst>
                  <a:ext uri="{FF2B5EF4-FFF2-40B4-BE49-F238E27FC236}">
                    <a16:creationId xmlns:a16="http://schemas.microsoft.com/office/drawing/2014/main" id="{83A9E679-181B-44FC-A854-F74FFE29DDAA}"/>
                  </a:ext>
                </a:extLst>
              </p:cNvPr>
              <p:cNvSpPr txBox="1"/>
              <p:nvPr/>
            </p:nvSpPr>
            <p:spPr>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0" name="Rectangle 54">
                <a:extLst>
                  <a:ext uri="{FF2B5EF4-FFF2-40B4-BE49-F238E27FC236}">
                    <a16:creationId xmlns:a16="http://schemas.microsoft.com/office/drawing/2014/main" id="{5F207CD1-B9F2-423C-A512-B339599FB431}"/>
                  </a:ext>
                </a:extLst>
              </p:cNvPr>
              <p:cNvSpPr/>
              <p:nvPr/>
            </p:nvSpPr>
            <p:spPr>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81" name="Rectangle 55">
                <a:extLst>
                  <a:ext uri="{FF2B5EF4-FFF2-40B4-BE49-F238E27FC236}">
                    <a16:creationId xmlns:a16="http://schemas.microsoft.com/office/drawing/2014/main" id="{33EDC537-F4A6-4A74-8C9F-99EF66962E6F}"/>
                  </a:ext>
                </a:extLst>
              </p:cNvPr>
              <p:cNvSpPr/>
              <p:nvPr/>
            </p:nvSpPr>
            <p:spPr>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82" name="TextBox 81">
                <a:extLst>
                  <a:ext uri="{FF2B5EF4-FFF2-40B4-BE49-F238E27FC236}">
                    <a16:creationId xmlns:a16="http://schemas.microsoft.com/office/drawing/2014/main" id="{1A8B49DA-3001-4569-9230-1D069DB1C73E}"/>
                  </a:ext>
                </a:extLst>
              </p:cNvPr>
              <p:cNvSpPr txBox="1"/>
              <p:nvPr/>
            </p:nvSpPr>
            <p:spPr>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3" name="TextBox 82">
                <a:extLst>
                  <a:ext uri="{FF2B5EF4-FFF2-40B4-BE49-F238E27FC236}">
                    <a16:creationId xmlns:a16="http://schemas.microsoft.com/office/drawing/2014/main" id="{4B19DA50-D3D6-4BC1-9A6E-2F03A8CB813D}"/>
                  </a:ext>
                </a:extLst>
              </p:cNvPr>
              <p:cNvSpPr txBox="1"/>
              <p:nvPr/>
            </p:nvSpPr>
            <p:spPr>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sp>
          <p:nvSpPr>
            <p:cNvPr id="68" name="Rectangle 60">
              <a:extLst>
                <a:ext uri="{FF2B5EF4-FFF2-40B4-BE49-F238E27FC236}">
                  <a16:creationId xmlns:a16="http://schemas.microsoft.com/office/drawing/2014/main" id="{D0B38962-9976-4069-AEAE-6FED12DA57DB}"/>
                </a:ext>
              </a:extLst>
            </p:cNvPr>
            <p:cNvSpPr/>
            <p:nvPr/>
          </p:nvSpPr>
          <p:spPr>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a:extLst>
                <a:ext uri="{FF2B5EF4-FFF2-40B4-BE49-F238E27FC236}">
                  <a16:creationId xmlns:a16="http://schemas.microsoft.com/office/drawing/2014/main" id="{BD80402D-004F-4FCA-A503-F58FE5C4E0ED}"/>
                </a:ext>
              </a:extLst>
            </p:cNvPr>
            <p:cNvSpPr txBox="1"/>
            <p:nvPr/>
          </p:nvSpPr>
          <p:spPr>
            <a:xfrm>
              <a:off x="1955819" y="3717032"/>
              <a:ext cx="765442"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Row</a:t>
              </a:r>
            </a:p>
            <a:p>
              <a:r>
                <a:rPr lang="en-US" sz="1600" dirty="0">
                  <a:solidFill>
                    <a:srgbClr val="002060"/>
                  </a:solidFill>
                  <a:cs typeface="Times New Roman" panose="02020603050405020304" pitchFamily="18" charset="0"/>
                </a:rPr>
                <a:t>Key 1</a:t>
              </a:r>
              <a:endParaRPr lang="ru-RU" sz="1600" dirty="0">
                <a:solidFill>
                  <a:srgbClr val="002060"/>
                </a:solidFill>
                <a:cs typeface="Times New Roman" panose="02020603050405020304" pitchFamily="18" charset="0"/>
              </a:endParaRPr>
            </a:p>
          </p:txBody>
        </p:sp>
        <p:sp>
          <p:nvSpPr>
            <p:cNvPr id="70" name="Rectangle 62">
              <a:extLst>
                <a:ext uri="{FF2B5EF4-FFF2-40B4-BE49-F238E27FC236}">
                  <a16:creationId xmlns:a16="http://schemas.microsoft.com/office/drawing/2014/main" id="{406F7B14-57F7-45A4-B312-5D92CA705644}"/>
                </a:ext>
              </a:extLst>
            </p:cNvPr>
            <p:cNvSpPr/>
            <p:nvPr/>
          </p:nvSpPr>
          <p:spPr>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48A5AF49-6E9C-46E9-B307-38F9B3548574}"/>
                </a:ext>
              </a:extLst>
            </p:cNvPr>
            <p:cNvSpPr txBox="1"/>
            <p:nvPr/>
          </p:nvSpPr>
          <p:spPr>
            <a:xfrm>
              <a:off x="1955818" y="4725144"/>
              <a:ext cx="765443" cy="584775"/>
            </a:xfrm>
            <a:prstGeom prst="rect">
              <a:avLst/>
            </a:prstGeom>
            <a:noFill/>
          </p:spPr>
          <p:txBody>
            <a:bodyPr wrap="square" rtlCol="0">
              <a:spAutoFit/>
            </a:bodyPr>
            <a:lstStyle/>
            <a:p>
              <a:r>
                <a:rPr lang="en-US" sz="1600" dirty="0">
                  <a:solidFill>
                    <a:srgbClr val="002060"/>
                  </a:solidFill>
                  <a:cs typeface="Times New Roman" panose="02020603050405020304" pitchFamily="18" charset="0"/>
                </a:rPr>
                <a:t>Row</a:t>
              </a:r>
            </a:p>
            <a:p>
              <a:pPr algn="ctr"/>
              <a:r>
                <a:rPr lang="en-US" sz="1600" dirty="0">
                  <a:solidFill>
                    <a:srgbClr val="002060"/>
                  </a:solidFill>
                  <a:cs typeface="Times New Roman" panose="02020603050405020304" pitchFamily="18" charset="0"/>
                </a:rPr>
                <a:t>Key 2</a:t>
              </a:r>
              <a:endParaRPr lang="ru-RU" sz="1600" dirty="0">
                <a:solidFill>
                  <a:srgbClr val="002060"/>
                </a:solidFill>
                <a:cs typeface="Times New Roman" panose="02020603050405020304" pitchFamily="18" charset="0"/>
              </a:endParaRPr>
            </a:p>
          </p:txBody>
        </p:sp>
        <p:sp>
          <p:nvSpPr>
            <p:cNvPr id="72" name="Rectangle 64">
              <a:extLst>
                <a:ext uri="{FF2B5EF4-FFF2-40B4-BE49-F238E27FC236}">
                  <a16:creationId xmlns:a16="http://schemas.microsoft.com/office/drawing/2014/main" id="{EB14F773-4B09-4682-BE1A-6FB82248FE68}"/>
                </a:ext>
              </a:extLst>
            </p:cNvPr>
            <p:cNvSpPr/>
            <p:nvPr/>
          </p:nvSpPr>
          <p:spPr>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TextBox 72">
              <a:extLst>
                <a:ext uri="{FF2B5EF4-FFF2-40B4-BE49-F238E27FC236}">
                  <a16:creationId xmlns:a16="http://schemas.microsoft.com/office/drawing/2014/main" id="{CCB16FAA-AC33-496B-A04B-C963BB14D576}"/>
                </a:ext>
              </a:extLst>
            </p:cNvPr>
            <p:cNvSpPr txBox="1"/>
            <p:nvPr/>
          </p:nvSpPr>
          <p:spPr>
            <a:xfrm>
              <a:off x="1115616" y="4182039"/>
              <a:ext cx="796899"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Region 1</a:t>
              </a:r>
              <a:endParaRPr lang="ru-RU" sz="1600" dirty="0">
                <a:solidFill>
                  <a:srgbClr val="002060"/>
                </a:solidFill>
                <a:cs typeface="Times New Roman" panose="02020603050405020304" pitchFamily="18" charset="0"/>
              </a:endParaRPr>
            </a:p>
          </p:txBody>
        </p:sp>
      </p:grpSp>
      <p:pic>
        <p:nvPicPr>
          <p:cNvPr id="94" name="Picture 71">
            <a:extLst>
              <a:ext uri="{FF2B5EF4-FFF2-40B4-BE49-F238E27FC236}">
                <a16:creationId xmlns:a16="http://schemas.microsoft.com/office/drawing/2014/main" id="{E49F74D1-A019-4E87-92B8-0F3935D26E2B}"/>
              </a:ext>
            </a:extLst>
          </p:cNvPr>
          <p:cNvPicPr>
            <a:picLocks noChangeAspect="1"/>
          </p:cNvPicPr>
          <p:nvPr/>
        </p:nvPicPr>
        <p:blipFill>
          <a:blip r:embed="rId3"/>
          <a:stretch>
            <a:fillRect/>
          </a:stretch>
        </p:blipFill>
        <p:spPr>
          <a:xfrm>
            <a:off x="7506210" y="3150261"/>
            <a:ext cx="1624553" cy="1282214"/>
          </a:xfrm>
          <a:prstGeom prst="rect">
            <a:avLst/>
          </a:prstGeom>
        </p:spPr>
      </p:pic>
      <p:pic>
        <p:nvPicPr>
          <p:cNvPr id="95" name="Picture 72">
            <a:extLst>
              <a:ext uri="{FF2B5EF4-FFF2-40B4-BE49-F238E27FC236}">
                <a16:creationId xmlns:a16="http://schemas.microsoft.com/office/drawing/2014/main" id="{273868EC-66E1-4FB7-94E3-56B3B3CD4FB7}"/>
              </a:ext>
            </a:extLst>
          </p:cNvPr>
          <p:cNvPicPr>
            <a:picLocks noChangeAspect="1"/>
          </p:cNvPicPr>
          <p:nvPr/>
        </p:nvPicPr>
        <p:blipFill>
          <a:blip r:embed="rId4"/>
          <a:stretch>
            <a:fillRect/>
          </a:stretch>
        </p:blipFill>
        <p:spPr>
          <a:xfrm>
            <a:off x="9548578" y="3088979"/>
            <a:ext cx="1759732" cy="1237039"/>
          </a:xfrm>
          <a:prstGeom prst="rect">
            <a:avLst/>
          </a:prstGeom>
        </p:spPr>
      </p:pic>
      <p:sp>
        <p:nvSpPr>
          <p:cNvPr id="96" name="TextBox 95">
            <a:extLst>
              <a:ext uri="{FF2B5EF4-FFF2-40B4-BE49-F238E27FC236}">
                <a16:creationId xmlns:a16="http://schemas.microsoft.com/office/drawing/2014/main" id="{2EF6D5D9-70EC-4646-9494-69B816E76766}"/>
              </a:ext>
            </a:extLst>
          </p:cNvPr>
          <p:cNvSpPr txBox="1"/>
          <p:nvPr/>
        </p:nvSpPr>
        <p:spPr>
          <a:xfrm>
            <a:off x="790432" y="2753241"/>
            <a:ext cx="1581843" cy="400110"/>
          </a:xfrm>
          <a:prstGeom prst="rect">
            <a:avLst/>
          </a:prstGeom>
          <a:noFill/>
        </p:spPr>
        <p:txBody>
          <a:bodyPr wrap="none" rtlCol="0">
            <a:spAutoFit/>
          </a:bodyPr>
          <a:lstStyle/>
          <a:p>
            <a:r>
              <a:rPr lang="en-US" sz="2000" u="sng" dirty="0">
                <a:solidFill>
                  <a:srgbClr val="002060"/>
                </a:solidFill>
              </a:rPr>
              <a:t>Wide-column</a:t>
            </a:r>
            <a:endParaRPr lang="ru-RU" sz="2000" u="sng" dirty="0">
              <a:solidFill>
                <a:srgbClr val="002060"/>
              </a:solidFill>
            </a:endParaRPr>
          </a:p>
        </p:txBody>
      </p:sp>
      <p:pic>
        <p:nvPicPr>
          <p:cNvPr id="1026" name="Picture 2" descr="ScyllaDB | The Real-Time Big Data Database">
            <a:extLst>
              <a:ext uri="{FF2B5EF4-FFF2-40B4-BE49-F238E27FC236}">
                <a16:creationId xmlns:a16="http://schemas.microsoft.com/office/drawing/2014/main" id="{F6AC7ED2-0B11-476D-B3A1-8CEA8E07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180" y="4879037"/>
            <a:ext cx="2835422" cy="65572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
            <a:extLst>
              <a:ext uri="{FF2B5EF4-FFF2-40B4-BE49-F238E27FC236}">
                <a16:creationId xmlns:a16="http://schemas.microsoft.com/office/drawing/2014/main" id="{C05C1191-BB00-4E62-B8E3-9072E53C2DAF}"/>
              </a:ext>
            </a:extLst>
          </p:cNvPr>
          <p:cNvPicPr>
            <a:picLocks noChangeAspect="1"/>
          </p:cNvPicPr>
          <p:nvPr/>
        </p:nvPicPr>
        <p:blipFill>
          <a:blip r:embed="rId6"/>
          <a:stretch>
            <a:fillRect/>
          </a:stretch>
        </p:blipFill>
        <p:spPr>
          <a:xfrm>
            <a:off x="6195669" y="1381081"/>
            <a:ext cx="1066667" cy="971429"/>
          </a:xfrm>
          <a:prstGeom prst="rect">
            <a:avLst/>
          </a:prstGeom>
        </p:spPr>
      </p:pic>
    </p:spTree>
    <p:extLst>
      <p:ext uri="{BB962C8B-B14F-4D97-AF65-F5344CB8AC3E}">
        <p14:creationId xmlns:p14="http://schemas.microsoft.com/office/powerpoint/2010/main" val="164312318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17023</TotalTime>
  <Words>5783</Words>
  <Application>Microsoft Office PowerPoint</Application>
  <PresentationFormat>Широкоэкранный</PresentationFormat>
  <Paragraphs>769</Paragraphs>
  <Slides>41</Slides>
  <Notes>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41</vt:i4>
      </vt:variant>
    </vt:vector>
  </HeadingPairs>
  <TitlesOfParts>
    <vt:vector size="48" baseType="lpstr">
      <vt:lpstr>Arial</vt:lpstr>
      <vt:lpstr>Calibri</vt:lpstr>
      <vt:lpstr>Courier New</vt:lpstr>
      <vt:lpstr>Times New Roman</vt:lpstr>
      <vt:lpstr>Verdana</vt:lpstr>
      <vt:lpstr>1_STM_template</vt:lpstr>
      <vt:lpstr>Worksheet</vt:lpstr>
      <vt:lpstr>Лекция №12</vt:lpstr>
      <vt:lpstr>Предметная область</vt:lpstr>
      <vt:lpstr>Проектируем социальную сеть</vt:lpstr>
      <vt:lpstr>SQL? No!</vt:lpstr>
      <vt:lpstr>SQL + Шардирование</vt:lpstr>
      <vt:lpstr>SQL + Шардирование</vt:lpstr>
      <vt:lpstr>Теорема CAP</vt:lpstr>
      <vt:lpstr>Классы CAP</vt:lpstr>
      <vt:lpstr>NoSQL базы данных</vt:lpstr>
      <vt:lpstr>NoSQL базы данных</vt:lpstr>
      <vt:lpstr>ACID</vt:lpstr>
      <vt:lpstr>BASE</vt:lpstr>
      <vt:lpstr>BASE вместо ACID</vt:lpstr>
      <vt:lpstr>Пример организации данных в NoSQL БД</vt:lpstr>
      <vt:lpstr>SQL и NoSQL интерфейсы</vt:lpstr>
      <vt:lpstr>SQL vs NoSQL (критерий №1: реляционность данных)</vt:lpstr>
      <vt:lpstr>SQL vs NoSQL (критерий №1: реляционность данных)</vt:lpstr>
      <vt:lpstr>SQL vs NoSQL (критерий №2: потенциальные запросы)</vt:lpstr>
      <vt:lpstr>SQL vs NoSQL (критерий №3: стабильность схемы данных)</vt:lpstr>
      <vt:lpstr>Эволюция БД</vt:lpstr>
      <vt:lpstr>Тенденции развития</vt:lpstr>
      <vt:lpstr>MongoDB</vt:lpstr>
      <vt:lpstr>Установка MongoDB</vt:lpstr>
      <vt:lpstr>Запуск MongoDB</vt:lpstr>
      <vt:lpstr>mongoengine: пример</vt:lpstr>
      <vt:lpstr>mongoengine: пример</vt:lpstr>
      <vt:lpstr>mongoengine: тестовый вывод</vt:lpstr>
      <vt:lpstr>Redis</vt:lpstr>
      <vt:lpstr>redis: пример</vt:lpstr>
      <vt:lpstr>redis: пример</vt:lpstr>
      <vt:lpstr>redis: пример</vt:lpstr>
      <vt:lpstr>redis: тестовый вывод</vt:lpstr>
      <vt:lpstr>ScyllaDB</vt:lpstr>
      <vt:lpstr>ScyllaDB</vt:lpstr>
      <vt:lpstr>ScyllaDB</vt:lpstr>
      <vt:lpstr>ScyllaDB</vt:lpstr>
      <vt:lpstr>ScyllaDB</vt:lpstr>
      <vt:lpstr>Операторы манипулирования данными</vt:lpstr>
      <vt:lpstr>Работа со ScyllaDB из Python</vt:lpstr>
      <vt:lpstr>Работа со ScyllaDB из Python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797</cp:revision>
  <dcterms:created xsi:type="dcterms:W3CDTF">2021-04-07T09:08:54Z</dcterms:created>
  <dcterms:modified xsi:type="dcterms:W3CDTF">2022-02-07T13:11:04Z</dcterms:modified>
</cp:coreProperties>
</file>