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3"/>
  </p:notesMasterIdLst>
  <p:sldIdLst>
    <p:sldId id="591" r:id="rId2"/>
    <p:sldId id="790" r:id="rId3"/>
    <p:sldId id="791" r:id="rId4"/>
    <p:sldId id="616" r:id="rId5"/>
    <p:sldId id="736" r:id="rId6"/>
    <p:sldId id="749" r:id="rId7"/>
    <p:sldId id="785" r:id="rId8"/>
    <p:sldId id="737" r:id="rId9"/>
    <p:sldId id="786" r:id="rId10"/>
    <p:sldId id="787" r:id="rId11"/>
    <p:sldId id="788" r:id="rId12"/>
    <p:sldId id="789" r:id="rId13"/>
    <p:sldId id="792" r:id="rId14"/>
    <p:sldId id="793" r:id="rId15"/>
    <p:sldId id="794" r:id="rId16"/>
    <p:sldId id="795" r:id="rId17"/>
    <p:sldId id="796" r:id="rId18"/>
    <p:sldId id="797" r:id="rId19"/>
    <p:sldId id="798" r:id="rId20"/>
    <p:sldId id="799" r:id="rId21"/>
    <p:sldId id="61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77" d="100"/>
          <a:sy n="77" d="100"/>
        </p:scale>
        <p:origin x="92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9273" y="5654572"/>
            <a:ext cx="1056396" cy="1055086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0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172265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4173944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38290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696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702329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643478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4168711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613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42232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35304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42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021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812927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979729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77086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995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52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89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9019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1378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25606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8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3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3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2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6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9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45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888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0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Лекция №10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Работа с сетью</a:t>
            </a:r>
            <a:endParaRPr lang="en-US" altLang="ru-RU" sz="3200" b="1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Сокеты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Методы сокетов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TCP-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сервер и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TCP-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клиент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UDP-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сервер и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UDP-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клиент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Многопоточный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TCP-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сервер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Протокол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HTTP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Структура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HTTP-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сообщения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Создание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HTTP-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сервера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urllib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UDP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клиента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Клиентское приложение отправляет и получает данные, зная адрес хоста и порт, на котором ожидает данных сервер. Соединение в данном случае не устанавливается: если отправленные данные не дойдут до сервера, клиент об этом не узнает. То же самое и с ответом сервера: если он не дойдет до клиента, сервер не будет об этом знать.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SOCK_DGRAM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12345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отправляем сообщение серверу без установки соединения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sendto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'client data'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получаем ответ от сервера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recvfrom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199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Клиент-серверное взаимодействие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UDP)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Запускаем последовательно скрипт сервера udp_server.py, скрипт клиента udp_client.py и смотрим результаты.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Вывод сервера: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Server got data from client: client data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Вывод клиента: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Thank you for the data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9395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TCP сервер с многопоточной обработкой запросов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улучшения производительности обработки сетевых подключений на сервере имеет смысл использовать пул потоков, выделяя под работу с каждым подключением отдельный поток.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threading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ClientThread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threading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Thread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super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_connection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_address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'Connection from address 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_address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_connection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recv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'Received 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_connection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_connection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f'Closed connection from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_address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125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TCP сервер с многопоточной обработкой запросов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TcpServer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SOCK_STREAM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setsockopt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SOL_SOCKET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SO_REUSEADDR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is up'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accept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ClientThread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is down'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srv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TcpServer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5555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srv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KeyboardInterrupt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srv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8835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TCP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клиент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random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TcpClient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SOCK_STREAM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connect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data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recv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'Received: 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'Python client 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random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randint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1000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myclient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TcpClient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5555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myclient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53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HTTP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Переходим к организации сетевого взаимодействия на прикладном уровне. Один из самых широко используемых протоколов этого уровня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—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HTTP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—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HyperText Transfer Protocol (протокол передачи гипертекста). HTTP используется как для получения информации с веб-сайтов, так и в качестве транспорта для других протоколов (SOAP, XML-RPC). Обмен сообщениями идет по схеме "запрос-ответ" в соответствии с уже знакомой нам технологией клиент-сервер. Для идентификации ресурсов HTTP использует глобальные URI (Uniform Resource Identifier). Браузеры, с помощью которых пользователи обращаются к сетевым ресурсам, содержат в себе реализации HTTP-клиентов.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4483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HTTP-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сообщение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Каждое HTTP-сообщение состоит из трёх частей, которые передаются в указанном порядке: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стартовая строка (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tarting line) — определяет тип сообщения;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заголовки (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h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eaders) — характеризуют тело сообщения, параметры передачи и прочие сведения;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тело сообщения (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m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essage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b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ody) — непосредственно данные сообщения (обязательно должно отделяться от заголовков пустой строкой).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Пример запроса: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latin typeface="+mn-lt"/>
              </a:rPr>
              <a:t>GET /wiki/HTTP HTTP/1.0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latin typeface="+mn-lt"/>
              </a:rPr>
              <a:t>Host: ru.wikipedia.org</a:t>
            </a:r>
            <a:endParaRPr lang="ru-RU" sz="2000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Пример ответа сервера: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latin typeface="+mn-lt"/>
              </a:rPr>
              <a:t>HTTP/1.0 200 OK</a:t>
            </a:r>
            <a:endParaRPr lang="ru-RU" sz="2000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8721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HTTP-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сообщение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Стартовая строка запроса клиента: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Метод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URI HTTP/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Версия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Метод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— тип запроса, одно слово заглавными буквами.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URI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определяет путь к запрашиваемому документу.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Версия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— пара разделённых точкой цифр. Например: 1.0.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Стартовая строка ответа сервера: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latin typeface="+mn-lt"/>
              </a:rPr>
              <a:t>HTTP/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Версия КодСостояния Пояснение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Версия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— пара разделённых точкой цифр, как в запросе;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Код состояния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— три цифры. По коду состояния определяется дальнейшее содержимое сообщения и поведение клиента;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Пояснение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— текстовое короткое пояснение к коду ответа для пользователя. Никак не влияет на сообщение и является необязательным.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6346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HTTP-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сервер средствами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Простейший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HTTP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-сервер на своем хосте можно организовать, просто запустив на хосте соответствующий модуль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Python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 номер свободного порта.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Linux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это будет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SimpleHTTPServer: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US" sz="2000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latin typeface="+mn-lt"/>
              </a:rPr>
              <a:t>python –m SimpleHTTPServer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 8888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Windows –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http.server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latin typeface="+mn-lt"/>
              </a:rPr>
              <a:t>python –m http.server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 8888</a:t>
            </a:r>
            <a:endParaRPr lang="en-US" sz="2000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После этого в браузере можно набрать </a:t>
            </a:r>
            <a:r>
              <a:rPr lang="en-US" sz="2000" dirty="0">
                <a:solidFill>
                  <a:srgbClr val="002060"/>
                </a:solidFill>
                <a:latin typeface="+mn-lt"/>
                <a:hlinkClick r:id="rId2"/>
              </a:rPr>
              <a:t>http://127.0.0.1:8888/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и изучать содержимое папки, в которой запущен сервер, непосредственно через браузер в формате гипертекста.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3801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Свой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HTTP-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сервер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Также можно написать свой HTTP-сервер, используя модуль BaseHTTPServer (Linux) или http.server (Windows).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http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BaseHTTPRequestHandler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HTTPServer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MyHandler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BaseHTTPRequestHandler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обработчик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запросов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do_GET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send_response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OK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send_header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'Content-type'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'text/html'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end_headers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собственно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html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сообщение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wfile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write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 World!'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encode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8080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HTTPServer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MyHandler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'Started HTTP server on port: {}'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бесконечно ожидаем входящие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запросы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serve_forever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После запуска скрипта в браузере можно набрать </a:t>
            </a:r>
            <a:r>
              <a:rPr lang="ru-RU" sz="2000" dirty="0">
                <a:solidFill>
                  <a:srgbClr val="002060"/>
                </a:solidFill>
                <a:latin typeface="+mn-lt"/>
                <a:hlinkClick r:id="rId2"/>
              </a:rPr>
              <a:t>http://127.0.0.1:8080/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 увидеть тот самый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'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Hello World!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'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отправляемый в </a:t>
            </a:r>
            <a:r>
              <a:rPr lang="ru-RU" sz="2000" dirty="0" err="1">
                <a:solidFill>
                  <a:srgbClr val="002060"/>
                </a:solidFill>
                <a:latin typeface="+mn-lt"/>
              </a:rPr>
              <a:t>do_GET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564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 взаимодействия между узлами сети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1BC4418-0424-46E7-9F4D-042DF9137E7B}"/>
              </a:ext>
            </a:extLst>
          </p:cNvPr>
          <p:cNvGrpSpPr/>
          <p:nvPr/>
        </p:nvGrpSpPr>
        <p:grpSpPr>
          <a:xfrm>
            <a:off x="2238381" y="947364"/>
            <a:ext cx="7704856" cy="5777967"/>
            <a:chOff x="971600" y="787179"/>
            <a:chExt cx="7704856" cy="5777967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6A42A437-1A87-4661-B54B-4AD0C23C38B9}"/>
                </a:ext>
              </a:extLst>
            </p:cNvPr>
            <p:cNvSpPr/>
            <p:nvPr/>
          </p:nvSpPr>
          <p:spPr>
            <a:xfrm>
              <a:off x="971600" y="2924944"/>
              <a:ext cx="1584176" cy="2304256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25B9400-C88C-477D-842B-9BFE479E081F}"/>
                </a:ext>
              </a:extLst>
            </p:cNvPr>
            <p:cNvSpPr/>
            <p:nvPr/>
          </p:nvSpPr>
          <p:spPr>
            <a:xfrm>
              <a:off x="7020272" y="2924942"/>
              <a:ext cx="1656184" cy="2304257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Блок-схема: магнитный диск 7">
              <a:extLst>
                <a:ext uri="{FF2B5EF4-FFF2-40B4-BE49-F238E27FC236}">
                  <a16:creationId xmlns:a16="http://schemas.microsoft.com/office/drawing/2014/main" id="{CC085CAF-D706-42D6-B7AF-0A105AC1BDB1}"/>
                </a:ext>
              </a:extLst>
            </p:cNvPr>
            <p:cNvSpPr/>
            <p:nvPr/>
          </p:nvSpPr>
          <p:spPr>
            <a:xfrm>
              <a:off x="3887924" y="2060848"/>
              <a:ext cx="1728192" cy="864096"/>
            </a:xfrm>
            <a:prstGeom prst="flowChartMagneticDisk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512F16-2DDC-49A5-A31E-4F60A4172503}"/>
                </a:ext>
              </a:extLst>
            </p:cNvPr>
            <p:cNvSpPr txBox="1"/>
            <p:nvPr/>
          </p:nvSpPr>
          <p:spPr>
            <a:xfrm>
              <a:off x="1367644" y="3717032"/>
              <a:ext cx="79208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526D64-C374-47D3-A832-5ABDC48D2ACD}"/>
                </a:ext>
              </a:extLst>
            </p:cNvPr>
            <p:cNvSpPr txBox="1"/>
            <p:nvPr/>
          </p:nvSpPr>
          <p:spPr>
            <a:xfrm>
              <a:off x="971600" y="5267583"/>
              <a:ext cx="1584176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/>
                <a:t>192.168.1.2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F10090-10C7-4902-A108-56B531C0937D}"/>
                </a:ext>
              </a:extLst>
            </p:cNvPr>
            <p:cNvSpPr txBox="1"/>
            <p:nvPr/>
          </p:nvSpPr>
          <p:spPr>
            <a:xfrm>
              <a:off x="7452320" y="3660068"/>
              <a:ext cx="79208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90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DC290A-B189-456E-8A42-268592C3FCFB}"/>
                </a:ext>
              </a:extLst>
            </p:cNvPr>
            <p:cNvSpPr txBox="1"/>
            <p:nvPr/>
          </p:nvSpPr>
          <p:spPr>
            <a:xfrm>
              <a:off x="7020272" y="5267583"/>
              <a:ext cx="1656184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/>
                <a:t>192.168.1.10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920F04-93C5-4DDC-8FC3-EF497DE3FF6B}"/>
                </a:ext>
              </a:extLst>
            </p:cNvPr>
            <p:cNvSpPr txBox="1"/>
            <p:nvPr/>
          </p:nvSpPr>
          <p:spPr>
            <a:xfrm>
              <a:off x="3095836" y="2996952"/>
              <a:ext cx="1584176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/>
                <a:t>192.168.1.1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B97757-41F3-4C86-A41F-D0946734C5C5}"/>
                </a:ext>
              </a:extLst>
            </p:cNvPr>
            <p:cNvSpPr txBox="1"/>
            <p:nvPr/>
          </p:nvSpPr>
          <p:spPr>
            <a:xfrm>
              <a:off x="5004050" y="2996952"/>
              <a:ext cx="1584176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/>
                <a:t>192.168.1.5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4514F2E-FB90-4651-B840-DD5BB0C8E2DF}"/>
                </a:ext>
              </a:extLst>
            </p:cNvPr>
            <p:cNvSpPr/>
            <p:nvPr/>
          </p:nvSpPr>
          <p:spPr>
            <a:xfrm>
              <a:off x="971600" y="5650746"/>
              <a:ext cx="1800200" cy="9144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кому: </a:t>
              </a:r>
              <a:r>
                <a:rPr lang="en-US" sz="1600" dirty="0">
                  <a:solidFill>
                    <a:schemeClr val="tx1"/>
                  </a:solidFill>
                </a:rPr>
                <a:t>192.168.1.10</a:t>
              </a:r>
            </a:p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порт: 90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Hello</a:t>
              </a:r>
              <a:endParaRPr lang="ru-RU" sz="1600" dirty="0"/>
            </a:p>
          </p:txBody>
        </p: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5285BD0A-9CB6-41AD-8F18-0FDA0229E52B}"/>
                </a:ext>
              </a:extLst>
            </p:cNvPr>
            <p:cNvCxnSpPr>
              <a:endCxn id="13" idx="2"/>
            </p:cNvCxnSpPr>
            <p:nvPr/>
          </p:nvCxnSpPr>
          <p:spPr>
            <a:xfrm flipV="1">
              <a:off x="2555776" y="3273951"/>
              <a:ext cx="1332148" cy="166721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3221567C-7A13-48D4-982F-693B2439B81F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5796138" y="3273951"/>
              <a:ext cx="1224134" cy="1667217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81B3D8-E77E-4358-A05A-0769AE6EEFCA}"/>
                </a:ext>
              </a:extLst>
            </p:cNvPr>
            <p:cNvSpPr txBox="1"/>
            <p:nvPr/>
          </p:nvSpPr>
          <p:spPr>
            <a:xfrm>
              <a:off x="4935013" y="1019172"/>
              <a:ext cx="1656184" cy="46166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superserver.com</a:t>
              </a:r>
            </a:p>
            <a:p>
              <a:pPr algn="ctr"/>
              <a:r>
                <a:rPr lang="en-US" sz="1200" dirty="0"/>
                <a:t>192.168.1.10</a:t>
              </a:r>
              <a:endParaRPr lang="ru-RU" sz="1200" dirty="0"/>
            </a:p>
          </p:txBody>
        </p:sp>
        <p:sp>
          <p:nvSpPr>
            <p:cNvPr id="19" name="Блок-схема: магнитный диск 18">
              <a:extLst>
                <a:ext uri="{FF2B5EF4-FFF2-40B4-BE49-F238E27FC236}">
                  <a16:creationId xmlns:a16="http://schemas.microsoft.com/office/drawing/2014/main" id="{DDB131F6-9917-4AAE-BAA7-2656245972EB}"/>
                </a:ext>
              </a:extLst>
            </p:cNvPr>
            <p:cNvSpPr/>
            <p:nvPr/>
          </p:nvSpPr>
          <p:spPr>
            <a:xfrm>
              <a:off x="3203850" y="787179"/>
              <a:ext cx="1728192" cy="864096"/>
            </a:xfrm>
            <a:prstGeom prst="flowChartMagneticDisk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A6B1D0-5340-4B3E-8E1E-5E552FBB0850}"/>
                </a:ext>
              </a:extLst>
            </p:cNvPr>
            <p:cNvSpPr txBox="1"/>
            <p:nvPr/>
          </p:nvSpPr>
          <p:spPr>
            <a:xfrm>
              <a:off x="3721537" y="1158938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DNS</a:t>
              </a:r>
              <a:endParaRPr lang="ru-RU" dirty="0"/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1798B554-1FA6-4C50-AD7B-6A3E69193556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H="1" flipV="1">
              <a:off x="4067946" y="1651275"/>
              <a:ext cx="581483" cy="48158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8269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urllib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чтения веб-страниц в скрипте Python для последующей обработки, можно использовать модуль urllib.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urllib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request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http://google.com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response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web_page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response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web_page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969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клиентское и серверное приложения. Клиент отправляет на сервер список зашифрованных слов, сервер дешифрует слова по словарю и возвращает клиенту список расшифрованных слов. Клиент должен вывести полученный список.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* Написать клиентское и серверное приложения. Клиент при установке соединения отправляет на сервер информацию о пользователе (имя, возраст), хранимую в атрибутах объекта класса User. Сервер должен выводить информацию о подключенных пользователях. Клиентское приложение должно быть запущено несколько раз с различными пользователями.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* Используя модуль urllib, соберите все ссылки на заданной веб-странице (</a:t>
            </a:r>
            <a:r>
              <a:rPr lang="ru-RU" sz="2000" dirty="0">
                <a:solidFill>
                  <a:srgbClr val="002060"/>
                </a:solidFill>
                <a:latin typeface="+mn-lt"/>
                <a:hlinkClick r:id="rId3"/>
              </a:rPr>
              <a:t>http://google.com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) и проверьте их работоспособность. 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OSI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/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ISO vs TCP/IP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стек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ru-RU" altLang="ru-RU" sz="2000" u="sng" dirty="0">
                <a:solidFill>
                  <a:srgbClr val="002060"/>
                </a:solidFill>
                <a:latin typeface="+mn-lt"/>
              </a:rPr>
              <a:t>Модель OSI</a:t>
            </a:r>
            <a:r>
              <a:rPr lang="en-US" altLang="ru-RU" sz="2000" u="sng" dirty="0">
                <a:solidFill>
                  <a:srgbClr val="002060"/>
                </a:solidFill>
                <a:latin typeface="+mn-lt"/>
              </a:rPr>
              <a:t> (Open Systems Interconnection)</a:t>
            </a:r>
            <a:r>
              <a:rPr lang="ru-RU" altLang="ru-RU" sz="2000" u="sng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Прикладной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Представления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Сеансовый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Транспортный (порт)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Сетевой (IP-адрес)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Канальный (MAC-адрес)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Физический</a:t>
            </a:r>
          </a:p>
          <a:p>
            <a:pPr algn="just">
              <a:spcBef>
                <a:spcPct val="0"/>
              </a:spcBef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ru-RU" altLang="ru-RU" sz="2000" u="sng" dirty="0">
                <a:solidFill>
                  <a:srgbClr val="002060"/>
                </a:solidFill>
                <a:latin typeface="+mn-lt"/>
              </a:rPr>
              <a:t>TCP/IP</a:t>
            </a:r>
            <a:r>
              <a:rPr lang="en-US" altLang="ru-RU" sz="2000" u="sng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u="sng" dirty="0">
                <a:solidFill>
                  <a:srgbClr val="002060"/>
                </a:solidFill>
                <a:latin typeface="+mn-lt"/>
              </a:rPr>
              <a:t>стек</a:t>
            </a:r>
            <a:endParaRPr lang="en-US" altLang="ru-RU" sz="2000" u="sng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65C27FC9-1E52-447A-8B26-35B3139B4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25037"/>
              </p:ext>
            </p:extLst>
          </p:nvPr>
        </p:nvGraphicFramePr>
        <p:xfrm>
          <a:off x="381966" y="4142534"/>
          <a:ext cx="11417686" cy="14289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00052">
                  <a:extLst>
                    <a:ext uri="{9D8B030D-6E8A-4147-A177-3AD203B41FA5}">
                      <a16:colId xmlns:a16="http://schemas.microsoft.com/office/drawing/2014/main" val="4239198565"/>
                    </a:ext>
                  </a:extLst>
                </a:gridCol>
                <a:gridCol w="5717634">
                  <a:extLst>
                    <a:ext uri="{9D8B030D-6E8A-4147-A177-3AD203B41FA5}">
                      <a16:colId xmlns:a16="http://schemas.microsoft.com/office/drawing/2014/main" val="3858488500"/>
                    </a:ext>
                  </a:extLst>
                </a:gridCol>
              </a:tblGrid>
              <a:tr h="287481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</a:t>
                      </a:r>
                      <a:r>
                        <a:rPr lang="en-US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TCP/IP</a:t>
                      </a:r>
                      <a:endParaRPr lang="ru-RU" sz="1400" b="1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Соответствие уровню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OSI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070683"/>
                  </a:ext>
                </a:extLst>
              </a:tr>
              <a:tr h="182158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Прикладной (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HTTP, SMTP, IMAP, …)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Прикладной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+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Представления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+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Сеансовый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095343"/>
                  </a:ext>
                </a:extLst>
              </a:tr>
              <a:tr h="262558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Транспортный (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TCP/UDP)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Транспортный</a:t>
                      </a:r>
                      <a:endParaRPr lang="en-US" sz="1400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873077"/>
                  </a:ext>
                </a:extLst>
              </a:tr>
              <a:tr h="136396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Сетевой (IP)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Сетевой</a:t>
                      </a:r>
                      <a:endParaRPr lang="en-US" sz="1400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854828"/>
                  </a:ext>
                </a:extLst>
              </a:tr>
              <a:tr h="136396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Канальный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Канальный</a:t>
                      </a:r>
                      <a:r>
                        <a:rPr lang="en-US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+</a:t>
                      </a:r>
                      <a:r>
                        <a:rPr lang="en-US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Физический</a:t>
                      </a:r>
                      <a:endParaRPr lang="en-US" sz="1400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289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22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Сокеты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Стандартный модуль socket обеспечивает доступ к интерфейсу сокетов BSD (Berkeley Software Distribution). Сокеты BSD (или сокеты Беркли)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—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это интерфейс программирования приложений (API), представляющий собой библиотеку для разработки приложений на языке C с поддержкой межпроцессного взаимодействия (IPC), часто применяемый в компьютерных сетях. Модуль socket можно использовать на современных Unix, Windows и MacOS платформах. Он позволяет создавать клиентские и серверные приложения на низком уровне (сетевом уровне модели ISO/OSI), используя возможности операционной системы, для протоколов с установкой и без установки соединения.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Python предоставляет библиотеки для работы с прикладными сетевыми протоколами: FTP, HTTP и т.д.</a:t>
            </a: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6B60D70E-1026-4D1F-9A88-BCA3A657C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67659"/>
              </p:ext>
            </p:extLst>
          </p:nvPr>
        </p:nvGraphicFramePr>
        <p:xfrm>
          <a:off x="392348" y="4277235"/>
          <a:ext cx="11417686" cy="2139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4607">
                  <a:extLst>
                    <a:ext uri="{9D8B030D-6E8A-4147-A177-3AD203B41FA5}">
                      <a16:colId xmlns:a16="http://schemas.microsoft.com/office/drawing/2014/main" val="4239198565"/>
                    </a:ext>
                  </a:extLst>
                </a:gridCol>
                <a:gridCol w="8153079">
                  <a:extLst>
                    <a:ext uri="{9D8B030D-6E8A-4147-A177-3AD203B41FA5}">
                      <a16:colId xmlns:a16="http://schemas.microsoft.com/office/drawing/2014/main" val="3858488500"/>
                    </a:ext>
                  </a:extLst>
                </a:gridCol>
              </a:tblGrid>
              <a:tr h="287481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1400" b="1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070683"/>
                  </a:ext>
                </a:extLst>
              </a:tr>
              <a:tr h="164335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socket.recv()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Получает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TCP </a:t>
                      </a: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сообщение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095343"/>
                  </a:ext>
                </a:extLst>
              </a:tr>
              <a:tr h="155874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socket.send()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Отправляет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TCP </a:t>
                      </a: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сообщение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873077"/>
                  </a:ext>
                </a:extLst>
              </a:tr>
              <a:tr h="121584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socket.recvfrom()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Получает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UDP </a:t>
                      </a: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сообщение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854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socket.sendto()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Отправляет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UDP </a:t>
                      </a: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сообщение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785152"/>
                  </a:ext>
                </a:extLst>
              </a:tr>
              <a:tr h="154604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socket.close()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Закрывает сокет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178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socket.gethostname()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Возвращает имя хоста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409340"/>
                  </a:ext>
                </a:extLst>
              </a:tr>
            </a:tbl>
          </a:graphicData>
        </a:graphic>
      </p:graphicFrame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Методы сокетов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Методы серверного сокета: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Методы клиентского сокета: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Общие методы сокетов: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B8C9E3F-5FB0-440F-B7E0-8276FB171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73587"/>
              </p:ext>
            </p:extLst>
          </p:nvPr>
        </p:nvGraphicFramePr>
        <p:xfrm>
          <a:off x="381966" y="1349001"/>
          <a:ext cx="11417686" cy="1143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4607">
                  <a:extLst>
                    <a:ext uri="{9D8B030D-6E8A-4147-A177-3AD203B41FA5}">
                      <a16:colId xmlns:a16="http://schemas.microsoft.com/office/drawing/2014/main" val="4239198565"/>
                    </a:ext>
                  </a:extLst>
                </a:gridCol>
                <a:gridCol w="8153079">
                  <a:extLst>
                    <a:ext uri="{9D8B030D-6E8A-4147-A177-3AD203B41FA5}">
                      <a16:colId xmlns:a16="http://schemas.microsoft.com/office/drawing/2014/main" val="3858488500"/>
                    </a:ext>
                  </a:extLst>
                </a:gridCol>
              </a:tblGrid>
              <a:tr h="287481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1400" b="1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070683"/>
                  </a:ext>
                </a:extLst>
              </a:tr>
              <a:tr h="182158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socket.bind((host, port))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Привязывает адрес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(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имя хоста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,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номер порта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)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к сокету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095343"/>
                  </a:ext>
                </a:extLst>
              </a:tr>
              <a:tr h="262558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socket.listen()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Устанавливает и запускает прослушивание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TCP.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873077"/>
                  </a:ext>
                </a:extLst>
              </a:tr>
              <a:tr h="136396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socket.accept()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Пассивно принимает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TCP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-подключение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клиента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,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блокирующе ожидает новые подключения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854828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6D24421E-2CD4-4F4C-B4B7-34CA14DC5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69777"/>
              </p:ext>
            </p:extLst>
          </p:nvPr>
        </p:nvGraphicFramePr>
        <p:xfrm>
          <a:off x="381966" y="3050559"/>
          <a:ext cx="11417686" cy="594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4607">
                  <a:extLst>
                    <a:ext uri="{9D8B030D-6E8A-4147-A177-3AD203B41FA5}">
                      <a16:colId xmlns:a16="http://schemas.microsoft.com/office/drawing/2014/main" val="4239198565"/>
                    </a:ext>
                  </a:extLst>
                </a:gridCol>
                <a:gridCol w="8153079">
                  <a:extLst>
                    <a:ext uri="{9D8B030D-6E8A-4147-A177-3AD203B41FA5}">
                      <a16:colId xmlns:a16="http://schemas.microsoft.com/office/drawing/2014/main" val="3858488500"/>
                    </a:ext>
                  </a:extLst>
                </a:gridCol>
              </a:tblGrid>
              <a:tr h="285602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1400" b="1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070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socket.connect((host, port))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Активно инициирует подключение к 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TCP </a:t>
                      </a: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серверу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095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89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TCP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сервера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написания TCP сервера мы используем функцию socket из модуля socket, которая создает и возвращает сокет-объект (или просто сокет).  Вызывая методы этого объекта, мы настраиваем этот сокет как серверный: с помощью bind((hostname, port)) занимаем порт на указанном хосте под наш сервис, вызывая accept, ожидаем подключения клиентов на указанном ранее порту и получаем connection object для доступа к очередному подключению.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1-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й параметр - семейство адресов, с которыми будет работать сокет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соответствует адресам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IPv4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2-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й параметр - протокол транспортного уровня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SOCK_STREAM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соответствует протоколу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TCP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SOCK_STREAM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соответствует хосту, на котором запускается скрипт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12345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Открываем порт на сервере (не более 5 клиентов одновременно)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conn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accept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got connection from 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Преобразуем строку в набор байтов 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ascii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utf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-8)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отправляем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conn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'Thank you for the connection'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conn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s.close()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475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TCP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клиента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Клиентское приложение должно подключаться на заданный порт 12345 заданного хоста. Здесь используется тот же самый модуль socket и аналогичный сокет-объект. Метод socket.connect((hostname, port)) этого объекта открывает TCP подключение к хосту и порту. Как только подключение установится, из него можно читать, как из любого объекта ввода/вывода. После работы с сокетом его нужно закрыть так же, как это делается для файла.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SOCK_STREAM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12345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connect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подключаемся к серверу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recv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получаем данные от сервера 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байта 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размер буфера для данных)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преобразуем данные из байтового представления в строковое и выводим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преобразование из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utf-8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ascii)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d.decode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962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Клиент-серверное взаимодействие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TCP)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Запускаем последовательно скрипт сервера tcp_server.py, скрипт клиента tcp_client.py и смотрим результаты.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Вывод сервера: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Server got connection from ('127.0.0.1', 50701)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Вывод клиента: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Thank you for the connection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495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UDP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сервера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Поскольку UDP работает без установки соединения, отличие сервера от клиента заключается только в необходимости занять определенный порт на хосте с помощью bind((hostname, port)), на который будут приходить сообщения от клиентов.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AF_INET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соответствует адресам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IPv4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SOCK_DGRAM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соответствует протоколу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SOCK_DGRAM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12345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recvfrom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размер буфера для данных –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байта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got data from client: 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sendto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'Thank you for the data'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s.close()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486299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14889</TotalTime>
  <Words>2378</Words>
  <Application>Microsoft Office PowerPoint</Application>
  <PresentationFormat>Широкоэкранный</PresentationFormat>
  <Paragraphs>328</Paragraphs>
  <Slides>21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Times New Roman</vt:lpstr>
      <vt:lpstr>Verdana</vt:lpstr>
      <vt:lpstr>1_STM_template</vt:lpstr>
      <vt:lpstr>Лекция №10</vt:lpstr>
      <vt:lpstr>Пример взаимодействия между узлами сети</vt:lpstr>
      <vt:lpstr>Модель OSI/ISO vs TCP/IP стек</vt:lpstr>
      <vt:lpstr>Сокеты</vt:lpstr>
      <vt:lpstr>Методы сокетов</vt:lpstr>
      <vt:lpstr>Пример TCP сервера</vt:lpstr>
      <vt:lpstr>Пример TCP клиента</vt:lpstr>
      <vt:lpstr>Клиент-серверное взаимодействие (TCP)</vt:lpstr>
      <vt:lpstr>Пример UDP сервера</vt:lpstr>
      <vt:lpstr>Пример UDP клиента</vt:lpstr>
      <vt:lpstr>Клиент-серверное взаимодействие (UDP)</vt:lpstr>
      <vt:lpstr>TCP сервер с многопоточной обработкой запросов</vt:lpstr>
      <vt:lpstr>TCP сервер с многопоточной обработкой запросов</vt:lpstr>
      <vt:lpstr>TCP клиент</vt:lpstr>
      <vt:lpstr>HTTP</vt:lpstr>
      <vt:lpstr>HTTP-сообщение</vt:lpstr>
      <vt:lpstr>HTTP-сообщение</vt:lpstr>
      <vt:lpstr>HTTP-сервер средствами Python</vt:lpstr>
      <vt:lpstr>Свой HTTP-сервер</vt:lpstr>
      <vt:lpstr>urllib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692</cp:revision>
  <dcterms:created xsi:type="dcterms:W3CDTF">2021-04-07T09:08:54Z</dcterms:created>
  <dcterms:modified xsi:type="dcterms:W3CDTF">2022-02-07T13:10:10Z</dcterms:modified>
</cp:coreProperties>
</file>