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749" r:id="rId4"/>
    <p:sldId id="785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8" r:id="rId22"/>
    <p:sldId id="817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  <p:sldId id="845" r:id="rId50"/>
    <p:sldId id="846" r:id="rId51"/>
    <p:sldId id="847" r:id="rId52"/>
    <p:sldId id="615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3.emf"/><Relationship Id="rId1" Type="http://schemas.openxmlformats.org/officeDocument/2006/relationships/image" Target="../media/image55.emf"/><Relationship Id="rId4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68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7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0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6657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903250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61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45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404446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5033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269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003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60925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632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867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143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98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97806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35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60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9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479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1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322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57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№11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СУБД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SQLite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Python DB-API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ORM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(SQLAlchemy)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(то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что надо!)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868A8FB-FA25-4ACC-881C-A10DEA84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126"/>
              </p:ext>
            </p:extLst>
          </p:nvPr>
        </p:nvGraphicFramePr>
        <p:xfrm>
          <a:off x="1645951" y="2745844"/>
          <a:ext cx="3763768" cy="17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2428876" imgH="1152337" progId="Excel.Sheet.12">
                  <p:embed/>
                </p:oleObj>
              </mc:Choice>
              <mc:Fallback>
                <p:oleObj name="Worksheet" r:id="rId3" imgW="2428876" imgH="11523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951" y="2745844"/>
                        <a:ext cx="3763768" cy="17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1184D5-58CA-43FB-BBBA-B6BAC52C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8633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5" imgW="1276241" imgH="962141" progId="Excel.Sheet.12">
                  <p:embed/>
                </p:oleObj>
              </mc:Choice>
              <mc:Fallback>
                <p:oleObj name="Worksheet" r:id="rId5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540" y="2858319"/>
                        <a:ext cx="1975007" cy="148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744AFC-ECE2-427F-8215-18279CF0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92301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7" imgW="1752678" imgH="1342917" progId="Excel.Sheet.12">
                  <p:embed/>
                </p:oleObj>
              </mc:Choice>
              <mc:Fallback>
                <p:oleObj name="Worksheet" r:id="rId7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6369" y="3159657"/>
                        <a:ext cx="2735913" cy="20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6747DD-2EB8-46E8-90CB-1DEF3453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50042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9" imgW="2257435" imgH="962141" progId="Excel.Sheet.12">
                  <p:embed/>
                </p:oleObj>
              </mc:Choice>
              <mc:Fallback>
                <p:oleObj name="Worksheet" r:id="rId9" imgW="2257435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8018" y="4881141"/>
                        <a:ext cx="3763769" cy="14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Постреляционная модель (лучшее – враг хорошего 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050C19B-5A3D-4245-AEA3-8A1F56F0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41324"/>
              </p:ext>
            </p:extLst>
          </p:nvPr>
        </p:nvGraphicFramePr>
        <p:xfrm>
          <a:off x="4049713" y="2632075"/>
          <a:ext cx="419576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2438258" imgH="1470723" progId="Excel.Sheet.12">
                  <p:embed/>
                </p:oleObj>
              </mc:Choice>
              <mc:Fallback>
                <p:oleObj name="Worksheet" r:id="rId3" imgW="2438258" imgH="147072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9713" y="2632075"/>
                        <a:ext cx="4195762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>
            <a:extLst>
              <a:ext uri="{FF2B5EF4-FFF2-40B4-BE49-F238E27FC236}">
                <a16:creationId xmlns:a16="http://schemas.microsoft.com/office/drawing/2014/main" id="{4E1E7629-848B-48D8-8A90-F8EB35163726}"/>
              </a:ext>
            </a:extLst>
          </p:cNvPr>
          <p:cNvGrpSpPr/>
          <p:nvPr/>
        </p:nvGrpSpPr>
        <p:grpSpPr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>
              <a:extLst>
                <a:ext uri="{FF2B5EF4-FFF2-40B4-BE49-F238E27FC236}">
                  <a16:creationId xmlns:a16="http://schemas.microsoft.com/office/drawing/2014/main" id="{E6270FFE-650B-4C50-BC12-C85F9EC902E8}"/>
                </a:ext>
              </a:extLst>
            </p:cNvPr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sp>
          <p:nvSpPr>
            <p:cNvPr id="52" name="Прямоугольник 3">
              <a:extLst>
                <a:ext uri="{FF2B5EF4-FFF2-40B4-BE49-F238E27FC236}">
                  <a16:creationId xmlns:a16="http://schemas.microsoft.com/office/drawing/2014/main" id="{FAFA1072-D725-4DDE-94EB-3AF4B72AD128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3" name="Прямая со стрелкой 6">
              <a:extLst>
                <a:ext uri="{FF2B5EF4-FFF2-40B4-BE49-F238E27FC236}">
                  <a16:creationId xmlns:a16="http://schemas.microsoft.com/office/drawing/2014/main" id="{91181B34-252E-4100-8A01-18B4F0BA3BB9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>
              <a:extLst>
                <a:ext uri="{FF2B5EF4-FFF2-40B4-BE49-F238E27FC236}">
                  <a16:creationId xmlns:a16="http://schemas.microsoft.com/office/drawing/2014/main" id="{7066D9D7-8645-4F9C-8472-CC7D21125D0C}"/>
                </a:ext>
              </a:extLst>
            </p:cNvPr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>
              <a:extLst>
                <a:ext uri="{FF2B5EF4-FFF2-40B4-BE49-F238E27FC236}">
                  <a16:creationId xmlns:a16="http://schemas.microsoft.com/office/drawing/2014/main" id="{14ACA150-F5A7-4E15-962F-6606F9836CA0}"/>
                </a:ext>
              </a:extLst>
            </p:cNvPr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>
              <a:extLst>
                <a:ext uri="{FF2B5EF4-FFF2-40B4-BE49-F238E27FC236}">
                  <a16:creationId xmlns:a16="http://schemas.microsoft.com/office/drawing/2014/main" id="{05E8D457-A8F1-4E42-B910-0E29CCD5F6D7}"/>
                </a:ext>
              </a:extLst>
            </p:cNvPr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>
              <a:extLst>
                <a:ext uri="{FF2B5EF4-FFF2-40B4-BE49-F238E27FC236}">
                  <a16:creationId xmlns:a16="http://schemas.microsoft.com/office/drawing/2014/main" id="{68934CAF-BD2F-4A04-974B-478606EE4E6B}"/>
                </a:ext>
              </a:extLst>
            </p:cNvPr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>
            <a:extLst>
              <a:ext uri="{FF2B5EF4-FFF2-40B4-BE49-F238E27FC236}">
                <a16:creationId xmlns:a16="http://schemas.microsoft.com/office/drawing/2014/main" id="{7A46ED67-6F14-4454-AFD6-0D354122FFFD}"/>
              </a:ext>
            </a:extLst>
          </p:cNvPr>
          <p:cNvGrpSpPr/>
          <p:nvPr/>
        </p:nvGrpSpPr>
        <p:grpSpPr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>
              <a:extLst>
                <a:ext uri="{FF2B5EF4-FFF2-40B4-BE49-F238E27FC236}">
                  <a16:creationId xmlns:a16="http://schemas.microsoft.com/office/drawing/2014/main" id="{47C3FF4E-52D1-43BC-AA10-F6EF80EA6DE9}"/>
                </a:ext>
              </a:extLst>
            </p:cNvPr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79">
              <a:extLst>
                <a:ext uri="{FF2B5EF4-FFF2-40B4-BE49-F238E27FC236}">
                  <a16:creationId xmlns:a16="http://schemas.microsoft.com/office/drawing/2014/main" id="{61A4FE14-D914-4953-B8E4-53CCFB05A782}"/>
                </a:ext>
              </a:extLst>
            </p:cNvPr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рямоугольник 80">
              <a:extLst>
                <a:ext uri="{FF2B5EF4-FFF2-40B4-BE49-F238E27FC236}">
                  <a16:creationId xmlns:a16="http://schemas.microsoft.com/office/drawing/2014/main" id="{99412878-0824-4BAA-B075-2AF676D2C9F9}"/>
                </a:ext>
              </a:extLst>
            </p:cNvPr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Прямоугольник 81">
              <a:extLst>
                <a:ext uri="{FF2B5EF4-FFF2-40B4-BE49-F238E27FC236}">
                  <a16:creationId xmlns:a16="http://schemas.microsoft.com/office/drawing/2014/main" id="{5974EADD-7300-4140-A74A-5C9BD654D737}"/>
                </a:ext>
              </a:extLst>
            </p:cNvPr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3" name="Прямая со стрелкой 82">
              <a:extLst>
                <a:ext uri="{FF2B5EF4-FFF2-40B4-BE49-F238E27FC236}">
                  <a16:creationId xmlns:a16="http://schemas.microsoft.com/office/drawing/2014/main" id="{1CAD9CAC-377D-4EE8-B00A-C3A9D973FCB3}"/>
                </a:ext>
              </a:extLst>
            </p:cNvPr>
            <p:cNvCxnSpPr>
              <a:stCxn id="66" idx="3"/>
              <a:endCxn id="60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>
              <a:extLst>
                <a:ext uri="{FF2B5EF4-FFF2-40B4-BE49-F238E27FC236}">
                  <a16:creationId xmlns:a16="http://schemas.microsoft.com/office/drawing/2014/main" id="{EB1A194A-9658-4447-87A4-4E51D942E1B4}"/>
                </a:ext>
              </a:extLst>
            </p:cNvPr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>
                <a:extLst>
                  <a:ext uri="{FF2B5EF4-FFF2-40B4-BE49-F238E27FC236}">
                    <a16:creationId xmlns:a16="http://schemas.microsoft.com/office/drawing/2014/main" id="{D7A98961-9F31-4642-B465-08DFE0E1F731}"/>
                  </a:ext>
                </a:extLst>
              </p:cNvPr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Прямоугольник 85">
                <a:extLst>
                  <a:ext uri="{FF2B5EF4-FFF2-40B4-BE49-F238E27FC236}">
                    <a16:creationId xmlns:a16="http://schemas.microsoft.com/office/drawing/2014/main" id="{1CFBE5B0-C4ED-4F89-9DF9-16A492AD9CED}"/>
                  </a:ext>
                </a:extLst>
              </p:cNvPr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Прямая со стрелкой 86">
              <a:extLst>
                <a:ext uri="{FF2B5EF4-FFF2-40B4-BE49-F238E27FC236}">
                  <a16:creationId xmlns:a16="http://schemas.microsoft.com/office/drawing/2014/main" id="{EA231302-D3E1-4033-8A56-673EE22ED46F}"/>
                </a:ext>
              </a:extLst>
            </p:cNvPr>
            <p:cNvCxnSpPr>
              <a:stCxn id="59" idx="3"/>
              <a:endCxn id="66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E524628-F087-437B-A053-D5B1D35530FA}"/>
              </a:ext>
            </a:extLst>
          </p:cNvPr>
          <p:cNvGrpSpPr/>
          <p:nvPr/>
        </p:nvGrpSpPr>
        <p:grpSpPr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>
              <a:extLst>
                <a:ext uri="{FF2B5EF4-FFF2-40B4-BE49-F238E27FC236}">
                  <a16:creationId xmlns:a16="http://schemas.microsoft.com/office/drawing/2014/main" id="{593EC485-9CF7-4F59-83CC-DDA91D2D3C22}"/>
                </a:ext>
              </a:extLst>
            </p:cNvPr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70" name="Прямоугольник 3">
              <a:extLst>
                <a:ext uri="{FF2B5EF4-FFF2-40B4-BE49-F238E27FC236}">
                  <a16:creationId xmlns:a16="http://schemas.microsoft.com/office/drawing/2014/main" id="{4426DBB0-CEC5-42EF-9C9B-48800AB92B01}"/>
                </a:ext>
              </a:extLst>
            </p:cNvPr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1" name="Прямая со стрелкой 6">
              <a:extLst>
                <a:ext uri="{FF2B5EF4-FFF2-40B4-BE49-F238E27FC236}">
                  <a16:creationId xmlns:a16="http://schemas.microsoft.com/office/drawing/2014/main" id="{3C3D9AC8-EA52-416E-ABB9-F239CB79C59E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>
              <a:extLst>
                <a:ext uri="{FF2B5EF4-FFF2-40B4-BE49-F238E27FC236}">
                  <a16:creationId xmlns:a16="http://schemas.microsoft.com/office/drawing/2014/main" id="{53BB9190-54B6-44B4-8045-0D303D3E379D}"/>
                </a:ext>
              </a:extLst>
            </p:cNvPr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>
              <a:extLst>
                <a:ext uri="{FF2B5EF4-FFF2-40B4-BE49-F238E27FC236}">
                  <a16:creationId xmlns:a16="http://schemas.microsoft.com/office/drawing/2014/main" id="{8D902EF9-6B77-467C-9D52-21A12CF34881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>
              <a:extLst>
                <a:ext uri="{FF2B5EF4-FFF2-40B4-BE49-F238E27FC236}">
                  <a16:creationId xmlns:a16="http://schemas.microsoft.com/office/drawing/2014/main" id="{168720CE-AA82-4941-884F-CA7DD2DBFD98}"/>
                </a:ext>
              </a:extLst>
            </p:cNvPr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>
              <a:extLst>
                <a:ext uri="{FF2B5EF4-FFF2-40B4-BE49-F238E27FC236}">
                  <a16:creationId xmlns:a16="http://schemas.microsoft.com/office/drawing/2014/main" id="{D6BD53E8-4934-4214-97B1-8BB893209CF5}"/>
                </a:ext>
              </a:extLst>
            </p:cNvPr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>
            <a:extLst>
              <a:ext uri="{FF2B5EF4-FFF2-40B4-BE49-F238E27FC236}">
                <a16:creationId xmlns:a16="http://schemas.microsoft.com/office/drawing/2014/main" id="{06829057-2BA4-4B2E-9171-5567D088B529}"/>
              </a:ext>
            </a:extLst>
          </p:cNvPr>
          <p:cNvGrpSpPr/>
          <p:nvPr/>
        </p:nvGrpSpPr>
        <p:grpSpPr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>
              <a:extLst>
                <a:ext uri="{FF2B5EF4-FFF2-40B4-BE49-F238E27FC236}">
                  <a16:creationId xmlns:a16="http://schemas.microsoft.com/office/drawing/2014/main" id="{EC17043A-106E-4617-91AC-4732F09DE62A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>
                <a:extLst>
                  <a:ext uri="{FF2B5EF4-FFF2-40B4-BE49-F238E27FC236}">
                    <a16:creationId xmlns:a16="http://schemas.microsoft.com/office/drawing/2014/main" id="{AF0A3ABD-EBDF-41E0-A486-0B58E0C5690A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79">
                <a:extLst>
                  <a:ext uri="{FF2B5EF4-FFF2-40B4-BE49-F238E27FC236}">
                    <a16:creationId xmlns:a16="http://schemas.microsoft.com/office/drawing/2014/main" id="{55A9D885-87A4-4C0B-AB9E-AEB2E5011B9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0">
                <a:extLst>
                  <a:ext uri="{FF2B5EF4-FFF2-40B4-BE49-F238E27FC236}">
                    <a16:creationId xmlns:a16="http://schemas.microsoft.com/office/drawing/2014/main" id="{709C4D4E-7444-41C2-834E-5B2282161ACC}"/>
                  </a:ext>
                </a:extLst>
              </p:cNvPr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83" name="Прямоугольник 81">
                <a:extLst>
                  <a:ext uri="{FF2B5EF4-FFF2-40B4-BE49-F238E27FC236}">
                    <a16:creationId xmlns:a16="http://schemas.microsoft.com/office/drawing/2014/main" id="{8A466371-0712-403D-8382-D3058FD8DE60}"/>
                  </a:ext>
                </a:extLst>
              </p:cNvPr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84" name="Прямая со стрелкой 82">
                <a:extLst>
                  <a:ext uri="{FF2B5EF4-FFF2-40B4-BE49-F238E27FC236}">
                    <a16:creationId xmlns:a16="http://schemas.microsoft.com/office/drawing/2014/main" id="{FCFD16A4-D482-42B3-8353-D4DC66DD94F0}"/>
                  </a:ext>
                </a:extLst>
              </p:cNvPr>
              <p:cNvCxnSpPr>
                <a:stCxn id="86" idx="3"/>
                <a:endCxn id="81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>
                <a:extLst>
                  <a:ext uri="{FF2B5EF4-FFF2-40B4-BE49-F238E27FC236}">
                    <a16:creationId xmlns:a16="http://schemas.microsoft.com/office/drawing/2014/main" id="{AA6DCD9E-9D7D-4CD2-AC2E-5D51F537A748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>
                  <a:extLst>
                    <a:ext uri="{FF2B5EF4-FFF2-40B4-BE49-F238E27FC236}">
                      <a16:creationId xmlns:a16="http://schemas.microsoft.com/office/drawing/2014/main" id="{F5D92A55-8490-41B6-9F9A-E0944D621F06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7" name="Прямоугольник 85">
                  <a:extLst>
                    <a:ext uri="{FF2B5EF4-FFF2-40B4-BE49-F238E27FC236}">
                      <a16:creationId xmlns:a16="http://schemas.microsoft.com/office/drawing/2014/main" id="{69CDC597-80DA-45EF-A692-8A6414DF54B5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" name="Прямоугольник 76">
              <a:extLst>
                <a:ext uri="{FF2B5EF4-FFF2-40B4-BE49-F238E27FC236}">
                  <a16:creationId xmlns:a16="http://schemas.microsoft.com/office/drawing/2014/main" id="{B2B7FB9F-9F59-4E91-AA58-7B9AE699DE4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" name="Прямая со стрелкой 86">
              <a:extLst>
                <a:ext uri="{FF2B5EF4-FFF2-40B4-BE49-F238E27FC236}">
                  <a16:creationId xmlns:a16="http://schemas.microsoft.com/office/drawing/2014/main" id="{DECD1E79-91C2-4CFE-AB78-8258580A281F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>
            <a:extLst>
              <a:ext uri="{FF2B5EF4-FFF2-40B4-BE49-F238E27FC236}">
                <a16:creationId xmlns:a16="http://schemas.microsoft.com/office/drawing/2014/main" id="{5EF9EA93-4F48-441C-A394-D3289BF79474}"/>
              </a:ext>
            </a:extLst>
          </p:cNvPr>
          <p:cNvSpPr/>
          <p:nvPr/>
        </p:nvSpPr>
        <p:spPr>
          <a:xfrm>
            <a:off x="6898421" y="1099902"/>
            <a:ext cx="1967581" cy="367497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степень связи:</a:t>
            </a: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 1 или </a:t>
            </a:r>
            <a:r>
              <a:rPr lang="en-US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N</a:t>
            </a:r>
            <a:endParaRPr lang="ru-RU" sz="1400" kern="0" dirty="0">
              <a:solidFill>
                <a:srgbClr val="4472C4">
                  <a:lumMod val="50000"/>
                </a:srgbClr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Rounded Rectangle 168">
            <a:extLst>
              <a:ext uri="{FF2B5EF4-FFF2-40B4-BE49-F238E27FC236}">
                <a16:creationId xmlns:a16="http://schemas.microsoft.com/office/drawing/2014/main" id="{D35FADD7-B318-4599-8686-04658D707C22}"/>
              </a:ext>
            </a:extLst>
          </p:cNvPr>
          <p:cNvSpPr/>
          <p:nvPr/>
        </p:nvSpPr>
        <p:spPr>
          <a:xfrm>
            <a:off x="6685483" y="3490907"/>
            <a:ext cx="2319872" cy="957490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обязательный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или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необязательный</a:t>
            </a:r>
          </a:p>
        </p:txBody>
      </p:sp>
      <p:cxnSp>
        <p:nvCxnSpPr>
          <p:cNvPr id="90" name="Elbow Connector 199">
            <a:extLst>
              <a:ext uri="{FF2B5EF4-FFF2-40B4-BE49-F238E27FC236}">
                <a16:creationId xmlns:a16="http://schemas.microsoft.com/office/drawing/2014/main" id="{60C30E66-9B9F-47DB-BD8F-6B3A4129D8D9}"/>
              </a:ext>
            </a:extLst>
          </p:cNvPr>
          <p:cNvCxnSpPr>
            <a:stCxn id="88" idx="2"/>
            <a:endCxn id="61" idx="0"/>
          </p:cNvCxnSpPr>
          <p:nvPr/>
        </p:nvCxnSpPr>
        <p:spPr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>
            <a:extLst>
              <a:ext uri="{FF2B5EF4-FFF2-40B4-BE49-F238E27FC236}">
                <a16:creationId xmlns:a16="http://schemas.microsoft.com/office/drawing/2014/main" id="{358E45E1-5ABD-4F33-8F30-E7C00DB541C4}"/>
              </a:ext>
            </a:extLst>
          </p:cNvPr>
          <p:cNvCxnSpPr>
            <a:stCxn id="88" idx="2"/>
            <a:endCxn id="62" idx="0"/>
          </p:cNvCxnSpPr>
          <p:nvPr/>
        </p:nvCxnSpPr>
        <p:spPr>
          <a:xfrm rot="16200000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>
            <a:extLst>
              <a:ext uri="{FF2B5EF4-FFF2-40B4-BE49-F238E27FC236}">
                <a16:creationId xmlns:a16="http://schemas.microsoft.com/office/drawing/2014/main" id="{3E3D70D9-3863-4655-896B-56991C8FC3A6}"/>
              </a:ext>
            </a:extLst>
          </p:cNvPr>
          <p:cNvCxnSpPr>
            <a:stCxn id="89" idx="2"/>
            <a:endCxn id="78" idx="0"/>
          </p:cNvCxnSpPr>
          <p:nvPr/>
        </p:nvCxnSpPr>
        <p:spPr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>
            <a:extLst>
              <a:ext uri="{FF2B5EF4-FFF2-40B4-BE49-F238E27FC236}">
                <a16:creationId xmlns:a16="http://schemas.microsoft.com/office/drawing/2014/main" id="{C9E43E48-D268-4972-BB42-82D4C63ACF17}"/>
              </a:ext>
            </a:extLst>
          </p:cNvPr>
          <p:cNvCxnSpPr>
            <a:stCxn id="89" idx="2"/>
            <a:endCxn id="83" idx="2"/>
          </p:cNvCxnSpPr>
          <p:nvPr/>
        </p:nvCxnSpPr>
        <p:spPr>
          <a:xfrm rot="16200000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81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>
            <a:extLst>
              <a:ext uri="{FF2B5EF4-FFF2-40B4-BE49-F238E27FC236}">
                <a16:creationId xmlns:a16="http://schemas.microsoft.com/office/drawing/2014/main" id="{2EF07105-D4F1-4E4E-9874-F17A638E59BC}"/>
              </a:ext>
            </a:extLst>
          </p:cNvPr>
          <p:cNvGrpSpPr/>
          <p:nvPr/>
        </p:nvGrpSpPr>
        <p:grpSpPr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>
              <a:extLst>
                <a:ext uri="{FF2B5EF4-FFF2-40B4-BE49-F238E27FC236}">
                  <a16:creationId xmlns:a16="http://schemas.microsoft.com/office/drawing/2014/main" id="{395D6C8D-93E3-47D4-B16E-DF59C04BA251}"/>
                </a:ext>
              </a:extLst>
            </p:cNvPr>
            <p:cNvSpPr/>
            <p:nvPr/>
          </p:nvSpPr>
          <p:spPr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Премия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</p:txBody>
        </p:sp>
        <p:sp>
          <p:nvSpPr>
            <p:cNvPr id="157" name="Прямоугольник 3">
              <a:extLst>
                <a:ext uri="{FF2B5EF4-FFF2-40B4-BE49-F238E27FC236}">
                  <a16:creationId xmlns:a16="http://schemas.microsoft.com/office/drawing/2014/main" id="{BB2FAAE7-ED46-4E1F-BC2E-FC9E505D37D1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58" name="Прямая со стрелкой 6">
              <a:extLst>
                <a:ext uri="{FF2B5EF4-FFF2-40B4-BE49-F238E27FC236}">
                  <a16:creationId xmlns:a16="http://schemas.microsoft.com/office/drawing/2014/main" id="{B1EE60E3-B01B-4F5F-BFCB-C50A3C8006B1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>
              <a:extLst>
                <a:ext uri="{FF2B5EF4-FFF2-40B4-BE49-F238E27FC236}">
                  <a16:creationId xmlns:a16="http://schemas.microsoft.com/office/drawing/2014/main" id="{C764F093-05B7-4641-AFA0-A05E20798A2D}"/>
                </a:ext>
              </a:extLst>
            </p:cNvPr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>
              <a:extLst>
                <a:ext uri="{FF2B5EF4-FFF2-40B4-BE49-F238E27FC236}">
                  <a16:creationId xmlns:a16="http://schemas.microsoft.com/office/drawing/2014/main" id="{87FF1EBC-6605-4A67-ABC3-B236299B6985}"/>
                </a:ext>
              </a:extLst>
            </p:cNvPr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>
              <a:extLst>
                <a:ext uri="{FF2B5EF4-FFF2-40B4-BE49-F238E27FC236}">
                  <a16:creationId xmlns:a16="http://schemas.microsoft.com/office/drawing/2014/main" id="{043B140D-3F79-4BDF-B67C-2FF27C3BA567}"/>
                </a:ext>
              </a:extLst>
            </p:cNvPr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>
              <a:extLst>
                <a:ext uri="{FF2B5EF4-FFF2-40B4-BE49-F238E27FC236}">
                  <a16:creationId xmlns:a16="http://schemas.microsoft.com/office/drawing/2014/main" id="{FC620B02-FEF5-4957-8FF8-485EF1873534}"/>
                </a:ext>
              </a:extLst>
            </p:cNvPr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8313398-2D6A-4FE8-8B2D-F1B98B40B79B}"/>
              </a:ext>
            </a:extLst>
          </p:cNvPr>
          <p:cNvGrpSpPr/>
          <p:nvPr/>
        </p:nvGrpSpPr>
        <p:grpSpPr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>
              <a:extLst>
                <a:ext uri="{FF2B5EF4-FFF2-40B4-BE49-F238E27FC236}">
                  <a16:creationId xmlns:a16="http://schemas.microsoft.com/office/drawing/2014/main" id="{C8FA3A5B-EC1B-4912-9941-1FFA016DDB29}"/>
                </a:ext>
              </a:extLst>
            </p:cNvPr>
            <p:cNvGrpSpPr/>
            <p:nvPr/>
          </p:nvGrpSpPr>
          <p:grpSpPr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>
                <a:extLst>
                  <a:ext uri="{FF2B5EF4-FFF2-40B4-BE49-F238E27FC236}">
                    <a16:creationId xmlns:a16="http://schemas.microsoft.com/office/drawing/2014/main" id="{60DC8443-C885-4A51-90B0-8E2E009B0BC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79">
                <a:extLst>
                  <a:ext uri="{FF2B5EF4-FFF2-40B4-BE49-F238E27FC236}">
                    <a16:creationId xmlns:a16="http://schemas.microsoft.com/office/drawing/2014/main" id="{AEF25613-0F2B-4BF1-B8F2-4395A2BFFE52}"/>
                  </a:ext>
                </a:extLst>
              </p:cNvPr>
              <p:cNvSpPr/>
              <p:nvPr/>
            </p:nvSpPr>
            <p:spPr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80">
                <a:extLst>
                  <a:ext uri="{FF2B5EF4-FFF2-40B4-BE49-F238E27FC236}">
                    <a16:creationId xmlns:a16="http://schemas.microsoft.com/office/drawing/2014/main" id="{AB2702BE-2AB2-4277-B4FD-AB9B1B2EEBA4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2" name="Прямоугольник 81">
                <a:extLst>
                  <a:ext uri="{FF2B5EF4-FFF2-40B4-BE49-F238E27FC236}">
                    <a16:creationId xmlns:a16="http://schemas.microsoft.com/office/drawing/2014/main" id="{194B93CD-4E68-45B6-9E76-2233EFB4F3D1}"/>
                  </a:ext>
                </a:extLst>
              </p:cNvPr>
              <p:cNvSpPr/>
              <p:nvPr/>
            </p:nvSpPr>
            <p:spPr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73" name="Группа 83">
                <a:extLst>
                  <a:ext uri="{FF2B5EF4-FFF2-40B4-BE49-F238E27FC236}">
                    <a16:creationId xmlns:a16="http://schemas.microsoft.com/office/drawing/2014/main" id="{F60BD29E-29FB-4907-A4BF-380C861C07C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>
                  <a:extLst>
                    <a:ext uri="{FF2B5EF4-FFF2-40B4-BE49-F238E27FC236}">
                      <a16:creationId xmlns:a16="http://schemas.microsoft.com/office/drawing/2014/main" id="{38EF26E3-F3A2-423A-AB54-6026DB6CD64B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75" name="Прямоугольник 85">
                  <a:extLst>
                    <a:ext uri="{FF2B5EF4-FFF2-40B4-BE49-F238E27FC236}">
                      <a16:creationId xmlns:a16="http://schemas.microsoft.com/office/drawing/2014/main" id="{6F0E249A-161F-45B2-ACE9-BE2B8865B817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" name="Прямоугольник 76">
              <a:extLst>
                <a:ext uri="{FF2B5EF4-FFF2-40B4-BE49-F238E27FC236}">
                  <a16:creationId xmlns:a16="http://schemas.microsoft.com/office/drawing/2014/main" id="{D9BF2770-A15F-40E8-9236-EA0BBEDD93BC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6" name="Прямая со стрелкой 86">
              <a:extLst>
                <a:ext uri="{FF2B5EF4-FFF2-40B4-BE49-F238E27FC236}">
                  <a16:creationId xmlns:a16="http://schemas.microsoft.com/office/drawing/2014/main" id="{14C7C932-B100-431F-8C5C-347B204800E7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>
              <a:extLst>
                <a:ext uri="{FF2B5EF4-FFF2-40B4-BE49-F238E27FC236}">
                  <a16:creationId xmlns:a16="http://schemas.microsoft.com/office/drawing/2014/main" id="{58F2E597-9C62-4676-A731-A73D4B0161A4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9E0E7408-7A7A-4C89-9337-3D30ED1FEC3C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>
            <a:extLst>
              <a:ext uri="{FF2B5EF4-FFF2-40B4-BE49-F238E27FC236}">
                <a16:creationId xmlns:a16="http://schemas.microsoft.com/office/drawing/2014/main" id="{92EBBB57-5F9B-4A9A-A929-38D91AC79D03}"/>
              </a:ext>
            </a:extLst>
          </p:cNvPr>
          <p:cNvGrpSpPr/>
          <p:nvPr/>
        </p:nvGrpSpPr>
        <p:grpSpPr>
          <a:xfrm>
            <a:off x="1749386" y="4490982"/>
            <a:ext cx="2896023" cy="1378697"/>
            <a:chOff x="105578" y="2057104"/>
            <a:chExt cx="2685639" cy="1378697"/>
          </a:xfrm>
        </p:grpSpPr>
        <p:sp>
          <p:nvSpPr>
            <p:cNvPr id="177" name="Прямоугольник 4">
              <a:extLst>
                <a:ext uri="{FF2B5EF4-FFF2-40B4-BE49-F238E27FC236}">
                  <a16:creationId xmlns:a16="http://schemas.microsoft.com/office/drawing/2014/main" id="{08EB356B-7CDB-455C-937F-4E3165023415}"/>
                </a:ext>
              </a:extLst>
            </p:cNvPr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Аккаунт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ivanovi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petrovp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sidorovs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egorove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novyin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Прямоугольник 3">
              <a:extLst>
                <a:ext uri="{FF2B5EF4-FFF2-40B4-BE49-F238E27FC236}">
                  <a16:creationId xmlns:a16="http://schemas.microsoft.com/office/drawing/2014/main" id="{78C620B8-A1F0-4AF9-82BA-EC7E482ED906}"/>
                </a:ext>
              </a:extLst>
            </p:cNvPr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9" name="Прямая со стрелкой 6">
              <a:extLst>
                <a:ext uri="{FF2B5EF4-FFF2-40B4-BE49-F238E27FC236}">
                  <a16:creationId xmlns:a16="http://schemas.microsoft.com/office/drawing/2014/main" id="{E31C385A-3CA1-4CE7-9AFB-EB4C37F52B28}"/>
                </a:ext>
              </a:extLst>
            </p:cNvPr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>
              <a:extLst>
                <a:ext uri="{FF2B5EF4-FFF2-40B4-BE49-F238E27FC236}">
                  <a16:creationId xmlns:a16="http://schemas.microsoft.com/office/drawing/2014/main" id="{05F46A58-F018-4174-9CA5-2519BB323ED7}"/>
                </a:ext>
              </a:extLst>
            </p:cNvPr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>
              <a:extLst>
                <a:ext uri="{FF2B5EF4-FFF2-40B4-BE49-F238E27FC236}">
                  <a16:creationId xmlns:a16="http://schemas.microsoft.com/office/drawing/2014/main" id="{4410FD0D-1A00-496B-9B15-9CF0CF5A5A14}"/>
                </a:ext>
              </a:extLst>
            </p:cNvPr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>
              <a:extLst>
                <a:ext uri="{FF2B5EF4-FFF2-40B4-BE49-F238E27FC236}">
                  <a16:creationId xmlns:a16="http://schemas.microsoft.com/office/drawing/2014/main" id="{AAF1FC0D-6446-45BF-B72F-497F6715EE45}"/>
                </a:ext>
              </a:extLst>
            </p:cNvPr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>
              <a:extLst>
                <a:ext uri="{FF2B5EF4-FFF2-40B4-BE49-F238E27FC236}">
                  <a16:creationId xmlns:a16="http://schemas.microsoft.com/office/drawing/2014/main" id="{8411A64B-FA17-4379-8B1D-AB7B22B19635}"/>
                </a:ext>
              </a:extLst>
            </p:cNvPr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>
            <a:extLst>
              <a:ext uri="{FF2B5EF4-FFF2-40B4-BE49-F238E27FC236}">
                <a16:creationId xmlns:a16="http://schemas.microsoft.com/office/drawing/2014/main" id="{F85D1A8D-2C75-40B9-935E-EFEA45DBADE5}"/>
              </a:ext>
            </a:extLst>
          </p:cNvPr>
          <p:cNvGrpSpPr/>
          <p:nvPr/>
        </p:nvGrpSpPr>
        <p:grpSpPr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>
              <a:extLst>
                <a:ext uri="{FF2B5EF4-FFF2-40B4-BE49-F238E27FC236}">
                  <a16:creationId xmlns:a16="http://schemas.microsoft.com/office/drawing/2014/main" id="{B668DEBF-962F-4473-8C18-227616246981}"/>
                </a:ext>
              </a:extLst>
            </p:cNvPr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>
                <a:extLst>
                  <a:ext uri="{FF2B5EF4-FFF2-40B4-BE49-F238E27FC236}">
                    <a16:creationId xmlns:a16="http://schemas.microsoft.com/office/drawing/2014/main" id="{15B2AAC0-E898-448D-98CB-BEE42D79FDE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79">
                <a:extLst>
                  <a:ext uri="{FF2B5EF4-FFF2-40B4-BE49-F238E27FC236}">
                    <a16:creationId xmlns:a16="http://schemas.microsoft.com/office/drawing/2014/main" id="{14569265-618E-4319-81B9-B8D752625316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</a:p>
            </p:txBody>
          </p:sp>
          <p:sp>
            <p:nvSpPr>
              <p:cNvPr id="193" name="Прямоугольник 80">
                <a:extLst>
                  <a:ext uri="{FF2B5EF4-FFF2-40B4-BE49-F238E27FC236}">
                    <a16:creationId xmlns:a16="http://schemas.microsoft.com/office/drawing/2014/main" id="{9002A34D-D0FD-45B3-8782-3FFC2E939D0D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94" name="Прямоугольник 81">
                <a:extLst>
                  <a:ext uri="{FF2B5EF4-FFF2-40B4-BE49-F238E27FC236}">
                    <a16:creationId xmlns:a16="http://schemas.microsoft.com/office/drawing/2014/main" id="{9CF8F589-A8FA-499E-9E81-82EDA322DEEC}"/>
                  </a:ext>
                </a:extLst>
              </p:cNvPr>
              <p:cNvSpPr/>
              <p:nvPr/>
            </p:nvSpPr>
            <p:spPr>
              <a:xfrm>
                <a:off x="7459588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95" name="Группа 83">
                <a:extLst>
                  <a:ext uri="{FF2B5EF4-FFF2-40B4-BE49-F238E27FC236}">
                    <a16:creationId xmlns:a16="http://schemas.microsoft.com/office/drawing/2014/main" id="{A3208663-2167-4AEF-8C38-C334182E9DD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>
                  <a:extLst>
                    <a:ext uri="{FF2B5EF4-FFF2-40B4-BE49-F238E27FC236}">
                      <a16:creationId xmlns:a16="http://schemas.microsoft.com/office/drawing/2014/main" id="{ABBD8912-F276-4D0E-9D96-23F2A8DD04A1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7" name="Прямоугольник 85">
                  <a:extLst>
                    <a:ext uri="{FF2B5EF4-FFF2-40B4-BE49-F238E27FC236}">
                      <a16:creationId xmlns:a16="http://schemas.microsoft.com/office/drawing/2014/main" id="{B41EEC93-1E35-4EBF-BD20-D00FB38E53EE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6" name="Прямоугольник 76">
              <a:extLst>
                <a:ext uri="{FF2B5EF4-FFF2-40B4-BE49-F238E27FC236}">
                  <a16:creationId xmlns:a16="http://schemas.microsoft.com/office/drawing/2014/main" id="{45E1FEB7-E697-4D56-8190-D8B918862667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8" name="Прямая со стрелкой 86">
              <a:extLst>
                <a:ext uri="{FF2B5EF4-FFF2-40B4-BE49-F238E27FC236}">
                  <a16:creationId xmlns:a16="http://schemas.microsoft.com/office/drawing/2014/main" id="{778025C8-492C-400D-AE78-0F4DFC731950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>
              <a:extLst>
                <a:ext uri="{FF2B5EF4-FFF2-40B4-BE49-F238E27FC236}">
                  <a16:creationId xmlns:a16="http://schemas.microsoft.com/office/drawing/2014/main" id="{07C5BC82-074C-4CA8-A59B-66583A6097AD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90" name="Прямая со стрелкой 82">
              <a:extLst>
                <a:ext uri="{FF2B5EF4-FFF2-40B4-BE49-F238E27FC236}">
                  <a16:creationId xmlns:a16="http://schemas.microsoft.com/office/drawing/2014/main" id="{4DD32BFC-A687-4F1C-BD3D-08A0AA0B41ED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>
            <a:extLst>
              <a:ext uri="{FF2B5EF4-FFF2-40B4-BE49-F238E27FC236}">
                <a16:creationId xmlns:a16="http://schemas.microsoft.com/office/drawing/2014/main" id="{C2B3429B-D06D-47F0-9330-07087DBFB238}"/>
              </a:ext>
            </a:extLst>
          </p:cNvPr>
          <p:cNvGrpSpPr/>
          <p:nvPr/>
        </p:nvGrpSpPr>
        <p:grpSpPr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>
              <a:extLst>
                <a:ext uri="{FF2B5EF4-FFF2-40B4-BE49-F238E27FC236}">
                  <a16:creationId xmlns:a16="http://schemas.microsoft.com/office/drawing/2014/main" id="{06D76CAA-EA10-488D-AF3B-37FD75959E95}"/>
                </a:ext>
              </a:extLst>
            </p:cNvPr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70000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100000</a:t>
              </a:r>
            </a:p>
          </p:txBody>
        </p:sp>
        <p:sp>
          <p:nvSpPr>
            <p:cNvPr id="200" name="Прямоугольник 3">
              <a:extLst>
                <a:ext uri="{FF2B5EF4-FFF2-40B4-BE49-F238E27FC236}">
                  <a16:creationId xmlns:a16="http://schemas.microsoft.com/office/drawing/2014/main" id="{C768DD1C-35A2-4025-92BE-BD2C478E0CE9}"/>
                </a:ext>
              </a:extLst>
            </p:cNvPr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1" name="Прямая со стрелкой 6">
              <a:extLst>
                <a:ext uri="{FF2B5EF4-FFF2-40B4-BE49-F238E27FC236}">
                  <a16:creationId xmlns:a16="http://schemas.microsoft.com/office/drawing/2014/main" id="{FFEBC9B0-FBEA-4519-AA50-0D82254DD5A2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>
              <a:extLst>
                <a:ext uri="{FF2B5EF4-FFF2-40B4-BE49-F238E27FC236}">
                  <a16:creationId xmlns:a16="http://schemas.microsoft.com/office/drawing/2014/main" id="{0EB9E964-7623-4D47-89CE-CDD87678C969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>
              <a:extLst>
                <a:ext uri="{FF2B5EF4-FFF2-40B4-BE49-F238E27FC236}">
                  <a16:creationId xmlns:a16="http://schemas.microsoft.com/office/drawing/2014/main" id="{0795B6C4-6AFB-46B9-AE11-F1176BD0F4ED}"/>
                </a:ext>
              </a:extLst>
            </p:cNvPr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>
              <a:extLst>
                <a:ext uri="{FF2B5EF4-FFF2-40B4-BE49-F238E27FC236}">
                  <a16:creationId xmlns:a16="http://schemas.microsoft.com/office/drawing/2014/main" id="{9FF005C6-23DA-4B86-B340-0C5037FACC9C}"/>
                </a:ext>
              </a:extLst>
            </p:cNvPr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>
            <a:extLst>
              <a:ext uri="{FF2B5EF4-FFF2-40B4-BE49-F238E27FC236}">
                <a16:creationId xmlns:a16="http://schemas.microsoft.com/office/drawing/2014/main" id="{09E03E72-AD28-4E8F-AEDF-11C341378668}"/>
              </a:ext>
            </a:extLst>
          </p:cNvPr>
          <p:cNvGrpSpPr/>
          <p:nvPr/>
        </p:nvGrpSpPr>
        <p:grpSpPr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A5A9B544-CCA4-472C-BBF8-72C9B0502556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>
                <a:extLst>
                  <a:ext uri="{FF2B5EF4-FFF2-40B4-BE49-F238E27FC236}">
                    <a16:creationId xmlns:a16="http://schemas.microsoft.com/office/drawing/2014/main" id="{34890894-D3E6-47ED-81E2-11F49A2DDD67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Прямоугольник 79">
                <a:extLst>
                  <a:ext uri="{FF2B5EF4-FFF2-40B4-BE49-F238E27FC236}">
                    <a16:creationId xmlns:a16="http://schemas.microsoft.com/office/drawing/2014/main" id="{5D1A7E96-4CBC-41F3-BD22-938D01C88D6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Прямоугольник 80">
                <a:extLst>
                  <a:ext uri="{FF2B5EF4-FFF2-40B4-BE49-F238E27FC236}">
                    <a16:creationId xmlns:a16="http://schemas.microsoft.com/office/drawing/2014/main" id="{63B3A8F2-7D42-4BB4-B84C-26E58B851F0E}"/>
                  </a:ext>
                </a:extLst>
              </p:cNvPr>
              <p:cNvSpPr/>
              <p:nvPr/>
            </p:nvSpPr>
            <p:spPr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2" name="Прямоугольник 81">
                <a:extLst>
                  <a:ext uri="{FF2B5EF4-FFF2-40B4-BE49-F238E27FC236}">
                    <a16:creationId xmlns:a16="http://schemas.microsoft.com/office/drawing/2014/main" id="{28D406BE-D37A-48E9-B7E2-332B96460ED5}"/>
                  </a:ext>
                </a:extLst>
              </p:cNvPr>
              <p:cNvSpPr/>
              <p:nvPr/>
            </p:nvSpPr>
            <p:spPr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3" name="Группа 83">
                <a:extLst>
                  <a:ext uri="{FF2B5EF4-FFF2-40B4-BE49-F238E27FC236}">
                    <a16:creationId xmlns:a16="http://schemas.microsoft.com/office/drawing/2014/main" id="{B77933AB-DBF4-49D6-9F13-072394FCB5B3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>
                  <a:extLst>
                    <a:ext uri="{FF2B5EF4-FFF2-40B4-BE49-F238E27FC236}">
                      <a16:creationId xmlns:a16="http://schemas.microsoft.com/office/drawing/2014/main" id="{DAF82488-9C33-4AD1-8F81-F4F2A01A9E1F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15" name="Прямоугольник 85">
                  <a:extLst>
                    <a:ext uri="{FF2B5EF4-FFF2-40B4-BE49-F238E27FC236}">
                      <a16:creationId xmlns:a16="http://schemas.microsoft.com/office/drawing/2014/main" id="{720CF62E-11DF-48C3-80B6-AADA6D8E6397}"/>
                    </a:ext>
                  </a:extLst>
                </p:cNvPr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7" name="Прямоугольник 76">
              <a:extLst>
                <a:ext uri="{FF2B5EF4-FFF2-40B4-BE49-F238E27FC236}">
                  <a16:creationId xmlns:a16="http://schemas.microsoft.com/office/drawing/2014/main" id="{B8EDA4EB-3B29-4441-B1E5-5930DD6DCD5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8" name="Прямая со стрелкой 86">
              <a:extLst>
                <a:ext uri="{FF2B5EF4-FFF2-40B4-BE49-F238E27FC236}">
                  <a16:creationId xmlns:a16="http://schemas.microsoft.com/office/drawing/2014/main" id="{F9887861-A1FC-4436-8136-6CB67C4FF7DC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>
            <a:extLst>
              <a:ext uri="{FF2B5EF4-FFF2-40B4-BE49-F238E27FC236}">
                <a16:creationId xmlns:a16="http://schemas.microsoft.com/office/drawing/2014/main" id="{9319B2A4-8B4F-4DB1-93FE-391AEBB31136}"/>
              </a:ext>
            </a:extLst>
          </p:cNvPr>
          <p:cNvSpPr/>
          <p:nvPr/>
        </p:nvSpPr>
        <p:spPr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17" name="Прямая со стрелкой 82">
            <a:extLst>
              <a:ext uri="{FF2B5EF4-FFF2-40B4-BE49-F238E27FC236}">
                <a16:creationId xmlns:a16="http://schemas.microsoft.com/office/drawing/2014/main" id="{71CA0E24-E65E-437A-8E46-12A9D859B864}"/>
              </a:ext>
            </a:extLst>
          </p:cNvPr>
          <p:cNvCxnSpPr/>
          <p:nvPr/>
        </p:nvCxnSpPr>
        <p:spPr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9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6 правил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58612"/>
                </a:solidFill>
                <a:latin typeface="+mn-lt"/>
              </a:rPr>
              <a:t>[1]:[1] = одно отношение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1:[1]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1:[N]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1:1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1:N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N:N = три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7433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результат проектирования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6335567E-4153-4D9D-996F-161C62FAC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9963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871" y="3505216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7">
            <a:extLst>
              <a:ext uri="{FF2B5EF4-FFF2-40B4-BE49-F238E27FC236}">
                <a16:creationId xmlns:a16="http://schemas.microsoft.com/office/drawing/2014/main" id="{BB86D6CE-A9CF-4DE3-B1AC-1A532D6D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27102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388" y="3505216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">
            <a:extLst>
              <a:ext uri="{FF2B5EF4-FFF2-40B4-BE49-F238E27FC236}">
                <a16:creationId xmlns:a16="http://schemas.microsoft.com/office/drawing/2014/main" id="{9A50E4A8-7474-4ED0-BDC6-12E5242A0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1434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152" y="1406506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309B8ACC-3953-40C6-A64F-D9B1481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12326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3255" y="349251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Первичный ключ – уникальный идентификатор записи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5E459A-A1CD-4DB9-BDE7-729BBF76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6116"/>
              </p:ext>
            </p:extLst>
          </p:nvPr>
        </p:nvGraphicFramePr>
        <p:xfrm>
          <a:off x="2109714" y="3513604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14" y="3513604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350374E-E59B-425F-83F3-FC7BE741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7246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6887" y="3513605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08E8C20-9B01-4CF0-8E2E-40D06767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6698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51" y="1391947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8FCBA0CA-2FD5-481A-BEC9-9BA8000BBC98}"/>
              </a:ext>
            </a:extLst>
          </p:cNvPr>
          <p:cNvSpPr/>
          <p:nvPr/>
        </p:nvSpPr>
        <p:spPr>
          <a:xfrm>
            <a:off x="2424552" y="1846943"/>
            <a:ext cx="1224136" cy="1440160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6CA5BBD-05B2-4F06-BD47-4176B9964DE5}"/>
              </a:ext>
            </a:extLst>
          </p:cNvPr>
          <p:cNvSpPr/>
          <p:nvPr/>
        </p:nvSpPr>
        <p:spPr>
          <a:xfrm>
            <a:off x="7654138" y="3935175"/>
            <a:ext cx="2592288" cy="39727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3A0E954E-2CFE-4C6F-A37A-5ED36B13408B}"/>
              </a:ext>
            </a:extLst>
          </p:cNvPr>
          <p:cNvSpPr/>
          <p:nvPr/>
        </p:nvSpPr>
        <p:spPr>
          <a:xfrm>
            <a:off x="4110079" y="3982649"/>
            <a:ext cx="1958804" cy="117666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78B4345D-AADB-4CA1-B159-CEA6522A2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43681"/>
              </p:ext>
            </p:extLst>
          </p:nvPr>
        </p:nvGraphicFramePr>
        <p:xfrm>
          <a:off x="4254095" y="3513604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4095" y="3513604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F424B5D-AC64-4F56-8943-39A7ABEF1CAE}"/>
              </a:ext>
            </a:extLst>
          </p:cNvPr>
          <p:cNvSpPr/>
          <p:nvPr/>
        </p:nvSpPr>
        <p:spPr>
          <a:xfrm>
            <a:off x="1965698" y="3935175"/>
            <a:ext cx="791896" cy="100811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Внешний ключ – для связи двух отношений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116C4FA-5A47-4089-BB34-8301AE5EC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043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784" y="3563939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23C8FA7-CFB5-4E72-8360-05B57B89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70848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1957" y="3563940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01D1072-1253-4398-970E-76D5C2CA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570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721" y="1442282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CD2476C-18E3-4847-AB42-2FC918BC26AF}"/>
              </a:ext>
            </a:extLst>
          </p:cNvPr>
          <p:cNvSpPr/>
          <p:nvPr/>
        </p:nvSpPr>
        <p:spPr>
          <a:xfrm>
            <a:off x="9260375" y="4032984"/>
            <a:ext cx="959853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E5C1482-75BD-4C60-BA8F-803B814B6A1D}"/>
              </a:ext>
            </a:extLst>
          </p:cNvPr>
          <p:cNvSpPr/>
          <p:nvPr/>
        </p:nvSpPr>
        <p:spPr>
          <a:xfrm>
            <a:off x="7659208" y="4032984"/>
            <a:ext cx="1512168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0FE56F2-1CD2-42A1-9548-D3EC91B0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2233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9165" y="356393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AC65D39B-340E-47A0-B153-A7061FFFB0F7}"/>
              </a:ext>
            </a:extLst>
          </p:cNvPr>
          <p:cNvSpPr/>
          <p:nvPr/>
        </p:nvSpPr>
        <p:spPr>
          <a:xfrm>
            <a:off x="4562864" y="1897278"/>
            <a:ext cx="1872208" cy="1412543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данными (такие как вставка, модификация и удаление данных из таблиц)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определение данных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CREATE, ALTER, DROP)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манипулирование данными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SELECT, INSERT, UPDATE, DELETE)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доступом к данным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GRANT, REVOKE, DENY)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транзакциями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COMMIT, ROLLBACK, SAVEPOINT)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7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Выбор реляционной СУБД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A9FF422-6A4E-4CCE-86B0-3C80C8F08F2F}"/>
              </a:ext>
            </a:extLst>
          </p:cNvPr>
          <p:cNvGrpSpPr/>
          <p:nvPr/>
        </p:nvGrpSpPr>
        <p:grpSpPr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578775E1-11EA-4EDB-B3A8-99FD316E4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41"/>
            <a:stretch/>
          </p:blipFill>
          <p:spPr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9C7828-A4BE-4E00-A2C0-8E1FD56C96B6}"/>
                </a:ext>
              </a:extLst>
            </p:cNvPr>
            <p:cNvSpPr/>
            <p:nvPr/>
          </p:nvSpPr>
          <p:spPr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5417E62B-F612-4C2D-8FE1-3A5CC738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1"/>
            <a:stretch/>
          </p:blipFill>
          <p:spPr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BA3D8075-EBF4-491A-83F7-EB4A88C04820}"/>
                </a:ext>
              </a:extLst>
            </p:cNvPr>
            <p:cNvCxnSpPr/>
            <p:nvPr/>
          </p:nvCxnSpPr>
          <p:spPr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>
              <a:extLst>
                <a:ext uri="{FF2B5EF4-FFF2-40B4-BE49-F238E27FC236}">
                  <a16:creationId xmlns:a16="http://schemas.microsoft.com/office/drawing/2014/main" id="{54CCB2F8-640B-4BE8-8F21-5599452C4BE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>
              <a:extLst>
                <a:ext uri="{FF2B5EF4-FFF2-40B4-BE49-F238E27FC236}">
                  <a16:creationId xmlns:a16="http://schemas.microsoft.com/office/drawing/2014/main" id="{A0D52295-D004-4DED-ACA0-B2345A47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cart.softline.ru/pictures/nodes/9b/46/35/a3/0f/3f/f9/b4/f8/origin.png">
              <a:extLst>
                <a:ext uri="{FF2B5EF4-FFF2-40B4-BE49-F238E27FC236}">
                  <a16:creationId xmlns:a16="http://schemas.microsoft.com/office/drawing/2014/main" id="{4747DBAF-5579-4D57-8579-138EA30E4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commons.bmstu.wiki/images/b/b5/Postgresql.png">
              <a:extLst>
                <a:ext uri="{FF2B5EF4-FFF2-40B4-BE49-F238E27FC236}">
                  <a16:creationId xmlns:a16="http://schemas.microsoft.com/office/drawing/2014/main" id="{D6DC0C4B-C860-4EFA-A791-763465D8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upload.wikimedia.org/wikipedia/ru/d/d3/Mysql.png">
              <a:extLst>
                <a:ext uri="{FF2B5EF4-FFF2-40B4-BE49-F238E27FC236}">
                  <a16:creationId xmlns:a16="http://schemas.microsoft.com/office/drawing/2014/main" id="{57FA8784-58C1-45F8-8D69-23743966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3273616"/>
              <a:ext cx="1686159" cy="87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6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4DCAD2-0BB9-4EC8-8DCA-B1601455BFFD}"/>
              </a:ext>
            </a:extLst>
          </p:cNvPr>
          <p:cNvGrpSpPr/>
          <p:nvPr/>
        </p:nvGrpSpPr>
        <p:grpSpPr>
          <a:xfrm>
            <a:off x="1942211" y="4018327"/>
            <a:ext cx="8297196" cy="2631323"/>
            <a:chOff x="1931259" y="4234249"/>
            <a:chExt cx="8352927" cy="27461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14256C9-3428-4BF0-A7F4-E2B12C8F2F82}"/>
                </a:ext>
              </a:extLst>
            </p:cNvPr>
            <p:cNvGrpSpPr/>
            <p:nvPr/>
          </p:nvGrpSpPr>
          <p:grpSpPr>
            <a:xfrm>
              <a:off x="1931259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>
                <a:extLst>
                  <a:ext uri="{FF2B5EF4-FFF2-40B4-BE49-F238E27FC236}">
                    <a16:creationId xmlns:a16="http://schemas.microsoft.com/office/drawing/2014/main" id="{05F29222-868D-49CE-8622-40AB44F94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8" r="22412"/>
              <a:stretch/>
            </p:blipFill>
            <p:spPr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>
                <a:extLst>
                  <a:ext uri="{FF2B5EF4-FFF2-40B4-BE49-F238E27FC236}">
                    <a16:creationId xmlns:a16="http://schemas.microsoft.com/office/drawing/2014/main" id="{85469094-A97D-4CA3-9EAA-FF7224FF0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4" y="3563132"/>
                <a:ext cx="2376267" cy="29587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DD4805-8088-45D3-A074-6941C394AC2C}"/>
                </a:ext>
              </a:extLst>
            </p:cNvPr>
            <p:cNvGrpSpPr/>
            <p:nvPr/>
          </p:nvGrpSpPr>
          <p:grpSpPr>
            <a:xfrm>
              <a:off x="4934171" y="4234252"/>
              <a:ext cx="5350015" cy="2746186"/>
              <a:chOff x="3398448" y="3563133"/>
              <a:chExt cx="5350015" cy="2746186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4C1D8F09-A1D0-42AD-B695-B1356E17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48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>
                <a:extLst>
                  <a:ext uri="{FF2B5EF4-FFF2-40B4-BE49-F238E27FC236}">
                    <a16:creationId xmlns:a16="http://schemas.microsoft.com/office/drawing/2014/main" id="{A9309814-6D60-451F-9666-3B697C51A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393" y="3563133"/>
                <a:ext cx="5348069" cy="295878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Систематизированный 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12EC1-ACC5-487A-ADBB-AA332488683B}"/>
                </a:ext>
              </a:extLst>
            </p:cNvPr>
            <p:cNvSpPr txBox="1"/>
            <p:nvPr/>
          </p:nvSpPr>
          <p:spPr>
            <a:xfrm flipH="1">
              <a:off x="4307526" y="5271290"/>
              <a:ext cx="6266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 dirty="0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SQLite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sqliite3.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https://www.sqlite.org/download.html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3"/>
              </a:rPr>
              <a:t>https://sqlitebrowser.org/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add-apt-repository -y ppa:linuxgndu/sqlitebrowser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sqlitebrowser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5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Конфигурирование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консоли sqlite3, .exit – для выхода):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CREATE TABLE films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INTEGER PRIMARY KEY NOT NULL, name CHAR(128) NOT NULL, desc TEXT);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Также таблицу можно создать (и просмотреть), используя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SQLite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браузер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Удалить таблицу (при необходимости) так же просто: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DROP TABLE films;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19630-413A-4CBD-8FD3-E28940F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2819313"/>
            <a:ext cx="11428068" cy="2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CRUD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INSERT INTO films (name, desc) VALUES ('Cool Film', 'SHORT LONG STORY');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</a:p>
          <a:p>
            <a:pPr algn="just">
              <a:spcBef>
                <a:spcPts val="0"/>
              </a:spcBef>
              <a:buNone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* FROM films;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id, name FROM films WHERE id &gt; 3 ORDER BY id DESC LIMIT 5;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UPDATE films SET name = 'New Film Name' WHERE id =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 WHERE id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0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</a:p>
        </p:txBody>
      </p:sp>
      <p:pic>
        <p:nvPicPr>
          <p:cNvPr id="5" name="Picture 2" descr="https://s3.amazonaws.com/media-p.slid.es/uploads/456598/images/4048238/38a503ff27b846e4aac2411fb0fdf614.png">
            <a:extLst>
              <a:ext uri="{FF2B5EF4-FFF2-40B4-BE49-F238E27FC236}">
                <a16:creationId xmlns:a16="http://schemas.microsoft.com/office/drawing/2014/main" id="{3EE33B91-8A77-4805-BC04-2F6BEC2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базы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Если вместо файла указать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:memory:,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 база будет создана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оперативной памяти, а не в файле.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соединение с нашей базой данных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необходимости меняем тип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чтоб в ответах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базы данных отображались названия атрибутов.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РАБОТАЕМ С БАЗОЙ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39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Скрипт конфигурирования БД: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CREATE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Конфигурирование базы данных (если необходимо выполнить в скрипте)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Position  CHAR(64)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Bonus     INTEGER    DEFAULT 0,"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Login     CHAR(16)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Password  CHAR(16)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Projects"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PositionSalary"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(Position  CHAR(64)   PRIMARY KEY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Salary    INTEGER 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(EmployeeId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ProjectId 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PRIMARY KEY (EmployeeId, ProjectId))"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Проекты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курсор - специальный объект,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который делает запросы и получает их результаты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Projects (Name) VALUES (:name)"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мы не просто читаем, но и вносим изменения в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- необходимо сохранить транзакцию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ДолжностьОклад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position, 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conn.cursor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PositionSalary (Position, Salary)"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(:position, :salary)"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'salary'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Сотрудники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Employees (Name, Position, Bonus, Login, Password)"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(:name, :position, :bonus, :login, :pwd)"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Добавление записей в таблицу СотрудникиПроекты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EmployeeProject (EmployeeId, ProjectId)"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(:employeeId, :projectId)"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	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начальное наполнение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not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Важный"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Срочный"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Иванов И.И."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"ivanov123"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petrovp"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"p1e2t3"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"zayka88"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пользователя в базе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указанным логином/паролем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результат сделанного запроса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указанного сотрудника в указанном проекте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EP.EmployeeId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90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нарушений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CC75194F-7D90-40CA-B1BA-80F8A7631E4B}"/>
              </a:ext>
            </a:extLst>
          </p:cNvPr>
          <p:cNvSpPr/>
          <p:nvPr/>
        </p:nvSpPr>
        <p:spPr>
          <a:xfrm>
            <a:off x="6530204" y="2209066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полноты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8E3DF3D5-979F-4871-9BD7-58D5EA116F7D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34">
            <a:extLst>
              <a:ext uri="{FF2B5EF4-FFF2-40B4-BE49-F238E27FC236}">
                <a16:creationId xmlns:a16="http://schemas.microsoft.com/office/drawing/2014/main" id="{DD12DD3E-0339-44C7-980A-833A6C08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56226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3009785" imgH="971382" progId="Excel.Sheet.12">
                  <p:embed/>
                </p:oleObj>
              </mc:Choice>
              <mc:Fallback>
                <p:oleObj name="Worksheet" r:id="rId3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264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>
            <a:extLst>
              <a:ext uri="{FF2B5EF4-FFF2-40B4-BE49-F238E27FC236}">
                <a16:creationId xmlns:a16="http://schemas.microsoft.com/office/drawing/2014/main" id="{87549C83-3D0F-49B0-A8ED-DEBA63A1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888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3009785" imgH="971382" progId="Excel.Sheet.12">
                  <p:embed/>
                </p:oleObj>
              </mc:Choice>
              <mc:Fallback>
                <p:oleObj name="Worksheet" r:id="rId5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7264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>
            <a:extLst>
              <a:ext uri="{FF2B5EF4-FFF2-40B4-BE49-F238E27FC236}">
                <a16:creationId xmlns:a16="http://schemas.microsoft.com/office/drawing/2014/main" id="{D39E91D4-A9F2-400D-BABD-5DF06DFD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0194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7" imgW="3009785" imgH="971382" progId="Excel.Sheet.12">
                  <p:embed/>
                </p:oleObj>
              </mc:Choice>
              <mc:Fallback>
                <p:oleObj name="Worksheet" r:id="rId7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264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862FB9F5-B237-4F6C-9C26-8E23D5569C36}"/>
              </a:ext>
            </a:extLst>
          </p:cNvPr>
          <p:cNvSpPr/>
          <p:nvPr/>
        </p:nvSpPr>
        <p:spPr>
          <a:xfrm>
            <a:off x="6528951" y="3743385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неизбыточности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73995D97-4D3E-46B7-A4DF-E75EDCB50F39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AE225B69-9E67-4288-BF83-CC64D3CD84BF}"/>
              </a:ext>
            </a:extLst>
          </p:cNvPr>
          <p:cNvSpPr/>
          <p:nvPr/>
        </p:nvSpPr>
        <p:spPr>
          <a:xfrm>
            <a:off x="6528951" y="5233194"/>
            <a:ext cx="3600400" cy="122713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0E9D3769-E80D-4151-9453-CD35383EB964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PositionSalary AS 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D19AF99-D710-4972-8284-62496D6BB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39493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Worksheet" r:id="rId4" imgW="5276787" imgH="962141" progId="Excel.Sheet.12">
                  <p:embed/>
                </p:oleObj>
              </mc:Choice>
              <mc:Fallback>
                <p:oleObj name="Worksheet" r:id="rId4" imgW="5276787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5834" y="3616922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5332514-A5AF-4269-B551-36885C16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6128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7263" y="361692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EC925E-F289-4A24-8522-29DED09656BE}"/>
              </a:ext>
            </a:extLst>
          </p:cNvPr>
          <p:cNvSpPr/>
          <p:nvPr/>
        </p:nvSpPr>
        <p:spPr>
          <a:xfrm>
            <a:off x="1496583" y="3714255"/>
            <a:ext cx="4151188" cy="100811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8237EC9-DA36-4BB8-9DA7-C85276012385}"/>
              </a:ext>
            </a:extLst>
          </p:cNvPr>
          <p:cNvSpPr/>
          <p:nvPr/>
        </p:nvSpPr>
        <p:spPr>
          <a:xfrm>
            <a:off x="7540147" y="371425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A7DD005-955F-4529-A6AC-AA0943368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3906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Worksheet" r:id="rId8" imgW="4390880" imgH="771561" progId="Excel.Sheet.12">
                  <p:embed/>
                </p:oleObj>
              </mc:Choice>
              <mc:Fallback>
                <p:oleObj name="Worksheet" r:id="rId8" imgW="4390880" imgH="77156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2847" y="5150348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3DC2A63-2A0F-4A06-A329-A731EA8CC1C6}"/>
              </a:ext>
            </a:extLst>
          </p:cNvPr>
          <p:cNvSpPr/>
          <p:nvPr/>
        </p:nvSpPr>
        <p:spPr>
          <a:xfrm>
            <a:off x="3728831" y="5068790"/>
            <a:ext cx="5040560" cy="1008112"/>
          </a:xfrm>
          <a:prstGeom prst="round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DE1B4EE5-FA7F-4CBC-AC97-6686F2860D09}"/>
              </a:ext>
            </a:extLst>
          </p:cNvPr>
          <p:cNvCxnSpPr>
            <a:stCxn id="15" idx="2"/>
          </p:cNvCxnSpPr>
          <p:nvPr/>
        </p:nvCxnSpPr>
        <p:spPr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249B7346-5DF0-4688-91D2-99E82AE4C1CC}"/>
              </a:ext>
            </a:extLst>
          </p:cNvPr>
          <p:cNvCxnSpPr>
            <a:stCxn id="16" idx="2"/>
          </p:cNvCxnSpPr>
          <p:nvPr/>
        </p:nvCxnSpPr>
        <p:spPr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716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менеджера проекта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PositionSalary, 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FROM Employees AS E, PositionSalary AS P,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8AF549A-D5E9-4208-B715-96D6EA3E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71563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Worksheet" r:id="rId4" imgW="4810299" imgH="962141" progId="Excel.Sheet.12">
                  <p:embed/>
                </p:oleObj>
              </mc:Choice>
              <mc:Fallback>
                <p:oleObj name="Worksheet" r:id="rId4" imgW="4810299" imgH="9621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63" y="3911232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8DAA9C8-BAEC-4532-8588-5860837C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56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7202" y="391113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F7897FC-76FB-4FA2-A510-BBBA6E6C3855}"/>
              </a:ext>
            </a:extLst>
          </p:cNvPr>
          <p:cNvSpPr/>
          <p:nvPr/>
        </p:nvSpPr>
        <p:spPr>
          <a:xfrm>
            <a:off x="2130512" y="4008465"/>
            <a:ext cx="3672408" cy="100811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EA67A44-67CD-44E8-AC82-CDD59EFC7AE4}"/>
              </a:ext>
            </a:extLst>
          </p:cNvPr>
          <p:cNvSpPr/>
          <p:nvPr/>
        </p:nvSpPr>
        <p:spPr>
          <a:xfrm>
            <a:off x="7890086" y="400846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DDE6A55-43DD-457C-977F-90D9B3EE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763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Worksheet" r:id="rId8" imgW="4505302" imgH="962141" progId="Excel.Sheet.12">
                  <p:embed/>
                </p:oleObj>
              </mc:Choice>
              <mc:Fallback>
                <p:oleObj name="Worksheet" r:id="rId8" imgW="4505302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918" y="5279284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512E14EF-C67E-44A3-9B0D-3E5EE04A7D6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C916E9E-425B-4F1E-9AF1-DC4ADC37AB18}"/>
              </a:ext>
            </a:extLst>
          </p:cNvPr>
          <p:cNvCxnSpPr>
            <a:stCxn id="19" idx="1"/>
          </p:cNvCxnSpPr>
          <p:nvPr/>
        </p:nvCxnSpPr>
        <p:spPr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457B9726-444F-4CCE-AA1E-29BA995C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47011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Worksheet" r:id="rId10" imgW="1752678" imgH="1152337" progId="Excel.Sheet.12">
                  <p:embed/>
                </p:oleObj>
              </mc:Choice>
              <mc:Fallback>
                <p:oleObj name="Worksheet" r:id="rId10" imgW="1752678" imgH="1152337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7202" y="5318574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0FC5400-55B5-487E-96C8-33D9E9A152D1}"/>
              </a:ext>
            </a:extLst>
          </p:cNvPr>
          <p:cNvSpPr/>
          <p:nvPr/>
        </p:nvSpPr>
        <p:spPr>
          <a:xfrm>
            <a:off x="7890086" y="5244567"/>
            <a:ext cx="1866292" cy="1186844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084D9807-C160-4AAC-AEBB-5898164F03B8}"/>
              </a:ext>
            </a:extLst>
          </p:cNvPr>
          <p:cNvSpPr/>
          <p:nvPr/>
        </p:nvSpPr>
        <p:spPr>
          <a:xfrm>
            <a:off x="2130512" y="5223276"/>
            <a:ext cx="5111502" cy="1232395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76C8D1CD-B152-48A7-96B5-767AF9D96628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47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данных: UPDATE и DELETE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Изменение премии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SET Bonus = :new_bonus"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'new_bonus'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Удаление сотрудника из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проекта (но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из базы данных)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FROM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(бета-версия)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бета-версии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101000}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111000}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уязвимый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bad_authentication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'{login}' AND E.Password = '{pwd}'"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E0E0-3CAE-4B76-A2B9-EE7619C3F3C7}"/>
              </a:ext>
            </a:extLst>
          </p:cNvPr>
          <p:cNvSpPr/>
          <p:nvPr/>
        </p:nvSpPr>
        <p:spPr>
          <a:xfrm>
            <a:off x="318782" y="4983061"/>
            <a:ext cx="4899170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2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защищенный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E.Password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8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другие.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>
            <a:extLst>
              <a:ext uri="{FF2B5EF4-FFF2-40B4-BE49-F238E27FC236}">
                <a16:creationId xmlns:a16="http://schemas.microsoft.com/office/drawing/2014/main" id="{84FA7DB2-3DB2-4668-905E-DB5D2A2E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8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для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ForeignKey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'position_salary.position'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unique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359E88-2AC4-4141-85C0-F35A7C5BB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80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Worksheet" r:id="rId3" imgW="2257435" imgH="962141" progId="Excel.Sheet.12">
                  <p:embed/>
                </p:oleObj>
              </mc:Choice>
              <mc:Fallback>
                <p:oleObj name="Worksheet" r:id="rId3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557" y="1963996"/>
                        <a:ext cx="2698886" cy="115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926A0CD-FAFB-4452-B3A3-0154E6C6D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5693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5" imgW="4960726" imgH="922224" progId="Excel.Sheet.12">
                  <p:embed/>
                </p:oleObj>
              </mc:Choice>
              <mc:Fallback>
                <p:oleObj name="Worksheet" r:id="rId5" imgW="4960726" imgH="922224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366" y="5292094"/>
                        <a:ext cx="6188886" cy="115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и 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FE00D7-C0B1-408E-A428-78E82648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2" y="1143544"/>
            <a:ext cx="4755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Сокращение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879751F-9E84-41B4-91F1-3E712100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1" y="4083240"/>
            <a:ext cx="4755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Что это дает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Ускорение разработки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Кросс-СУБД код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C93BB87A-A670-4C90-B80A-64CCABE2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Требует больше памяти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651B397-C291-4F91-8897-EEA2C2C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Однако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A5F7DD0-5355-4685-8AB3-A3010EAB375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C358287-68D0-44FF-A0EA-C86FB2D8AB6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многие другие.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ORM уровень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</a:p>
        </p:txBody>
      </p:sp>
      <p:pic>
        <p:nvPicPr>
          <p:cNvPr id="5" name="Picture 2" descr="Картинки по запросу &quot;sqlalchemy&quot;&quot;">
            <a:extLst>
              <a:ext uri="{FF2B5EF4-FFF2-40B4-BE49-F238E27FC236}">
                <a16:creationId xmlns:a16="http://schemas.microsoft.com/office/drawing/2014/main" id="{51B477FC-D797-4349-A5FE-5623343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655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vs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DB-API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Employees (Name, Position, Bonus, Login, Password)"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(:name, :position, :bonus, :login, :pwd)"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E.Id FROM Employees AS E 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"WHERE E.Login = :login AND E.Password = :pwd"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EmployeeProject (EmployeeId, ProjectId)"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(:employeeId, :projectId)"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Описание классов для БД организации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sqlalchemy.ext.declarative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declarative_base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Column, Integer, String, ForeignKey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 = declarative_base()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position = Column(String,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'position_salary.position'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bonus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login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unique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password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PositionSalary(Base):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salary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'employee_project'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project_id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5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Подключение к БД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engine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'sqlite'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'/example.db'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traceback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staticmethod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:///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 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12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схемы данных 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Удаляем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411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записей в таблицу ДолжностьОклад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Проекты </a:t>
            </a:r>
            <a:endParaRPr lang="en-US" sz="1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СотрудникиПроекты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первичное наполнение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"sqlite"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.db"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db_exists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ivanovi"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petrovp"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sidorovs"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8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Проверка наличия пользователя в базе данных с указанным логином/паролем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ru-RU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Проверка наличия указанного сотрудника в указанном проекте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742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информации по сотруднику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Вывод информации по проекту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PositionSalary, EmployeeProject)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Изменение премии сотрудника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Удаление сотрудника из проекта (но не из базы данных)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</a:p>
        </p:txBody>
      </p:sp>
    </p:spTree>
    <p:extLst>
      <p:ext uri="{BB962C8B-B14F-4D97-AF65-F5344CB8AC3E}">
        <p14:creationId xmlns:p14="http://schemas.microsoft.com/office/powerpoint/2010/main" val="165779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(альтернативная 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_asdict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Здравствуйте, 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Новая премия: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25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альтернативной 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'Петров П.П.', 101000)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Новая премия: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60000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8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у которых более 2 товаров по цене 10 долларов и ниже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покупателей, которые делали заказы, и сгруппировать их по компаниям производителей чьи товары покупались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самые популярные товары у каждого производителя и указать сколько таких товаров было куплено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Иерархическая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(простая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как дерево)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дерево.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2FCD142-B2CB-4759-B867-EBAEEEFF57BF}"/>
              </a:ext>
            </a:extLst>
          </p:cNvPr>
          <p:cNvGrpSpPr/>
          <p:nvPr/>
        </p:nvGrpSpPr>
        <p:grpSpPr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66571-D91E-4111-AB31-27D2668108BD}"/>
                </a:ext>
              </a:extLst>
            </p:cNvPr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3228BD-A9C4-452B-8E9C-91EDC2C94586}"/>
                </a:ext>
              </a:extLst>
            </p:cNvPr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84A509-CDEE-49A1-896D-4CE78E7A9E1D}"/>
                </a:ext>
              </a:extLst>
            </p:cNvPr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D8863-C4E9-4E4E-824D-E681D2B0DF03}"/>
                </a:ext>
              </a:extLst>
            </p:cNvPr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74521-F075-4F0A-9BFC-E871A470C83F}"/>
                </a:ext>
              </a:extLst>
            </p:cNvPr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36520-99BE-4211-B9B4-C72BD20E0303}"/>
                </a:ext>
              </a:extLst>
            </p:cNvPr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32205B1A-7BB7-4531-B402-8D64DCBC1EBF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>
              <a:extLst>
                <a:ext uri="{FF2B5EF4-FFF2-40B4-BE49-F238E27FC236}">
                  <a16:creationId xmlns:a16="http://schemas.microsoft.com/office/drawing/2014/main" id="{0FA7FF41-204B-4B68-9B49-47FD33414E0C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59A4BDA4-96FD-4833-9FD1-26EE36E6BED4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99A41966-C241-49A0-8664-6C6D13B93D26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514014E-DC61-4EE1-9E1F-8D872FEBE552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60A25-366E-4987-A147-2CF191AEE343}"/>
                </a:ext>
              </a:extLst>
            </p:cNvPr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ACEE3ADC-9C89-4B82-90B2-213E27508858}"/>
                </a:ext>
              </a:extLst>
            </p:cNvPr>
            <p:cNvCxnSpPr>
              <a:stCxn id="48" idx="2"/>
              <a:endCxn id="37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DCEC571E-2A66-466A-AD87-769AF59A4039}"/>
                </a:ext>
              </a:extLst>
            </p:cNvPr>
            <p:cNvCxnSpPr>
              <a:stCxn id="40" idx="0"/>
              <a:endCxn id="48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Сетевая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(легко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запутаться)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граф.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</a:p>
        </p:txBody>
      </p:sp>
      <p:grpSp>
        <p:nvGrpSpPr>
          <p:cNvPr id="58" name="Group 93">
            <a:extLst>
              <a:ext uri="{FF2B5EF4-FFF2-40B4-BE49-F238E27FC236}">
                <a16:creationId xmlns:a16="http://schemas.microsoft.com/office/drawing/2014/main" id="{2A0D9E07-E9F3-4D7E-8FB7-D9834B0E7E6C}"/>
              </a:ext>
            </a:extLst>
          </p:cNvPr>
          <p:cNvGrpSpPr/>
          <p:nvPr/>
        </p:nvGrpSpPr>
        <p:grpSpPr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748EB-5FAA-426C-8ED2-E0D402F6F15F}"/>
                </a:ext>
              </a:extLst>
            </p:cNvPr>
            <p:cNvSpPr txBox="1"/>
            <p:nvPr/>
          </p:nvSpPr>
          <p:spPr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F7B7AC-2411-497B-9C3F-54340890A32E}"/>
                </a:ext>
              </a:extLst>
            </p:cNvPr>
            <p:cNvSpPr txBox="1"/>
            <p:nvPr/>
          </p:nvSpPr>
          <p:spPr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731E49-9068-4BCB-86AD-AA295A8AC227}"/>
                </a:ext>
              </a:extLst>
            </p:cNvPr>
            <p:cNvSpPr txBox="1"/>
            <p:nvPr/>
          </p:nvSpPr>
          <p:spPr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01A4A5-303E-431B-BF50-6D15811C2C85}"/>
                </a:ext>
              </a:extLst>
            </p:cNvPr>
            <p:cNvSpPr txBox="1"/>
            <p:nvPr/>
          </p:nvSpPr>
          <p:spPr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E69C50-2CF6-4F09-B012-6B747B0A37EB}"/>
                </a:ext>
              </a:extLst>
            </p:cNvPr>
            <p:cNvSpPr txBox="1"/>
            <p:nvPr/>
          </p:nvSpPr>
          <p:spPr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05A9A-BC76-4E93-9233-9B4A1CA64AD5}"/>
                </a:ext>
              </a:extLst>
            </p:cNvPr>
            <p:cNvSpPr txBox="1"/>
            <p:nvPr/>
          </p:nvSpPr>
          <p:spPr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65" name="Straight Connector 13">
              <a:extLst>
                <a:ext uri="{FF2B5EF4-FFF2-40B4-BE49-F238E27FC236}">
                  <a16:creationId xmlns:a16="http://schemas.microsoft.com/office/drawing/2014/main" id="{04EE80C9-D9D0-48D3-90E4-37B3B14B5CB3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>
              <a:extLst>
                <a:ext uri="{FF2B5EF4-FFF2-40B4-BE49-F238E27FC236}">
                  <a16:creationId xmlns:a16="http://schemas.microsoft.com/office/drawing/2014/main" id="{FC2B4365-42A8-4014-9A9D-57A7ADB74CD2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>
              <a:extLst>
                <a:ext uri="{FF2B5EF4-FFF2-40B4-BE49-F238E27FC236}">
                  <a16:creationId xmlns:a16="http://schemas.microsoft.com/office/drawing/2014/main" id="{382BD3EF-92B2-44C9-9DE4-FEA9FC2B94C4}"/>
                </a:ext>
              </a:extLst>
            </p:cNvPr>
            <p:cNvCxnSpPr>
              <a:stCxn id="62" idx="3"/>
              <a:endCxn id="61" idx="1"/>
            </p:cNvCxnSpPr>
            <p:nvPr/>
          </p:nvCxnSpPr>
          <p:spPr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4D147CEE-77C8-4FE0-8F06-81C5C49DB647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>
              <a:extLst>
                <a:ext uri="{FF2B5EF4-FFF2-40B4-BE49-F238E27FC236}">
                  <a16:creationId xmlns:a16="http://schemas.microsoft.com/office/drawing/2014/main" id="{34D29918-46CD-4B41-BB3C-5FB1E6F10BA7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008CA-EA25-4074-869A-CFFB5BF29EA9}"/>
                </a:ext>
              </a:extLst>
            </p:cNvPr>
            <p:cNvSpPr txBox="1"/>
            <p:nvPr/>
          </p:nvSpPr>
          <p:spPr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3A300F-F416-45F7-AD20-EEC675423191}"/>
                </a:ext>
              </a:extLst>
            </p:cNvPr>
            <p:cNvSpPr txBox="1"/>
            <p:nvPr/>
          </p:nvSpPr>
          <p:spPr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Сотрудники</a:t>
              </a:r>
            </a:p>
          </p:txBody>
        </p:sp>
        <p:cxnSp>
          <p:nvCxnSpPr>
            <p:cNvPr id="72" name="Elbow Connector 70">
              <a:extLst>
                <a:ext uri="{FF2B5EF4-FFF2-40B4-BE49-F238E27FC236}">
                  <a16:creationId xmlns:a16="http://schemas.microsoft.com/office/drawing/2014/main" id="{B92E2B0E-2C05-429A-937D-DEDBDA3D39EB}"/>
                </a:ext>
              </a:extLst>
            </p:cNvPr>
            <p:cNvCxnSpPr>
              <a:stCxn id="71" idx="3"/>
              <a:endCxn id="60" idx="3"/>
            </p:cNvCxnSpPr>
            <p:nvPr/>
          </p:nvCxnSpPr>
          <p:spPr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72E855E0-54E8-4890-93BD-723AA3FFD19E}"/>
                </a:ext>
              </a:extLst>
            </p:cNvPr>
            <p:cNvCxnSpPr>
              <a:stCxn id="71" idx="3"/>
              <a:endCxn id="61" idx="3"/>
            </p:cNvCxnSpPr>
            <p:nvPr/>
          </p:nvCxnSpPr>
          <p:spPr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>
              <a:extLst>
                <a:ext uri="{FF2B5EF4-FFF2-40B4-BE49-F238E27FC236}">
                  <a16:creationId xmlns:a16="http://schemas.microsoft.com/office/drawing/2014/main" id="{3D7F702C-5488-45D0-8F6E-25307F76075F}"/>
                </a:ext>
              </a:extLst>
            </p:cNvPr>
            <p:cNvCxnSpPr>
              <a:stCxn id="71" idx="3"/>
              <a:endCxn id="64" idx="3"/>
            </p:cNvCxnSpPr>
            <p:nvPr/>
          </p:nvCxnSpPr>
          <p:spPr>
            <a:xfrm flipH="1">
              <a:off x="7705974" y="3966820"/>
              <a:ext cx="29452" cy="1763511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>
              <a:extLst>
                <a:ext uri="{FF2B5EF4-FFF2-40B4-BE49-F238E27FC236}">
                  <a16:creationId xmlns:a16="http://schemas.microsoft.com/office/drawing/2014/main" id="{F3784294-7408-481F-8524-E8D2A86DD5F8}"/>
                </a:ext>
              </a:extLst>
            </p:cNvPr>
            <p:cNvCxnSpPr>
              <a:stCxn id="71" idx="3"/>
              <a:endCxn id="63" idx="3"/>
            </p:cNvCxnSpPr>
            <p:nvPr/>
          </p:nvCxnSpPr>
          <p:spPr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>
              <a:extLst>
                <a:ext uri="{FF2B5EF4-FFF2-40B4-BE49-F238E27FC236}">
                  <a16:creationId xmlns:a16="http://schemas.microsoft.com/office/drawing/2014/main" id="{C6B38AA9-D74E-4BC0-8B53-74BC632B2A4C}"/>
                </a:ext>
              </a:extLst>
            </p:cNvPr>
            <p:cNvCxnSpPr>
              <a:stCxn id="70" idx="1"/>
              <a:endCxn id="59" idx="1"/>
            </p:cNvCxnSpPr>
            <p:nvPr/>
          </p:nvCxnSpPr>
          <p:spPr>
            <a:xfrm rot="10800000" flipV="1">
              <a:off x="971601" y="3874830"/>
              <a:ext cx="19844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F50EBB90-F959-4B87-87C6-25E727148738}"/>
                </a:ext>
              </a:extLst>
            </p:cNvPr>
            <p:cNvCxnSpPr>
              <a:stCxn id="70" idx="1"/>
              <a:endCxn id="62" idx="1"/>
            </p:cNvCxnSpPr>
            <p:nvPr/>
          </p:nvCxnSpPr>
          <p:spPr>
            <a:xfrm rot="10800000" flipV="1">
              <a:off x="971601" y="3874829"/>
              <a:ext cx="19844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>
              <a:extLst>
                <a:ext uri="{FF2B5EF4-FFF2-40B4-BE49-F238E27FC236}">
                  <a16:creationId xmlns:a16="http://schemas.microsoft.com/office/drawing/2014/main" id="{ADB20E74-6F51-46E7-B4E7-1F57169834EA}"/>
                </a:ext>
              </a:extLst>
            </p:cNvPr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>
              <a:extLst>
                <a:ext uri="{FF2B5EF4-FFF2-40B4-BE49-F238E27FC236}">
                  <a16:creationId xmlns:a16="http://schemas.microsoft.com/office/drawing/2014/main" id="{5914DA38-5B26-4696-90E0-ECFABD3A687E}"/>
                </a:ext>
              </a:extLst>
            </p:cNvPr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4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Многомерная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(под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специфические задачи)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гиперкуб.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привязанных ко времени)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</a:p>
        </p:txBody>
      </p:sp>
      <p:grpSp>
        <p:nvGrpSpPr>
          <p:cNvPr id="85" name="Group 117">
            <a:extLst>
              <a:ext uri="{FF2B5EF4-FFF2-40B4-BE49-F238E27FC236}">
                <a16:creationId xmlns:a16="http://schemas.microsoft.com/office/drawing/2014/main" id="{E89B2695-6797-442E-A90E-35FAFD33AD3E}"/>
              </a:ext>
            </a:extLst>
          </p:cNvPr>
          <p:cNvGrpSpPr/>
          <p:nvPr/>
        </p:nvGrpSpPr>
        <p:grpSpPr>
          <a:xfrm>
            <a:off x="3025179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F082CA-F5F1-44B2-989B-02407E8D4C1A}"/>
                </a:ext>
              </a:extLst>
            </p:cNvPr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2EEF00-C4A3-4C8A-B961-5925DCDF87EB}"/>
                </a:ext>
              </a:extLst>
            </p:cNvPr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AB41D6-1A74-42CA-9AFD-2CB092AE59C0}"/>
                </a:ext>
              </a:extLst>
            </p:cNvPr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cxnSp>
          <p:nvCxnSpPr>
            <p:cNvPr id="89" name="Straight Arrow Connector 106">
              <a:extLst>
                <a:ext uri="{FF2B5EF4-FFF2-40B4-BE49-F238E27FC236}">
                  <a16:creationId xmlns:a16="http://schemas.microsoft.com/office/drawing/2014/main" id="{927BEC8E-9A71-4865-911A-F287A3D09657}"/>
                </a:ext>
              </a:extLst>
            </p:cNvPr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>
              <a:extLst>
                <a:ext uri="{FF2B5EF4-FFF2-40B4-BE49-F238E27FC236}">
                  <a16:creationId xmlns:a16="http://schemas.microsoft.com/office/drawing/2014/main" id="{0D4260DD-2265-409E-8A0C-31AD96B14DBE}"/>
                </a:ext>
              </a:extLst>
            </p:cNvPr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91" name="Straight Connector 14">
              <a:extLst>
                <a:ext uri="{FF2B5EF4-FFF2-40B4-BE49-F238E27FC236}">
                  <a16:creationId xmlns:a16="http://schemas.microsoft.com/office/drawing/2014/main" id="{849CD3B9-7145-4574-B543-6D6304A27C93}"/>
                </a:ext>
              </a:extLst>
            </p:cNvPr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>
              <a:extLst>
                <a:ext uri="{FF2B5EF4-FFF2-40B4-BE49-F238E27FC236}">
                  <a16:creationId xmlns:a16="http://schemas.microsoft.com/office/drawing/2014/main" id="{CBA1D631-C746-4341-BA81-C96DA9EFB3DC}"/>
                </a:ext>
              </a:extLst>
            </p:cNvPr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>
              <a:extLst>
                <a:ext uri="{FF2B5EF4-FFF2-40B4-BE49-F238E27FC236}">
                  <a16:creationId xmlns:a16="http://schemas.microsoft.com/office/drawing/2014/main" id="{311183DF-31DE-4AE8-9A5F-F7C4E391214E}"/>
                </a:ext>
              </a:extLst>
            </p:cNvPr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>
              <a:extLst>
                <a:ext uri="{FF2B5EF4-FFF2-40B4-BE49-F238E27FC236}">
                  <a16:creationId xmlns:a16="http://schemas.microsoft.com/office/drawing/2014/main" id="{95F8FC54-7FDD-4FED-BA40-05418DE1DC5C}"/>
                </a:ext>
              </a:extLst>
            </p:cNvPr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>
              <a:extLst>
                <a:ext uri="{FF2B5EF4-FFF2-40B4-BE49-F238E27FC236}">
                  <a16:creationId xmlns:a16="http://schemas.microsoft.com/office/drawing/2014/main" id="{CD37FE02-F93F-4D66-B81D-A29265A6F3F8}"/>
                </a:ext>
              </a:extLst>
            </p:cNvPr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>
              <a:extLst>
                <a:ext uri="{FF2B5EF4-FFF2-40B4-BE49-F238E27FC236}">
                  <a16:creationId xmlns:a16="http://schemas.microsoft.com/office/drawing/2014/main" id="{9AFBBB2B-4FF1-4783-A504-6032CFB4FCCC}"/>
                </a:ext>
              </a:extLst>
            </p:cNvPr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1759EF7C-96F7-4E3F-A097-94B7590538B9}"/>
                </a:ext>
              </a:extLst>
            </p:cNvPr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>
              <a:extLst>
                <a:ext uri="{FF2B5EF4-FFF2-40B4-BE49-F238E27FC236}">
                  <a16:creationId xmlns:a16="http://schemas.microsoft.com/office/drawing/2014/main" id="{1F7B326A-2C4C-48E0-B75C-0C19873A59B9}"/>
                </a:ext>
              </a:extLst>
            </p:cNvPr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>
              <a:extLst>
                <a:ext uri="{FF2B5EF4-FFF2-40B4-BE49-F238E27FC236}">
                  <a16:creationId xmlns:a16="http://schemas.microsoft.com/office/drawing/2014/main" id="{B618EE45-526E-4ED9-88B2-6A4AC70DFA07}"/>
                </a:ext>
              </a:extLst>
            </p:cNvPr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0CA0CD22-388B-4D62-91DD-A29B9D9F02EF}"/>
                </a:ext>
              </a:extLst>
            </p:cNvPr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>
              <a:extLst>
                <a:ext uri="{FF2B5EF4-FFF2-40B4-BE49-F238E27FC236}">
                  <a16:creationId xmlns:a16="http://schemas.microsoft.com/office/drawing/2014/main" id="{E480A57B-64E8-4319-AB12-4CC3CAB23CCF}"/>
                </a:ext>
              </a:extLst>
            </p:cNvPr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>
              <a:extLst>
                <a:ext uri="{FF2B5EF4-FFF2-40B4-BE49-F238E27FC236}">
                  <a16:creationId xmlns:a16="http://schemas.microsoft.com/office/drawing/2014/main" id="{8944DEA4-830E-41F3-9EDE-8CAFC0C75A9D}"/>
                </a:ext>
              </a:extLst>
            </p:cNvPr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F9651F-D087-4B04-9E3A-7138639F4D92}"/>
                </a:ext>
              </a:extLst>
            </p:cNvPr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03801-2FE3-4DE6-8F14-40D9D438F21B}"/>
                </a:ext>
              </a:extLst>
            </p:cNvPr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91AF2B-E76A-46D6-8424-B8211BEED46A}"/>
                </a:ext>
              </a:extLst>
            </p:cNvPr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DF2591-47E8-43FB-9196-A0FB14C8BB62}"/>
                </a:ext>
              </a:extLst>
            </p:cNvPr>
            <p:cNvSpPr txBox="1"/>
            <p:nvPr/>
          </p:nvSpPr>
          <p:spPr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93FA57-C957-4E28-88AA-6412BD66B90B}"/>
                </a:ext>
              </a:extLst>
            </p:cNvPr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B14309-5110-4C2C-B274-281E8DCF5C6F}"/>
                </a:ext>
              </a:extLst>
            </p:cNvPr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DAE585-477E-4B3E-BB93-DFF6F5B1931E}"/>
                </a:ext>
              </a:extLst>
            </p:cNvPr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8AD2B9-5FE7-4ABC-840A-3DF0727533CD}"/>
                </a:ext>
              </a:extLst>
            </p:cNvPr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3FA7B0-5035-4EB6-82EA-8B5ED73FB46D}"/>
                </a:ext>
              </a:extLst>
            </p:cNvPr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879B97-B389-456C-B5D4-A0709DD5DA01}"/>
                </a:ext>
              </a:extLst>
            </p:cNvPr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F9067-34CF-4EFE-B8B2-08F1DA41A0D3}"/>
                </a:ext>
              </a:extLst>
            </p:cNvPr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B5F839-3453-44B7-97C0-D2145BE49547}"/>
                </a:ext>
              </a:extLst>
            </p:cNvPr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01763-5CBF-4CF5-AFB5-2F675E5AB29C}"/>
                </a:ext>
              </a:extLst>
            </p:cNvPr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511B4F-D953-4631-ABF6-A965AC1C2DC5}"/>
                </a:ext>
              </a:extLst>
            </p:cNvPr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2B0B58-9369-44F5-8876-0264CE516936}"/>
                </a:ext>
              </a:extLst>
            </p:cNvPr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118" name="Straight Arrow Connector 81">
              <a:extLst>
                <a:ext uri="{FF2B5EF4-FFF2-40B4-BE49-F238E27FC236}">
                  <a16:creationId xmlns:a16="http://schemas.microsoft.com/office/drawing/2014/main" id="{8BC1626F-EA6D-49C4-B3EB-17A6344D8ACB}"/>
                </a:ext>
              </a:extLst>
            </p:cNvPr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>
              <a:extLst>
                <a:ext uri="{FF2B5EF4-FFF2-40B4-BE49-F238E27FC236}">
                  <a16:creationId xmlns:a16="http://schemas.microsoft.com/office/drawing/2014/main" id="{70A794EE-0AE2-4C2A-80E2-39320210B12F}"/>
                </a:ext>
              </a:extLst>
            </p:cNvPr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47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</a:p>
        </p:txBody>
      </p:sp>
      <p:grpSp>
        <p:nvGrpSpPr>
          <p:cNvPr id="63" name="Group 144">
            <a:extLst>
              <a:ext uri="{FF2B5EF4-FFF2-40B4-BE49-F238E27FC236}">
                <a16:creationId xmlns:a16="http://schemas.microsoft.com/office/drawing/2014/main" id="{148BD664-D224-4F49-87A0-20ABE3AC7428}"/>
              </a:ext>
            </a:extLst>
          </p:cNvPr>
          <p:cNvGrpSpPr/>
          <p:nvPr/>
        </p:nvGrpSpPr>
        <p:grpSpPr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33017308-2A71-40E5-8189-3FCA3FBFF0C6}"/>
                </a:ext>
              </a:extLst>
            </p:cNvPr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04100B-5F23-43B3-9D14-A921EC5DE86F}"/>
                  </a:ext>
                </a:extLst>
              </p:cNvPr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Скучный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59B364-EFAD-4977-83EE-166717ED5B03}"/>
                  </a:ext>
                </a:extLst>
              </p:cNvPr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Срочный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23B060-B955-4F8D-994B-AECB82DC2760}"/>
                  </a:ext>
                </a:extLst>
              </p:cNvPr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Важный</a:t>
                </a: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D5138982-A410-47BC-9749-624D0A8075C3}"/>
                </a:ext>
              </a:extLst>
            </p:cNvPr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77E43A-05C0-42F0-949E-F7188E32061C}"/>
                  </a:ext>
                </a:extLst>
              </p:cNvPr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Сидоров С.С.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2F8405-691E-4885-A5D6-4D6C3D2E556D}"/>
                  </a:ext>
                </a:extLst>
              </p:cNvPr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Петров П.П.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D5A0B5-66BE-4FF0-9346-FA776C0D8122}"/>
                  </a:ext>
                </a:extLst>
              </p:cNvPr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Иванов И.И.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AED4E-3314-4B50-A71C-13D194F46D53}"/>
                </a:ext>
              </a:extLst>
            </p:cNvPr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ФИО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  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class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class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39BAF-E4E1-44EB-86D2-2A6F54A6A8BC}"/>
                </a:ext>
              </a:extLst>
            </p:cNvPr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string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7BB4C-9B0A-4A0A-8B94-F4641EAA3CB0}"/>
                </a:ext>
              </a:extLst>
            </p:cNvPr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real</a:t>
              </a: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0AA7C36F-CB16-46DC-8FB9-CDA1B2D9308B}"/>
                </a:ext>
              </a:extLst>
            </p:cNvPr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302474-85B2-4DA5-8E63-0E180178893E}"/>
                  </a:ext>
                </a:extLst>
              </p:cNvPr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менеджер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100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47C663-011E-45EE-AE8A-708DFD241867}"/>
                  </a:ext>
                </a:extLst>
              </p:cNvPr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ст.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C6569C-8BC9-4555-9A37-2E69F0DF8340}"/>
                  </a:ext>
                </a:extLst>
              </p:cNvPr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50000</a:t>
                </a:r>
              </a:p>
            </p:txBody>
          </p:sp>
        </p:grpSp>
        <p:cxnSp>
          <p:nvCxnSpPr>
            <p:cNvPr id="70" name="Elbow Connector 20">
              <a:extLst>
                <a:ext uri="{FF2B5EF4-FFF2-40B4-BE49-F238E27FC236}">
                  <a16:creationId xmlns:a16="http://schemas.microsoft.com/office/drawing/2014/main" id="{25DA9ABB-EE27-43C1-86AE-C7C038E57E37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>
              <a:extLst>
                <a:ext uri="{FF2B5EF4-FFF2-40B4-BE49-F238E27FC236}">
                  <a16:creationId xmlns:a16="http://schemas.microsoft.com/office/drawing/2014/main" id="{B6A9026D-7949-4579-8D29-E7F83324B379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>
              <a:extLst>
                <a:ext uri="{FF2B5EF4-FFF2-40B4-BE49-F238E27FC236}">
                  <a16:creationId xmlns:a16="http://schemas.microsoft.com/office/drawing/2014/main" id="{42C04E13-EC37-4FEA-8407-F577BFFFC37D}"/>
                </a:ext>
              </a:extLst>
            </p:cNvPr>
            <p:cNvCxnSpPr>
              <a:stCxn id="67" idx="3"/>
              <a:endCxn id="120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>
              <a:extLst>
                <a:ext uri="{FF2B5EF4-FFF2-40B4-BE49-F238E27FC236}">
                  <a16:creationId xmlns:a16="http://schemas.microsoft.com/office/drawing/2014/main" id="{8F803BF2-890F-4969-8CD6-03769527CD01}"/>
                </a:ext>
              </a:extLst>
            </p:cNvPr>
            <p:cNvCxnSpPr>
              <a:stCxn id="68" idx="3"/>
              <a:endCxn id="79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>
              <a:extLst>
                <a:ext uri="{FF2B5EF4-FFF2-40B4-BE49-F238E27FC236}">
                  <a16:creationId xmlns:a16="http://schemas.microsoft.com/office/drawing/2014/main" id="{949DD7E5-6547-4C1A-A204-7D62A8969B1E}"/>
                </a:ext>
              </a:extLst>
            </p:cNvPr>
            <p:cNvCxnSpPr>
              <a:stCxn id="66" idx="2"/>
              <a:endCxn id="8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>
              <a:extLst>
                <a:ext uri="{FF2B5EF4-FFF2-40B4-BE49-F238E27FC236}">
                  <a16:creationId xmlns:a16="http://schemas.microsoft.com/office/drawing/2014/main" id="{6AB1CD41-BA7F-492E-A888-7C56034CEF9A}"/>
                </a:ext>
              </a:extLst>
            </p:cNvPr>
            <p:cNvCxnSpPr>
              <a:endCxn id="79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>
              <a:extLst>
                <a:ext uri="{FF2B5EF4-FFF2-40B4-BE49-F238E27FC236}">
                  <a16:creationId xmlns:a16="http://schemas.microsoft.com/office/drawing/2014/main" id="{AFCD13D9-DBE2-43B0-90AC-7BD7FCA47623}"/>
                </a:ext>
              </a:extLst>
            </p:cNvPr>
            <p:cNvCxnSpPr>
              <a:endCxn id="120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919844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16745</TotalTime>
  <Words>7222</Words>
  <Application>Microsoft Office PowerPoint</Application>
  <PresentationFormat>Широкоэкранный</PresentationFormat>
  <Paragraphs>899</Paragraphs>
  <Slides>52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1_STM_template</vt:lpstr>
      <vt:lpstr>Worksheet</vt:lpstr>
      <vt:lpstr>Лекция №11</vt:lpstr>
      <vt:lpstr>Определение</vt:lpstr>
      <vt:lpstr>Примеры нарушений</vt:lpstr>
      <vt:lpstr>Модели данных</vt:lpstr>
      <vt:lpstr>Постановка задачи</vt:lpstr>
      <vt:lpstr>Иерархическая модель (простая, как дерево)</vt:lpstr>
      <vt:lpstr>Сетевая модель (легко запутаться)</vt:lpstr>
      <vt:lpstr>Многомерная модель (под специфические задачи)</vt:lpstr>
      <vt:lpstr>Объектно-ориентированная модель (для ORM)</vt:lpstr>
      <vt:lpstr>Реляционная модель (то, что надо!)</vt:lpstr>
      <vt:lpstr>Постреляционная модель (лучшее – враг хорошего )</vt:lpstr>
      <vt:lpstr>Метод ER-диаграмм для проектирования реляционной БД</vt:lpstr>
      <vt:lpstr>Метод ER-диаграмм для проектирования реляционной БД</vt:lpstr>
      <vt:lpstr>Метод ER-диаграмм: 6 правил</vt:lpstr>
      <vt:lpstr>Метод ER-диаграмм: результат проектирования</vt:lpstr>
      <vt:lpstr>Первичный ключ – уникальный идентификатор записи</vt:lpstr>
      <vt:lpstr>Внешний ключ – для связи двух отношений</vt:lpstr>
      <vt:lpstr>SQL</vt:lpstr>
      <vt:lpstr>Выбор реляционной СУБД</vt:lpstr>
      <vt:lpstr>SQLite</vt:lpstr>
      <vt:lpstr>Конфигурирование таблиц</vt:lpstr>
      <vt:lpstr>Операторы CRUD</vt:lpstr>
      <vt:lpstr>Python DB-API</vt:lpstr>
      <vt:lpstr>Работа с БД через Python DB-API</vt:lpstr>
      <vt:lpstr>Скрипт конфигурирования БД: CREATE</vt:lpstr>
      <vt:lpstr>Добавление записей: INSERT</vt:lpstr>
      <vt:lpstr>Добавление записей: INSERT</vt:lpstr>
      <vt:lpstr>Создание и начальное наполнение БД</vt:lpstr>
      <vt:lpstr>Чтение данных: SELECT</vt:lpstr>
      <vt:lpstr>Чтение данных: SELECT</vt:lpstr>
      <vt:lpstr>Чтение данных: SELECT</vt:lpstr>
      <vt:lpstr>Изменение данных: UPDATE и DELETE</vt:lpstr>
      <vt:lpstr>Решение задачи (бета-версия)</vt:lpstr>
      <vt:lpstr>Тестирование бета-версии</vt:lpstr>
      <vt:lpstr>SQL-инъекции: уязвимый код</vt:lpstr>
      <vt:lpstr>SQL-инъекции: защищенный код</vt:lpstr>
      <vt:lpstr>ORM</vt:lpstr>
      <vt:lpstr>Классы для таблиц</vt:lpstr>
      <vt:lpstr>Преимущества и недостатки ORM</vt:lpstr>
      <vt:lpstr>SQLAlchemy</vt:lpstr>
      <vt:lpstr>SQLAlchemy vs DB-API</vt:lpstr>
      <vt:lpstr>Описание классов для БД организации</vt:lpstr>
      <vt:lpstr>Подключение к БД через engine</vt:lpstr>
      <vt:lpstr>Создание схемы данных для ORM</vt:lpstr>
      <vt:lpstr>Добавление записей через ORM</vt:lpstr>
      <vt:lpstr>Создание и первичное наполнение БД через ORM</vt:lpstr>
      <vt:lpstr>Чтение данных через ORM</vt:lpstr>
      <vt:lpstr>Чтение данных через ORM</vt:lpstr>
      <vt:lpstr>Изменение данных через ORM</vt:lpstr>
      <vt:lpstr>Решение задачи через ORM (альтернативная версия)</vt:lpstr>
      <vt:lpstr>Тестирование альтернативной версии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761</cp:revision>
  <dcterms:created xsi:type="dcterms:W3CDTF">2021-04-07T09:08:54Z</dcterms:created>
  <dcterms:modified xsi:type="dcterms:W3CDTF">2022-02-16T16:39:37Z</dcterms:modified>
</cp:coreProperties>
</file>