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8" r:id="rId4"/>
    <p:sldId id="279" r:id="rId5"/>
    <p:sldId id="288" r:id="rId6"/>
    <p:sldId id="280" r:id="rId7"/>
    <p:sldId id="289" r:id="rId8"/>
    <p:sldId id="28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8" autoAdjust="0"/>
    <p:restoredTop sz="94660"/>
  </p:normalViewPr>
  <p:slideViewPr>
    <p:cSldViewPr snapToGrid="0">
      <p:cViewPr varScale="1">
        <p:scale>
          <a:sx n="98" d="100"/>
          <a:sy n="98" d="100"/>
        </p:scale>
        <p:origin x="3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9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6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5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95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89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22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50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94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14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60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A330-B289-4790-8A52-C19CCE97F088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87D9-0C41-4E72-8AAF-4790BA9B59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3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C811-F0B6-49B2-A995-6E5CA5E2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76" y="365125"/>
            <a:ext cx="8847016" cy="194822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Задача: </a:t>
            </a:r>
            <a:r>
              <a:rPr lang="ru-RU" dirty="0">
                <a:solidFill>
                  <a:srgbClr val="3A3838"/>
                </a:solidFill>
                <a:latin typeface="+mn-lt"/>
                <a:ea typeface="Calibri"/>
                <a:cs typeface="Calibri"/>
                <a:sym typeface="Calibri"/>
              </a:rPr>
              <a:t>Анализ звонка на соот</a:t>
            </a:r>
            <a:r>
              <a:rPr lang="ru-RU" dirty="0">
                <a:solidFill>
                  <a:srgbClr val="3A3838"/>
                </a:solidFill>
                <a:latin typeface="+mn-lt"/>
              </a:rPr>
              <a:t>ветствие скрипту для выявления отклонений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DF196-9DD7-40B8-B979-15E0E1A0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8153"/>
            <a:ext cx="10515600" cy="3558809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D3C63C48-0633-44E3-B261-4C4F65299FDF}"/>
              </a:ext>
            </a:extLst>
          </p:cNvPr>
          <p:cNvSpPr txBox="1">
            <a:spLocks/>
          </p:cNvSpPr>
          <p:nvPr/>
        </p:nvSpPr>
        <p:spPr>
          <a:xfrm>
            <a:off x="7698154" y="3114900"/>
            <a:ext cx="4121271" cy="3558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A3838"/>
              </a:buClr>
              <a:buSzPts val="2800"/>
              <a:buFont typeface="Arial" panose="020B0604020202020204" pitchFamily="34" charset="0"/>
              <a:buNone/>
            </a:pPr>
            <a:r>
              <a:rPr lang="ru-RU" sz="1758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Состав команды </a:t>
            </a:r>
            <a:r>
              <a:rPr lang="en-US" sz="1758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AGI_2025</a:t>
            </a:r>
            <a:r>
              <a:rPr lang="ru-RU" sz="1758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lang="ru-RU" sz="1758" b="1" dirty="0"/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ru-RU" sz="1758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2434">
              <a:buClr>
                <a:srgbClr val="3A3838"/>
              </a:buClr>
              <a:buSzPts val="1758"/>
            </a:pP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Сергей Решетов (</a:t>
            </a:r>
            <a:r>
              <a:rPr lang="en-US" sz="1758" dirty="0">
                <a:solidFill>
                  <a:srgbClr val="3A3838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ML/DS</a:t>
            </a: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)</a:t>
            </a:r>
            <a:endParaRPr lang="ru-RU" sz="1758" dirty="0">
              <a:cs typeface="Aharoni" panose="02010803020104030203" pitchFamily="2" charset="-79"/>
            </a:endParaRPr>
          </a:p>
          <a:p>
            <a:pPr indent="-162434">
              <a:buClr>
                <a:srgbClr val="3A3838"/>
              </a:buClr>
              <a:buSzPts val="1758"/>
            </a:pP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Николай Курышев (</a:t>
            </a:r>
            <a:r>
              <a:rPr lang="en-US" sz="1758" dirty="0" err="1">
                <a:solidFill>
                  <a:srgbClr val="3A3838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fullstack</a:t>
            </a: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)</a:t>
            </a:r>
          </a:p>
          <a:p>
            <a:pPr indent="-162434">
              <a:buClr>
                <a:srgbClr val="3A3838"/>
              </a:buClr>
              <a:buSzPts val="1758"/>
            </a:pP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Елена </a:t>
            </a:r>
            <a:r>
              <a:rPr lang="ru-RU" sz="1758" dirty="0" err="1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Игнатюк</a:t>
            </a: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 (</a:t>
            </a:r>
            <a:r>
              <a:rPr lang="en-US" sz="1758" dirty="0">
                <a:solidFill>
                  <a:srgbClr val="3A3838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ML/DS</a:t>
            </a: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)</a:t>
            </a:r>
            <a:endParaRPr lang="ru-RU" sz="1758" dirty="0">
              <a:cs typeface="Aharoni" panose="02010803020104030203" pitchFamily="2" charset="-79"/>
            </a:endParaRPr>
          </a:p>
          <a:p>
            <a:pPr indent="-162434">
              <a:buClr>
                <a:srgbClr val="3A3838"/>
              </a:buClr>
              <a:buSzPts val="1758"/>
            </a:pP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Михайл </a:t>
            </a:r>
            <a:r>
              <a:rPr lang="ru-RU" sz="1758" dirty="0" err="1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Фадин</a:t>
            </a: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 (</a:t>
            </a:r>
            <a:r>
              <a:rPr lang="en-US" sz="1758" dirty="0">
                <a:solidFill>
                  <a:srgbClr val="3A3838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backend</a:t>
            </a:r>
            <a:r>
              <a:rPr lang="ru-RU" sz="1758" dirty="0">
                <a:solidFill>
                  <a:srgbClr val="3A3838"/>
                </a:solidFill>
                <a:latin typeface="Arial"/>
                <a:ea typeface="Arial"/>
                <a:cs typeface="Aharoni" panose="02010803020104030203" pitchFamily="2" charset="-79"/>
                <a:sym typeface="Arial"/>
              </a:rPr>
              <a:t>)</a:t>
            </a:r>
          </a:p>
          <a:p>
            <a:pPr indent="-162434">
              <a:buClr>
                <a:srgbClr val="3A3838"/>
              </a:buClr>
              <a:buSzPts val="1758"/>
            </a:pPr>
            <a:r>
              <a:rPr lang="ru-RU" sz="1758" dirty="0">
                <a:solidFill>
                  <a:srgbClr val="3A3838"/>
                </a:solidFill>
                <a:latin typeface="Arial"/>
                <a:cs typeface="Aharoni" panose="02010803020104030203" pitchFamily="2" charset="-79"/>
                <a:sym typeface="Arial"/>
              </a:rPr>
              <a:t>Алена Мишина(</a:t>
            </a:r>
            <a:r>
              <a:rPr lang="en-US" sz="1758" dirty="0">
                <a:solidFill>
                  <a:srgbClr val="3A3838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frontend</a:t>
            </a:r>
            <a:r>
              <a:rPr lang="ru-RU" sz="1758" dirty="0">
                <a:solidFill>
                  <a:srgbClr val="3A3838"/>
                </a:solidFill>
                <a:latin typeface="Arial"/>
                <a:cs typeface="Aharoni" panose="02010803020104030203" pitchFamily="2" charset="-79"/>
                <a:sym typeface="Arial"/>
              </a:rPr>
              <a:t>)</a:t>
            </a:r>
            <a:endParaRPr lang="ru-RU" sz="1758" dirty="0">
              <a:cs typeface="Aharoni" panose="02010803020104030203" pitchFamily="2" charset="-79"/>
            </a:endParaRPr>
          </a:p>
          <a:p>
            <a:pPr indent="-5080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ru-RU" dirty="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745834-8CE1-438F-9F07-B615270ED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225"/>
            <a:ext cx="1628775" cy="13725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2284A6-9A3C-49CB-8E1A-186B2CE6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258"/>
            <a:ext cx="1628775" cy="8001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E198A2-BA83-4B8F-BE58-BBEC0C98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3354"/>
            <a:ext cx="6096000" cy="34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2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C811-F0B6-49B2-A995-6E5CA5E2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76" y="681036"/>
            <a:ext cx="5562540" cy="104769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          Логика решения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DF196-9DD7-40B8-B979-15E0E1A0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815"/>
            <a:ext cx="6882353" cy="413714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Загрузка и обработка полученных данных </a:t>
            </a:r>
          </a:p>
          <a:p>
            <a:pPr>
              <a:lnSpc>
                <a:spcPct val="150000"/>
              </a:lnSpc>
            </a:pPr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Исследовательский анализ</a:t>
            </a:r>
            <a:endParaRPr lang="en-US" sz="4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4400" dirty="0" err="1">
                <a:solidFill>
                  <a:schemeClr val="bg2">
                    <a:lumMod val="25000"/>
                  </a:schemeClr>
                </a:solidFill>
              </a:rPr>
              <a:t>Транскрибация</a:t>
            </a:r>
            <a:endParaRPr lang="ru-RU" sz="4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ru-RU" sz="4400" dirty="0" err="1">
                <a:solidFill>
                  <a:schemeClr val="bg2">
                    <a:lumMod val="25000"/>
                  </a:schemeClr>
                </a:solidFill>
              </a:rPr>
              <a:t>Токенизация</a:t>
            </a:r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 и векторизация текста</a:t>
            </a:r>
          </a:p>
          <a:p>
            <a:pPr>
              <a:lnSpc>
                <a:spcPct val="150000"/>
              </a:lnSpc>
            </a:pPr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Выбор и обучение модели </a:t>
            </a:r>
          </a:p>
          <a:p>
            <a:pPr>
              <a:lnSpc>
                <a:spcPct val="150000"/>
              </a:lnSpc>
            </a:pPr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Рекомендации для бизнеса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7A194C-FABE-47BB-AFFC-BD252F1E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1" y="542188"/>
            <a:ext cx="1628775" cy="13725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CBB74F-BEA0-4EE1-8BB7-E06DDA83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51" y="526221"/>
            <a:ext cx="1628775" cy="800100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7D253129-C2F6-4EE4-A4F5-7B61A89D3950}"/>
              </a:ext>
            </a:extLst>
          </p:cNvPr>
          <p:cNvSpPr txBox="1">
            <a:spLocks/>
          </p:cNvSpPr>
          <p:nvPr/>
        </p:nvSpPr>
        <p:spPr>
          <a:xfrm>
            <a:off x="8512403" y="681036"/>
            <a:ext cx="2570545" cy="572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    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Стек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7A8AE3-FA46-4047-AA93-E3727B01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75" y="1728727"/>
            <a:ext cx="3019425" cy="895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224297-965D-4C38-B2E9-3AE5DC9FA1B5}"/>
              </a:ext>
            </a:extLst>
          </p:cNvPr>
          <p:cNvSpPr txBox="1"/>
          <p:nvPr/>
        </p:nvSpPr>
        <p:spPr>
          <a:xfrm>
            <a:off x="8334375" y="2776418"/>
            <a:ext cx="2907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  Whisper Open AI</a:t>
            </a:r>
            <a:endParaRPr lang="ru-RU" sz="3200" dirty="0">
              <a:solidFill>
                <a:srgbClr val="7030A0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F2E25C-FC17-400A-9F72-A553C056C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341" y="3361193"/>
            <a:ext cx="2972527" cy="72061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B2B7227-FA48-428B-8507-35C0306ED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5579" y="4227225"/>
            <a:ext cx="1704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1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67605F-F33F-4FC9-A019-A14751BC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1" y="542188"/>
            <a:ext cx="1628775" cy="13725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C811-F0B6-49B2-A995-6E5CA5E2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938" y="681036"/>
            <a:ext cx="8002954" cy="1047691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Исследовательский Анализ: </a:t>
            </a:r>
            <a:br>
              <a:rPr lang="ru-RU" sz="4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ru-RU" sz="4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(%:20-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fail, 40-True,40-False)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DF196-9DD7-40B8-B979-15E0E1A0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615"/>
            <a:ext cx="4773246" cy="38323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Fail – 20%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True – 40%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hnschrift" panose="020B0502040204020203" pitchFamily="34" charset="0"/>
              </a:rPr>
              <a:t>False – 40%</a:t>
            </a:r>
            <a:endParaRPr lang="ru-RU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5127AA-4A18-4577-8FD3-CF4D23D9E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51" y="526221"/>
            <a:ext cx="1628775" cy="800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80C31B-1A86-4ECE-9576-2A38B344A7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31" y="1728727"/>
            <a:ext cx="4580357" cy="41758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BC9C25C-6DDB-4CE1-808D-3A09D3A64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5" y="4239758"/>
            <a:ext cx="5829531" cy="12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7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C811-F0B6-49B2-A995-6E5CA5E2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426" y="1414021"/>
            <a:ext cx="7149465" cy="361044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+mn-lt"/>
              </a:rPr>
              <a:t>Т</a:t>
            </a:r>
            <a:r>
              <a:rPr lang="ru-RU" sz="4400" dirty="0" err="1">
                <a:latin typeface="+mn-lt"/>
              </a:rPr>
              <a:t>ранскрибация</a:t>
            </a:r>
            <a:r>
              <a:rPr lang="ru-RU" sz="4400" dirty="0">
                <a:latin typeface="+mn-lt"/>
              </a:rPr>
              <a:t> текста</a:t>
            </a:r>
            <a:br>
              <a:rPr lang="ru-RU" sz="4400" dirty="0"/>
            </a:br>
            <a:br>
              <a:rPr lang="ru-RU" dirty="0"/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4FEDB1-24C8-4B4D-956F-86ED1948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1" y="542188"/>
            <a:ext cx="1628775" cy="13725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95BF52-50C4-4174-A52C-94588193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51" y="526221"/>
            <a:ext cx="1628775" cy="800100"/>
          </a:xfrm>
          <a:prstGeom prst="rect">
            <a:avLst/>
          </a:prstGeo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E1D8B45B-750F-41E8-A3BD-27E8F1E8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5" y="2624031"/>
            <a:ext cx="3864991" cy="85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Whisper Open AI</a:t>
            </a:r>
            <a:endParaRPr lang="ru-RU" sz="4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1E3E770-AF94-4DB2-8803-F03D3680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86" y="4141081"/>
            <a:ext cx="10555768" cy="21453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CCFFE3-7375-435A-BEA2-38C64C739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125" y="2170262"/>
            <a:ext cx="7012767" cy="17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2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C811-F0B6-49B2-A995-6E5CA5E2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54" y="681036"/>
            <a:ext cx="8096738" cy="1595655"/>
          </a:xfrm>
        </p:spPr>
        <p:txBody>
          <a:bodyPr>
            <a:normAutofit fontScale="90000"/>
          </a:bodyPr>
          <a:lstStyle/>
          <a:p>
            <a:r>
              <a:rPr lang="ru-RU" sz="4400" dirty="0" err="1">
                <a:solidFill>
                  <a:schemeClr val="bg2">
                    <a:lumMod val="25000"/>
                  </a:schemeClr>
                </a:solidFill>
              </a:rPr>
              <a:t>Токенизация</a:t>
            </a:r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Yandex</a:t>
            </a:r>
            <a:r>
              <a:rPr lang="he-IL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GPT</a:t>
            </a:r>
            <a:r>
              <a:rPr lang="he-IL" sz="44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)</a:t>
            </a:r>
            <a:br>
              <a:rPr lang="en-US" sz="4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4400" dirty="0">
                <a:solidFill>
                  <a:schemeClr val="bg2">
                    <a:lumMod val="25000"/>
                  </a:schemeClr>
                </a:solidFill>
              </a:rPr>
              <a:t>Векторизованный текст</a:t>
            </a:r>
            <a:br>
              <a:rPr lang="ru-RU" dirty="0"/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4FEDB1-24C8-4B4D-956F-86ED1948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1" y="542188"/>
            <a:ext cx="1628775" cy="13725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95BF52-50C4-4174-A52C-94588193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51" y="526221"/>
            <a:ext cx="1628775" cy="800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2A3B5B-4EE0-491C-A457-DFCD326E8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044"/>
            <a:ext cx="7716474" cy="3272572"/>
          </a:xfrm>
          <a:prstGeom prst="rect">
            <a:avLst/>
          </a:prstGeom>
          <a:scene3d>
            <a:camera prst="orthographicFront"/>
            <a:lightRig rig="threePt" dir="t"/>
          </a:scene3d>
          <a:sp3d contourW="69850">
            <a:contourClr>
              <a:schemeClr val="accent6">
                <a:lumMod val="75000"/>
              </a:schemeClr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BA1EEE-7CE2-4F43-9372-B78B47761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82" y="4144568"/>
            <a:ext cx="6904598" cy="1917944"/>
          </a:xfrm>
          <a:prstGeom prst="rect">
            <a:avLst/>
          </a:prstGeom>
          <a:scene3d>
            <a:camera prst="orthographicFront"/>
            <a:lightRig rig="threePt" dir="t"/>
          </a:scene3d>
          <a:sp3d extrusionH="304800" contourW="44450">
            <a:bevelB/>
            <a:contourClr>
              <a:schemeClr val="accent6">
                <a:lumMod val="75000"/>
              </a:schemeClr>
            </a:contourClr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6C16EE-5D69-4229-AF5A-AB8F280E0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5775" y="2096246"/>
            <a:ext cx="2691606" cy="652511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BC10072A-03D7-40B5-B22E-31C99B2A586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6477000" cy="13884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50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C811-F0B6-49B2-A995-6E5CA5E2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924" y="681036"/>
            <a:ext cx="6548967" cy="104769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Выбор модели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DF196-9DD7-40B8-B979-15E0E1A0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815"/>
            <a:ext cx="3933350" cy="4137148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C45D2-F2E5-4861-BBD7-BAD047A99120}"/>
              </a:ext>
            </a:extLst>
          </p:cNvPr>
          <p:cNvSpPr txBox="1"/>
          <p:nvPr/>
        </p:nvSpPr>
        <p:spPr>
          <a:xfrm>
            <a:off x="838201" y="2092996"/>
            <a:ext cx="510068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 </a:t>
            </a:r>
            <a:r>
              <a:rPr lang="en-US" sz="2800" dirty="0"/>
              <a:t>KNN</a:t>
            </a:r>
            <a:r>
              <a:rPr lang="ru-RU" sz="2800" dirty="0"/>
              <a:t>                   (0,87)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CatBoost</a:t>
            </a:r>
            <a:r>
              <a:rPr lang="ru-RU" sz="2800" dirty="0"/>
              <a:t>           (0,80)</a:t>
            </a:r>
          </a:p>
          <a:p>
            <a:r>
              <a:rPr lang="en-US" sz="2800" dirty="0"/>
              <a:t> SVM</a:t>
            </a:r>
            <a:r>
              <a:rPr lang="ru-RU" sz="2800" dirty="0"/>
              <a:t>                   (0,77)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RandomForest</a:t>
            </a:r>
            <a:r>
              <a:rPr lang="ru-RU" sz="2800" dirty="0"/>
              <a:t> (0,93)</a:t>
            </a:r>
            <a:endParaRPr lang="en-US" sz="2800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A7CD56C-D545-4713-90D5-537AE74BAD15}"/>
              </a:ext>
            </a:extLst>
          </p:cNvPr>
          <p:cNvSpPr/>
          <p:nvPr/>
        </p:nvSpPr>
        <p:spPr>
          <a:xfrm>
            <a:off x="4094267" y="5365348"/>
            <a:ext cx="1087658" cy="515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67D84E-FD62-4DC3-A96F-13BD5FA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1" y="542188"/>
            <a:ext cx="1628775" cy="13725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E4FF467-A1B3-4CAC-B8B8-A51CB533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51" y="526221"/>
            <a:ext cx="1628775" cy="800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CD1E02-FC4E-4778-B5C8-94D7F6EC9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65" y="5263653"/>
            <a:ext cx="1704975" cy="6762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347008-5092-4562-AAA0-F34E2EF10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863" y="4941757"/>
            <a:ext cx="4000500" cy="16002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A01D949-B5C0-4472-A93C-6A845AE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16" y="1779754"/>
            <a:ext cx="3776568" cy="280525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739C29C-D0C6-4101-979F-EC3D30783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65" y="1779754"/>
            <a:ext cx="3776568" cy="2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5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C811-F0B6-49B2-A995-6E5CA5E2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526" y="681036"/>
            <a:ext cx="7339366" cy="104769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Лучшая модель </a:t>
            </a:r>
            <a:r>
              <a:rPr lang="en-US" sz="4400" dirty="0" err="1">
                <a:latin typeface="+mn-lt"/>
              </a:rPr>
              <a:t>RandomForest</a:t>
            </a:r>
            <a:br>
              <a:rPr lang="ru-RU" dirty="0">
                <a:latin typeface="+mn-lt"/>
              </a:rPr>
            </a:br>
            <a:r>
              <a:rPr lang="ru-RU" sz="4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Тестирование и валидация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DF196-9DD7-40B8-B979-15E0E1A0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815"/>
            <a:ext cx="3933350" cy="4137148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C45D2-F2E5-4861-BBD7-BAD047A99120}"/>
              </a:ext>
            </a:extLst>
          </p:cNvPr>
          <p:cNvSpPr txBox="1"/>
          <p:nvPr/>
        </p:nvSpPr>
        <p:spPr>
          <a:xfrm>
            <a:off x="1109051" y="2460274"/>
            <a:ext cx="393335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Accuracy train – 0,93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Accuracy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val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    – 0,94</a:t>
            </a:r>
          </a:p>
          <a:p>
            <a:endParaRPr lang="en-US" sz="4000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A7CD56C-D545-4713-90D5-537AE74BAD15}"/>
              </a:ext>
            </a:extLst>
          </p:cNvPr>
          <p:cNvSpPr/>
          <p:nvPr/>
        </p:nvSpPr>
        <p:spPr>
          <a:xfrm>
            <a:off x="5586109" y="3010117"/>
            <a:ext cx="861192" cy="515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67D84E-FD62-4DC3-A96F-13BD5FA9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1" y="542188"/>
            <a:ext cx="1628775" cy="13725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E4FF467-A1B3-4CAC-B8B8-A51CB533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51" y="526221"/>
            <a:ext cx="1628775" cy="8001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1D8A4DE-95CD-4BA4-8C15-89382518E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96" y="4078411"/>
            <a:ext cx="5600700" cy="132397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DB530A2-E35B-4607-86D8-2EA8BE7911F3}"/>
              </a:ext>
            </a:extLst>
          </p:cNvPr>
          <p:cNvSpPr txBox="1">
            <a:spLocks/>
          </p:cNvSpPr>
          <p:nvPr/>
        </p:nvSpPr>
        <p:spPr>
          <a:xfrm>
            <a:off x="7420452" y="2080405"/>
            <a:ext cx="3608879" cy="78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2">
                    <a:lumMod val="25000"/>
                  </a:schemeClr>
                </a:solidFill>
              </a:rPr>
              <a:t>Важность признаков</a:t>
            </a: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AEC0F4-6927-42E3-8AE3-71DE00DE0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09" y="2861837"/>
            <a:ext cx="4268523" cy="36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4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6C811-F0B6-49B2-A995-6E5CA5E2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2" y="681036"/>
            <a:ext cx="7603958" cy="756995"/>
          </a:xfrm>
        </p:spPr>
        <p:txBody>
          <a:bodyPr>
            <a:normAutofit fontScale="90000"/>
          </a:bodyPr>
          <a:lstStyle/>
          <a:p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Рекомендации для бизнеса:</a:t>
            </a:r>
            <a:br>
              <a:rPr lang="ru-RU" sz="1400" dirty="0"/>
            </a:br>
            <a:br>
              <a:rPr lang="ru-RU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DF196-9DD7-40B8-B979-15E0E1A0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815"/>
            <a:ext cx="3933350" cy="4137148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2">
                  <a:lumMod val="2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E552B-A761-4D86-AE55-80B880EC38B8}"/>
              </a:ext>
            </a:extLst>
          </p:cNvPr>
          <p:cNvSpPr txBox="1"/>
          <p:nvPr/>
        </p:nvSpPr>
        <p:spPr>
          <a:xfrm>
            <a:off x="838200" y="2017042"/>
            <a:ext cx="4714188" cy="425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b="1" dirty="0"/>
          </a:p>
          <a:p>
            <a:r>
              <a:rPr lang="ru-RU" b="1" dirty="0"/>
              <a:t>Повышение качества обслуживания клиентов</a:t>
            </a:r>
          </a:p>
          <a:p>
            <a:endParaRPr lang="ru-RU" b="1" dirty="0"/>
          </a:p>
          <a:p>
            <a:r>
              <a:rPr lang="ru-RU" b="1" dirty="0"/>
              <a:t>Обучение и поддержка сотрудников</a:t>
            </a:r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Мониторинг и контроль качества</a:t>
            </a:r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Оптимизация скриптов звонков</a:t>
            </a:r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Улучшение взаимодействия с клиентами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D3B423AA-0834-482D-878D-572C12A72DE4}"/>
              </a:ext>
            </a:extLst>
          </p:cNvPr>
          <p:cNvSpPr/>
          <p:nvPr/>
        </p:nvSpPr>
        <p:spPr>
          <a:xfrm>
            <a:off x="625808" y="2363846"/>
            <a:ext cx="160506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C852111A-DE49-412B-B36D-86CF9B735C23}"/>
              </a:ext>
            </a:extLst>
          </p:cNvPr>
          <p:cNvSpPr/>
          <p:nvPr/>
        </p:nvSpPr>
        <p:spPr>
          <a:xfrm>
            <a:off x="625808" y="3188409"/>
            <a:ext cx="160506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8D218D-64DE-4BA5-8CCE-7D1BEFCD081D}"/>
              </a:ext>
            </a:extLst>
          </p:cNvPr>
          <p:cNvSpPr/>
          <p:nvPr/>
        </p:nvSpPr>
        <p:spPr>
          <a:xfrm>
            <a:off x="594430" y="4041791"/>
            <a:ext cx="160506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EB405F8-CADA-4F8F-B220-130A3B74F0FD}"/>
              </a:ext>
            </a:extLst>
          </p:cNvPr>
          <p:cNvSpPr/>
          <p:nvPr/>
        </p:nvSpPr>
        <p:spPr>
          <a:xfrm>
            <a:off x="591740" y="4895173"/>
            <a:ext cx="160506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3C873DAD-57FE-474A-A001-3B5D985EA45B}"/>
              </a:ext>
            </a:extLst>
          </p:cNvPr>
          <p:cNvSpPr/>
          <p:nvPr/>
        </p:nvSpPr>
        <p:spPr>
          <a:xfrm>
            <a:off x="591740" y="5666493"/>
            <a:ext cx="160506" cy="164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B5734D-4AC4-4D00-87B5-9159C43D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051" y="542188"/>
            <a:ext cx="1628775" cy="137258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18A9604-3F2A-4525-BE91-708DE747E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51" y="526221"/>
            <a:ext cx="1628775" cy="800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000B6A-B5AB-4D18-90CF-455DAC94BE64}"/>
              </a:ext>
            </a:extLst>
          </p:cNvPr>
          <p:cNvSpPr txBox="1"/>
          <p:nvPr/>
        </p:nvSpPr>
        <p:spPr>
          <a:xfrm>
            <a:off x="7020613" y="2165510"/>
            <a:ext cx="43331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Повысить качество обслуживания клиентов и улучшить их удовлетворенность</a:t>
            </a:r>
          </a:p>
          <a:p>
            <a:endParaRPr lang="ru-RU" dirty="0"/>
          </a:p>
          <a:p>
            <a:r>
              <a:rPr lang="ru-RU" dirty="0"/>
              <a:t>Разработать целевые программы обучения и повышения квалификации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Оценка работы сотрудников</a:t>
            </a:r>
          </a:p>
          <a:p>
            <a:endParaRPr lang="ru-RU" dirty="0"/>
          </a:p>
          <a:p>
            <a:r>
              <a:rPr lang="ru-RU" dirty="0"/>
              <a:t>Наиболее эффективные фразы и стратегии взаимодействия с клиентами</a:t>
            </a:r>
          </a:p>
          <a:p>
            <a:endParaRPr lang="ru-RU" dirty="0"/>
          </a:p>
          <a:p>
            <a:r>
              <a:rPr lang="ru-RU" dirty="0"/>
              <a:t>Своевременное выявление и устранение отклонений от скрипта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681742C0-BC83-4BAB-AAD1-E3D488B77A1C}"/>
              </a:ext>
            </a:extLst>
          </p:cNvPr>
          <p:cNvSpPr/>
          <p:nvPr/>
        </p:nvSpPr>
        <p:spPr>
          <a:xfrm>
            <a:off x="5257787" y="3638035"/>
            <a:ext cx="981987" cy="707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2272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220</Words>
  <Application>Microsoft Office PowerPoint</Application>
  <PresentationFormat>Широкоэкранный</PresentationFormat>
  <Paragraphs>57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Aharoni</vt:lpstr>
      <vt:lpstr>Arial</vt:lpstr>
      <vt:lpstr>Bahnschrift</vt:lpstr>
      <vt:lpstr>Calibri</vt:lpstr>
      <vt:lpstr>Calibri Light</vt:lpstr>
      <vt:lpstr>Тема Office</vt:lpstr>
      <vt:lpstr>Задача: Анализ звонка на соответствие скрипту для выявления отклонений </vt:lpstr>
      <vt:lpstr>            Логика решения  </vt:lpstr>
      <vt:lpstr>Исследовательский Анализ:   (%:20-fail, 40-True,40-False)  </vt:lpstr>
      <vt:lpstr>Транскрибация текста  </vt:lpstr>
      <vt:lpstr>Токенизация (Yandex GPT3) Векторизованный текст </vt:lpstr>
      <vt:lpstr>Выбор модели </vt:lpstr>
      <vt:lpstr>Лучшая модель RandomForest Тестирование и валидация</vt:lpstr>
      <vt:lpstr>  Рекомендации для бизнеса: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для поиска корреляции в данных</dc:title>
  <dc:creator>Admin</dc:creator>
  <cp:lastModifiedBy>Elena I</cp:lastModifiedBy>
  <cp:revision>63</cp:revision>
  <dcterms:created xsi:type="dcterms:W3CDTF">2024-05-26T06:47:40Z</dcterms:created>
  <dcterms:modified xsi:type="dcterms:W3CDTF">2024-06-23T10:13:59Z</dcterms:modified>
</cp:coreProperties>
</file>