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75" r:id="rId8"/>
    <p:sldId id="278" r:id="rId9"/>
    <p:sldId id="276" r:id="rId10"/>
    <p:sldId id="277" r:id="rId11"/>
    <p:sldId id="270" r:id="rId12"/>
    <p:sldId id="271" r:id="rId13"/>
    <p:sldId id="272" r:id="rId14"/>
    <p:sldId id="273" r:id="rId15"/>
    <p:sldId id="267" r:id="rId16"/>
    <p:sldId id="268" r:id="rId17"/>
    <p:sldId id="269" r:id="rId18"/>
    <p:sldId id="274" r:id="rId19"/>
    <p:sldId id="266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DA2CD-9325-4E98-B154-ABD0EBC8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BF746-65F0-40CA-970E-01BA70739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14C36-58C2-4B18-85DF-B8589EA7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0DC4B-BD12-404A-9069-A73E70E9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F20EB-ECED-4997-8F38-886C2551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2C09D-0F45-47D9-91FD-FA6ACFB2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578430-C9FE-4374-81E2-1943CBE0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3C6DB-499E-4FBD-8976-241235A9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B546E-CD96-4232-9F7C-5A192663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7F0D36-AC8E-4D36-840C-FF2C84F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8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C35E24-A00E-4730-80E5-EE479546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DDE096-A0D4-4CF0-A925-839206A3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9C14F-EAEC-4515-94CB-03FD709A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20E48-5573-4F9F-A80B-87A031B0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6A63A-648B-47A1-BE63-20F3563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7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14888-8DF5-4766-9AEA-0C88E5D3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CEC7A-0B6B-4EDB-BA19-631B204F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A3388-EE29-446D-AABD-1E5FD33B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60137-4D3B-4EF0-91D6-9FA2FCA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35295-A730-4119-9EE6-9DBB2AD1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9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79C44-FA41-4984-8C14-6B11DB94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9E6E7-8D3E-4B68-92FA-A0735C68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B95C1-7922-411E-81BB-43B8D4EE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58F52-BC4E-489E-ACA9-ACE4003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B1187-A9D1-4D1D-87C6-7BDBFD7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0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F668F-D967-48EC-987C-340826BE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70A3B-9E42-4F41-8B00-F6B9A8D8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768D64-1B43-4149-912F-AC1E3145B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499AC-8E7B-418B-8142-47B2DE74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2F064-294F-49A2-8624-E72A6D85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D8105-90CE-4195-A349-00666015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98C78-463C-417C-95A6-CF4FF3BF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15183-3C1D-4B92-AC23-580B64C8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0A208B-A8DC-431D-A4AB-90AE9F78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D69C4F-47ED-4ED2-85BA-2E1D6D842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D49EE8-A1F8-40FD-9F34-61C4E5B71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41A640-9229-4B8C-B38C-5DB88472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908DC-9BF1-40C6-ABD0-9A537FDA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025FE4-4DB9-49BD-B172-9D548234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9099-2681-4164-849A-F6926DFD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ADA855-776D-4B7B-9C07-56212F91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243798-E815-4396-9C34-F4CA934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18429A-00F1-40F2-AD67-3921C5E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D38AD-4017-4F2E-8740-3406CC6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BD92D3-8E24-4442-8264-ABF5278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417EC-7A47-4122-BC92-50DE311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4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1AAD4-B02B-42F8-B795-5CC6D9A3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01623-F4AD-4E7A-945D-281ECF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D4E302-8533-4E26-BBCB-94818717C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DC52A-CA1B-4D4D-95E7-C7EF092B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E15D7-2A96-45DA-A941-730DD890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2DE044-D94E-4885-B7B8-1C123BFA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40C01-5AB1-43EA-A70D-2361394D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FED40F-79A4-4595-A69F-66B4EE3B0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938812-3E41-47EC-835C-1FF26BFD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C9DD7-C690-4601-A2BC-9CEFF4E7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B203C8-9C54-424B-8D84-7EFBD051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D14B2C-DF7B-48DD-AE3C-20D65EF9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D93B7-82B3-4BB6-BDC4-CD2EE295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D57A7-DE91-4707-A809-994978BC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C487C-CD3C-4440-A003-95025B95A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A755-9EB6-417E-A494-ED02B24E0F32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5F8B3-E22F-4B5F-841A-158EC392E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335AF-8FF3-46BF-BD3A-EC37E1B9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37AB-24CD-4DF4-82DB-E033E53B2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ntis-press.com/proceedings/lemcs-15/25838389" TargetMode="External"/><Relationship Id="rId2" Type="http://schemas.openxmlformats.org/officeDocument/2006/relationships/hyperlink" Target="https://pdfs.semanticscholar.org/53d4/e6043e49e42cbd90fc86185a6c7af6030bbd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Ha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48A9AA-21BC-4E2F-B5EB-FB6D40ECCB83}"/>
              </a:ext>
            </a:extLst>
          </p:cNvPr>
          <p:cNvSpPr/>
          <p:nvPr/>
        </p:nvSpPr>
        <p:spPr>
          <a:xfrm>
            <a:off x="1655374" y="513492"/>
            <a:ext cx="88812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000" b="1" dirty="0"/>
              <a:t>Филиал Московского Государственного Университета</a:t>
            </a:r>
          </a:p>
          <a:p>
            <a:pPr algn="ctr"/>
            <a:r>
              <a:rPr lang="ru-RU" sz="2000" b="1" dirty="0"/>
              <a:t>    имени М.В. Ломоносова в городе Ташкенте</a:t>
            </a:r>
          </a:p>
          <a:p>
            <a:pPr algn="ctr"/>
            <a:r>
              <a:rPr lang="ru-RU" sz="2000" b="1" dirty="0"/>
              <a:t>    Факультет прикладной математики и информатики    </a:t>
            </a:r>
          </a:p>
          <a:p>
            <a:pPr algn="ctr"/>
            <a:r>
              <a:rPr lang="ru-RU" sz="2000" b="1" dirty="0"/>
              <a:t>Кафедра прикладной математики и информатики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1FBEFE-8354-453E-A4F0-3C2E02D66DE3}"/>
              </a:ext>
            </a:extLst>
          </p:cNvPr>
          <p:cNvSpPr/>
          <p:nvPr/>
        </p:nvSpPr>
        <p:spPr>
          <a:xfrm>
            <a:off x="1460692" y="2394450"/>
            <a:ext cx="9551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ВЫПУСКНАЯ КВАЛИФИКАЦИОННАЯ РАБОТА </a:t>
            </a:r>
          </a:p>
          <a:p>
            <a:pPr algn="ctr"/>
            <a:r>
              <a:rPr lang="ru-RU" sz="2800" b="1" dirty="0"/>
              <a:t>на тему: </a:t>
            </a:r>
          </a:p>
          <a:p>
            <a:pPr algn="ctr"/>
            <a:r>
              <a:rPr lang="ru-RU" sz="2800" b="1" dirty="0"/>
              <a:t>&lt;&lt;Поиск математических утверждений </a:t>
            </a:r>
          </a:p>
          <a:p>
            <a:pPr algn="ctr"/>
            <a:r>
              <a:rPr lang="ru-RU" sz="2800" b="1" dirty="0"/>
              <a:t>в базе данных&gt;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066041-5620-4BB6-BEA1-3AAA344409F7}"/>
              </a:ext>
            </a:extLst>
          </p:cNvPr>
          <p:cNvSpPr/>
          <p:nvPr/>
        </p:nvSpPr>
        <p:spPr>
          <a:xfrm>
            <a:off x="7045605" y="4549283"/>
            <a:ext cx="4724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Автор</a:t>
            </a:r>
            <a:r>
              <a:rPr lang="en-GB" sz="2000" b="1" dirty="0"/>
              <a:t>: </a:t>
            </a:r>
            <a:r>
              <a:rPr lang="ru-RU" sz="2000" b="1" dirty="0"/>
              <a:t>Бутузов Игорь Владимирович</a:t>
            </a:r>
          </a:p>
          <a:p>
            <a:pPr algn="ctr"/>
            <a:r>
              <a:rPr lang="ru-RU" sz="2000" b="1" dirty="0"/>
              <a:t>Научный руководитель</a:t>
            </a:r>
            <a:r>
              <a:rPr lang="en-GB" sz="2000" b="1" dirty="0"/>
              <a:t>: </a:t>
            </a:r>
            <a:r>
              <a:rPr lang="ru-RU" sz="2000" b="1" dirty="0"/>
              <a:t> к.ф.-м.н.</a:t>
            </a:r>
            <a:r>
              <a:rPr lang="en-GB" sz="2000" b="1" dirty="0"/>
              <a:t> </a:t>
            </a:r>
            <a:endParaRPr lang="ru-RU" sz="2000" b="1" dirty="0"/>
          </a:p>
          <a:p>
            <a:pPr algn="ctr"/>
            <a:r>
              <a:rPr lang="ru-RU" sz="2000" b="1" dirty="0"/>
              <a:t>Калачев Глеб Вячеславович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79044A-D6F0-49A2-859D-BEDE7FBF43C4}"/>
              </a:ext>
            </a:extLst>
          </p:cNvPr>
          <p:cNvSpPr/>
          <p:nvPr/>
        </p:nvSpPr>
        <p:spPr>
          <a:xfrm>
            <a:off x="5146396" y="5975176"/>
            <a:ext cx="183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ТАШКЕНТ 2020 г.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13F7D1-4122-4441-A8FD-EF5DCDEB7319}"/>
              </a:ext>
            </a:extLst>
          </p:cNvPr>
          <p:cNvSpPr/>
          <p:nvPr/>
        </p:nvSpPr>
        <p:spPr>
          <a:xfrm>
            <a:off x="42203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9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BE0A0-D12A-4882-A63C-F0981FC2A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8" t="34150" r="22542" b="18423"/>
          <a:stretch/>
        </p:blipFill>
        <p:spPr>
          <a:xfrm>
            <a:off x="773722" y="884506"/>
            <a:ext cx="10395505" cy="50889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48373F-A2F1-48D7-A17C-4445D4B03E4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2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9F62FD-7962-4A61-9F7D-FD120DEF13B4}"/>
              </a:ext>
            </a:extLst>
          </p:cNvPr>
          <p:cNvSpPr/>
          <p:nvPr/>
        </p:nvSpPr>
        <p:spPr>
          <a:xfrm>
            <a:off x="391551" y="179363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C40F1B-68D0-4178-A38D-83FE90035E1F}"/>
              </a:ext>
            </a:extLst>
          </p:cNvPr>
          <p:cNvSpPr/>
          <p:nvPr/>
        </p:nvSpPr>
        <p:spPr>
          <a:xfrm>
            <a:off x="1053060" y="2056004"/>
            <a:ext cx="104147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[['</a:t>
            </a:r>
            <a:r>
              <a:rPr lang="ru-RU" sz="2400" dirty="0" err="1"/>
              <a:t>if</a:t>
            </a:r>
            <a:r>
              <a:rPr lang="ru-RU" sz="2400" dirty="0"/>
              <a:t>', ['&amp;', ['</a:t>
            </a:r>
            <a:r>
              <a:rPr lang="ru-RU" sz="2400" dirty="0" err="1"/>
              <a:t>function</a:t>
            </a:r>
            <a:r>
              <a:rPr lang="ru-RU" sz="2400" dirty="0"/>
              <a:t>', 'f'], ['</a:t>
            </a:r>
            <a:r>
              <a:rPr lang="ru-RU" sz="2400" dirty="0" err="1"/>
              <a:t>Real</a:t>
            </a:r>
            <a:r>
              <a:rPr lang="ru-RU" sz="2400" dirty="0"/>
              <a:t>', 'f'], ['C', ['</a:t>
            </a:r>
            <a:r>
              <a:rPr lang="ru-RU" sz="2400" dirty="0" err="1"/>
              <a:t>closed_interval</a:t>
            </a:r>
            <a:r>
              <a:rPr lang="ru-RU" sz="2400" dirty="0"/>
              <a:t>', ['a'], ['b']]], ['</a:t>
            </a:r>
            <a:r>
              <a:rPr lang="ru-RU" sz="2400" dirty="0" err="1"/>
              <a:t>closed_interval</a:t>
            </a:r>
            <a:r>
              <a:rPr lang="ru-RU" sz="2400" dirty="0"/>
              <a:t>', ['a'], ['b']], ['d', ['a', 'b']], ['</a:t>
            </a:r>
            <a:r>
              <a:rPr lang="ru-RU" sz="2400" dirty="0" err="1"/>
              <a:t>open_interval</a:t>
            </a:r>
            <a:r>
              <a:rPr lang="ru-RU" sz="2400" dirty="0"/>
              <a:t>', ['a', 'b']], ['</a:t>
            </a:r>
            <a:r>
              <a:rPr lang="ru-RU" sz="2400" dirty="0" err="1"/>
              <a:t>values</a:t>
            </a:r>
            <a:r>
              <a:rPr lang="ru-RU" sz="2400" dirty="0"/>
              <a:t>', ['f'], ['1'], ['конец'], ['отрезка'], [['</a:t>
            </a:r>
            <a:r>
              <a:rPr lang="ru-RU" sz="2400" dirty="0" err="1"/>
              <a:t>closed_interval</a:t>
            </a:r>
            <a:r>
              <a:rPr lang="ru-RU" sz="2400" dirty="0"/>
              <a:t>', ['a'], ['b']]]]]], ['</a:t>
            </a:r>
            <a:r>
              <a:rPr lang="ru-RU" sz="2400" dirty="0" err="1"/>
              <a:t>then</a:t>
            </a:r>
            <a:r>
              <a:rPr lang="ru-RU" sz="2400" dirty="0"/>
              <a:t>', ['&amp;', ['</a:t>
            </a:r>
            <a:r>
              <a:rPr lang="ru-RU" sz="2400" dirty="0" err="1"/>
              <a:t>exists</a:t>
            </a:r>
            <a:r>
              <a:rPr lang="ru-RU" sz="2400" dirty="0"/>
              <a:t>', ['a', 'b'], 'a', ['</a:t>
            </a:r>
            <a:r>
              <a:rPr lang="ru-RU" sz="2400" dirty="0" err="1"/>
              <a:t>point</a:t>
            </a:r>
            <a:r>
              <a:rPr lang="ru-RU" sz="2400" dirty="0"/>
              <a:t>', 'a'], ['</a:t>
            </a:r>
            <a:r>
              <a:rPr lang="ru-RU" sz="2400" dirty="0" err="1"/>
              <a:t>open_interval</a:t>
            </a:r>
            <a:r>
              <a:rPr lang="ru-RU" sz="2400" dirty="0"/>
              <a:t>', ['a', 'b']]]], ['</a:t>
            </a:r>
            <a:r>
              <a:rPr lang="ru-RU" sz="2400" dirty="0" err="1"/>
              <a:t>point</a:t>
            </a:r>
            <a:r>
              <a:rPr lang="ru-RU" sz="2400" dirty="0"/>
              <a:t>', 'a'], ['</a:t>
            </a:r>
            <a:r>
              <a:rPr lang="ru-RU" sz="2400" dirty="0" err="1"/>
              <a:t>equal</a:t>
            </a:r>
            <a:r>
              <a:rPr lang="ru-RU" sz="2400" dirty="0"/>
              <a:t>', ['a'], ['0'], ['</a:t>
            </a:r>
            <a:r>
              <a:rPr lang="ru-RU" sz="2400" dirty="0" err="1"/>
              <a:t>der</a:t>
            </a:r>
            <a:r>
              <a:rPr lang="ru-RU" sz="2400" dirty="0"/>
              <a:t>']]]]]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testing:3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Where</a:t>
            </a:r>
            <a:r>
              <a:rPr lang="ru-RU" sz="2400" dirty="0"/>
              <a:t> </a:t>
            </a:r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:['3', '4', '5', '6']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Ranking</a:t>
            </a:r>
            <a:r>
              <a:rPr lang="ru-RU" sz="2400" dirty="0"/>
              <a:t> </a:t>
            </a:r>
            <a:r>
              <a:rPr lang="ru-RU" sz="2400" dirty="0" err="1"/>
              <a:t>function</a:t>
            </a:r>
            <a:r>
              <a:rPr lang="ru-RU" sz="2400" dirty="0"/>
              <a:t> </a:t>
            </a:r>
            <a:r>
              <a:rPr lang="ru-RU" sz="2400" dirty="0" err="1"/>
              <a:t>result</a:t>
            </a:r>
            <a:r>
              <a:rPr lang="ru-RU" sz="2400" dirty="0"/>
              <a:t>:['3', '5', '6', '4', '2', '7', '1', '8']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3C2A19-8F61-47E0-953D-02650AF3F792}"/>
              </a:ext>
            </a:extLst>
          </p:cNvPr>
          <p:cNvSpPr/>
          <p:nvPr/>
        </p:nvSpPr>
        <p:spPr>
          <a:xfrm>
            <a:off x="900988" y="735262"/>
            <a:ext cx="10718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Если вещественная функция, непрерывная на отрезке {\</a:t>
            </a:r>
            <a:r>
              <a:rPr lang="ru-RU" dirty="0" err="1"/>
              <a:t>displaystyle</a:t>
            </a:r>
            <a:r>
              <a:rPr lang="ru-RU" dirty="0"/>
              <a:t> [</a:t>
            </a:r>
            <a:r>
              <a:rPr lang="ru-RU" dirty="0" err="1"/>
              <a:t>a,b</a:t>
            </a:r>
            <a:r>
              <a:rPr lang="ru-RU" dirty="0"/>
              <a:t>]} и дифференцируемая на интервале {\</a:t>
            </a:r>
            <a:r>
              <a:rPr lang="ru-RU" dirty="0" err="1"/>
              <a:t>displaystyle</a:t>
            </a:r>
            <a:r>
              <a:rPr lang="ru-RU" dirty="0"/>
              <a:t> (</a:t>
            </a:r>
            <a:r>
              <a:rPr lang="ru-RU" dirty="0" err="1"/>
              <a:t>a,b</a:t>
            </a:r>
            <a:r>
              <a:rPr lang="ru-RU" dirty="0"/>
              <a:t>)} , принимает на концах отрезка {\</a:t>
            </a:r>
            <a:r>
              <a:rPr lang="ru-RU" dirty="0" err="1"/>
              <a:t>displaystyle</a:t>
            </a:r>
            <a:r>
              <a:rPr lang="ru-RU" dirty="0"/>
              <a:t> [</a:t>
            </a:r>
            <a:r>
              <a:rPr lang="ru-RU" dirty="0" err="1"/>
              <a:t>a,b</a:t>
            </a:r>
            <a:r>
              <a:rPr lang="ru-RU" dirty="0"/>
              <a:t>]} одинаковые значения, то на интервале {\</a:t>
            </a:r>
            <a:r>
              <a:rPr lang="ru-RU" dirty="0" err="1"/>
              <a:t>displaystyle</a:t>
            </a:r>
            <a:r>
              <a:rPr lang="ru-RU" dirty="0"/>
              <a:t> (</a:t>
            </a:r>
            <a:r>
              <a:rPr lang="ru-RU" dirty="0" err="1"/>
              <a:t>a,b</a:t>
            </a:r>
            <a:r>
              <a:rPr lang="ru-RU" dirty="0"/>
              <a:t>)} найдётся хотя бы одна точка, в которой производная функции равна нулю. </a:t>
            </a:r>
          </a:p>
        </p:txBody>
      </p:sp>
    </p:spTree>
    <p:extLst>
      <p:ext uri="{BB962C8B-B14F-4D97-AF65-F5344CB8AC3E}">
        <p14:creationId xmlns:p14="http://schemas.microsoft.com/office/powerpoint/2010/main" val="162286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DF630C-FB97-4F0F-964F-DC11C2D74015}"/>
              </a:ext>
            </a:extLst>
          </p:cNvPr>
          <p:cNvSpPr/>
          <p:nvPr/>
        </p:nvSpPr>
        <p:spPr>
          <a:xfrm>
            <a:off x="3048000" y="-25726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[['</a:t>
            </a:r>
            <a:r>
              <a:rPr lang="ru-RU" dirty="0" err="1"/>
              <a:t>if</a:t>
            </a:r>
            <a:r>
              <a:rPr lang="ru-RU" dirty="0"/>
              <a:t>', ['&amp;', ['d', ['f'], ['</a:t>
            </a:r>
            <a:r>
              <a:rPr lang="ru-RU" dirty="0" err="1"/>
              <a:t>open_interval</a:t>
            </a:r>
            <a:r>
              <a:rPr lang="ru-RU" dirty="0"/>
              <a:t>']], ['</a:t>
            </a:r>
            <a:r>
              <a:rPr lang="ru-RU" dirty="0" err="1"/>
              <a:t>function</a:t>
            </a:r>
            <a:r>
              <a:rPr lang="ru-RU" dirty="0"/>
              <a:t>', 'f'], ['C', ['конец'], ['это'], ['промежутка']], ['</a:t>
            </a:r>
            <a:r>
              <a:rPr lang="ru-RU" dirty="0" err="1"/>
              <a:t>values</a:t>
            </a:r>
            <a:r>
              <a:rPr lang="ru-RU" dirty="0"/>
              <a:t>', ['f'], ['1'], [['=', ['f', ['a']], ['f', ['b']]]]]]], ['</a:t>
            </a:r>
            <a:r>
              <a:rPr lang="ru-RU" dirty="0" err="1"/>
              <a:t>then</a:t>
            </a:r>
            <a:r>
              <a:rPr lang="ru-RU" dirty="0"/>
              <a:t>', ['</a:t>
            </a:r>
            <a:r>
              <a:rPr lang="ru-RU" dirty="0" err="1"/>
              <a:t>exists</a:t>
            </a:r>
            <a:r>
              <a:rPr lang="ru-RU" dirty="0"/>
              <a:t>', 'a', ['&amp;', ['</a:t>
            </a:r>
            <a:r>
              <a:rPr lang="ru-RU" dirty="0" err="1"/>
              <a:t>point</a:t>
            </a:r>
            <a:r>
              <a:rPr lang="ru-RU" dirty="0"/>
              <a:t>', 'a'], ['</a:t>
            </a:r>
            <a:r>
              <a:rPr lang="ru-RU" dirty="0" err="1"/>
              <a:t>equal</a:t>
            </a:r>
            <a:r>
              <a:rPr lang="ru-RU" dirty="0"/>
              <a:t>', ['a'], ['</a:t>
            </a:r>
            <a:r>
              <a:rPr lang="ru-RU" dirty="0" err="1"/>
              <a:t>der</a:t>
            </a:r>
            <a:r>
              <a:rPr lang="ru-RU" dirty="0"/>
              <a:t>'], ['0'], [['=', ["f'", ['c']], ['0']]]]]]]]</a:t>
            </a:r>
          </a:p>
          <a:p>
            <a:endParaRPr lang="ru-RU" dirty="0"/>
          </a:p>
          <a:p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testing:4</a:t>
            </a:r>
          </a:p>
          <a:p>
            <a:endParaRPr lang="ru-RU" dirty="0"/>
          </a:p>
          <a:p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:['3', '4', '5', '6']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428B9A-8D17-47DA-9975-A3BCEFF81993}"/>
              </a:ext>
            </a:extLst>
          </p:cNvPr>
          <p:cNvSpPr/>
          <p:nvPr/>
        </p:nvSpPr>
        <p:spPr>
          <a:xfrm>
            <a:off x="1134793" y="2630885"/>
            <a:ext cx="10330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[['</a:t>
            </a:r>
            <a:r>
              <a:rPr lang="ru-RU" sz="2400" dirty="0" err="1"/>
              <a:t>if</a:t>
            </a:r>
            <a:r>
              <a:rPr lang="ru-RU" sz="2400" dirty="0"/>
              <a:t>', ['&amp;', ['d', ['f'], ['</a:t>
            </a:r>
            <a:r>
              <a:rPr lang="ru-RU" sz="2400" dirty="0" err="1"/>
              <a:t>open_interval</a:t>
            </a:r>
            <a:r>
              <a:rPr lang="ru-RU" sz="2400" dirty="0"/>
              <a:t>']], ['</a:t>
            </a:r>
            <a:r>
              <a:rPr lang="ru-RU" sz="2400" dirty="0" err="1"/>
              <a:t>function</a:t>
            </a:r>
            <a:r>
              <a:rPr lang="ru-RU" sz="2400" dirty="0"/>
              <a:t>', 'f'], ['C', ['конец'], ['это'], ['промежутка']], ['</a:t>
            </a:r>
            <a:r>
              <a:rPr lang="ru-RU" sz="2400" dirty="0" err="1"/>
              <a:t>values</a:t>
            </a:r>
            <a:r>
              <a:rPr lang="ru-RU" sz="2400" dirty="0"/>
              <a:t>', ['f'], ['1'], [['=', ['f', ['a']], ['f', ['b']]]]]]], ['</a:t>
            </a:r>
            <a:r>
              <a:rPr lang="ru-RU" sz="2400" dirty="0" err="1"/>
              <a:t>then</a:t>
            </a:r>
            <a:r>
              <a:rPr lang="ru-RU" sz="2400" dirty="0"/>
              <a:t>', ['</a:t>
            </a:r>
            <a:r>
              <a:rPr lang="ru-RU" sz="2400" dirty="0" err="1"/>
              <a:t>exists</a:t>
            </a:r>
            <a:r>
              <a:rPr lang="ru-RU" sz="2400" dirty="0"/>
              <a:t>', 'a', ['&amp;', ['</a:t>
            </a:r>
            <a:r>
              <a:rPr lang="ru-RU" sz="2400" dirty="0" err="1"/>
              <a:t>point</a:t>
            </a:r>
            <a:r>
              <a:rPr lang="ru-RU" sz="2400" dirty="0"/>
              <a:t>', 'a'], ['</a:t>
            </a:r>
            <a:r>
              <a:rPr lang="ru-RU" sz="2400" dirty="0" err="1"/>
              <a:t>equal</a:t>
            </a:r>
            <a:r>
              <a:rPr lang="ru-RU" sz="2400" dirty="0"/>
              <a:t>', ['a'], ['</a:t>
            </a:r>
            <a:r>
              <a:rPr lang="ru-RU" sz="2400" dirty="0" err="1"/>
              <a:t>der</a:t>
            </a:r>
            <a:r>
              <a:rPr lang="ru-RU" sz="2400" dirty="0"/>
              <a:t>'], ['0'], [['=', ["f'", ['c']], ['0']]]]]]]]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testing:4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Where</a:t>
            </a:r>
            <a:r>
              <a:rPr lang="ru-RU" sz="2400" dirty="0"/>
              <a:t> </a:t>
            </a:r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:['3', '4', '5', '6']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Ranking</a:t>
            </a:r>
            <a:r>
              <a:rPr lang="ru-RU" sz="2400" dirty="0"/>
              <a:t> </a:t>
            </a:r>
            <a:r>
              <a:rPr lang="ru-RU" sz="2400" dirty="0" err="1"/>
              <a:t>function</a:t>
            </a:r>
            <a:r>
              <a:rPr lang="ru-RU" sz="2400" dirty="0"/>
              <a:t> </a:t>
            </a:r>
            <a:r>
              <a:rPr lang="ru-RU" sz="2400" dirty="0" err="1"/>
              <a:t>result</a:t>
            </a:r>
            <a:r>
              <a:rPr lang="ru-RU" sz="2400" dirty="0"/>
              <a:t>:['4', '3', '5', '2', '6', '7', '1', '8']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78CE8C-86CF-43EB-A5C4-4C4E4CF35AB6}"/>
              </a:ext>
            </a:extLst>
          </p:cNvPr>
          <p:cNvSpPr/>
          <p:nvPr/>
        </p:nvSpPr>
        <p:spPr>
          <a:xfrm>
            <a:off x="1465384" y="584012"/>
            <a:ext cx="9261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Пусть функция  дифференцируема в открытом промежутке , на концах этого промежутка сохраняет непрерывность и принимает одинаковые значения: {\</a:t>
            </a:r>
            <a:r>
              <a:rPr lang="ru-RU" sz="2400" dirty="0" err="1"/>
              <a:t>displaystyle</a:t>
            </a:r>
            <a:r>
              <a:rPr lang="ru-RU" sz="2400" dirty="0"/>
              <a:t> f(a)=f(b)} , тогда существует точка  , в которой производная функции  равна нулю : {\</a:t>
            </a:r>
            <a:r>
              <a:rPr lang="ru-RU" sz="2400" dirty="0" err="1"/>
              <a:t>displaystyle</a:t>
            </a:r>
            <a:r>
              <a:rPr lang="ru-RU" sz="2400" dirty="0"/>
              <a:t> f'(c)=0}  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3D2E39-735F-407D-A34D-66D3028FC161}"/>
              </a:ext>
            </a:extLst>
          </p:cNvPr>
          <p:cNvSpPr/>
          <p:nvPr/>
        </p:nvSpPr>
        <p:spPr>
          <a:xfrm>
            <a:off x="391551" y="179363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21D953-B520-473D-9E4F-4EC9B3150B3E}"/>
              </a:ext>
            </a:extLst>
          </p:cNvPr>
          <p:cNvSpPr/>
          <p:nvPr/>
        </p:nvSpPr>
        <p:spPr>
          <a:xfrm>
            <a:off x="1275468" y="555755"/>
            <a:ext cx="9964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Пусть функция {\</a:t>
            </a:r>
            <a:r>
              <a:rPr lang="ru-RU" sz="2400" dirty="0" err="1"/>
              <a:t>displaystyle</a:t>
            </a:r>
            <a:r>
              <a:rPr lang="ru-RU" sz="2400" dirty="0"/>
              <a:t> f(x)} непрерывна на отрезке {\</a:t>
            </a:r>
            <a:r>
              <a:rPr lang="ru-RU" sz="2400" dirty="0" err="1"/>
              <a:t>displaystyle</a:t>
            </a:r>
            <a:r>
              <a:rPr lang="ru-RU" sz="2400" dirty="0"/>
              <a:t> [</a:t>
            </a:r>
            <a:r>
              <a:rPr lang="ru-RU" sz="2400" dirty="0" err="1"/>
              <a:t>a,b</a:t>
            </a:r>
            <a:r>
              <a:rPr lang="ru-RU" sz="2400" dirty="0"/>
              <a:t>]} и дифференцируема на интервале {\</a:t>
            </a:r>
            <a:r>
              <a:rPr lang="ru-RU" sz="2400" dirty="0" err="1"/>
              <a:t>displaystyle</a:t>
            </a:r>
            <a:r>
              <a:rPr lang="ru-RU" sz="2400" dirty="0"/>
              <a:t> (</a:t>
            </a:r>
            <a:r>
              <a:rPr lang="ru-RU" sz="2400" dirty="0" err="1"/>
              <a:t>a,b</a:t>
            </a:r>
            <a:r>
              <a:rPr lang="ru-RU" sz="2400" dirty="0"/>
              <a:t>)}, причем {\</a:t>
            </a:r>
            <a:r>
              <a:rPr lang="ru-RU" sz="2400" dirty="0" err="1"/>
              <a:t>displaystyle</a:t>
            </a:r>
            <a:r>
              <a:rPr lang="ru-RU" sz="2400" dirty="0"/>
              <a:t> f(a)=f(b)} , тогда существует точка {\</a:t>
            </a:r>
            <a:r>
              <a:rPr lang="ru-RU" sz="2400" dirty="0" err="1"/>
              <a:t>displaystyle</a:t>
            </a:r>
            <a:r>
              <a:rPr lang="ru-RU" sz="2400" dirty="0"/>
              <a:t> c \</a:t>
            </a:r>
            <a:r>
              <a:rPr lang="ru-RU" sz="2400" dirty="0" err="1"/>
              <a:t>in</a:t>
            </a:r>
            <a:r>
              <a:rPr lang="ru-RU" sz="2400" dirty="0"/>
              <a:t> [a, b]} такая, что {\</a:t>
            </a:r>
            <a:r>
              <a:rPr lang="ru-RU" sz="2400" dirty="0" err="1"/>
              <a:t>displaystyle</a:t>
            </a:r>
            <a:r>
              <a:rPr lang="ru-RU" sz="2400" dirty="0"/>
              <a:t> f'(c)=0} 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F58D49-5342-4EF5-8CC8-230EA5CCF42F}"/>
              </a:ext>
            </a:extLst>
          </p:cNvPr>
          <p:cNvSpPr/>
          <p:nvPr/>
        </p:nvSpPr>
        <p:spPr>
          <a:xfrm>
            <a:off x="391551" y="179363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400F76-4C32-4DD2-B9C8-59F400030EC0}"/>
              </a:ext>
            </a:extLst>
          </p:cNvPr>
          <p:cNvSpPr/>
          <p:nvPr/>
        </p:nvSpPr>
        <p:spPr>
          <a:xfrm>
            <a:off x="1514620" y="2315732"/>
            <a:ext cx="97254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[['</a:t>
            </a:r>
            <a:r>
              <a:rPr lang="ru-RU" sz="2400" dirty="0" err="1"/>
              <a:t>if</a:t>
            </a:r>
            <a:r>
              <a:rPr lang="ru-RU" sz="2400" dirty="0"/>
              <a:t>', ['&amp;', ['C', [['f', ['x']]], [['</a:t>
            </a:r>
            <a:r>
              <a:rPr lang="ru-RU" sz="2400" dirty="0" err="1"/>
              <a:t>closed_interval</a:t>
            </a:r>
            <a:r>
              <a:rPr lang="ru-RU" sz="2400" dirty="0"/>
              <a:t>', ['a'], ['b']]]], ['</a:t>
            </a:r>
            <a:r>
              <a:rPr lang="ru-RU" sz="2400" dirty="0" err="1"/>
              <a:t>closed_interval</a:t>
            </a:r>
            <a:r>
              <a:rPr lang="ru-RU" sz="2400" dirty="0"/>
              <a:t>', ['a'], ['b']], ['</a:t>
            </a:r>
            <a:r>
              <a:rPr lang="ru-RU" sz="2400" dirty="0" err="1"/>
              <a:t>function</a:t>
            </a:r>
            <a:r>
              <a:rPr lang="ru-RU" sz="2400" dirty="0"/>
              <a:t>', ['f', ['x']]], ['d', ['a', 'b']], ['</a:t>
            </a:r>
            <a:r>
              <a:rPr lang="ru-RU" sz="2400" dirty="0" err="1"/>
              <a:t>open_interval</a:t>
            </a:r>
            <a:r>
              <a:rPr lang="ru-RU" sz="2400" dirty="0"/>
              <a:t>', ['a', 'b']], [['=', ['f', ['a']], ['f', ['b']]]]]], ['</a:t>
            </a:r>
            <a:r>
              <a:rPr lang="ru-RU" sz="2400" dirty="0" err="1"/>
              <a:t>then</a:t>
            </a:r>
            <a:r>
              <a:rPr lang="ru-RU" sz="2400" dirty="0"/>
              <a:t>', ['</a:t>
            </a:r>
            <a:r>
              <a:rPr lang="ru-RU" sz="2400" dirty="0" err="1"/>
              <a:t>exists</a:t>
            </a:r>
            <a:r>
              <a:rPr lang="ru-RU" sz="2400" dirty="0"/>
              <a:t>', ['\\</a:t>
            </a:r>
            <a:r>
              <a:rPr lang="ru-RU" sz="2400" dirty="0" err="1"/>
              <a:t>in</a:t>
            </a:r>
            <a:r>
              <a:rPr lang="ru-RU" sz="2400" dirty="0"/>
              <a:t>', ['c'], ['\\</a:t>
            </a:r>
            <a:r>
              <a:rPr lang="ru-RU" sz="2400" dirty="0" err="1"/>
              <a:t>closedinterval</a:t>
            </a:r>
            <a:r>
              <a:rPr lang="ru-RU" sz="2400" dirty="0"/>
              <a:t>', ['a', 'b']]], '</a:t>
            </a:r>
            <a:r>
              <a:rPr lang="ru-RU" sz="2400" dirty="0" err="1"/>
              <a:t>point</a:t>
            </a:r>
            <a:r>
              <a:rPr lang="ru-RU" sz="2400" dirty="0"/>
              <a:t>', 'такой', ['&amp;', ['</a:t>
            </a:r>
            <a:r>
              <a:rPr lang="ru-RU" sz="2400" dirty="0" err="1"/>
              <a:t>point</a:t>
            </a:r>
            <a:r>
              <a:rPr lang="ru-RU" sz="2400" dirty="0"/>
              <a:t>', ['\\</a:t>
            </a:r>
            <a:r>
              <a:rPr lang="ru-RU" sz="2400" dirty="0" err="1"/>
              <a:t>in</a:t>
            </a:r>
            <a:r>
              <a:rPr lang="ru-RU" sz="2400" dirty="0"/>
              <a:t>', ['c'], ['\\</a:t>
            </a:r>
            <a:r>
              <a:rPr lang="ru-RU" sz="2400" dirty="0" err="1"/>
              <a:t>closedinterval</a:t>
            </a:r>
            <a:r>
              <a:rPr lang="ru-RU" sz="2400" dirty="0"/>
              <a:t>', ['a', 'b']]]], [['=', ["f'", ['c']], ['0']]]]]]]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testing:5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Where</a:t>
            </a:r>
            <a:r>
              <a:rPr lang="ru-RU" sz="2400" dirty="0"/>
              <a:t> </a:t>
            </a:r>
            <a:r>
              <a:rPr lang="ru-RU" sz="2400" dirty="0" err="1"/>
              <a:t>index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:['3', '4', '5', '6']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err="1"/>
              <a:t>Ranking</a:t>
            </a:r>
            <a:r>
              <a:rPr lang="ru-RU" sz="2400" dirty="0"/>
              <a:t> </a:t>
            </a:r>
            <a:r>
              <a:rPr lang="ru-RU" sz="2400" dirty="0" err="1"/>
              <a:t>function</a:t>
            </a:r>
            <a:r>
              <a:rPr lang="ru-RU" sz="2400" dirty="0"/>
              <a:t> </a:t>
            </a:r>
            <a:r>
              <a:rPr lang="ru-RU" sz="2400" dirty="0" err="1"/>
              <a:t>result</a:t>
            </a:r>
            <a:r>
              <a:rPr lang="ru-RU" sz="2400" dirty="0"/>
              <a:t>:['5', '3', '6', '2', '4', '7', '1', '8']</a:t>
            </a:r>
          </a:p>
        </p:txBody>
      </p:sp>
    </p:spTree>
    <p:extLst>
      <p:ext uri="{BB962C8B-B14F-4D97-AF65-F5344CB8AC3E}">
        <p14:creationId xmlns:p14="http://schemas.microsoft.com/office/powerpoint/2010/main" val="232420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50EEE6-BFB5-4D26-ADFC-FF8F982B2D18}"/>
              </a:ext>
            </a:extLst>
          </p:cNvPr>
          <p:cNvSpPr/>
          <p:nvPr/>
        </p:nvSpPr>
        <p:spPr>
          <a:xfrm>
            <a:off x="937846" y="2725176"/>
            <a:ext cx="104804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[['</a:t>
            </a:r>
            <a:r>
              <a:rPr lang="ru-RU" sz="2000" dirty="0" err="1"/>
              <a:t>if</a:t>
            </a:r>
            <a:r>
              <a:rPr lang="ru-RU" sz="2000" dirty="0"/>
              <a:t>', ['&amp;', ['C', ['f'], [['</a:t>
            </a:r>
            <a:r>
              <a:rPr lang="ru-RU" sz="2000" dirty="0" err="1"/>
              <a:t>closed_interval</a:t>
            </a:r>
            <a:r>
              <a:rPr lang="ru-RU" sz="2000" dirty="0"/>
              <a:t>', ['a'], ['b']]]], ['</a:t>
            </a:r>
            <a:r>
              <a:rPr lang="ru-RU" sz="2000" dirty="0" err="1"/>
              <a:t>function</a:t>
            </a:r>
            <a:r>
              <a:rPr lang="ru-RU" sz="2000" dirty="0"/>
              <a:t>', 'f'], ['d', ['f'], ['</a:t>
            </a:r>
            <a:r>
              <a:rPr lang="ru-RU" sz="2000" dirty="0" err="1"/>
              <a:t>point</a:t>
            </a:r>
            <a:r>
              <a:rPr lang="ru-RU" sz="2000" dirty="0"/>
              <a:t>'], ['весь'], [['</a:t>
            </a:r>
            <a:r>
              <a:rPr lang="ru-RU" sz="2000" dirty="0" err="1"/>
              <a:t>closed_interval</a:t>
            </a:r>
            <a:r>
              <a:rPr lang="ru-RU" sz="2000" dirty="0"/>
              <a:t>', ['a'], ['b']]], ['и'], [['=', ['f', ['a']], ['f', ['b']]]]], ['</a:t>
            </a:r>
            <a:r>
              <a:rPr lang="ru-RU" sz="2000" dirty="0" err="1"/>
              <a:t>point</a:t>
            </a:r>
            <a:r>
              <a:rPr lang="ru-RU" sz="2000" dirty="0"/>
              <a:t>', ['=', ['f', ['a']], ['f', ['b']]]], ['</a:t>
            </a:r>
            <a:r>
              <a:rPr lang="ru-RU" sz="2000" dirty="0" err="1"/>
              <a:t>point</a:t>
            </a:r>
            <a:r>
              <a:rPr lang="ru-RU" sz="2000" dirty="0"/>
              <a:t>', ['</a:t>
            </a:r>
            <a:r>
              <a:rPr lang="ru-RU" sz="2000" dirty="0" err="1"/>
              <a:t>closed_interval</a:t>
            </a:r>
            <a:r>
              <a:rPr lang="ru-RU" sz="2000" dirty="0"/>
              <a:t>', ['a'], ['b']]], ['внутренний', ['=', ['f', ['a']], ['f', ['b']]]]]], ['</a:t>
            </a:r>
            <a:r>
              <a:rPr lang="ru-RU" sz="2000" dirty="0" err="1"/>
              <a:t>then</a:t>
            </a:r>
            <a:r>
              <a:rPr lang="ru-RU" sz="2000" dirty="0"/>
              <a:t>', ['&amp;', ['</a:t>
            </a:r>
            <a:r>
              <a:rPr lang="ru-RU" sz="2000" dirty="0" err="1"/>
              <a:t>exists</a:t>
            </a:r>
            <a:r>
              <a:rPr lang="ru-RU" sz="2000" dirty="0"/>
              <a:t>', ['\\</a:t>
            </a:r>
            <a:r>
              <a:rPr lang="ru-RU" sz="2000" dirty="0" err="1"/>
              <a:t>in</a:t>
            </a:r>
            <a:r>
              <a:rPr lang="ru-RU" sz="2000" dirty="0"/>
              <a:t>', ['c'], ['a', 'b']], ['</a:t>
            </a:r>
            <a:r>
              <a:rPr lang="ru-RU" sz="2000" dirty="0" err="1"/>
              <a:t>point</a:t>
            </a:r>
            <a:r>
              <a:rPr lang="ru-RU" sz="2000" dirty="0"/>
              <a:t>', ['\\</a:t>
            </a:r>
            <a:r>
              <a:rPr lang="ru-RU" sz="2000" dirty="0" err="1"/>
              <a:t>in</a:t>
            </a:r>
            <a:r>
              <a:rPr lang="ru-RU" sz="2000" dirty="0"/>
              <a:t>', ['c'], ['a', 'b']]]], ['</a:t>
            </a:r>
            <a:r>
              <a:rPr lang="ru-RU" sz="2000" dirty="0" err="1"/>
              <a:t>point</a:t>
            </a:r>
            <a:r>
              <a:rPr lang="ru-RU" sz="2000" dirty="0"/>
              <a:t>', ['{\\</a:t>
            </a:r>
            <a:r>
              <a:rPr lang="ru-RU" sz="2000" dirty="0" err="1"/>
              <a:t>displaystyle</a:t>
            </a:r>
            <a:r>
              <a:rPr lang="ru-RU" sz="2000" dirty="0"/>
              <a:t> f^{\\</a:t>
            </a:r>
            <a:r>
              <a:rPr lang="ru-RU" sz="2000" dirty="0" err="1"/>
              <a:t>prime</a:t>
            </a:r>
            <a:r>
              <a:rPr lang="ru-RU" sz="2000" dirty="0"/>
              <a:t>}}(c)=0}']]]]]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err="1"/>
              <a:t>Index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testing:6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err="1"/>
              <a:t>Where</a:t>
            </a:r>
            <a:r>
              <a:rPr lang="ru-RU" sz="2000" dirty="0"/>
              <a:t> </a:t>
            </a:r>
            <a:r>
              <a:rPr lang="ru-RU" sz="2000" dirty="0" err="1"/>
              <a:t>index</a:t>
            </a:r>
            <a:r>
              <a:rPr lang="ru-RU" sz="2000" dirty="0"/>
              <a:t> </a:t>
            </a:r>
            <a:r>
              <a:rPr lang="ru-RU" sz="2000" dirty="0" err="1"/>
              <a:t>can</a:t>
            </a:r>
            <a:r>
              <a:rPr lang="ru-RU" sz="2000" dirty="0"/>
              <a:t> </a:t>
            </a:r>
            <a:r>
              <a:rPr lang="ru-RU" sz="2000" dirty="0" err="1"/>
              <a:t>be</a:t>
            </a:r>
            <a:r>
              <a:rPr lang="ru-RU" sz="2000" dirty="0"/>
              <a:t>:['3', '4', '5', '6']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err="1"/>
              <a:t>Ranking</a:t>
            </a:r>
            <a:r>
              <a:rPr lang="ru-RU" sz="2000" dirty="0"/>
              <a:t> </a:t>
            </a:r>
            <a:r>
              <a:rPr lang="ru-RU" sz="2000" dirty="0" err="1"/>
              <a:t>function</a:t>
            </a:r>
            <a:r>
              <a:rPr lang="ru-RU" sz="2000" dirty="0"/>
              <a:t> </a:t>
            </a:r>
            <a:r>
              <a:rPr lang="ru-RU" sz="2000" dirty="0" err="1"/>
              <a:t>result</a:t>
            </a:r>
            <a:r>
              <a:rPr lang="ru-RU" sz="2000" dirty="0"/>
              <a:t>:['6', '3', '5', '2', '4', '7', '1', '8']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31AEFA-8135-412F-8750-AE170E8D33B0}"/>
              </a:ext>
            </a:extLst>
          </p:cNvPr>
          <p:cNvSpPr/>
          <p:nvPr/>
        </p:nvSpPr>
        <p:spPr>
          <a:xfrm>
            <a:off x="391551" y="179363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C4F4F3-6C73-4156-8618-6CB6D9337E10}"/>
              </a:ext>
            </a:extLst>
          </p:cNvPr>
          <p:cNvSpPr/>
          <p:nvPr/>
        </p:nvSpPr>
        <p:spPr>
          <a:xfrm>
            <a:off x="937846" y="523911"/>
            <a:ext cx="10086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Если функция f непрерывна на {\</a:t>
            </a:r>
            <a:r>
              <a:rPr lang="ru-RU" sz="2400" dirty="0" err="1"/>
              <a:t>displaystyle</a:t>
            </a:r>
            <a:r>
              <a:rPr lang="ru-RU" sz="2400" dirty="0"/>
              <a:t> [</a:t>
            </a:r>
            <a:r>
              <a:rPr lang="ru-RU" sz="2400" dirty="0" err="1"/>
              <a:t>a,b</a:t>
            </a:r>
            <a:r>
              <a:rPr lang="ru-RU" sz="2400" dirty="0"/>
              <a:t>]}, функция f дифференцируема во всех внутренних точках {\</a:t>
            </a:r>
            <a:r>
              <a:rPr lang="ru-RU" sz="2400" dirty="0" err="1"/>
              <a:t>displaystyle</a:t>
            </a:r>
            <a:r>
              <a:rPr lang="ru-RU" sz="2400" dirty="0"/>
              <a:t> [</a:t>
            </a:r>
            <a:r>
              <a:rPr lang="ru-RU" sz="2400" dirty="0" err="1"/>
              <a:t>a,b</a:t>
            </a:r>
            <a:r>
              <a:rPr lang="ru-RU" sz="2400" dirty="0"/>
              <a:t>]} и {\</a:t>
            </a:r>
            <a:r>
              <a:rPr lang="ru-RU" sz="2400" dirty="0" err="1"/>
              <a:t>displaystyle</a:t>
            </a:r>
            <a:r>
              <a:rPr lang="ru-RU" sz="2400" dirty="0"/>
              <a:t> f(a)=f(b)}, тогда существует точка {\</a:t>
            </a:r>
            <a:r>
              <a:rPr lang="ru-RU" sz="2400" dirty="0" err="1"/>
              <a:t>displaystyle</a:t>
            </a:r>
            <a:r>
              <a:rPr lang="ru-RU" sz="2400" dirty="0"/>
              <a:t> c\</a:t>
            </a:r>
            <a:r>
              <a:rPr lang="ru-RU" sz="2400" dirty="0" err="1"/>
              <a:t>in</a:t>
            </a:r>
            <a:r>
              <a:rPr lang="ru-RU" sz="2400" dirty="0"/>
              <a:t> (</a:t>
            </a:r>
            <a:r>
              <a:rPr lang="ru-RU" sz="2400" dirty="0" err="1"/>
              <a:t>a,b</a:t>
            </a:r>
            <a:r>
              <a:rPr lang="ru-RU" sz="2400" dirty="0"/>
              <a:t>)}, в которой {\</a:t>
            </a:r>
            <a:r>
              <a:rPr lang="ru-RU" sz="2400" dirty="0" err="1"/>
              <a:t>displaystyle</a:t>
            </a:r>
            <a:r>
              <a:rPr lang="ru-RU" sz="2400" dirty="0"/>
              <a:t> f^{\</a:t>
            </a:r>
            <a:r>
              <a:rPr lang="ru-RU" sz="2400" dirty="0" err="1"/>
              <a:t>prime</a:t>
            </a:r>
            <a:r>
              <a:rPr lang="ru-RU" sz="2400" dirty="0"/>
              <a:t>}(c)=0} .</a:t>
            </a:r>
          </a:p>
        </p:txBody>
      </p:sp>
    </p:spTree>
    <p:extLst>
      <p:ext uri="{BB962C8B-B14F-4D97-AF65-F5344CB8AC3E}">
        <p14:creationId xmlns:p14="http://schemas.microsoft.com/office/powerpoint/2010/main" val="146553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ПОЛУЧЕННЫЕ РЕЗУЛЬТАТЫ</a:t>
            </a:r>
            <a:r>
              <a:rPr lang="en-GB" sz="2800" b="1" dirty="0"/>
              <a:t>:</a:t>
            </a:r>
            <a:endParaRPr lang="ru-RU" sz="2800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566525D-32C9-4A16-805C-C0FC4C04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89344"/>
              </p:ext>
            </p:extLst>
          </p:nvPr>
        </p:nvGraphicFramePr>
        <p:xfrm>
          <a:off x="1322955" y="2181021"/>
          <a:ext cx="9549764" cy="2221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406">
                  <a:extLst>
                    <a:ext uri="{9D8B030D-6E8A-4147-A177-3AD203B41FA5}">
                      <a16:colId xmlns:a16="http://schemas.microsoft.com/office/drawing/2014/main" val="36947951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237633209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158068679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4206892746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1814988605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3853882261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2460554072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3039876330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27505659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1051816076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1517239755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861014809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2736652231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4156808672"/>
                    </a:ext>
                  </a:extLst>
                </a:gridCol>
                <a:gridCol w="636406">
                  <a:extLst>
                    <a:ext uri="{9D8B030D-6E8A-4147-A177-3AD203B41FA5}">
                      <a16:colId xmlns:a16="http://schemas.microsoft.com/office/drawing/2014/main" val="3146707278"/>
                    </a:ext>
                  </a:extLst>
                </a:gridCol>
              </a:tblGrid>
              <a:tr h="4795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01111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</a:t>
                      </a: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</a:t>
                      </a:r>
                      <a:r>
                        <a:rPr lang="en-US" dirty="0"/>
                        <a:t>23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0.32</a:t>
                      </a: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</a:t>
                      </a:r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0.1</a:t>
                      </a: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986590"/>
                  </a:ext>
                </a:extLst>
              </a:tr>
              <a:tr h="8276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33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</a:t>
                      </a:r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</a:t>
                      </a:r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42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</a:t>
                      </a:r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</a:t>
                      </a:r>
                      <a:r>
                        <a:rPr lang="en-US" dirty="0"/>
                        <a:t>53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922448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0D4BF2-C148-4F14-804D-04528A0A3C89}"/>
              </a:ext>
            </a:extLst>
          </p:cNvPr>
          <p:cNvSpPr/>
          <p:nvPr/>
        </p:nvSpPr>
        <p:spPr>
          <a:xfrm>
            <a:off x="2426676" y="1411972"/>
            <a:ext cx="9373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тестовой выборки из </a:t>
            </a:r>
            <a:r>
              <a:rPr lang="en-US" sz="2000" dirty="0"/>
              <a:t>15</a:t>
            </a:r>
            <a:r>
              <a:rPr lang="ru-RU" sz="2000" dirty="0"/>
              <a:t> теорем тестирование с эталонным разбором </a:t>
            </a:r>
            <a:r>
              <a:rPr lang="ru-RU" dirty="0"/>
              <a:t>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04BA8B-FC01-45E8-B889-0DFDB44A15AF}"/>
              </a:ext>
            </a:extLst>
          </p:cNvPr>
          <p:cNvSpPr/>
          <p:nvPr/>
        </p:nvSpPr>
        <p:spPr>
          <a:xfrm>
            <a:off x="885086" y="5143180"/>
            <a:ext cx="1042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Верхнее значение - разбор без подстановки в него разбора, содержащихся в этом утверждении теорем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2E9D0E-B610-44EA-9C47-5FE403BA3335}"/>
              </a:ext>
            </a:extLst>
          </p:cNvPr>
          <p:cNvSpPr/>
          <p:nvPr/>
        </p:nvSpPr>
        <p:spPr>
          <a:xfrm>
            <a:off x="885085" y="5701715"/>
            <a:ext cx="104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Нижнее значение - разбор с подстановкой в него разбора формулы, содержащейся в этой теореме</a:t>
            </a:r>
          </a:p>
        </p:txBody>
      </p:sp>
    </p:spTree>
    <p:extLst>
      <p:ext uri="{BB962C8B-B14F-4D97-AF65-F5344CB8AC3E}">
        <p14:creationId xmlns:p14="http://schemas.microsoft.com/office/powerpoint/2010/main" val="128035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03C53E-B23B-41AA-B18C-EE79C24BC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8" b="4738"/>
          <a:stretch/>
        </p:blipFill>
        <p:spPr>
          <a:xfrm>
            <a:off x="124264" y="235634"/>
            <a:ext cx="11943471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095ECE-D5EB-4D2A-967E-E44FE214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" b="5242"/>
          <a:stretch/>
        </p:blipFill>
        <p:spPr>
          <a:xfrm>
            <a:off x="159433" y="263769"/>
            <a:ext cx="11873133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34CB22-EAE0-4B52-BA39-7C37C910C34D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ED9D914-5CAD-499D-A16D-35A206C9C81B}"/>
              </a:ext>
            </a:extLst>
          </p:cNvPr>
          <p:cNvSpPr/>
          <p:nvPr/>
        </p:nvSpPr>
        <p:spPr>
          <a:xfrm>
            <a:off x="3773575" y="599608"/>
            <a:ext cx="4898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/>
              <a:t>ЧТО ЕЩЕ НУЖНО УЛУЧШИТЬ ?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50858D-9424-4901-A350-B0AF2947B9C1}"/>
              </a:ext>
            </a:extLst>
          </p:cNvPr>
          <p:cNvSpPr/>
          <p:nvPr/>
        </p:nvSpPr>
        <p:spPr>
          <a:xfrm>
            <a:off x="731520" y="1390315"/>
            <a:ext cx="10512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1. Протестировать реализованные алгоритмы на большем количестве теорем.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6615B6-A051-4E3B-A4F8-5BEF98F3298C}"/>
              </a:ext>
            </a:extLst>
          </p:cNvPr>
          <p:cNvSpPr/>
          <p:nvPr/>
        </p:nvSpPr>
        <p:spPr>
          <a:xfrm>
            <a:off x="1201425" y="2399613"/>
            <a:ext cx="100423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2. Продолжить совершенствование модуля по переводу естественного языка на язык логики предикатов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6C3A40-1BFA-4663-9730-A8DCD5B24A75}"/>
              </a:ext>
            </a:extLst>
          </p:cNvPr>
          <p:cNvSpPr/>
          <p:nvPr/>
        </p:nvSpPr>
        <p:spPr>
          <a:xfrm>
            <a:off x="1074813" y="3383045"/>
            <a:ext cx="100423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3. Продолжить совершенствование модуля по переводу естественного языка на язык логики предикатов. </a:t>
            </a:r>
          </a:p>
          <a:p>
            <a:pPr algn="ctr"/>
            <a:r>
              <a:rPr lang="ru-RU" sz="2800" dirty="0"/>
              <a:t>Модуль по преобразованию формул на языке </a:t>
            </a:r>
            <a:r>
              <a:rPr lang="en-GB" sz="2800" dirty="0" err="1"/>
              <a:t>TeX</a:t>
            </a:r>
            <a:r>
              <a:rPr lang="ru-RU" sz="2800" dirty="0"/>
              <a:t> на данном этапе не имеет в себе части, отвечающей за унификацию.</a:t>
            </a:r>
            <a:r>
              <a:rPr lang="en-GB" sz="2800" dirty="0"/>
              <a:t> 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E05781-CF8B-4E31-BB04-318FA2FC7EB1}"/>
              </a:ext>
            </a:extLst>
          </p:cNvPr>
          <p:cNvSpPr/>
          <p:nvPr/>
        </p:nvSpPr>
        <p:spPr>
          <a:xfrm>
            <a:off x="1201424" y="5324949"/>
            <a:ext cx="10042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4. Продолжить совершенствование функции ранжирования.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15409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ЗАКЛЮЧЕНИЕ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7B86D4-C3B5-4D97-ACFE-5527FF4AD88A}"/>
              </a:ext>
            </a:extLst>
          </p:cNvPr>
          <p:cNvSpPr/>
          <p:nvPr/>
        </p:nvSpPr>
        <p:spPr>
          <a:xfrm>
            <a:off x="1009356" y="1942890"/>
            <a:ext cx="101732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Написана и протестирована программа, способная найти само утверждение или похожее на него в базе данных с математическими теоремами.</a:t>
            </a:r>
          </a:p>
          <a:p>
            <a:pPr algn="ctr"/>
            <a:br>
              <a:rPr lang="ru-RU" sz="2400" dirty="0"/>
            </a:br>
            <a:endParaRPr lang="ru-RU" sz="2400" dirty="0"/>
          </a:p>
          <a:p>
            <a:pPr algn="ctr"/>
            <a:r>
              <a:rPr lang="ru-RU" sz="2400" dirty="0"/>
              <a:t>Данная работа весьма актуальна, потому что система, способная искать похожие математические утверждения в базах данных, написанные с использованием естественного языка и формул на языке </a:t>
            </a:r>
            <a:r>
              <a:rPr lang="ru-RU" sz="2400" dirty="0" err="1"/>
              <a:t>TeX</a:t>
            </a:r>
            <a:r>
              <a:rPr lang="ru-RU" sz="2400" dirty="0"/>
              <a:t>, сможет найти применение в любой сфере деятельности, где используется математический язык.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8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973316" y="684014"/>
            <a:ext cx="3751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ПОСТАНОВКА ЗАДАЧИ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9CB1BE-A907-4A25-B0EA-E205E2367F44}"/>
              </a:ext>
            </a:extLst>
          </p:cNvPr>
          <p:cNvSpPr/>
          <p:nvPr/>
        </p:nvSpPr>
        <p:spPr>
          <a:xfrm>
            <a:off x="697523" y="1464990"/>
            <a:ext cx="11102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Целью данной работы является создание программы, способной найти само утверждение или похожее на него в базе данных с математическими теоремами.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Данная система сможет по запросам пользователя ранжировать теоремы таким образом, чтобы теоремы, максимально подходящие под запрос, получали более высокий приоритет при выдаче результата.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7D06E5-A94A-4200-B367-FF4C65058935}"/>
              </a:ext>
            </a:extLst>
          </p:cNvPr>
          <p:cNvSpPr/>
          <p:nvPr/>
        </p:nvSpPr>
        <p:spPr>
          <a:xfrm>
            <a:off x="910297" y="4031070"/>
            <a:ext cx="10677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Актуальность данной темы заключается в том, что ежегодно доказывается несколько сотен тысяч теорем и других математических утверждений.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67A69B-16C7-4ADE-B7CA-973EED5B72B1}"/>
              </a:ext>
            </a:extLst>
          </p:cNvPr>
          <p:cNvSpPr/>
          <p:nvPr/>
        </p:nvSpPr>
        <p:spPr>
          <a:xfrm>
            <a:off x="910298" y="5303666"/>
            <a:ext cx="10677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Поиск нужного утверждения в столь огромном массиве данных представляется нетривиальной задачей.</a:t>
            </a:r>
          </a:p>
        </p:txBody>
      </p:sp>
    </p:spTree>
    <p:extLst>
      <p:ext uri="{BB962C8B-B14F-4D97-AF65-F5344CB8AC3E}">
        <p14:creationId xmlns:p14="http://schemas.microsoft.com/office/powerpoint/2010/main" val="236287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ЗАКЛЮЧЕНИЕ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7B86D4-C3B5-4D97-ACFE-5527FF4AD88A}"/>
              </a:ext>
            </a:extLst>
          </p:cNvPr>
          <p:cNvSpPr/>
          <p:nvPr/>
        </p:nvSpPr>
        <p:spPr>
          <a:xfrm>
            <a:off x="1080866" y="1853543"/>
            <a:ext cx="1029989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Для тестирования работы программы были выбраны 8 математических теорем из разделов математики. При тестировании результат проверялось сможет ли реализованная программа найти не только саму себя, но и другую формулировку этой же теоремы </a:t>
            </a:r>
          </a:p>
          <a:p>
            <a:pPr algn="ctr"/>
            <a:br>
              <a:rPr lang="ru-RU" sz="2000" dirty="0"/>
            </a:br>
            <a:endParaRPr lang="ru-RU" sz="2000" dirty="0"/>
          </a:p>
          <a:p>
            <a:pPr algn="ctr"/>
            <a:r>
              <a:rPr lang="ru-RU" sz="2000" dirty="0"/>
              <a:t>Несмотря на </a:t>
            </a:r>
            <a:r>
              <a:rPr lang="ru-RU" sz="2400" b="1" dirty="0"/>
              <a:t>низкий</a:t>
            </a:r>
            <a:r>
              <a:rPr lang="ru-RU" sz="2000" dirty="0"/>
              <a:t> результат программу нужно улучшать для разбора большего количества теорем, пополнять внутренние словари, повышать качество их разбора. Также дополнительный интерес представляет дальнейшее совершенствование алгоритма ранжирования.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160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ОБЗОР ЛИТЕРАТУРЫ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57BDDF-D3A3-459D-80CC-01760C7C5DEA}"/>
              </a:ext>
            </a:extLst>
          </p:cNvPr>
          <p:cNvSpPr/>
          <p:nvPr/>
        </p:nvSpPr>
        <p:spPr>
          <a:xfrm>
            <a:off x="1322363" y="1990021"/>
            <a:ext cx="9835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Поиск по формулам, входящим в состав математического утверждения, без учета текста, записанного на естественном языке имеет ряд существенных недостатков: например, формула может встречаться в нескольких теоремах, она может быть записана при помощи других обозначений или другой формулой с тем же семантическим значением.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C07960-6376-469A-8088-5796D046656D}"/>
              </a:ext>
            </a:extLst>
          </p:cNvPr>
          <p:cNvSpPr/>
          <p:nvPr/>
        </p:nvSpPr>
        <p:spPr>
          <a:xfrm>
            <a:off x="888609" y="4305337"/>
            <a:ext cx="10414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Однако алгоритмы, используемые при таком поиске, могут быть востребованы, если получится представить математическое утверждение вместе с формулой и текстом на естественном языке в виде некоторой обобщенной формулы. </a:t>
            </a:r>
          </a:p>
        </p:txBody>
      </p:sp>
    </p:spTree>
    <p:extLst>
      <p:ext uri="{BB962C8B-B14F-4D97-AF65-F5344CB8AC3E}">
        <p14:creationId xmlns:p14="http://schemas.microsoft.com/office/powerpoint/2010/main" val="47608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ОБЗОР ЛИТЕРАТУРЫ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66B1A8-6500-4E99-89D8-3D9CB9A8219C}"/>
              </a:ext>
            </a:extLst>
          </p:cNvPr>
          <p:cNvSpPr/>
          <p:nvPr/>
        </p:nvSpPr>
        <p:spPr>
          <a:xfrm>
            <a:off x="919088" y="1637173"/>
            <a:ext cx="10377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работе </a:t>
            </a:r>
            <a:r>
              <a:rPr lang="en-US" sz="2000" dirty="0" err="1"/>
              <a:t>Evgeny</a:t>
            </a:r>
            <a:r>
              <a:rPr lang="en-US" sz="2000" dirty="0"/>
              <a:t> </a:t>
            </a:r>
            <a:r>
              <a:rPr lang="en-US" sz="2000" dirty="0" err="1"/>
              <a:t>Pyshkin</a:t>
            </a:r>
            <a:r>
              <a:rPr lang="en-US" sz="2000" dirty="0"/>
              <a:t>. University of Aizu, Japan. Mathematical Equation Structural Syntactical Similarity Patterns: A </a:t>
            </a:r>
            <a:r>
              <a:rPr lang="en-US" sz="2000" dirty="0" err="1"/>
              <a:t>TreeOverlapping</a:t>
            </a:r>
            <a:r>
              <a:rPr lang="en-US" sz="2000" dirty="0"/>
              <a:t> Algorithm and Its Evaluation</a:t>
            </a:r>
          </a:p>
          <a:p>
            <a:pPr algn="ctr"/>
            <a:r>
              <a:rPr lang="en-US" sz="2000" dirty="0">
                <a:hlinkClick r:id="rId2"/>
              </a:rPr>
              <a:t>https://pdfs.semanticscholar.org/53d4/e6043e49e42cbd90fc86185a6c7af6030bbd.pdf</a:t>
            </a:r>
            <a:endParaRPr lang="en-US" sz="2000" dirty="0"/>
          </a:p>
          <a:p>
            <a:pPr algn="ctr"/>
            <a:r>
              <a:rPr lang="ru-RU" sz="2000" dirty="0"/>
              <a:t>исследуется </a:t>
            </a:r>
            <a:r>
              <a:rPr lang="en-US" sz="2000" dirty="0"/>
              <a:t> </a:t>
            </a:r>
            <a:r>
              <a:rPr lang="ru-RU" sz="2000" dirty="0"/>
              <a:t>структурно-синтаксическое сходство математических выражений. Основное внимание уделяется модификации алгоритма наложения деревьев зависимостей для математических выражений, представленных в </a:t>
            </a:r>
            <a:r>
              <a:rPr lang="ru-RU" sz="2000" dirty="0" err="1"/>
              <a:t>MathML</a:t>
            </a:r>
            <a:r>
              <a:rPr lang="ru-RU" sz="2000" dirty="0"/>
              <a:t>. Рассмотрено применение трех алгоритмов</a:t>
            </a:r>
            <a:r>
              <a:rPr lang="en-GB" sz="2000" dirty="0"/>
              <a:t>: </a:t>
            </a:r>
            <a:r>
              <a:rPr lang="en-US" sz="2000" dirty="0"/>
              <a:t>Tree edit distance, </a:t>
            </a:r>
            <a:r>
              <a:rPr lang="en-US" sz="2000" dirty="0" err="1"/>
              <a:t>Subpath</a:t>
            </a:r>
            <a:r>
              <a:rPr lang="en-US" sz="2000" dirty="0"/>
              <a:t> set, Tree overlapping algorithm 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284D38-FE2B-41F5-9254-F7A60AC87A1F}"/>
              </a:ext>
            </a:extLst>
          </p:cNvPr>
          <p:cNvSpPr/>
          <p:nvPr/>
        </p:nvSpPr>
        <p:spPr>
          <a:xfrm>
            <a:off x="907365" y="4390512"/>
            <a:ext cx="103772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работе </a:t>
            </a:r>
            <a:r>
              <a:rPr lang="en-US" sz="2000" dirty="0" err="1"/>
              <a:t>Yuping</a:t>
            </a:r>
            <a:r>
              <a:rPr lang="en-US" sz="2000" dirty="0"/>
              <a:t> Qin, </a:t>
            </a:r>
            <a:r>
              <a:rPr lang="en-US" sz="2000" dirty="0" err="1"/>
              <a:t>Junnan</a:t>
            </a:r>
            <a:r>
              <a:rPr lang="en-US" sz="2000" dirty="0"/>
              <a:t> Guo, </a:t>
            </a:r>
            <a:r>
              <a:rPr lang="en-US" sz="2000" dirty="0" err="1"/>
              <a:t>Aihua</a:t>
            </a:r>
            <a:r>
              <a:rPr lang="en-US" sz="2000" dirty="0"/>
              <a:t> Zhang. A Mathematical Formula Matching Algorithm Based on MathML</a:t>
            </a:r>
          </a:p>
          <a:p>
            <a:pPr algn="ctr"/>
            <a:r>
              <a:rPr lang="en-US" sz="2000" dirty="0">
                <a:hlinkClick r:id="rId3"/>
              </a:rPr>
              <a:t>https://www.atlantis-press.com/proceedings/lemcs-15/25838389</a:t>
            </a:r>
            <a:r>
              <a:rPr lang="en-US" sz="2000" dirty="0"/>
              <a:t> </a:t>
            </a:r>
          </a:p>
          <a:p>
            <a:pPr algn="ctr"/>
            <a:r>
              <a:rPr lang="ru-RU" sz="2000" dirty="0"/>
              <a:t>описан подход сравнения двух математических формул, представленных в </a:t>
            </a:r>
            <a:r>
              <a:rPr lang="ru-RU" sz="2000" dirty="0" err="1"/>
              <a:t>MathML</a:t>
            </a:r>
            <a:r>
              <a:rPr lang="ru-RU" sz="2000" dirty="0"/>
              <a:t>, при помощи чередования прямого и обратного обходов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34717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51163" y="684014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ПОЛУЧЕННЫЕ РЕЗУЛЬТАТЫ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E1BB11-C78A-43EA-93C5-D1ED299146D8}"/>
              </a:ext>
            </a:extLst>
          </p:cNvPr>
          <p:cNvSpPr/>
          <p:nvPr/>
        </p:nvSpPr>
        <p:spPr>
          <a:xfrm>
            <a:off x="1298916" y="1739874"/>
            <a:ext cx="1000681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Результатом данной работы является реализованная программа, которая способна найти само утверждение или похожее на него в базе данных с математическими теоремами.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4E5962-9234-4CB9-95FD-300E530FDE5B}"/>
              </a:ext>
            </a:extLst>
          </p:cNvPr>
          <p:cNvSpPr/>
          <p:nvPr/>
        </p:nvSpPr>
        <p:spPr>
          <a:xfrm>
            <a:off x="1298916" y="3257400"/>
            <a:ext cx="95941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Для тестирования качества работы данной программы было написан специальный модуль тестирования. Тестировалась работа программы, начиная от поступления математической теоремы (в виде утверждения или таблицы с синтаксической и морфологической информацией) и заканчивая работой модуля отвечающего за ранжирование формул из базы данных .</a:t>
            </a:r>
          </a:p>
        </p:txBody>
      </p:sp>
    </p:spTree>
    <p:extLst>
      <p:ext uri="{BB962C8B-B14F-4D97-AF65-F5344CB8AC3E}">
        <p14:creationId xmlns:p14="http://schemas.microsoft.com/office/powerpoint/2010/main" val="164770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E5646E-16A9-4704-AD4D-11921845FA8B}"/>
              </a:ext>
            </a:extLst>
          </p:cNvPr>
          <p:cNvSpPr/>
          <p:nvPr/>
        </p:nvSpPr>
        <p:spPr>
          <a:xfrm>
            <a:off x="391551" y="123092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D4DDAB-405C-4F30-9390-EBCFDE81748E}"/>
              </a:ext>
            </a:extLst>
          </p:cNvPr>
          <p:cNvSpPr/>
          <p:nvPr/>
        </p:nvSpPr>
        <p:spPr>
          <a:xfrm>
            <a:off x="3195709" y="456913"/>
            <a:ext cx="5598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ПОЛУЧЕННЫЕ РЕЗУЛЬТАТЫ</a:t>
            </a:r>
            <a:r>
              <a:rPr lang="en-GB" sz="2800" b="1" dirty="0"/>
              <a:t>: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CAC5CB-8E19-4E30-BA01-8BE4E32321D0}"/>
              </a:ext>
            </a:extLst>
          </p:cNvPr>
          <p:cNvSpPr/>
          <p:nvPr/>
        </p:nvSpPr>
        <p:spPr>
          <a:xfrm>
            <a:off x="171154" y="5416202"/>
            <a:ext cx="11648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Теоремы классифицировались следующим образом: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Вторая теорема Больцано Коши: 1, 2;</a:t>
            </a:r>
            <a:r>
              <a:rPr lang="en-US" dirty="0"/>
              <a:t> </a:t>
            </a:r>
            <a:r>
              <a:rPr lang="ru-RU" dirty="0"/>
              <a:t>Теорема </a:t>
            </a:r>
            <a:r>
              <a:rPr lang="ru-RU" dirty="0" err="1"/>
              <a:t>Ролля</a:t>
            </a:r>
            <a:r>
              <a:rPr lang="ru-RU" dirty="0"/>
              <a:t>: 3,4,5,6</a:t>
            </a:r>
            <a:r>
              <a:rPr lang="en-GB" dirty="0"/>
              <a:t>;</a:t>
            </a:r>
            <a:r>
              <a:rPr lang="en-US" dirty="0"/>
              <a:t> </a:t>
            </a:r>
            <a:r>
              <a:rPr lang="ru-RU" dirty="0"/>
              <a:t>Формула Ньютона-Лейбница: 7, 8;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566525D-32C9-4A16-805C-C0FC4C047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8367"/>
              </p:ext>
            </p:extLst>
          </p:nvPr>
        </p:nvGraphicFramePr>
        <p:xfrm>
          <a:off x="1263747" y="1574360"/>
          <a:ext cx="9373770" cy="3484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530">
                  <a:extLst>
                    <a:ext uri="{9D8B030D-6E8A-4147-A177-3AD203B41FA5}">
                      <a16:colId xmlns:a16="http://schemas.microsoft.com/office/drawing/2014/main" val="2227064856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3694795172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1237633209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158068679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4206892746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1814988605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3853882261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2460554072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val="3039876330"/>
                    </a:ext>
                  </a:extLst>
                </a:gridCol>
              </a:tblGrid>
              <a:tr h="4795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 алгоритма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01111"/>
                  </a:ext>
                </a:extLst>
              </a:tr>
              <a:tr h="8276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0.62</a:t>
                      </a: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ru-RU" dirty="0"/>
                        <a:t>.62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986590"/>
                  </a:ext>
                </a:extLst>
              </a:tr>
              <a:tr h="8276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72938"/>
                  </a:ext>
                </a:extLst>
              </a:tr>
              <a:tr h="8276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1.0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521239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0D4BF2-C148-4F14-804D-04528A0A3C89}"/>
              </a:ext>
            </a:extLst>
          </p:cNvPr>
          <p:cNvSpPr/>
          <p:nvPr/>
        </p:nvSpPr>
        <p:spPr>
          <a:xfrm>
            <a:off x="2400884" y="980133"/>
            <a:ext cx="937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тестовой выборки из </a:t>
            </a:r>
            <a:r>
              <a:rPr lang="en-US" dirty="0"/>
              <a:t>8</a:t>
            </a:r>
            <a:r>
              <a:rPr lang="ru-RU" dirty="0"/>
              <a:t> теорем были получены следующие результаты:</a:t>
            </a:r>
          </a:p>
        </p:txBody>
      </p:sp>
    </p:spTree>
    <p:extLst>
      <p:ext uri="{BB962C8B-B14F-4D97-AF65-F5344CB8AC3E}">
        <p14:creationId xmlns:p14="http://schemas.microsoft.com/office/powerpoint/2010/main" val="256310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0F6760-B663-472B-AD25-0A8694CE4EDF}"/>
              </a:ext>
            </a:extLst>
          </p:cNvPr>
          <p:cNvSpPr/>
          <p:nvPr/>
        </p:nvSpPr>
        <p:spPr>
          <a:xfrm>
            <a:off x="1237957" y="4646246"/>
            <a:ext cx="10184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Если обе формулы одинаковы и отличаются лишь обозначениями для переменных, то коэффициент K равен 1. Чем больше различий между формулами, тем значение K ближе к 0.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245226-E01D-46C1-AA55-DC47E1B68793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84CFE9-062D-4A00-ACB5-4A7C2FA74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6" t="79809" r="24423" b="8903"/>
          <a:stretch/>
        </p:blipFill>
        <p:spPr>
          <a:xfrm>
            <a:off x="1476683" y="3135354"/>
            <a:ext cx="9238633" cy="120982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05BBDC-D23A-4DD8-874D-4C127758D837}"/>
              </a:ext>
            </a:extLst>
          </p:cNvPr>
          <p:cNvSpPr/>
          <p:nvPr/>
        </p:nvSpPr>
        <p:spPr>
          <a:xfrm>
            <a:off x="797169" y="1432870"/>
            <a:ext cx="10834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качестве входных данных для модуля ранжирования поступают два дерева (формулы), разобранных при помощи модуля перевода текста, написанного на естественном языке, на язык формул логики предикатов и модуля преобразования математических формул A и B. Для каждой из формул рекурсивно построим множество всех путей, начиная от корневой. Назовем эти два множества A' и B'.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C9931B-B443-47C2-B173-AE070C2C2CF7}"/>
              </a:ext>
            </a:extLst>
          </p:cNvPr>
          <p:cNvSpPr/>
          <p:nvPr/>
        </p:nvSpPr>
        <p:spPr>
          <a:xfrm>
            <a:off x="4188967" y="469050"/>
            <a:ext cx="4616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Первый используемый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58251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B0B02C-1552-4CCB-AF24-94BDC73BC741}"/>
              </a:ext>
            </a:extLst>
          </p:cNvPr>
          <p:cNvSpPr/>
          <p:nvPr/>
        </p:nvSpPr>
        <p:spPr>
          <a:xfrm>
            <a:off x="391551" y="123092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240452-66C5-4A12-8C67-1156A70AB1CE}"/>
              </a:ext>
            </a:extLst>
          </p:cNvPr>
          <p:cNvSpPr/>
          <p:nvPr/>
        </p:nvSpPr>
        <p:spPr>
          <a:xfrm>
            <a:off x="4281026" y="2020444"/>
            <a:ext cx="385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https://en.wikipedia.org/wiki/MinHash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86758-EF1F-4E9E-9803-3F3314A2E6EB}"/>
              </a:ext>
            </a:extLst>
          </p:cNvPr>
          <p:cNvSpPr/>
          <p:nvPr/>
        </p:nvSpPr>
        <p:spPr>
          <a:xfrm>
            <a:off x="2581184" y="1398340"/>
            <a:ext cx="7614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4D5156"/>
                </a:solidFill>
                <a:latin typeface="arial" panose="020B0604020202020204" pitchFamily="34" charset="0"/>
              </a:rPr>
              <a:t>Второй используемый алгоритм </a:t>
            </a:r>
            <a:r>
              <a:rPr lang="ru-RU" sz="2800" b="1" dirty="0" err="1">
                <a:solidFill>
                  <a:srgbClr val="4D5156"/>
                </a:solidFill>
                <a:latin typeface="arial" panose="020B0604020202020204" pitchFamily="34" charset="0"/>
              </a:rPr>
              <a:t>MinHash</a:t>
            </a:r>
            <a:endParaRPr lang="ru-RU" sz="28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8382A2-C035-4581-96C7-3AF235F36FFF}"/>
              </a:ext>
            </a:extLst>
          </p:cNvPr>
          <p:cNvSpPr/>
          <p:nvPr/>
        </p:nvSpPr>
        <p:spPr>
          <a:xfrm>
            <a:off x="3340540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solidFill>
                  <a:srgbClr val="4D5156"/>
                </a:solidFill>
                <a:latin typeface="arial" panose="020B0604020202020204" pitchFamily="34" charset="0"/>
              </a:rPr>
              <a:t>это метод быстрой оценки того, насколько похожи два набора</a:t>
            </a:r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4D5156"/>
                </a:solidFill>
                <a:latin typeface="arial" panose="020B0604020202020204" pitchFamily="34" charset="0"/>
              </a:rPr>
              <a:t>документов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17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245226-E01D-46C1-AA55-DC47E1B68793}"/>
              </a:ext>
            </a:extLst>
          </p:cNvPr>
          <p:cNvSpPr/>
          <p:nvPr/>
        </p:nvSpPr>
        <p:spPr>
          <a:xfrm>
            <a:off x="391551" y="235634"/>
            <a:ext cx="11408898" cy="638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05BBDC-D23A-4DD8-874D-4C127758D837}"/>
              </a:ext>
            </a:extLst>
          </p:cNvPr>
          <p:cNvSpPr/>
          <p:nvPr/>
        </p:nvSpPr>
        <p:spPr>
          <a:xfrm>
            <a:off x="1078523" y="1980087"/>
            <a:ext cx="10344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качестве входных данных для данного модуля поступают два дерева (формулы), разобранных при помощи модуля перевода текста, написанного на естественном языке, на язык формул логики предикатов и модуля преобразования математических формул A и B. Для каждой из формул рекурсивно построим множество всех путей, начиная от корневой. Назовем эти два множества A' и B'.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C9931B-B443-47C2-B173-AE070C2C2CF7}"/>
              </a:ext>
            </a:extLst>
          </p:cNvPr>
          <p:cNvSpPr/>
          <p:nvPr/>
        </p:nvSpPr>
        <p:spPr>
          <a:xfrm>
            <a:off x="3838587" y="646195"/>
            <a:ext cx="4477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Третий используемый алгоритм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89325-18EF-4F2C-8633-7EA00A19DA6A}"/>
              </a:ext>
            </a:extLst>
          </p:cNvPr>
          <p:cNvSpPr/>
          <p:nvPr/>
        </p:nvSpPr>
        <p:spPr>
          <a:xfrm>
            <a:off x="1140967" y="3916738"/>
            <a:ext cx="102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всех элементов множества A' ищем идентичную конструкцию в B'. Идентичной конструкцией при сравнении двух множеств будем называть такое множество, которое может отличаться от того множества, с которым оно сравнивается только </a:t>
            </a:r>
            <a:r>
              <a:rPr lang="ru-RU" dirty="0" err="1"/>
              <a:t>переобозначением</a:t>
            </a:r>
            <a:r>
              <a:rPr lang="ru-RU" dirty="0"/>
              <a:t> переменных. За каждую совпадение увеличиваем значение функции c. </a:t>
            </a:r>
          </a:p>
        </p:txBody>
      </p:sp>
    </p:spTree>
    <p:extLst>
      <p:ext uri="{BB962C8B-B14F-4D97-AF65-F5344CB8AC3E}">
        <p14:creationId xmlns:p14="http://schemas.microsoft.com/office/powerpoint/2010/main" val="1663788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1974</Words>
  <Application>Microsoft Office PowerPoint</Application>
  <PresentationFormat>Широкоэкранный</PresentationFormat>
  <Paragraphs>184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Butuzov</dc:creator>
  <cp:lastModifiedBy>Butuzov</cp:lastModifiedBy>
  <cp:revision>24</cp:revision>
  <dcterms:created xsi:type="dcterms:W3CDTF">2020-04-26T11:41:44Z</dcterms:created>
  <dcterms:modified xsi:type="dcterms:W3CDTF">2020-04-30T07:54:25Z</dcterms:modified>
</cp:coreProperties>
</file>