
<file path=[Content_Types].xml><?xml version="1.0" encoding="utf-8"?>
<Types xmlns="http://schemas.openxmlformats.org/package/2006/content-types">
  <Default Extension="ashx"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5"/>
  </p:notesMasterIdLst>
  <p:handoutMasterIdLst>
    <p:handoutMasterId r:id="rId66"/>
  </p:handoutMasterIdLst>
  <p:sldIdLst>
    <p:sldId id="9643" r:id="rId2"/>
    <p:sldId id="9635" r:id="rId3"/>
    <p:sldId id="256" r:id="rId4"/>
    <p:sldId id="2484" r:id="rId5"/>
    <p:sldId id="3915" r:id="rId6"/>
    <p:sldId id="3979" r:id="rId7"/>
    <p:sldId id="9639" r:id="rId8"/>
    <p:sldId id="3950" r:id="rId9"/>
    <p:sldId id="3951" r:id="rId10"/>
    <p:sldId id="3952" r:id="rId11"/>
    <p:sldId id="3953" r:id="rId12"/>
    <p:sldId id="3957" r:id="rId13"/>
    <p:sldId id="3958" r:id="rId14"/>
    <p:sldId id="9641" r:id="rId15"/>
    <p:sldId id="3960" r:id="rId16"/>
    <p:sldId id="3962" r:id="rId17"/>
    <p:sldId id="3963" r:id="rId18"/>
    <p:sldId id="3964" r:id="rId19"/>
    <p:sldId id="3965" r:id="rId20"/>
    <p:sldId id="3966" r:id="rId21"/>
    <p:sldId id="3967" r:id="rId22"/>
    <p:sldId id="3968" r:id="rId23"/>
    <p:sldId id="9631" r:id="rId24"/>
    <p:sldId id="9629" r:id="rId25"/>
    <p:sldId id="9630" r:id="rId26"/>
    <p:sldId id="9628" r:id="rId27"/>
    <p:sldId id="4324" r:id="rId28"/>
    <p:sldId id="4323" r:id="rId29"/>
    <p:sldId id="9632" r:id="rId30"/>
    <p:sldId id="9636" r:id="rId31"/>
    <p:sldId id="9638" r:id="rId32"/>
    <p:sldId id="9637" r:id="rId33"/>
    <p:sldId id="9642" r:id="rId34"/>
    <p:sldId id="3941" r:id="rId35"/>
    <p:sldId id="9627" r:id="rId36"/>
    <p:sldId id="9633" r:id="rId37"/>
    <p:sldId id="9634" r:id="rId38"/>
    <p:sldId id="9315" r:id="rId39"/>
    <p:sldId id="9361" r:id="rId40"/>
    <p:sldId id="9362" r:id="rId41"/>
    <p:sldId id="9484" r:id="rId42"/>
    <p:sldId id="9485" r:id="rId43"/>
    <p:sldId id="9363" r:id="rId44"/>
    <p:sldId id="9626" r:id="rId45"/>
    <p:sldId id="9486" r:id="rId46"/>
    <p:sldId id="9513" r:id="rId47"/>
    <p:sldId id="9539" r:id="rId48"/>
    <p:sldId id="9540" r:id="rId49"/>
    <p:sldId id="9364" r:id="rId50"/>
    <p:sldId id="9365" r:id="rId51"/>
    <p:sldId id="9413" r:id="rId52"/>
    <p:sldId id="9462" r:id="rId53"/>
    <p:sldId id="9366" r:id="rId54"/>
    <p:sldId id="9367" r:id="rId55"/>
    <p:sldId id="9622" r:id="rId56"/>
    <p:sldId id="9623" r:id="rId57"/>
    <p:sldId id="9624" r:id="rId58"/>
    <p:sldId id="9620" r:id="rId59"/>
    <p:sldId id="9621" r:id="rId60"/>
    <p:sldId id="9625" r:id="rId61"/>
    <p:sldId id="9608" r:id="rId62"/>
    <p:sldId id="9613" r:id="rId63"/>
    <p:sldId id="3698"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40"/>
    <a:srgbClr val="7277D8"/>
    <a:srgbClr val="00B74A"/>
    <a:srgbClr val="FFBC00"/>
    <a:srgbClr val="ED7D30"/>
    <a:srgbClr val="ED7D31"/>
    <a:srgbClr val="5A9AD7"/>
    <a:srgbClr val="8C914A"/>
    <a:srgbClr val="2FACB2"/>
    <a:srgbClr val="2A9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686" autoAdjust="0"/>
    <p:restoredTop sz="94660"/>
  </p:normalViewPr>
  <p:slideViewPr>
    <p:cSldViewPr snapToGrid="0">
      <p:cViewPr varScale="1">
        <p:scale>
          <a:sx n="72" d="100"/>
          <a:sy n="72" d="100"/>
        </p:scale>
        <p:origin x="69" y="516"/>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2020/10/28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292927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267242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56714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6973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95800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983050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4138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03592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7091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3807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0618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58498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4157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307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9310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1849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22344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51287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17143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7723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1667401" y="2554408"/>
            <a:ext cx="5045074" cy="673902"/>
          </a:xfrm>
        </p:spPr>
        <p:txBody>
          <a:bodyPr anchor="ctr">
            <a:norm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p>
          <a:p>
            <a:endParaRPr lang="zh-CN" altLang="en-US" dirty="0"/>
          </a:p>
        </p:txBody>
      </p:sp>
      <p:sp>
        <p:nvSpPr>
          <p:cNvPr id="9802" name="标题 1"/>
          <p:cNvSpPr>
            <a:spLocks noGrp="1"/>
          </p:cNvSpPr>
          <p:nvPr userDrawn="1">
            <p:ph type="ctrTitle"/>
          </p:nvPr>
        </p:nvSpPr>
        <p:spPr>
          <a:xfrm>
            <a:off x="1667400" y="1188511"/>
            <a:ext cx="5045075" cy="1350372"/>
          </a:xfrm>
        </p:spPr>
        <p:txBody>
          <a:bodyPr anchor="ctr">
            <a:normAutofit/>
          </a:bodyPr>
          <a:lstStyle>
            <a:lvl1pPr algn="l">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667400" y="3360127"/>
            <a:ext cx="5045073" cy="248371"/>
          </a:xfrm>
        </p:spPr>
        <p:txBody>
          <a:bodyPr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667400" y="3624023"/>
            <a:ext cx="5045073" cy="248371"/>
          </a:xfrm>
        </p:spPr>
        <p:txBody>
          <a:bodyPr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1039" name="组合 1038"/>
          <p:cNvGrpSpPr/>
          <p:nvPr userDrawn="1"/>
        </p:nvGrpSpPr>
        <p:grpSpPr>
          <a:xfrm>
            <a:off x="10033000" y="191058"/>
            <a:ext cx="1948996" cy="2691284"/>
            <a:chOff x="8470446" y="2515552"/>
            <a:chExt cx="476250" cy="657633"/>
          </a:xfrm>
        </p:grpSpPr>
        <p:pic>
          <p:nvPicPr>
            <p:cNvPr id="1037" name="图形 1036"/>
            <p:cNvPicPr>
              <a:picLocks noChangeAspect="1"/>
            </p:cNvPicPr>
            <p:nvPr userDrawn="1"/>
          </p:nvPicPr>
          <p:blipFill>
            <a:blip r:embed="rId2"/>
            <a:stretch>
              <a:fillRect/>
            </a:stretch>
          </p:blipFill>
          <p:spPr>
            <a:xfrm>
              <a:off x="8470446" y="2639785"/>
              <a:ext cx="476250" cy="533400"/>
            </a:xfrm>
            <a:prstGeom prst="rect">
              <a:avLst/>
            </a:prstGeom>
          </p:spPr>
        </p:pic>
        <p:pic>
          <p:nvPicPr>
            <p:cNvPr id="1038" name="图形 1037"/>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82" name="组合 81"/>
          <p:cNvGrpSpPr/>
          <p:nvPr userDrawn="1"/>
        </p:nvGrpSpPr>
        <p:grpSpPr>
          <a:xfrm>
            <a:off x="8077200" y="399384"/>
            <a:ext cx="1549400" cy="2139499"/>
            <a:chOff x="8470446" y="2515552"/>
            <a:chExt cx="476250" cy="657633"/>
          </a:xfrm>
        </p:grpSpPr>
        <p:pic>
          <p:nvPicPr>
            <p:cNvPr id="83" name="图形 82"/>
            <p:cNvPicPr>
              <a:picLocks noChangeAspect="1"/>
            </p:cNvPicPr>
            <p:nvPr userDrawn="1"/>
          </p:nvPicPr>
          <p:blipFill>
            <a:blip r:embed="rId2"/>
            <a:stretch>
              <a:fillRect/>
            </a:stretch>
          </p:blipFill>
          <p:spPr>
            <a:xfrm>
              <a:off x="8470446" y="2639785"/>
              <a:ext cx="476250" cy="533400"/>
            </a:xfrm>
            <a:prstGeom prst="rect">
              <a:avLst/>
            </a:prstGeom>
          </p:spPr>
        </p:pic>
        <p:pic>
          <p:nvPicPr>
            <p:cNvPr id="84" name="图形 83"/>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91" name="组合 90"/>
          <p:cNvGrpSpPr/>
          <p:nvPr userDrawn="1"/>
        </p:nvGrpSpPr>
        <p:grpSpPr>
          <a:xfrm>
            <a:off x="9258300" y="1443291"/>
            <a:ext cx="800100" cy="1104823"/>
            <a:chOff x="8470446" y="2515552"/>
            <a:chExt cx="476250" cy="657633"/>
          </a:xfrm>
        </p:grpSpPr>
        <p:pic>
          <p:nvPicPr>
            <p:cNvPr id="92" name="图形 91"/>
            <p:cNvPicPr>
              <a:picLocks noChangeAspect="1"/>
            </p:cNvPicPr>
            <p:nvPr userDrawn="1"/>
          </p:nvPicPr>
          <p:blipFill>
            <a:blip r:embed="rId2"/>
            <a:stretch>
              <a:fillRect/>
            </a:stretch>
          </p:blipFill>
          <p:spPr>
            <a:xfrm>
              <a:off x="8470446" y="2639785"/>
              <a:ext cx="476250" cy="533400"/>
            </a:xfrm>
            <a:prstGeom prst="rect">
              <a:avLst/>
            </a:prstGeom>
          </p:spPr>
        </p:pic>
        <p:pic>
          <p:nvPicPr>
            <p:cNvPr id="93" name="图形 92"/>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97" name="组合 96"/>
          <p:cNvGrpSpPr/>
          <p:nvPr userDrawn="1"/>
        </p:nvGrpSpPr>
        <p:grpSpPr>
          <a:xfrm>
            <a:off x="2362200" y="3839465"/>
            <a:ext cx="1948996" cy="2691284"/>
            <a:chOff x="8470446" y="2515552"/>
            <a:chExt cx="476250" cy="657633"/>
          </a:xfrm>
        </p:grpSpPr>
        <p:pic>
          <p:nvPicPr>
            <p:cNvPr id="98" name="图形 97"/>
            <p:cNvPicPr>
              <a:picLocks noChangeAspect="1"/>
            </p:cNvPicPr>
            <p:nvPr userDrawn="1"/>
          </p:nvPicPr>
          <p:blipFill>
            <a:blip r:embed="rId2"/>
            <a:stretch>
              <a:fillRect/>
            </a:stretch>
          </p:blipFill>
          <p:spPr>
            <a:xfrm>
              <a:off x="8470446" y="2639785"/>
              <a:ext cx="476250" cy="533400"/>
            </a:xfrm>
            <a:prstGeom prst="rect">
              <a:avLst/>
            </a:prstGeom>
          </p:spPr>
        </p:pic>
        <p:pic>
          <p:nvPicPr>
            <p:cNvPr id="99" name="图形 98"/>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00" name="组合 99"/>
          <p:cNvGrpSpPr/>
          <p:nvPr userDrawn="1"/>
        </p:nvGrpSpPr>
        <p:grpSpPr>
          <a:xfrm>
            <a:off x="827314" y="4587872"/>
            <a:ext cx="1549400" cy="2139499"/>
            <a:chOff x="8470446" y="2515552"/>
            <a:chExt cx="476250" cy="657633"/>
          </a:xfrm>
        </p:grpSpPr>
        <p:pic>
          <p:nvPicPr>
            <p:cNvPr id="101" name="图形 100"/>
            <p:cNvPicPr>
              <a:picLocks noChangeAspect="1"/>
            </p:cNvPicPr>
            <p:nvPr userDrawn="1"/>
          </p:nvPicPr>
          <p:blipFill>
            <a:blip r:embed="rId2"/>
            <a:stretch>
              <a:fillRect/>
            </a:stretch>
          </p:blipFill>
          <p:spPr>
            <a:xfrm>
              <a:off x="8470446" y="2639785"/>
              <a:ext cx="476250" cy="533400"/>
            </a:xfrm>
            <a:prstGeom prst="rect">
              <a:avLst/>
            </a:prstGeom>
          </p:spPr>
        </p:pic>
        <p:pic>
          <p:nvPicPr>
            <p:cNvPr id="102" name="图形 101"/>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03" name="组合 102"/>
          <p:cNvGrpSpPr/>
          <p:nvPr userDrawn="1"/>
        </p:nvGrpSpPr>
        <p:grpSpPr>
          <a:xfrm>
            <a:off x="3619500" y="5172205"/>
            <a:ext cx="800100" cy="1104823"/>
            <a:chOff x="8470446" y="2515552"/>
            <a:chExt cx="476250" cy="657633"/>
          </a:xfrm>
        </p:grpSpPr>
        <p:pic>
          <p:nvPicPr>
            <p:cNvPr id="104" name="图形 103"/>
            <p:cNvPicPr>
              <a:picLocks noChangeAspect="1"/>
            </p:cNvPicPr>
            <p:nvPr userDrawn="1"/>
          </p:nvPicPr>
          <p:blipFill>
            <a:blip r:embed="rId2"/>
            <a:stretch>
              <a:fillRect/>
            </a:stretch>
          </p:blipFill>
          <p:spPr>
            <a:xfrm>
              <a:off x="8470446" y="2639785"/>
              <a:ext cx="476250" cy="533400"/>
            </a:xfrm>
            <a:prstGeom prst="rect">
              <a:avLst/>
            </a:prstGeom>
          </p:spPr>
        </p:pic>
        <p:pic>
          <p:nvPicPr>
            <p:cNvPr id="105" name="图形 104"/>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09" name="组合 108"/>
          <p:cNvGrpSpPr/>
          <p:nvPr userDrawn="1"/>
        </p:nvGrpSpPr>
        <p:grpSpPr>
          <a:xfrm>
            <a:off x="8804275" y="2803630"/>
            <a:ext cx="1948996" cy="2691284"/>
            <a:chOff x="8470446" y="2515552"/>
            <a:chExt cx="476250" cy="657633"/>
          </a:xfrm>
        </p:grpSpPr>
        <p:pic>
          <p:nvPicPr>
            <p:cNvPr id="110" name="图形 109"/>
            <p:cNvPicPr>
              <a:picLocks noChangeAspect="1"/>
            </p:cNvPicPr>
            <p:nvPr userDrawn="1"/>
          </p:nvPicPr>
          <p:blipFill>
            <a:blip r:embed="rId2"/>
            <a:stretch>
              <a:fillRect/>
            </a:stretch>
          </p:blipFill>
          <p:spPr>
            <a:xfrm>
              <a:off x="8470446" y="2639785"/>
              <a:ext cx="476250" cy="533400"/>
            </a:xfrm>
            <a:prstGeom prst="rect">
              <a:avLst/>
            </a:prstGeom>
          </p:spPr>
        </p:pic>
        <p:pic>
          <p:nvPicPr>
            <p:cNvPr id="111" name="图形 110"/>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85" name="组合 84"/>
          <p:cNvGrpSpPr/>
          <p:nvPr userDrawn="1"/>
        </p:nvGrpSpPr>
        <p:grpSpPr>
          <a:xfrm>
            <a:off x="9410700" y="2805268"/>
            <a:ext cx="2413000" cy="3332007"/>
            <a:chOff x="8470446" y="2515552"/>
            <a:chExt cx="476250" cy="657633"/>
          </a:xfrm>
        </p:grpSpPr>
        <p:pic>
          <p:nvPicPr>
            <p:cNvPr id="86" name="图形 85"/>
            <p:cNvPicPr>
              <a:picLocks noChangeAspect="1"/>
            </p:cNvPicPr>
            <p:nvPr userDrawn="1"/>
          </p:nvPicPr>
          <p:blipFill>
            <a:blip r:embed="rId2"/>
            <a:stretch>
              <a:fillRect/>
            </a:stretch>
          </p:blipFill>
          <p:spPr>
            <a:xfrm>
              <a:off x="8470446" y="2639785"/>
              <a:ext cx="476250" cy="533400"/>
            </a:xfrm>
            <a:prstGeom prst="rect">
              <a:avLst/>
            </a:prstGeom>
          </p:spPr>
        </p:pic>
        <p:pic>
          <p:nvPicPr>
            <p:cNvPr id="87" name="图形 86"/>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88" name="组合 87"/>
          <p:cNvGrpSpPr/>
          <p:nvPr userDrawn="1"/>
        </p:nvGrpSpPr>
        <p:grpSpPr>
          <a:xfrm>
            <a:off x="8661400" y="3894391"/>
            <a:ext cx="1854200" cy="2560384"/>
            <a:chOff x="8470446" y="2515552"/>
            <a:chExt cx="476250" cy="657633"/>
          </a:xfrm>
        </p:grpSpPr>
        <p:pic>
          <p:nvPicPr>
            <p:cNvPr id="89" name="图形 88"/>
            <p:cNvPicPr>
              <a:picLocks noChangeAspect="1"/>
            </p:cNvPicPr>
            <p:nvPr userDrawn="1"/>
          </p:nvPicPr>
          <p:blipFill>
            <a:blip r:embed="rId2"/>
            <a:stretch>
              <a:fillRect/>
            </a:stretch>
          </p:blipFill>
          <p:spPr>
            <a:xfrm>
              <a:off x="8470446" y="2639785"/>
              <a:ext cx="476250" cy="533400"/>
            </a:xfrm>
            <a:prstGeom prst="rect">
              <a:avLst/>
            </a:prstGeom>
          </p:spPr>
        </p:pic>
        <p:pic>
          <p:nvPicPr>
            <p:cNvPr id="90" name="图形 89"/>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94" name="组合 93"/>
          <p:cNvGrpSpPr/>
          <p:nvPr userDrawn="1"/>
        </p:nvGrpSpPr>
        <p:grpSpPr>
          <a:xfrm>
            <a:off x="10472738" y="4391326"/>
            <a:ext cx="1541462" cy="2128537"/>
            <a:chOff x="8470446" y="2515552"/>
            <a:chExt cx="476250" cy="657633"/>
          </a:xfrm>
        </p:grpSpPr>
        <p:pic>
          <p:nvPicPr>
            <p:cNvPr id="95" name="图形 94"/>
            <p:cNvPicPr>
              <a:picLocks noChangeAspect="1"/>
            </p:cNvPicPr>
            <p:nvPr userDrawn="1"/>
          </p:nvPicPr>
          <p:blipFill>
            <a:blip r:embed="rId2"/>
            <a:stretch>
              <a:fillRect/>
            </a:stretch>
          </p:blipFill>
          <p:spPr>
            <a:xfrm>
              <a:off x="8470446" y="2639785"/>
              <a:ext cx="476250" cy="533400"/>
            </a:xfrm>
            <a:prstGeom prst="rect">
              <a:avLst/>
            </a:prstGeom>
          </p:spPr>
        </p:pic>
        <p:pic>
          <p:nvPicPr>
            <p:cNvPr id="96" name="图形 95"/>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24" name="组合 123"/>
          <p:cNvGrpSpPr/>
          <p:nvPr userDrawn="1"/>
        </p:nvGrpSpPr>
        <p:grpSpPr>
          <a:xfrm>
            <a:off x="4869081" y="4618776"/>
            <a:ext cx="617320" cy="852430"/>
            <a:chOff x="8470446" y="2515552"/>
            <a:chExt cx="476250" cy="657633"/>
          </a:xfrm>
        </p:grpSpPr>
        <p:pic>
          <p:nvPicPr>
            <p:cNvPr id="125" name="图形 124"/>
            <p:cNvPicPr>
              <a:picLocks noChangeAspect="1"/>
            </p:cNvPicPr>
            <p:nvPr userDrawn="1"/>
          </p:nvPicPr>
          <p:blipFill>
            <a:blip r:embed="rId2"/>
            <a:stretch>
              <a:fillRect/>
            </a:stretch>
          </p:blipFill>
          <p:spPr>
            <a:xfrm>
              <a:off x="8470446" y="2639785"/>
              <a:ext cx="476250" cy="533400"/>
            </a:xfrm>
            <a:prstGeom prst="rect">
              <a:avLst/>
            </a:prstGeom>
          </p:spPr>
        </p:pic>
        <p:pic>
          <p:nvPicPr>
            <p:cNvPr id="126" name="图形 125"/>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27" name="组合 126"/>
          <p:cNvGrpSpPr/>
          <p:nvPr userDrawn="1"/>
        </p:nvGrpSpPr>
        <p:grpSpPr>
          <a:xfrm>
            <a:off x="5983305" y="5191967"/>
            <a:ext cx="1085152" cy="1498439"/>
            <a:chOff x="8470446" y="2515552"/>
            <a:chExt cx="476250" cy="657633"/>
          </a:xfrm>
        </p:grpSpPr>
        <p:pic>
          <p:nvPicPr>
            <p:cNvPr id="128" name="图形 127"/>
            <p:cNvPicPr>
              <a:picLocks noChangeAspect="1"/>
            </p:cNvPicPr>
            <p:nvPr userDrawn="1"/>
          </p:nvPicPr>
          <p:blipFill>
            <a:blip r:embed="rId2"/>
            <a:stretch>
              <a:fillRect/>
            </a:stretch>
          </p:blipFill>
          <p:spPr>
            <a:xfrm>
              <a:off x="8470446" y="2639785"/>
              <a:ext cx="476250" cy="533400"/>
            </a:xfrm>
            <a:prstGeom prst="rect">
              <a:avLst/>
            </a:prstGeom>
          </p:spPr>
        </p:pic>
        <p:pic>
          <p:nvPicPr>
            <p:cNvPr id="129" name="图形 128"/>
            <p:cNvPicPr>
              <a:picLocks noChangeAspect="1"/>
            </p:cNvPicPr>
            <p:nvPr userDrawn="1"/>
          </p:nvPicPr>
          <p:blipFill>
            <a:blip r:embed="rId3"/>
            <a:stretch>
              <a:fillRect/>
            </a:stretch>
          </p:blipFill>
          <p:spPr>
            <a:xfrm>
              <a:off x="8556307" y="2515552"/>
              <a:ext cx="352425" cy="409575"/>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sp>
        <p:nvSpPr>
          <p:cNvPr id="3" name="矩形 2"/>
          <p:cNvSpPr/>
          <p:nvPr userDrawn="1"/>
        </p:nvSpPr>
        <p:spPr>
          <a:xfrm>
            <a:off x="2477677" y="2365311"/>
            <a:ext cx="1399592" cy="139959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6935" b="1" dirty="0">
              <a:solidFill>
                <a:schemeClr val="bg1"/>
              </a:solidFill>
            </a:endParaRPr>
          </a:p>
        </p:txBody>
      </p:sp>
      <p:sp>
        <p:nvSpPr>
          <p:cNvPr id="7" name="文本占位符 6"/>
          <p:cNvSpPr>
            <a:spLocks noGrp="1"/>
          </p:cNvSpPr>
          <p:nvPr>
            <p:ph type="body" sz="quarter" idx="10" hasCustomPrompt="1"/>
          </p:nvPr>
        </p:nvSpPr>
        <p:spPr>
          <a:xfrm>
            <a:off x="4056178" y="2365311"/>
            <a:ext cx="6262103" cy="750888"/>
          </a:xfrm>
          <a:prstGeom prst="rect">
            <a:avLst/>
          </a:prstGeom>
        </p:spPr>
        <p:txBody>
          <a:bodyPr/>
          <a:lstStyle>
            <a:lvl1pPr marL="0" marR="0" indent="0" algn="l" defTabSz="608965" rtl="0" eaLnBrk="1" fontAlgn="auto" latinLnBrk="0" hangingPunct="1">
              <a:lnSpc>
                <a:spcPct val="100000"/>
              </a:lnSpc>
              <a:spcBef>
                <a:spcPct val="20000"/>
              </a:spcBef>
              <a:spcAft>
                <a:spcPts val="0"/>
              </a:spcAft>
              <a:buClrTx/>
              <a:buSzTx/>
              <a:buFont typeface="Arial" panose="020B0604020202020204"/>
              <a:buNone/>
              <a:defRPr>
                <a:solidFill>
                  <a:schemeClr val="bg1"/>
                </a:solidFill>
              </a:defRPr>
            </a:lvl1pPr>
          </a:lstStyle>
          <a:p>
            <a:pPr marL="0" marR="0" lvl="0" indent="0" algn="l" defTabSz="608965" rtl="0" eaLnBrk="1" fontAlgn="auto" latinLnBrk="0" hangingPunct="1">
              <a:lnSpc>
                <a:spcPct val="100000"/>
              </a:lnSpc>
              <a:spcBef>
                <a:spcPct val="20000"/>
              </a:spcBef>
              <a:spcAft>
                <a:spcPts val="0"/>
              </a:spcAft>
              <a:buClrTx/>
              <a:buSzTx/>
              <a:buFont typeface="Arial" panose="020B0604020202020204"/>
              <a:buNone/>
              <a:defRPr/>
            </a:pPr>
            <a:r>
              <a:rPr kumimoji="1" lang="zh-CN" altLang="en-US" sz="4265" dirty="0">
                <a:solidFill>
                  <a:schemeClr val="bg1">
                    <a:lumMod val="95000"/>
                  </a:schemeClr>
                </a:solidFill>
              </a:rPr>
              <a:t>问题场景</a:t>
            </a:r>
          </a:p>
        </p:txBody>
      </p:sp>
      <p:sp>
        <p:nvSpPr>
          <p:cNvPr id="11" name="文本占位符 10"/>
          <p:cNvSpPr>
            <a:spLocks noGrp="1"/>
          </p:cNvSpPr>
          <p:nvPr>
            <p:ph type="body" sz="quarter" idx="11" hasCustomPrompt="1"/>
          </p:nvPr>
        </p:nvSpPr>
        <p:spPr>
          <a:xfrm>
            <a:off x="4056178" y="3165700"/>
            <a:ext cx="6416108" cy="625684"/>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200" dirty="0">
                <a:solidFill>
                  <a:schemeClr val="bg1"/>
                </a:solidFill>
              </a:defRPr>
            </a:lvl1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chemeClr val="bg1">
                    <a:lumMod val="95000"/>
                  </a:schemeClr>
                </a:solidFill>
              </a:rPr>
              <a:t>点击此处添加文本内容，如关键词、部分简单介绍等。点击此处添加文本内容，如关键词、部分简单介绍等。点击此处添加文本内容，如关键词、部分简单介绍等。</a:t>
            </a:r>
            <a:endParaRPr lang="en-US" altLang="zh-CN" sz="1335" dirty="0">
              <a:solidFill>
                <a:schemeClr val="bg1">
                  <a:lumMod val="95000"/>
                </a:schemeClr>
              </a:solidFill>
            </a:endParaRPr>
          </a:p>
        </p:txBody>
      </p:sp>
      <p:sp>
        <p:nvSpPr>
          <p:cNvPr id="14" name="文本占位符 13"/>
          <p:cNvSpPr>
            <a:spLocks noGrp="1"/>
          </p:cNvSpPr>
          <p:nvPr>
            <p:ph type="body" sz="quarter" idx="12" hasCustomPrompt="1"/>
          </p:nvPr>
        </p:nvSpPr>
        <p:spPr>
          <a:xfrm>
            <a:off x="2529767" y="2566732"/>
            <a:ext cx="1309002" cy="914400"/>
          </a:xfrm>
          <a:prstGeom prst="rect">
            <a:avLst/>
          </a:prstGeom>
        </p:spPr>
        <p:txBody>
          <a:bodyPr/>
          <a:lstStyle>
            <a:lvl1pPr marL="0" indent="0" algn="ctr">
              <a:buNone/>
              <a:defRPr sz="6000" b="1">
                <a:solidFill>
                  <a:schemeClr val="bg1"/>
                </a:solidFill>
              </a:defRPr>
            </a:lvl1pPr>
          </a:lstStyle>
          <a:p>
            <a:pPr lvl="0"/>
            <a:r>
              <a:rPr lang="en-US" altLang="zh-CN" dirty="0"/>
              <a:t>01</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493530" y="292590"/>
            <a:ext cx="660901" cy="63200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5" name="文本占位符 4"/>
          <p:cNvSpPr>
            <a:spLocks noGrp="1"/>
          </p:cNvSpPr>
          <p:nvPr>
            <p:ph type="body" sz="quarter" idx="10" hasCustomPrompt="1"/>
          </p:nvPr>
        </p:nvSpPr>
        <p:spPr>
          <a:xfrm>
            <a:off x="1438216" y="234879"/>
            <a:ext cx="3787775" cy="747428"/>
          </a:xfrm>
          <a:prstGeom prst="rect">
            <a:avLst/>
          </a:prstGeom>
        </p:spPr>
        <p:txBody>
          <a:bodyPr/>
          <a:lstStyle>
            <a:lvl1pPr marL="0" indent="0">
              <a:buNone/>
              <a:defRPr sz="2000" b="1">
                <a:solidFill>
                  <a:schemeClr val="tx2"/>
                </a:solidFill>
                <a:latin typeface="+mj-ea"/>
                <a:ea typeface="+mj-ea"/>
              </a:defRPr>
            </a:lvl1pPr>
          </a:lstStyle>
          <a:p>
            <a:pPr lvl="0"/>
            <a:r>
              <a:rPr lang="en-US" altLang="zh-CN" dirty="0"/>
              <a:t>MORE THAN TEMPLATE</a:t>
            </a:r>
          </a:p>
          <a:p>
            <a:pPr lvl="0"/>
            <a:r>
              <a:rPr lang="zh-CN" altLang="en-US" dirty="0"/>
              <a:t>点击此处添加副标题</a:t>
            </a:r>
          </a:p>
        </p:txBody>
      </p:sp>
      <p:sp>
        <p:nvSpPr>
          <p:cNvPr id="7" name="文本占位符 6"/>
          <p:cNvSpPr>
            <a:spLocks noGrp="1"/>
          </p:cNvSpPr>
          <p:nvPr>
            <p:ph type="body" sz="quarter" idx="11" hasCustomPrompt="1"/>
          </p:nvPr>
        </p:nvSpPr>
        <p:spPr>
          <a:xfrm>
            <a:off x="445405" y="273634"/>
            <a:ext cx="798930" cy="683711"/>
          </a:xfrm>
          <a:prstGeom prst="rect">
            <a:avLst/>
          </a:prstGeom>
        </p:spPr>
        <p:txBody>
          <a:bodyPr/>
          <a:lstStyle>
            <a:lvl1pPr marL="0" indent="0" algn="ctr">
              <a:buNone/>
              <a:defRPr sz="3600">
                <a:solidFill>
                  <a:schemeClr val="tx2"/>
                </a:solidFill>
              </a:defRPr>
            </a:lvl1pPr>
          </a:lstStyle>
          <a:p>
            <a:pPr lvl="0"/>
            <a:r>
              <a:rPr lang="en-US" altLang="zh-CN" dirty="0"/>
              <a:t>01</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accent1"/>
        </a:solidFill>
        <a:effectLst/>
      </p:bgPr>
    </p:bg>
    <p:spTree>
      <p:nvGrpSpPr>
        <p:cNvPr id="1" name=""/>
        <p:cNvGrpSpPr/>
        <p:nvPr/>
      </p:nvGrpSpPr>
      <p:grpSpPr>
        <a:xfrm>
          <a:off x="0" y="0"/>
          <a:ext cx="0" cy="0"/>
          <a:chOff x="0" y="0"/>
          <a:chExt cx="0" cy="0"/>
        </a:xfrm>
      </p:grpSpPr>
      <p:sp>
        <p:nvSpPr>
          <p:cNvPr id="3" name="矩形 2"/>
          <p:cNvSpPr/>
          <p:nvPr userDrawn="1"/>
        </p:nvSpPr>
        <p:spPr>
          <a:xfrm>
            <a:off x="493530" y="292590"/>
            <a:ext cx="660901" cy="632007"/>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4" name="文本占位符 4"/>
          <p:cNvSpPr>
            <a:spLocks noGrp="1"/>
          </p:cNvSpPr>
          <p:nvPr>
            <p:ph type="body" sz="quarter" idx="10" hasCustomPrompt="1"/>
          </p:nvPr>
        </p:nvSpPr>
        <p:spPr>
          <a:xfrm>
            <a:off x="1438216" y="234879"/>
            <a:ext cx="3787775" cy="747428"/>
          </a:xfrm>
          <a:prstGeom prst="rect">
            <a:avLst/>
          </a:prstGeom>
        </p:spPr>
        <p:txBody>
          <a:bodyPr/>
          <a:lstStyle>
            <a:lvl1pPr marL="0" indent="0">
              <a:buNone/>
              <a:defRPr sz="2000" b="1">
                <a:solidFill>
                  <a:schemeClr val="bg1"/>
                </a:solidFill>
                <a:latin typeface="+mj-ea"/>
                <a:ea typeface="+mj-ea"/>
              </a:defRPr>
            </a:lvl1pPr>
          </a:lstStyle>
          <a:p>
            <a:pPr lvl="0"/>
            <a:r>
              <a:rPr lang="en-US" altLang="zh-CN" dirty="0"/>
              <a:t>MORE THAN TEMPLATE</a:t>
            </a:r>
          </a:p>
          <a:p>
            <a:pPr lvl="0"/>
            <a:r>
              <a:rPr lang="zh-CN" altLang="en-US" dirty="0"/>
              <a:t>点击此处添加副标题</a:t>
            </a:r>
          </a:p>
        </p:txBody>
      </p:sp>
      <p:sp>
        <p:nvSpPr>
          <p:cNvPr id="5" name="文本占位符 6"/>
          <p:cNvSpPr>
            <a:spLocks noGrp="1"/>
          </p:cNvSpPr>
          <p:nvPr>
            <p:ph type="body" sz="quarter" idx="11" hasCustomPrompt="1"/>
          </p:nvPr>
        </p:nvSpPr>
        <p:spPr>
          <a:xfrm>
            <a:off x="445405" y="273634"/>
            <a:ext cx="798930" cy="683711"/>
          </a:xfrm>
          <a:prstGeom prst="rect">
            <a:avLst/>
          </a:prstGeom>
        </p:spPr>
        <p:txBody>
          <a:bodyPr/>
          <a:lstStyle>
            <a:lvl1pPr marL="0" indent="0" algn="ctr">
              <a:buNone/>
              <a:defRPr sz="3600">
                <a:solidFill>
                  <a:schemeClr val="bg1"/>
                </a:solidFill>
              </a:defRPr>
            </a:lvl1pPr>
          </a:lstStyle>
          <a:p>
            <a:pPr lvl="0"/>
            <a:r>
              <a:rPr lang="en-US" altLang="zh-CN" dirty="0"/>
              <a:t>01</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4915625" y="2226504"/>
            <a:ext cx="6604863" cy="656792"/>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4915624" y="2934142"/>
            <a:ext cx="6621677"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8" name="页脚占位符 7"/>
          <p:cNvSpPr>
            <a:spLocks noGrp="1"/>
          </p:cNvSpPr>
          <p:nvPr>
            <p:ph type="ftr" sz="quarter" idx="11"/>
          </p:nvPr>
        </p:nvSpPr>
        <p:spPr/>
        <p:txBody>
          <a:bodyPr/>
          <a:lstStyle/>
          <a:p>
            <a:r>
              <a:rPr lang="en-US" altLang="zh-CN"/>
              <a:t>www.islide.cc </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7" name="页脚占位符 6"/>
          <p:cNvSpPr>
            <a:spLocks noGrp="1"/>
          </p:cNvSpPr>
          <p:nvPr>
            <p:ph type="ftr" sz="quarter" idx="11"/>
          </p:nvPr>
        </p:nvSpPr>
        <p:spPr/>
        <p:txBody>
          <a:bodyPr/>
          <a:lstStyle/>
          <a:p>
            <a:r>
              <a:rPr lang="en-US" altLang="zh-CN"/>
              <a:t>www.islide.cc </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flipH="1">
            <a:off x="177800" y="191058"/>
            <a:ext cx="11186886" cy="6536313"/>
            <a:chOff x="827314" y="191058"/>
            <a:chExt cx="11186886" cy="6536313"/>
          </a:xfrm>
        </p:grpSpPr>
        <p:grpSp>
          <p:nvGrpSpPr>
            <p:cNvPr id="45" name="组合 44"/>
            <p:cNvGrpSpPr/>
            <p:nvPr userDrawn="1"/>
          </p:nvGrpSpPr>
          <p:grpSpPr>
            <a:xfrm>
              <a:off x="10033000" y="191058"/>
              <a:ext cx="1948996" cy="2691284"/>
              <a:chOff x="8470446" y="2515552"/>
              <a:chExt cx="476250" cy="657633"/>
            </a:xfrm>
          </p:grpSpPr>
          <p:pic>
            <p:nvPicPr>
              <p:cNvPr id="46" name="图形 45"/>
              <p:cNvPicPr>
                <a:picLocks noChangeAspect="1"/>
              </p:cNvPicPr>
              <p:nvPr userDrawn="1"/>
            </p:nvPicPr>
            <p:blipFill>
              <a:blip r:embed="rId2"/>
              <a:stretch>
                <a:fillRect/>
              </a:stretch>
            </p:blipFill>
            <p:spPr>
              <a:xfrm>
                <a:off x="8470446" y="2639785"/>
                <a:ext cx="476250" cy="533400"/>
              </a:xfrm>
              <a:prstGeom prst="rect">
                <a:avLst/>
              </a:prstGeom>
            </p:spPr>
          </p:pic>
          <p:pic>
            <p:nvPicPr>
              <p:cNvPr id="47" name="图形 46"/>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48" name="组合 47"/>
            <p:cNvGrpSpPr/>
            <p:nvPr userDrawn="1"/>
          </p:nvGrpSpPr>
          <p:grpSpPr>
            <a:xfrm>
              <a:off x="8077200" y="399384"/>
              <a:ext cx="1549400" cy="2139499"/>
              <a:chOff x="8470446" y="2515552"/>
              <a:chExt cx="476250" cy="657633"/>
            </a:xfrm>
          </p:grpSpPr>
          <p:pic>
            <p:nvPicPr>
              <p:cNvPr id="49" name="图形 48"/>
              <p:cNvPicPr>
                <a:picLocks noChangeAspect="1"/>
              </p:cNvPicPr>
              <p:nvPr userDrawn="1"/>
            </p:nvPicPr>
            <p:blipFill>
              <a:blip r:embed="rId2"/>
              <a:stretch>
                <a:fillRect/>
              </a:stretch>
            </p:blipFill>
            <p:spPr>
              <a:xfrm>
                <a:off x="8470446" y="2639785"/>
                <a:ext cx="476250" cy="533400"/>
              </a:xfrm>
              <a:prstGeom prst="rect">
                <a:avLst/>
              </a:prstGeom>
            </p:spPr>
          </p:pic>
          <p:pic>
            <p:nvPicPr>
              <p:cNvPr id="50" name="图形 49"/>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51" name="组合 50"/>
            <p:cNvGrpSpPr/>
            <p:nvPr userDrawn="1"/>
          </p:nvGrpSpPr>
          <p:grpSpPr>
            <a:xfrm>
              <a:off x="9258300" y="1443291"/>
              <a:ext cx="800100" cy="1104823"/>
              <a:chOff x="8470446" y="2515552"/>
              <a:chExt cx="476250" cy="657633"/>
            </a:xfrm>
          </p:grpSpPr>
          <p:pic>
            <p:nvPicPr>
              <p:cNvPr id="52" name="图形 51"/>
              <p:cNvPicPr>
                <a:picLocks noChangeAspect="1"/>
              </p:cNvPicPr>
              <p:nvPr userDrawn="1"/>
            </p:nvPicPr>
            <p:blipFill>
              <a:blip r:embed="rId2"/>
              <a:stretch>
                <a:fillRect/>
              </a:stretch>
            </p:blipFill>
            <p:spPr>
              <a:xfrm>
                <a:off x="8470446" y="2639785"/>
                <a:ext cx="476250" cy="533400"/>
              </a:xfrm>
              <a:prstGeom prst="rect">
                <a:avLst/>
              </a:prstGeom>
            </p:spPr>
          </p:pic>
          <p:pic>
            <p:nvPicPr>
              <p:cNvPr id="53" name="图形 52"/>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54" name="组合 53"/>
            <p:cNvGrpSpPr/>
            <p:nvPr userDrawn="1"/>
          </p:nvGrpSpPr>
          <p:grpSpPr>
            <a:xfrm>
              <a:off x="2362200" y="3839465"/>
              <a:ext cx="1948996" cy="2691284"/>
              <a:chOff x="8470446" y="2515552"/>
              <a:chExt cx="476250" cy="657633"/>
            </a:xfrm>
          </p:grpSpPr>
          <p:pic>
            <p:nvPicPr>
              <p:cNvPr id="55" name="图形 54"/>
              <p:cNvPicPr>
                <a:picLocks noChangeAspect="1"/>
              </p:cNvPicPr>
              <p:nvPr userDrawn="1"/>
            </p:nvPicPr>
            <p:blipFill>
              <a:blip r:embed="rId2"/>
              <a:stretch>
                <a:fillRect/>
              </a:stretch>
            </p:blipFill>
            <p:spPr>
              <a:xfrm>
                <a:off x="8470446" y="2639785"/>
                <a:ext cx="476250" cy="533400"/>
              </a:xfrm>
              <a:prstGeom prst="rect">
                <a:avLst/>
              </a:prstGeom>
            </p:spPr>
          </p:pic>
          <p:pic>
            <p:nvPicPr>
              <p:cNvPr id="56" name="图形 55"/>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57" name="组合 56"/>
            <p:cNvGrpSpPr/>
            <p:nvPr userDrawn="1"/>
          </p:nvGrpSpPr>
          <p:grpSpPr>
            <a:xfrm>
              <a:off x="827314" y="4587872"/>
              <a:ext cx="1549400" cy="2139499"/>
              <a:chOff x="8470446" y="2515552"/>
              <a:chExt cx="476250" cy="657633"/>
            </a:xfrm>
          </p:grpSpPr>
          <p:pic>
            <p:nvPicPr>
              <p:cNvPr id="58" name="图形 57"/>
              <p:cNvPicPr>
                <a:picLocks noChangeAspect="1"/>
              </p:cNvPicPr>
              <p:nvPr userDrawn="1"/>
            </p:nvPicPr>
            <p:blipFill>
              <a:blip r:embed="rId2"/>
              <a:stretch>
                <a:fillRect/>
              </a:stretch>
            </p:blipFill>
            <p:spPr>
              <a:xfrm>
                <a:off x="8470446" y="2639785"/>
                <a:ext cx="476250" cy="533400"/>
              </a:xfrm>
              <a:prstGeom prst="rect">
                <a:avLst/>
              </a:prstGeom>
            </p:spPr>
          </p:pic>
          <p:pic>
            <p:nvPicPr>
              <p:cNvPr id="59" name="图形 58"/>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60" name="组合 59"/>
            <p:cNvGrpSpPr/>
            <p:nvPr userDrawn="1"/>
          </p:nvGrpSpPr>
          <p:grpSpPr>
            <a:xfrm>
              <a:off x="3619500" y="5172205"/>
              <a:ext cx="800100" cy="1104823"/>
              <a:chOff x="8470446" y="2515552"/>
              <a:chExt cx="476250" cy="657633"/>
            </a:xfrm>
          </p:grpSpPr>
          <p:pic>
            <p:nvPicPr>
              <p:cNvPr id="61" name="图形 60"/>
              <p:cNvPicPr>
                <a:picLocks noChangeAspect="1"/>
              </p:cNvPicPr>
              <p:nvPr userDrawn="1"/>
            </p:nvPicPr>
            <p:blipFill>
              <a:blip r:embed="rId2"/>
              <a:stretch>
                <a:fillRect/>
              </a:stretch>
            </p:blipFill>
            <p:spPr>
              <a:xfrm>
                <a:off x="8470446" y="2639785"/>
                <a:ext cx="476250" cy="533400"/>
              </a:xfrm>
              <a:prstGeom prst="rect">
                <a:avLst/>
              </a:prstGeom>
            </p:spPr>
          </p:pic>
          <p:pic>
            <p:nvPicPr>
              <p:cNvPr id="62" name="图形 61"/>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63" name="组合 62"/>
            <p:cNvGrpSpPr/>
            <p:nvPr userDrawn="1"/>
          </p:nvGrpSpPr>
          <p:grpSpPr>
            <a:xfrm>
              <a:off x="8804275" y="2803630"/>
              <a:ext cx="1948996" cy="2691284"/>
              <a:chOff x="8470446" y="2515552"/>
              <a:chExt cx="476250" cy="657633"/>
            </a:xfrm>
          </p:grpSpPr>
          <p:pic>
            <p:nvPicPr>
              <p:cNvPr id="64" name="图形 63"/>
              <p:cNvPicPr>
                <a:picLocks noChangeAspect="1"/>
              </p:cNvPicPr>
              <p:nvPr userDrawn="1"/>
            </p:nvPicPr>
            <p:blipFill>
              <a:blip r:embed="rId2"/>
              <a:stretch>
                <a:fillRect/>
              </a:stretch>
            </p:blipFill>
            <p:spPr>
              <a:xfrm>
                <a:off x="8470446" y="2639785"/>
                <a:ext cx="476250" cy="533400"/>
              </a:xfrm>
              <a:prstGeom prst="rect">
                <a:avLst/>
              </a:prstGeom>
            </p:spPr>
          </p:pic>
          <p:pic>
            <p:nvPicPr>
              <p:cNvPr id="65" name="图形 64"/>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66" name="组合 65"/>
            <p:cNvGrpSpPr/>
            <p:nvPr userDrawn="1"/>
          </p:nvGrpSpPr>
          <p:grpSpPr>
            <a:xfrm>
              <a:off x="9410700" y="2805268"/>
              <a:ext cx="2413000" cy="3332007"/>
              <a:chOff x="8470446" y="2515552"/>
              <a:chExt cx="476250" cy="657633"/>
            </a:xfrm>
          </p:grpSpPr>
          <p:pic>
            <p:nvPicPr>
              <p:cNvPr id="67" name="图形 66"/>
              <p:cNvPicPr>
                <a:picLocks noChangeAspect="1"/>
              </p:cNvPicPr>
              <p:nvPr userDrawn="1"/>
            </p:nvPicPr>
            <p:blipFill>
              <a:blip r:embed="rId2"/>
              <a:stretch>
                <a:fillRect/>
              </a:stretch>
            </p:blipFill>
            <p:spPr>
              <a:xfrm>
                <a:off x="8470446" y="2639785"/>
                <a:ext cx="476250" cy="533400"/>
              </a:xfrm>
              <a:prstGeom prst="rect">
                <a:avLst/>
              </a:prstGeom>
            </p:spPr>
          </p:pic>
          <p:pic>
            <p:nvPicPr>
              <p:cNvPr id="68" name="图形 67"/>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69" name="组合 68"/>
            <p:cNvGrpSpPr/>
            <p:nvPr userDrawn="1"/>
          </p:nvGrpSpPr>
          <p:grpSpPr>
            <a:xfrm>
              <a:off x="8661400" y="3894391"/>
              <a:ext cx="1854200" cy="2560384"/>
              <a:chOff x="8470446" y="2515552"/>
              <a:chExt cx="476250" cy="657633"/>
            </a:xfrm>
          </p:grpSpPr>
          <p:pic>
            <p:nvPicPr>
              <p:cNvPr id="70" name="图形 69"/>
              <p:cNvPicPr>
                <a:picLocks noChangeAspect="1"/>
              </p:cNvPicPr>
              <p:nvPr userDrawn="1"/>
            </p:nvPicPr>
            <p:blipFill>
              <a:blip r:embed="rId2"/>
              <a:stretch>
                <a:fillRect/>
              </a:stretch>
            </p:blipFill>
            <p:spPr>
              <a:xfrm>
                <a:off x="8470446" y="2639785"/>
                <a:ext cx="476250" cy="533400"/>
              </a:xfrm>
              <a:prstGeom prst="rect">
                <a:avLst/>
              </a:prstGeom>
            </p:spPr>
          </p:pic>
          <p:pic>
            <p:nvPicPr>
              <p:cNvPr id="71" name="图形 70"/>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72" name="组合 71"/>
            <p:cNvGrpSpPr/>
            <p:nvPr userDrawn="1"/>
          </p:nvGrpSpPr>
          <p:grpSpPr>
            <a:xfrm>
              <a:off x="10472738" y="4391326"/>
              <a:ext cx="1541462" cy="2128537"/>
              <a:chOff x="8470446" y="2515552"/>
              <a:chExt cx="476250" cy="657633"/>
            </a:xfrm>
          </p:grpSpPr>
          <p:pic>
            <p:nvPicPr>
              <p:cNvPr id="73" name="图形 72"/>
              <p:cNvPicPr>
                <a:picLocks noChangeAspect="1"/>
              </p:cNvPicPr>
              <p:nvPr userDrawn="1"/>
            </p:nvPicPr>
            <p:blipFill>
              <a:blip r:embed="rId2"/>
              <a:stretch>
                <a:fillRect/>
              </a:stretch>
            </p:blipFill>
            <p:spPr>
              <a:xfrm>
                <a:off x="8470446" y="2639785"/>
                <a:ext cx="476250" cy="533400"/>
              </a:xfrm>
              <a:prstGeom prst="rect">
                <a:avLst/>
              </a:prstGeom>
            </p:spPr>
          </p:pic>
          <p:pic>
            <p:nvPicPr>
              <p:cNvPr id="74" name="图形 73"/>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75" name="组合 74"/>
            <p:cNvGrpSpPr/>
            <p:nvPr userDrawn="1"/>
          </p:nvGrpSpPr>
          <p:grpSpPr>
            <a:xfrm>
              <a:off x="4869081" y="4618776"/>
              <a:ext cx="617320" cy="852430"/>
              <a:chOff x="8470446" y="2515552"/>
              <a:chExt cx="476250" cy="657633"/>
            </a:xfrm>
          </p:grpSpPr>
          <p:pic>
            <p:nvPicPr>
              <p:cNvPr id="76" name="图形 75"/>
              <p:cNvPicPr>
                <a:picLocks noChangeAspect="1"/>
              </p:cNvPicPr>
              <p:nvPr userDrawn="1"/>
            </p:nvPicPr>
            <p:blipFill>
              <a:blip r:embed="rId2"/>
              <a:stretch>
                <a:fillRect/>
              </a:stretch>
            </p:blipFill>
            <p:spPr>
              <a:xfrm>
                <a:off x="8470446" y="2639785"/>
                <a:ext cx="476250" cy="533400"/>
              </a:xfrm>
              <a:prstGeom prst="rect">
                <a:avLst/>
              </a:prstGeom>
            </p:spPr>
          </p:pic>
          <p:pic>
            <p:nvPicPr>
              <p:cNvPr id="77" name="图形 76"/>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78" name="组合 77"/>
            <p:cNvGrpSpPr/>
            <p:nvPr userDrawn="1"/>
          </p:nvGrpSpPr>
          <p:grpSpPr>
            <a:xfrm>
              <a:off x="5983305" y="5191967"/>
              <a:ext cx="1085152" cy="1498439"/>
              <a:chOff x="8470446" y="2515552"/>
              <a:chExt cx="476250" cy="657633"/>
            </a:xfrm>
          </p:grpSpPr>
          <p:pic>
            <p:nvPicPr>
              <p:cNvPr id="79" name="图形 78"/>
              <p:cNvPicPr>
                <a:picLocks noChangeAspect="1"/>
              </p:cNvPicPr>
              <p:nvPr userDrawn="1"/>
            </p:nvPicPr>
            <p:blipFill>
              <a:blip r:embed="rId2"/>
              <a:stretch>
                <a:fillRect/>
              </a:stretch>
            </p:blipFill>
            <p:spPr>
              <a:xfrm>
                <a:off x="8470446" y="2639785"/>
                <a:ext cx="476250" cy="533400"/>
              </a:xfrm>
              <a:prstGeom prst="rect">
                <a:avLst/>
              </a:prstGeom>
            </p:spPr>
          </p:pic>
          <p:pic>
            <p:nvPicPr>
              <p:cNvPr id="80" name="图形 79"/>
              <p:cNvPicPr>
                <a:picLocks noChangeAspect="1"/>
              </p:cNvPicPr>
              <p:nvPr userDrawn="1"/>
            </p:nvPicPr>
            <p:blipFill>
              <a:blip r:embed="rId3"/>
              <a:stretch>
                <a:fillRect/>
              </a:stretch>
            </p:blipFill>
            <p:spPr>
              <a:xfrm>
                <a:off x="8556307" y="2515552"/>
                <a:ext cx="352425" cy="409575"/>
              </a:xfrm>
              <a:prstGeom prst="rect">
                <a:avLst/>
              </a:prstGeom>
            </p:spPr>
          </p:pic>
        </p:grpSp>
      </p:grpSp>
      <p:sp>
        <p:nvSpPr>
          <p:cNvPr id="13" name="标题 1"/>
          <p:cNvSpPr>
            <a:spLocks noGrp="1"/>
          </p:cNvSpPr>
          <p:nvPr userDrawn="1">
            <p:ph type="ctrTitle" hasCustomPrompt="1"/>
          </p:nvPr>
        </p:nvSpPr>
        <p:spPr>
          <a:xfrm>
            <a:off x="4528456" y="1377043"/>
            <a:ext cx="4710793" cy="1801221"/>
          </a:xfrm>
        </p:spPr>
        <p:txBody>
          <a:bodyPr anchor="ctr">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528457" y="3828247"/>
            <a:ext cx="4710792" cy="310871"/>
          </a:xfrm>
        </p:spPr>
        <p:txBody>
          <a:bodyPr vert="horz" lIns="91440" tIns="45720" rIns="91440" bIns="45720" rtlCol="0">
            <a:normAutofit/>
          </a:bodyPr>
          <a:lstStyle>
            <a:lvl1pPr marL="0" indent="0" algn="l">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528457" y="4143881"/>
            <a:ext cx="4710792" cy="310871"/>
          </a:xfrm>
        </p:spPr>
        <p:txBody>
          <a:bodyPr vert="horz" lIns="91440" tIns="45720" rIns="91440" bIns="45720" rtlCol="0">
            <a:normAutofit/>
          </a:bodyPr>
          <a:lstStyle>
            <a:lvl1pPr marL="0" indent="0" algn="l">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29" name="标题文本"/>
          <p:cNvSpPr txBox="1">
            <a:spLocks noGrp="1"/>
          </p:cNvSpPr>
          <p:nvPr>
            <p:ph type="title"/>
          </p:nvPr>
        </p:nvSpPr>
        <p:spPr>
          <a:prstGeom prst="rect">
            <a:avLst/>
          </a:prstGeom>
        </p:spPr>
        <p:txBody>
          <a:bodyPr/>
          <a:lstStyle>
            <a:lvl1pPr>
              <a:defRPr>
                <a:solidFill>
                  <a:srgbClr val="FFFFFF"/>
                </a:solidFill>
              </a:defRPr>
            </a:lvl1pPr>
          </a:lstStyle>
          <a:p>
            <a:r>
              <a:rPr lang="zh-CN" altLang="en-US"/>
              <a:t>单击此处编辑母版标题样式</a:t>
            </a:r>
          </a:p>
        </p:txBody>
      </p:sp>
      <p:sp>
        <p:nvSpPr>
          <p:cNvPr id="30" name="正文级别 1…"/>
          <p:cNvSpPr txBox="1">
            <a:spLocks noGrp="1"/>
          </p:cNvSpPr>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1"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1"/>
        </a:solidFill>
        <a:effectLst/>
      </p:bgPr>
    </p:bg>
    <p:spTree>
      <p:nvGrpSpPr>
        <p:cNvPr id="1" name=""/>
        <p:cNvGrpSpPr/>
        <p:nvPr/>
      </p:nvGrpSpPr>
      <p:grpSpPr>
        <a:xfrm>
          <a:off x="0" y="0"/>
          <a:ext cx="0" cy="0"/>
          <a:chOff x="0" y="0"/>
          <a:chExt cx="0" cy="0"/>
        </a:xfrm>
      </p:grpSpPr>
      <p:sp>
        <p:nvSpPr>
          <p:cNvPr id="4" name="矩形 3"/>
          <p:cNvSpPr/>
          <p:nvPr userDrawn="1"/>
        </p:nvSpPr>
        <p:spPr>
          <a:xfrm>
            <a:off x="2812022" y="1061236"/>
            <a:ext cx="6569544" cy="2407040"/>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lumMod val="95000"/>
                </a:schemeClr>
              </a:solidFill>
            </a:endParaRPr>
          </a:p>
        </p:txBody>
      </p:sp>
      <p:sp>
        <p:nvSpPr>
          <p:cNvPr id="6" name="文本占位符 5"/>
          <p:cNvSpPr>
            <a:spLocks noGrp="1"/>
          </p:cNvSpPr>
          <p:nvPr>
            <p:ph type="body" sz="quarter" idx="10" hasCustomPrompt="1"/>
          </p:nvPr>
        </p:nvSpPr>
        <p:spPr>
          <a:xfrm>
            <a:off x="4157802" y="999794"/>
            <a:ext cx="3877985" cy="2529923"/>
          </a:xfrm>
          <a:prstGeom prst="rect">
            <a:avLst/>
          </a:prstGeom>
          <a:noFill/>
        </p:spPr>
        <p:txBody>
          <a:bodyPr wrap="none" rtlCol="0">
            <a:spAutoFit/>
          </a:bodyPr>
          <a:lstStyle>
            <a:lvl1pPr marL="0" indent="0">
              <a:buNone/>
              <a:defRPr kumimoji="1" lang="zh-CN" altLang="en-US" sz="7200" b="1" dirty="0" smtClean="0">
                <a:solidFill>
                  <a:schemeClr val="bg1"/>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algn="ctr"/>
            <a:r>
              <a:rPr kumimoji="1" lang="zh-CN" altLang="en-US" sz="7200" b="1" dirty="0">
                <a:solidFill>
                  <a:schemeClr val="bg1">
                    <a:lumMod val="95000"/>
                  </a:schemeClr>
                </a:solidFill>
              </a:rPr>
              <a:t>产品推介</a:t>
            </a:r>
            <a:endParaRPr kumimoji="1" lang="en-US" altLang="zh-CN" sz="7200" b="1" dirty="0">
              <a:solidFill>
                <a:schemeClr val="bg1">
                  <a:lumMod val="95000"/>
                </a:schemeClr>
              </a:solidFill>
            </a:endParaRPr>
          </a:p>
          <a:p>
            <a:pPr algn="ctr"/>
            <a:r>
              <a:rPr kumimoji="1" lang="zh-CN" altLang="en-US" sz="7200" b="1" dirty="0">
                <a:solidFill>
                  <a:schemeClr val="bg1">
                    <a:lumMod val="95000"/>
                  </a:schemeClr>
                </a:solidFill>
              </a:rPr>
              <a:t>黑白简约</a:t>
            </a:r>
          </a:p>
        </p:txBody>
      </p:sp>
      <p:sp>
        <p:nvSpPr>
          <p:cNvPr id="9" name="文本占位符 8"/>
          <p:cNvSpPr>
            <a:spLocks noGrp="1"/>
          </p:cNvSpPr>
          <p:nvPr>
            <p:ph type="body" sz="quarter" idx="11" hasCustomPrompt="1"/>
          </p:nvPr>
        </p:nvSpPr>
        <p:spPr>
          <a:xfrm>
            <a:off x="2812022" y="3878158"/>
            <a:ext cx="6569544" cy="625684"/>
          </a:xfrm>
          <a:prstGeom prst="rect">
            <a:avLst/>
          </a:prstGeom>
          <a:noFill/>
          <a:ln>
            <a:solidFill>
              <a:schemeClr val="bg1"/>
            </a:solidFill>
          </a:ln>
        </p:spPr>
        <p:txBody>
          <a:bodyPr wrap="square" rtlCol="0">
            <a:spAutoFit/>
          </a:bodyPr>
          <a:lstStyle>
            <a:lvl1pPr marL="0" marR="0" indent="0" algn="ctr" defTabSz="913765" rtl="0" eaLnBrk="1" fontAlgn="auto" latinLnBrk="0" hangingPunct="1">
              <a:lnSpc>
                <a:spcPct val="130000"/>
              </a:lnSpc>
              <a:spcBef>
                <a:spcPct val="20000"/>
              </a:spcBef>
              <a:spcAft>
                <a:spcPts val="0"/>
              </a:spcAft>
              <a:buClrTx/>
              <a:buSzTx/>
              <a:buFont typeface="Arial" panose="020B0604020202020204"/>
              <a:buNone/>
              <a:defRPr lang="zh-CN" altLang="en-US" sz="1400" smtClean="0">
                <a:solidFill>
                  <a:schemeClr val="bg1"/>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chemeClr val="bg1">
                    <a:lumMod val="95000"/>
                  </a:schemeClr>
                </a:solidFill>
              </a:rPr>
              <a:t>点击此处添加文本内容，如关键词、部分简单介绍等。点击此处添加文本内容，如关键词、部分简单介绍等。点击此处添加文本内容，如关键词、部分简单介绍等。</a:t>
            </a:r>
            <a:endParaRPr lang="en-US" altLang="zh-CN" sz="1335" dirty="0">
              <a:solidFill>
                <a:schemeClr val="bg1">
                  <a:lumMod val="95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bg1"/>
        </a:solidFill>
        <a:effectLst/>
      </p:bgPr>
    </p:bg>
    <p:spTree>
      <p:nvGrpSpPr>
        <p:cNvPr id="1" name=""/>
        <p:cNvGrpSpPr/>
        <p:nvPr/>
      </p:nvGrpSpPr>
      <p:grpSpPr>
        <a:xfrm>
          <a:off x="0" y="0"/>
          <a:ext cx="0" cy="0"/>
          <a:chOff x="0" y="0"/>
          <a:chExt cx="0" cy="0"/>
        </a:xfrm>
      </p:grpSpPr>
      <p:cxnSp>
        <p:nvCxnSpPr>
          <p:cNvPr id="4" name="直线连接符 2"/>
          <p:cNvCxnSpPr/>
          <p:nvPr userDrawn="1"/>
        </p:nvCxnSpPr>
        <p:spPr>
          <a:xfrm>
            <a:off x="672491" y="741784"/>
            <a:ext cx="0" cy="475861"/>
          </a:xfrm>
          <a:prstGeom prst="line">
            <a:avLst/>
          </a:prstGeom>
          <a:ln w="571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3" name="直线连接符 11"/>
          <p:cNvCxnSpPr/>
          <p:nvPr userDrawn="1"/>
        </p:nvCxnSpPr>
        <p:spPr>
          <a:xfrm>
            <a:off x="5824227" y="2228765"/>
            <a:ext cx="0" cy="306513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5" name="文本占位符 14"/>
          <p:cNvSpPr>
            <a:spLocks noGrp="1"/>
          </p:cNvSpPr>
          <p:nvPr>
            <p:ph type="body" sz="quarter" idx="10" hasCustomPrompt="1"/>
          </p:nvPr>
        </p:nvSpPr>
        <p:spPr>
          <a:xfrm>
            <a:off x="1415234" y="605220"/>
            <a:ext cx="2911374" cy="748988"/>
          </a:xfrm>
          <a:prstGeom prst="rect">
            <a:avLst/>
          </a:prstGeom>
          <a:noFill/>
          <a:ln>
            <a:noFill/>
          </a:ln>
        </p:spPr>
        <p:txBody>
          <a:bodyPr wrap="non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4265" b="1" dirty="0">
                <a:solidFill>
                  <a:srgbClr val="1F1F1F"/>
                </a:solidFill>
              </a:rPr>
              <a:t>CONTENTS</a:t>
            </a:r>
            <a:endParaRPr kumimoji="1" lang="zh-CN" altLang="en-US" sz="4265" b="1" dirty="0">
              <a:solidFill>
                <a:srgbClr val="1F1F1F"/>
              </a:solidFill>
            </a:endParaRPr>
          </a:p>
        </p:txBody>
      </p:sp>
      <p:sp>
        <p:nvSpPr>
          <p:cNvPr id="17" name="文本占位符 16"/>
          <p:cNvSpPr>
            <a:spLocks noGrp="1"/>
          </p:cNvSpPr>
          <p:nvPr>
            <p:ph type="body" sz="quarter" idx="11" hasCustomPrompt="1"/>
          </p:nvPr>
        </p:nvSpPr>
        <p:spPr>
          <a:xfrm>
            <a:off x="1415234" y="2204703"/>
            <a:ext cx="3084513" cy="584775"/>
          </a:xfrm>
          <a:prstGeom prst="rect">
            <a:avLst/>
          </a:prstGeom>
          <a:noFill/>
          <a:ln>
            <a:solidFill>
              <a:schemeClr val="accent1"/>
            </a:solidFill>
          </a:ln>
        </p:spPr>
        <p:txBody>
          <a:bodyPr wrap="squar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sz="3200"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3200" b="1" dirty="0">
                <a:solidFill>
                  <a:srgbClr val="1F1F1F"/>
                </a:solidFill>
              </a:rPr>
              <a:t>ONE</a:t>
            </a:r>
            <a:r>
              <a:rPr kumimoji="1" lang="zh-CN" altLang="en-US" sz="3200" b="1" dirty="0">
                <a:solidFill>
                  <a:srgbClr val="1F1F1F"/>
                </a:solidFill>
              </a:rPr>
              <a:t> 问题场景</a:t>
            </a:r>
          </a:p>
        </p:txBody>
      </p:sp>
      <p:sp>
        <p:nvSpPr>
          <p:cNvPr id="19" name="文本占位符 18"/>
          <p:cNvSpPr>
            <a:spLocks noGrp="1"/>
          </p:cNvSpPr>
          <p:nvPr>
            <p:ph type="body" sz="quarter" idx="12" hasCustomPrompt="1"/>
          </p:nvPr>
        </p:nvSpPr>
        <p:spPr>
          <a:xfrm>
            <a:off x="1415234" y="2863515"/>
            <a:ext cx="3084513" cy="892360"/>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335" smtClean="0">
                <a:solidFill>
                  <a:schemeClr val="tx2"/>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rgbClr val="1F1F1F"/>
                </a:solidFill>
              </a:rPr>
              <a:t>点击此处添加文本内容，如关键词、部分简单介绍等。点击此处添加文本内容，如关键词、部分简单介绍等。</a:t>
            </a:r>
          </a:p>
        </p:txBody>
      </p:sp>
      <p:sp>
        <p:nvSpPr>
          <p:cNvPr id="20" name="文本占位符 16"/>
          <p:cNvSpPr>
            <a:spLocks noGrp="1"/>
          </p:cNvSpPr>
          <p:nvPr>
            <p:ph type="body" sz="quarter" idx="13" hasCustomPrompt="1"/>
          </p:nvPr>
        </p:nvSpPr>
        <p:spPr>
          <a:xfrm>
            <a:off x="6978384" y="2204703"/>
            <a:ext cx="3084513" cy="584775"/>
          </a:xfrm>
          <a:prstGeom prst="rect">
            <a:avLst/>
          </a:prstGeom>
          <a:noFill/>
          <a:ln>
            <a:solidFill>
              <a:schemeClr val="accent1"/>
            </a:solidFill>
          </a:ln>
        </p:spPr>
        <p:txBody>
          <a:bodyPr wrap="squar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sz="3200"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3200" b="1" dirty="0">
                <a:solidFill>
                  <a:srgbClr val="1F1F1F"/>
                </a:solidFill>
              </a:rPr>
              <a:t>ONE</a:t>
            </a:r>
            <a:r>
              <a:rPr kumimoji="1" lang="zh-CN" altLang="en-US" sz="3200" b="1" dirty="0">
                <a:solidFill>
                  <a:srgbClr val="1F1F1F"/>
                </a:solidFill>
              </a:rPr>
              <a:t> 问题场景</a:t>
            </a:r>
          </a:p>
        </p:txBody>
      </p:sp>
      <p:sp>
        <p:nvSpPr>
          <p:cNvPr id="21" name="文本占位符 18"/>
          <p:cNvSpPr>
            <a:spLocks noGrp="1"/>
          </p:cNvSpPr>
          <p:nvPr>
            <p:ph type="body" sz="quarter" idx="14" hasCustomPrompt="1"/>
          </p:nvPr>
        </p:nvSpPr>
        <p:spPr>
          <a:xfrm>
            <a:off x="6978384" y="2863515"/>
            <a:ext cx="3084513" cy="892360"/>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335" smtClean="0">
                <a:solidFill>
                  <a:schemeClr val="tx2"/>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rgbClr val="1F1F1F"/>
                </a:solidFill>
              </a:rPr>
              <a:t>点击此处添加文本内容，如关键词、部分简单介绍等。点击此处添加文本内容，如关键词、部分简单介绍等。</a:t>
            </a:r>
          </a:p>
        </p:txBody>
      </p:sp>
      <p:sp>
        <p:nvSpPr>
          <p:cNvPr id="16" name="文本占位符 16"/>
          <p:cNvSpPr>
            <a:spLocks noGrp="1"/>
          </p:cNvSpPr>
          <p:nvPr>
            <p:ph type="body" sz="quarter" idx="15" hasCustomPrompt="1"/>
          </p:nvPr>
        </p:nvSpPr>
        <p:spPr>
          <a:xfrm>
            <a:off x="1415234" y="3861873"/>
            <a:ext cx="3084513" cy="584775"/>
          </a:xfrm>
          <a:prstGeom prst="rect">
            <a:avLst/>
          </a:prstGeom>
          <a:noFill/>
          <a:ln>
            <a:solidFill>
              <a:schemeClr val="accent1"/>
            </a:solidFill>
          </a:ln>
        </p:spPr>
        <p:txBody>
          <a:bodyPr wrap="squar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sz="3200"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3200" b="1" dirty="0">
                <a:solidFill>
                  <a:srgbClr val="1F1F1F"/>
                </a:solidFill>
              </a:rPr>
              <a:t>ONE</a:t>
            </a:r>
            <a:r>
              <a:rPr kumimoji="1" lang="zh-CN" altLang="en-US" sz="3200" b="1" dirty="0">
                <a:solidFill>
                  <a:srgbClr val="1F1F1F"/>
                </a:solidFill>
              </a:rPr>
              <a:t> 问题场景</a:t>
            </a:r>
          </a:p>
        </p:txBody>
      </p:sp>
      <p:sp>
        <p:nvSpPr>
          <p:cNvPr id="18" name="文本占位符 18"/>
          <p:cNvSpPr>
            <a:spLocks noGrp="1"/>
          </p:cNvSpPr>
          <p:nvPr>
            <p:ph type="body" sz="quarter" idx="16" hasCustomPrompt="1"/>
          </p:nvPr>
        </p:nvSpPr>
        <p:spPr>
          <a:xfrm>
            <a:off x="1415234" y="4520685"/>
            <a:ext cx="3084513" cy="892360"/>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335" smtClean="0">
                <a:solidFill>
                  <a:schemeClr val="tx2"/>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rgbClr val="1F1F1F"/>
                </a:solidFill>
              </a:rPr>
              <a:t>点击此处添加文本内容，如关键词、部分简单介绍等。点击此处添加文本内容，如关键词、部分简单介绍等。</a:t>
            </a:r>
          </a:p>
        </p:txBody>
      </p:sp>
      <p:sp>
        <p:nvSpPr>
          <p:cNvPr id="22" name="文本占位符 16"/>
          <p:cNvSpPr>
            <a:spLocks noGrp="1"/>
          </p:cNvSpPr>
          <p:nvPr>
            <p:ph type="body" sz="quarter" idx="17" hasCustomPrompt="1"/>
          </p:nvPr>
        </p:nvSpPr>
        <p:spPr>
          <a:xfrm>
            <a:off x="6978384" y="3861873"/>
            <a:ext cx="3084513" cy="584775"/>
          </a:xfrm>
          <a:prstGeom prst="rect">
            <a:avLst/>
          </a:prstGeom>
          <a:noFill/>
          <a:ln>
            <a:solidFill>
              <a:schemeClr val="accent1"/>
            </a:solidFill>
          </a:ln>
        </p:spPr>
        <p:txBody>
          <a:bodyPr wrap="squar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sz="3200"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3200" b="1" dirty="0">
                <a:solidFill>
                  <a:srgbClr val="1F1F1F"/>
                </a:solidFill>
              </a:rPr>
              <a:t>ONE</a:t>
            </a:r>
            <a:r>
              <a:rPr kumimoji="1" lang="zh-CN" altLang="en-US" sz="3200" b="1" dirty="0">
                <a:solidFill>
                  <a:srgbClr val="1F1F1F"/>
                </a:solidFill>
              </a:rPr>
              <a:t> 问题场景</a:t>
            </a:r>
          </a:p>
        </p:txBody>
      </p:sp>
      <p:sp>
        <p:nvSpPr>
          <p:cNvPr id="23" name="文本占位符 18"/>
          <p:cNvSpPr>
            <a:spLocks noGrp="1"/>
          </p:cNvSpPr>
          <p:nvPr>
            <p:ph type="body" sz="quarter" idx="18" hasCustomPrompt="1"/>
          </p:nvPr>
        </p:nvSpPr>
        <p:spPr>
          <a:xfrm>
            <a:off x="6978384" y="4520685"/>
            <a:ext cx="3084513" cy="892360"/>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335" smtClean="0">
                <a:solidFill>
                  <a:schemeClr val="tx2"/>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rgbClr val="1F1F1F"/>
                </a:solidFill>
              </a:rPr>
              <a:t>点击此处添加文本内容，如关键词、部分简单介绍等。点击此处添加文本内容，如关键词、部分简单介绍等。</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ashx"/><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21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5.xml"/><Relationship Id="rId5" Type="http://schemas.openxmlformats.org/officeDocument/2006/relationships/image" Target="../media/image28.png"/><Relationship Id="rId4" Type="http://schemas.openxmlformats.org/officeDocument/2006/relationships/image" Target="../media/image22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notesSlide" Target="../notesSlides/notesSlide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260.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4.xml"/></Relationships>
</file>

<file path=ppt/slides/_rels/slide4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70.png"/><Relationship Id="rId4"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7.xml"/><Relationship Id="rId7" Type="http://schemas.openxmlformats.org/officeDocument/2006/relationships/image" Target="../media/image31.png"/><Relationship Id="rId2" Type="http://schemas.openxmlformats.org/officeDocument/2006/relationships/slideLayout" Target="../slideLayouts/slideLayout3.xml"/><Relationship Id="rId1" Type="http://schemas.openxmlformats.org/officeDocument/2006/relationships/tags" Target="../tags/tag2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0.png"/><Relationship Id="rId9"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57.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5.xml"/><Relationship Id="rId6" Type="http://schemas.openxmlformats.org/officeDocument/2006/relationships/image" Target="../media/image37.png"/><Relationship Id="rId11" Type="http://schemas.openxmlformats.org/officeDocument/2006/relationships/image" Target="../media/image38.png"/><Relationship Id="rId5" Type="http://schemas.openxmlformats.org/officeDocument/2006/relationships/image" Target="../media/image351.png"/><Relationship Id="rId10" Type="http://schemas.openxmlformats.org/officeDocument/2006/relationships/image" Target="../media/image370.png"/><Relationship Id="rId9" Type="http://schemas.openxmlformats.org/officeDocument/2006/relationships/image" Target="../media/image360.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38D94FF-D907-4A7B-85AF-FFFB7CA55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611" y="1071419"/>
            <a:ext cx="5227246" cy="5227246"/>
          </a:xfrm>
          <a:prstGeom prst="rect">
            <a:avLst/>
          </a:prstGeom>
        </p:spPr>
      </p:pic>
      <p:sp>
        <p:nvSpPr>
          <p:cNvPr id="5" name="文本框 4">
            <a:extLst>
              <a:ext uri="{FF2B5EF4-FFF2-40B4-BE49-F238E27FC236}">
                <a16:creationId xmlns:a16="http://schemas.microsoft.com/office/drawing/2014/main" id="{6724169F-A86F-4B97-B56B-C46CE2C521EB}"/>
              </a:ext>
            </a:extLst>
          </p:cNvPr>
          <p:cNvSpPr txBox="1"/>
          <p:nvPr/>
        </p:nvSpPr>
        <p:spPr>
          <a:xfrm>
            <a:off x="4009701" y="1071419"/>
            <a:ext cx="4273236" cy="369332"/>
          </a:xfrm>
          <a:prstGeom prst="rect">
            <a:avLst/>
          </a:prstGeom>
          <a:noFill/>
        </p:spPr>
        <p:txBody>
          <a:bodyPr wrap="square" rtlCol="0">
            <a:spAutoFit/>
          </a:bodyPr>
          <a:lstStyle/>
          <a:p>
            <a:pPr algn="ctr"/>
            <a:r>
              <a:rPr lang="zh-CN" altLang="en-US" dirty="0"/>
              <a:t>请扫码填写项目英文名称</a:t>
            </a:r>
          </a:p>
        </p:txBody>
      </p:sp>
    </p:spTree>
    <p:extLst>
      <p:ext uri="{BB962C8B-B14F-4D97-AF65-F5344CB8AC3E}">
        <p14:creationId xmlns:p14="http://schemas.microsoft.com/office/powerpoint/2010/main" val="189045388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Flask</a:t>
            </a:r>
            <a:r>
              <a:rPr lang="zh-CN" dirty="0">
                <a:ea typeface="宋体" panose="02010600030101010101" pitchFamily="2" charset="-122"/>
                <a:sym typeface="+mn-ea"/>
              </a:rPr>
              <a:t>介绍</a:t>
            </a:r>
            <a:endParaRPr lang="zh-CN" altLang="en-US" dirty="0">
              <a:ea typeface="宋体" panose="02010600030101010101" pitchFamily="2" charset="-122"/>
              <a:sym typeface="+mn-ea"/>
            </a:endParaRPr>
          </a:p>
        </p:txBody>
      </p:sp>
      <p:sp>
        <p:nvSpPr>
          <p:cNvPr id="4" name="Content Placeholder 2"/>
          <p:cNvSpPr txBox="1">
            <a:spLocks noGrp="1"/>
          </p:cNvSpPr>
          <p:nvPr/>
        </p:nvSpPr>
        <p:spPr>
          <a:xfrm>
            <a:off x="779780" y="1186815"/>
            <a:ext cx="447484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1800" dirty="0">
                <a:ea typeface="宋体" panose="02010600030101010101" pitchFamily="2" charset="-122"/>
                <a:sym typeface="+mn-ea"/>
              </a:rPr>
              <a:t>flask</a:t>
            </a:r>
            <a:r>
              <a:rPr lang="zh-CN" sz="1800" dirty="0">
                <a:ea typeface="宋体" panose="02010600030101010101" pitchFamily="2" charset="-122"/>
                <a:sym typeface="+mn-ea"/>
              </a:rPr>
              <a:t>部署</a:t>
            </a:r>
            <a:endParaRPr lang="zh-CN" altLang="en-US" sz="1800" dirty="0">
              <a:ea typeface="宋体" panose="02010600030101010101" pitchFamily="2" charset="-122"/>
              <a:sym typeface="+mn-ea"/>
            </a:endParaRPr>
          </a:p>
          <a:p>
            <a:pPr>
              <a:lnSpc>
                <a:spcPct val="150000"/>
              </a:lnSpc>
            </a:pPr>
            <a:r>
              <a:rPr lang="zh-CN" altLang="zh-CN" sz="1800" dirty="0">
                <a:ea typeface="宋体" panose="02010600030101010101" pitchFamily="2" charset="-122"/>
                <a:sym typeface="+mn-ea"/>
              </a:rPr>
              <a:t>网站部署（</a:t>
            </a:r>
            <a:r>
              <a:rPr lang="en-US" altLang="zh-CN" sz="1800" dirty="0">
                <a:ea typeface="宋体" panose="02010600030101010101" pitchFamily="2" charset="-122"/>
                <a:sym typeface="+mn-ea"/>
              </a:rPr>
              <a:t>manage.py</a:t>
            </a:r>
            <a:r>
              <a:rPr lang="zh-CN" altLang="zh-CN" sz="1800" dirty="0">
                <a:ea typeface="宋体" panose="02010600030101010101" pitchFamily="2" charset="-122"/>
                <a:sym typeface="+mn-ea"/>
              </a:rPr>
              <a:t>）</a:t>
            </a:r>
            <a:endParaRPr lang="en-US" altLang="zh-CN" sz="1800" dirty="0">
              <a:ea typeface="宋体" panose="02010600030101010101" pitchFamily="2" charset="-122"/>
              <a:sym typeface="+mn-ea"/>
            </a:endParaRPr>
          </a:p>
          <a:p>
            <a:pPr>
              <a:lnSpc>
                <a:spcPct val="150000"/>
              </a:lnSpc>
            </a:pPr>
            <a:r>
              <a:rPr lang="en-US" altLang="zh-CN" sz="1800" dirty="0">
                <a:ea typeface="宋体" panose="02010600030101010101" pitchFamily="2" charset="-122"/>
                <a:sym typeface="+mn-ea"/>
              </a:rPr>
              <a:t>API</a:t>
            </a:r>
            <a:r>
              <a:rPr lang="zh-CN" altLang="en-US" sz="1800" dirty="0">
                <a:ea typeface="宋体" panose="02010600030101010101" pitchFamily="2" charset="-122"/>
                <a:sym typeface="+mn-ea"/>
              </a:rPr>
              <a:t>接口（</a:t>
            </a:r>
            <a:r>
              <a:rPr lang="en-US" altLang="zh-CN" sz="1800" dirty="0">
                <a:ea typeface="宋体" panose="02010600030101010101" pitchFamily="2" charset="-122"/>
                <a:sym typeface="+mn-ea"/>
              </a:rPr>
              <a:t>api.py</a:t>
            </a:r>
            <a:r>
              <a:rPr lang="zh-CN" altLang="zh-CN" sz="1800" dirty="0">
                <a:ea typeface="宋体" panose="02010600030101010101" pitchFamily="2" charset="-122"/>
                <a:sym typeface="+mn-ea"/>
              </a:rPr>
              <a:t>）</a:t>
            </a:r>
            <a:endParaRPr lang="zh-CN" sz="1800" dirty="0">
              <a:ea typeface="宋体" panose="02010600030101010101" pitchFamily="2" charset="-122"/>
              <a:sym typeface="+mn-ea"/>
            </a:endParaRPr>
          </a:p>
          <a:p>
            <a:pPr>
              <a:lnSpc>
                <a:spcPct val="150000"/>
              </a:lnSpc>
            </a:pPr>
            <a:r>
              <a:rPr lang="zh-CN" altLang="zh-CN" sz="1800" dirty="0">
                <a:ea typeface="宋体" panose="02010600030101010101" pitchFamily="2" charset="-122"/>
                <a:sym typeface="+mn-ea"/>
              </a:rPr>
              <a:t>数据库模型（</a:t>
            </a:r>
            <a:r>
              <a:rPr lang="en-US" altLang="zh-CN" sz="1800" dirty="0">
                <a:ea typeface="宋体" panose="02010600030101010101" pitchFamily="2" charset="-122"/>
                <a:sym typeface="+mn-ea"/>
              </a:rPr>
              <a:t>model.py</a:t>
            </a:r>
            <a:r>
              <a:rPr lang="zh-CN" altLang="zh-CN" sz="1800" dirty="0">
                <a:ea typeface="宋体" panose="02010600030101010101" pitchFamily="2" charset="-122"/>
                <a:sym typeface="+mn-ea"/>
              </a:rPr>
              <a:t>）</a:t>
            </a:r>
          </a:p>
          <a:p>
            <a:pPr>
              <a:lnSpc>
                <a:spcPct val="150000"/>
              </a:lnSpc>
            </a:pPr>
            <a:r>
              <a:rPr lang="zh-CN" altLang="zh-CN" sz="1800" dirty="0">
                <a:ea typeface="宋体" panose="02010600030101010101" pitchFamily="2" charset="-122"/>
                <a:sym typeface="+mn-ea"/>
              </a:rPr>
              <a:t>页面（</a:t>
            </a:r>
            <a:r>
              <a:rPr lang="en-US" altLang="zh-CN" sz="1800" dirty="0">
                <a:ea typeface="宋体" panose="02010600030101010101" pitchFamily="2" charset="-122"/>
                <a:sym typeface="+mn-ea"/>
              </a:rPr>
              <a:t>html</a:t>
            </a:r>
            <a:r>
              <a:rPr lang="zh-CN" altLang="zh-CN" sz="1800" dirty="0">
                <a:ea typeface="宋体" panose="02010600030101010101" pitchFamily="2" charset="-122"/>
                <a:sym typeface="+mn-ea"/>
              </a:rPr>
              <a:t>）</a:t>
            </a:r>
            <a:endParaRPr sz="1800" dirty="0">
              <a:ea typeface="宋体" panose="02010600030101010101" pitchFamily="2" charset="-122"/>
              <a:sym typeface="+mn-ea"/>
            </a:endParaRPr>
          </a:p>
        </p:txBody>
      </p:sp>
      <p:sp>
        <p:nvSpPr>
          <p:cNvPr id="2" name="Content Placeholder 2"/>
          <p:cNvSpPr txBox="1">
            <a:spLocks noGrp="1"/>
          </p:cNvSpPr>
          <p:nvPr/>
        </p:nvSpPr>
        <p:spPr>
          <a:xfrm>
            <a:off x="6727825" y="1263650"/>
            <a:ext cx="447484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1800" dirty="0">
                <a:ea typeface="宋体" panose="02010600030101010101" pitchFamily="2" charset="-122"/>
                <a:sym typeface="+mn-ea"/>
              </a:rPr>
              <a:t>Web</a:t>
            </a:r>
            <a:r>
              <a:rPr lang="zh-CN" sz="1800" dirty="0">
                <a:ea typeface="宋体" panose="02010600030101010101" pitchFamily="2" charset="-122"/>
                <a:sym typeface="+mn-ea"/>
              </a:rPr>
              <a:t>开发中的</a:t>
            </a:r>
            <a:r>
              <a:rPr lang="en-US" altLang="zh-CN" sz="1800" dirty="0">
                <a:ea typeface="宋体" panose="02010600030101010101" pitchFamily="2" charset="-122"/>
                <a:sym typeface="+mn-ea"/>
              </a:rPr>
              <a:t>MVC</a:t>
            </a:r>
            <a:r>
              <a:rPr lang="zh-CN" altLang="en-US" sz="1800" dirty="0">
                <a:ea typeface="宋体" panose="02010600030101010101" pitchFamily="2" charset="-122"/>
                <a:sym typeface="+mn-ea"/>
              </a:rPr>
              <a:t>：</a:t>
            </a:r>
            <a:endParaRPr sz="1800" dirty="0">
              <a:ea typeface="宋体" panose="02010600030101010101" pitchFamily="2" charset="-122"/>
              <a:sym typeface="+mn-ea"/>
            </a:endParaRPr>
          </a:p>
          <a:p>
            <a:pPr>
              <a:lnSpc>
                <a:spcPct val="150000"/>
              </a:lnSpc>
            </a:pPr>
            <a:r>
              <a:rPr sz="1800" dirty="0">
                <a:ea typeface="宋体" panose="02010600030101010101" pitchFamily="2" charset="-122"/>
                <a:sym typeface="+mn-ea"/>
              </a:rPr>
              <a:t>Model</a:t>
            </a:r>
          </a:p>
          <a:p>
            <a:pPr marL="0" indent="0">
              <a:lnSpc>
                <a:spcPct val="150000"/>
              </a:lnSpc>
              <a:buNone/>
            </a:pPr>
            <a:r>
              <a:rPr sz="1800" dirty="0">
                <a:ea typeface="宋体" panose="02010600030101010101" pitchFamily="2" charset="-122"/>
                <a:sym typeface="+mn-ea"/>
              </a:rPr>
              <a:t>与数据库相关的模型层</a:t>
            </a:r>
          </a:p>
          <a:p>
            <a:pPr>
              <a:lnSpc>
                <a:spcPct val="150000"/>
              </a:lnSpc>
            </a:pPr>
            <a:r>
              <a:rPr sz="1800" dirty="0">
                <a:ea typeface="宋体" panose="02010600030101010101" pitchFamily="2" charset="-122"/>
                <a:sym typeface="+mn-ea"/>
              </a:rPr>
              <a:t>Views</a:t>
            </a:r>
          </a:p>
          <a:p>
            <a:pPr marL="0" indent="0">
              <a:lnSpc>
                <a:spcPct val="150000"/>
              </a:lnSpc>
              <a:buNone/>
            </a:pPr>
            <a:r>
              <a:rPr sz="1800" dirty="0">
                <a:ea typeface="宋体" panose="02010600030101010101" pitchFamily="2" charset="-122"/>
                <a:sym typeface="+mn-ea"/>
              </a:rPr>
              <a:t>网页的地址，以及渲染网页等</a:t>
            </a:r>
          </a:p>
          <a:p>
            <a:pPr>
              <a:lnSpc>
                <a:spcPct val="150000"/>
              </a:lnSpc>
            </a:pPr>
            <a:r>
              <a:rPr sz="1800" dirty="0">
                <a:ea typeface="宋体" panose="02010600030101010101" pitchFamily="2" charset="-122"/>
                <a:sym typeface="+mn-ea"/>
              </a:rPr>
              <a:t>Controller</a:t>
            </a:r>
          </a:p>
          <a:p>
            <a:pPr marL="0" indent="0">
              <a:lnSpc>
                <a:spcPct val="150000"/>
              </a:lnSpc>
              <a:buNone/>
            </a:pPr>
            <a:r>
              <a:rPr sz="1800" dirty="0">
                <a:ea typeface="宋体" panose="02010600030101010101" pitchFamily="2" charset="-122"/>
                <a:sym typeface="+mn-ea"/>
              </a:rPr>
              <a:t>访问网页地址后，读取页面数据，调用业务逻辑</a:t>
            </a:r>
          </a:p>
        </p:txBody>
      </p:sp>
    </p:spTree>
    <p:extLst>
      <p:ext uri="{BB962C8B-B14F-4D97-AF65-F5344CB8AC3E}">
        <p14:creationId xmlns:p14="http://schemas.microsoft.com/office/powerpoint/2010/main" val="38846255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Flask</a:t>
            </a:r>
            <a:r>
              <a:rPr lang="zh-CN" dirty="0">
                <a:ea typeface="宋体" panose="02010600030101010101" pitchFamily="2" charset="-122"/>
                <a:sym typeface="+mn-ea"/>
              </a:rPr>
              <a:t>介绍</a:t>
            </a:r>
            <a:endParaRPr lang="zh-CN" altLang="en-US" dirty="0">
              <a:ea typeface="宋体" panose="02010600030101010101" pitchFamily="2" charset="-122"/>
              <a:sym typeface="+mn-ea"/>
            </a:endParaRPr>
          </a:p>
        </p:txBody>
      </p:sp>
      <p:sp>
        <p:nvSpPr>
          <p:cNvPr id="4" name="Content Placeholder 2"/>
          <p:cNvSpPr txBox="1">
            <a:spLocks noGrp="1"/>
          </p:cNvSpPr>
          <p:nvPr/>
        </p:nvSpPr>
        <p:spPr>
          <a:xfrm>
            <a:off x="779780" y="1186815"/>
            <a:ext cx="1003617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sz="1800" dirty="0">
                <a:ea typeface="宋体" panose="02010600030101010101" pitchFamily="2" charset="-122"/>
                <a:sym typeface="+mn-ea"/>
              </a:rPr>
              <a:t>from flask import Flask</a:t>
            </a:r>
          </a:p>
          <a:p>
            <a:pPr marL="0" indent="0">
              <a:lnSpc>
                <a:spcPct val="150000"/>
              </a:lnSpc>
              <a:buNone/>
            </a:pPr>
            <a:r>
              <a:rPr sz="1800" dirty="0">
                <a:ea typeface="宋体" panose="02010600030101010101" pitchFamily="2" charset="-122"/>
                <a:sym typeface="+mn-ea"/>
              </a:rPr>
              <a:t>app = Flask(__name__)</a:t>
            </a:r>
          </a:p>
          <a:p>
            <a:pPr marL="0" indent="0">
              <a:lnSpc>
                <a:spcPct val="150000"/>
              </a:lnSpc>
              <a:buNone/>
            </a:pPr>
            <a:endParaRPr sz="1800" dirty="0">
              <a:ea typeface="宋体" panose="02010600030101010101" pitchFamily="2" charset="-122"/>
              <a:sym typeface="+mn-ea"/>
            </a:endParaRPr>
          </a:p>
          <a:p>
            <a:pPr marL="0" indent="0">
              <a:lnSpc>
                <a:spcPct val="150000"/>
              </a:lnSpc>
              <a:buNone/>
            </a:pPr>
            <a:r>
              <a:rPr sz="1800" dirty="0">
                <a:ea typeface="宋体" panose="02010600030101010101" pitchFamily="2" charset="-122"/>
                <a:sym typeface="+mn-ea"/>
              </a:rPr>
              <a:t>@app.route('/')</a:t>
            </a:r>
          </a:p>
          <a:p>
            <a:pPr marL="0" indent="0">
              <a:lnSpc>
                <a:spcPct val="150000"/>
              </a:lnSpc>
              <a:buNone/>
            </a:pPr>
            <a:r>
              <a:rPr sz="1800" dirty="0">
                <a:ea typeface="宋体" panose="02010600030101010101" pitchFamily="2" charset="-122"/>
                <a:sym typeface="+mn-ea"/>
              </a:rPr>
              <a:t>def hello_world():</a:t>
            </a:r>
          </a:p>
          <a:p>
            <a:pPr marL="0" indent="0">
              <a:lnSpc>
                <a:spcPct val="150000"/>
              </a:lnSpc>
              <a:buNone/>
            </a:pPr>
            <a:r>
              <a:rPr sz="1800" dirty="0">
                <a:ea typeface="宋体" panose="02010600030101010101" pitchFamily="2" charset="-122"/>
                <a:sym typeface="+mn-ea"/>
              </a:rPr>
              <a:t>    return '你好，世界！'</a:t>
            </a:r>
          </a:p>
          <a:p>
            <a:pPr marL="0" indent="0">
              <a:lnSpc>
                <a:spcPct val="150000"/>
              </a:lnSpc>
              <a:buNone/>
            </a:pPr>
            <a:r>
              <a:rPr sz="1800" dirty="0">
                <a:ea typeface="宋体" panose="02010600030101010101" pitchFamily="2" charset="-122"/>
                <a:sym typeface="+mn-ea"/>
              </a:rPr>
              <a:t>    </a:t>
            </a:r>
          </a:p>
          <a:p>
            <a:pPr marL="0" indent="0">
              <a:lnSpc>
                <a:spcPct val="150000"/>
              </a:lnSpc>
              <a:buNone/>
            </a:pPr>
            <a:r>
              <a:rPr sz="1800" dirty="0">
                <a:ea typeface="宋体" panose="02010600030101010101" pitchFamily="2" charset="-122"/>
                <a:sym typeface="+mn-ea"/>
              </a:rPr>
              <a:t>if __name__ == "__main__":</a:t>
            </a:r>
          </a:p>
          <a:p>
            <a:pPr marL="0" indent="0">
              <a:lnSpc>
                <a:spcPct val="150000"/>
              </a:lnSpc>
              <a:buNone/>
            </a:pPr>
            <a:r>
              <a:rPr sz="1800" dirty="0">
                <a:ea typeface="宋体" panose="02010600030101010101" pitchFamily="2" charset="-122"/>
                <a:sym typeface="+mn-ea"/>
              </a:rPr>
              <a:t>    app.run(host='127.0.0.1', port=8080)</a:t>
            </a:r>
          </a:p>
        </p:txBody>
      </p:sp>
      <p:pic>
        <p:nvPicPr>
          <p:cNvPr id="2" name="图片 1"/>
          <p:cNvPicPr>
            <a:picLocks noChangeAspect="1"/>
          </p:cNvPicPr>
          <p:nvPr/>
        </p:nvPicPr>
        <p:blipFill>
          <a:blip r:embed="rId2"/>
          <a:stretch>
            <a:fillRect/>
          </a:stretch>
        </p:blipFill>
        <p:spPr>
          <a:xfrm>
            <a:off x="7520305" y="2686685"/>
            <a:ext cx="3295650" cy="971550"/>
          </a:xfrm>
          <a:prstGeom prst="rect">
            <a:avLst/>
          </a:prstGeom>
        </p:spPr>
      </p:pic>
    </p:spTree>
    <p:extLst>
      <p:ext uri="{BB962C8B-B14F-4D97-AF65-F5344CB8AC3E}">
        <p14:creationId xmlns:p14="http://schemas.microsoft.com/office/powerpoint/2010/main" val="152472385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echarts</a:t>
            </a:r>
            <a:r>
              <a:rPr lang="zh-CN" altLang="zh-CN" dirty="0">
                <a:ea typeface="宋体" panose="02010600030101010101" pitchFamily="2" charset="-122"/>
                <a:sym typeface="+mn-ea"/>
              </a:rPr>
              <a:t>使用</a:t>
            </a:r>
            <a:endParaRPr lang="zh-CN" altLang="en-US" dirty="0">
              <a:ea typeface="宋体" panose="02010600030101010101" pitchFamily="2" charset="-122"/>
              <a:sym typeface="+mn-ea"/>
            </a:endParaRPr>
          </a:p>
        </p:txBody>
      </p:sp>
      <p:sp>
        <p:nvSpPr>
          <p:cNvPr id="4" name="Content Placeholder 2"/>
          <p:cNvSpPr txBox="1">
            <a:spLocks noGrp="1"/>
          </p:cNvSpPr>
          <p:nvPr/>
        </p:nvSpPr>
        <p:spPr>
          <a:xfrm>
            <a:off x="779780" y="1443990"/>
            <a:ext cx="603059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800" dirty="0">
                <a:ea typeface="宋体" panose="02010600030101010101" pitchFamily="2" charset="-122"/>
                <a:sym typeface="+mn-ea"/>
              </a:rPr>
              <a:t>Echarts使用：</a:t>
            </a:r>
          </a:p>
          <a:p>
            <a:pPr>
              <a:lnSpc>
                <a:spcPct val="150000"/>
              </a:lnSpc>
            </a:pPr>
            <a:r>
              <a:rPr lang="en-US" altLang="zh-CN" sz="1800" dirty="0">
                <a:ea typeface="宋体" panose="02010600030101010101" pitchFamily="2" charset="-122"/>
                <a:sym typeface="+mn-ea"/>
              </a:rPr>
              <a:t>Step1</a:t>
            </a:r>
            <a:r>
              <a:rPr lang="zh-CN" altLang="en-US" sz="1800" dirty="0">
                <a:ea typeface="宋体" panose="02010600030101010101" pitchFamily="2" charset="-122"/>
                <a:sym typeface="+mn-ea"/>
              </a:rPr>
              <a:t>，引入</a:t>
            </a:r>
            <a:r>
              <a:rPr lang="en-US" altLang="zh-CN" sz="1800" dirty="0">
                <a:ea typeface="宋体" panose="02010600030101010101" pitchFamily="2" charset="-122"/>
                <a:sym typeface="+mn-ea"/>
              </a:rPr>
              <a:t>echarts</a:t>
            </a:r>
          </a:p>
          <a:p>
            <a:pPr marL="0" indent="0">
              <a:lnSpc>
                <a:spcPct val="150000"/>
              </a:lnSpc>
              <a:buNone/>
            </a:pPr>
            <a:r>
              <a:rPr lang="zh-CN" altLang="en-US" sz="1800" dirty="0">
                <a:ea typeface="宋体" panose="02010600030101010101" pitchFamily="2" charset="-122"/>
                <a:sym typeface="+mn-ea"/>
              </a:rPr>
              <a:t>&lt;script src="echarts.min.js"&gt;&lt;/script&gt;</a:t>
            </a:r>
          </a:p>
          <a:p>
            <a:pPr>
              <a:lnSpc>
                <a:spcPct val="150000"/>
              </a:lnSpc>
            </a:pPr>
            <a:r>
              <a:rPr lang="en-US" altLang="zh-CN" sz="1800" dirty="0">
                <a:ea typeface="宋体" panose="02010600030101010101" pitchFamily="2" charset="-122"/>
                <a:sym typeface="+mn-ea"/>
              </a:rPr>
              <a:t>Step2</a:t>
            </a:r>
            <a:r>
              <a:rPr lang="zh-CN" altLang="zh-CN" sz="1800" dirty="0">
                <a:ea typeface="宋体" panose="02010600030101010101" pitchFamily="2" charset="-122"/>
                <a:sym typeface="+mn-ea"/>
              </a:rPr>
              <a:t>，生成echarts对象</a:t>
            </a:r>
          </a:p>
          <a:p>
            <a:pPr marL="0" indent="0">
              <a:lnSpc>
                <a:spcPct val="150000"/>
              </a:lnSpc>
              <a:buNone/>
            </a:pPr>
            <a:r>
              <a:rPr lang="zh-CN" altLang="zh-CN" sz="1800" dirty="0">
                <a:ea typeface="宋体" panose="02010600030101010101" pitchFamily="2" charset="-122"/>
                <a:sym typeface="+mn-ea"/>
              </a:rPr>
              <a:t>var myChart = echarts.init(document.getElementById('main'));</a:t>
            </a:r>
          </a:p>
          <a:p>
            <a:pPr>
              <a:lnSpc>
                <a:spcPct val="150000"/>
              </a:lnSpc>
            </a:pPr>
            <a:r>
              <a:rPr lang="en-US" altLang="zh-CN" sz="1800" dirty="0">
                <a:ea typeface="宋体" panose="02010600030101010101" pitchFamily="2" charset="-122"/>
                <a:sym typeface="+mn-ea"/>
              </a:rPr>
              <a:t>Step3</a:t>
            </a:r>
            <a:r>
              <a:rPr lang="zh-CN" altLang="zh-CN" sz="1800" dirty="0">
                <a:ea typeface="宋体" panose="02010600030101010101" pitchFamily="2" charset="-122"/>
                <a:sym typeface="+mn-ea"/>
              </a:rPr>
              <a:t>，</a:t>
            </a:r>
            <a:r>
              <a:rPr lang="en-US" altLang="zh-CN" sz="1800" dirty="0">
                <a:ea typeface="宋体" panose="02010600030101010101" pitchFamily="2" charset="-122"/>
                <a:sym typeface="+mn-ea"/>
              </a:rPr>
              <a:t>需要通过一个option对象来进行配置</a:t>
            </a:r>
          </a:p>
          <a:p>
            <a:pPr>
              <a:lnSpc>
                <a:spcPct val="150000"/>
              </a:lnSpc>
            </a:pPr>
            <a:r>
              <a:rPr lang="en-US" altLang="zh-CN" sz="1800" dirty="0">
                <a:ea typeface="宋体" panose="02010600030101010101" pitchFamily="2" charset="-122"/>
                <a:sym typeface="+mn-ea"/>
              </a:rPr>
              <a:t>Step4</a:t>
            </a:r>
            <a:r>
              <a:rPr lang="zh-CN" altLang="en-US" sz="1800" dirty="0">
                <a:ea typeface="宋体" panose="02010600030101010101" pitchFamily="2" charset="-122"/>
                <a:sym typeface="+mn-ea"/>
              </a:rPr>
              <a:t>，加载option</a:t>
            </a:r>
          </a:p>
          <a:p>
            <a:pPr>
              <a:lnSpc>
                <a:spcPct val="150000"/>
              </a:lnSpc>
            </a:pPr>
            <a:endParaRPr lang="zh-CN" altLang="en-US" sz="1800" dirty="0">
              <a:ea typeface="宋体" panose="02010600030101010101" pitchFamily="2" charset="-122"/>
              <a:sym typeface="+mn-ea"/>
            </a:endParaRPr>
          </a:p>
          <a:p>
            <a:pPr marL="0" indent="0">
              <a:lnSpc>
                <a:spcPct val="150000"/>
              </a:lnSpc>
              <a:buNone/>
            </a:pPr>
            <a:endParaRPr lang="en-US" altLang="zh-CN" sz="1400" dirty="0">
              <a:ea typeface="宋体" panose="02010600030101010101" pitchFamily="2" charset="-122"/>
              <a:sym typeface="+mn-ea"/>
            </a:endParaRPr>
          </a:p>
        </p:txBody>
      </p:sp>
      <p:graphicFrame>
        <p:nvGraphicFramePr>
          <p:cNvPr id="2" name="表格 1"/>
          <p:cNvGraphicFramePr/>
          <p:nvPr>
            <p:custDataLst>
              <p:tags r:id="rId1"/>
            </p:custDataLst>
          </p:nvPr>
        </p:nvGraphicFramePr>
        <p:xfrm>
          <a:off x="7129780" y="1847850"/>
          <a:ext cx="4480560" cy="4050030"/>
        </p:xfrm>
        <a:graphic>
          <a:graphicData uri="http://schemas.openxmlformats.org/drawingml/2006/table">
            <a:tbl>
              <a:tblPr firstRow="1" bandRow="1">
                <a:tableStyleId>{5940675A-B579-460E-94D1-54222C63F5DA}</a:tableStyleId>
              </a:tblPr>
              <a:tblGrid>
                <a:gridCol w="2240280">
                  <a:extLst>
                    <a:ext uri="{9D8B030D-6E8A-4147-A177-3AD203B41FA5}">
                      <a16:colId xmlns:a16="http://schemas.microsoft.com/office/drawing/2014/main" val="20000"/>
                    </a:ext>
                  </a:extLst>
                </a:gridCol>
                <a:gridCol w="2240280">
                  <a:extLst>
                    <a:ext uri="{9D8B030D-6E8A-4147-A177-3AD203B41FA5}">
                      <a16:colId xmlns:a16="http://schemas.microsoft.com/office/drawing/2014/main" val="20001"/>
                    </a:ext>
                  </a:extLst>
                </a:gridCol>
              </a:tblGrid>
              <a:tr h="675005">
                <a:tc>
                  <a:txBody>
                    <a:bodyPr/>
                    <a:lstStyle/>
                    <a:p>
                      <a:pPr algn="l">
                        <a:buNone/>
                      </a:pPr>
                      <a:r>
                        <a:rPr lang="zh-CN" altLang="en-US" sz="1800"/>
                        <a:t>字段</a:t>
                      </a:r>
                    </a:p>
                  </a:txBody>
                  <a:tcPr/>
                </a:tc>
                <a:tc>
                  <a:txBody>
                    <a:bodyPr/>
                    <a:lstStyle/>
                    <a:p>
                      <a:pPr algn="l">
                        <a:buNone/>
                      </a:pPr>
                      <a:r>
                        <a:rPr lang="zh-CN" altLang="en-US" sz="1800"/>
                        <a:t>含义</a:t>
                      </a:r>
                    </a:p>
                  </a:txBody>
                  <a:tcPr/>
                </a:tc>
                <a:extLst>
                  <a:ext uri="{0D108BD9-81ED-4DB2-BD59-A6C34878D82A}">
                    <a16:rowId xmlns:a16="http://schemas.microsoft.com/office/drawing/2014/main" val="10000"/>
                  </a:ext>
                </a:extLst>
              </a:tr>
              <a:tr h="675005">
                <a:tc>
                  <a:txBody>
                    <a:bodyPr/>
                    <a:lstStyle/>
                    <a:p>
                      <a:pPr algn="l">
                        <a:buNone/>
                      </a:pPr>
                      <a:r>
                        <a:rPr lang="en-US" altLang="zh-CN" sz="1800"/>
                        <a:t>title</a:t>
                      </a:r>
                    </a:p>
                  </a:txBody>
                  <a:tcPr/>
                </a:tc>
                <a:tc>
                  <a:txBody>
                    <a:bodyPr/>
                    <a:lstStyle/>
                    <a:p>
                      <a:pPr algn="l">
                        <a:buNone/>
                      </a:pPr>
                      <a:r>
                        <a:rPr lang="zh-CN" altLang="zh-CN" sz="1800">
                          <a:ea typeface="宋体" panose="02010600030101010101" pitchFamily="2" charset="-122"/>
                        </a:rPr>
                        <a:t>标题配置</a:t>
                      </a:r>
                    </a:p>
                  </a:txBody>
                  <a:tcPr/>
                </a:tc>
                <a:extLst>
                  <a:ext uri="{0D108BD9-81ED-4DB2-BD59-A6C34878D82A}">
                    <a16:rowId xmlns:a16="http://schemas.microsoft.com/office/drawing/2014/main" val="10001"/>
                  </a:ext>
                </a:extLst>
              </a:tr>
              <a:tr h="675005">
                <a:tc>
                  <a:txBody>
                    <a:bodyPr/>
                    <a:lstStyle/>
                    <a:p>
                      <a:pPr algn="l">
                        <a:buNone/>
                      </a:pPr>
                      <a:r>
                        <a:rPr lang="zh-CN" altLang="en-US" sz="1800" dirty="0">
                          <a:ea typeface="宋体" panose="02010600030101010101" pitchFamily="2" charset="-122"/>
                          <a:sym typeface="+mn-ea"/>
                        </a:rPr>
                        <a:t>tooltip</a:t>
                      </a:r>
                      <a:endParaRPr lang="zh-CN" altLang="en-US" sz="1800"/>
                    </a:p>
                  </a:txBody>
                  <a:tcPr/>
                </a:tc>
                <a:tc>
                  <a:txBody>
                    <a:bodyPr/>
                    <a:lstStyle/>
                    <a:p>
                      <a:pPr algn="l">
                        <a:buNone/>
                      </a:pPr>
                      <a:r>
                        <a:rPr lang="zh-CN" altLang="en-US" sz="1800" dirty="0">
                          <a:ea typeface="宋体" panose="02010600030101010101" pitchFamily="2" charset="-122"/>
                          <a:sym typeface="+mn-ea"/>
                        </a:rPr>
                        <a:t>鼠标点击出现的提示</a:t>
                      </a:r>
                      <a:endParaRPr lang="zh-CN" altLang="en-US" sz="1800"/>
                    </a:p>
                  </a:txBody>
                  <a:tcPr/>
                </a:tc>
                <a:extLst>
                  <a:ext uri="{0D108BD9-81ED-4DB2-BD59-A6C34878D82A}">
                    <a16:rowId xmlns:a16="http://schemas.microsoft.com/office/drawing/2014/main" val="10002"/>
                  </a:ext>
                </a:extLst>
              </a:tr>
              <a:tr h="675005">
                <a:tc>
                  <a:txBody>
                    <a:bodyPr/>
                    <a:lstStyle/>
                    <a:p>
                      <a:pPr algn="l">
                        <a:buNone/>
                      </a:pPr>
                      <a:r>
                        <a:rPr lang="zh-CN" altLang="en-US" sz="1800" dirty="0">
                          <a:ea typeface="宋体" panose="02010600030101010101" pitchFamily="2" charset="-122"/>
                          <a:sym typeface="+mn-ea"/>
                        </a:rPr>
                        <a:t>visualMap</a:t>
                      </a:r>
                      <a:endParaRPr lang="zh-CN" altLang="en-US" sz="1800"/>
                    </a:p>
                  </a:txBody>
                  <a:tcPr/>
                </a:tc>
                <a:tc>
                  <a:txBody>
                    <a:bodyPr/>
                    <a:lstStyle/>
                    <a:p>
                      <a:pPr algn="l">
                        <a:buNone/>
                      </a:pPr>
                      <a:r>
                        <a:rPr lang="zh-CN" altLang="en-US" sz="1800" dirty="0">
                          <a:ea typeface="宋体" panose="02010600030101010101" pitchFamily="2" charset="-122"/>
                          <a:sym typeface="+mn-ea"/>
                        </a:rPr>
                        <a:t>视觉映射器</a:t>
                      </a:r>
                      <a:endParaRPr lang="zh-CN" altLang="en-US" sz="1800"/>
                    </a:p>
                  </a:txBody>
                  <a:tcPr/>
                </a:tc>
                <a:extLst>
                  <a:ext uri="{0D108BD9-81ED-4DB2-BD59-A6C34878D82A}">
                    <a16:rowId xmlns:a16="http://schemas.microsoft.com/office/drawing/2014/main" val="10003"/>
                  </a:ext>
                </a:extLst>
              </a:tr>
              <a:tr h="675005">
                <a:tc>
                  <a:txBody>
                    <a:bodyPr/>
                    <a:lstStyle/>
                    <a:p>
                      <a:pPr algn="l">
                        <a:buNone/>
                      </a:pPr>
                      <a:r>
                        <a:rPr lang="zh-CN" altLang="en-US" sz="1800" dirty="0">
                          <a:ea typeface="宋体" panose="02010600030101010101" pitchFamily="2" charset="-122"/>
                          <a:sym typeface="+mn-ea"/>
                        </a:rPr>
                        <a:t>series</a:t>
                      </a:r>
                      <a:endParaRPr lang="zh-CN" altLang="en-US" sz="1800"/>
                    </a:p>
                  </a:txBody>
                  <a:tcPr/>
                </a:tc>
                <a:tc>
                  <a:txBody>
                    <a:bodyPr/>
                    <a:lstStyle/>
                    <a:p>
                      <a:pPr algn="l">
                        <a:buNone/>
                      </a:pPr>
                      <a:r>
                        <a:rPr lang="zh-CN" altLang="en-US" sz="1800"/>
                        <a:t>表格数据</a:t>
                      </a:r>
                    </a:p>
                  </a:txBody>
                  <a:tcPr/>
                </a:tc>
                <a:extLst>
                  <a:ext uri="{0D108BD9-81ED-4DB2-BD59-A6C34878D82A}">
                    <a16:rowId xmlns:a16="http://schemas.microsoft.com/office/drawing/2014/main" val="10004"/>
                  </a:ext>
                </a:extLst>
              </a:tr>
              <a:tr h="675005">
                <a:tc>
                  <a:txBody>
                    <a:bodyPr/>
                    <a:lstStyle/>
                    <a:p>
                      <a:pPr algn="l">
                        <a:buNone/>
                      </a:pPr>
                      <a:r>
                        <a:rPr lang="en-US" altLang="zh-CN" sz="1800" dirty="0">
                          <a:ea typeface="宋体" panose="02010600030101010101" pitchFamily="2" charset="-122"/>
                          <a:sym typeface="+mn-ea"/>
                        </a:rPr>
                        <a:t>legend</a:t>
                      </a:r>
                      <a:endParaRPr lang="zh-CN" altLang="en-US" sz="1800"/>
                    </a:p>
                  </a:txBody>
                  <a:tcPr/>
                </a:tc>
                <a:tc>
                  <a:txBody>
                    <a:bodyPr/>
                    <a:lstStyle/>
                    <a:p>
                      <a:pPr algn="l">
                        <a:buNone/>
                      </a:pPr>
                      <a:r>
                        <a:rPr lang="zh-CN" altLang="zh-CN" sz="1800">
                          <a:ea typeface="宋体" panose="02010600030101010101" pitchFamily="2" charset="-122"/>
                        </a:rPr>
                        <a:t>图例</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05572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echarts</a:t>
            </a:r>
            <a:r>
              <a:rPr lang="zh-CN" altLang="zh-CN" dirty="0">
                <a:ea typeface="宋体" panose="02010600030101010101" pitchFamily="2" charset="-122"/>
                <a:sym typeface="+mn-ea"/>
              </a:rPr>
              <a:t>使用</a:t>
            </a:r>
            <a:endParaRPr lang="zh-CN" altLang="en-US" dirty="0">
              <a:ea typeface="宋体" panose="02010600030101010101" pitchFamily="2" charset="-122"/>
              <a:sym typeface="+mn-ea"/>
            </a:endParaRPr>
          </a:p>
        </p:txBody>
      </p:sp>
      <p:sp>
        <p:nvSpPr>
          <p:cNvPr id="4" name="Content Placeholder 2"/>
          <p:cNvSpPr txBox="1">
            <a:spLocks noGrp="1"/>
          </p:cNvSpPr>
          <p:nvPr/>
        </p:nvSpPr>
        <p:spPr>
          <a:xfrm>
            <a:off x="425450" y="1224280"/>
            <a:ext cx="6112510"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00000"/>
              </a:lnSpc>
              <a:buNone/>
            </a:pPr>
            <a:r>
              <a:rPr lang="en-US" altLang="zh-CN" sz="1400" dirty="0">
                <a:ea typeface="宋体" panose="02010600030101010101" pitchFamily="2" charset="-122"/>
                <a:sym typeface="+mn-ea"/>
              </a:rPr>
              <a:t>&lt;script type="text/javascript"&gt;</a:t>
            </a:r>
          </a:p>
          <a:p>
            <a:pPr marL="0" indent="0">
              <a:lnSpc>
                <a:spcPct val="100000"/>
              </a:lnSpc>
              <a:buNone/>
            </a:pPr>
            <a:r>
              <a:rPr lang="en-US" altLang="zh-CN" sz="1400" dirty="0">
                <a:ea typeface="宋体" panose="02010600030101010101" pitchFamily="2" charset="-122"/>
                <a:sym typeface="+mn-ea"/>
              </a:rPr>
              <a:t>    // 基于准备好的dom，初始化echarts实例</a:t>
            </a:r>
          </a:p>
          <a:p>
            <a:pPr marL="0" indent="0">
              <a:lnSpc>
                <a:spcPct val="100000"/>
              </a:lnSpc>
              <a:buNone/>
            </a:pPr>
            <a:r>
              <a:rPr lang="en-US" altLang="zh-CN" sz="1400" dirty="0">
                <a:ea typeface="宋体" panose="02010600030101010101" pitchFamily="2" charset="-122"/>
                <a:sym typeface="+mn-ea"/>
              </a:rPr>
              <a:t>    var myChart = echarts.init(document.getElementById('main'));</a:t>
            </a:r>
          </a:p>
          <a:p>
            <a:pPr marL="0" indent="0">
              <a:lnSpc>
                <a:spcPct val="100000"/>
              </a:lnSpc>
              <a:buNone/>
            </a:pPr>
            <a:endParaRPr lang="en-US" altLang="zh-CN" sz="1400" dirty="0">
              <a:ea typeface="宋体" panose="02010600030101010101" pitchFamily="2" charset="-122"/>
              <a:sym typeface="+mn-ea"/>
            </a:endParaRPr>
          </a:p>
          <a:p>
            <a:pPr marL="0" indent="0">
              <a:lnSpc>
                <a:spcPct val="100000"/>
              </a:lnSpc>
              <a:buNone/>
            </a:pPr>
            <a:r>
              <a:rPr lang="en-US" altLang="zh-CN" sz="1400" dirty="0">
                <a:ea typeface="宋体" panose="02010600030101010101" pitchFamily="2" charset="-122"/>
                <a:sym typeface="+mn-ea"/>
              </a:rPr>
              <a:t>    // 指定图表的配置项和数据</a:t>
            </a:r>
          </a:p>
          <a:p>
            <a:pPr marL="0" indent="0">
              <a:lnSpc>
                <a:spcPct val="100000"/>
              </a:lnSpc>
              <a:buNone/>
            </a:pPr>
            <a:r>
              <a:rPr lang="en-US" altLang="zh-CN" sz="1400" dirty="0">
                <a:ea typeface="宋体" panose="02010600030101010101" pitchFamily="2" charset="-122"/>
                <a:sym typeface="+mn-ea"/>
              </a:rPr>
              <a:t>    var option = {</a:t>
            </a:r>
          </a:p>
          <a:p>
            <a:pPr marL="0" indent="0">
              <a:lnSpc>
                <a:spcPct val="100000"/>
              </a:lnSpc>
              <a:buNone/>
            </a:pPr>
            <a:r>
              <a:rPr lang="en-US" altLang="zh-CN" sz="1400" dirty="0">
                <a:ea typeface="宋体" panose="02010600030101010101" pitchFamily="2" charset="-122"/>
                <a:sym typeface="+mn-ea"/>
              </a:rPr>
              <a:t>        title: {</a:t>
            </a:r>
          </a:p>
          <a:p>
            <a:pPr marL="0" indent="0">
              <a:lnSpc>
                <a:spcPct val="100000"/>
              </a:lnSpc>
              <a:buNone/>
            </a:pPr>
            <a:r>
              <a:rPr lang="en-US" altLang="zh-CN" sz="1400" dirty="0">
                <a:ea typeface="宋体" panose="02010600030101010101" pitchFamily="2" charset="-122"/>
                <a:sym typeface="+mn-ea"/>
              </a:rPr>
              <a:t>            text: '</a:t>
            </a:r>
            <a:r>
              <a:rPr lang="zh-CN" altLang="en-US" sz="1400" dirty="0">
                <a:ea typeface="宋体" panose="02010600030101010101" pitchFamily="2" charset="-122"/>
                <a:sym typeface="+mn-ea"/>
              </a:rPr>
              <a:t>累计</a:t>
            </a:r>
            <a:r>
              <a:rPr lang="en-US" altLang="zh-CN" sz="1400" dirty="0">
                <a:ea typeface="宋体" panose="02010600030101010101" pitchFamily="2" charset="-122"/>
                <a:sym typeface="+mn-ea"/>
              </a:rPr>
              <a:t>确诊国家 Top10'</a:t>
            </a:r>
          </a:p>
          <a:p>
            <a:pPr marL="0" indent="0">
              <a:lnSpc>
                <a:spcPct val="100000"/>
              </a:lnSpc>
              <a:buNone/>
            </a:pPr>
            <a:r>
              <a:rPr lang="en-US" altLang="zh-CN" sz="1400" dirty="0">
                <a:ea typeface="宋体" panose="02010600030101010101" pitchFamily="2" charset="-122"/>
                <a:sym typeface="+mn-ea"/>
              </a:rPr>
              <a:t>        },</a:t>
            </a:r>
          </a:p>
          <a:p>
            <a:pPr marL="0" indent="0">
              <a:lnSpc>
                <a:spcPct val="100000"/>
              </a:lnSpc>
              <a:buNone/>
            </a:pPr>
            <a:r>
              <a:rPr lang="en-US" altLang="zh-CN" sz="1400" dirty="0">
                <a:ea typeface="宋体" panose="02010600030101010101" pitchFamily="2" charset="-122"/>
                <a:sym typeface="+mn-ea"/>
              </a:rPr>
              <a:t>        tooltip: {},</a:t>
            </a:r>
          </a:p>
          <a:p>
            <a:pPr marL="0" indent="0">
              <a:lnSpc>
                <a:spcPct val="100000"/>
              </a:lnSpc>
              <a:buNone/>
            </a:pPr>
            <a:r>
              <a:rPr lang="en-US" altLang="zh-CN" sz="1400" dirty="0">
                <a:ea typeface="宋体" panose="02010600030101010101" pitchFamily="2" charset="-122"/>
                <a:sym typeface="+mn-ea"/>
              </a:rPr>
              <a:t>        legend: {</a:t>
            </a:r>
          </a:p>
          <a:p>
            <a:pPr marL="0" indent="0">
              <a:lnSpc>
                <a:spcPct val="100000"/>
              </a:lnSpc>
              <a:buNone/>
            </a:pPr>
            <a:r>
              <a:rPr lang="en-US" altLang="zh-CN" sz="1400" dirty="0">
                <a:ea typeface="宋体" panose="02010600030101010101" pitchFamily="2" charset="-122"/>
                <a:sym typeface="+mn-ea"/>
              </a:rPr>
              <a:t>            data:['</a:t>
            </a:r>
            <a:r>
              <a:rPr lang="zh-CN" altLang="en-US" sz="1400" dirty="0">
                <a:ea typeface="宋体" panose="02010600030101010101" pitchFamily="2" charset="-122"/>
                <a:sym typeface="+mn-ea"/>
              </a:rPr>
              <a:t>累计</a:t>
            </a:r>
            <a:r>
              <a:rPr lang="en-US" altLang="zh-CN" sz="1400" dirty="0">
                <a:ea typeface="宋体" panose="02010600030101010101" pitchFamily="2" charset="-122"/>
                <a:sym typeface="+mn-ea"/>
              </a:rPr>
              <a:t>确诊']</a:t>
            </a:r>
          </a:p>
          <a:p>
            <a:pPr marL="0" indent="0">
              <a:lnSpc>
                <a:spcPct val="100000"/>
              </a:lnSpc>
              <a:buNone/>
            </a:pPr>
            <a:r>
              <a:rPr lang="en-US" altLang="zh-CN" sz="1400" dirty="0">
                <a:ea typeface="宋体" panose="02010600030101010101" pitchFamily="2" charset="-122"/>
                <a:sym typeface="+mn-ea"/>
              </a:rPr>
              <a:t>        },</a:t>
            </a:r>
          </a:p>
          <a:p>
            <a:pPr marL="0" indent="0">
              <a:lnSpc>
                <a:spcPct val="100000"/>
              </a:lnSpc>
              <a:buNone/>
            </a:pPr>
            <a:r>
              <a:rPr lang="en-US" altLang="zh-CN" sz="1400" dirty="0">
                <a:ea typeface="宋体" panose="02010600030101010101" pitchFamily="2" charset="-122"/>
                <a:sym typeface="+mn-ea"/>
              </a:rPr>
              <a:t>        xAxis: {</a:t>
            </a:r>
          </a:p>
          <a:p>
            <a:pPr marL="0" indent="0">
              <a:lnSpc>
                <a:spcPct val="100000"/>
              </a:lnSpc>
              <a:buNone/>
            </a:pPr>
            <a:r>
              <a:rPr lang="en-US" altLang="zh-CN" sz="1400" dirty="0">
                <a:ea typeface="宋体" panose="02010600030101010101" pitchFamily="2" charset="-122"/>
                <a:sym typeface="+mn-ea"/>
              </a:rPr>
              <a:t>            data: ["美国","巴西","俄罗斯", "西班牙", "英国","意大利","法国","德国","土耳其","伊朗"]</a:t>
            </a:r>
          </a:p>
          <a:p>
            <a:pPr marL="0" indent="0">
              <a:lnSpc>
                <a:spcPct val="100000"/>
              </a:lnSpc>
              <a:buNone/>
            </a:pPr>
            <a:r>
              <a:rPr lang="en-US" altLang="zh-CN" sz="1400" dirty="0">
                <a:ea typeface="宋体" panose="02010600030101010101" pitchFamily="2" charset="-122"/>
                <a:sym typeface="+mn-ea"/>
              </a:rPr>
              <a:t>        },</a:t>
            </a:r>
          </a:p>
        </p:txBody>
      </p:sp>
      <p:sp>
        <p:nvSpPr>
          <p:cNvPr id="2" name="Content Placeholder 2"/>
          <p:cNvSpPr txBox="1">
            <a:spLocks noGrp="1"/>
          </p:cNvSpPr>
          <p:nvPr/>
        </p:nvSpPr>
        <p:spPr>
          <a:xfrm>
            <a:off x="6160135" y="1224280"/>
            <a:ext cx="582358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00000"/>
              </a:lnSpc>
              <a:buNone/>
            </a:pPr>
            <a:endParaRPr lang="en-US" altLang="zh-CN" sz="1400" dirty="0">
              <a:ea typeface="宋体" panose="02010600030101010101" pitchFamily="2" charset="-122"/>
              <a:sym typeface="+mn-ea"/>
            </a:endParaRPr>
          </a:p>
          <a:p>
            <a:pPr marL="0" indent="0">
              <a:lnSpc>
                <a:spcPct val="100000"/>
              </a:lnSpc>
              <a:buNone/>
            </a:pPr>
            <a:r>
              <a:rPr lang="en-US" altLang="zh-CN" sz="1400" dirty="0">
                <a:ea typeface="宋体" panose="02010600030101010101" pitchFamily="2" charset="-122"/>
                <a:sym typeface="+mn-ea"/>
              </a:rPr>
              <a:t>        yAxis: {},</a:t>
            </a:r>
          </a:p>
          <a:p>
            <a:pPr marL="0" indent="0">
              <a:lnSpc>
                <a:spcPct val="100000"/>
              </a:lnSpc>
              <a:buNone/>
            </a:pPr>
            <a:r>
              <a:rPr lang="en-US" altLang="zh-CN" sz="1400" dirty="0">
                <a:ea typeface="宋体" panose="02010600030101010101" pitchFamily="2" charset="-122"/>
                <a:sym typeface="+mn-ea"/>
              </a:rPr>
              <a:t>        series: [{</a:t>
            </a:r>
          </a:p>
          <a:p>
            <a:pPr marL="0" indent="0">
              <a:lnSpc>
                <a:spcPct val="100000"/>
              </a:lnSpc>
              <a:buNone/>
            </a:pPr>
            <a:r>
              <a:rPr lang="en-US" altLang="zh-CN" sz="1400" dirty="0">
                <a:ea typeface="宋体" panose="02010600030101010101" pitchFamily="2" charset="-122"/>
                <a:sym typeface="+mn-ea"/>
              </a:rPr>
              <a:t>            name: '新增',</a:t>
            </a:r>
          </a:p>
          <a:p>
            <a:pPr marL="0" indent="0">
              <a:lnSpc>
                <a:spcPct val="100000"/>
              </a:lnSpc>
              <a:buNone/>
            </a:pPr>
            <a:r>
              <a:rPr lang="en-US" altLang="zh-CN" sz="1400" dirty="0">
                <a:ea typeface="宋体" panose="02010600030101010101" pitchFamily="2" charset="-122"/>
                <a:sym typeface="+mn-ea"/>
              </a:rPr>
              <a:t>            type: 'bar',</a:t>
            </a:r>
          </a:p>
          <a:p>
            <a:pPr marL="0" indent="0">
              <a:lnSpc>
                <a:spcPct val="100000"/>
              </a:lnSpc>
              <a:buNone/>
            </a:pPr>
            <a:r>
              <a:rPr lang="en-US" altLang="zh-CN" sz="1400" dirty="0">
                <a:ea typeface="宋体" panose="02010600030101010101" pitchFamily="2" charset="-122"/>
                <a:sym typeface="+mn-ea"/>
              </a:rPr>
              <a:t>            data: [1666828, 347398, 335882, 281904, 258504, 229327, 182036, 179986, 155686, 133521]</a:t>
            </a:r>
          </a:p>
          <a:p>
            <a:pPr marL="0" indent="0">
              <a:lnSpc>
                <a:spcPct val="100000"/>
              </a:lnSpc>
              <a:buNone/>
            </a:pPr>
            <a:r>
              <a:rPr lang="en-US" altLang="zh-CN" sz="1400" dirty="0">
                <a:ea typeface="宋体" panose="02010600030101010101" pitchFamily="2" charset="-122"/>
                <a:sym typeface="+mn-ea"/>
              </a:rPr>
              <a:t>        }]</a:t>
            </a:r>
          </a:p>
          <a:p>
            <a:pPr marL="0" indent="0">
              <a:lnSpc>
                <a:spcPct val="100000"/>
              </a:lnSpc>
              <a:buNone/>
            </a:pPr>
            <a:r>
              <a:rPr lang="en-US" altLang="zh-CN" sz="1400" dirty="0">
                <a:ea typeface="宋体" panose="02010600030101010101" pitchFamily="2" charset="-122"/>
                <a:sym typeface="+mn-ea"/>
              </a:rPr>
              <a:t>    };</a:t>
            </a:r>
          </a:p>
          <a:p>
            <a:pPr marL="0" indent="0">
              <a:lnSpc>
                <a:spcPct val="100000"/>
              </a:lnSpc>
              <a:buNone/>
            </a:pPr>
            <a:endParaRPr lang="en-US" altLang="zh-CN" sz="1400" dirty="0">
              <a:ea typeface="宋体" panose="02010600030101010101" pitchFamily="2" charset="-122"/>
              <a:sym typeface="+mn-ea"/>
            </a:endParaRPr>
          </a:p>
          <a:p>
            <a:pPr marL="0" indent="0">
              <a:lnSpc>
                <a:spcPct val="100000"/>
              </a:lnSpc>
              <a:buNone/>
            </a:pPr>
            <a:r>
              <a:rPr lang="en-US" altLang="zh-CN" sz="1400" dirty="0">
                <a:ea typeface="宋体" panose="02010600030101010101" pitchFamily="2" charset="-122"/>
                <a:sym typeface="+mn-ea"/>
              </a:rPr>
              <a:t>    // 使用刚指定的配置项和数据显示图表。</a:t>
            </a:r>
          </a:p>
          <a:p>
            <a:pPr marL="0" indent="0">
              <a:lnSpc>
                <a:spcPct val="100000"/>
              </a:lnSpc>
              <a:buNone/>
            </a:pPr>
            <a:r>
              <a:rPr lang="en-US" altLang="zh-CN" sz="1400" dirty="0">
                <a:ea typeface="宋体" panose="02010600030101010101" pitchFamily="2" charset="-122"/>
                <a:sym typeface="+mn-ea"/>
              </a:rPr>
              <a:t>    myChart.setOption(option);</a:t>
            </a:r>
          </a:p>
          <a:p>
            <a:pPr marL="0" indent="0">
              <a:lnSpc>
                <a:spcPct val="100000"/>
              </a:lnSpc>
              <a:buNone/>
            </a:pPr>
            <a:r>
              <a:rPr lang="en-US" altLang="zh-CN" sz="1400" dirty="0">
                <a:ea typeface="宋体" panose="02010600030101010101" pitchFamily="2" charset="-122"/>
                <a:sym typeface="+mn-ea"/>
              </a:rPr>
              <a:t>&lt;/script&gt;</a:t>
            </a:r>
          </a:p>
        </p:txBody>
      </p:sp>
    </p:spTree>
    <p:extLst>
      <p:ext uri="{BB962C8B-B14F-4D97-AF65-F5344CB8AC3E}">
        <p14:creationId xmlns:p14="http://schemas.microsoft.com/office/powerpoint/2010/main" val="4726263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echarts</a:t>
            </a:r>
            <a:r>
              <a:rPr lang="zh-CN" altLang="zh-CN" dirty="0">
                <a:ea typeface="宋体" panose="02010600030101010101" pitchFamily="2" charset="-122"/>
                <a:sym typeface="+mn-ea"/>
              </a:rPr>
              <a:t>使用</a:t>
            </a:r>
            <a:endParaRPr lang="zh-CN" altLang="en-US" dirty="0">
              <a:ea typeface="宋体" panose="02010600030101010101" pitchFamily="2" charset="-122"/>
              <a:sym typeface="+mn-ea"/>
            </a:endParaRPr>
          </a:p>
        </p:txBody>
      </p:sp>
      <p:sp>
        <p:nvSpPr>
          <p:cNvPr id="4" name="Content Placeholder 2"/>
          <p:cNvSpPr txBox="1">
            <a:spLocks noGrp="1"/>
          </p:cNvSpPr>
          <p:nvPr/>
        </p:nvSpPr>
        <p:spPr>
          <a:xfrm>
            <a:off x="779780" y="1443990"/>
            <a:ext cx="603059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800" dirty="0">
                <a:solidFill>
                  <a:srgbClr val="FF0000"/>
                </a:solidFill>
                <a:ea typeface="宋体" panose="02010600030101010101" pitchFamily="2" charset="-122"/>
                <a:sym typeface="+mn-ea"/>
              </a:rPr>
              <a:t>To DO</a:t>
            </a:r>
            <a:r>
              <a:rPr lang="zh-CN" altLang="en-US" sz="1800" dirty="0">
                <a:solidFill>
                  <a:srgbClr val="FF0000"/>
                </a:solidFill>
                <a:ea typeface="宋体" panose="02010600030101010101" pitchFamily="2" charset="-122"/>
                <a:sym typeface="+mn-ea"/>
              </a:rPr>
              <a:t>：针对</a:t>
            </a:r>
            <a:r>
              <a:rPr lang="en-US" altLang="zh-CN" sz="1800" dirty="0" err="1">
                <a:solidFill>
                  <a:srgbClr val="FF0000"/>
                </a:solidFill>
                <a:ea typeface="宋体" panose="02010600030101010101" pitchFamily="2" charset="-122"/>
                <a:sym typeface="+mn-ea"/>
              </a:rPr>
              <a:t>echarts</a:t>
            </a:r>
            <a:r>
              <a:rPr lang="zh-CN" altLang="en-US" sz="1800" dirty="0">
                <a:solidFill>
                  <a:srgbClr val="FF0000"/>
                </a:solidFill>
                <a:ea typeface="宋体" panose="02010600030101010101" pitchFamily="2" charset="-122"/>
                <a:sym typeface="+mn-ea"/>
              </a:rPr>
              <a:t>代码，如何应用自己的项目中</a:t>
            </a:r>
            <a:endParaRPr lang="en-US" altLang="zh-CN" sz="1800" dirty="0">
              <a:solidFill>
                <a:srgbClr val="FF0000"/>
              </a:solidFill>
              <a:ea typeface="宋体" panose="02010600030101010101" pitchFamily="2" charset="-122"/>
              <a:sym typeface="+mn-ea"/>
            </a:endParaRPr>
          </a:p>
          <a:p>
            <a:pPr marL="0" indent="0">
              <a:lnSpc>
                <a:spcPct val="150000"/>
              </a:lnSpc>
              <a:buNone/>
            </a:pPr>
            <a:r>
              <a:rPr lang="en-US" altLang="zh-CN" sz="1800" dirty="0">
                <a:ea typeface="宋体" panose="02010600030101010101" pitchFamily="2" charset="-122"/>
                <a:sym typeface="+mn-ea"/>
              </a:rPr>
              <a:t>Step1</a:t>
            </a:r>
            <a:r>
              <a:rPr lang="zh-CN" altLang="en-US" sz="1800" dirty="0">
                <a:ea typeface="宋体" panose="02010600030101010101" pitchFamily="2" charset="-122"/>
                <a:sym typeface="+mn-ea"/>
              </a:rPr>
              <a:t>，定义</a:t>
            </a:r>
            <a:r>
              <a:rPr lang="en-US" altLang="zh-CN" sz="1800" dirty="0">
                <a:ea typeface="宋体" panose="02010600030101010101" pitchFamily="2" charset="-122"/>
                <a:sym typeface="+mn-ea"/>
              </a:rPr>
              <a:t>HTML</a:t>
            </a:r>
            <a:r>
              <a:rPr lang="zh-CN" altLang="en-US" sz="1800" dirty="0">
                <a:ea typeface="宋体" panose="02010600030101010101" pitchFamily="2" charset="-122"/>
                <a:sym typeface="+mn-ea"/>
              </a:rPr>
              <a:t>标签</a:t>
            </a:r>
            <a:endParaRPr lang="en-US" altLang="zh-CN" sz="1800" dirty="0">
              <a:ea typeface="宋体" panose="02010600030101010101" pitchFamily="2" charset="-122"/>
              <a:sym typeface="+mn-ea"/>
            </a:endParaRPr>
          </a:p>
          <a:p>
            <a:pPr marL="0" indent="0">
              <a:lnSpc>
                <a:spcPct val="150000"/>
              </a:lnSpc>
              <a:buNone/>
            </a:pPr>
            <a:r>
              <a:rPr lang="en-US" altLang="zh-CN" sz="1800" dirty="0">
                <a:ea typeface="宋体" panose="02010600030101010101" pitchFamily="2" charset="-122"/>
                <a:sym typeface="+mn-ea"/>
              </a:rPr>
              <a:t>&lt;html&gt; &lt;/html&gt;</a:t>
            </a:r>
          </a:p>
          <a:p>
            <a:pPr marL="0" indent="0">
              <a:lnSpc>
                <a:spcPct val="150000"/>
              </a:lnSpc>
              <a:buNone/>
            </a:pPr>
            <a:r>
              <a:rPr lang="en-US" altLang="zh-CN" sz="1800" dirty="0">
                <a:ea typeface="宋体" panose="02010600030101010101" pitchFamily="2" charset="-122"/>
                <a:sym typeface="+mn-ea"/>
              </a:rPr>
              <a:t>&lt;body&gt;&lt;/body&gt;</a:t>
            </a:r>
          </a:p>
          <a:p>
            <a:pPr marL="0" indent="0">
              <a:lnSpc>
                <a:spcPct val="150000"/>
              </a:lnSpc>
              <a:buNone/>
            </a:pPr>
            <a:r>
              <a:rPr lang="en-US" altLang="zh-CN" sz="1800" dirty="0">
                <a:ea typeface="宋体" panose="02010600030101010101" pitchFamily="2" charset="-122"/>
                <a:sym typeface="+mn-ea"/>
              </a:rPr>
              <a:t>&lt;div&gt; &lt;/div&gt;</a:t>
            </a:r>
          </a:p>
          <a:p>
            <a:pPr>
              <a:lnSpc>
                <a:spcPct val="150000"/>
              </a:lnSpc>
            </a:pPr>
            <a:r>
              <a:rPr lang="en-US" altLang="zh-CN" sz="1800" dirty="0">
                <a:ea typeface="宋体" panose="02010600030101010101" pitchFamily="2" charset="-122"/>
                <a:sym typeface="+mn-ea"/>
              </a:rPr>
              <a:t>Step2</a:t>
            </a:r>
            <a:r>
              <a:rPr lang="zh-CN" altLang="en-US" sz="1800" dirty="0">
                <a:ea typeface="宋体" panose="02010600030101010101" pitchFamily="2" charset="-122"/>
                <a:sym typeface="+mn-ea"/>
              </a:rPr>
              <a:t>，定义控件样式</a:t>
            </a:r>
            <a:endParaRPr lang="en-US" altLang="zh-CN" sz="1800" dirty="0">
              <a:ea typeface="宋体" panose="02010600030101010101" pitchFamily="2" charset="-122"/>
              <a:sym typeface="+mn-ea"/>
            </a:endParaRPr>
          </a:p>
          <a:p>
            <a:pPr marL="0" indent="0">
              <a:lnSpc>
                <a:spcPct val="150000"/>
              </a:lnSpc>
              <a:buNone/>
            </a:pPr>
            <a:r>
              <a:rPr lang="en-US" altLang="zh-CN" sz="1800" dirty="0">
                <a:ea typeface="宋体" panose="02010600030101010101" pitchFamily="2" charset="-122"/>
                <a:sym typeface="+mn-ea"/>
              </a:rPr>
              <a:t>style=‘width:600px;height:400px;’</a:t>
            </a:r>
          </a:p>
          <a:p>
            <a:pPr>
              <a:lnSpc>
                <a:spcPct val="150000"/>
              </a:lnSpc>
            </a:pPr>
            <a:r>
              <a:rPr lang="en-US" altLang="zh-CN" sz="1800" dirty="0">
                <a:ea typeface="宋体" panose="02010600030101010101" pitchFamily="2" charset="-122"/>
                <a:sym typeface="+mn-ea"/>
              </a:rPr>
              <a:t>Step3</a:t>
            </a:r>
            <a:r>
              <a:rPr lang="zh-CN" altLang="en-US" sz="1800" dirty="0">
                <a:ea typeface="宋体" panose="02010600030101010101" pitchFamily="2" charset="-122"/>
                <a:sym typeface="+mn-ea"/>
              </a:rPr>
              <a:t>，使用</a:t>
            </a:r>
            <a:r>
              <a:rPr lang="en-US" altLang="zh-CN" sz="1800" dirty="0">
                <a:ea typeface="宋体" panose="02010600030101010101" pitchFamily="2" charset="-122"/>
                <a:sym typeface="+mn-ea"/>
              </a:rPr>
              <a:t> </a:t>
            </a:r>
            <a:r>
              <a:rPr lang="en-US" altLang="zh-CN" sz="1800" dirty="0" err="1">
                <a:ea typeface="宋体" panose="02010600030101010101" pitchFamily="2" charset="-122"/>
                <a:sym typeface="+mn-ea"/>
              </a:rPr>
              <a:t>javascript</a:t>
            </a:r>
            <a:r>
              <a:rPr lang="en-US" altLang="zh-CN" sz="1800" dirty="0">
                <a:ea typeface="宋体" panose="02010600030101010101" pitchFamily="2" charset="-122"/>
                <a:sym typeface="+mn-ea"/>
              </a:rPr>
              <a:t> (</a:t>
            </a:r>
            <a:r>
              <a:rPr lang="en-US" altLang="zh-CN" sz="1800" dirty="0" err="1">
                <a:ea typeface="宋体" panose="02010600030101010101" pitchFamily="2" charset="-122"/>
                <a:sym typeface="+mn-ea"/>
              </a:rPr>
              <a:t>echarts</a:t>
            </a:r>
            <a:r>
              <a:rPr lang="en-US" altLang="zh-CN" sz="1800" dirty="0">
                <a:ea typeface="宋体" panose="02010600030101010101" pitchFamily="2" charset="-122"/>
                <a:sym typeface="+mn-ea"/>
              </a:rPr>
              <a:t>)</a:t>
            </a:r>
            <a:r>
              <a:rPr lang="zh-CN" altLang="en-US" sz="1800" dirty="0">
                <a:ea typeface="宋体" panose="02010600030101010101" pitchFamily="2" charset="-122"/>
                <a:sym typeface="+mn-ea"/>
              </a:rPr>
              <a:t>管理该控件</a:t>
            </a:r>
            <a:endParaRPr lang="en-US" altLang="zh-CN" sz="1800" dirty="0">
              <a:ea typeface="宋体" panose="02010600030101010101" pitchFamily="2" charset="-122"/>
              <a:sym typeface="+mn-ea"/>
            </a:endParaRPr>
          </a:p>
          <a:p>
            <a:pPr marL="0" indent="0">
              <a:lnSpc>
                <a:spcPct val="150000"/>
              </a:lnSpc>
              <a:buNone/>
            </a:pPr>
            <a:endParaRPr lang="zh-CN" altLang="en-US" sz="1800" dirty="0">
              <a:ea typeface="宋体" panose="02010600030101010101" pitchFamily="2" charset="-122"/>
              <a:sym typeface="+mn-ea"/>
            </a:endParaRPr>
          </a:p>
          <a:p>
            <a:pPr marL="0" indent="0">
              <a:lnSpc>
                <a:spcPct val="150000"/>
              </a:lnSpc>
              <a:buNone/>
            </a:pPr>
            <a:endParaRPr lang="en-US" altLang="zh-CN" sz="1400" dirty="0">
              <a:ea typeface="宋体" panose="02010600030101010101" pitchFamily="2" charset="-122"/>
              <a:sym typeface="+mn-ea"/>
            </a:endParaRPr>
          </a:p>
        </p:txBody>
      </p:sp>
      <p:pic>
        <p:nvPicPr>
          <p:cNvPr id="3" name="图片 2">
            <a:extLst>
              <a:ext uri="{FF2B5EF4-FFF2-40B4-BE49-F238E27FC236}">
                <a16:creationId xmlns:a16="http://schemas.microsoft.com/office/drawing/2014/main" id="{85FBF0E4-D314-42FD-BA41-9AEFB40F9391}"/>
              </a:ext>
            </a:extLst>
          </p:cNvPr>
          <p:cNvPicPr>
            <a:picLocks noChangeAspect="1"/>
          </p:cNvPicPr>
          <p:nvPr/>
        </p:nvPicPr>
        <p:blipFill>
          <a:blip r:embed="rId2"/>
          <a:stretch>
            <a:fillRect/>
          </a:stretch>
        </p:blipFill>
        <p:spPr>
          <a:xfrm>
            <a:off x="6049606" y="1916065"/>
            <a:ext cx="5362614" cy="3595714"/>
          </a:xfrm>
          <a:prstGeom prst="rect">
            <a:avLst/>
          </a:prstGeom>
        </p:spPr>
      </p:pic>
    </p:spTree>
    <p:extLst>
      <p:ext uri="{BB962C8B-B14F-4D97-AF65-F5344CB8AC3E}">
        <p14:creationId xmlns:p14="http://schemas.microsoft.com/office/powerpoint/2010/main" val="13899339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dirty="0">
                <a:sym typeface="+mn-ea"/>
              </a:rPr>
              <a:t>nCoV</a:t>
            </a:r>
            <a:r>
              <a:rPr lang="zh-CN" dirty="0">
                <a:ea typeface="宋体" panose="02010600030101010101" pitchFamily="2" charset="-122"/>
                <a:sym typeface="+mn-ea"/>
              </a:rPr>
              <a:t>抓取</a:t>
            </a:r>
            <a:r>
              <a:rPr lang="en-US" altLang="zh-CN" dirty="0">
                <a:ea typeface="宋体" panose="02010600030101010101" pitchFamily="2" charset="-122"/>
                <a:sym typeface="+mn-ea"/>
              </a:rPr>
              <a:t>&amp;</a:t>
            </a:r>
            <a:r>
              <a:rPr lang="zh-CN" altLang="en-US" dirty="0">
                <a:ea typeface="宋体" panose="02010600030101010101" pitchFamily="2" charset="-122"/>
                <a:sym typeface="+mn-ea"/>
              </a:rPr>
              <a:t>可视化（</a:t>
            </a:r>
            <a:r>
              <a:rPr lang="en-US" altLang="zh-CN" dirty="0">
                <a:ea typeface="宋体" panose="02010600030101010101" pitchFamily="2" charset="-122"/>
                <a:sym typeface="+mn-ea"/>
              </a:rPr>
              <a:t>echarts</a:t>
            </a:r>
            <a:r>
              <a:rPr lang="zh-CN" altLang="zh-CN" dirty="0">
                <a:ea typeface="宋体" panose="02010600030101010101" pitchFamily="2" charset="-122"/>
                <a:sym typeface="+mn-ea"/>
              </a:rPr>
              <a:t>）</a:t>
            </a:r>
            <a:endParaRPr lang="zh-CN" altLang="en-US" dirty="0">
              <a:ea typeface="宋体" panose="02010600030101010101" pitchFamily="2" charset="-122"/>
              <a:sym typeface="+mn-ea"/>
            </a:endParaRPr>
          </a:p>
        </p:txBody>
      </p:sp>
      <p:sp>
        <p:nvSpPr>
          <p:cNvPr id="4" name="Content Placeholder 2"/>
          <p:cNvSpPr txBox="1">
            <a:spLocks noGrp="1"/>
          </p:cNvSpPr>
          <p:nvPr/>
        </p:nvSpPr>
        <p:spPr>
          <a:xfrm>
            <a:off x="779780" y="1443990"/>
            <a:ext cx="1003617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800" dirty="0">
                <a:ea typeface="宋体" panose="02010600030101010101" pitchFamily="2" charset="-122"/>
                <a:sym typeface="+mn-ea"/>
              </a:rPr>
              <a:t>数据源：丁香园 </a:t>
            </a:r>
          </a:p>
          <a:p>
            <a:pPr marL="0" indent="0">
              <a:lnSpc>
                <a:spcPct val="150000"/>
              </a:lnSpc>
              <a:buNone/>
            </a:pPr>
            <a:r>
              <a:rPr lang="zh-CN" altLang="en-US" sz="1800" dirty="0">
                <a:ea typeface="宋体" panose="02010600030101010101" pitchFamily="2" charset="-122"/>
                <a:sym typeface="+mn-ea"/>
              </a:rPr>
              <a:t>https://lab.isaaclin.cn/nCoV/</a:t>
            </a:r>
          </a:p>
          <a:p>
            <a:pPr>
              <a:lnSpc>
                <a:spcPct val="150000"/>
              </a:lnSpc>
            </a:pPr>
            <a:r>
              <a:rPr lang="zh-CN" altLang="en-US" sz="1800" dirty="0">
                <a:ea typeface="宋体" panose="02010600030101010101" pitchFamily="2" charset="-122"/>
                <a:sym typeface="+mn-ea"/>
              </a:rPr>
              <a:t>全国疫情概览： /nCoV/api/overall</a:t>
            </a:r>
          </a:p>
          <a:p>
            <a:pPr>
              <a:lnSpc>
                <a:spcPct val="150000"/>
              </a:lnSpc>
            </a:pPr>
            <a:r>
              <a:rPr lang="zh-CN" altLang="en-US" sz="1800" dirty="0">
                <a:ea typeface="宋体" panose="02010600030101010101" pitchFamily="2" charset="-122"/>
                <a:sym typeface="+mn-ea"/>
              </a:rPr>
              <a:t>省份、地区列表： /nCoV/api/provinceName</a:t>
            </a:r>
          </a:p>
          <a:p>
            <a:pPr>
              <a:lnSpc>
                <a:spcPct val="150000"/>
              </a:lnSpc>
            </a:pPr>
            <a:r>
              <a:rPr lang="zh-CN" altLang="en-US" sz="1800" dirty="0">
                <a:ea typeface="宋体" panose="02010600030101010101" pitchFamily="2" charset="-122"/>
                <a:sym typeface="+mn-ea"/>
              </a:rPr>
              <a:t>地区的疫情数据：/nCoV/api/area</a:t>
            </a:r>
          </a:p>
          <a:p>
            <a:pPr>
              <a:lnSpc>
                <a:spcPct val="150000"/>
              </a:lnSpc>
            </a:pPr>
            <a:r>
              <a:rPr lang="zh-CN" altLang="zh-CN" sz="1800" dirty="0">
                <a:ea typeface="宋体" panose="02010600030101010101" pitchFamily="2" charset="-122"/>
                <a:sym typeface="+mn-ea"/>
              </a:rPr>
              <a:t>疫情相关新闻：</a:t>
            </a:r>
            <a:r>
              <a:rPr lang="en-US" altLang="zh-CN" sz="1800" dirty="0">
                <a:ea typeface="宋体" panose="02010600030101010101" pitchFamily="2" charset="-122"/>
                <a:sym typeface="+mn-ea"/>
              </a:rPr>
              <a:t>/</a:t>
            </a:r>
            <a:r>
              <a:rPr lang="zh-CN" altLang="en-US" sz="1800" dirty="0">
                <a:ea typeface="宋体" panose="02010600030101010101" pitchFamily="2" charset="-122"/>
                <a:sym typeface="+mn-ea"/>
              </a:rPr>
              <a:t>nCoV/api/news</a:t>
            </a:r>
          </a:p>
          <a:p>
            <a:pPr>
              <a:lnSpc>
                <a:spcPct val="150000"/>
              </a:lnSpc>
            </a:pPr>
            <a:r>
              <a:rPr lang="zh-CN" altLang="en-US" sz="1800" dirty="0">
                <a:ea typeface="宋体" panose="02010600030101010101" pitchFamily="2" charset="-122"/>
                <a:sym typeface="+mn-ea"/>
              </a:rPr>
              <a:t>疫情相关谣言：/nCoV/api/rumors</a:t>
            </a:r>
          </a:p>
          <a:p>
            <a:pPr>
              <a:lnSpc>
                <a:spcPct val="150000"/>
              </a:lnSpc>
            </a:pPr>
            <a:endParaRPr lang="en-US" altLang="zh-CN" sz="1800" dirty="0">
              <a:ea typeface="宋体" panose="02010600030101010101" pitchFamily="2" charset="-122"/>
              <a:sym typeface="+mn-ea"/>
            </a:endParaRPr>
          </a:p>
          <a:p>
            <a:pPr>
              <a:lnSpc>
                <a:spcPct val="150000"/>
              </a:lnSpc>
            </a:pPr>
            <a:endParaRPr lang="en-US" altLang="zh-CN" sz="1800" dirty="0">
              <a:ea typeface="宋体" panose="02010600030101010101" pitchFamily="2" charset="-122"/>
              <a:sym typeface="+mn-ea"/>
            </a:endParaRPr>
          </a:p>
        </p:txBody>
      </p:sp>
    </p:spTree>
    <p:extLst>
      <p:ext uri="{BB962C8B-B14F-4D97-AF65-F5344CB8AC3E}">
        <p14:creationId xmlns:p14="http://schemas.microsoft.com/office/powerpoint/2010/main" val="21070472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dirty="0">
                <a:sym typeface="+mn-ea"/>
              </a:rPr>
              <a:t>nCoV</a:t>
            </a:r>
            <a:r>
              <a:rPr lang="zh-CN" dirty="0">
                <a:ea typeface="宋体" panose="02010600030101010101" pitchFamily="2" charset="-122"/>
                <a:sym typeface="+mn-ea"/>
              </a:rPr>
              <a:t>抓取</a:t>
            </a:r>
            <a:r>
              <a:rPr lang="en-US" altLang="zh-CN" dirty="0">
                <a:ea typeface="宋体" panose="02010600030101010101" pitchFamily="2" charset="-122"/>
                <a:sym typeface="+mn-ea"/>
              </a:rPr>
              <a:t>&amp;</a:t>
            </a:r>
            <a:r>
              <a:rPr lang="zh-CN" altLang="en-US" dirty="0">
                <a:ea typeface="宋体" panose="02010600030101010101" pitchFamily="2" charset="-122"/>
                <a:sym typeface="+mn-ea"/>
              </a:rPr>
              <a:t>可视化（</a:t>
            </a:r>
            <a:r>
              <a:rPr lang="en-US" altLang="zh-CN" dirty="0">
                <a:ea typeface="宋体" panose="02010600030101010101" pitchFamily="2" charset="-122"/>
                <a:sym typeface="+mn-ea"/>
              </a:rPr>
              <a:t>echarts</a:t>
            </a:r>
            <a:r>
              <a:rPr lang="zh-CN" altLang="zh-CN" dirty="0">
                <a:ea typeface="宋体" panose="02010600030101010101" pitchFamily="2" charset="-122"/>
                <a:sym typeface="+mn-ea"/>
              </a:rPr>
              <a:t>）</a:t>
            </a:r>
          </a:p>
        </p:txBody>
      </p:sp>
      <p:sp>
        <p:nvSpPr>
          <p:cNvPr id="4" name="Content Placeholder 2"/>
          <p:cNvSpPr txBox="1">
            <a:spLocks noGrp="1"/>
          </p:cNvSpPr>
          <p:nvPr/>
        </p:nvSpPr>
        <p:spPr>
          <a:xfrm>
            <a:off x="779780" y="1186815"/>
            <a:ext cx="1003617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sz="2200" dirty="0">
                <a:ea typeface="宋体" panose="02010600030101010101" pitchFamily="2" charset="-122"/>
                <a:sym typeface="+mn-ea"/>
              </a:rPr>
              <a:t>http://</a:t>
            </a:r>
            <a:r>
              <a:rPr lang="en-US" sz="2200" dirty="0">
                <a:ea typeface="宋体" panose="02010600030101010101" pitchFamily="2" charset="-122"/>
                <a:sym typeface="+mn-ea"/>
              </a:rPr>
              <a:t>127.0.0.</a:t>
            </a:r>
            <a:r>
              <a:rPr lang="en-US" altLang="zh-CN" sz="2200" dirty="0">
                <a:ea typeface="宋体" panose="02010600030101010101" pitchFamily="2" charset="-122"/>
                <a:sym typeface="+mn-ea"/>
              </a:rPr>
              <a:t>1:5000</a:t>
            </a:r>
          </a:p>
        </p:txBody>
      </p:sp>
      <p:pic>
        <p:nvPicPr>
          <p:cNvPr id="3" name="图片 2"/>
          <p:cNvPicPr>
            <a:picLocks noChangeAspect="1"/>
          </p:cNvPicPr>
          <p:nvPr/>
        </p:nvPicPr>
        <p:blipFill>
          <a:blip r:embed="rId2"/>
          <a:stretch>
            <a:fillRect/>
          </a:stretch>
        </p:blipFill>
        <p:spPr>
          <a:xfrm>
            <a:off x="1466215" y="2106295"/>
            <a:ext cx="9479915" cy="4432935"/>
          </a:xfrm>
          <a:prstGeom prst="rect">
            <a:avLst/>
          </a:prstGeom>
        </p:spPr>
      </p:pic>
    </p:spTree>
    <p:extLst>
      <p:ext uri="{BB962C8B-B14F-4D97-AF65-F5344CB8AC3E}">
        <p14:creationId xmlns:p14="http://schemas.microsoft.com/office/powerpoint/2010/main" val="78672798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dirty="0">
                <a:sym typeface="+mn-ea"/>
              </a:rPr>
              <a:t>nCoV</a:t>
            </a:r>
            <a:r>
              <a:rPr lang="zh-CN" dirty="0">
                <a:ea typeface="宋体" panose="02010600030101010101" pitchFamily="2" charset="-122"/>
                <a:sym typeface="+mn-ea"/>
              </a:rPr>
              <a:t>抓取</a:t>
            </a:r>
            <a:r>
              <a:rPr lang="en-US" altLang="zh-CN" dirty="0">
                <a:ea typeface="宋体" panose="02010600030101010101" pitchFamily="2" charset="-122"/>
                <a:sym typeface="+mn-ea"/>
              </a:rPr>
              <a:t>&amp;</a:t>
            </a:r>
            <a:r>
              <a:rPr lang="zh-CN" altLang="en-US" dirty="0">
                <a:ea typeface="宋体" panose="02010600030101010101" pitchFamily="2" charset="-122"/>
                <a:sym typeface="+mn-ea"/>
              </a:rPr>
              <a:t>可视化（</a:t>
            </a:r>
            <a:r>
              <a:rPr lang="en-US" altLang="zh-CN" dirty="0">
                <a:ea typeface="宋体" panose="02010600030101010101" pitchFamily="2" charset="-122"/>
                <a:sym typeface="+mn-ea"/>
              </a:rPr>
              <a:t>echarts</a:t>
            </a:r>
            <a:r>
              <a:rPr lang="zh-CN" altLang="zh-CN" dirty="0">
                <a:ea typeface="宋体" panose="02010600030101010101" pitchFamily="2" charset="-122"/>
                <a:sym typeface="+mn-ea"/>
              </a:rPr>
              <a:t>）</a:t>
            </a:r>
          </a:p>
        </p:txBody>
      </p:sp>
      <p:sp>
        <p:nvSpPr>
          <p:cNvPr id="4" name="Content Placeholder 2"/>
          <p:cNvSpPr txBox="1">
            <a:spLocks noGrp="1"/>
          </p:cNvSpPr>
          <p:nvPr/>
        </p:nvSpPr>
        <p:spPr>
          <a:xfrm>
            <a:off x="779780" y="1186815"/>
            <a:ext cx="1003617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2200" dirty="0">
                <a:ea typeface="宋体" panose="02010600030101010101" pitchFamily="2" charset="-122"/>
                <a:sym typeface="+mn-ea"/>
              </a:rPr>
              <a:t>Step1</a:t>
            </a:r>
            <a:r>
              <a:rPr lang="zh-CN" altLang="en-US" sz="2200" dirty="0">
                <a:ea typeface="宋体" panose="02010600030101010101" pitchFamily="2" charset="-122"/>
                <a:sym typeface="+mn-ea"/>
              </a:rPr>
              <a:t>，数据获取</a:t>
            </a:r>
          </a:p>
          <a:p>
            <a:pPr>
              <a:lnSpc>
                <a:spcPct val="150000"/>
              </a:lnSpc>
            </a:pPr>
            <a:r>
              <a:rPr lang="zh-CN" sz="2200" dirty="0">
                <a:ea typeface="宋体" panose="02010600030101010101" pitchFamily="2" charset="-122"/>
                <a:sym typeface="+mn-ea"/>
              </a:rPr>
              <a:t>确定数据源</a:t>
            </a:r>
          </a:p>
          <a:p>
            <a:pPr marL="0" indent="0">
              <a:lnSpc>
                <a:spcPct val="150000"/>
              </a:lnSpc>
              <a:buNone/>
            </a:pPr>
            <a:r>
              <a:rPr lang="zh-CN" sz="2200" dirty="0">
                <a:ea typeface="宋体" panose="02010600030101010101" pitchFamily="2" charset="-122"/>
                <a:sym typeface="+mn-ea"/>
              </a:rPr>
              <a:t>整体情况，非时序数据 </a:t>
            </a:r>
            <a:r>
              <a:rPr lang="en-US" altLang="zh-CN" sz="2200" dirty="0">
                <a:ea typeface="宋体" panose="02010600030101010101" pitchFamily="2" charset="-122"/>
                <a:sym typeface="+mn-ea"/>
              </a:rPr>
              <a:t>=&gt; </a:t>
            </a:r>
            <a:r>
              <a:rPr lang="zh-CN" altLang="zh-CN" sz="2200" dirty="0">
                <a:ea typeface="宋体" panose="02010600030101010101" pitchFamily="2" charset="-122"/>
                <a:sym typeface="+mn-ea"/>
              </a:rPr>
              <a:t>丁香园</a:t>
            </a:r>
            <a:r>
              <a:rPr lang="en-US" altLang="zh-CN" sz="2200" dirty="0">
                <a:ea typeface="宋体" panose="02010600030101010101" pitchFamily="2" charset="-122"/>
                <a:sym typeface="+mn-ea"/>
              </a:rPr>
              <a:t>API</a:t>
            </a:r>
            <a:endParaRPr lang="zh-CN" sz="2200" dirty="0">
              <a:ea typeface="宋体" panose="02010600030101010101" pitchFamily="2" charset="-122"/>
              <a:sym typeface="+mn-ea"/>
            </a:endParaRPr>
          </a:p>
          <a:p>
            <a:pPr marL="0" indent="0">
              <a:lnSpc>
                <a:spcPct val="150000"/>
              </a:lnSpc>
              <a:buNone/>
            </a:pPr>
            <a:r>
              <a:rPr lang="zh-CN" sz="2200" dirty="0">
                <a:ea typeface="宋体" panose="02010600030101010101" pitchFamily="2" charset="-122"/>
                <a:sym typeface="+mn-ea"/>
              </a:rPr>
              <a:t>时序数据 </a:t>
            </a:r>
            <a:r>
              <a:rPr lang="en-US" altLang="zh-CN" sz="2200" dirty="0">
                <a:ea typeface="宋体" panose="02010600030101010101" pitchFamily="2" charset="-122"/>
                <a:sym typeface="+mn-ea"/>
              </a:rPr>
              <a:t>=&gt; </a:t>
            </a:r>
            <a:r>
              <a:rPr lang="zh-CN" altLang="zh-CN" sz="2200" dirty="0">
                <a:ea typeface="宋体" panose="02010600030101010101" pitchFamily="2" charset="-122"/>
                <a:sym typeface="+mn-ea"/>
              </a:rPr>
              <a:t>腾讯新闻</a:t>
            </a:r>
          </a:p>
          <a:p>
            <a:pPr>
              <a:lnSpc>
                <a:spcPct val="150000"/>
              </a:lnSpc>
            </a:pPr>
            <a:r>
              <a:rPr lang="zh-CN" altLang="zh-CN" sz="2200" dirty="0">
                <a:ea typeface="宋体" panose="02010600030101010101" pitchFamily="2" charset="-122"/>
                <a:sym typeface="+mn-ea"/>
              </a:rPr>
              <a:t>抓取页面，</a:t>
            </a:r>
            <a:r>
              <a:rPr lang="en-US" altLang="zh-CN" sz="2200" dirty="0">
                <a:ea typeface="宋体" panose="02010600030101010101" pitchFamily="2" charset="-122"/>
                <a:sym typeface="+mn-ea"/>
              </a:rPr>
              <a:t>JSON</a:t>
            </a:r>
            <a:r>
              <a:rPr lang="zh-CN" altLang="zh-CN" sz="2200" dirty="0">
                <a:ea typeface="宋体" panose="02010600030101010101" pitchFamily="2" charset="-122"/>
                <a:sym typeface="+mn-ea"/>
              </a:rPr>
              <a:t>解析，数据存储</a:t>
            </a:r>
            <a:endParaRPr sz="2200" dirty="0">
              <a:ea typeface="宋体" panose="02010600030101010101" pitchFamily="2" charset="-122"/>
              <a:sym typeface="+mn-ea"/>
            </a:endParaRPr>
          </a:p>
          <a:p>
            <a:pPr marL="0" indent="0">
              <a:lnSpc>
                <a:spcPct val="150000"/>
              </a:lnSpc>
              <a:buNone/>
            </a:pPr>
            <a:r>
              <a:rPr sz="2200" dirty="0">
                <a:ea typeface="宋体" panose="02010600030101010101" pitchFamily="2" charset="-122"/>
                <a:sym typeface="+mn-ea"/>
              </a:rPr>
              <a:t>download_qq_foreign_data_csv</a:t>
            </a:r>
          </a:p>
          <a:p>
            <a:pPr marL="0" indent="0">
              <a:lnSpc>
                <a:spcPct val="150000"/>
              </a:lnSpc>
              <a:buNone/>
            </a:pPr>
            <a:r>
              <a:rPr lang="zh-CN" sz="2200" dirty="0">
                <a:ea typeface="宋体" panose="02010600030101010101" pitchFamily="2" charset="-122"/>
                <a:sym typeface="+mn-ea"/>
              </a:rPr>
              <a:t>download_dxy_foreign_data_csv</a:t>
            </a:r>
          </a:p>
          <a:p>
            <a:pPr marL="0" indent="0">
              <a:lnSpc>
                <a:spcPct val="150000"/>
              </a:lnSpc>
              <a:buNone/>
            </a:pPr>
            <a:endParaRPr sz="2200" dirty="0">
              <a:ea typeface="宋体" panose="02010600030101010101" pitchFamily="2" charset="-122"/>
              <a:sym typeface="+mn-ea"/>
            </a:endParaRPr>
          </a:p>
          <a:p>
            <a:pPr>
              <a:lnSpc>
                <a:spcPct val="150000"/>
              </a:lnSpc>
            </a:pPr>
            <a:endParaRPr lang="en-US" altLang="zh-CN" sz="2200" dirty="0">
              <a:ea typeface="宋体" panose="02010600030101010101" pitchFamily="2" charset="-122"/>
              <a:sym typeface="+mn-ea"/>
            </a:endParaRPr>
          </a:p>
        </p:txBody>
      </p:sp>
      <p:pic>
        <p:nvPicPr>
          <p:cNvPr id="2" name="图片 1"/>
          <p:cNvPicPr>
            <a:picLocks noChangeAspect="1"/>
          </p:cNvPicPr>
          <p:nvPr>
            <p:custDataLst>
              <p:tags r:id="rId1"/>
            </p:custDataLst>
          </p:nvPr>
        </p:nvPicPr>
        <p:blipFill>
          <a:blip r:embed="rId3"/>
          <a:stretch>
            <a:fillRect/>
          </a:stretch>
        </p:blipFill>
        <p:spPr>
          <a:xfrm>
            <a:off x="6811645" y="1464310"/>
            <a:ext cx="4083050" cy="4568190"/>
          </a:xfrm>
          <a:prstGeom prst="rect">
            <a:avLst/>
          </a:prstGeom>
        </p:spPr>
      </p:pic>
    </p:spTree>
    <p:extLst>
      <p:ext uri="{BB962C8B-B14F-4D97-AF65-F5344CB8AC3E}">
        <p14:creationId xmlns:p14="http://schemas.microsoft.com/office/powerpoint/2010/main" val="19770572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dirty="0">
                <a:sym typeface="+mn-ea"/>
              </a:rPr>
              <a:t>nCoV</a:t>
            </a:r>
            <a:r>
              <a:rPr lang="zh-CN" dirty="0">
                <a:ea typeface="宋体" panose="02010600030101010101" pitchFamily="2" charset="-122"/>
                <a:sym typeface="+mn-ea"/>
              </a:rPr>
              <a:t>抓取</a:t>
            </a:r>
            <a:r>
              <a:rPr lang="en-US" altLang="zh-CN" dirty="0">
                <a:ea typeface="宋体" panose="02010600030101010101" pitchFamily="2" charset="-122"/>
                <a:sym typeface="+mn-ea"/>
              </a:rPr>
              <a:t>&amp;</a:t>
            </a:r>
            <a:r>
              <a:rPr lang="zh-CN" altLang="en-US" dirty="0">
                <a:ea typeface="宋体" panose="02010600030101010101" pitchFamily="2" charset="-122"/>
                <a:sym typeface="+mn-ea"/>
              </a:rPr>
              <a:t>可视化（</a:t>
            </a:r>
            <a:r>
              <a:rPr lang="en-US" altLang="zh-CN" dirty="0">
                <a:ea typeface="宋体" panose="02010600030101010101" pitchFamily="2" charset="-122"/>
                <a:sym typeface="+mn-ea"/>
              </a:rPr>
              <a:t>echarts</a:t>
            </a:r>
            <a:r>
              <a:rPr lang="zh-CN" altLang="zh-CN" dirty="0">
                <a:ea typeface="宋体" panose="02010600030101010101" pitchFamily="2" charset="-122"/>
                <a:sym typeface="+mn-ea"/>
              </a:rPr>
              <a:t>）</a:t>
            </a:r>
          </a:p>
        </p:txBody>
      </p:sp>
      <p:sp>
        <p:nvSpPr>
          <p:cNvPr id="4" name="Content Placeholder 2"/>
          <p:cNvSpPr txBox="1">
            <a:spLocks noGrp="1"/>
          </p:cNvSpPr>
          <p:nvPr/>
        </p:nvSpPr>
        <p:spPr>
          <a:xfrm>
            <a:off x="779780" y="1186815"/>
            <a:ext cx="1003617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2200" dirty="0">
                <a:ea typeface="宋体" panose="02010600030101010101" pitchFamily="2" charset="-122"/>
                <a:sym typeface="+mn-ea"/>
              </a:rPr>
              <a:t>Step2</a:t>
            </a:r>
            <a:r>
              <a:rPr lang="zh-CN" altLang="en-US" sz="2200" dirty="0">
                <a:ea typeface="宋体" panose="02010600030101010101" pitchFamily="2" charset="-122"/>
                <a:sym typeface="+mn-ea"/>
              </a:rPr>
              <a:t>，</a:t>
            </a:r>
            <a:r>
              <a:rPr lang="en-US" altLang="zh-CN" sz="2200" dirty="0">
                <a:ea typeface="宋体" panose="02010600030101010101" pitchFamily="2" charset="-122"/>
                <a:sym typeface="+mn-ea"/>
              </a:rPr>
              <a:t>echarts</a:t>
            </a:r>
            <a:r>
              <a:rPr lang="zh-CN" altLang="zh-CN" sz="2200" dirty="0">
                <a:ea typeface="宋体" panose="02010600030101010101" pitchFamily="2" charset="-122"/>
                <a:sym typeface="+mn-ea"/>
              </a:rPr>
              <a:t>数据可视化</a:t>
            </a:r>
            <a:endParaRPr lang="zh-CN" altLang="en-US" sz="2200" dirty="0">
              <a:ea typeface="宋体" panose="02010600030101010101" pitchFamily="2" charset="-122"/>
              <a:sym typeface="+mn-ea"/>
            </a:endParaRPr>
          </a:p>
          <a:p>
            <a:pPr>
              <a:lnSpc>
                <a:spcPct val="150000"/>
              </a:lnSpc>
            </a:pPr>
            <a:r>
              <a:rPr lang="zh-CN" sz="2200" dirty="0">
                <a:ea typeface="宋体" panose="02010600030101010101" pitchFamily="2" charset="-122"/>
                <a:sym typeface="+mn-ea"/>
              </a:rPr>
              <a:t>地图</a:t>
            </a:r>
          </a:p>
          <a:p>
            <a:pPr marL="0" indent="0">
              <a:lnSpc>
                <a:spcPct val="150000"/>
              </a:lnSpc>
              <a:buNone/>
            </a:pPr>
            <a:r>
              <a:rPr lang="zh-CN" sz="2200" dirty="0">
                <a:ea typeface="宋体" panose="02010600030101010101" pitchFamily="2" charset="-122"/>
                <a:sym typeface="+mn-ea"/>
              </a:rPr>
              <a:t>各个国家的</a:t>
            </a:r>
            <a:r>
              <a:rPr lang="en-US" altLang="zh-CN" sz="2200" dirty="0">
                <a:ea typeface="宋体" panose="02010600030101010101" pitchFamily="2" charset="-122"/>
                <a:sym typeface="+mn-ea"/>
              </a:rPr>
              <a:t>geoJson</a:t>
            </a:r>
            <a:r>
              <a:rPr lang="zh-CN" altLang="en-US" sz="2200" dirty="0">
                <a:ea typeface="宋体" panose="02010600030101010101" pitchFamily="2" charset="-122"/>
                <a:sym typeface="+mn-ea"/>
              </a:rPr>
              <a:t>动态加载</a:t>
            </a:r>
            <a:endParaRPr lang="zh-CN" sz="2200" dirty="0">
              <a:ea typeface="宋体" panose="02010600030101010101" pitchFamily="2" charset="-122"/>
              <a:sym typeface="+mn-ea"/>
            </a:endParaRPr>
          </a:p>
          <a:p>
            <a:pPr>
              <a:lnSpc>
                <a:spcPct val="150000"/>
              </a:lnSpc>
            </a:pPr>
            <a:r>
              <a:rPr lang="zh-CN" sz="2200" dirty="0">
                <a:ea typeface="宋体" panose="02010600030101010101" pitchFamily="2" charset="-122"/>
                <a:sym typeface="+mn-ea"/>
              </a:rPr>
              <a:t>折线图</a:t>
            </a:r>
            <a:endParaRPr lang="zh-CN" altLang="zh-CN" sz="2200" dirty="0">
              <a:ea typeface="宋体" panose="02010600030101010101" pitchFamily="2" charset="-122"/>
              <a:sym typeface="+mn-ea"/>
            </a:endParaRPr>
          </a:p>
          <a:p>
            <a:pPr>
              <a:lnSpc>
                <a:spcPct val="150000"/>
              </a:lnSpc>
            </a:pPr>
            <a:r>
              <a:rPr altLang="zh-CN" sz="2200" dirty="0">
                <a:ea typeface="宋体" panose="02010600030101010101" pitchFamily="2" charset="-122"/>
                <a:sym typeface="+mn-ea"/>
              </a:rPr>
              <a:t>选项卡切换</a:t>
            </a:r>
          </a:p>
          <a:p>
            <a:pPr marL="0" indent="0">
              <a:lnSpc>
                <a:spcPct val="150000"/>
              </a:lnSpc>
              <a:buNone/>
            </a:pPr>
            <a:endParaRPr lang="zh-CN" sz="2200" dirty="0">
              <a:ea typeface="宋体" panose="02010600030101010101" pitchFamily="2" charset="-122"/>
              <a:sym typeface="+mn-ea"/>
            </a:endParaRPr>
          </a:p>
          <a:p>
            <a:pPr marL="0" indent="0">
              <a:lnSpc>
                <a:spcPct val="150000"/>
              </a:lnSpc>
              <a:buNone/>
            </a:pPr>
            <a:endParaRPr sz="2200" dirty="0">
              <a:ea typeface="宋体" panose="02010600030101010101" pitchFamily="2" charset="-122"/>
              <a:sym typeface="+mn-ea"/>
            </a:endParaRPr>
          </a:p>
          <a:p>
            <a:pPr>
              <a:lnSpc>
                <a:spcPct val="150000"/>
              </a:lnSpc>
            </a:pPr>
            <a:endParaRPr lang="en-US" altLang="zh-CN" sz="2200" dirty="0">
              <a:ea typeface="宋体" panose="02010600030101010101" pitchFamily="2" charset="-122"/>
              <a:sym typeface="+mn-ea"/>
            </a:endParaRPr>
          </a:p>
        </p:txBody>
      </p:sp>
      <p:sp>
        <p:nvSpPr>
          <p:cNvPr id="3" name="文本框 2"/>
          <p:cNvSpPr txBox="1"/>
          <p:nvPr/>
        </p:nvSpPr>
        <p:spPr>
          <a:xfrm>
            <a:off x="4989830" y="1778000"/>
            <a:ext cx="7063740" cy="36912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$.get("./static/json/" + country + ".json", function (data){</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echarts.registerMap(country, data);</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$.get("/detaildata/" + country,function (country_data) {</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if (country == 'world') {echartsWorld('country', country_data);}</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if (country == 'korea') {echartsKorea('country', country_data);}</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if (country == 'japan') {echartsJapan('country', country_data);}</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if (country == 'italy') {echartsItaly('country', country_data);}</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}).fail(function(data, type, err){</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alert(type + err);</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}).fail(function(data, type, err){</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alert(type + err);</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a:t>
            </a:r>
          </a:p>
        </p:txBody>
      </p:sp>
      <p:sp>
        <p:nvSpPr>
          <p:cNvPr id="5" name="矩形 4"/>
          <p:cNvSpPr/>
          <p:nvPr/>
        </p:nvSpPr>
        <p:spPr>
          <a:xfrm>
            <a:off x="4989830" y="1778000"/>
            <a:ext cx="7063740" cy="1985010"/>
          </a:xfrm>
          <a:prstGeom prst="rect">
            <a:avLst/>
          </a:prstGeom>
          <a:noFill/>
          <a:ln w="28575" cap="flat">
            <a:solidFill>
              <a:srgbClr val="FF0000"/>
            </a:solidFill>
            <a:prstDash val="solid"/>
            <a:miter lim="800000"/>
          </a:ln>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extLst>
      <p:ext uri="{BB962C8B-B14F-4D97-AF65-F5344CB8AC3E}">
        <p14:creationId xmlns:p14="http://schemas.microsoft.com/office/powerpoint/2010/main" val="183227620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dirty="0">
                <a:sym typeface="+mn-ea"/>
              </a:rPr>
              <a:t>nCoV</a:t>
            </a:r>
            <a:r>
              <a:rPr lang="zh-CN" dirty="0">
                <a:ea typeface="宋体" panose="02010600030101010101" pitchFamily="2" charset="-122"/>
                <a:sym typeface="+mn-ea"/>
              </a:rPr>
              <a:t>抓取</a:t>
            </a:r>
            <a:r>
              <a:rPr lang="en-US" altLang="zh-CN" dirty="0">
                <a:ea typeface="宋体" panose="02010600030101010101" pitchFamily="2" charset="-122"/>
                <a:sym typeface="+mn-ea"/>
              </a:rPr>
              <a:t>&amp;</a:t>
            </a:r>
            <a:r>
              <a:rPr lang="zh-CN" altLang="en-US" dirty="0">
                <a:ea typeface="宋体" panose="02010600030101010101" pitchFamily="2" charset="-122"/>
                <a:sym typeface="+mn-ea"/>
              </a:rPr>
              <a:t>可视化（</a:t>
            </a:r>
            <a:r>
              <a:rPr lang="en-US" altLang="zh-CN" dirty="0">
                <a:ea typeface="宋体" panose="02010600030101010101" pitchFamily="2" charset="-122"/>
                <a:sym typeface="+mn-ea"/>
              </a:rPr>
              <a:t>echarts</a:t>
            </a:r>
            <a:r>
              <a:rPr lang="zh-CN" altLang="zh-CN" dirty="0">
                <a:ea typeface="宋体" panose="02010600030101010101" pitchFamily="2" charset="-122"/>
                <a:sym typeface="+mn-ea"/>
              </a:rPr>
              <a:t>）</a:t>
            </a:r>
          </a:p>
        </p:txBody>
      </p:sp>
      <p:sp>
        <p:nvSpPr>
          <p:cNvPr id="4" name="Content Placeholder 2"/>
          <p:cNvSpPr txBox="1">
            <a:spLocks noGrp="1"/>
          </p:cNvSpPr>
          <p:nvPr/>
        </p:nvSpPr>
        <p:spPr>
          <a:xfrm>
            <a:off x="779780" y="1248522"/>
            <a:ext cx="4685030"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2200" dirty="0">
                <a:ea typeface="宋体" panose="02010600030101010101" pitchFamily="2" charset="-122"/>
                <a:sym typeface="+mn-ea"/>
              </a:rPr>
              <a:t>Step3</a:t>
            </a:r>
            <a:r>
              <a:rPr lang="zh-CN" altLang="en-US" sz="2200" dirty="0">
                <a:ea typeface="宋体" panose="02010600030101010101" pitchFamily="2" charset="-122"/>
                <a:sym typeface="+mn-ea"/>
              </a:rPr>
              <a:t>，</a:t>
            </a:r>
            <a:r>
              <a:rPr lang="en-US" sz="2200" dirty="0">
                <a:ea typeface="宋体" panose="02010600030101010101" pitchFamily="2" charset="-122"/>
                <a:sym typeface="+mn-ea"/>
              </a:rPr>
              <a:t>flask</a:t>
            </a:r>
            <a:r>
              <a:rPr lang="zh-CN" sz="2200" dirty="0">
                <a:ea typeface="宋体" panose="02010600030101010101" pitchFamily="2" charset="-122"/>
                <a:sym typeface="+mn-ea"/>
              </a:rPr>
              <a:t>部署</a:t>
            </a:r>
            <a:endParaRPr lang="zh-CN" altLang="en-US" sz="2200" dirty="0">
              <a:ea typeface="宋体" panose="02010600030101010101" pitchFamily="2" charset="-122"/>
              <a:sym typeface="+mn-ea"/>
            </a:endParaRPr>
          </a:p>
          <a:p>
            <a:pPr>
              <a:lnSpc>
                <a:spcPct val="150000"/>
              </a:lnSpc>
            </a:pPr>
            <a:r>
              <a:rPr lang="en-US" altLang="zh-CN" sz="2200" dirty="0">
                <a:ea typeface="宋体" panose="02010600030101010101" pitchFamily="2" charset="-122"/>
                <a:sym typeface="+mn-ea"/>
              </a:rPr>
              <a:t>python manage.py runserver -h 0.0.0.0 -p 5000</a:t>
            </a:r>
            <a:endParaRPr lang="zh-CN" altLang="zh-CN" sz="2200" dirty="0">
              <a:ea typeface="宋体" panose="02010600030101010101" pitchFamily="2" charset="-122"/>
              <a:sym typeface="+mn-ea"/>
            </a:endParaRPr>
          </a:p>
          <a:p>
            <a:pPr marL="0" indent="0">
              <a:lnSpc>
                <a:spcPct val="150000"/>
              </a:lnSpc>
              <a:buNone/>
            </a:pPr>
            <a:r>
              <a:rPr lang="en-US" altLang="zh-CN" sz="2200" dirty="0">
                <a:ea typeface="宋体" panose="02010600030101010101" pitchFamily="2" charset="-122"/>
                <a:sym typeface="+mn-ea"/>
              </a:rPr>
              <a:t>Flask</a:t>
            </a:r>
            <a:r>
              <a:rPr lang="zh-CN" altLang="zh-CN" sz="2200" dirty="0">
                <a:ea typeface="宋体" panose="02010600030101010101" pitchFamily="2" charset="-122"/>
                <a:sym typeface="+mn-ea"/>
              </a:rPr>
              <a:t>架构：</a:t>
            </a:r>
          </a:p>
          <a:p>
            <a:pPr>
              <a:lnSpc>
                <a:spcPct val="150000"/>
              </a:lnSpc>
            </a:pPr>
            <a:r>
              <a:rPr lang="zh-CN" altLang="zh-CN" sz="2200" dirty="0">
                <a:ea typeface="宋体" panose="02010600030101010101" pitchFamily="2" charset="-122"/>
                <a:sym typeface="+mn-ea"/>
              </a:rPr>
              <a:t>网站部署（</a:t>
            </a:r>
            <a:r>
              <a:rPr lang="en-US" altLang="zh-CN" sz="2200" dirty="0">
                <a:ea typeface="宋体" panose="02010600030101010101" pitchFamily="2" charset="-122"/>
                <a:sym typeface="+mn-ea"/>
              </a:rPr>
              <a:t>manage.py</a:t>
            </a:r>
            <a:r>
              <a:rPr lang="zh-CN" altLang="zh-CN" sz="2200" dirty="0">
                <a:ea typeface="宋体" panose="02010600030101010101" pitchFamily="2" charset="-122"/>
                <a:sym typeface="+mn-ea"/>
              </a:rPr>
              <a:t>）</a:t>
            </a:r>
            <a:endParaRPr lang="en-US" altLang="zh-CN" sz="2200" dirty="0">
              <a:ea typeface="宋体" panose="02010600030101010101" pitchFamily="2" charset="-122"/>
              <a:sym typeface="+mn-ea"/>
            </a:endParaRPr>
          </a:p>
          <a:p>
            <a:pPr>
              <a:lnSpc>
                <a:spcPct val="150000"/>
              </a:lnSpc>
            </a:pPr>
            <a:r>
              <a:rPr lang="en-US" altLang="zh-CN" sz="2200" dirty="0">
                <a:ea typeface="宋体" panose="02010600030101010101" pitchFamily="2" charset="-122"/>
                <a:sym typeface="+mn-ea"/>
              </a:rPr>
              <a:t>API</a:t>
            </a:r>
            <a:r>
              <a:rPr lang="zh-CN" altLang="en-US" sz="2200" dirty="0">
                <a:ea typeface="宋体" panose="02010600030101010101" pitchFamily="2" charset="-122"/>
                <a:sym typeface="+mn-ea"/>
              </a:rPr>
              <a:t>接口（</a:t>
            </a:r>
            <a:r>
              <a:rPr lang="en-US" altLang="zh-CN" sz="2200" dirty="0">
                <a:ea typeface="宋体" panose="02010600030101010101" pitchFamily="2" charset="-122"/>
                <a:sym typeface="+mn-ea"/>
              </a:rPr>
              <a:t>api.py</a:t>
            </a:r>
            <a:r>
              <a:rPr lang="zh-CN" altLang="zh-CN" sz="2200" dirty="0">
                <a:ea typeface="宋体" panose="02010600030101010101" pitchFamily="2" charset="-122"/>
                <a:sym typeface="+mn-ea"/>
              </a:rPr>
              <a:t>）</a:t>
            </a:r>
            <a:endParaRPr lang="zh-CN" sz="2200" dirty="0">
              <a:ea typeface="宋体" panose="02010600030101010101" pitchFamily="2" charset="-122"/>
              <a:sym typeface="+mn-ea"/>
            </a:endParaRPr>
          </a:p>
          <a:p>
            <a:pPr marL="0" indent="0">
              <a:lnSpc>
                <a:spcPct val="150000"/>
              </a:lnSpc>
              <a:buNone/>
            </a:pPr>
            <a:r>
              <a:rPr lang="zh-CN" sz="2200" dirty="0">
                <a:ea typeface="宋体" panose="02010600030101010101" pitchFamily="2" charset="-122"/>
                <a:sym typeface="+mn-ea"/>
              </a:rPr>
              <a:t>地图</a:t>
            </a:r>
            <a:r>
              <a:rPr lang="en-US" altLang="zh-CN" sz="2200" dirty="0">
                <a:ea typeface="宋体" panose="02010600030101010101" pitchFamily="2" charset="-122"/>
                <a:sym typeface="+mn-ea"/>
              </a:rPr>
              <a:t>json</a:t>
            </a:r>
            <a:r>
              <a:rPr lang="zh-CN" altLang="zh-CN" sz="2200" dirty="0">
                <a:ea typeface="宋体" panose="02010600030101010101" pitchFamily="2" charset="-122"/>
                <a:sym typeface="+mn-ea"/>
              </a:rPr>
              <a:t>，折线图数据等</a:t>
            </a:r>
            <a:endParaRPr lang="zh-CN" sz="2200" dirty="0">
              <a:ea typeface="宋体" panose="02010600030101010101" pitchFamily="2" charset="-122"/>
              <a:sym typeface="+mn-ea"/>
            </a:endParaRPr>
          </a:p>
          <a:p>
            <a:pPr>
              <a:lnSpc>
                <a:spcPct val="150000"/>
              </a:lnSpc>
            </a:pPr>
            <a:r>
              <a:rPr lang="zh-CN" altLang="zh-CN" sz="2200" dirty="0">
                <a:ea typeface="宋体" panose="02010600030101010101" pitchFamily="2" charset="-122"/>
                <a:sym typeface="+mn-ea"/>
              </a:rPr>
              <a:t>数据库模型（</a:t>
            </a:r>
            <a:r>
              <a:rPr lang="en-US" altLang="zh-CN" sz="2200" dirty="0">
                <a:ea typeface="宋体" panose="02010600030101010101" pitchFamily="2" charset="-122"/>
                <a:sym typeface="+mn-ea"/>
              </a:rPr>
              <a:t>model.py</a:t>
            </a:r>
            <a:r>
              <a:rPr lang="zh-CN" altLang="zh-CN" sz="2200" dirty="0">
                <a:ea typeface="宋体" panose="02010600030101010101" pitchFamily="2" charset="-122"/>
                <a:sym typeface="+mn-ea"/>
              </a:rPr>
              <a:t>）</a:t>
            </a:r>
          </a:p>
          <a:p>
            <a:pPr>
              <a:lnSpc>
                <a:spcPct val="150000"/>
              </a:lnSpc>
            </a:pPr>
            <a:r>
              <a:rPr lang="zh-CN" altLang="zh-CN" sz="2200" dirty="0">
                <a:ea typeface="宋体" panose="02010600030101010101" pitchFamily="2" charset="-122"/>
                <a:sym typeface="+mn-ea"/>
              </a:rPr>
              <a:t>页面（</a:t>
            </a:r>
            <a:r>
              <a:rPr lang="en-US" altLang="zh-CN" sz="2200" dirty="0">
                <a:ea typeface="宋体" panose="02010600030101010101" pitchFamily="2" charset="-122"/>
                <a:sym typeface="+mn-ea"/>
              </a:rPr>
              <a:t>html</a:t>
            </a:r>
            <a:r>
              <a:rPr lang="zh-CN" altLang="zh-CN" sz="2200" dirty="0">
                <a:ea typeface="宋体" panose="02010600030101010101" pitchFamily="2" charset="-122"/>
                <a:sym typeface="+mn-ea"/>
              </a:rPr>
              <a:t>）</a:t>
            </a:r>
          </a:p>
          <a:p>
            <a:pPr>
              <a:lnSpc>
                <a:spcPct val="150000"/>
              </a:lnSpc>
            </a:pPr>
            <a:endParaRPr lang="en-US" altLang="zh-CN" sz="2200" dirty="0">
              <a:ea typeface="宋体" panose="02010600030101010101" pitchFamily="2" charset="-122"/>
              <a:sym typeface="+mn-ea"/>
            </a:endParaRPr>
          </a:p>
        </p:txBody>
      </p:sp>
      <p:sp>
        <p:nvSpPr>
          <p:cNvPr id="2" name="文本框 1"/>
          <p:cNvSpPr txBox="1"/>
          <p:nvPr/>
        </p:nvSpPr>
        <p:spPr>
          <a:xfrm>
            <a:off x="5465445" y="1073785"/>
            <a:ext cx="6334125" cy="5399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@api.route("")</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def home():</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return redirect("/feiyan")</a:t>
            </a:r>
          </a:p>
          <a:p>
            <a:pPr marL="0" marR="0" indent="0" algn="l" defTabSz="914400" rtl="0" fontAlgn="auto" latinLnBrk="0" hangingPunct="0">
              <a:lnSpc>
                <a:spcPct val="100000"/>
              </a:lnSpc>
              <a:spcBef>
                <a:spcPts val="0"/>
              </a:spcBef>
              <a:spcAft>
                <a:spcPts val="0"/>
              </a:spcAft>
              <a:buClrTx/>
              <a:buSzTx/>
              <a:buFontTx/>
              <a:buNone/>
            </a:pPr>
            <a:endPar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返回某个国家的疫情数据（折线图）</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@api.route("detail_linedata/&lt;country&gt;")</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def detailLineData(country):</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 读取抓取的肺炎数据</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data = pd.read_csv(os.path.join(ROOT_PATH, 'country_data.csv'))</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nameMap = {'china': '中国', 'korea': '韩国', 'japan': '日本', 'italy': '意大利', 'iran': '伊朗'}</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result = data[data['country'] == nameMap[country]]</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result = result[['confirmedCount', 'updateTime']]</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 按照时间从小到大排序</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result = result.sort_values(by="updateTime", ascending=True)</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return Response(json.dumps({'index': result['updateTime'].tolist(), 'value': result['confirmedCount'].tolist()}), content_type='application/json')</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 返回某个国家的疫情数据（地图数据）</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@api.route("detaildata/&lt;country&gt;")</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def detailData(country):</a:t>
            </a:r>
          </a:p>
          <a:p>
            <a:pPr marL="0" marR="0" indent="0" algn="l" defTabSz="914400" rtl="0" fontAlgn="auto" latinLnBrk="0" hangingPunct="0">
              <a:lnSpc>
                <a:spcPct val="100000"/>
              </a:lnSpc>
              <a:spcBef>
                <a:spcPts val="0"/>
              </a:spcBef>
              <a:spcAft>
                <a:spcPts val="0"/>
              </a:spcAft>
              <a:buClrTx/>
              <a:buSzTx/>
              <a:buFontTx/>
              <a:buNone/>
            </a:pPr>
            <a:endPar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@api.route("feiyan", methods=["GET", "POST"])</a:t>
            </a:r>
          </a:p>
          <a:p>
            <a:pPr marL="0" marR="0" indent="0" algn="l" defTabSz="914400" rtl="0" fontAlgn="auto" latinLnBrk="0" hangingPunct="0">
              <a:lnSpc>
                <a:spcPct val="100000"/>
              </a:lnSpc>
              <a:spcBef>
                <a:spcPts val="0"/>
              </a:spcBef>
              <a:spcAft>
                <a:spcPts val="0"/>
              </a:spcAft>
              <a:buClrTx/>
              <a:buSzTx/>
              <a:buFontTx/>
              <a:buNone/>
            </a:pPr>
            <a:r>
              <a:rPr kumimoji="0" lang="zh-CN" altLang="en-US" sz="1500" b="0" i="0" u="none" strike="noStrike" cap="none" spc="0" normalizeH="0" baseline="0">
                <a:ln>
                  <a:noFill/>
                </a:ln>
                <a:solidFill>
                  <a:srgbClr val="000000"/>
                </a:solidFill>
                <a:effectLst/>
                <a:uFillTx/>
                <a:latin typeface="+mn-lt"/>
                <a:ea typeface="+mn-ea"/>
                <a:cs typeface="+mn-cs"/>
                <a:sym typeface="Calibri" panose="020F0502020204030204"/>
              </a:rPr>
              <a:t>def index():</a:t>
            </a:r>
          </a:p>
        </p:txBody>
      </p:sp>
      <p:sp>
        <p:nvSpPr>
          <p:cNvPr id="3" name="矩形 2">
            <a:extLst>
              <a:ext uri="{FF2B5EF4-FFF2-40B4-BE49-F238E27FC236}">
                <a16:creationId xmlns:a16="http://schemas.microsoft.com/office/drawing/2014/main" id="{280F391F-5D1D-4ED4-A92C-A341AE602378}"/>
              </a:ext>
            </a:extLst>
          </p:cNvPr>
          <p:cNvSpPr/>
          <p:nvPr/>
        </p:nvSpPr>
        <p:spPr>
          <a:xfrm>
            <a:off x="589722" y="3624470"/>
            <a:ext cx="3584713" cy="3134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29159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38AFE98-4C8F-4780-802F-0BA8DB89BFEB}"/>
              </a:ext>
            </a:extLst>
          </p:cNvPr>
          <p:cNvPicPr>
            <a:picLocks noChangeAspect="1"/>
          </p:cNvPicPr>
          <p:nvPr/>
        </p:nvPicPr>
        <p:blipFill>
          <a:blip r:embed="rId2"/>
          <a:stretch>
            <a:fillRect/>
          </a:stretch>
        </p:blipFill>
        <p:spPr>
          <a:xfrm>
            <a:off x="3900470" y="1400891"/>
            <a:ext cx="4152523" cy="4152523"/>
          </a:xfrm>
          <a:prstGeom prst="rect">
            <a:avLst/>
          </a:prstGeom>
        </p:spPr>
      </p:pic>
      <p:sp>
        <p:nvSpPr>
          <p:cNvPr id="5" name="文本框 4">
            <a:extLst>
              <a:ext uri="{FF2B5EF4-FFF2-40B4-BE49-F238E27FC236}">
                <a16:creationId xmlns:a16="http://schemas.microsoft.com/office/drawing/2014/main" id="{1CB620B0-EDC1-42EA-995C-8E514235B6B5}"/>
              </a:ext>
            </a:extLst>
          </p:cNvPr>
          <p:cNvSpPr txBox="1"/>
          <p:nvPr/>
        </p:nvSpPr>
        <p:spPr>
          <a:xfrm>
            <a:off x="3900470" y="5553414"/>
            <a:ext cx="3730028" cy="769441"/>
          </a:xfrm>
          <a:prstGeom prst="rect">
            <a:avLst/>
          </a:prstGeom>
          <a:noFill/>
        </p:spPr>
        <p:txBody>
          <a:bodyPr wrap="square" rtlCol="0">
            <a:spAutoFit/>
          </a:bodyPr>
          <a:lstStyle/>
          <a:p>
            <a:pPr algn="ctr"/>
            <a:r>
              <a:rPr lang="en-US" altLang="zh-CN" sz="4400"/>
              <a:t>574575</a:t>
            </a:r>
            <a:endParaRPr lang="zh-CN" altLang="en-US" sz="4400" dirty="0"/>
          </a:p>
        </p:txBody>
      </p:sp>
      <p:sp>
        <p:nvSpPr>
          <p:cNvPr id="9" name="文本框 8">
            <a:extLst>
              <a:ext uri="{FF2B5EF4-FFF2-40B4-BE49-F238E27FC236}">
                <a16:creationId xmlns:a16="http://schemas.microsoft.com/office/drawing/2014/main" id="{50DCB22C-2F1A-4E85-8781-D6C5CDA13BE8}"/>
              </a:ext>
            </a:extLst>
          </p:cNvPr>
          <p:cNvSpPr txBox="1"/>
          <p:nvPr/>
        </p:nvSpPr>
        <p:spPr>
          <a:xfrm>
            <a:off x="3900470" y="847877"/>
            <a:ext cx="4152523" cy="461665"/>
          </a:xfrm>
          <a:prstGeom prst="rect">
            <a:avLst/>
          </a:prstGeom>
          <a:noFill/>
        </p:spPr>
        <p:txBody>
          <a:bodyPr wrap="square" rtlCol="0">
            <a:spAutoFit/>
          </a:bodyPr>
          <a:lstStyle/>
          <a:p>
            <a:pPr algn="ctr"/>
            <a:r>
              <a:rPr lang="zh-CN" altLang="en-US" sz="2400" dirty="0"/>
              <a:t>黑马环境部署课程签到</a:t>
            </a:r>
          </a:p>
        </p:txBody>
      </p:sp>
    </p:spTree>
    <p:extLst>
      <p:ext uri="{BB962C8B-B14F-4D97-AF65-F5344CB8AC3E}">
        <p14:creationId xmlns:p14="http://schemas.microsoft.com/office/powerpoint/2010/main" val="119323304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dirty="0">
                <a:sym typeface="+mn-ea"/>
              </a:rPr>
              <a:t>nCoV</a:t>
            </a:r>
            <a:r>
              <a:rPr lang="zh-CN" dirty="0">
                <a:ea typeface="宋体" panose="02010600030101010101" pitchFamily="2" charset="-122"/>
                <a:sym typeface="+mn-ea"/>
              </a:rPr>
              <a:t>抓取</a:t>
            </a:r>
            <a:r>
              <a:rPr lang="en-US" altLang="zh-CN" dirty="0">
                <a:ea typeface="宋体" panose="02010600030101010101" pitchFamily="2" charset="-122"/>
                <a:sym typeface="+mn-ea"/>
              </a:rPr>
              <a:t>&amp;</a:t>
            </a:r>
            <a:r>
              <a:rPr lang="zh-CN" altLang="en-US" dirty="0">
                <a:ea typeface="宋体" panose="02010600030101010101" pitchFamily="2" charset="-122"/>
                <a:sym typeface="+mn-ea"/>
              </a:rPr>
              <a:t>可视化（</a:t>
            </a:r>
            <a:r>
              <a:rPr lang="en-US" altLang="zh-CN" dirty="0">
                <a:ea typeface="宋体" panose="02010600030101010101" pitchFamily="2" charset="-122"/>
                <a:sym typeface="+mn-ea"/>
              </a:rPr>
              <a:t>echarts</a:t>
            </a:r>
            <a:r>
              <a:rPr lang="zh-CN" altLang="zh-CN" dirty="0">
                <a:ea typeface="宋体" panose="02010600030101010101" pitchFamily="2" charset="-122"/>
                <a:sym typeface="+mn-ea"/>
              </a:rPr>
              <a:t>）</a:t>
            </a:r>
          </a:p>
        </p:txBody>
      </p:sp>
      <p:sp>
        <p:nvSpPr>
          <p:cNvPr id="4" name="Content Placeholder 2"/>
          <p:cNvSpPr txBox="1">
            <a:spLocks noGrp="1"/>
          </p:cNvSpPr>
          <p:nvPr/>
        </p:nvSpPr>
        <p:spPr>
          <a:xfrm>
            <a:off x="779780" y="1434465"/>
            <a:ext cx="1003617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2200" dirty="0">
                <a:ea typeface="宋体" panose="02010600030101010101" pitchFamily="2" charset="-122"/>
                <a:sym typeface="+mn-ea"/>
              </a:rPr>
              <a:t>API</a:t>
            </a:r>
            <a:r>
              <a:rPr lang="zh-CN" sz="2200" dirty="0">
                <a:ea typeface="宋体" panose="02010600030101010101" pitchFamily="2" charset="-122"/>
                <a:sym typeface="+mn-ea"/>
              </a:rPr>
              <a:t>部分：</a:t>
            </a:r>
            <a:endParaRPr lang="zh-CN" altLang="en-US" sz="2200" dirty="0">
              <a:ea typeface="宋体" panose="02010600030101010101" pitchFamily="2" charset="-122"/>
              <a:sym typeface="+mn-ea"/>
            </a:endParaRPr>
          </a:p>
          <a:p>
            <a:pPr>
              <a:lnSpc>
                <a:spcPct val="150000"/>
              </a:lnSpc>
            </a:pPr>
            <a:r>
              <a:rPr lang="en-US" altLang="zh-CN" sz="2200" dirty="0">
                <a:ea typeface="宋体" panose="02010600030101010101" pitchFamily="2" charset="-122"/>
                <a:sym typeface="+mn-ea"/>
              </a:rPr>
              <a:t>返回某个国家的疫情数据</a:t>
            </a:r>
            <a:r>
              <a:rPr lang="zh-CN" altLang="en-US" sz="2200" dirty="0">
                <a:ea typeface="宋体" panose="02010600030101010101" pitchFamily="2" charset="-122"/>
                <a:sym typeface="+mn-ea"/>
              </a:rPr>
              <a:t>（直线）</a:t>
            </a:r>
            <a:endParaRPr lang="en-US" altLang="zh-CN" sz="2200" dirty="0">
              <a:ea typeface="宋体" panose="02010600030101010101" pitchFamily="2" charset="-122"/>
              <a:sym typeface="+mn-ea"/>
            </a:endParaRPr>
          </a:p>
          <a:p>
            <a:pPr marL="0" indent="0">
              <a:lnSpc>
                <a:spcPct val="150000"/>
              </a:lnSpc>
              <a:buNone/>
            </a:pPr>
            <a:r>
              <a:rPr lang="en-US" altLang="zh-CN" sz="2200" dirty="0">
                <a:ea typeface="宋体" panose="02010600030101010101" pitchFamily="2" charset="-122"/>
                <a:sym typeface="+mn-ea"/>
              </a:rPr>
              <a:t>@api.route("detail_linedata/&lt;country&gt;")</a:t>
            </a:r>
          </a:p>
          <a:p>
            <a:pPr marL="0" indent="0">
              <a:lnSpc>
                <a:spcPct val="150000"/>
              </a:lnSpc>
              <a:buNone/>
            </a:pPr>
            <a:r>
              <a:rPr lang="en-US" altLang="zh-CN" sz="2200" dirty="0">
                <a:ea typeface="宋体" panose="02010600030101010101" pitchFamily="2" charset="-122"/>
                <a:sym typeface="+mn-ea"/>
              </a:rPr>
              <a:t>def detailLineData(country):</a:t>
            </a:r>
          </a:p>
          <a:p>
            <a:pPr>
              <a:lnSpc>
                <a:spcPct val="150000"/>
              </a:lnSpc>
            </a:pPr>
            <a:r>
              <a:rPr lang="en-US" altLang="zh-CN" sz="2200" dirty="0">
                <a:ea typeface="宋体" panose="02010600030101010101" pitchFamily="2" charset="-122"/>
                <a:sym typeface="+mn-ea"/>
              </a:rPr>
              <a:t>返回某个国家的疫情数据（地图）</a:t>
            </a:r>
          </a:p>
          <a:p>
            <a:pPr marL="0" indent="0">
              <a:lnSpc>
                <a:spcPct val="150000"/>
              </a:lnSpc>
              <a:buNone/>
            </a:pPr>
            <a:r>
              <a:rPr lang="en-US" altLang="zh-CN" sz="2200" dirty="0">
                <a:ea typeface="宋体" panose="02010600030101010101" pitchFamily="2" charset="-122"/>
                <a:sym typeface="+mn-ea"/>
              </a:rPr>
              <a:t>@api.route("detaildata/&lt;country&gt;")</a:t>
            </a:r>
          </a:p>
          <a:p>
            <a:pPr marL="0" indent="0">
              <a:lnSpc>
                <a:spcPct val="150000"/>
              </a:lnSpc>
              <a:buNone/>
            </a:pPr>
            <a:r>
              <a:rPr lang="en-US" altLang="zh-CN" sz="2200" dirty="0">
                <a:ea typeface="宋体" panose="02010600030101010101" pitchFamily="2" charset="-122"/>
                <a:sym typeface="+mn-ea"/>
              </a:rPr>
              <a:t>def detailData(country):</a:t>
            </a:r>
          </a:p>
          <a:p>
            <a:pPr marL="0" indent="0">
              <a:lnSpc>
                <a:spcPct val="150000"/>
              </a:lnSpc>
              <a:buNone/>
            </a:pPr>
            <a:endParaRPr lang="en-US" altLang="zh-CN" sz="2200" dirty="0">
              <a:ea typeface="宋体" panose="02010600030101010101" pitchFamily="2" charset="-122"/>
              <a:sym typeface="+mn-ea"/>
            </a:endParaRPr>
          </a:p>
          <a:p>
            <a:pPr>
              <a:lnSpc>
                <a:spcPct val="150000"/>
              </a:lnSpc>
            </a:pPr>
            <a:endParaRPr lang="en-US" altLang="zh-CN" sz="2200" dirty="0">
              <a:ea typeface="宋体" panose="02010600030101010101" pitchFamily="2" charset="-122"/>
              <a:sym typeface="+mn-ea"/>
            </a:endParaRPr>
          </a:p>
        </p:txBody>
      </p:sp>
      <p:pic>
        <p:nvPicPr>
          <p:cNvPr id="3" name="图片 2"/>
          <p:cNvPicPr>
            <a:picLocks noChangeAspect="1"/>
          </p:cNvPicPr>
          <p:nvPr/>
        </p:nvPicPr>
        <p:blipFill>
          <a:blip r:embed="rId2"/>
          <a:stretch>
            <a:fillRect/>
          </a:stretch>
        </p:blipFill>
        <p:spPr>
          <a:xfrm>
            <a:off x="5573395" y="1450340"/>
            <a:ext cx="6481445" cy="4739640"/>
          </a:xfrm>
          <a:prstGeom prst="rect">
            <a:avLst/>
          </a:prstGeom>
        </p:spPr>
      </p:pic>
    </p:spTree>
    <p:extLst>
      <p:ext uri="{BB962C8B-B14F-4D97-AF65-F5344CB8AC3E}">
        <p14:creationId xmlns:p14="http://schemas.microsoft.com/office/powerpoint/2010/main" val="39595745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dirty="0">
                <a:sym typeface="+mn-ea"/>
              </a:rPr>
              <a:t>nCoV</a:t>
            </a:r>
            <a:r>
              <a:rPr lang="zh-CN" dirty="0">
                <a:ea typeface="宋体" panose="02010600030101010101" pitchFamily="2" charset="-122"/>
                <a:sym typeface="+mn-ea"/>
              </a:rPr>
              <a:t>抓取</a:t>
            </a:r>
            <a:r>
              <a:rPr lang="en-US" altLang="zh-CN" dirty="0">
                <a:ea typeface="宋体" panose="02010600030101010101" pitchFamily="2" charset="-122"/>
                <a:sym typeface="+mn-ea"/>
              </a:rPr>
              <a:t>&amp;</a:t>
            </a:r>
            <a:r>
              <a:rPr lang="zh-CN" altLang="en-US" dirty="0">
                <a:ea typeface="宋体" panose="02010600030101010101" pitchFamily="2" charset="-122"/>
                <a:sym typeface="+mn-ea"/>
              </a:rPr>
              <a:t>可视化（</a:t>
            </a:r>
            <a:r>
              <a:rPr lang="en-US" altLang="zh-CN" dirty="0">
                <a:ea typeface="宋体" panose="02010600030101010101" pitchFamily="2" charset="-122"/>
                <a:sym typeface="+mn-ea"/>
              </a:rPr>
              <a:t>echarts</a:t>
            </a:r>
            <a:r>
              <a:rPr lang="zh-CN" altLang="zh-CN" dirty="0">
                <a:ea typeface="宋体" panose="02010600030101010101" pitchFamily="2" charset="-122"/>
                <a:sym typeface="+mn-ea"/>
              </a:rPr>
              <a:t>）</a:t>
            </a:r>
          </a:p>
        </p:txBody>
      </p:sp>
      <p:sp>
        <p:nvSpPr>
          <p:cNvPr id="4" name="Content Placeholder 2"/>
          <p:cNvSpPr txBox="1">
            <a:spLocks noGrp="1"/>
          </p:cNvSpPr>
          <p:nvPr/>
        </p:nvSpPr>
        <p:spPr>
          <a:xfrm>
            <a:off x="779780" y="1434465"/>
            <a:ext cx="5603240"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2200" dirty="0">
                <a:ea typeface="宋体" panose="02010600030101010101" pitchFamily="2" charset="-122"/>
                <a:sym typeface="+mn-ea"/>
              </a:rPr>
              <a:t>model</a:t>
            </a:r>
            <a:r>
              <a:rPr lang="zh-CN" sz="2200" dirty="0">
                <a:ea typeface="宋体" panose="02010600030101010101" pitchFamily="2" charset="-122"/>
                <a:sym typeface="+mn-ea"/>
              </a:rPr>
              <a:t>部分：</a:t>
            </a:r>
            <a:endParaRPr lang="zh-CN" altLang="en-US" sz="2200" dirty="0">
              <a:ea typeface="宋体" panose="02010600030101010101" pitchFamily="2" charset="-122"/>
              <a:sym typeface="+mn-ea"/>
            </a:endParaRPr>
          </a:p>
          <a:p>
            <a:pPr>
              <a:lnSpc>
                <a:spcPct val="150000"/>
              </a:lnSpc>
            </a:pPr>
            <a:r>
              <a:rPr lang="zh-CN" altLang="en-US" sz="2200" dirty="0">
                <a:ea typeface="宋体" panose="02010600030101010101" pitchFamily="2" charset="-122"/>
                <a:sym typeface="+mn-ea"/>
              </a:rPr>
              <a:t>地图数据，保存在</a:t>
            </a:r>
            <a:r>
              <a:rPr lang="en-US" altLang="zh-CN" sz="2200" dirty="0">
                <a:ea typeface="宋体" panose="02010600030101010101" pitchFamily="2" charset="-122"/>
                <a:sym typeface="+mn-ea"/>
              </a:rPr>
              <a:t>.json</a:t>
            </a:r>
            <a:r>
              <a:rPr lang="zh-CN" altLang="zh-CN" sz="2200" dirty="0">
                <a:ea typeface="宋体" panose="02010600030101010101" pitchFamily="2" charset="-122"/>
                <a:sym typeface="+mn-ea"/>
              </a:rPr>
              <a:t>文件</a:t>
            </a:r>
            <a:endParaRPr lang="en-US" altLang="zh-CN" sz="2200" dirty="0">
              <a:ea typeface="宋体" panose="02010600030101010101" pitchFamily="2" charset="-122"/>
              <a:sym typeface="+mn-ea"/>
            </a:endParaRPr>
          </a:p>
          <a:p>
            <a:pPr marL="0" indent="0">
              <a:lnSpc>
                <a:spcPct val="150000"/>
              </a:lnSpc>
              <a:buNone/>
            </a:pPr>
            <a:r>
              <a:rPr lang="zh-CN" altLang="en-US" sz="2200" dirty="0">
                <a:ea typeface="宋体" panose="02010600030101010101" pitchFamily="2" charset="-122"/>
                <a:sym typeface="+mn-ea"/>
              </a:rPr>
              <a:t>获取</a:t>
            </a:r>
            <a:r>
              <a:rPr lang="en-US" altLang="zh-CN" sz="2200" dirty="0">
                <a:ea typeface="宋体" panose="02010600030101010101" pitchFamily="2" charset="-122"/>
                <a:sym typeface="+mn-ea"/>
              </a:rPr>
              <a:t>json</a:t>
            </a:r>
            <a:r>
              <a:rPr lang="zh-CN" altLang="zh-CN" sz="2200" dirty="0">
                <a:ea typeface="宋体" panose="02010600030101010101" pitchFamily="2" charset="-122"/>
                <a:sym typeface="+mn-ea"/>
              </a:rPr>
              <a:t>，然后</a:t>
            </a:r>
            <a:r>
              <a:rPr lang="zh-CN" altLang="en-US" sz="2200" dirty="0">
                <a:ea typeface="宋体" panose="02010600030101010101" pitchFamily="2" charset="-122"/>
                <a:sym typeface="+mn-ea"/>
              </a:rPr>
              <a:t>使用</a:t>
            </a:r>
            <a:r>
              <a:rPr lang="en-US" altLang="zh-CN" sz="2200" dirty="0">
                <a:ea typeface="宋体" panose="02010600030101010101" pitchFamily="2" charset="-122"/>
                <a:sym typeface="+mn-ea"/>
              </a:rPr>
              <a:t>echarts</a:t>
            </a:r>
            <a:r>
              <a:rPr lang="zh-CN" altLang="zh-CN" sz="2200" dirty="0">
                <a:ea typeface="宋体" panose="02010600030101010101" pitchFamily="2" charset="-122"/>
                <a:sym typeface="+mn-ea"/>
              </a:rPr>
              <a:t>进行注册</a:t>
            </a:r>
            <a:endParaRPr lang="zh-CN" altLang="en-US" sz="2200" dirty="0">
              <a:ea typeface="宋体" panose="02010600030101010101" pitchFamily="2" charset="-122"/>
              <a:sym typeface="+mn-ea"/>
            </a:endParaRPr>
          </a:p>
          <a:p>
            <a:pPr marL="0" indent="0">
              <a:lnSpc>
                <a:spcPct val="150000"/>
              </a:lnSpc>
              <a:buNone/>
            </a:pPr>
            <a:r>
              <a:rPr lang="zh-CN" altLang="en-US" sz="2200" dirty="0">
                <a:ea typeface="宋体" panose="02010600030101010101" pitchFamily="2" charset="-122"/>
                <a:sym typeface="+mn-ea"/>
              </a:rPr>
              <a:t>echarts.registerMap(country, data);</a:t>
            </a:r>
          </a:p>
          <a:p>
            <a:pPr>
              <a:lnSpc>
                <a:spcPct val="150000"/>
              </a:lnSpc>
            </a:pPr>
            <a:r>
              <a:rPr lang="zh-CN" altLang="en-US" sz="2200" dirty="0">
                <a:ea typeface="宋体" panose="02010600030101010101" pitchFamily="2" charset="-122"/>
                <a:sym typeface="+mn-ea"/>
              </a:rPr>
              <a:t>疫情数据，保存在 </a:t>
            </a:r>
            <a:r>
              <a:rPr lang="en-US" altLang="zh-CN" sz="2200" dirty="0">
                <a:ea typeface="宋体" panose="02010600030101010101" pitchFamily="2" charset="-122"/>
                <a:sym typeface="+mn-ea"/>
              </a:rPr>
              <a:t>country_data.csv</a:t>
            </a:r>
            <a:r>
              <a:rPr lang="zh-CN" altLang="zh-CN" sz="2200" dirty="0">
                <a:ea typeface="宋体" panose="02010600030101010101" pitchFamily="2" charset="-122"/>
                <a:sym typeface="+mn-ea"/>
              </a:rPr>
              <a:t>，</a:t>
            </a:r>
            <a:r>
              <a:rPr lang="en-US" altLang="zh-CN" sz="2200" dirty="0">
                <a:ea typeface="宋体" panose="02010600030101010101" pitchFamily="2" charset="-122"/>
                <a:sym typeface="+mn-ea"/>
              </a:rPr>
              <a:t>foreight_country_data.csv</a:t>
            </a:r>
          </a:p>
          <a:p>
            <a:pPr marL="0" indent="0">
              <a:lnSpc>
                <a:spcPct val="150000"/>
              </a:lnSpc>
              <a:buNone/>
            </a:pPr>
            <a:r>
              <a:rPr lang="zh-CN" altLang="zh-CN" sz="2200" dirty="0">
                <a:ea typeface="宋体" panose="02010600030101010101" pitchFamily="2" charset="-122"/>
                <a:sym typeface="+mn-ea"/>
              </a:rPr>
              <a:t>使用</a:t>
            </a:r>
            <a:r>
              <a:rPr lang="en-US" altLang="zh-CN" sz="2200" dirty="0">
                <a:ea typeface="宋体" panose="02010600030101010101" pitchFamily="2" charset="-122"/>
                <a:sym typeface="+mn-ea"/>
              </a:rPr>
              <a:t>pandas dataframe</a:t>
            </a:r>
            <a:r>
              <a:rPr lang="zh-CN" altLang="zh-CN" sz="2200" dirty="0">
                <a:ea typeface="宋体" panose="02010600030101010101" pitchFamily="2" charset="-122"/>
                <a:sym typeface="+mn-ea"/>
              </a:rPr>
              <a:t>解析</a:t>
            </a:r>
            <a:endParaRPr lang="en-US" altLang="zh-CN" sz="2200" dirty="0">
              <a:ea typeface="宋体" panose="02010600030101010101" pitchFamily="2" charset="-122"/>
              <a:sym typeface="+mn-ea"/>
            </a:endParaRPr>
          </a:p>
          <a:p>
            <a:pPr marL="0" indent="0">
              <a:lnSpc>
                <a:spcPct val="150000"/>
              </a:lnSpc>
              <a:buNone/>
            </a:pPr>
            <a:endParaRPr lang="en-US" altLang="zh-CN" sz="2200" dirty="0">
              <a:ea typeface="宋体" panose="02010600030101010101" pitchFamily="2" charset="-122"/>
              <a:sym typeface="+mn-ea"/>
            </a:endParaRPr>
          </a:p>
          <a:p>
            <a:pPr>
              <a:lnSpc>
                <a:spcPct val="150000"/>
              </a:lnSpc>
            </a:pPr>
            <a:endParaRPr lang="en-US" altLang="zh-CN" sz="2200" dirty="0">
              <a:ea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6485890" y="1353820"/>
            <a:ext cx="5329555" cy="5033645"/>
          </a:xfrm>
          <a:prstGeom prst="rect">
            <a:avLst/>
          </a:prstGeom>
        </p:spPr>
      </p:pic>
    </p:spTree>
    <p:extLst>
      <p:ext uri="{BB962C8B-B14F-4D97-AF65-F5344CB8AC3E}">
        <p14:creationId xmlns:p14="http://schemas.microsoft.com/office/powerpoint/2010/main" val="396238805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dirty="0">
                <a:sym typeface="+mn-ea"/>
              </a:rPr>
              <a:t>nCoV</a:t>
            </a:r>
            <a:r>
              <a:rPr lang="zh-CN" dirty="0">
                <a:ea typeface="宋体" panose="02010600030101010101" pitchFamily="2" charset="-122"/>
                <a:sym typeface="+mn-ea"/>
              </a:rPr>
              <a:t>抓取</a:t>
            </a:r>
            <a:r>
              <a:rPr lang="en-US" altLang="zh-CN" dirty="0">
                <a:ea typeface="宋体" panose="02010600030101010101" pitchFamily="2" charset="-122"/>
                <a:sym typeface="+mn-ea"/>
              </a:rPr>
              <a:t>&amp;</a:t>
            </a:r>
            <a:r>
              <a:rPr lang="zh-CN" altLang="en-US" dirty="0">
                <a:ea typeface="宋体" panose="02010600030101010101" pitchFamily="2" charset="-122"/>
                <a:sym typeface="+mn-ea"/>
              </a:rPr>
              <a:t>可视化（</a:t>
            </a:r>
            <a:r>
              <a:rPr lang="en-US" altLang="zh-CN" dirty="0">
                <a:ea typeface="宋体" panose="02010600030101010101" pitchFamily="2" charset="-122"/>
                <a:sym typeface="+mn-ea"/>
              </a:rPr>
              <a:t>echarts</a:t>
            </a:r>
            <a:r>
              <a:rPr lang="zh-CN" altLang="zh-CN" dirty="0">
                <a:ea typeface="宋体" panose="02010600030101010101" pitchFamily="2" charset="-122"/>
                <a:sym typeface="+mn-ea"/>
              </a:rPr>
              <a:t>）</a:t>
            </a:r>
          </a:p>
        </p:txBody>
      </p:sp>
      <p:sp>
        <p:nvSpPr>
          <p:cNvPr id="4" name="Content Placeholder 2"/>
          <p:cNvSpPr txBox="1">
            <a:spLocks noGrp="1"/>
          </p:cNvSpPr>
          <p:nvPr/>
        </p:nvSpPr>
        <p:spPr>
          <a:xfrm>
            <a:off x="779780" y="1434465"/>
            <a:ext cx="4911090"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2200" dirty="0">
                <a:ea typeface="宋体" panose="02010600030101010101" pitchFamily="2" charset="-122"/>
                <a:sym typeface="+mn-ea"/>
              </a:rPr>
              <a:t>view</a:t>
            </a:r>
            <a:r>
              <a:rPr lang="zh-CN" sz="2200" dirty="0">
                <a:ea typeface="宋体" panose="02010600030101010101" pitchFamily="2" charset="-122"/>
                <a:sym typeface="+mn-ea"/>
              </a:rPr>
              <a:t>部分：</a:t>
            </a:r>
            <a:endParaRPr lang="zh-CN" altLang="en-US" sz="2200" dirty="0">
              <a:ea typeface="宋体" panose="02010600030101010101" pitchFamily="2" charset="-122"/>
              <a:sym typeface="+mn-ea"/>
            </a:endParaRPr>
          </a:p>
          <a:p>
            <a:pPr>
              <a:lnSpc>
                <a:spcPct val="150000"/>
              </a:lnSpc>
            </a:pPr>
            <a:r>
              <a:rPr sz="2200" dirty="0">
                <a:ea typeface="宋体" panose="02010600030101010101" pitchFamily="2" charset="-122"/>
                <a:sym typeface="+mn-ea"/>
              </a:rPr>
              <a:t>选项卡切换函数</a:t>
            </a:r>
          </a:p>
          <a:p>
            <a:pPr marL="0" indent="0">
              <a:lnSpc>
                <a:spcPct val="150000"/>
              </a:lnSpc>
              <a:buNone/>
            </a:pPr>
            <a:r>
              <a:rPr lang="en-US" altLang="zh-CN" sz="2200" dirty="0">
                <a:ea typeface="宋体" panose="02010600030101010101" pitchFamily="2" charset="-122"/>
                <a:sym typeface="+mn-ea"/>
              </a:rPr>
              <a:t>function tab_mapdata(country)</a:t>
            </a:r>
          </a:p>
          <a:p>
            <a:pPr>
              <a:lnSpc>
                <a:spcPct val="150000"/>
              </a:lnSpc>
            </a:pPr>
            <a:r>
              <a:rPr lang="zh-CN" altLang="zh-CN" sz="2200" dirty="0">
                <a:ea typeface="宋体" panose="02010600030101010101" pitchFamily="2" charset="-122"/>
                <a:sym typeface="+mn-ea"/>
              </a:rPr>
              <a:t>针对选择不同的国家，进行地图展示</a:t>
            </a:r>
            <a:endParaRPr lang="en-US" altLang="zh-CN" sz="2200" dirty="0">
              <a:ea typeface="宋体" panose="02010600030101010101" pitchFamily="2" charset="-122"/>
              <a:sym typeface="+mn-ea"/>
            </a:endParaRPr>
          </a:p>
          <a:p>
            <a:pPr marL="0" indent="0">
              <a:lnSpc>
                <a:spcPct val="150000"/>
              </a:lnSpc>
              <a:buNone/>
            </a:pPr>
            <a:r>
              <a:rPr lang="en-US" altLang="zh-CN" sz="2200" dirty="0">
                <a:ea typeface="宋体" panose="02010600030101010101" pitchFamily="2" charset="-122"/>
                <a:sym typeface="+mn-ea"/>
              </a:rPr>
              <a:t>if (country == 'world') {echartsWorld('country', country_data);}</a:t>
            </a:r>
          </a:p>
          <a:p>
            <a:pPr marL="0" indent="0">
              <a:lnSpc>
                <a:spcPct val="150000"/>
              </a:lnSpc>
              <a:buNone/>
            </a:pPr>
            <a:r>
              <a:rPr lang="en-US" altLang="zh-CN" sz="2200" dirty="0">
                <a:ea typeface="宋体" panose="02010600030101010101" pitchFamily="2" charset="-122"/>
                <a:sym typeface="+mn-ea"/>
              </a:rPr>
              <a:t>if (country == 'korea') {echartsKorea('country', country_data);}</a:t>
            </a:r>
          </a:p>
          <a:p>
            <a:pPr marL="0" indent="0">
              <a:lnSpc>
                <a:spcPct val="150000"/>
              </a:lnSpc>
              <a:buNone/>
            </a:pPr>
            <a:endParaRPr lang="en-US" altLang="zh-CN" sz="2200" dirty="0">
              <a:ea typeface="宋体" panose="02010600030101010101" pitchFamily="2" charset="-122"/>
              <a:sym typeface="+mn-ea"/>
            </a:endParaRPr>
          </a:p>
          <a:p>
            <a:pPr>
              <a:lnSpc>
                <a:spcPct val="150000"/>
              </a:lnSpc>
            </a:pPr>
            <a:endParaRPr lang="en-US" altLang="zh-CN" sz="2200" dirty="0">
              <a:ea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5691505" y="1204595"/>
            <a:ext cx="6254115" cy="5442585"/>
          </a:xfrm>
          <a:prstGeom prst="rect">
            <a:avLst/>
          </a:prstGeom>
        </p:spPr>
      </p:pic>
    </p:spTree>
    <p:extLst>
      <p:ext uri="{BB962C8B-B14F-4D97-AF65-F5344CB8AC3E}">
        <p14:creationId xmlns:p14="http://schemas.microsoft.com/office/powerpoint/2010/main" val="362050339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err="1">
                <a:ea typeface="宋体" panose="02010600030101010101" pitchFamily="2" charset="-122"/>
              </a:rPr>
              <a:t>gunicorn</a:t>
            </a:r>
            <a:r>
              <a:rPr lang="zh-CN" altLang="en-US" dirty="0">
                <a:ea typeface="宋体" panose="02010600030101010101" pitchFamily="2" charset="-122"/>
              </a:rPr>
              <a:t>使用</a:t>
            </a:r>
            <a:endParaRPr lang="zh-CN" dirty="0">
              <a:ea typeface="宋体" panose="02010600030101010101" pitchFamily="2" charset="-122"/>
            </a:endParaRPr>
          </a:p>
        </p:txBody>
      </p:sp>
      <p:sp>
        <p:nvSpPr>
          <p:cNvPr id="164" name="Content Placeholder 2"/>
          <p:cNvSpPr txBox="1">
            <a:spLocks noGrp="1"/>
          </p:cNvSpPr>
          <p:nvPr/>
        </p:nvSpPr>
        <p:spPr>
          <a:xfrm>
            <a:off x="602447" y="1219668"/>
            <a:ext cx="5341154" cy="5340157"/>
          </a:xfrm>
          <a:prstGeom prst="rect">
            <a:avLst/>
          </a:prstGeom>
          <a:ln w="12700">
            <a:miter lim="400000"/>
          </a:ln>
        </p:spPr>
        <p:txBody>
          <a:bodyPr lIns="45719" rIns="45719">
            <a:normAutofit lnSpcReduction="1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Font typeface="Arial" panose="020B0604020202020204"/>
              <a:buNone/>
            </a:pPr>
            <a:r>
              <a:rPr lang="en-US" altLang="zh-CN" sz="1600" dirty="0" err="1">
                <a:latin typeface="宋体" panose="02010600030101010101" pitchFamily="2" charset="-122"/>
                <a:ea typeface="宋体" panose="02010600030101010101" pitchFamily="2" charset="-122"/>
              </a:rPr>
              <a:t>gunicorn</a:t>
            </a:r>
            <a:r>
              <a:rPr lang="en-US" altLang="zh-CN" sz="1600" dirty="0">
                <a:latin typeface="宋体" panose="02010600030101010101" pitchFamily="2" charset="-122"/>
                <a:ea typeface="宋体" panose="02010600030101010101" pitchFamily="2" charset="-122"/>
              </a:rPr>
              <a:t>:</a:t>
            </a:r>
          </a:p>
          <a:p>
            <a:pPr>
              <a:lnSpc>
                <a:spcPct val="170000"/>
              </a:lnSpc>
            </a:pPr>
            <a:r>
              <a:rPr lang="en-US" altLang="zh-CN" sz="1600" dirty="0" err="1">
                <a:latin typeface="宋体" panose="02010600030101010101" pitchFamily="2" charset="-122"/>
                <a:ea typeface="宋体" panose="02010600030101010101" pitchFamily="2" charset="-122"/>
              </a:rPr>
              <a:t>gunicorn</a:t>
            </a:r>
            <a:r>
              <a:rPr lang="zh-CN" altLang="en-US" sz="1600" dirty="0">
                <a:latin typeface="宋体" panose="02010600030101010101" pitchFamily="2" charset="-122"/>
                <a:ea typeface="宋体" panose="02010600030101010101" pitchFamily="2" charset="-122"/>
              </a:rPr>
              <a:t>是一个被广泛使用的高性能的</a:t>
            </a:r>
            <a:r>
              <a:rPr lang="en-US" altLang="zh-CN" sz="1600" dirty="0">
                <a:latin typeface="宋体" panose="02010600030101010101" pitchFamily="2" charset="-122"/>
                <a:ea typeface="宋体" panose="02010600030101010101" pitchFamily="2" charset="-122"/>
              </a:rPr>
              <a:t>Python WSGI UNIX HTTP Server</a:t>
            </a:r>
            <a:r>
              <a:rPr lang="zh-CN" altLang="en-US" sz="1600" dirty="0">
                <a:latin typeface="宋体" panose="02010600030101010101" pitchFamily="2" charset="-122"/>
                <a:ea typeface="宋体" panose="02010600030101010101" pitchFamily="2" charset="-122"/>
              </a:rPr>
              <a:t>。</a:t>
            </a:r>
            <a:br>
              <a:rPr lang="zh-CN" altLang="en-US" sz="1600" dirty="0">
                <a:latin typeface="宋体" panose="02010600030101010101" pitchFamily="2" charset="-122"/>
                <a:ea typeface="宋体" panose="02010600030101010101" pitchFamily="2" charset="-122"/>
              </a:rPr>
            </a:br>
            <a:r>
              <a:rPr lang="zh-CN" altLang="en-US" sz="1600" dirty="0">
                <a:latin typeface="宋体" panose="02010600030101010101" pitchFamily="2" charset="-122"/>
                <a:ea typeface="宋体" panose="02010600030101010101" pitchFamily="2" charset="-122"/>
              </a:rPr>
              <a:t>与大多数</a:t>
            </a:r>
            <a:r>
              <a:rPr lang="en-US" altLang="zh-CN" sz="1600" dirty="0">
                <a:latin typeface="宋体" panose="02010600030101010101" pitchFamily="2" charset="-122"/>
                <a:ea typeface="宋体" panose="02010600030101010101" pitchFamily="2" charset="-122"/>
              </a:rPr>
              <a:t>web</a:t>
            </a:r>
            <a:r>
              <a:rPr lang="zh-CN" altLang="en-US" sz="1600" dirty="0">
                <a:latin typeface="宋体" panose="02010600030101010101" pitchFamily="2" charset="-122"/>
                <a:ea typeface="宋体" panose="02010600030101010101" pitchFamily="2" charset="-122"/>
              </a:rPr>
              <a:t>框架兼容，具有实现简单，轻量级，高性能等特点</a:t>
            </a:r>
            <a:endParaRPr lang="en-US" altLang="zh-CN" sz="1600" dirty="0">
              <a:latin typeface="宋体" panose="02010600030101010101" pitchFamily="2" charset="-122"/>
              <a:ea typeface="宋体" panose="02010600030101010101" pitchFamily="2" charset="-122"/>
            </a:endParaRPr>
          </a:p>
          <a:p>
            <a:pPr>
              <a:lnSpc>
                <a:spcPct val="170000"/>
              </a:lnSpc>
            </a:pPr>
            <a:r>
              <a:rPr lang="zh-CN" altLang="en-US" sz="1600" dirty="0">
                <a:latin typeface="宋体" panose="02010600030101010101" pitchFamily="2" charset="-122"/>
                <a:ea typeface="宋体" panose="02010600030101010101" pitchFamily="2" charset="-122"/>
              </a:rPr>
              <a:t>安装</a:t>
            </a:r>
            <a:r>
              <a:rPr lang="en-US" altLang="zh-CN" sz="1600" dirty="0">
                <a:latin typeface="宋体" panose="02010600030101010101" pitchFamily="2" charset="-122"/>
                <a:ea typeface="宋体" panose="02010600030101010101" pitchFamily="2" charset="-122"/>
              </a:rPr>
              <a:t> pip install </a:t>
            </a:r>
            <a:r>
              <a:rPr lang="en-US" altLang="zh-CN" sz="1600" dirty="0" err="1">
                <a:latin typeface="宋体" panose="02010600030101010101" pitchFamily="2" charset="-122"/>
                <a:ea typeface="宋体" panose="02010600030101010101" pitchFamily="2" charset="-122"/>
              </a:rPr>
              <a:t>gunicorn</a:t>
            </a: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r>
              <a:rPr lang="zh-CN" altLang="en-US" sz="1600" dirty="0">
                <a:latin typeface="宋体" panose="02010600030101010101" pitchFamily="2" charset="-122"/>
                <a:ea typeface="宋体" panose="02010600030101010101" pitchFamily="2" charset="-122"/>
              </a:rPr>
              <a:t>说明：</a:t>
            </a:r>
            <a:r>
              <a:rPr lang="en-US" altLang="zh-CN" sz="1600">
                <a:latin typeface="宋体" panose="02010600030101010101" pitchFamily="2" charset="-122"/>
                <a:ea typeface="宋体" panose="02010600030101010101" pitchFamily="2" charset="-122"/>
              </a:rPr>
              <a:t>Gunicorn</a:t>
            </a:r>
            <a:r>
              <a:rPr lang="zh-CN" altLang="en-US" sz="1600" dirty="0">
                <a:latin typeface="宋体" panose="02010600030101010101" pitchFamily="2" charset="-122"/>
                <a:ea typeface="宋体" panose="02010600030101010101" pitchFamily="2" charset="-122"/>
              </a:rPr>
              <a:t>在</a:t>
            </a:r>
            <a:r>
              <a:rPr lang="en-US" altLang="zh-CN" sz="1600" dirty="0">
                <a:latin typeface="宋体" panose="02010600030101010101" pitchFamily="2" charset="-122"/>
                <a:ea typeface="宋体" panose="02010600030101010101" pitchFamily="2" charset="-122"/>
              </a:rPr>
              <a:t>windows</a:t>
            </a:r>
            <a:r>
              <a:rPr lang="zh-CN" altLang="en-US" sz="1600" dirty="0">
                <a:latin typeface="宋体" panose="02010600030101010101" pitchFamily="2" charset="-122"/>
                <a:ea typeface="宋体" panose="02010600030101010101" pitchFamily="2" charset="-122"/>
              </a:rPr>
              <a:t>下运行会有问题，需要在</a:t>
            </a:r>
            <a:r>
              <a:rPr lang="en-US" altLang="zh-CN" sz="1600" dirty="0" err="1">
                <a:latin typeface="宋体" panose="02010600030101010101" pitchFamily="2" charset="-122"/>
                <a:ea typeface="宋体" panose="02010600030101010101" pitchFamily="2" charset="-122"/>
              </a:rPr>
              <a:t>linux</a:t>
            </a:r>
            <a:r>
              <a:rPr lang="zh-CN" altLang="en-US" sz="1600" dirty="0">
                <a:latin typeface="宋体" panose="02010600030101010101" pitchFamily="2" charset="-122"/>
                <a:ea typeface="宋体" panose="02010600030101010101" pitchFamily="2" charset="-122"/>
              </a:rPr>
              <a:t>下运行</a:t>
            </a:r>
            <a:endParaRPr lang="en-US" altLang="zh-CN" sz="1600" dirty="0">
              <a:latin typeface="宋体" panose="02010600030101010101" pitchFamily="2" charset="-122"/>
              <a:ea typeface="宋体" panose="02010600030101010101" pitchFamily="2" charset="-122"/>
            </a:endParaRPr>
          </a:p>
          <a:p>
            <a:pPr>
              <a:lnSpc>
                <a:spcPct val="170000"/>
              </a:lnSpc>
            </a:pPr>
            <a:r>
              <a:rPr lang="zh-CN" altLang="en-US" sz="1600" dirty="0">
                <a:latin typeface="宋体" panose="02010600030101010101" pitchFamily="2" charset="-122"/>
                <a:ea typeface="宋体" panose="02010600030101010101" pitchFamily="2" charset="-122"/>
              </a:rPr>
              <a:t>通过</a:t>
            </a:r>
            <a:r>
              <a:rPr lang="en-US" altLang="zh-CN" sz="1600" dirty="0" err="1">
                <a:latin typeface="宋体" panose="02010600030101010101" pitchFamily="2" charset="-122"/>
                <a:ea typeface="宋体" panose="02010600030101010101" pitchFamily="2" charset="-122"/>
              </a:rPr>
              <a:t>gunicorn</a:t>
            </a:r>
            <a:r>
              <a:rPr lang="zh-CN" altLang="en-US" sz="1600" dirty="0">
                <a:latin typeface="宋体" panose="02010600030101010101" pitchFamily="2" charset="-122"/>
                <a:ea typeface="宋体" panose="02010600030101010101" pitchFamily="2" charset="-122"/>
              </a:rPr>
              <a:t>运行</a:t>
            </a:r>
            <a:r>
              <a:rPr lang="en-US" altLang="zh-CN" sz="1600" dirty="0">
                <a:latin typeface="宋体" panose="02010600030101010101" pitchFamily="2" charset="-122"/>
                <a:ea typeface="宋体" panose="02010600030101010101" pitchFamily="2" charset="-122"/>
              </a:rPr>
              <a:t>flask app</a:t>
            </a:r>
          </a:p>
          <a:p>
            <a:pPr marL="0" indent="0">
              <a:lnSpc>
                <a:spcPct val="170000"/>
              </a:lnSpc>
              <a:buNone/>
            </a:pPr>
            <a:r>
              <a:rPr lang="en-US" altLang="zh-CN" sz="1600" dirty="0" err="1">
                <a:latin typeface="宋体" panose="02010600030101010101" pitchFamily="2" charset="-122"/>
                <a:ea typeface="宋体" panose="02010600030101010101" pitchFamily="2" charset="-122"/>
              </a:rPr>
              <a:t>gunicorn</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flask_gunicorn:app</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err="1">
                <a:latin typeface="宋体" panose="02010600030101010101" pitchFamily="2" charset="-122"/>
                <a:ea typeface="宋体" panose="02010600030101010101" pitchFamily="2" charset="-122"/>
              </a:rPr>
              <a:t>flask_gunicorn</a:t>
            </a:r>
            <a:r>
              <a:rPr lang="zh-CN" altLang="en-US" sz="1600" dirty="0">
                <a:latin typeface="宋体" panose="02010600030101010101" pitchFamily="2" charset="-122"/>
                <a:ea typeface="宋体" panose="02010600030101010101" pitchFamily="2" charset="-122"/>
              </a:rPr>
              <a:t>为文件名，</a:t>
            </a:r>
            <a:r>
              <a:rPr lang="en-US" altLang="zh-CN" sz="1600" dirty="0">
                <a:latin typeface="宋体" panose="02010600030101010101" pitchFamily="2" charset="-122"/>
                <a:ea typeface="宋体" panose="02010600030101010101" pitchFamily="2" charset="-122"/>
              </a:rPr>
              <a:t>app</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flask</a:t>
            </a:r>
            <a:r>
              <a:rPr lang="zh-CN" altLang="en-US" sz="1600" dirty="0">
                <a:latin typeface="宋体" panose="02010600030101010101" pitchFamily="2" charset="-122"/>
                <a:ea typeface="宋体" panose="02010600030101010101" pitchFamily="2" charset="-122"/>
              </a:rPr>
              <a:t>应用的名称</a:t>
            </a: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endParaRPr lang="en-US" altLang="zh-CN" sz="1600" dirty="0">
              <a:latin typeface="宋体" panose="02010600030101010101" pitchFamily="2" charset="-122"/>
              <a:ea typeface="宋体" panose="02010600030101010101" pitchFamily="2" charset="-122"/>
            </a:endParaRPr>
          </a:p>
        </p:txBody>
      </p:sp>
      <p:sp>
        <p:nvSpPr>
          <p:cNvPr id="5" name="Content Placeholder 2">
            <a:extLst>
              <a:ext uri="{FF2B5EF4-FFF2-40B4-BE49-F238E27FC236}">
                <a16:creationId xmlns:a16="http://schemas.microsoft.com/office/drawing/2014/main" id="{28669EB4-048B-4904-80C3-00EA4C9F1A18}"/>
              </a:ext>
            </a:extLst>
          </p:cNvPr>
          <p:cNvSpPr txBox="1">
            <a:spLocks noGrp="1"/>
          </p:cNvSpPr>
          <p:nvPr/>
        </p:nvSpPr>
        <p:spPr>
          <a:xfrm>
            <a:off x="6095204" y="1219667"/>
            <a:ext cx="5805247" cy="5572071"/>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None/>
            </a:pPr>
            <a:endParaRPr lang="en-US" altLang="zh-CN" sz="1600" dirty="0">
              <a:latin typeface="宋体" panose="02010600030101010101" pitchFamily="2" charset="-122"/>
              <a:ea typeface="宋体" panose="02010600030101010101" pitchFamily="2" charset="-122"/>
            </a:endParaRPr>
          </a:p>
          <a:p>
            <a:pPr marL="0" indent="0">
              <a:lnSpc>
                <a:spcPct val="170000"/>
              </a:lnSpc>
              <a:buNone/>
            </a:pP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使用</a:t>
            </a:r>
            <a:r>
              <a:rPr lang="en-US" altLang="zh-CN" sz="1600" dirty="0">
                <a:latin typeface="宋体" panose="02010600030101010101" pitchFamily="2" charset="-122"/>
                <a:ea typeface="宋体" panose="02010600030101010101" pitchFamily="2" charset="-122"/>
              </a:rPr>
              <a:t>curl</a:t>
            </a:r>
            <a:r>
              <a:rPr lang="zh-CN" altLang="en-US" sz="1600" dirty="0">
                <a:latin typeface="宋体" panose="02010600030101010101" pitchFamily="2" charset="-122"/>
                <a:ea typeface="宋体" panose="02010600030101010101" pitchFamily="2" charset="-122"/>
              </a:rPr>
              <a:t>进行访问</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curl http://127.0.0.1:8000/demo</a:t>
            </a:r>
          </a:p>
          <a:p>
            <a:pPr marL="0" indent="0">
              <a:lnSpc>
                <a:spcPct val="170000"/>
              </a:lnSpc>
              <a:buNone/>
            </a:pP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可以通过</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指定</a:t>
            </a:r>
            <a:r>
              <a:rPr lang="en-US" altLang="zh-CN" sz="1600" dirty="0">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和端口，</a:t>
            </a:r>
            <a:r>
              <a:rPr lang="en-US" altLang="zh-CN" sz="1600" dirty="0">
                <a:latin typeface="宋体" panose="02010600030101010101" pitchFamily="2" charset="-122"/>
                <a:ea typeface="宋体" panose="02010600030101010101" pitchFamily="2" charset="-122"/>
              </a:rPr>
              <a:t>-w</a:t>
            </a:r>
            <a:r>
              <a:rPr lang="zh-CN" altLang="en-US" sz="1600" dirty="0">
                <a:latin typeface="宋体" panose="02010600030101010101" pitchFamily="2" charset="-122"/>
                <a:ea typeface="宋体" panose="02010600030101010101" pitchFamily="2" charset="-122"/>
              </a:rPr>
              <a:t>指定工作的线程数，比如：</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it-IT" altLang="zh-CN" sz="1600" dirty="0">
                <a:latin typeface="宋体" panose="02010600030101010101" pitchFamily="2" charset="-122"/>
                <a:ea typeface="宋体" panose="02010600030101010101" pitchFamily="2" charset="-122"/>
              </a:rPr>
              <a:t>gunicorn -w 4 -b 0.0.0.0:8000 flask_gunicorn:app</a:t>
            </a:r>
          </a:p>
          <a:p>
            <a:pPr marL="0" indent="0">
              <a:lnSpc>
                <a:spcPct val="170000"/>
              </a:lnSpc>
              <a:buNone/>
            </a:pPr>
            <a:r>
              <a:rPr lang="zh-CN" altLang="en-US" sz="1600" dirty="0">
                <a:latin typeface="宋体" panose="02010600030101010101" pitchFamily="2" charset="-122"/>
                <a:ea typeface="宋体" panose="02010600030101010101" pitchFamily="2" charset="-122"/>
              </a:rPr>
              <a:t>如果要在后台进行运行，可以使用：</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it-IT" altLang="zh-CN" sz="1600" dirty="0">
                <a:latin typeface="宋体" panose="02010600030101010101" pitchFamily="2" charset="-122"/>
                <a:ea typeface="宋体" panose="02010600030101010101" pitchFamily="2" charset="-122"/>
              </a:rPr>
              <a:t>gunicorn -w 4 -b 0.0.0.0:8000 flask_gunicorn:app</a:t>
            </a:r>
            <a:r>
              <a:rPr lang="en-US" altLang="zh-CN" sz="1600" dirty="0">
                <a:latin typeface="宋体" panose="02010600030101010101" pitchFamily="2" charset="-122"/>
                <a:ea typeface="宋体" panose="02010600030101010101" pitchFamily="2" charset="-122"/>
              </a:rPr>
              <a:t> --daemon</a:t>
            </a:r>
          </a:p>
          <a:p>
            <a:pPr marL="0" indent="0">
              <a:lnSpc>
                <a:spcPct val="170000"/>
              </a:lnSpc>
              <a:buNone/>
            </a:pPr>
            <a:endParaRPr lang="en-US" altLang="zh-CN" sz="16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C07E8B4D-44D9-4A19-9C9D-6760A3861B26}"/>
              </a:ext>
            </a:extLst>
          </p:cNvPr>
          <p:cNvPicPr>
            <a:picLocks noChangeAspect="1"/>
          </p:cNvPicPr>
          <p:nvPr/>
        </p:nvPicPr>
        <p:blipFill>
          <a:blip r:embed="rId3"/>
          <a:stretch>
            <a:fillRect/>
          </a:stretch>
        </p:blipFill>
        <p:spPr>
          <a:xfrm>
            <a:off x="6095204" y="3500705"/>
            <a:ext cx="5057812" cy="376240"/>
          </a:xfrm>
          <a:prstGeom prst="rect">
            <a:avLst/>
          </a:prstGeom>
        </p:spPr>
      </p:pic>
      <p:pic>
        <p:nvPicPr>
          <p:cNvPr id="9" name="图片 8">
            <a:extLst>
              <a:ext uri="{FF2B5EF4-FFF2-40B4-BE49-F238E27FC236}">
                <a16:creationId xmlns:a16="http://schemas.microsoft.com/office/drawing/2014/main" id="{FE44FE0C-FB26-4407-9936-0B6EA361EF8B}"/>
              </a:ext>
            </a:extLst>
          </p:cNvPr>
          <p:cNvPicPr>
            <a:picLocks noChangeAspect="1"/>
          </p:cNvPicPr>
          <p:nvPr/>
        </p:nvPicPr>
        <p:blipFill>
          <a:blip r:embed="rId4"/>
          <a:stretch>
            <a:fillRect/>
          </a:stretch>
        </p:blipFill>
        <p:spPr>
          <a:xfrm>
            <a:off x="6019342" y="1233860"/>
            <a:ext cx="6086520" cy="852494"/>
          </a:xfrm>
          <a:prstGeom prst="rect">
            <a:avLst/>
          </a:prstGeom>
        </p:spPr>
      </p:pic>
      <p:sp>
        <p:nvSpPr>
          <p:cNvPr id="10" name="矩形 9">
            <a:extLst>
              <a:ext uri="{FF2B5EF4-FFF2-40B4-BE49-F238E27FC236}">
                <a16:creationId xmlns:a16="http://schemas.microsoft.com/office/drawing/2014/main" id="{79803DE1-76DD-4DCD-AF44-06A8AE916930}"/>
              </a:ext>
            </a:extLst>
          </p:cNvPr>
          <p:cNvSpPr/>
          <p:nvPr/>
        </p:nvSpPr>
        <p:spPr>
          <a:xfrm>
            <a:off x="9223511" y="1497487"/>
            <a:ext cx="2782957" cy="258418"/>
          </a:xfrm>
          <a:prstGeom prst="rect">
            <a:avLst/>
          </a:prstGeom>
          <a:noFill/>
          <a:ln w="28575">
            <a:solidFill>
              <a:srgbClr val="FF6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697837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err="1">
                <a:ea typeface="宋体" panose="02010600030101010101" pitchFamily="2" charset="-122"/>
              </a:rPr>
              <a:t>gunicorn</a:t>
            </a:r>
            <a:r>
              <a:rPr lang="zh-CN" altLang="en-US" dirty="0">
                <a:ea typeface="宋体" panose="02010600030101010101" pitchFamily="2" charset="-122"/>
              </a:rPr>
              <a:t>使用</a:t>
            </a:r>
            <a:endParaRPr lang="zh-CN" dirty="0">
              <a:ea typeface="宋体" panose="02010600030101010101" pitchFamily="2" charset="-122"/>
            </a:endParaRPr>
          </a:p>
        </p:txBody>
      </p:sp>
      <p:sp>
        <p:nvSpPr>
          <p:cNvPr id="164" name="Content Placeholder 2"/>
          <p:cNvSpPr txBox="1">
            <a:spLocks noGrp="1"/>
          </p:cNvSpPr>
          <p:nvPr/>
        </p:nvSpPr>
        <p:spPr>
          <a:xfrm>
            <a:off x="602447" y="1219668"/>
            <a:ext cx="5341154" cy="5340157"/>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pPr>
            <a:r>
              <a:rPr lang="en-US" altLang="zh-CN" sz="1600" dirty="0" err="1">
                <a:latin typeface="宋体" panose="02010600030101010101" pitchFamily="2" charset="-122"/>
                <a:ea typeface="宋体" panose="02010600030101010101" pitchFamily="2" charset="-122"/>
              </a:rPr>
              <a:t>gunicorn</a:t>
            </a:r>
            <a:r>
              <a:rPr lang="zh-CN" altLang="en-US" sz="1600" dirty="0">
                <a:latin typeface="宋体" panose="02010600030101010101" pitchFamily="2" charset="-122"/>
                <a:ea typeface="宋体" panose="02010600030101010101" pitchFamily="2" charset="-122"/>
              </a:rPr>
              <a:t>进程终止</a:t>
            </a: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r>
              <a:rPr lang="en-US" altLang="zh-CN" sz="1600" dirty="0" err="1">
                <a:latin typeface="宋体" panose="02010600030101010101" pitchFamily="2" charset="-122"/>
                <a:ea typeface="宋体" panose="02010600030101010101" pitchFamily="2" charset="-122"/>
              </a:rPr>
              <a:t>pstree</a:t>
            </a:r>
            <a:r>
              <a:rPr lang="en-US" altLang="zh-CN" sz="1600" dirty="0">
                <a:latin typeface="宋体" panose="02010600030101010101" pitchFamily="2" charset="-122"/>
                <a:ea typeface="宋体" panose="02010600030101010101" pitchFamily="2" charset="-122"/>
              </a:rPr>
              <a:t> -ap | grep </a:t>
            </a:r>
            <a:r>
              <a:rPr lang="en-US" altLang="zh-CN" sz="1600" dirty="0" err="1">
                <a:latin typeface="宋体" panose="02010600030101010101" pitchFamily="2" charset="-122"/>
                <a:ea typeface="宋体" panose="02010600030101010101" pitchFamily="2" charset="-122"/>
              </a:rPr>
              <a:t>gunicorn</a:t>
            </a: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r>
              <a:rPr lang="en-US" altLang="zh-CN" sz="1600" dirty="0">
                <a:latin typeface="宋体" panose="02010600030101010101" pitchFamily="2" charset="-122"/>
                <a:ea typeface="宋体" panose="02010600030101010101" pitchFamily="2" charset="-122"/>
              </a:rPr>
              <a:t>kill</a:t>
            </a:r>
            <a:r>
              <a:rPr lang="zh-CN" altLang="en-US" sz="1600" dirty="0">
                <a:latin typeface="宋体" panose="02010600030101010101" pitchFamily="2" charset="-122"/>
                <a:ea typeface="宋体" panose="02010600030101010101" pitchFamily="2" charset="-122"/>
              </a:rPr>
              <a:t>掉进程</a:t>
            </a: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r>
              <a:rPr lang="en-US" altLang="zh-CN" sz="1600" dirty="0">
                <a:latin typeface="宋体" panose="02010600030101010101" pitchFamily="2" charset="-122"/>
                <a:ea typeface="宋体" panose="02010600030101010101" pitchFamily="2" charset="-122"/>
              </a:rPr>
              <a:t>kill -9 7898</a:t>
            </a:r>
          </a:p>
          <a:p>
            <a:pPr marL="0" indent="0">
              <a:lnSpc>
                <a:spcPct val="170000"/>
              </a:lnSpc>
              <a:buFont typeface="Arial" panose="020B0604020202020204"/>
              <a:buNone/>
            </a:pPr>
            <a:endParaRPr lang="en-US" altLang="zh-CN" sz="1600" dirty="0">
              <a:latin typeface="宋体" panose="02010600030101010101" pitchFamily="2" charset="-122"/>
              <a:ea typeface="宋体" panose="02010600030101010101" pitchFamily="2" charset="-122"/>
            </a:endParaRPr>
          </a:p>
          <a:p>
            <a:pPr>
              <a:lnSpc>
                <a:spcPct val="170000"/>
              </a:lnSpc>
            </a:pPr>
            <a:endParaRPr lang="en-US" altLang="zh-CN" sz="16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7BC36E32-7337-4C04-94FF-841414995397}"/>
              </a:ext>
            </a:extLst>
          </p:cNvPr>
          <p:cNvPicPr>
            <a:picLocks noChangeAspect="1"/>
          </p:cNvPicPr>
          <p:nvPr/>
        </p:nvPicPr>
        <p:blipFill>
          <a:blip r:embed="rId3"/>
          <a:stretch>
            <a:fillRect/>
          </a:stretch>
        </p:blipFill>
        <p:spPr>
          <a:xfrm>
            <a:off x="1635" y="2232782"/>
            <a:ext cx="6172245" cy="1743088"/>
          </a:xfrm>
          <a:prstGeom prst="rect">
            <a:avLst/>
          </a:prstGeom>
        </p:spPr>
      </p:pic>
      <p:sp>
        <p:nvSpPr>
          <p:cNvPr id="7" name="Content Placeholder 2">
            <a:extLst>
              <a:ext uri="{FF2B5EF4-FFF2-40B4-BE49-F238E27FC236}">
                <a16:creationId xmlns:a16="http://schemas.microsoft.com/office/drawing/2014/main" id="{355E1AF5-FCB4-473B-A38D-E2A39C2BBD7A}"/>
              </a:ext>
            </a:extLst>
          </p:cNvPr>
          <p:cNvSpPr txBox="1">
            <a:spLocks noGrp="1"/>
          </p:cNvSpPr>
          <p:nvPr/>
        </p:nvSpPr>
        <p:spPr>
          <a:xfrm>
            <a:off x="6618934" y="1133529"/>
            <a:ext cx="5341154" cy="5340157"/>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pPr>
            <a:r>
              <a:rPr lang="zh-CN" altLang="en-US" sz="1600" dirty="0">
                <a:latin typeface="宋体" panose="02010600030101010101" pitchFamily="2" charset="-122"/>
                <a:ea typeface="宋体" panose="02010600030101010101" pitchFamily="2" charset="-122"/>
              </a:rPr>
              <a:t>以配置文件方式启动</a:t>
            </a:r>
            <a:r>
              <a:rPr lang="en-US" altLang="zh-CN" sz="1600" dirty="0" err="1">
                <a:latin typeface="宋体" panose="02010600030101010101" pitchFamily="2" charset="-122"/>
                <a:ea typeface="宋体" panose="02010600030101010101" pitchFamily="2" charset="-122"/>
              </a:rPr>
              <a:t>gunicorn</a:t>
            </a: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r>
              <a:rPr lang="it-IT" altLang="zh-CN" sz="1600" dirty="0">
                <a:latin typeface="宋体" panose="02010600030101010101" pitchFamily="2" charset="-122"/>
                <a:ea typeface="宋体" panose="02010600030101010101" pitchFamily="2" charset="-122"/>
              </a:rPr>
              <a:t>gunicorn -c gunicorn.conf flask_gunicorn:app</a:t>
            </a:r>
          </a:p>
          <a:p>
            <a:pPr marL="0" indent="0">
              <a:lnSpc>
                <a:spcPct val="170000"/>
              </a:lnSpc>
              <a:buFont typeface="Arial" panose="020B0604020202020204"/>
              <a:buNone/>
            </a:pP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如果遇到上面的</a:t>
            </a:r>
            <a:r>
              <a:rPr lang="en-US" altLang="zh-CN" sz="1600" dirty="0">
                <a:latin typeface="宋体" panose="02010600030101010101" pitchFamily="2" charset="-122"/>
                <a:ea typeface="宋体" panose="02010600030101010101" pitchFamily="2" charset="-122"/>
              </a:rPr>
              <a:t>warning</a:t>
            </a:r>
            <a:r>
              <a:rPr lang="zh-CN" altLang="en-US" sz="1600" dirty="0">
                <a:latin typeface="宋体" panose="02010600030101010101" pitchFamily="2" charset="-122"/>
                <a:ea typeface="宋体" panose="02010600030101010101" pitchFamily="2" charset="-122"/>
              </a:rPr>
              <a:t>，可以将</a:t>
            </a:r>
            <a:r>
              <a:rPr lang="en-US" altLang="zh-CN" sz="1600" dirty="0" err="1">
                <a:latin typeface="宋体" panose="02010600030101010101" pitchFamily="2" charset="-122"/>
                <a:ea typeface="宋体" panose="02010600030101010101" pitchFamily="2" charset="-122"/>
              </a:rPr>
              <a:t>gunicorn.conf</a:t>
            </a:r>
            <a:r>
              <a:rPr lang="zh-CN" altLang="en-US" sz="1600" dirty="0">
                <a:latin typeface="宋体" panose="02010600030101010101" pitchFamily="2" charset="-122"/>
                <a:ea typeface="宋体" panose="02010600030101010101" pitchFamily="2" charset="-122"/>
              </a:rPr>
              <a:t>改名为</a:t>
            </a:r>
            <a:r>
              <a:rPr lang="en-US" altLang="zh-CN" sz="1600" dirty="0">
                <a:latin typeface="宋体" panose="02010600030101010101" pitchFamily="2" charset="-122"/>
                <a:ea typeface="宋体" panose="02010600030101010101" pitchFamily="2" charset="-122"/>
              </a:rPr>
              <a:t>gunicorn.py</a:t>
            </a:r>
            <a:r>
              <a:rPr lang="zh-CN" altLang="en-US" sz="1600" dirty="0">
                <a:latin typeface="宋体" panose="02010600030101010101" pitchFamily="2" charset="-122"/>
                <a:ea typeface="宋体" panose="02010600030101010101" pitchFamily="2" charset="-122"/>
              </a:rPr>
              <a:t>，然后再运行</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it-IT" altLang="zh-CN" sz="1600" dirty="0">
                <a:latin typeface="宋体" panose="02010600030101010101" pitchFamily="2" charset="-122"/>
                <a:ea typeface="宋体" panose="02010600030101010101" pitchFamily="2" charset="-122"/>
              </a:rPr>
              <a:t>gunicorn -c gunicorn.py flask_gunicorn:app</a:t>
            </a:r>
            <a:endParaRPr lang="en-US" altLang="zh-CN" sz="16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endParaRPr lang="en-US" altLang="zh-CN" sz="1600" dirty="0">
              <a:latin typeface="宋体" panose="02010600030101010101" pitchFamily="2" charset="-122"/>
              <a:ea typeface="宋体" panose="02010600030101010101" pitchFamily="2" charset="-122"/>
            </a:endParaRPr>
          </a:p>
          <a:p>
            <a:pPr>
              <a:lnSpc>
                <a:spcPct val="170000"/>
              </a:lnSpc>
            </a:pPr>
            <a:endParaRPr lang="en-US" altLang="zh-CN" sz="1600" dirty="0">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B4E042D7-09AD-47A3-9D87-F8D374902BEE}"/>
              </a:ext>
            </a:extLst>
          </p:cNvPr>
          <p:cNvPicPr>
            <a:picLocks noChangeAspect="1"/>
          </p:cNvPicPr>
          <p:nvPr/>
        </p:nvPicPr>
        <p:blipFill>
          <a:blip r:embed="rId4"/>
          <a:stretch>
            <a:fillRect/>
          </a:stretch>
        </p:blipFill>
        <p:spPr>
          <a:xfrm>
            <a:off x="6544413" y="2312508"/>
            <a:ext cx="5319751" cy="457203"/>
          </a:xfrm>
          <a:prstGeom prst="rect">
            <a:avLst/>
          </a:prstGeom>
        </p:spPr>
      </p:pic>
    </p:spTree>
    <p:extLst>
      <p:ext uri="{BB962C8B-B14F-4D97-AF65-F5344CB8AC3E}">
        <p14:creationId xmlns:p14="http://schemas.microsoft.com/office/powerpoint/2010/main" val="281729512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err="1">
                <a:ea typeface="宋体" panose="02010600030101010101" pitchFamily="2" charset="-122"/>
              </a:rPr>
              <a:t>gunicorn</a:t>
            </a:r>
            <a:r>
              <a:rPr lang="zh-CN" altLang="en-US" dirty="0">
                <a:ea typeface="宋体" panose="02010600030101010101" pitchFamily="2" charset="-122"/>
              </a:rPr>
              <a:t>使用</a:t>
            </a:r>
            <a:endParaRPr lang="zh-CN" dirty="0">
              <a:ea typeface="宋体" panose="02010600030101010101" pitchFamily="2" charset="-122"/>
            </a:endParaRPr>
          </a:p>
        </p:txBody>
      </p:sp>
      <p:sp>
        <p:nvSpPr>
          <p:cNvPr id="164" name="Content Placeholder 2"/>
          <p:cNvSpPr txBox="1">
            <a:spLocks noGrp="1"/>
          </p:cNvSpPr>
          <p:nvPr/>
        </p:nvSpPr>
        <p:spPr>
          <a:xfrm>
            <a:off x="602447" y="1107026"/>
            <a:ext cx="5341154" cy="5340157"/>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spcBef>
                <a:spcPts val="0"/>
              </a:spcBef>
            </a:pPr>
            <a:r>
              <a:rPr lang="zh-CN" altLang="en-US" sz="1600" dirty="0">
                <a:latin typeface="宋体" panose="02010600030101010101" pitchFamily="2" charset="-122"/>
                <a:ea typeface="宋体" panose="02010600030101010101" pitchFamily="2" charset="-122"/>
              </a:rPr>
              <a:t>设置</a:t>
            </a:r>
            <a:r>
              <a:rPr lang="en-US" altLang="zh-CN" sz="1600" dirty="0" err="1">
                <a:latin typeface="宋体" panose="02010600030101010101" pitchFamily="2" charset="-122"/>
                <a:ea typeface="宋体" panose="02010600030101010101" pitchFamily="2" charset="-122"/>
              </a:rPr>
              <a:t>gunicorn.conf</a:t>
            </a:r>
            <a:endParaRPr lang="en-US" altLang="zh-CN" sz="1600" dirty="0">
              <a:latin typeface="宋体" panose="02010600030101010101" pitchFamily="2" charset="-122"/>
              <a:ea typeface="宋体" panose="02010600030101010101" pitchFamily="2" charset="-122"/>
            </a:endParaRP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并行工作进程数</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workers = 4</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指定每个工作者的线程数</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threads = 2</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监听端口</a:t>
            </a:r>
            <a:r>
              <a:rPr lang="en-US" altLang="zh-CN" sz="1600" dirty="0">
                <a:latin typeface="宋体" panose="02010600030101010101" pitchFamily="2" charset="-122"/>
                <a:ea typeface="宋体" panose="02010600030101010101" pitchFamily="2" charset="-122"/>
              </a:rPr>
              <a:t>8000</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bind = '0.0.0.0:8000'</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设置守护进程</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将进程交给</a:t>
            </a:r>
            <a:r>
              <a:rPr lang="en-US" altLang="zh-CN" sz="1600" dirty="0">
                <a:latin typeface="宋体" panose="02010600030101010101" pitchFamily="2" charset="-122"/>
                <a:ea typeface="宋体" panose="02010600030101010101" pitchFamily="2" charset="-122"/>
              </a:rPr>
              <a:t>supervisor</a:t>
            </a:r>
            <a:r>
              <a:rPr lang="zh-CN" altLang="en-US" sz="1600" dirty="0">
                <a:latin typeface="宋体" panose="02010600030101010101" pitchFamily="2" charset="-122"/>
                <a:ea typeface="宋体" panose="02010600030101010101" pitchFamily="2" charset="-122"/>
              </a:rPr>
              <a:t>管理</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daemon = 'false'</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工作模式协程</a:t>
            </a:r>
          </a:p>
          <a:p>
            <a:pPr marL="0" indent="0">
              <a:lnSpc>
                <a:spcPct val="170000"/>
              </a:lnSpc>
              <a:spcBef>
                <a:spcPts val="0"/>
              </a:spcBef>
              <a:buNone/>
            </a:pPr>
            <a:r>
              <a:rPr lang="en-US" altLang="zh-CN" sz="1600" dirty="0" err="1">
                <a:latin typeface="宋体" panose="02010600030101010101" pitchFamily="2" charset="-122"/>
                <a:ea typeface="宋体" panose="02010600030101010101" pitchFamily="2" charset="-122"/>
              </a:rPr>
              <a:t>worker_class</a:t>
            </a:r>
            <a:r>
              <a:rPr lang="en-US" altLang="zh-CN" sz="1600" dirty="0">
                <a:latin typeface="宋体" panose="02010600030101010101" pitchFamily="2" charset="-122"/>
                <a:ea typeface="宋体" panose="02010600030101010101" pitchFamily="2" charset="-122"/>
              </a:rPr>
              <a:t> = '</a:t>
            </a:r>
            <a:r>
              <a:rPr lang="en-US" altLang="zh-CN" sz="1600" dirty="0" err="1">
                <a:latin typeface="宋体" panose="02010600030101010101" pitchFamily="2" charset="-122"/>
                <a:ea typeface="宋体" panose="02010600030101010101" pitchFamily="2" charset="-122"/>
              </a:rPr>
              <a:t>gevent</a:t>
            </a:r>
            <a:r>
              <a:rPr lang="en-US" altLang="zh-CN" sz="1600" dirty="0">
                <a:latin typeface="宋体" panose="02010600030101010101" pitchFamily="2" charset="-122"/>
                <a:ea typeface="宋体" panose="02010600030101010101" pitchFamily="2" charset="-122"/>
              </a:rPr>
              <a:t>'</a:t>
            </a:r>
          </a:p>
        </p:txBody>
      </p:sp>
      <p:sp>
        <p:nvSpPr>
          <p:cNvPr id="5" name="Content Placeholder 2">
            <a:extLst>
              <a:ext uri="{FF2B5EF4-FFF2-40B4-BE49-F238E27FC236}">
                <a16:creationId xmlns:a16="http://schemas.microsoft.com/office/drawing/2014/main" id="{28669EB4-048B-4904-80C3-00EA4C9F1A18}"/>
              </a:ext>
            </a:extLst>
          </p:cNvPr>
          <p:cNvSpPr txBox="1">
            <a:spLocks noGrp="1"/>
          </p:cNvSpPr>
          <p:nvPr/>
        </p:nvSpPr>
        <p:spPr>
          <a:xfrm>
            <a:off x="6274106" y="1219667"/>
            <a:ext cx="5805247" cy="5572071"/>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设置最大并发量</a:t>
            </a:r>
          </a:p>
          <a:p>
            <a:pPr marL="0" indent="0">
              <a:lnSpc>
                <a:spcPct val="170000"/>
              </a:lnSpc>
              <a:spcBef>
                <a:spcPts val="0"/>
              </a:spcBef>
              <a:buNone/>
            </a:pPr>
            <a:r>
              <a:rPr lang="en-US" altLang="zh-CN" sz="1600" dirty="0" err="1">
                <a:latin typeface="宋体" panose="02010600030101010101" pitchFamily="2" charset="-122"/>
                <a:ea typeface="宋体" panose="02010600030101010101" pitchFamily="2" charset="-122"/>
              </a:rPr>
              <a:t>worker_connections</a:t>
            </a:r>
            <a:r>
              <a:rPr lang="en-US" altLang="zh-CN" sz="1600" dirty="0">
                <a:latin typeface="宋体" panose="02010600030101010101" pitchFamily="2" charset="-122"/>
                <a:ea typeface="宋体" panose="02010600030101010101" pitchFamily="2" charset="-122"/>
              </a:rPr>
              <a:t> = 2000</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设置进程文件目录</a:t>
            </a:r>
          </a:p>
          <a:p>
            <a:pPr marL="0" indent="0">
              <a:lnSpc>
                <a:spcPct val="170000"/>
              </a:lnSpc>
              <a:spcBef>
                <a:spcPts val="0"/>
              </a:spcBef>
              <a:buNone/>
            </a:pPr>
            <a:r>
              <a:rPr lang="en-US" altLang="zh-CN" sz="1600" dirty="0" err="1">
                <a:latin typeface="宋体" panose="02010600030101010101" pitchFamily="2" charset="-122"/>
                <a:ea typeface="宋体" panose="02010600030101010101" pitchFamily="2" charset="-122"/>
              </a:rPr>
              <a:t>pidfile</a:t>
            </a:r>
            <a:r>
              <a:rPr lang="en-US" altLang="zh-CN" sz="1600" dirty="0">
                <a:latin typeface="宋体" panose="02010600030101010101" pitchFamily="2" charset="-122"/>
                <a:ea typeface="宋体" panose="02010600030101010101" pitchFamily="2" charset="-122"/>
              </a:rPr>
              <a:t> = '/var/run/</a:t>
            </a:r>
            <a:r>
              <a:rPr lang="en-US" altLang="zh-CN" sz="1600" dirty="0" err="1">
                <a:latin typeface="宋体" panose="02010600030101010101" pitchFamily="2" charset="-122"/>
                <a:ea typeface="宋体" panose="02010600030101010101" pitchFamily="2" charset="-122"/>
              </a:rPr>
              <a:t>gunicorn.pid</a:t>
            </a:r>
            <a:r>
              <a:rPr lang="en-US" altLang="zh-CN" sz="1600" dirty="0">
                <a:latin typeface="宋体" panose="02010600030101010101" pitchFamily="2" charset="-122"/>
                <a:ea typeface="宋体" panose="02010600030101010101" pitchFamily="2" charset="-122"/>
              </a:rPr>
              <a:t>'</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设置访问日志和错误信息日志路径</a:t>
            </a:r>
          </a:p>
          <a:p>
            <a:pPr marL="0" indent="0">
              <a:lnSpc>
                <a:spcPct val="170000"/>
              </a:lnSpc>
              <a:spcBef>
                <a:spcPts val="0"/>
              </a:spcBef>
              <a:buNone/>
            </a:pPr>
            <a:r>
              <a:rPr lang="en-US" altLang="zh-CN" sz="1600" dirty="0" err="1">
                <a:latin typeface="宋体" panose="02010600030101010101" pitchFamily="2" charset="-122"/>
                <a:ea typeface="宋体" panose="02010600030101010101" pitchFamily="2" charset="-122"/>
              </a:rPr>
              <a:t>accesslog</a:t>
            </a:r>
            <a:r>
              <a:rPr lang="en-US" altLang="zh-CN" sz="1600" dirty="0">
                <a:latin typeface="宋体" panose="02010600030101010101" pitchFamily="2" charset="-122"/>
                <a:ea typeface="宋体" panose="02010600030101010101" pitchFamily="2" charset="-122"/>
              </a:rPr>
              <a:t> = '/var/log/gunicorn_acess.log'</a:t>
            </a:r>
          </a:p>
          <a:p>
            <a:pPr marL="0" indent="0">
              <a:lnSpc>
                <a:spcPct val="170000"/>
              </a:lnSpc>
              <a:spcBef>
                <a:spcPts val="0"/>
              </a:spcBef>
              <a:buNone/>
            </a:pPr>
            <a:r>
              <a:rPr lang="en-US" altLang="zh-CN" sz="1600" dirty="0" err="1">
                <a:latin typeface="宋体" panose="02010600030101010101" pitchFamily="2" charset="-122"/>
                <a:ea typeface="宋体" panose="02010600030101010101" pitchFamily="2" charset="-122"/>
              </a:rPr>
              <a:t>errorlog</a:t>
            </a:r>
            <a:r>
              <a:rPr lang="en-US" altLang="zh-CN" sz="1600" dirty="0">
                <a:latin typeface="宋体" panose="02010600030101010101" pitchFamily="2" charset="-122"/>
                <a:ea typeface="宋体" panose="02010600030101010101" pitchFamily="2" charset="-122"/>
              </a:rPr>
              <a:t> = '/var/log/gunicorn_error.log'</a:t>
            </a:r>
          </a:p>
          <a:p>
            <a:pPr marL="0" indent="0">
              <a:lnSpc>
                <a:spcPct val="170000"/>
              </a:lnSpc>
              <a:spcBef>
                <a:spcPts val="0"/>
              </a:spcBef>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设置日志记录水平</a:t>
            </a:r>
          </a:p>
          <a:p>
            <a:pPr marL="0" indent="0">
              <a:lnSpc>
                <a:spcPct val="170000"/>
              </a:lnSpc>
              <a:spcBef>
                <a:spcPts val="0"/>
              </a:spcBef>
              <a:buNone/>
            </a:pPr>
            <a:r>
              <a:rPr lang="en-US" altLang="zh-CN" sz="1600" dirty="0" err="1">
                <a:latin typeface="宋体" panose="02010600030101010101" pitchFamily="2" charset="-122"/>
                <a:ea typeface="宋体" panose="02010600030101010101" pitchFamily="2" charset="-122"/>
              </a:rPr>
              <a:t>loglevel</a:t>
            </a:r>
            <a:r>
              <a:rPr lang="en-US" altLang="zh-CN" sz="1600" dirty="0">
                <a:latin typeface="宋体" panose="02010600030101010101" pitchFamily="2" charset="-122"/>
                <a:ea typeface="宋体" panose="02010600030101010101" pitchFamily="2" charset="-122"/>
              </a:rPr>
              <a:t> = 'warning’</a:t>
            </a:r>
          </a:p>
          <a:p>
            <a:pPr marL="0" indent="0">
              <a:lnSpc>
                <a:spcPct val="170000"/>
              </a:lnSpc>
              <a:spcBef>
                <a:spcPts val="0"/>
              </a:spcBef>
              <a:buNone/>
            </a:pPr>
            <a:endParaRPr lang="en-US" altLang="zh-CN" sz="1600" dirty="0">
              <a:latin typeface="宋体" panose="02010600030101010101" pitchFamily="2" charset="-122"/>
              <a:ea typeface="宋体" panose="02010600030101010101" pitchFamily="2" charset="-122"/>
            </a:endParaRPr>
          </a:p>
          <a:p>
            <a:pPr marL="0" indent="0">
              <a:lnSpc>
                <a:spcPct val="170000"/>
              </a:lnSpc>
              <a:spcBef>
                <a:spcPts val="0"/>
              </a:spcBef>
              <a:buNone/>
            </a:pPr>
            <a:r>
              <a:rPr lang="zh-CN" altLang="en-US" sz="1600" dirty="0">
                <a:latin typeface="宋体" panose="02010600030101010101" pitchFamily="2" charset="-122"/>
                <a:ea typeface="宋体" panose="02010600030101010101" pitchFamily="2" charset="-122"/>
              </a:rPr>
              <a:t>说明：这里使用了</a:t>
            </a:r>
            <a:r>
              <a:rPr lang="en-US" altLang="zh-CN" sz="1600" dirty="0" err="1">
                <a:latin typeface="宋体" panose="02010600030101010101" pitchFamily="2" charset="-122"/>
                <a:ea typeface="宋体" panose="02010600030101010101" pitchFamily="2" charset="-122"/>
              </a:rPr>
              <a:t>gevent</a:t>
            </a:r>
            <a:r>
              <a:rPr lang="zh-CN" altLang="en-US" sz="1600" dirty="0">
                <a:latin typeface="宋体" panose="02010600030101010101" pitchFamily="2" charset="-122"/>
                <a:ea typeface="宋体" panose="02010600030101010101" pitchFamily="2" charset="-122"/>
              </a:rPr>
              <a:t>，可以获得很高的并发性，</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9064579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rPr>
              <a:t>本地运行</a:t>
            </a:r>
            <a:r>
              <a:rPr lang="en-US" altLang="zh-CN" dirty="0">
                <a:ea typeface="宋体" panose="02010600030101010101" pitchFamily="2" charset="-122"/>
              </a:rPr>
              <a:t>flask</a:t>
            </a:r>
            <a:r>
              <a:rPr lang="zh-CN" altLang="en-US" dirty="0">
                <a:ea typeface="宋体" panose="02010600030101010101" pitchFamily="2" charset="-122"/>
              </a:rPr>
              <a:t>应用</a:t>
            </a:r>
            <a:endParaRPr lang="zh-CN" dirty="0">
              <a:ea typeface="宋体" panose="02010600030101010101" pitchFamily="2" charset="-122"/>
            </a:endParaRPr>
          </a:p>
        </p:txBody>
      </p:sp>
      <p:sp>
        <p:nvSpPr>
          <p:cNvPr id="164" name="Content Placeholder 2"/>
          <p:cNvSpPr txBox="1">
            <a:spLocks noGrp="1"/>
          </p:cNvSpPr>
          <p:nvPr/>
        </p:nvSpPr>
        <p:spPr>
          <a:xfrm>
            <a:off x="602447" y="1219669"/>
            <a:ext cx="5588000" cy="4471670"/>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Font typeface="Arial" panose="020B0604020202020204"/>
              <a:buNone/>
            </a:pPr>
            <a:r>
              <a:rPr lang="zh-CN" altLang="en-US" sz="2000" dirty="0">
                <a:latin typeface="宋体" panose="02010600030101010101" pitchFamily="2" charset="-122"/>
                <a:ea typeface="宋体" panose="02010600030101010101" pitchFamily="2" charset="-122"/>
              </a:rPr>
              <a:t>查看</a:t>
            </a:r>
            <a:r>
              <a:rPr lang="en-US" altLang="zh-CN" sz="2000" dirty="0" err="1">
                <a:latin typeface="宋体" panose="02010600030101010101" pitchFamily="2" charset="-122"/>
                <a:ea typeface="宋体" panose="02010600030101010101" pitchFamily="2" charset="-122"/>
              </a:rPr>
              <a:t>linux</a:t>
            </a:r>
            <a:r>
              <a:rPr lang="zh-CN" altLang="en-US" sz="2000" dirty="0">
                <a:latin typeface="宋体" panose="02010600030101010101" pitchFamily="2" charset="-122"/>
                <a:ea typeface="宋体" panose="02010600030101010101" pitchFamily="2" charset="-122"/>
              </a:rPr>
              <a:t>系统版本</a:t>
            </a:r>
            <a:endParaRPr lang="en-US" altLang="zh-CN" sz="20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r>
              <a:rPr lang="en-US" altLang="zh-CN" sz="2000" dirty="0" err="1">
                <a:latin typeface="宋体" panose="02010600030101010101" pitchFamily="2" charset="-122"/>
                <a:ea typeface="宋体" panose="02010600030101010101" pitchFamily="2" charset="-122"/>
              </a:rPr>
              <a:t>lsb_release</a:t>
            </a:r>
            <a:r>
              <a:rPr lang="en-US" altLang="zh-CN" sz="2000" dirty="0">
                <a:latin typeface="宋体" panose="02010600030101010101" pitchFamily="2" charset="-122"/>
                <a:ea typeface="宋体" panose="02010600030101010101" pitchFamily="2" charset="-122"/>
              </a:rPr>
              <a:t> –a</a:t>
            </a:r>
          </a:p>
          <a:p>
            <a:pPr marL="0" indent="0">
              <a:lnSpc>
                <a:spcPct val="170000"/>
              </a:lnSpc>
              <a:buFont typeface="Arial" panose="020B0604020202020204"/>
              <a:buNone/>
            </a:pPr>
            <a:endParaRPr lang="en-US" altLang="zh-CN" sz="20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endParaRPr lang="en-US" altLang="zh-CN" sz="20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r>
              <a:rPr lang="zh-CN" altLang="en-US" sz="2000" dirty="0">
                <a:latin typeface="宋体" panose="02010600030101010101" pitchFamily="2" charset="-122"/>
                <a:ea typeface="宋体" panose="02010600030101010101" pitchFamily="2" charset="-122"/>
              </a:rPr>
              <a:t>查看是否安装 </a:t>
            </a:r>
            <a:r>
              <a:rPr lang="en-US" altLang="zh-CN" sz="2000" dirty="0" err="1">
                <a:latin typeface="宋体" panose="02010600030101010101" pitchFamily="2" charset="-122"/>
                <a:ea typeface="宋体" panose="02010600030101010101" pitchFamily="2" charset="-122"/>
              </a:rPr>
              <a:t>nginx</a:t>
            </a:r>
            <a:endParaRPr lang="en-US" altLang="zh-CN" sz="2000" dirty="0">
              <a:latin typeface="宋体" panose="02010600030101010101" pitchFamily="2" charset="-122"/>
              <a:ea typeface="宋体" panose="02010600030101010101" pitchFamily="2" charset="-122"/>
            </a:endParaRPr>
          </a:p>
          <a:p>
            <a:pPr marL="0" indent="0">
              <a:lnSpc>
                <a:spcPct val="170000"/>
              </a:lnSpc>
              <a:buFont typeface="Arial" panose="020B0604020202020204"/>
              <a:buNone/>
            </a:pPr>
            <a:r>
              <a:rPr lang="en-US" altLang="zh-CN" sz="1400" b="0" i="0" dirty="0" err="1">
                <a:solidFill>
                  <a:srgbClr val="000000"/>
                </a:solidFill>
                <a:effectLst/>
                <a:latin typeface="Source Code Pro"/>
              </a:rPr>
              <a:t>ps</a:t>
            </a:r>
            <a:r>
              <a:rPr lang="en-US" altLang="zh-CN" sz="1400" b="0" i="0" dirty="0">
                <a:solidFill>
                  <a:srgbClr val="000000"/>
                </a:solidFill>
                <a:effectLst/>
                <a:latin typeface="Source Code Pro"/>
              </a:rPr>
              <a:t> -</a:t>
            </a:r>
            <a:r>
              <a:rPr lang="en-US" altLang="zh-CN" sz="1400" b="0" i="0" dirty="0" err="1">
                <a:solidFill>
                  <a:srgbClr val="000000"/>
                </a:solidFill>
                <a:effectLst/>
                <a:latin typeface="Source Code Pro"/>
              </a:rPr>
              <a:t>ef</a:t>
            </a:r>
            <a:r>
              <a:rPr lang="en-US" altLang="zh-CN" sz="1400" b="0" i="0" dirty="0">
                <a:solidFill>
                  <a:srgbClr val="000000"/>
                </a:solidFill>
                <a:effectLst/>
                <a:latin typeface="Source Code Pro"/>
              </a:rPr>
              <a:t> | grep </a:t>
            </a:r>
            <a:r>
              <a:rPr lang="en-US" altLang="zh-CN" sz="1400" b="0" i="0" dirty="0" err="1">
                <a:solidFill>
                  <a:srgbClr val="000000"/>
                </a:solidFill>
                <a:effectLst/>
                <a:latin typeface="Source Code Pro"/>
              </a:rPr>
              <a:t>nginx</a:t>
            </a:r>
            <a:endParaRPr lang="en-US" altLang="zh-CN" sz="20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BAB8A70B-769C-4AD6-B821-651FC2C13A68}"/>
              </a:ext>
            </a:extLst>
          </p:cNvPr>
          <p:cNvPicPr>
            <a:picLocks noChangeAspect="1"/>
          </p:cNvPicPr>
          <p:nvPr/>
        </p:nvPicPr>
        <p:blipFill>
          <a:blip r:embed="rId3"/>
          <a:stretch>
            <a:fillRect/>
          </a:stretch>
        </p:blipFill>
        <p:spPr>
          <a:xfrm>
            <a:off x="669924" y="2562219"/>
            <a:ext cx="4524408" cy="866781"/>
          </a:xfrm>
          <a:prstGeom prst="rect">
            <a:avLst/>
          </a:prstGeom>
        </p:spPr>
      </p:pic>
      <p:pic>
        <p:nvPicPr>
          <p:cNvPr id="3" name="图片 2">
            <a:extLst>
              <a:ext uri="{FF2B5EF4-FFF2-40B4-BE49-F238E27FC236}">
                <a16:creationId xmlns:a16="http://schemas.microsoft.com/office/drawing/2014/main" id="{3F8A7556-02C7-4E51-98FE-23996C6C2A72}"/>
              </a:ext>
            </a:extLst>
          </p:cNvPr>
          <p:cNvPicPr>
            <a:picLocks noChangeAspect="1"/>
          </p:cNvPicPr>
          <p:nvPr/>
        </p:nvPicPr>
        <p:blipFill>
          <a:blip r:embed="rId4"/>
          <a:stretch>
            <a:fillRect/>
          </a:stretch>
        </p:blipFill>
        <p:spPr>
          <a:xfrm>
            <a:off x="602447" y="5034577"/>
            <a:ext cx="6081757" cy="847731"/>
          </a:xfrm>
          <a:prstGeom prst="rect">
            <a:avLst/>
          </a:prstGeom>
        </p:spPr>
      </p:pic>
      <p:pic>
        <p:nvPicPr>
          <p:cNvPr id="4" name="图片 3">
            <a:extLst>
              <a:ext uri="{FF2B5EF4-FFF2-40B4-BE49-F238E27FC236}">
                <a16:creationId xmlns:a16="http://schemas.microsoft.com/office/drawing/2014/main" id="{76E0E89D-2B34-4693-9079-4C7DBAC61EFD}"/>
              </a:ext>
            </a:extLst>
          </p:cNvPr>
          <p:cNvPicPr>
            <a:picLocks noChangeAspect="1"/>
          </p:cNvPicPr>
          <p:nvPr/>
        </p:nvPicPr>
        <p:blipFill>
          <a:blip r:embed="rId5"/>
          <a:stretch>
            <a:fillRect/>
          </a:stretch>
        </p:blipFill>
        <p:spPr>
          <a:xfrm>
            <a:off x="7092794" y="2571956"/>
            <a:ext cx="4857786" cy="733430"/>
          </a:xfrm>
          <a:prstGeom prst="rect">
            <a:avLst/>
          </a:prstGeom>
        </p:spPr>
      </p:pic>
      <p:sp>
        <p:nvSpPr>
          <p:cNvPr id="5" name="Content Placeholder 2">
            <a:extLst>
              <a:ext uri="{FF2B5EF4-FFF2-40B4-BE49-F238E27FC236}">
                <a16:creationId xmlns:a16="http://schemas.microsoft.com/office/drawing/2014/main" id="{28669EB4-048B-4904-80C3-00EA4C9F1A18}"/>
              </a:ext>
            </a:extLst>
          </p:cNvPr>
          <p:cNvSpPr txBox="1">
            <a:spLocks noGrp="1"/>
          </p:cNvSpPr>
          <p:nvPr/>
        </p:nvSpPr>
        <p:spPr>
          <a:xfrm>
            <a:off x="7009873" y="1193165"/>
            <a:ext cx="5588000" cy="4471670"/>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Font typeface="Arial" panose="020B0604020202020204"/>
              <a:buNone/>
            </a:pPr>
            <a:r>
              <a:rPr lang="zh-CN" altLang="en-US" sz="2000" dirty="0">
                <a:latin typeface="宋体" panose="02010600030101010101" pitchFamily="2" charset="-122"/>
                <a:ea typeface="宋体" panose="02010600030101010101" pitchFamily="2" charset="-122"/>
              </a:rPr>
              <a:t>查看</a:t>
            </a:r>
            <a:r>
              <a:rPr lang="en-US" altLang="zh-CN" sz="2000" dirty="0" err="1">
                <a:latin typeface="宋体" panose="02010600030101010101" pitchFamily="2" charset="-122"/>
                <a:ea typeface="宋体" panose="02010600030101010101" pitchFamily="2" charset="-122"/>
              </a:rPr>
              <a:t>nginx</a:t>
            </a:r>
            <a:r>
              <a:rPr lang="zh-CN" altLang="en-US" sz="2000" dirty="0">
                <a:latin typeface="宋体" panose="02010600030101010101" pitchFamily="2" charset="-122"/>
                <a:ea typeface="宋体" panose="02010600030101010101" pitchFamily="2" charset="-122"/>
              </a:rPr>
              <a:t>线程</a:t>
            </a:r>
            <a:r>
              <a:rPr lang="en-US" altLang="zh-CN" sz="2000" dirty="0">
                <a:latin typeface="宋体" panose="02010600030101010101" pitchFamily="2" charset="-122"/>
                <a:ea typeface="宋体" panose="02010600030101010101" pitchFamily="2" charset="-122"/>
              </a:rPr>
              <a:t>ID</a:t>
            </a:r>
          </a:p>
          <a:p>
            <a:pPr marL="0" indent="0">
              <a:lnSpc>
                <a:spcPct val="170000"/>
              </a:lnSpc>
              <a:buFont typeface="Arial" panose="020B0604020202020204"/>
              <a:buNone/>
            </a:pPr>
            <a:r>
              <a:rPr lang="pt-BR" altLang="zh-CN" sz="1400" b="0" i="0" dirty="0">
                <a:solidFill>
                  <a:srgbClr val="000000"/>
                </a:solidFill>
                <a:effectLst/>
                <a:latin typeface="Source Code Pro"/>
              </a:rPr>
              <a:t>ps -C nginx -o pid</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472726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rPr>
              <a:t>安装依赖包</a:t>
            </a:r>
            <a:endParaRPr lang="zh-CN" dirty="0">
              <a:ea typeface="宋体" panose="02010600030101010101" pitchFamily="2" charset="-122"/>
            </a:endParaRPr>
          </a:p>
        </p:txBody>
      </p:sp>
      <p:sp>
        <p:nvSpPr>
          <p:cNvPr id="164" name="Content Placeholder 2"/>
          <p:cNvSpPr txBox="1">
            <a:spLocks noGrp="1"/>
          </p:cNvSpPr>
          <p:nvPr/>
        </p:nvSpPr>
        <p:spPr>
          <a:xfrm>
            <a:off x="602447" y="1219669"/>
            <a:ext cx="5588000" cy="4471670"/>
          </a:xfrm>
          <a:prstGeom prst="rect">
            <a:avLst/>
          </a:prstGeom>
          <a:ln w="12700">
            <a:miter lim="400000"/>
          </a:ln>
        </p:spPr>
        <p:txBody>
          <a:bodyPr lIns="45719" rIns="45719">
            <a:normAutofit lnSpcReduction="1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Font typeface="Arial" panose="020B0604020202020204"/>
              <a:buNone/>
            </a:pPr>
            <a:r>
              <a:rPr lang="zh-CN" altLang="en-US" sz="2000" dirty="0">
                <a:latin typeface="宋体" panose="02010600030101010101" pitchFamily="2" charset="-122"/>
                <a:ea typeface="宋体" panose="02010600030101010101" pitchFamily="2" charset="-122"/>
              </a:rPr>
              <a:t>根据</a:t>
            </a:r>
            <a:r>
              <a:rPr lang="en-US" altLang="zh-CN" sz="2000" dirty="0">
                <a:latin typeface="宋体" panose="02010600030101010101" pitchFamily="2" charset="-122"/>
                <a:ea typeface="宋体" panose="02010600030101010101" pitchFamily="2" charset="-122"/>
              </a:rPr>
              <a:t>requirements.txt</a:t>
            </a:r>
            <a:r>
              <a:rPr lang="zh-CN" altLang="en-US" sz="2000" dirty="0">
                <a:latin typeface="宋体" panose="02010600030101010101" pitchFamily="2" charset="-122"/>
                <a:ea typeface="宋体" panose="02010600030101010101" pitchFamily="2" charset="-122"/>
              </a:rPr>
              <a:t>文件安装依赖包</a:t>
            </a:r>
            <a:r>
              <a:rPr lang="zh-CN" altLang="en-US" sz="2000" dirty="0">
                <a:latin typeface="宋体" panose="02010600030101010101" pitchFamily="2" charset="-122"/>
                <a:ea typeface="宋体" panose="02010600030101010101" pitchFamily="2" charset="-122"/>
                <a:sym typeface="+mn-ea"/>
              </a:rPr>
              <a:t>：</a:t>
            </a:r>
            <a:endParaRPr lang="en-US" altLang="zh-CN" sz="2000" dirty="0">
              <a:latin typeface="宋体" panose="02010600030101010101" pitchFamily="2" charset="-122"/>
              <a:ea typeface="宋体" panose="02010600030101010101" pitchFamily="2" charset="-122"/>
              <a:sym typeface="+mn-ea"/>
            </a:endParaRPr>
          </a:p>
          <a:p>
            <a:pPr marL="0" indent="0">
              <a:lnSpc>
                <a:spcPct val="170000"/>
              </a:lnSpc>
              <a:buNone/>
            </a:pPr>
            <a:r>
              <a:rPr lang="en-US" altLang="zh-CN" sz="2100" dirty="0">
                <a:latin typeface="宋体" panose="02010600030101010101" pitchFamily="2" charset="-122"/>
                <a:ea typeface="宋体" panose="02010600030101010101" pitchFamily="2" charset="-122"/>
              </a:rPr>
              <a:t>pip install -r requirements.txt</a:t>
            </a:r>
          </a:p>
          <a:p>
            <a:pPr marL="0" indent="0">
              <a:lnSpc>
                <a:spcPct val="170000"/>
              </a:lnSpc>
              <a:buNone/>
            </a:pPr>
            <a:r>
              <a:rPr lang="en-US" altLang="zh-CN" sz="2100" dirty="0">
                <a:latin typeface="宋体" panose="02010600030101010101" pitchFamily="2" charset="-122"/>
                <a:ea typeface="宋体" panose="02010600030101010101" pitchFamily="2" charset="-122"/>
              </a:rPr>
              <a:t>requirements.txt</a:t>
            </a:r>
            <a:r>
              <a:rPr lang="zh-CN" altLang="en-US" sz="2100" dirty="0">
                <a:latin typeface="宋体" panose="02010600030101010101" pitchFamily="2" charset="-122"/>
                <a:ea typeface="宋体" panose="02010600030101010101" pitchFamily="2" charset="-122"/>
              </a:rPr>
              <a:t>文件如下：</a:t>
            </a:r>
            <a:endParaRPr lang="en-US" altLang="zh-CN" sz="2100" dirty="0">
              <a:latin typeface="宋体" panose="02010600030101010101" pitchFamily="2" charset="-122"/>
              <a:ea typeface="宋体" panose="02010600030101010101" pitchFamily="2" charset="-122"/>
            </a:endParaRPr>
          </a:p>
          <a:p>
            <a:pPr marL="0" indent="0">
              <a:lnSpc>
                <a:spcPct val="170000"/>
              </a:lnSpc>
              <a:buNone/>
            </a:pPr>
            <a:r>
              <a:rPr lang="en-US" altLang="zh-CN" sz="2100" dirty="0">
                <a:latin typeface="宋体" panose="02010600030101010101" pitchFamily="2" charset="-122"/>
                <a:ea typeface="宋体" panose="02010600030101010101" pitchFamily="2" charset="-122"/>
              </a:rPr>
              <a:t>Flask==1.0.2</a:t>
            </a:r>
          </a:p>
          <a:p>
            <a:pPr marL="0" indent="0">
              <a:lnSpc>
                <a:spcPct val="170000"/>
              </a:lnSpc>
              <a:buNone/>
            </a:pPr>
            <a:r>
              <a:rPr lang="en-US" altLang="zh-CN" sz="2100" dirty="0">
                <a:latin typeface="宋体" panose="02010600030101010101" pitchFamily="2" charset="-122"/>
                <a:ea typeface="宋体" panose="02010600030101010101" pitchFamily="2" charset="-122"/>
              </a:rPr>
              <a:t>Flask-Script==2.0.6</a:t>
            </a:r>
          </a:p>
          <a:p>
            <a:pPr marL="0" indent="0">
              <a:lnSpc>
                <a:spcPct val="170000"/>
              </a:lnSpc>
              <a:buNone/>
            </a:pPr>
            <a:r>
              <a:rPr lang="en-US" altLang="zh-CN" sz="2100" dirty="0">
                <a:latin typeface="宋体" panose="02010600030101010101" pitchFamily="2" charset="-122"/>
                <a:ea typeface="宋体" panose="02010600030101010101" pitchFamily="2" charset="-122"/>
              </a:rPr>
              <a:t>Flask-</a:t>
            </a:r>
            <a:r>
              <a:rPr lang="en-US" altLang="zh-CN" sz="2100" dirty="0" err="1">
                <a:latin typeface="宋体" panose="02010600030101010101" pitchFamily="2" charset="-122"/>
                <a:ea typeface="宋体" panose="02010600030101010101" pitchFamily="2" charset="-122"/>
              </a:rPr>
              <a:t>SQLAlchemy</a:t>
            </a:r>
            <a:r>
              <a:rPr lang="en-US" altLang="zh-CN" sz="2000" dirty="0">
                <a:latin typeface="宋体" panose="02010600030101010101" pitchFamily="2" charset="-122"/>
                <a:ea typeface="宋体" panose="02010600030101010101" pitchFamily="2" charset="-122"/>
              </a:rPr>
              <a:t>==2.3.2</a:t>
            </a:r>
          </a:p>
          <a:p>
            <a:pPr marL="0" indent="0">
              <a:lnSpc>
                <a:spcPct val="170000"/>
              </a:lnSpc>
              <a:buFont typeface="Arial" panose="020B0604020202020204"/>
              <a:buNone/>
            </a:pPr>
            <a:r>
              <a:rPr lang="en-US" altLang="zh-CN" sz="2000" dirty="0" err="1">
                <a:latin typeface="宋体" panose="02010600030101010101" pitchFamily="2" charset="-122"/>
                <a:ea typeface="宋体" panose="02010600030101010101" pitchFamily="2" charset="-122"/>
              </a:rPr>
              <a:t>gunicorn</a:t>
            </a:r>
            <a:r>
              <a:rPr lang="en-US" altLang="zh-CN" sz="2000" dirty="0">
                <a:latin typeface="宋体" panose="02010600030101010101" pitchFamily="2" charset="-122"/>
                <a:ea typeface="宋体" panose="02010600030101010101" pitchFamily="2" charset="-122"/>
              </a:rPr>
              <a:t>==19.7.1</a:t>
            </a:r>
          </a:p>
          <a:p>
            <a:pPr marL="0" indent="0">
              <a:lnSpc>
                <a:spcPct val="170000"/>
              </a:lnSpc>
              <a:buFont typeface="Arial" panose="020B0604020202020204"/>
              <a:buNone/>
            </a:pPr>
            <a:endParaRPr lang="en-US" altLang="zh-CN" sz="2000" dirty="0">
              <a:latin typeface="宋体" panose="02010600030101010101" pitchFamily="2" charset="-122"/>
              <a:ea typeface="宋体" panose="02010600030101010101" pitchFamily="2" charset="-122"/>
            </a:endParaRPr>
          </a:p>
        </p:txBody>
      </p:sp>
      <p:sp>
        <p:nvSpPr>
          <p:cNvPr id="2" name="Content Placeholder 2">
            <a:extLst>
              <a:ext uri="{FF2B5EF4-FFF2-40B4-BE49-F238E27FC236}">
                <a16:creationId xmlns:a16="http://schemas.microsoft.com/office/drawing/2014/main" id="{76ABBF5E-5BCC-4429-A5E2-2675B421C26E}"/>
              </a:ext>
            </a:extLst>
          </p:cNvPr>
          <p:cNvSpPr txBox="1">
            <a:spLocks noGrp="1"/>
          </p:cNvSpPr>
          <p:nvPr/>
        </p:nvSpPr>
        <p:spPr>
          <a:xfrm>
            <a:off x="6001553" y="1166661"/>
            <a:ext cx="5588000" cy="4471670"/>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Font typeface="Arial" panose="020B0604020202020204"/>
              <a:buNone/>
            </a:pPr>
            <a:r>
              <a:rPr lang="zh-CN" altLang="en-US" sz="2000" dirty="0">
                <a:latin typeface="宋体" panose="02010600030101010101" pitchFamily="2" charset="-122"/>
                <a:ea typeface="宋体" panose="02010600030101010101" pitchFamily="2" charset="-122"/>
              </a:rPr>
              <a:t>生成</a:t>
            </a:r>
            <a:r>
              <a:rPr lang="en-US" altLang="zh-CN" sz="2000" dirty="0">
                <a:latin typeface="宋体" panose="02010600030101010101" pitchFamily="2" charset="-122"/>
                <a:ea typeface="宋体" panose="02010600030101010101" pitchFamily="2" charset="-122"/>
              </a:rPr>
              <a:t>requirements.txt</a:t>
            </a:r>
            <a:r>
              <a:rPr lang="zh-CN" altLang="en-US" sz="2000" dirty="0">
                <a:latin typeface="宋体" panose="02010600030101010101" pitchFamily="2" charset="-122"/>
                <a:ea typeface="宋体" panose="02010600030101010101" pitchFamily="2" charset="-122"/>
              </a:rPr>
              <a:t>文件安装依赖包</a:t>
            </a:r>
            <a:r>
              <a:rPr lang="zh-CN" altLang="en-US" sz="2000" dirty="0">
                <a:latin typeface="宋体" panose="02010600030101010101" pitchFamily="2" charset="-122"/>
                <a:ea typeface="宋体" panose="02010600030101010101" pitchFamily="2" charset="-122"/>
                <a:sym typeface="+mn-ea"/>
              </a:rPr>
              <a:t>：</a:t>
            </a:r>
            <a:endParaRPr lang="en-US" altLang="zh-CN" sz="2000" dirty="0">
              <a:latin typeface="宋体" panose="02010600030101010101" pitchFamily="2" charset="-122"/>
              <a:ea typeface="宋体" panose="02010600030101010101" pitchFamily="2" charset="-122"/>
              <a:sym typeface="+mn-ea"/>
            </a:endParaRPr>
          </a:p>
          <a:p>
            <a:pPr marL="0" indent="0">
              <a:lnSpc>
                <a:spcPct val="170000"/>
              </a:lnSpc>
              <a:buFont typeface="Arial" panose="020B0604020202020204"/>
              <a:buNone/>
            </a:pPr>
            <a:r>
              <a:rPr lang="en-US" altLang="zh-CN" sz="2000" dirty="0">
                <a:latin typeface="宋体" panose="02010600030101010101" pitchFamily="2" charset="-122"/>
                <a:ea typeface="宋体" panose="02010600030101010101" pitchFamily="2" charset="-122"/>
                <a:sym typeface="+mn-ea"/>
              </a:rPr>
              <a:t>pip freeze &gt; requirements.txt </a:t>
            </a:r>
          </a:p>
        </p:txBody>
      </p:sp>
    </p:spTree>
    <p:extLst>
      <p:ext uri="{BB962C8B-B14F-4D97-AF65-F5344CB8AC3E}">
        <p14:creationId xmlns:p14="http://schemas.microsoft.com/office/powerpoint/2010/main" val="385353234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rPr>
              <a:t>To Do</a:t>
            </a:r>
            <a:r>
              <a:rPr lang="zh-CN" altLang="en-US" dirty="0">
                <a:ea typeface="宋体" panose="02010600030101010101" pitchFamily="2" charset="-122"/>
              </a:rPr>
              <a:t>：项目部署演练</a:t>
            </a:r>
            <a:endParaRPr lang="zh-CN" dirty="0">
              <a:ea typeface="宋体" panose="02010600030101010101" pitchFamily="2" charset="-122"/>
            </a:endParaRPr>
          </a:p>
        </p:txBody>
      </p:sp>
      <p:sp>
        <p:nvSpPr>
          <p:cNvPr id="164" name="Content Placeholder 2"/>
          <p:cNvSpPr txBox="1">
            <a:spLocks noGrp="1"/>
          </p:cNvSpPr>
          <p:nvPr/>
        </p:nvSpPr>
        <p:spPr>
          <a:xfrm>
            <a:off x="602447" y="1219668"/>
            <a:ext cx="5341154" cy="5340157"/>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Font typeface="Arial" panose="020B0604020202020204"/>
              <a:buNone/>
            </a:pPr>
            <a:r>
              <a:rPr lang="zh-CN" altLang="en-US" sz="1600" dirty="0">
                <a:latin typeface="宋体" panose="02010600030101010101" pitchFamily="2" charset="-122"/>
                <a:ea typeface="宋体" panose="02010600030101010101" pitchFamily="2" charset="-122"/>
              </a:rPr>
              <a:t>项目环境部署</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（公司内网）</a:t>
            </a:r>
            <a:endParaRPr lang="en-US" altLang="zh-CN" sz="1600" dirty="0">
              <a:latin typeface="宋体" panose="02010600030101010101" pitchFamily="2" charset="-122"/>
              <a:ea typeface="宋体" panose="02010600030101010101" pitchFamily="2" charset="-122"/>
            </a:endParaRPr>
          </a:p>
          <a:p>
            <a:pPr>
              <a:lnSpc>
                <a:spcPct val="170000"/>
              </a:lnSpc>
            </a:pPr>
            <a:r>
              <a:rPr lang="en-US" altLang="zh-CN" sz="1600" dirty="0">
                <a:latin typeface="宋体" panose="02010600030101010101" pitchFamily="2" charset="-122"/>
                <a:ea typeface="宋体" panose="02010600030101010101" pitchFamily="2" charset="-122"/>
              </a:rPr>
              <a:t>IP 10.122.17.90</a:t>
            </a:r>
            <a:endParaRPr lang="zh-CN" altLang="zh-CN" sz="1600" dirty="0">
              <a:latin typeface="宋体" panose="02010600030101010101" pitchFamily="2" charset="-122"/>
              <a:ea typeface="宋体" panose="02010600030101010101" pitchFamily="2" charset="-122"/>
            </a:endParaRPr>
          </a:p>
          <a:p>
            <a:pPr>
              <a:lnSpc>
                <a:spcPct val="170000"/>
              </a:lnSpc>
            </a:pPr>
            <a:r>
              <a:rPr lang="zh-CN" altLang="zh-CN" sz="1600" dirty="0">
                <a:latin typeface="宋体" panose="02010600030101010101" pitchFamily="2" charset="-122"/>
                <a:ea typeface="宋体" panose="02010600030101010101" pitchFamily="2" charset="-122"/>
              </a:rPr>
              <a:t>用户名</a:t>
            </a:r>
            <a:r>
              <a:rPr lang="en-US" altLang="zh-CN" sz="1600"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密码：</a:t>
            </a:r>
            <a:r>
              <a:rPr lang="en-US" altLang="zh-CN" sz="1600" dirty="0">
                <a:latin typeface="宋体" panose="02010600030101010101" pitchFamily="2" charset="-122"/>
                <a:ea typeface="宋体" panose="02010600030101010101" pitchFamily="2" charset="-122"/>
              </a:rPr>
              <a:t>root/svw123</a:t>
            </a:r>
          </a:p>
          <a:p>
            <a:pPr>
              <a:lnSpc>
                <a:spcPct val="170000"/>
              </a:lnSpc>
            </a:pPr>
            <a:r>
              <a:rPr lang="en-US" altLang="zh-CN" sz="1600" dirty="0">
                <a:latin typeface="宋体" panose="02010600030101010101" pitchFamily="2" charset="-122"/>
                <a:ea typeface="宋体" panose="02010600030101010101" pitchFamily="2" charset="-122"/>
              </a:rPr>
              <a:t>Step1</a:t>
            </a:r>
            <a:r>
              <a:rPr lang="zh-CN" altLang="en-US" sz="1600" dirty="0">
                <a:latin typeface="宋体" panose="02010600030101010101" pitchFamily="2" charset="-122"/>
                <a:ea typeface="宋体" panose="02010600030101010101" pitchFamily="2" charset="-122"/>
              </a:rPr>
              <a:t>，在</a:t>
            </a:r>
            <a:r>
              <a:rPr lang="en-US" altLang="zh-CN" sz="1600" dirty="0">
                <a:latin typeface="宋体" panose="02010600030101010101" pitchFamily="2" charset="-122"/>
                <a:ea typeface="宋体" panose="02010600030101010101" pitchFamily="2" charset="-122"/>
              </a:rPr>
              <a:t>/home/</a:t>
            </a:r>
            <a:r>
              <a:rPr lang="en-US" altLang="zh-CN" sz="1600" dirty="0" err="1">
                <a:latin typeface="宋体" panose="02010600030101010101" pitchFamily="2" charset="-122"/>
                <a:ea typeface="宋体" panose="02010600030101010101" pitchFamily="2" charset="-122"/>
              </a:rPr>
              <a:t>svw</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目录下，创建自己的文件夹</a:t>
            </a:r>
            <a:endParaRPr lang="en-US" altLang="zh-CN" sz="1600" dirty="0">
              <a:latin typeface="宋体" panose="02010600030101010101" pitchFamily="2" charset="-122"/>
              <a:ea typeface="宋体" panose="02010600030101010101" pitchFamily="2" charset="-122"/>
            </a:endParaRPr>
          </a:p>
          <a:p>
            <a:pPr>
              <a:lnSpc>
                <a:spcPct val="170000"/>
              </a:lnSpc>
            </a:pPr>
            <a:r>
              <a:rPr lang="en-US" altLang="zh-CN" sz="1600" dirty="0">
                <a:latin typeface="宋体" panose="02010600030101010101" pitchFamily="2" charset="-122"/>
                <a:ea typeface="宋体" panose="02010600030101010101" pitchFamily="2" charset="-122"/>
              </a:rPr>
              <a:t>Step2</a:t>
            </a:r>
            <a:r>
              <a:rPr lang="zh-CN" altLang="en-US" sz="1600" dirty="0">
                <a:latin typeface="宋体" panose="02010600030101010101" pitchFamily="2" charset="-122"/>
                <a:ea typeface="宋体" panose="02010600030101010101" pitchFamily="2" charset="-122"/>
              </a:rPr>
              <a:t>，使用</a:t>
            </a:r>
            <a:r>
              <a:rPr lang="en-US" altLang="zh-CN" sz="1600" dirty="0">
                <a:latin typeface="宋体" panose="02010600030101010101" pitchFamily="2" charset="-122"/>
                <a:ea typeface="宋体" panose="02010600030101010101" pitchFamily="2" charset="-122"/>
              </a:rPr>
              <a:t>FTP</a:t>
            </a:r>
            <a:r>
              <a:rPr lang="zh-CN" altLang="en-US" sz="1600" dirty="0">
                <a:latin typeface="宋体" panose="02010600030101010101" pitchFamily="2" charset="-122"/>
                <a:ea typeface="宋体" panose="02010600030101010101" pitchFamily="2" charset="-122"/>
              </a:rPr>
              <a:t>上传本地的项目</a:t>
            </a:r>
            <a:endParaRPr lang="en-US" altLang="zh-CN" sz="1600" dirty="0">
              <a:latin typeface="宋体" panose="02010600030101010101" pitchFamily="2" charset="-122"/>
              <a:ea typeface="宋体" panose="02010600030101010101" pitchFamily="2" charset="-122"/>
            </a:endParaRPr>
          </a:p>
          <a:p>
            <a:pPr>
              <a:lnSpc>
                <a:spcPct val="170000"/>
              </a:lnSpc>
            </a:pPr>
            <a:r>
              <a:rPr lang="en-US" altLang="zh-CN" sz="1600" dirty="0">
                <a:latin typeface="宋体" panose="02010600030101010101" pitchFamily="2" charset="-122"/>
                <a:ea typeface="宋体" panose="02010600030101010101" pitchFamily="2" charset="-122"/>
              </a:rPr>
              <a:t>Step3</a:t>
            </a:r>
            <a:r>
              <a:rPr lang="zh-CN" altLang="en-US" sz="1600" dirty="0">
                <a:latin typeface="宋体" panose="02010600030101010101" pitchFamily="2" charset="-122"/>
                <a:ea typeface="宋体" panose="02010600030101010101" pitchFamily="2" charset="-122"/>
              </a:rPr>
              <a:t>，使用</a:t>
            </a:r>
            <a:r>
              <a:rPr lang="en-US" altLang="zh-CN" sz="1600" dirty="0" err="1">
                <a:latin typeface="宋体" panose="02010600030101010101" pitchFamily="2" charset="-122"/>
                <a:ea typeface="宋体" panose="02010600030101010101" pitchFamily="2" charset="-122"/>
              </a:rPr>
              <a:t>gunicron</a:t>
            </a:r>
            <a:r>
              <a:rPr lang="zh-CN" altLang="en-US" sz="1600" dirty="0">
                <a:latin typeface="宋体" panose="02010600030101010101" pitchFamily="2" charset="-122"/>
                <a:ea typeface="宋体" panose="02010600030101010101" pitchFamily="2" charset="-122"/>
              </a:rPr>
              <a:t>运行 </a:t>
            </a:r>
            <a:r>
              <a:rPr lang="en-US" altLang="zh-CN" sz="1600" dirty="0">
                <a:latin typeface="宋体" panose="02010600030101010101" pitchFamily="2" charset="-122"/>
                <a:ea typeface="宋体" panose="02010600030101010101" pitchFamily="2" charset="-122"/>
              </a:rPr>
              <a:t>Flask</a:t>
            </a:r>
            <a:r>
              <a:rPr lang="zh-CN" altLang="en-US" sz="1600" dirty="0">
                <a:latin typeface="宋体" panose="02010600030101010101" pitchFamily="2" charset="-122"/>
                <a:ea typeface="宋体" panose="02010600030101010101" pitchFamily="2" charset="-122"/>
              </a:rPr>
              <a:t>项目</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目前已按照部分包，如果还缺少安装包，可以进行</a:t>
            </a:r>
            <a:r>
              <a:rPr lang="en-US" altLang="zh-CN" sz="1600" dirty="0">
                <a:latin typeface="宋体" panose="02010600030101010101" pitchFamily="2" charset="-122"/>
                <a:ea typeface="宋体" panose="02010600030101010101" pitchFamily="2" charset="-122"/>
              </a:rPr>
              <a:t>pip install</a:t>
            </a:r>
          </a:p>
        </p:txBody>
      </p:sp>
    </p:spTree>
    <p:extLst>
      <p:ext uri="{BB962C8B-B14F-4D97-AF65-F5344CB8AC3E}">
        <p14:creationId xmlns:p14="http://schemas.microsoft.com/office/powerpoint/2010/main" val="383403954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rPr>
              <a:t>交互式平台设计演练（</a:t>
            </a:r>
            <a:r>
              <a:rPr lang="en-US" altLang="zh-CN" dirty="0">
                <a:ea typeface="宋体" panose="02010600030101010101" pitchFamily="2" charset="-122"/>
              </a:rPr>
              <a:t>1</a:t>
            </a:r>
            <a:r>
              <a:rPr lang="zh-CN" altLang="en-US" dirty="0">
                <a:ea typeface="宋体" panose="02010600030101010101" pitchFamily="2" charset="-122"/>
              </a:rPr>
              <a:t>）</a:t>
            </a:r>
            <a:endParaRPr lang="zh-CN" dirty="0">
              <a:ea typeface="宋体" panose="02010600030101010101" pitchFamily="2" charset="-122"/>
            </a:endParaRPr>
          </a:p>
        </p:txBody>
      </p:sp>
      <p:sp>
        <p:nvSpPr>
          <p:cNvPr id="164" name="Content Placeholder 2"/>
          <p:cNvSpPr txBox="1">
            <a:spLocks noGrp="1"/>
          </p:cNvSpPr>
          <p:nvPr/>
        </p:nvSpPr>
        <p:spPr>
          <a:xfrm>
            <a:off x="602447" y="1219668"/>
            <a:ext cx="5341154" cy="5340157"/>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Font typeface="Arial" panose="020B0604020202020204"/>
              <a:buNone/>
            </a:pPr>
            <a:r>
              <a:rPr lang="zh-CN" altLang="en-US" sz="1600" dirty="0">
                <a:latin typeface="宋体" panose="02010600030101010101" pitchFamily="2" charset="-122"/>
                <a:ea typeface="宋体" panose="02010600030101010101" pitchFamily="2" charset="-122"/>
              </a:rPr>
              <a:t>可视化</a:t>
            </a:r>
            <a:r>
              <a:rPr lang="en-US" altLang="zh-CN" sz="1600" dirty="0">
                <a:latin typeface="宋体" panose="02010600030101010101" pitchFamily="2" charset="-122"/>
                <a:ea typeface="宋体" panose="02010600030101010101" pitchFamily="2" charset="-122"/>
              </a:rPr>
              <a:t>:</a:t>
            </a:r>
          </a:p>
          <a:p>
            <a:pPr>
              <a:lnSpc>
                <a:spcPct val="170000"/>
              </a:lnSpc>
            </a:pPr>
            <a:r>
              <a:rPr lang="en-US" altLang="zh-CN" sz="1600" dirty="0">
                <a:latin typeface="宋体" panose="02010600030101010101" pitchFamily="2" charset="-122"/>
                <a:ea typeface="宋体" panose="02010600030101010101" pitchFamily="2" charset="-122"/>
              </a:rPr>
              <a:t>Step1</a:t>
            </a:r>
            <a:r>
              <a:rPr lang="zh-CN" altLang="en-US" sz="1600" dirty="0">
                <a:latin typeface="宋体" panose="02010600030101010101" pitchFamily="2" charset="-122"/>
                <a:ea typeface="宋体" panose="02010600030101010101" pitchFamily="2" charset="-122"/>
              </a:rPr>
              <a:t>，使用</a:t>
            </a:r>
            <a:r>
              <a:rPr lang="en-US" altLang="zh-CN" sz="1600" dirty="0">
                <a:latin typeface="宋体" panose="02010600030101010101" pitchFamily="2" charset="-122"/>
                <a:ea typeface="宋体" panose="02010600030101010101" pitchFamily="2" charset="-122"/>
              </a:rPr>
              <a:t>Flask</a:t>
            </a:r>
            <a:r>
              <a:rPr lang="zh-CN" altLang="en-US" sz="1600" dirty="0">
                <a:latin typeface="宋体" panose="02010600030101010101" pitchFamily="2" charset="-122"/>
                <a:ea typeface="宋体" panose="02010600030101010101" pitchFamily="2" charset="-122"/>
              </a:rPr>
              <a:t>架构</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Model, View, Controller</a:t>
            </a:r>
          </a:p>
          <a:p>
            <a:pPr>
              <a:lnSpc>
                <a:spcPct val="170000"/>
              </a:lnSpc>
            </a:pPr>
            <a:r>
              <a:rPr lang="en-US" altLang="zh-CN" sz="1600" dirty="0">
                <a:latin typeface="宋体" panose="02010600030101010101" pitchFamily="2" charset="-122"/>
                <a:ea typeface="宋体" panose="02010600030101010101" pitchFamily="2" charset="-122"/>
              </a:rPr>
              <a:t>Step2</a:t>
            </a:r>
            <a:r>
              <a:rPr lang="zh-CN" altLang="en-US" sz="1600" dirty="0">
                <a:latin typeface="宋体" panose="02010600030101010101" pitchFamily="2" charset="-122"/>
                <a:ea typeface="宋体" panose="02010600030101010101" pitchFamily="2" charset="-122"/>
              </a:rPr>
              <a:t>，使用多种图表形式</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趋势图（折线图，使用</a:t>
            </a:r>
            <a:r>
              <a:rPr lang="en-US" altLang="zh-CN" sz="1600" dirty="0" err="1">
                <a:latin typeface="宋体" panose="02010600030101010101" pitchFamily="2" charset="-122"/>
                <a:ea typeface="宋体" panose="02010600030101010101" pitchFamily="2" charset="-122"/>
              </a:rPr>
              <a:t>echarts</a:t>
            </a:r>
            <a:r>
              <a:rPr lang="zh-CN" altLang="en-US" sz="1600" dirty="0">
                <a:latin typeface="宋体" panose="02010600030101010101" pitchFamily="2" charset="-122"/>
                <a:ea typeface="宋体" panose="02010600030101010101" pitchFamily="2" charset="-122"/>
              </a:rPr>
              <a:t>切换不同样式）</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词云展示（内容关键词分析）</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实时监控（弹幕）</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对比分析（条形图，使用</a:t>
            </a:r>
            <a:r>
              <a:rPr lang="en-US" altLang="zh-CN" sz="1600" dirty="0" err="1">
                <a:latin typeface="宋体" panose="02010600030101010101" pitchFamily="2" charset="-122"/>
                <a:ea typeface="宋体" panose="02010600030101010101" pitchFamily="2" charset="-122"/>
              </a:rPr>
              <a:t>echarts</a:t>
            </a:r>
            <a:r>
              <a:rPr lang="zh-CN" altLang="en-US" sz="1600" dirty="0">
                <a:latin typeface="宋体" panose="02010600030101010101" pitchFamily="2" charset="-122"/>
                <a:ea typeface="宋体" panose="02010600030101010101" pitchFamily="2" charset="-122"/>
              </a:rPr>
              <a:t>切换不同样式）</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四象限分析（</a:t>
            </a:r>
            <a:r>
              <a:rPr lang="en-US" altLang="zh-CN" sz="1600" dirty="0">
                <a:latin typeface="宋体" panose="02010600030101010101" pitchFamily="2" charset="-122"/>
                <a:ea typeface="宋体" panose="02010600030101010101" pitchFamily="2" charset="-122"/>
              </a:rPr>
              <a:t>BCG</a:t>
            </a:r>
            <a:r>
              <a:rPr lang="zh-CN" altLang="en-US" sz="1600" dirty="0">
                <a:latin typeface="宋体" panose="02010600030101010101" pitchFamily="2" charset="-122"/>
                <a:ea typeface="宋体" panose="02010600030101010101" pitchFamily="2" charset="-122"/>
              </a:rPr>
              <a:t>矩阵，散点图）</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供应商地图（多个图表，大屏）</a:t>
            </a:r>
            <a:endParaRPr lang="en-US" altLang="zh-CN" sz="16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2FB330DF-E837-4EB9-B56B-524EFAADFDEC}"/>
              </a:ext>
            </a:extLst>
          </p:cNvPr>
          <p:cNvPicPr>
            <a:picLocks noChangeAspect="1"/>
          </p:cNvPicPr>
          <p:nvPr/>
        </p:nvPicPr>
        <p:blipFill>
          <a:blip r:embed="rId3"/>
          <a:stretch>
            <a:fillRect/>
          </a:stretch>
        </p:blipFill>
        <p:spPr>
          <a:xfrm>
            <a:off x="5381560" y="2517920"/>
            <a:ext cx="6898784" cy="3908923"/>
          </a:xfrm>
          <a:prstGeom prst="rect">
            <a:avLst/>
          </a:prstGeom>
        </p:spPr>
      </p:pic>
      <p:sp>
        <p:nvSpPr>
          <p:cNvPr id="4" name="Content Placeholder 2">
            <a:extLst>
              <a:ext uri="{FF2B5EF4-FFF2-40B4-BE49-F238E27FC236}">
                <a16:creationId xmlns:a16="http://schemas.microsoft.com/office/drawing/2014/main" id="{7883DFB4-5D49-4CEF-8BA0-E53E3595303D}"/>
              </a:ext>
            </a:extLst>
          </p:cNvPr>
          <p:cNvSpPr txBox="1">
            <a:spLocks noGrp="1"/>
          </p:cNvSpPr>
          <p:nvPr/>
        </p:nvSpPr>
        <p:spPr>
          <a:xfrm>
            <a:off x="5381560" y="1080984"/>
            <a:ext cx="5341154" cy="5340157"/>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pPr>
            <a:r>
              <a:rPr lang="en-US" altLang="zh-CN" sz="1600" dirty="0">
                <a:latin typeface="宋体" panose="02010600030101010101" pitchFamily="2" charset="-122"/>
                <a:ea typeface="宋体" panose="02010600030101010101" pitchFamily="2" charset="-122"/>
              </a:rPr>
              <a:t>Step3</a:t>
            </a:r>
            <a:r>
              <a:rPr lang="zh-CN" altLang="en-US" sz="1600" dirty="0">
                <a:latin typeface="宋体" panose="02010600030101010101" pitchFamily="2" charset="-122"/>
                <a:ea typeface="宋体" panose="02010600030101010101" pitchFamily="2" charset="-122"/>
              </a:rPr>
              <a:t>，结合业务场景，设置数据</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前后端分离，后端计算数据，并将结果传给前端页面渲染</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4318023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90040" y="606425"/>
            <a:ext cx="6878955" cy="3309620"/>
          </a:xfrm>
        </p:spPr>
        <p:txBody>
          <a:bodyPr>
            <a:normAutofit/>
          </a:bodyPr>
          <a:lstStyle/>
          <a:p>
            <a:pPr>
              <a:lnSpc>
                <a:spcPct val="150000"/>
              </a:lnSpc>
            </a:pPr>
            <a:br>
              <a:rPr lang="zh-CN" altLang="en-US" sz="4800" dirty="0">
                <a:sym typeface="+mn-ea"/>
              </a:rPr>
            </a:br>
            <a:r>
              <a:rPr lang="zh-CN" altLang="en-US" sz="4800" dirty="0">
                <a:ea typeface="宋体" panose="02010600030101010101" pitchFamily="2" charset="-122"/>
                <a:sym typeface="+mn-ea"/>
              </a:rPr>
              <a:t>产品封装与环境部署</a:t>
            </a:r>
            <a:endParaRPr lang="zh-CN" altLang="zh-CN" sz="4800" dirty="0"/>
          </a:p>
        </p:txBody>
      </p:sp>
      <p:cxnSp>
        <p:nvCxnSpPr>
          <p:cNvPr id="13" name="直接连接符 12"/>
          <p:cNvCxnSpPr/>
          <p:nvPr/>
        </p:nvCxnSpPr>
        <p:spPr>
          <a:xfrm>
            <a:off x="1403735" y="1354258"/>
            <a:ext cx="0" cy="2400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342BAB3-027F-44BF-8DC5-40E5184AFF0D}"/>
              </a:ext>
            </a:extLst>
          </p:cNvPr>
          <p:cNvPicPr>
            <a:picLocks noChangeAspect="1"/>
          </p:cNvPicPr>
          <p:nvPr/>
        </p:nvPicPr>
        <p:blipFill>
          <a:blip r:embed="rId3"/>
          <a:stretch>
            <a:fillRect/>
          </a:stretch>
        </p:blipFill>
        <p:spPr>
          <a:xfrm>
            <a:off x="3599554" y="1391477"/>
            <a:ext cx="8496727" cy="4988256"/>
          </a:xfrm>
          <a:prstGeom prst="rect">
            <a:avLst/>
          </a:prstGeom>
        </p:spPr>
      </p:pic>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rPr>
              <a:t>交互式平台设计演练（</a:t>
            </a:r>
            <a:r>
              <a:rPr lang="en-US" altLang="zh-CN" dirty="0">
                <a:ea typeface="宋体" panose="02010600030101010101" pitchFamily="2" charset="-122"/>
              </a:rPr>
              <a:t>2</a:t>
            </a:r>
            <a:r>
              <a:rPr lang="zh-CN" altLang="en-US" dirty="0">
                <a:ea typeface="宋体" panose="02010600030101010101" pitchFamily="2" charset="-122"/>
              </a:rPr>
              <a:t>）</a:t>
            </a:r>
            <a:endParaRPr lang="zh-CN" dirty="0">
              <a:ea typeface="宋体" panose="02010600030101010101" pitchFamily="2" charset="-122"/>
            </a:endParaRPr>
          </a:p>
        </p:txBody>
      </p:sp>
      <p:sp>
        <p:nvSpPr>
          <p:cNvPr id="164" name="Content Placeholder 2"/>
          <p:cNvSpPr txBox="1">
            <a:spLocks noGrp="1"/>
          </p:cNvSpPr>
          <p:nvPr/>
        </p:nvSpPr>
        <p:spPr>
          <a:xfrm>
            <a:off x="602447" y="1219668"/>
            <a:ext cx="5341154" cy="5340157"/>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pPr>
            <a:r>
              <a:rPr lang="en-US" altLang="zh-CN" sz="1600" dirty="0">
                <a:latin typeface="宋体" panose="02010600030101010101" pitchFamily="2" charset="-122"/>
                <a:ea typeface="宋体" panose="02010600030101010101" pitchFamily="2" charset="-122"/>
              </a:rPr>
              <a:t>Step1</a:t>
            </a:r>
            <a:r>
              <a:rPr lang="zh-CN" altLang="en-US" sz="1600" dirty="0">
                <a:latin typeface="宋体" panose="02010600030101010101" pitchFamily="2" charset="-122"/>
                <a:ea typeface="宋体" panose="02010600030101010101" pitchFamily="2" charset="-122"/>
              </a:rPr>
              <a:t>，算法</a:t>
            </a:r>
            <a:r>
              <a:rPr lang="en-US" altLang="zh-CN" sz="1600" dirty="0">
                <a:latin typeface="宋体" panose="02010600030101010101" pitchFamily="2" charset="-122"/>
                <a:ea typeface="宋体" panose="02010600030101010101" pitchFamily="2" charset="-122"/>
              </a:rPr>
              <a:t>API</a:t>
            </a:r>
            <a:r>
              <a:rPr lang="zh-CN" altLang="en-US" sz="1600" dirty="0">
                <a:latin typeface="宋体" panose="02010600030101010101" pitchFamily="2" charset="-122"/>
                <a:ea typeface="宋体" panose="02010600030101010101" pitchFamily="2" charset="-122"/>
              </a:rPr>
              <a:t>封装</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from </a:t>
            </a:r>
            <a:r>
              <a:rPr lang="en-US" altLang="zh-CN" sz="1600" dirty="0" err="1">
                <a:latin typeface="宋体" panose="02010600030101010101" pitchFamily="2" charset="-122"/>
                <a:ea typeface="宋体" panose="02010600030101010101" pitchFamily="2" charset="-122"/>
              </a:rPr>
              <a:t>cylearn</a:t>
            </a:r>
            <a:r>
              <a:rPr lang="en-US" altLang="zh-CN" sz="1600" dirty="0">
                <a:latin typeface="宋体" panose="02010600030101010101" pitchFamily="2" charset="-122"/>
                <a:ea typeface="宋体" panose="02010600030101010101" pitchFamily="2" charset="-122"/>
              </a:rPr>
              <a:t> import </a:t>
            </a:r>
            <a:r>
              <a:rPr lang="en-US" altLang="zh-CN" sz="1600" dirty="0" err="1">
                <a:latin typeface="宋体" panose="02010600030101010101" pitchFamily="2" charset="-122"/>
                <a:ea typeface="宋体" panose="02010600030101010101" pitchFamily="2" charset="-122"/>
              </a:rPr>
              <a:t>weo_tools</a:t>
            </a:r>
            <a:endParaRPr lang="en-US" altLang="zh-CN" sz="1600" dirty="0">
              <a:latin typeface="宋体" panose="02010600030101010101" pitchFamily="2" charset="-122"/>
              <a:ea typeface="宋体" panose="02010600030101010101" pitchFamily="2" charset="-122"/>
            </a:endParaRPr>
          </a:p>
          <a:p>
            <a:pPr marL="0" indent="0">
              <a:lnSpc>
                <a:spcPct val="170000"/>
              </a:lnSpc>
              <a:buNone/>
            </a:pPr>
            <a:endParaRPr lang="en-US" altLang="zh-CN" sz="1600" dirty="0">
              <a:latin typeface="宋体" panose="02010600030101010101" pitchFamily="2" charset="-122"/>
              <a:ea typeface="宋体" panose="02010600030101010101" pitchFamily="2" charset="-122"/>
            </a:endParaRPr>
          </a:p>
          <a:p>
            <a:pPr>
              <a:lnSpc>
                <a:spcPct val="170000"/>
              </a:lnSpc>
            </a:pPr>
            <a:r>
              <a:rPr lang="en-US" altLang="zh-CN" sz="1600" dirty="0">
                <a:latin typeface="宋体" panose="02010600030101010101" pitchFamily="2" charset="-122"/>
                <a:ea typeface="宋体" panose="02010600030101010101" pitchFamily="2" charset="-122"/>
              </a:rPr>
              <a:t>Step2</a:t>
            </a:r>
            <a:r>
              <a:rPr lang="zh-CN" altLang="en-US" sz="1600" dirty="0">
                <a:latin typeface="宋体" panose="02010600030101010101" pitchFamily="2" charset="-122"/>
                <a:ea typeface="宋体" panose="02010600030101010101" pitchFamily="2" charset="-122"/>
              </a:rPr>
              <a:t>，产品界面封装</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）产品界面</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左侧功能导航</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顶部用户信息</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后台账户权限</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中部控制面板</a:t>
            </a:r>
            <a:r>
              <a:rPr lang="en-US" altLang="zh-CN" sz="1600" dirty="0">
                <a:latin typeface="宋体" panose="02010600030101010101" pitchFamily="2" charset="-122"/>
                <a:ea typeface="宋体" panose="02010600030101010101" pitchFamily="2" charset="-122"/>
              </a:rPr>
              <a:t>(Control Panel)</a:t>
            </a:r>
          </a:p>
        </p:txBody>
      </p:sp>
      <p:sp>
        <p:nvSpPr>
          <p:cNvPr id="6" name="矩形: 圆角 5">
            <a:extLst>
              <a:ext uri="{FF2B5EF4-FFF2-40B4-BE49-F238E27FC236}">
                <a16:creationId xmlns:a16="http://schemas.microsoft.com/office/drawing/2014/main" id="{9EA85C8B-95E3-4375-AF64-24732A1CC41A}"/>
              </a:ext>
            </a:extLst>
          </p:cNvPr>
          <p:cNvSpPr/>
          <p:nvPr/>
        </p:nvSpPr>
        <p:spPr>
          <a:xfrm>
            <a:off x="3551584" y="1391478"/>
            <a:ext cx="1504121" cy="254441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23CE3E0D-63B9-4A09-AE9E-06CF5F2B9224}"/>
              </a:ext>
            </a:extLst>
          </p:cNvPr>
          <p:cNvSpPr/>
          <p:nvPr/>
        </p:nvSpPr>
        <p:spPr>
          <a:xfrm>
            <a:off x="10866782" y="1372787"/>
            <a:ext cx="1229499" cy="3566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8D8D238-FE11-4212-911A-4B526B8C0A16}"/>
              </a:ext>
            </a:extLst>
          </p:cNvPr>
          <p:cNvSpPr/>
          <p:nvPr/>
        </p:nvSpPr>
        <p:spPr>
          <a:xfrm>
            <a:off x="5095463" y="1855304"/>
            <a:ext cx="7038986" cy="45244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016932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rPr>
              <a:t>交互式平台设计演练（</a:t>
            </a:r>
            <a:r>
              <a:rPr lang="en-US" altLang="zh-CN" dirty="0">
                <a:ea typeface="宋体" panose="02010600030101010101" pitchFamily="2" charset="-122"/>
              </a:rPr>
              <a:t>2</a:t>
            </a:r>
            <a:r>
              <a:rPr lang="zh-CN" altLang="en-US" dirty="0">
                <a:ea typeface="宋体" panose="02010600030101010101" pitchFamily="2" charset="-122"/>
              </a:rPr>
              <a:t>）</a:t>
            </a:r>
            <a:endParaRPr lang="zh-CN" dirty="0">
              <a:ea typeface="宋体" panose="02010600030101010101" pitchFamily="2" charset="-122"/>
            </a:endParaRPr>
          </a:p>
        </p:txBody>
      </p:sp>
      <p:sp>
        <p:nvSpPr>
          <p:cNvPr id="164" name="Content Placeholder 2"/>
          <p:cNvSpPr txBox="1">
            <a:spLocks noGrp="1"/>
          </p:cNvSpPr>
          <p:nvPr/>
        </p:nvSpPr>
        <p:spPr>
          <a:xfrm>
            <a:off x="602447" y="1219668"/>
            <a:ext cx="3366550" cy="5340157"/>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pPr>
            <a:r>
              <a:rPr lang="en-US" altLang="zh-CN" sz="1600" dirty="0">
                <a:latin typeface="宋体" panose="02010600030101010101" pitchFamily="2" charset="-122"/>
                <a:ea typeface="宋体" panose="02010600030101010101" pitchFamily="2" charset="-122"/>
              </a:rPr>
              <a:t>Step2</a:t>
            </a:r>
            <a:r>
              <a:rPr lang="zh-CN" altLang="en-US" sz="1600" dirty="0">
                <a:latin typeface="宋体" panose="02010600030101010101" pitchFamily="2" charset="-122"/>
                <a:ea typeface="宋体" panose="02010600030101010101" pitchFamily="2" charset="-122"/>
              </a:rPr>
              <a:t>，产品界面封装</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DashBoard</a:t>
            </a:r>
            <a:r>
              <a:rPr lang="zh-CN" altLang="en-US" sz="1600" dirty="0">
                <a:latin typeface="宋体" panose="02010600030101010101" pitchFamily="2" charset="-122"/>
                <a:ea typeface="宋体" panose="02010600030101010101" pitchFamily="2" charset="-122"/>
              </a:rPr>
              <a:t>界面</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熟悉使用</a:t>
            </a:r>
            <a:r>
              <a:rPr lang="en-US" altLang="zh-CN" sz="1600" dirty="0" err="1">
                <a:latin typeface="宋体" panose="02010600030101010101" pitchFamily="2" charset="-122"/>
                <a:ea typeface="宋体" panose="02010600030101010101" pitchFamily="2" charset="-122"/>
              </a:rPr>
              <a:t>DataTable</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熟悉折线图</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熟悉条形图</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熟悉散点图</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输入文本框，结果交互</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从</a:t>
            </a:r>
            <a:r>
              <a:rPr lang="en-US" altLang="zh-CN" sz="1600" dirty="0" err="1">
                <a:latin typeface="宋体" panose="02010600030101010101" pitchFamily="2" charset="-122"/>
                <a:ea typeface="宋体" panose="02010600030101010101" pitchFamily="2" charset="-122"/>
              </a:rPr>
              <a:t>echarts</a:t>
            </a:r>
            <a:r>
              <a:rPr lang="zh-CN" altLang="en-US" sz="1600" dirty="0">
                <a:latin typeface="宋体" panose="02010600030101010101" pitchFamily="2" charset="-122"/>
                <a:ea typeface="宋体" panose="02010600030101010101" pitchFamily="2" charset="-122"/>
              </a:rPr>
              <a:t>官网中，找到所需的图表并进行添加</a:t>
            </a:r>
            <a:endParaRPr lang="en-US" altLang="zh-CN" sz="16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70B8B409-0301-42E7-AD56-ECBCC2B4E650}"/>
              </a:ext>
            </a:extLst>
          </p:cNvPr>
          <p:cNvPicPr>
            <a:picLocks noChangeAspect="1"/>
          </p:cNvPicPr>
          <p:nvPr/>
        </p:nvPicPr>
        <p:blipFill>
          <a:blip r:embed="rId3"/>
          <a:stretch>
            <a:fillRect/>
          </a:stretch>
        </p:blipFill>
        <p:spPr>
          <a:xfrm>
            <a:off x="3968997" y="1219668"/>
            <a:ext cx="7924858" cy="4605371"/>
          </a:xfrm>
          <a:prstGeom prst="rect">
            <a:avLst/>
          </a:prstGeom>
        </p:spPr>
      </p:pic>
      <p:sp>
        <p:nvSpPr>
          <p:cNvPr id="7" name="文本框 6">
            <a:extLst>
              <a:ext uri="{FF2B5EF4-FFF2-40B4-BE49-F238E27FC236}">
                <a16:creationId xmlns:a16="http://schemas.microsoft.com/office/drawing/2014/main" id="{0F59E6A2-B5FF-4E58-9818-8BDB5AAEDE69}"/>
              </a:ext>
            </a:extLst>
          </p:cNvPr>
          <p:cNvSpPr txBox="1"/>
          <p:nvPr/>
        </p:nvSpPr>
        <p:spPr>
          <a:xfrm>
            <a:off x="5227983" y="5773793"/>
            <a:ext cx="6096000" cy="484428"/>
          </a:xfrm>
          <a:prstGeom prst="rect">
            <a:avLst/>
          </a:prstGeom>
          <a:noFill/>
        </p:spPr>
        <p:txBody>
          <a:bodyPr wrap="square">
            <a:spAutoFit/>
          </a:bodyPr>
          <a:lstStyle/>
          <a:p>
            <a:pPr marL="0" indent="0">
              <a:lnSpc>
                <a:spcPct val="170000"/>
              </a:lnSpc>
              <a:buNone/>
            </a:pPr>
            <a:r>
              <a:rPr lang="en-US" altLang="zh-CN" sz="1800" dirty="0">
                <a:latin typeface="宋体" panose="02010600030101010101" pitchFamily="2" charset="-122"/>
                <a:ea typeface="宋体" panose="02010600030101010101" pitchFamily="2" charset="-122"/>
              </a:rPr>
              <a:t>https://echarts.apache.org/examples/zh/index.html</a:t>
            </a:r>
          </a:p>
        </p:txBody>
      </p:sp>
    </p:spTree>
    <p:extLst>
      <p:ext uri="{BB962C8B-B14F-4D97-AF65-F5344CB8AC3E}">
        <p14:creationId xmlns:p14="http://schemas.microsoft.com/office/powerpoint/2010/main" val="422003700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rPr>
              <a:t>交互式平台设计演练（</a:t>
            </a:r>
            <a:r>
              <a:rPr lang="en-US" altLang="zh-CN" dirty="0">
                <a:ea typeface="宋体" panose="02010600030101010101" pitchFamily="2" charset="-122"/>
              </a:rPr>
              <a:t>2</a:t>
            </a:r>
            <a:r>
              <a:rPr lang="zh-CN" altLang="en-US" dirty="0">
                <a:ea typeface="宋体" panose="02010600030101010101" pitchFamily="2" charset="-122"/>
              </a:rPr>
              <a:t>）</a:t>
            </a:r>
            <a:endParaRPr lang="zh-CN" dirty="0">
              <a:ea typeface="宋体" panose="02010600030101010101" pitchFamily="2" charset="-122"/>
            </a:endParaRPr>
          </a:p>
        </p:txBody>
      </p:sp>
      <p:sp>
        <p:nvSpPr>
          <p:cNvPr id="164" name="Content Placeholder 2"/>
          <p:cNvSpPr txBox="1">
            <a:spLocks noGrp="1"/>
          </p:cNvSpPr>
          <p:nvPr/>
        </p:nvSpPr>
        <p:spPr>
          <a:xfrm>
            <a:off x="602447" y="1219668"/>
            <a:ext cx="5341154" cy="5340157"/>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pPr>
            <a:r>
              <a:rPr lang="en-US" altLang="zh-CN" sz="1600" dirty="0">
                <a:latin typeface="宋体" panose="02010600030101010101" pitchFamily="2" charset="-122"/>
                <a:ea typeface="宋体" panose="02010600030101010101" pitchFamily="2" charset="-122"/>
              </a:rPr>
              <a:t>Step1</a:t>
            </a:r>
            <a:r>
              <a:rPr lang="zh-CN" altLang="en-US" sz="1600" dirty="0">
                <a:latin typeface="宋体" panose="02010600030101010101" pitchFamily="2" charset="-122"/>
                <a:ea typeface="宋体" panose="02010600030101010101" pitchFamily="2" charset="-122"/>
              </a:rPr>
              <a:t>，算法</a:t>
            </a:r>
            <a:r>
              <a:rPr lang="en-US" altLang="zh-CN" sz="1600" dirty="0">
                <a:latin typeface="宋体" panose="02010600030101010101" pitchFamily="2" charset="-122"/>
                <a:ea typeface="宋体" panose="02010600030101010101" pitchFamily="2" charset="-122"/>
              </a:rPr>
              <a:t>API</a:t>
            </a:r>
            <a:r>
              <a:rPr lang="zh-CN" altLang="en-US" sz="1600" dirty="0">
                <a:latin typeface="宋体" panose="02010600030101010101" pitchFamily="2" charset="-122"/>
                <a:ea typeface="宋体" panose="02010600030101010101" pitchFamily="2" charset="-122"/>
              </a:rPr>
              <a:t>封装</a:t>
            </a:r>
            <a:endParaRPr lang="en-US" altLang="zh-CN" sz="1600" dirty="0">
              <a:latin typeface="宋体" panose="02010600030101010101" pitchFamily="2" charset="-122"/>
              <a:ea typeface="宋体" panose="02010600030101010101" pitchFamily="2" charset="-122"/>
            </a:endParaRPr>
          </a:p>
          <a:p>
            <a:pPr>
              <a:lnSpc>
                <a:spcPct val="170000"/>
              </a:lnSpc>
            </a:pPr>
            <a:r>
              <a:rPr lang="en-US" altLang="zh-CN" sz="1600" dirty="0">
                <a:latin typeface="宋体" panose="02010600030101010101" pitchFamily="2" charset="-122"/>
                <a:ea typeface="宋体" panose="02010600030101010101" pitchFamily="2" charset="-122"/>
              </a:rPr>
              <a:t>Step2</a:t>
            </a:r>
            <a:r>
              <a:rPr lang="zh-CN" altLang="en-US" sz="1600" dirty="0">
                <a:latin typeface="宋体" panose="02010600030101010101" pitchFamily="2" charset="-122"/>
                <a:ea typeface="宋体" panose="02010600030101010101" pitchFamily="2" charset="-122"/>
              </a:rPr>
              <a:t>，产品界面封装</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）产品界面</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左侧功能导航，顶部用户信息，后台账户权限</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DashBoard</a:t>
            </a:r>
            <a:r>
              <a:rPr lang="zh-CN" altLang="en-US" sz="1600" dirty="0">
                <a:latin typeface="宋体" panose="02010600030101010101" pitchFamily="2" charset="-122"/>
                <a:ea typeface="宋体" panose="02010600030101010101" pitchFamily="2" charset="-122"/>
              </a:rPr>
              <a:t>界面</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熟悉使用</a:t>
            </a:r>
            <a:r>
              <a:rPr lang="en-US" altLang="zh-CN" sz="1600" dirty="0" err="1">
                <a:latin typeface="宋体" panose="02010600030101010101" pitchFamily="2" charset="-122"/>
                <a:ea typeface="宋体" panose="02010600030101010101" pitchFamily="2" charset="-122"/>
              </a:rPr>
              <a:t>DataTable</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熟悉折线图</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熟悉条形图</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熟悉散点图</a:t>
            </a:r>
            <a:endParaRPr lang="en-US" altLang="zh-CN" sz="1600" dirty="0">
              <a:latin typeface="宋体" panose="02010600030101010101" pitchFamily="2" charset="-122"/>
              <a:ea typeface="宋体" panose="02010600030101010101" pitchFamily="2" charset="-122"/>
            </a:endParaRPr>
          </a:p>
          <a:p>
            <a:pPr>
              <a:lnSpc>
                <a:spcPct val="170000"/>
              </a:lnSpc>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输入文本框，结果交互</a:t>
            </a:r>
            <a:endParaRPr lang="en-US" altLang="zh-CN" sz="16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E0D27FA9-9431-467A-9302-43408005ABCB}"/>
              </a:ext>
            </a:extLst>
          </p:cNvPr>
          <p:cNvPicPr>
            <a:picLocks noChangeAspect="1"/>
          </p:cNvPicPr>
          <p:nvPr/>
        </p:nvPicPr>
        <p:blipFill>
          <a:blip r:embed="rId3"/>
          <a:stretch>
            <a:fillRect/>
          </a:stretch>
        </p:blipFill>
        <p:spPr>
          <a:xfrm>
            <a:off x="669924" y="1134904"/>
            <a:ext cx="10306125" cy="5648366"/>
          </a:xfrm>
          <a:prstGeom prst="rect">
            <a:avLst/>
          </a:prstGeom>
        </p:spPr>
      </p:pic>
    </p:spTree>
    <p:extLst>
      <p:ext uri="{BB962C8B-B14F-4D97-AF65-F5344CB8AC3E}">
        <p14:creationId xmlns:p14="http://schemas.microsoft.com/office/powerpoint/2010/main" val="131526711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rPr>
              <a:t>交互式平台设计演练（</a:t>
            </a:r>
            <a:r>
              <a:rPr lang="en-US" altLang="zh-CN" dirty="0">
                <a:ea typeface="宋体" panose="02010600030101010101" pitchFamily="2" charset="-122"/>
              </a:rPr>
              <a:t>2</a:t>
            </a:r>
            <a:r>
              <a:rPr lang="zh-CN" altLang="en-US" dirty="0">
                <a:ea typeface="宋体" panose="02010600030101010101" pitchFamily="2" charset="-122"/>
              </a:rPr>
              <a:t>）</a:t>
            </a:r>
            <a:endParaRPr lang="zh-CN" dirty="0">
              <a:ea typeface="宋体" panose="02010600030101010101" pitchFamily="2" charset="-122"/>
            </a:endParaRPr>
          </a:p>
        </p:txBody>
      </p:sp>
      <p:sp>
        <p:nvSpPr>
          <p:cNvPr id="164" name="Content Placeholder 2"/>
          <p:cNvSpPr txBox="1">
            <a:spLocks noGrp="1"/>
          </p:cNvSpPr>
          <p:nvPr/>
        </p:nvSpPr>
        <p:spPr>
          <a:xfrm>
            <a:off x="575943" y="1140156"/>
            <a:ext cx="3980082" cy="5340157"/>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None/>
            </a:pPr>
            <a:r>
              <a:rPr lang="en-US" altLang="zh-CN" sz="1600" dirty="0">
                <a:solidFill>
                  <a:srgbClr val="FF0000"/>
                </a:solidFill>
                <a:latin typeface="宋体" panose="02010600030101010101" pitchFamily="2" charset="-122"/>
                <a:ea typeface="宋体" panose="02010600030101010101" pitchFamily="2" charset="-122"/>
              </a:rPr>
              <a:t>To DO</a:t>
            </a:r>
            <a:r>
              <a:rPr lang="zh-CN" altLang="en-US" sz="1600" dirty="0">
                <a:solidFill>
                  <a:srgbClr val="FF0000"/>
                </a:solidFill>
                <a:latin typeface="宋体" panose="02010600030101010101" pitchFamily="2" charset="-122"/>
                <a:ea typeface="宋体" panose="02010600030101010101" pitchFamily="2" charset="-122"/>
              </a:rPr>
              <a:t>：将自己的产品进行封装，并部署到</a:t>
            </a:r>
            <a:r>
              <a:rPr lang="en-US" altLang="zh-CN" sz="1600" dirty="0">
                <a:solidFill>
                  <a:srgbClr val="FF0000"/>
                </a:solidFill>
                <a:latin typeface="宋体" panose="02010600030101010101" pitchFamily="2" charset="-122"/>
                <a:ea typeface="宋体" panose="02010600030101010101" pitchFamily="2" charset="-122"/>
              </a:rPr>
              <a:t>CI</a:t>
            </a:r>
            <a:r>
              <a:rPr lang="zh-CN" altLang="en-US" sz="1600" dirty="0">
                <a:solidFill>
                  <a:srgbClr val="FF0000"/>
                </a:solidFill>
                <a:latin typeface="宋体" panose="02010600030101010101" pitchFamily="2" charset="-122"/>
                <a:ea typeface="宋体" panose="02010600030101010101" pitchFamily="2" charset="-122"/>
              </a:rPr>
              <a:t>服务器</a:t>
            </a:r>
            <a:endParaRPr lang="en-US" altLang="zh-CN" sz="1600" dirty="0">
              <a:solidFill>
                <a:srgbClr val="FF0000"/>
              </a:solidFill>
              <a:latin typeface="宋体" panose="02010600030101010101" pitchFamily="2" charset="-122"/>
              <a:ea typeface="宋体" panose="02010600030101010101" pitchFamily="2" charset="-122"/>
            </a:endParaRPr>
          </a:p>
          <a:p>
            <a:pPr>
              <a:lnSpc>
                <a:spcPct val="170000"/>
              </a:lnSpc>
            </a:pPr>
            <a:r>
              <a:rPr lang="en-US" altLang="zh-CN" sz="1600" dirty="0">
                <a:latin typeface="宋体" panose="02010600030101010101" pitchFamily="2" charset="-122"/>
                <a:ea typeface="宋体" panose="02010600030101010101" pitchFamily="2" charset="-122"/>
              </a:rPr>
              <a:t>Step1</a:t>
            </a:r>
            <a:r>
              <a:rPr lang="zh-CN" altLang="en-US" sz="1600" dirty="0">
                <a:latin typeface="宋体" panose="02010600030101010101" pitchFamily="2" charset="-122"/>
                <a:ea typeface="宋体" panose="02010600030101010101" pitchFamily="2" charset="-122"/>
              </a:rPr>
              <a:t>，算法</a:t>
            </a:r>
            <a:r>
              <a:rPr lang="en-US" altLang="zh-CN" sz="1600" dirty="0">
                <a:latin typeface="宋体" panose="02010600030101010101" pitchFamily="2" charset="-122"/>
                <a:ea typeface="宋体" panose="02010600030101010101" pitchFamily="2" charset="-122"/>
              </a:rPr>
              <a:t>API</a:t>
            </a:r>
            <a:r>
              <a:rPr lang="zh-CN" altLang="en-US" sz="1600" dirty="0">
                <a:latin typeface="宋体" panose="02010600030101010101" pitchFamily="2" charset="-122"/>
                <a:ea typeface="宋体" panose="02010600030101010101" pitchFamily="2" charset="-122"/>
              </a:rPr>
              <a:t>封装</a:t>
            </a:r>
            <a:endParaRPr lang="en-US" altLang="zh-CN" sz="1600" dirty="0">
              <a:latin typeface="宋体" panose="02010600030101010101" pitchFamily="2" charset="-122"/>
              <a:ea typeface="宋体" panose="02010600030101010101" pitchFamily="2" charset="-122"/>
            </a:endParaRPr>
          </a:p>
          <a:p>
            <a:pPr>
              <a:lnSpc>
                <a:spcPct val="170000"/>
              </a:lnSpc>
            </a:pPr>
            <a:r>
              <a:rPr lang="en-US" altLang="zh-CN" sz="1600" dirty="0">
                <a:latin typeface="宋体" panose="02010600030101010101" pitchFamily="2" charset="-122"/>
                <a:ea typeface="宋体" panose="02010600030101010101" pitchFamily="2" charset="-122"/>
              </a:rPr>
              <a:t>Step2</a:t>
            </a:r>
            <a:r>
              <a:rPr lang="zh-CN" altLang="en-US" sz="1600" dirty="0">
                <a:latin typeface="宋体" panose="02010600030101010101" pitchFamily="2" charset="-122"/>
                <a:ea typeface="宋体" panose="02010600030101010101" pitchFamily="2" charset="-122"/>
              </a:rPr>
              <a:t>，产品界面封装</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）产品界面</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solidFill>
                  <a:srgbClr val="FF0000"/>
                </a:solidFill>
                <a:latin typeface="宋体" panose="02010600030101010101" pitchFamily="2" charset="-122"/>
                <a:ea typeface="宋体" panose="02010600030101010101" pitchFamily="2" charset="-122"/>
              </a:rPr>
              <a:t>Thinking</a:t>
            </a:r>
            <a:r>
              <a:rPr lang="zh-CN" altLang="en-US" sz="1600" dirty="0">
                <a:solidFill>
                  <a:srgbClr val="FF0000"/>
                </a:solidFill>
                <a:latin typeface="宋体" panose="02010600030101010101" pitchFamily="2" charset="-122"/>
                <a:ea typeface="宋体" panose="02010600030101010101" pitchFamily="2" charset="-122"/>
              </a:rPr>
              <a:t>：你的产品中都有哪些功能？</a:t>
            </a:r>
            <a:endParaRPr lang="en-US" altLang="zh-CN" sz="1600" dirty="0">
              <a:solidFill>
                <a:srgbClr val="FF0000"/>
              </a:solidFill>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DashBoard</a:t>
            </a:r>
            <a:r>
              <a:rPr lang="zh-CN" altLang="en-US" sz="1600" dirty="0">
                <a:latin typeface="宋体" panose="02010600030101010101" pitchFamily="2" charset="-122"/>
                <a:ea typeface="宋体" panose="02010600030101010101" pitchFamily="2" charset="-122"/>
              </a:rPr>
              <a:t>界面</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en-US" altLang="zh-CN" sz="1600" dirty="0">
                <a:solidFill>
                  <a:srgbClr val="FF0000"/>
                </a:solidFill>
                <a:latin typeface="宋体" panose="02010600030101010101" pitchFamily="2" charset="-122"/>
                <a:ea typeface="宋体" panose="02010600030101010101" pitchFamily="2" charset="-122"/>
              </a:rPr>
              <a:t>Thinking</a:t>
            </a:r>
            <a:r>
              <a:rPr lang="zh-CN" altLang="en-US" sz="1600" dirty="0">
                <a:solidFill>
                  <a:srgbClr val="FF0000"/>
                </a:solidFill>
                <a:latin typeface="宋体" panose="02010600030101010101" pitchFamily="2" charset="-122"/>
                <a:ea typeface="宋体" panose="02010600030101010101" pitchFamily="2" charset="-122"/>
              </a:rPr>
              <a:t>：你需要哪些</a:t>
            </a:r>
            <a:r>
              <a:rPr lang="en-US" altLang="zh-CN" sz="1600" dirty="0" err="1">
                <a:solidFill>
                  <a:srgbClr val="FF0000"/>
                </a:solidFill>
                <a:latin typeface="宋体" panose="02010600030101010101" pitchFamily="2" charset="-122"/>
                <a:ea typeface="宋体" panose="02010600030101010101" pitchFamily="2" charset="-122"/>
              </a:rPr>
              <a:t>DashBoard</a:t>
            </a:r>
            <a:r>
              <a:rPr lang="zh-CN" altLang="en-US" sz="1600" dirty="0">
                <a:solidFill>
                  <a:srgbClr val="FF0000"/>
                </a:solidFill>
                <a:latin typeface="宋体" panose="02010600030101010101" pitchFamily="2" charset="-122"/>
                <a:ea typeface="宋体" panose="02010600030101010101" pitchFamily="2" charset="-122"/>
              </a:rPr>
              <a:t>进行展示？</a:t>
            </a:r>
            <a:endParaRPr lang="en-US" altLang="zh-CN" sz="1600" dirty="0">
              <a:solidFill>
                <a:srgbClr val="FF0000"/>
              </a:solidFill>
              <a:latin typeface="宋体" panose="02010600030101010101" pitchFamily="2" charset="-122"/>
              <a:ea typeface="宋体" panose="02010600030101010101" pitchFamily="2" charset="-122"/>
            </a:endParaRPr>
          </a:p>
          <a:p>
            <a:pPr marL="0" indent="0">
              <a:lnSpc>
                <a:spcPct val="170000"/>
              </a:lnSpc>
              <a:buNone/>
            </a:pP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）算法与</a:t>
            </a:r>
            <a:r>
              <a:rPr lang="en-US" altLang="zh-CN" sz="1600" dirty="0" err="1">
                <a:latin typeface="宋体" panose="02010600030101010101" pitchFamily="2" charset="-122"/>
                <a:ea typeface="宋体" panose="02010600030101010101" pitchFamily="2" charset="-122"/>
              </a:rPr>
              <a:t>DashBoard</a:t>
            </a:r>
            <a:r>
              <a:rPr lang="zh-CN" altLang="en-US" sz="1600" dirty="0">
                <a:latin typeface="宋体" panose="02010600030101010101" pitchFamily="2" charset="-122"/>
                <a:ea typeface="宋体" panose="02010600030101010101" pitchFamily="2" charset="-122"/>
              </a:rPr>
              <a:t>交互</a:t>
            </a:r>
            <a:endParaRPr lang="en-US" altLang="zh-CN" sz="1600" dirty="0">
              <a:latin typeface="宋体" panose="02010600030101010101" pitchFamily="2" charset="-122"/>
              <a:ea typeface="宋体" panose="02010600030101010101" pitchFamily="2" charset="-122"/>
            </a:endParaRPr>
          </a:p>
          <a:p>
            <a:pPr marL="0" indent="0">
              <a:lnSpc>
                <a:spcPct val="170000"/>
              </a:lnSpc>
              <a:buNone/>
            </a:pPr>
            <a:r>
              <a:rPr lang="zh-CN" altLang="en-US" sz="1600" dirty="0">
                <a:latin typeface="宋体" panose="02010600030101010101" pitchFamily="2" charset="-122"/>
                <a:ea typeface="宋体" panose="02010600030101010101" pitchFamily="2" charset="-122"/>
              </a:rPr>
              <a:t>算法模块：完善</a:t>
            </a:r>
            <a:r>
              <a:rPr lang="en-US" altLang="zh-CN" sz="1600" dirty="0">
                <a:latin typeface="宋体" panose="02010600030101010101" pitchFamily="2" charset="-122"/>
                <a:ea typeface="宋体" panose="02010600030101010101" pitchFamily="2" charset="-122"/>
              </a:rPr>
              <a:t>api.py</a:t>
            </a:r>
          </a:p>
          <a:p>
            <a:pPr marL="0" indent="0">
              <a:lnSpc>
                <a:spcPct val="170000"/>
              </a:lnSpc>
              <a:buNone/>
            </a:pPr>
            <a:r>
              <a:rPr lang="en-US" altLang="zh-CN" sz="1600" dirty="0" err="1">
                <a:latin typeface="宋体" panose="02010600030101010101" pitchFamily="2" charset="-122"/>
                <a:ea typeface="宋体" panose="02010600030101010101" pitchFamily="2" charset="-122"/>
              </a:rPr>
              <a:t>DashBoard</a:t>
            </a:r>
            <a:r>
              <a:rPr lang="zh-CN" altLang="en-US" sz="1600" dirty="0">
                <a:latin typeface="宋体" panose="02010600030101010101" pitchFamily="2" charset="-122"/>
                <a:ea typeface="宋体" panose="02010600030101010101" pitchFamily="2" charset="-122"/>
              </a:rPr>
              <a:t>模块：</a:t>
            </a:r>
            <a:r>
              <a:rPr lang="en-US" altLang="zh-CN" sz="1600" dirty="0">
                <a:latin typeface="宋体" panose="02010600030101010101" pitchFamily="2" charset="-122"/>
                <a:ea typeface="宋体" panose="02010600030101010101" pitchFamily="2" charset="-122"/>
              </a:rPr>
              <a:t>html</a:t>
            </a:r>
            <a:r>
              <a:rPr lang="zh-CN" altLang="en-US" sz="1600" dirty="0">
                <a:latin typeface="宋体" panose="02010600030101010101" pitchFamily="2" charset="-122"/>
                <a:ea typeface="宋体" panose="02010600030101010101" pitchFamily="2" charset="-122"/>
              </a:rPr>
              <a:t>中的</a:t>
            </a:r>
            <a:r>
              <a:rPr lang="en-US" altLang="zh-CN" sz="1600" dirty="0" err="1">
                <a:latin typeface="宋体" panose="02010600030101010101" pitchFamily="2" charset="-122"/>
                <a:ea typeface="宋体" panose="02010600030101010101" pitchFamily="2" charset="-122"/>
              </a:rPr>
              <a:t>echarts</a:t>
            </a:r>
            <a:r>
              <a:rPr lang="zh-CN" altLang="en-US" sz="1600" dirty="0">
                <a:latin typeface="宋体" panose="02010600030101010101" pitchFamily="2" charset="-122"/>
                <a:ea typeface="宋体" panose="02010600030101010101" pitchFamily="2" charset="-122"/>
              </a:rPr>
              <a:t>组件</a:t>
            </a:r>
            <a:endParaRPr lang="en-US" altLang="zh-CN" sz="16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256A0D28-6795-4452-A23C-E945E702FF8A}"/>
              </a:ext>
            </a:extLst>
          </p:cNvPr>
          <p:cNvPicPr>
            <a:picLocks noChangeAspect="1"/>
          </p:cNvPicPr>
          <p:nvPr/>
        </p:nvPicPr>
        <p:blipFill>
          <a:blip r:embed="rId3"/>
          <a:stretch>
            <a:fillRect/>
          </a:stretch>
        </p:blipFill>
        <p:spPr>
          <a:xfrm>
            <a:off x="4556025" y="1668079"/>
            <a:ext cx="7540256" cy="4426731"/>
          </a:xfrm>
          <a:prstGeom prst="rect">
            <a:avLst/>
          </a:prstGeom>
        </p:spPr>
      </p:pic>
    </p:spTree>
    <p:extLst>
      <p:ext uri="{BB962C8B-B14F-4D97-AF65-F5344CB8AC3E}">
        <p14:creationId xmlns:p14="http://schemas.microsoft.com/office/powerpoint/2010/main" val="366997004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a:ea typeface="宋体" panose="02010600030101010101" pitchFamily="2" charset="-122"/>
                <a:sym typeface="+mn-ea"/>
              </a:rPr>
              <a:t>Summary</a:t>
            </a:r>
            <a:endParaRPr lang="zh-CN" altLang="en-US" dirty="0">
              <a:ea typeface="宋体" panose="02010600030101010101" pitchFamily="2" charset="-122"/>
              <a:sym typeface="+mn-ea"/>
            </a:endParaRPr>
          </a:p>
        </p:txBody>
      </p:sp>
      <p:sp>
        <p:nvSpPr>
          <p:cNvPr id="131" name="Content Placeholder 2"/>
          <p:cNvSpPr txBox="1">
            <a:spLocks noGrp="1"/>
          </p:cNvSpPr>
          <p:nvPr/>
        </p:nvSpPr>
        <p:spPr>
          <a:xfrm>
            <a:off x="798830" y="1218679"/>
            <a:ext cx="5484495"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800" dirty="0">
                <a:ea typeface="宋体" panose="02010600030101010101" pitchFamily="2" charset="-122"/>
                <a:sym typeface="+mn-ea"/>
              </a:rPr>
              <a:t>数据分析的三层架构</a:t>
            </a:r>
            <a:endParaRPr lang="en-US" altLang="zh-CN" sz="1800" dirty="0">
              <a:ea typeface="宋体" panose="02010600030101010101" pitchFamily="2" charset="-122"/>
              <a:sym typeface="+mn-ea"/>
            </a:endParaRPr>
          </a:p>
          <a:p>
            <a:pPr marL="0" indent="0">
              <a:lnSpc>
                <a:spcPct val="150000"/>
              </a:lnSpc>
              <a:buNone/>
            </a:pPr>
            <a:r>
              <a:rPr lang="en-US" altLang="zh-CN" sz="1800" dirty="0">
                <a:ea typeface="宋体" panose="02010600030101010101" pitchFamily="2" charset="-122"/>
                <a:sym typeface="+mn-ea"/>
              </a:rPr>
              <a:t>1</a:t>
            </a:r>
            <a:r>
              <a:rPr lang="zh-CN" altLang="en-US" sz="1800" dirty="0">
                <a:ea typeface="宋体" panose="02010600030101010101" pitchFamily="2" charset="-122"/>
                <a:sym typeface="+mn-ea"/>
              </a:rPr>
              <a:t>）</a:t>
            </a:r>
            <a:r>
              <a:rPr lang="en-US" altLang="zh-CN" sz="1800" dirty="0">
                <a:ea typeface="宋体" panose="02010600030101010101" pitchFamily="2" charset="-122"/>
                <a:sym typeface="+mn-ea"/>
              </a:rPr>
              <a:t>Data Aggregation </a:t>
            </a:r>
          </a:p>
          <a:p>
            <a:pPr marL="0" indent="0">
              <a:lnSpc>
                <a:spcPct val="150000"/>
              </a:lnSpc>
              <a:buNone/>
            </a:pPr>
            <a:r>
              <a:rPr lang="zh-CN" altLang="en-US" sz="1800" dirty="0">
                <a:ea typeface="宋体" panose="02010600030101010101" pitchFamily="2" charset="-122"/>
                <a:sym typeface="+mn-ea"/>
              </a:rPr>
              <a:t>思考数据源，存储方式</a:t>
            </a:r>
            <a:endParaRPr lang="en-US" altLang="zh-CN"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建议掌握一种数据库的使用，比如</a:t>
            </a:r>
            <a:r>
              <a:rPr lang="en-US" altLang="zh-CN" sz="1800" dirty="0">
                <a:ea typeface="宋体" panose="02010600030101010101" pitchFamily="2" charset="-122"/>
                <a:sym typeface="+mn-ea"/>
              </a:rPr>
              <a:t>MySQL</a:t>
            </a:r>
          </a:p>
          <a:p>
            <a:pPr marL="0" indent="0">
              <a:lnSpc>
                <a:spcPct val="150000"/>
              </a:lnSpc>
              <a:buNone/>
            </a:pPr>
            <a:r>
              <a:rPr lang="en-US" altLang="zh-CN" sz="1800" dirty="0">
                <a:ea typeface="宋体" panose="02010600030101010101" pitchFamily="2" charset="-122"/>
                <a:sym typeface="+mn-ea"/>
              </a:rPr>
              <a:t>2</a:t>
            </a:r>
            <a:r>
              <a:rPr lang="zh-CN" altLang="en-US" sz="1800" dirty="0">
                <a:ea typeface="宋体" panose="02010600030101010101" pitchFamily="2" charset="-122"/>
                <a:sym typeface="+mn-ea"/>
              </a:rPr>
              <a:t>）</a:t>
            </a:r>
            <a:r>
              <a:rPr lang="en-US" altLang="zh-CN" sz="1800" dirty="0">
                <a:ea typeface="宋体" panose="02010600030101010101" pitchFamily="2" charset="-122"/>
                <a:sym typeface="+mn-ea"/>
              </a:rPr>
              <a:t>Data Analysis</a:t>
            </a:r>
          </a:p>
          <a:p>
            <a:pPr marL="0" indent="0">
              <a:lnSpc>
                <a:spcPct val="150000"/>
              </a:lnSpc>
              <a:buNone/>
            </a:pPr>
            <a:r>
              <a:rPr lang="zh-CN" altLang="en-US" sz="1800" dirty="0">
                <a:ea typeface="宋体" panose="02010600030101010101" pitchFamily="2" charset="-122"/>
                <a:sym typeface="+mn-ea"/>
              </a:rPr>
              <a:t>思考特征工程，机器学习模型</a:t>
            </a:r>
            <a:endParaRPr lang="en-US" altLang="zh-CN"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通常领导关注特征可解释性</a:t>
            </a:r>
            <a:endParaRPr lang="en-US" altLang="zh-CN" sz="1800" dirty="0">
              <a:ea typeface="宋体" panose="02010600030101010101" pitchFamily="2" charset="-122"/>
              <a:sym typeface="+mn-ea"/>
            </a:endParaRPr>
          </a:p>
          <a:p>
            <a:pPr marL="0" indent="0">
              <a:lnSpc>
                <a:spcPct val="150000"/>
              </a:lnSpc>
              <a:buNone/>
            </a:pPr>
            <a:r>
              <a:rPr lang="en-US" altLang="zh-CN" sz="1800" dirty="0">
                <a:ea typeface="宋体" panose="02010600030101010101" pitchFamily="2" charset="-122"/>
                <a:sym typeface="+mn-ea"/>
              </a:rPr>
              <a:t>3</a:t>
            </a:r>
            <a:r>
              <a:rPr lang="zh-CN" altLang="en-US" sz="1800" dirty="0">
                <a:ea typeface="宋体" panose="02010600030101010101" pitchFamily="2" charset="-122"/>
                <a:sym typeface="+mn-ea"/>
              </a:rPr>
              <a:t>）</a:t>
            </a:r>
            <a:r>
              <a:rPr lang="en-US" altLang="zh-CN" sz="1800" dirty="0">
                <a:ea typeface="宋体" panose="02010600030101010101" pitchFamily="2" charset="-122"/>
                <a:sym typeface="+mn-ea"/>
              </a:rPr>
              <a:t>Data Activation</a:t>
            </a:r>
          </a:p>
          <a:p>
            <a:pPr marL="0" indent="0">
              <a:lnSpc>
                <a:spcPct val="150000"/>
              </a:lnSpc>
              <a:buNone/>
            </a:pPr>
            <a:r>
              <a:rPr lang="zh-CN" altLang="en-US" sz="1800" dirty="0">
                <a:ea typeface="宋体" panose="02010600030101010101" pitchFamily="2" charset="-122"/>
                <a:sym typeface="+mn-ea"/>
              </a:rPr>
              <a:t>思考可视化呈现方式</a:t>
            </a:r>
            <a:endParaRPr lang="en-US" altLang="zh-CN"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可以采用</a:t>
            </a:r>
            <a:r>
              <a:rPr lang="en-US" altLang="zh-CN" sz="1800" dirty="0" err="1">
                <a:ea typeface="宋体" panose="02010600030101010101" pitchFamily="2" charset="-122"/>
                <a:sym typeface="+mn-ea"/>
              </a:rPr>
              <a:t>PowerBI</a:t>
            </a:r>
            <a:r>
              <a:rPr lang="en-US" altLang="zh-CN" sz="1800" dirty="0">
                <a:ea typeface="宋体" panose="02010600030101010101" pitchFamily="2" charset="-122"/>
                <a:sym typeface="+mn-ea"/>
              </a:rPr>
              <a:t> / Flask</a:t>
            </a:r>
            <a:endParaRPr lang="zh-CN" altLang="en-US" sz="1800" dirty="0">
              <a:ea typeface="宋体" panose="02010600030101010101" pitchFamily="2" charset="-122"/>
              <a:sym typeface="+mn-ea"/>
            </a:endParaRPr>
          </a:p>
        </p:txBody>
      </p:sp>
      <p:sp>
        <p:nvSpPr>
          <p:cNvPr id="4" name="Content Placeholder 2">
            <a:extLst>
              <a:ext uri="{FF2B5EF4-FFF2-40B4-BE49-F238E27FC236}">
                <a16:creationId xmlns:a16="http://schemas.microsoft.com/office/drawing/2014/main" id="{6D812D09-A335-4461-BF8F-3B9D47F40094}"/>
              </a:ext>
            </a:extLst>
          </p:cNvPr>
          <p:cNvSpPr txBox="1">
            <a:spLocks noGrp="1"/>
          </p:cNvSpPr>
          <p:nvPr/>
        </p:nvSpPr>
        <p:spPr>
          <a:xfrm>
            <a:off x="6781862" y="1820669"/>
            <a:ext cx="4044413" cy="3216661"/>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endParaRPr lang="en-US" altLang="zh-CN" dirty="0">
              <a:ea typeface="宋体" panose="02010600030101010101" pitchFamily="2" charset="-122"/>
              <a:sym typeface="+mn-ea"/>
            </a:endParaRPr>
          </a:p>
          <a:p>
            <a:pPr marL="0" indent="0">
              <a:lnSpc>
                <a:spcPct val="150000"/>
              </a:lnSpc>
              <a:buNone/>
            </a:pPr>
            <a:r>
              <a:rPr lang="en-US" altLang="zh-CN" dirty="0">
                <a:ea typeface="宋体" panose="02010600030101010101" pitchFamily="2" charset="-122"/>
                <a:sym typeface="+mn-ea"/>
              </a:rPr>
              <a:t>SQL</a:t>
            </a:r>
            <a:endParaRPr lang="zh-CN" altLang="en-US" dirty="0">
              <a:ea typeface="宋体" panose="02010600030101010101" pitchFamily="2" charset="-122"/>
              <a:sym typeface="+mn-ea"/>
            </a:endParaRPr>
          </a:p>
          <a:p>
            <a:pPr marL="0" indent="0">
              <a:lnSpc>
                <a:spcPct val="150000"/>
              </a:lnSpc>
              <a:buNone/>
            </a:pPr>
            <a:r>
              <a:rPr lang="en-US" altLang="zh-CN" dirty="0">
                <a:ea typeface="宋体" panose="02010600030101010101" pitchFamily="2" charset="-122"/>
                <a:sym typeface="+mn-ea"/>
              </a:rPr>
              <a:t>Model</a:t>
            </a:r>
          </a:p>
          <a:p>
            <a:pPr marL="0" indent="0">
              <a:lnSpc>
                <a:spcPct val="150000"/>
              </a:lnSpc>
              <a:buNone/>
            </a:pPr>
            <a:r>
              <a:rPr lang="en-US" altLang="zh-CN" dirty="0" err="1">
                <a:ea typeface="宋体" panose="02010600030101010101" pitchFamily="2" charset="-122"/>
                <a:sym typeface="+mn-ea"/>
              </a:rPr>
              <a:t>DashBoard</a:t>
            </a:r>
            <a:endParaRPr lang="en-US" altLang="zh-CN" dirty="0">
              <a:ea typeface="宋体" panose="02010600030101010101" pitchFamily="2" charset="-122"/>
              <a:sym typeface="+mn-ea"/>
            </a:endParaRPr>
          </a:p>
        </p:txBody>
      </p:sp>
      <p:sp>
        <p:nvSpPr>
          <p:cNvPr id="5" name="箭头: 右 4">
            <a:extLst>
              <a:ext uri="{FF2B5EF4-FFF2-40B4-BE49-F238E27FC236}">
                <a16:creationId xmlns:a16="http://schemas.microsoft.com/office/drawing/2014/main" id="{4710B05E-2CCD-4E07-864A-028A1B529CBE}"/>
              </a:ext>
            </a:extLst>
          </p:cNvPr>
          <p:cNvSpPr/>
          <p:nvPr/>
        </p:nvSpPr>
        <p:spPr>
          <a:xfrm>
            <a:off x="5761382" y="3616903"/>
            <a:ext cx="563217" cy="36443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p:nvPr/>
        </p:nvSpPr>
        <p:spPr>
          <a:xfrm>
            <a:off x="321564" y="320039"/>
            <a:ext cx="11548872" cy="6217922"/>
          </a:xfrm>
          <a:prstGeom prst="rect">
            <a:avLst/>
          </a:prstGeom>
          <a:solidFill>
            <a:srgbClr val="000000">
              <a:alpha val="12000"/>
            </a:srgbClr>
          </a:solidFill>
          <a:ln w="12700">
            <a:miter lim="400000"/>
          </a:ln>
        </p:spPr>
        <p:txBody>
          <a:bodyPr lIns="45719" rIns="45719" anchor="ctr"/>
          <a:lstStyle/>
          <a:p>
            <a:pPr algn="ctr">
              <a:defRPr>
                <a:solidFill>
                  <a:srgbClr val="FFFFFF"/>
                </a:solidFill>
              </a:defRPr>
            </a:pPr>
            <a:endParaRPr/>
          </a:p>
        </p:txBody>
      </p:sp>
      <p:sp>
        <p:nvSpPr>
          <p:cNvPr id="135" name="Straight Connector 8"/>
          <p:cNvSpPr/>
          <p:nvPr/>
        </p:nvSpPr>
        <p:spPr>
          <a:xfrm flipH="1">
            <a:off x="4055891" y="2057399"/>
            <a:ext cx="1" cy="2743201"/>
          </a:xfrm>
          <a:prstGeom prst="line">
            <a:avLst/>
          </a:prstGeom>
          <a:ln w="19050">
            <a:solidFill>
              <a:srgbClr val="262626"/>
            </a:solidFill>
            <a:miter/>
          </a:ln>
        </p:spPr>
        <p:txBody>
          <a:bodyPr lIns="45719" rIns="45719"/>
          <a:lstStyle/>
          <a:p>
            <a:endParaRPr/>
          </a:p>
        </p:txBody>
      </p:sp>
      <p:sp>
        <p:nvSpPr>
          <p:cNvPr id="4" name="Title 1"/>
          <p:cNvSpPr txBox="1">
            <a:spLocks noGrp="1"/>
          </p:cNvSpPr>
          <p:nvPr/>
        </p:nvSpPr>
        <p:spPr>
          <a:xfrm>
            <a:off x="4380588" y="965198"/>
            <a:ext cx="6766077" cy="4927603"/>
          </a:xfrm>
          <a:prstGeom prst="rect">
            <a:avLst/>
          </a:prstGeom>
          <a:ln w="12700">
            <a:miter lim="400000"/>
          </a:ln>
        </p:spPr>
        <p:txBody>
          <a:bodyPr lIns="45719" rIns="45719" anchor="ctr">
            <a:normAutofit/>
          </a:bodyPr>
          <a:lstStyle>
            <a:lvl1pPr marL="0" marR="0" indent="0" algn="ctr" defTabSz="914400" rtl="0" eaLnBrk="1" latinLnBrk="0" hangingPunct="1">
              <a:lnSpc>
                <a:spcPct val="90000"/>
              </a:lnSpc>
              <a:spcBef>
                <a:spcPts val="0"/>
              </a:spcBef>
              <a:spcAft>
                <a:spcPts val="0"/>
              </a:spcAft>
              <a:buClrTx/>
              <a:buSzTx/>
              <a:buFontTx/>
              <a:buNone/>
              <a:defRPr sz="60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a:lstStyle>
          <a:p>
            <a:pPr algn="l">
              <a:defRPr sz="5400">
                <a:solidFill>
                  <a:srgbClr val="C00000"/>
                </a:solidFill>
              </a:defRPr>
            </a:pPr>
            <a:r>
              <a:rPr lang="en-US" sz="4800" dirty="0"/>
              <a:t>2</a:t>
            </a:r>
            <a:r>
              <a:rPr lang="en-US" altLang="zh-CN" sz="4800" dirty="0"/>
              <a:t>/2</a:t>
            </a:r>
            <a:r>
              <a:rPr lang="zh-CN" altLang="en-US" sz="4800" dirty="0"/>
              <a:t> 评分卡模型</a:t>
            </a:r>
            <a:endParaRPr lang="zh-CN" altLang="zh-CN" sz="4800" dirty="0">
              <a:ea typeface="宋体" panose="02010600030101010101" pitchFamily="2" charset="-122"/>
              <a:sym typeface="+mn-ea"/>
            </a:endParaRPr>
          </a:p>
        </p:txBody>
      </p:sp>
    </p:spTree>
    <p:extLst>
      <p:ext uri="{BB962C8B-B14F-4D97-AF65-F5344CB8AC3E}">
        <p14:creationId xmlns:p14="http://schemas.microsoft.com/office/powerpoint/2010/main" val="12710100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sym typeface="+mn-ea"/>
              </a:rPr>
              <a:t>特征工程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6124724"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ea typeface="PingFang SC" panose="020B0400000000000000" pitchFamily="34" charset="-122"/>
                <a:cs typeface="Times New Roman" panose="02020603050405020304" pitchFamily="18" charset="0"/>
                <a:sym typeface="+mn-ea"/>
              </a:rPr>
              <a:t>Thinking</a:t>
            </a:r>
            <a:r>
              <a:rPr lang="zh-CN" altLang="en-US" sz="1600" kern="100" dirty="0">
                <a:ea typeface="PingFang SC" panose="020B0400000000000000" pitchFamily="34" charset="-122"/>
                <a:cs typeface="Times New Roman" panose="02020603050405020304" pitchFamily="18" charset="0"/>
                <a:sym typeface="+mn-ea"/>
              </a:rPr>
              <a:t>：进行数据预测时，如果特征字段很多，如何筛选特征？</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en-US" altLang="zh-CN" sz="1600" kern="100" dirty="0">
                <a:ea typeface="PingFang SC" panose="020B0400000000000000" pitchFamily="34" charset="-122"/>
                <a:cs typeface="Times New Roman" panose="02020603050405020304" pitchFamily="18" charset="0"/>
                <a:sym typeface="+mn-ea"/>
              </a:rPr>
              <a:t>1</a:t>
            </a:r>
            <a:r>
              <a:rPr lang="zh-CN" altLang="en-US" sz="1600" kern="100" dirty="0">
                <a:ea typeface="PingFang SC" panose="020B0400000000000000" pitchFamily="34" charset="-122"/>
                <a:cs typeface="Times New Roman" panose="02020603050405020304" pitchFamily="18" charset="0"/>
                <a:sym typeface="+mn-ea"/>
              </a:rPr>
              <a:t>）避免多重共线性</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多重共线性：指线性回归模型中的解释变量之间由于存在精确相关关系或高度相关关系而使模型估计失真或难以估计准确</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通过</a:t>
            </a:r>
            <a:r>
              <a:rPr lang="en-US" altLang="zh-CN" sz="1600" kern="100" dirty="0">
                <a:ea typeface="PingFang SC" panose="020B0400000000000000" pitchFamily="34" charset="-122"/>
                <a:cs typeface="Times New Roman" panose="02020603050405020304" pitchFamily="18" charset="0"/>
                <a:sym typeface="+mn-ea"/>
              </a:rPr>
              <a:t>.</a:t>
            </a:r>
            <a:r>
              <a:rPr lang="en-US" altLang="zh-CN" sz="1600" kern="100" dirty="0" err="1">
                <a:ea typeface="PingFang SC" panose="020B0400000000000000" pitchFamily="34" charset="-122"/>
                <a:cs typeface="Times New Roman" panose="02020603050405020304" pitchFamily="18" charset="0"/>
                <a:sym typeface="+mn-ea"/>
              </a:rPr>
              <a:t>corr</a:t>
            </a:r>
            <a:r>
              <a:rPr lang="en-US" altLang="zh-CN" sz="1600" kern="100" dirty="0">
                <a:ea typeface="PingFang SC" panose="020B0400000000000000" pitchFamily="34" charset="-122"/>
                <a:cs typeface="Times New Roman" panose="02020603050405020304" pitchFamily="18" charset="0"/>
                <a:sym typeface="+mn-ea"/>
              </a:rPr>
              <a:t>() </a:t>
            </a:r>
            <a:r>
              <a:rPr lang="zh-CN" altLang="en-US" sz="1600" kern="100" dirty="0">
                <a:ea typeface="PingFang SC" panose="020B0400000000000000" pitchFamily="34" charset="-122"/>
                <a:cs typeface="Times New Roman" panose="02020603050405020304" pitchFamily="18" charset="0"/>
                <a:sym typeface="+mn-ea"/>
              </a:rPr>
              <a:t>和 </a:t>
            </a:r>
            <a:r>
              <a:rPr lang="en-US" altLang="zh-CN" sz="1600" kern="100" dirty="0">
                <a:ea typeface="PingFang SC" panose="020B0400000000000000" pitchFamily="34" charset="-122"/>
                <a:cs typeface="Times New Roman" panose="02020603050405020304" pitchFamily="18" charset="0"/>
                <a:sym typeface="+mn-ea"/>
              </a:rPr>
              <a:t>heatmap</a:t>
            </a:r>
            <a:r>
              <a:rPr lang="zh-CN" altLang="en-US" sz="1600" kern="100" dirty="0">
                <a:ea typeface="PingFang SC" panose="020B0400000000000000" pitchFamily="34" charset="-122"/>
                <a:cs typeface="Times New Roman" panose="02020603050405020304" pitchFamily="18" charset="0"/>
                <a:sym typeface="+mn-ea"/>
              </a:rPr>
              <a:t>可视化进行查看</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en-US" altLang="zh-CN" sz="1600" kern="100" dirty="0">
                <a:ea typeface="PingFang SC" panose="020B0400000000000000" pitchFamily="34" charset="-122"/>
                <a:cs typeface="Times New Roman" panose="02020603050405020304" pitchFamily="18" charset="0"/>
                <a:sym typeface="+mn-ea"/>
              </a:rPr>
              <a:t>2</a:t>
            </a:r>
            <a:r>
              <a:rPr lang="zh-CN" altLang="en-US" sz="1600" kern="100" dirty="0">
                <a:ea typeface="PingFang SC" panose="020B0400000000000000" pitchFamily="34" charset="-122"/>
                <a:cs typeface="Times New Roman" panose="02020603050405020304" pitchFamily="18" charset="0"/>
                <a:sym typeface="+mn-ea"/>
              </a:rPr>
              <a:t>）如何避免异常值对模型的干扰</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对特征字段进行</a:t>
            </a:r>
            <a:r>
              <a:rPr lang="en-US" altLang="zh-CN" sz="1600" kern="100" dirty="0">
                <a:ea typeface="PingFang SC" panose="020B0400000000000000" pitchFamily="34" charset="-122"/>
                <a:cs typeface="Times New Roman" panose="02020603050405020304" pitchFamily="18" charset="0"/>
                <a:sym typeface="+mn-ea"/>
              </a:rPr>
              <a:t>WOE</a:t>
            </a:r>
            <a:r>
              <a:rPr lang="zh-CN" altLang="en-US" sz="1600" kern="100" dirty="0">
                <a:ea typeface="PingFang SC" panose="020B0400000000000000" pitchFamily="34" charset="-122"/>
                <a:cs typeface="Times New Roman" panose="02020603050405020304" pitchFamily="18" charset="0"/>
                <a:sym typeface="+mn-ea"/>
              </a:rPr>
              <a:t>分箱</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en-US" altLang="zh-CN" sz="1600" kern="100" dirty="0">
                <a:ea typeface="PingFang SC" panose="020B0400000000000000" pitchFamily="34" charset="-122"/>
                <a:cs typeface="Times New Roman" panose="02020603050405020304" pitchFamily="18" charset="0"/>
                <a:sym typeface="+mn-ea"/>
              </a:rPr>
              <a:t>3</a:t>
            </a:r>
            <a:r>
              <a:rPr lang="zh-CN" altLang="en-US" sz="1600" kern="100" dirty="0">
                <a:ea typeface="PingFang SC" panose="020B0400000000000000" pitchFamily="34" charset="-122"/>
                <a:cs typeface="Times New Roman" panose="02020603050405020304" pitchFamily="18" charset="0"/>
                <a:sym typeface="+mn-ea"/>
              </a:rPr>
              <a:t>）如何筛选重要的特征字段</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通过</a:t>
            </a:r>
            <a:r>
              <a:rPr lang="en-US" altLang="zh-CN" sz="1600" kern="100" dirty="0">
                <a:ea typeface="PingFang SC" panose="020B0400000000000000" pitchFamily="34" charset="-122"/>
                <a:cs typeface="Times New Roman" panose="02020603050405020304" pitchFamily="18" charset="0"/>
                <a:sym typeface="+mn-ea"/>
              </a:rPr>
              <a:t>IV</a:t>
            </a:r>
            <a:r>
              <a:rPr lang="zh-CN" altLang="en-US" sz="1600" kern="100" dirty="0">
                <a:ea typeface="PingFang SC" panose="020B0400000000000000" pitchFamily="34" charset="-122"/>
                <a:cs typeface="Times New Roman" panose="02020603050405020304" pitchFamily="18" charset="0"/>
                <a:sym typeface="+mn-ea"/>
              </a:rPr>
              <a:t>值进行筛选</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endParaRPr lang="zh-CN" altLang="en-US" sz="1600" kern="100" dirty="0">
              <a:ea typeface="PingFang SC" panose="020B0400000000000000" pitchFamily="34" charset="-122"/>
              <a:cs typeface="Times New Roman" panose="02020603050405020304" pitchFamily="18" charset="0"/>
              <a:sym typeface="+mn-ea"/>
            </a:endParaRPr>
          </a:p>
          <a:p>
            <a:pPr marL="0" indent="0">
              <a:lnSpc>
                <a:spcPct val="150000"/>
              </a:lnSpc>
              <a:buNone/>
            </a:pPr>
            <a:endParaRPr sz="1600" kern="100" dirty="0">
              <a:ea typeface="PingFang SC" panose="020B0400000000000000" pitchFamily="34" charset="-122"/>
              <a:cs typeface="Times New Roman" panose="02020603050405020304" pitchFamily="18" charset="0"/>
              <a:sym typeface="+mn-ea"/>
            </a:endParaRPr>
          </a:p>
        </p:txBody>
      </p:sp>
    </p:spTree>
    <p:custDataLst>
      <p:tags r:id="rId1"/>
    </p:custDataLst>
    <p:extLst>
      <p:ext uri="{BB962C8B-B14F-4D97-AF65-F5344CB8AC3E}">
        <p14:creationId xmlns:p14="http://schemas.microsoft.com/office/powerpoint/2010/main" val="3946214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sym typeface="+mn-ea"/>
              </a:rPr>
              <a:t>特征工程（多重共线性）</a:t>
            </a:r>
            <a:endParaRPr lang="en-US" altLang="zh-CN" dirty="0">
              <a:ea typeface="宋体" panose="02010600030101010101" pitchFamily="2" charset="-122"/>
              <a:sym typeface="+mn-ea"/>
            </a:endParaRPr>
          </a:p>
        </p:txBody>
      </p:sp>
      <p:pic>
        <p:nvPicPr>
          <p:cNvPr id="2" name="图片 1">
            <a:extLst>
              <a:ext uri="{FF2B5EF4-FFF2-40B4-BE49-F238E27FC236}">
                <a16:creationId xmlns:a16="http://schemas.microsoft.com/office/drawing/2014/main" id="{42A36B5B-281D-457E-B5A9-354121A86D1F}"/>
              </a:ext>
            </a:extLst>
          </p:cNvPr>
          <p:cNvPicPr>
            <a:picLocks noChangeAspect="1"/>
          </p:cNvPicPr>
          <p:nvPr/>
        </p:nvPicPr>
        <p:blipFill>
          <a:blip r:embed="rId4"/>
          <a:stretch>
            <a:fillRect/>
          </a:stretch>
        </p:blipFill>
        <p:spPr>
          <a:xfrm>
            <a:off x="1543846" y="1015960"/>
            <a:ext cx="9760257" cy="5838725"/>
          </a:xfrm>
          <a:prstGeom prst="rect">
            <a:avLst/>
          </a:prstGeom>
        </p:spPr>
      </p:pic>
    </p:spTree>
    <p:custDataLst>
      <p:tags r:id="rId1"/>
    </p:custDataLst>
    <p:extLst>
      <p:ext uri="{BB962C8B-B14F-4D97-AF65-F5344CB8AC3E}">
        <p14:creationId xmlns:p14="http://schemas.microsoft.com/office/powerpoint/2010/main" val="3645027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6124724"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评分卡模型：</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评分卡模型是</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常用</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的金融风控手段之一</a:t>
            </a:r>
          </a:p>
          <a:p>
            <a:pPr marL="0" indent="0">
              <a:lnSpc>
                <a:spcPct val="150000"/>
              </a:lnSpc>
              <a:buNone/>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风控，</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就是风险控制，</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我们</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采取各种措施和方法，减少风险发生的可能性，或风险发生时造成的损失</a:t>
            </a:r>
          </a:p>
          <a:p>
            <a:pPr>
              <a:lnSpc>
                <a:spcPct val="150000"/>
              </a:lnSpc>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根据客户的各种属性和行为数据，利用信用评分模型，对客户</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的</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信用</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进行</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评分，</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从而</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决定是否给予授信</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授信的额度和利率，减少在金融交易中存在的交易风险</a:t>
            </a:r>
          </a:p>
          <a:p>
            <a:pPr>
              <a:lnSpc>
                <a:spcPct val="150000"/>
              </a:lnSpc>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按照</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不同的业务阶段</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，可以划分为三种：</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贷前：申请评分卡（Application score card），称为A卡</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贷中：行为评分卡（Behavior score card），称为B卡</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贷后：催收评分卡（Collection score card），称为C卡</a:t>
            </a: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评分卡模型：</a:t>
            </a: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客户评分 = 基准分 + 年龄评分 + 性别评分 + 婚姻状况评分 + 学历评分 + 月收入评分</a:t>
            </a:r>
          </a:p>
          <a:p>
            <a:pPr marL="0" indent="0">
              <a:lnSpc>
                <a:spcPct val="150000"/>
              </a:lnSpc>
              <a:buNone/>
            </a:pP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Thinking: 某客户年龄为27岁，性别为男，婚姻状况为已婚，学历为本科，月收入为16000，那么他的评分=?</a:t>
            </a: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223(</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基准分</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+ 8(</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年龄评分</a:t>
            </a: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+ 4(</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性别评分</a:t>
            </a: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+ 8</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婚姻评分</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+ 8(</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学历评分</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+ 13(</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收入评分</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 264</a:t>
            </a:r>
          </a:p>
          <a:p>
            <a:pPr marL="0" indent="0">
              <a:lnSpc>
                <a:spcPct val="150000"/>
              </a:lnSpc>
              <a:buNone/>
            </a:pP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Thinking</a:t>
            </a:r>
            <a:r>
              <a:rPr lang="zh-CN"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：评分卡的最高分和最低分是多少？</a:t>
            </a:r>
          </a:p>
          <a:p>
            <a:pPr marL="0" indent="0">
              <a:lnSpc>
                <a:spcPct val="150000"/>
              </a:lnSpc>
              <a:buNone/>
            </a:pP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最低分：</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223-2+2-2-8-8=205</a:t>
            </a:r>
          </a:p>
          <a:p>
            <a:pPr marL="0" indent="0">
              <a:lnSpc>
                <a:spcPct val="150000"/>
              </a:lnSpc>
              <a:buNone/>
            </a:pP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最高分：</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223+10+4+8+12+20=277</a:t>
            </a:r>
          </a:p>
          <a:p>
            <a:pPr marL="0" indent="0">
              <a:lnSpc>
                <a:spcPct val="150000"/>
              </a:lnSpc>
              <a:buNone/>
            </a:pP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graphicFrame>
        <p:nvGraphicFramePr>
          <p:cNvPr id="3" name="表格 2"/>
          <p:cNvGraphicFramePr/>
          <p:nvPr>
            <p:custDataLst>
              <p:tags r:id="rId2"/>
            </p:custDataLst>
          </p:nvPr>
        </p:nvGraphicFramePr>
        <p:xfrm>
          <a:off x="5819775" y="1098550"/>
          <a:ext cx="5765800" cy="5740400"/>
        </p:xfrm>
        <a:graphic>
          <a:graphicData uri="http://schemas.openxmlformats.org/drawingml/2006/table">
            <a:tbl>
              <a:tblPr firstRow="1" bandRow="1">
                <a:tableStyleId>{5C22544A-7EE6-4342-B048-85BDC9FD1C3A}</a:tableStyleId>
              </a:tblPr>
              <a:tblGrid>
                <a:gridCol w="1548765">
                  <a:extLst>
                    <a:ext uri="{9D8B030D-6E8A-4147-A177-3AD203B41FA5}">
                      <a16:colId xmlns:a16="http://schemas.microsoft.com/office/drawing/2014/main" val="20000"/>
                    </a:ext>
                  </a:extLst>
                </a:gridCol>
                <a:gridCol w="2668270">
                  <a:extLst>
                    <a:ext uri="{9D8B030D-6E8A-4147-A177-3AD203B41FA5}">
                      <a16:colId xmlns:a16="http://schemas.microsoft.com/office/drawing/2014/main" val="20001"/>
                    </a:ext>
                  </a:extLst>
                </a:gridCol>
                <a:gridCol w="1548765">
                  <a:extLst>
                    <a:ext uri="{9D8B030D-6E8A-4147-A177-3AD203B41FA5}">
                      <a16:colId xmlns:a16="http://schemas.microsoft.com/office/drawing/2014/main" val="20002"/>
                    </a:ext>
                  </a:extLst>
                </a:gridCol>
              </a:tblGrid>
              <a:tr h="287020">
                <a:tc>
                  <a:txBody>
                    <a:bodyPr/>
                    <a:lstStyle/>
                    <a:p>
                      <a:pPr algn="ctr">
                        <a:buNone/>
                      </a:pPr>
                      <a:r>
                        <a:rPr lang="zh-CN" sz="1500">
                          <a:solidFill>
                            <a:srgbClr val="000000"/>
                          </a:solidFill>
                          <a:latin typeface="Arial" panose="020B0604020202020204" pitchFamily="34" charset="0"/>
                          <a:ea typeface="宋体" panose="02010600030101010101" pitchFamily="2" charset="-122"/>
                        </a:rPr>
                        <a:t>变量名称</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变量范围</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得分</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287020">
                <a:tc>
                  <a:txBody>
                    <a:bodyPr/>
                    <a:lstStyle/>
                    <a:p>
                      <a:pPr algn="ctr">
                        <a:buNone/>
                      </a:pPr>
                      <a:r>
                        <a:rPr lang="zh-CN" sz="1500">
                          <a:solidFill>
                            <a:srgbClr val="000000"/>
                          </a:solidFill>
                          <a:latin typeface="Arial" panose="020B0604020202020204" pitchFamily="34" charset="0"/>
                          <a:ea typeface="宋体" panose="02010600030101010101" pitchFamily="2" charset="-122"/>
                        </a:rPr>
                        <a:t>基准分</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altLang="zh-CN" sz="1500"/>
                        <a:t>-</a:t>
                      </a: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223</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287020">
                <a:tc rowSpan="4">
                  <a:txBody>
                    <a:bodyPr/>
                    <a:lstStyle/>
                    <a:p>
                      <a:pPr algn="ctr">
                        <a:buNone/>
                      </a:pPr>
                      <a:r>
                        <a:rPr lang="zh-CN" sz="1500">
                          <a:solidFill>
                            <a:srgbClr val="000000"/>
                          </a:solidFill>
                          <a:latin typeface="Arial" panose="020B0604020202020204" pitchFamily="34" charset="0"/>
                          <a:ea typeface="宋体" panose="02010600030101010101" pitchFamily="2" charset="-122"/>
                        </a:rPr>
                        <a:t>年龄</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18&lt;=age&lt;25</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-2</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87020">
                <a:tc vMerge="1">
                  <a:txBody>
                    <a:bodyPr/>
                    <a:lstStyle/>
                    <a:p>
                      <a:endParaRPr lang="zh-CN"/>
                    </a:p>
                  </a:txBody>
                  <a:tcPr>
                    <a:lnL w="12700">
                      <a:solidFill>
                        <a:schemeClr val="tx1"/>
                      </a:solidFill>
                      <a:prstDash val="solid"/>
                    </a:lnL>
                    <a:lnR w="12700">
                      <a:solidFill>
                        <a:schemeClr val="tx1"/>
                      </a:solidFill>
                      <a:prstDash val="solid"/>
                    </a:lnR>
                  </a:tcPr>
                </a:tc>
                <a:tc>
                  <a:txBody>
                    <a:bodyPr/>
                    <a:lstStyle/>
                    <a:p>
                      <a:pPr algn="ctr">
                        <a:buNone/>
                      </a:pPr>
                      <a:r>
                        <a:rPr lang="en-US" sz="1500">
                          <a:solidFill>
                            <a:srgbClr val="000000"/>
                          </a:solidFill>
                          <a:latin typeface="宋体" panose="02010600030101010101" pitchFamily="2" charset="-122"/>
                        </a:rPr>
                        <a:t>25&lt;=age&lt;35</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8</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287020">
                <a:tc vMerge="1">
                  <a:txBody>
                    <a:bodyPr/>
                    <a:lstStyle/>
                    <a:p>
                      <a:endParaRPr lang="zh-CN"/>
                    </a:p>
                  </a:txBody>
                  <a:tcPr>
                    <a:lnL w="12700">
                      <a:solidFill>
                        <a:schemeClr val="tx1"/>
                      </a:solidFill>
                      <a:prstDash val="solid"/>
                    </a:lnL>
                    <a:lnR w="12700">
                      <a:solidFill>
                        <a:schemeClr val="tx1"/>
                      </a:solidFill>
                      <a:prstDash val="solid"/>
                    </a:lnR>
                  </a:tcPr>
                </a:tc>
                <a:tc>
                  <a:txBody>
                    <a:bodyPr/>
                    <a:lstStyle/>
                    <a:p>
                      <a:pPr algn="ctr">
                        <a:buNone/>
                      </a:pPr>
                      <a:r>
                        <a:rPr lang="en-US" sz="1500">
                          <a:solidFill>
                            <a:srgbClr val="000000"/>
                          </a:solidFill>
                          <a:latin typeface="宋体" panose="02010600030101010101" pitchFamily="2" charset="-122"/>
                        </a:rPr>
                        <a:t>35&lt;=age&lt;55</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10</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287020">
                <a:tc vMerge="1">
                  <a:txBody>
                    <a:bodyPr/>
                    <a:lstStyle/>
                    <a:p>
                      <a:endParaRPr lang="zh-CN"/>
                    </a:p>
                  </a:txBody>
                  <a:tcPr>
                    <a:lnL w="12700">
                      <a:solidFill>
                        <a:schemeClr val="tx1"/>
                      </a:solidFill>
                      <a:prstDash val="solid"/>
                    </a:lnL>
                    <a:lnR w="12700">
                      <a:solidFill>
                        <a:schemeClr val="tx1"/>
                      </a:solidFill>
                      <a:prstDash val="solid"/>
                    </a:lnR>
                    <a:lnB w="12700" cap="flat">
                      <a:solidFill>
                        <a:schemeClr val="tx1"/>
                      </a:solidFill>
                      <a:prstDash val="solid"/>
                    </a:lnB>
                  </a:tcPr>
                </a:tc>
                <a:tc>
                  <a:txBody>
                    <a:bodyPr/>
                    <a:lstStyle/>
                    <a:p>
                      <a:pPr algn="ctr">
                        <a:buNone/>
                      </a:pPr>
                      <a:r>
                        <a:rPr lang="en-US" sz="1500">
                          <a:solidFill>
                            <a:srgbClr val="000000"/>
                          </a:solidFill>
                          <a:latin typeface="宋体" panose="02010600030101010101" pitchFamily="2" charset="-122"/>
                        </a:rPr>
                        <a:t>55&lt;=age</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5</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287020">
                <a:tc rowSpan="2">
                  <a:txBody>
                    <a:bodyPr/>
                    <a:lstStyle/>
                    <a:p>
                      <a:pPr algn="ctr">
                        <a:buNone/>
                      </a:pPr>
                      <a:r>
                        <a:rPr lang="zh-CN" sz="1500">
                          <a:solidFill>
                            <a:srgbClr val="000000"/>
                          </a:solidFill>
                          <a:latin typeface="Arial" panose="020B0604020202020204" pitchFamily="34" charset="0"/>
                          <a:ea typeface="宋体" panose="02010600030101010101" pitchFamily="2" charset="-122"/>
                        </a:rPr>
                        <a:t>性别</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男</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4</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287020">
                <a:tc vMerge="1">
                  <a:txBody>
                    <a:bodyPr/>
                    <a:lstStyle/>
                    <a:p>
                      <a:endParaRPr lang="zh-CN"/>
                    </a:p>
                  </a:txBody>
                  <a:tcPr>
                    <a:lnL w="12700">
                      <a:solidFill>
                        <a:schemeClr val="tx1"/>
                      </a:solidFill>
                      <a:prstDash val="solid"/>
                    </a:lnL>
                    <a:lnR w="12700">
                      <a:solidFill>
                        <a:schemeClr val="tx1"/>
                      </a:solidFill>
                      <a:prstDash val="solid"/>
                    </a:lnR>
                    <a:lnB w="12700" cap="flat">
                      <a:solidFill>
                        <a:schemeClr val="tx1"/>
                      </a:solidFill>
                      <a:prstDash val="solid"/>
                    </a:lnB>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女</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2</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287020">
                <a:tc rowSpan="2">
                  <a:txBody>
                    <a:bodyPr/>
                    <a:lstStyle/>
                    <a:p>
                      <a:pPr algn="ctr">
                        <a:buNone/>
                      </a:pPr>
                      <a:r>
                        <a:rPr lang="zh-CN" sz="1500">
                          <a:solidFill>
                            <a:srgbClr val="000000"/>
                          </a:solidFill>
                          <a:latin typeface="Arial" panose="020B0604020202020204" pitchFamily="34" charset="0"/>
                          <a:ea typeface="宋体" panose="02010600030101010101" pitchFamily="2" charset="-122"/>
                        </a:rPr>
                        <a:t>婚姻状况</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已婚</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8</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8"/>
                  </a:ext>
                </a:extLst>
              </a:tr>
              <a:tr h="287020">
                <a:tc vMerge="1">
                  <a:txBody>
                    <a:bodyPr/>
                    <a:lstStyle/>
                    <a:p>
                      <a:endParaRPr lang="zh-CN"/>
                    </a:p>
                  </a:txBody>
                  <a:tcPr>
                    <a:lnL w="12700">
                      <a:solidFill>
                        <a:schemeClr val="tx1"/>
                      </a:solidFill>
                      <a:prstDash val="solid"/>
                    </a:lnL>
                    <a:lnR w="12700">
                      <a:solidFill>
                        <a:schemeClr val="tx1"/>
                      </a:solidFill>
                      <a:prstDash val="solid"/>
                    </a:lnR>
                    <a:lnB w="12700" cap="flat">
                      <a:solidFill>
                        <a:schemeClr val="tx1"/>
                      </a:solidFill>
                      <a:prstDash val="solid"/>
                    </a:lnB>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未婚</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-2</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9"/>
                  </a:ext>
                </a:extLst>
              </a:tr>
              <a:tr h="287020">
                <a:tc rowSpan="5">
                  <a:txBody>
                    <a:bodyPr/>
                    <a:lstStyle/>
                    <a:p>
                      <a:pPr algn="ctr">
                        <a:buNone/>
                      </a:pPr>
                      <a:r>
                        <a:rPr lang="zh-CN" sz="1500">
                          <a:solidFill>
                            <a:srgbClr val="000000"/>
                          </a:solidFill>
                          <a:latin typeface="Arial" panose="020B0604020202020204" pitchFamily="34" charset="0"/>
                          <a:ea typeface="宋体" panose="02010600030101010101" pitchFamily="2" charset="-122"/>
                        </a:rPr>
                        <a:t>学历</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硕士、博士</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12</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0"/>
                  </a:ext>
                </a:extLst>
              </a:tr>
              <a:tr h="287020">
                <a:tc vMerge="1">
                  <a:txBody>
                    <a:bodyPr/>
                    <a:lstStyle/>
                    <a:p>
                      <a:endParaRPr lang="zh-CN"/>
                    </a:p>
                  </a:txBody>
                  <a:tcPr>
                    <a:lnL w="12700">
                      <a:solidFill>
                        <a:schemeClr val="tx1"/>
                      </a:solidFill>
                      <a:prstDash val="solid"/>
                    </a:lnL>
                    <a:lnR w="12700">
                      <a:solidFill>
                        <a:schemeClr val="tx1"/>
                      </a:solidFill>
                      <a:prstDash val="solid"/>
                    </a:lnR>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本科</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8</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1"/>
                  </a:ext>
                </a:extLst>
              </a:tr>
              <a:tr h="287020">
                <a:tc vMerge="1">
                  <a:txBody>
                    <a:bodyPr/>
                    <a:lstStyle/>
                    <a:p>
                      <a:endParaRPr lang="zh-CN"/>
                    </a:p>
                  </a:txBody>
                  <a:tcPr>
                    <a:lnL w="12700">
                      <a:solidFill>
                        <a:schemeClr val="tx1"/>
                      </a:solidFill>
                      <a:prstDash val="solid"/>
                    </a:lnL>
                    <a:lnR w="12700">
                      <a:solidFill>
                        <a:schemeClr val="tx1"/>
                      </a:solidFill>
                      <a:prstDash val="solid"/>
                    </a:lnR>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大专</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1</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2"/>
                  </a:ext>
                </a:extLst>
              </a:tr>
              <a:tr h="287020">
                <a:tc vMerge="1">
                  <a:txBody>
                    <a:bodyPr/>
                    <a:lstStyle/>
                    <a:p>
                      <a:endParaRPr lang="zh-CN"/>
                    </a:p>
                  </a:txBody>
                  <a:tcPr>
                    <a:lnL w="12700">
                      <a:solidFill>
                        <a:schemeClr val="tx1"/>
                      </a:solidFill>
                      <a:prstDash val="solid"/>
                    </a:lnL>
                    <a:lnR w="12700">
                      <a:solidFill>
                        <a:schemeClr val="tx1"/>
                      </a:solidFill>
                      <a:prstDash val="solid"/>
                    </a:lnR>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中专，技校，高中</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-3</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3"/>
                  </a:ext>
                </a:extLst>
              </a:tr>
              <a:tr h="287020">
                <a:tc vMerge="1">
                  <a:txBody>
                    <a:bodyPr/>
                    <a:lstStyle/>
                    <a:p>
                      <a:endParaRPr lang="zh-CN"/>
                    </a:p>
                  </a:txBody>
                  <a:tcPr>
                    <a:lnL w="12700">
                      <a:solidFill>
                        <a:schemeClr val="tx1"/>
                      </a:solidFill>
                      <a:prstDash val="solid"/>
                    </a:lnL>
                    <a:lnR w="12700">
                      <a:solidFill>
                        <a:schemeClr val="tx1"/>
                      </a:solidFill>
                      <a:prstDash val="solid"/>
                    </a:lnR>
                    <a:lnB w="12700" cap="flat">
                      <a:solidFill>
                        <a:schemeClr val="tx1"/>
                      </a:solidFill>
                      <a:prstDash val="solid"/>
                    </a:lnB>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初中，小学</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-8</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4"/>
                  </a:ext>
                </a:extLst>
              </a:tr>
              <a:tr h="287020">
                <a:tc rowSpan="5">
                  <a:txBody>
                    <a:bodyPr/>
                    <a:lstStyle/>
                    <a:p>
                      <a:pPr algn="ctr">
                        <a:buNone/>
                      </a:pPr>
                      <a:r>
                        <a:rPr lang="zh-CN" sz="1500">
                          <a:solidFill>
                            <a:srgbClr val="000000"/>
                          </a:solidFill>
                          <a:latin typeface="Arial" panose="020B0604020202020204" pitchFamily="34" charset="0"/>
                          <a:ea typeface="宋体" panose="02010600030101010101" pitchFamily="2" charset="-122"/>
                        </a:rPr>
                        <a:t>月收入</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月收入 &lt; 6000</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-8</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5"/>
                  </a:ext>
                </a:extLst>
              </a:tr>
              <a:tr h="287020">
                <a:tc vMerge="1">
                  <a:txBody>
                    <a:bodyPr/>
                    <a:lstStyle/>
                    <a:p>
                      <a:endParaRPr lang="zh-CN"/>
                    </a:p>
                  </a:txBody>
                  <a:tcPr>
                    <a:lnL w="12700">
                      <a:solidFill>
                        <a:schemeClr val="tx1"/>
                      </a:solidFill>
                      <a:prstDash val="solid"/>
                    </a:lnL>
                    <a:lnR w="12700">
                      <a:solidFill>
                        <a:schemeClr val="tx1"/>
                      </a:solidFill>
                      <a:prstDash val="solid"/>
                    </a:lnR>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6000&lt;=月收入&lt;10000</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0</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6"/>
                  </a:ext>
                </a:extLst>
              </a:tr>
              <a:tr h="287020">
                <a:tc vMerge="1">
                  <a:txBody>
                    <a:bodyPr/>
                    <a:lstStyle/>
                    <a:p>
                      <a:endParaRPr lang="zh-CN"/>
                    </a:p>
                  </a:txBody>
                  <a:tcPr>
                    <a:lnL w="12700">
                      <a:solidFill>
                        <a:schemeClr val="tx1"/>
                      </a:solidFill>
                      <a:prstDash val="solid"/>
                    </a:lnL>
                    <a:lnR w="12700">
                      <a:solidFill>
                        <a:schemeClr val="tx1"/>
                      </a:solidFill>
                      <a:prstDash val="solid"/>
                    </a:lnR>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10000&lt;=月收入&lt;15000</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5</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7"/>
                  </a:ext>
                </a:extLst>
              </a:tr>
              <a:tr h="287020">
                <a:tc vMerge="1">
                  <a:txBody>
                    <a:bodyPr/>
                    <a:lstStyle/>
                    <a:p>
                      <a:endParaRPr lang="zh-CN"/>
                    </a:p>
                  </a:txBody>
                  <a:tcPr>
                    <a:lnL w="12700">
                      <a:solidFill>
                        <a:schemeClr val="tx1"/>
                      </a:solidFill>
                      <a:prstDash val="solid"/>
                    </a:lnL>
                    <a:lnR w="12700">
                      <a:solidFill>
                        <a:schemeClr val="tx1"/>
                      </a:solidFill>
                      <a:prstDash val="solid"/>
                    </a:lnR>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15000&lt;=月收入&lt;=30000</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13</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8"/>
                  </a:ext>
                </a:extLst>
              </a:tr>
              <a:tr h="287020">
                <a:tc vMerge="1">
                  <a:txBody>
                    <a:bodyPr/>
                    <a:lstStyle/>
                    <a:p>
                      <a:endParaRPr lang="zh-CN"/>
                    </a:p>
                  </a:txBody>
                  <a:tcPr>
                    <a:lnL w="12700">
                      <a:solidFill>
                        <a:schemeClr val="tx1"/>
                      </a:solidFill>
                      <a:prstDash val="solid"/>
                    </a:lnL>
                    <a:lnR w="12700">
                      <a:solidFill>
                        <a:schemeClr val="tx1"/>
                      </a:solidFill>
                      <a:prstDash val="solid"/>
                    </a:lnR>
                    <a:lnB w="12700" cap="flat">
                      <a:solidFill>
                        <a:schemeClr val="tx1"/>
                      </a:solidFill>
                      <a:prstDash val="solid"/>
                    </a:lnB>
                  </a:tcPr>
                </a:tc>
                <a:tc>
                  <a:txBody>
                    <a:bodyPr/>
                    <a:lstStyle/>
                    <a:p>
                      <a:pPr algn="ctr">
                        <a:buNone/>
                      </a:pPr>
                      <a:r>
                        <a:rPr lang="zh-CN" sz="1500">
                          <a:solidFill>
                            <a:srgbClr val="000000"/>
                          </a:solidFill>
                          <a:latin typeface="Arial" panose="020B0604020202020204" pitchFamily="34" charset="0"/>
                          <a:ea typeface="宋体" panose="02010600030101010101" pitchFamily="2" charset="-122"/>
                        </a:rPr>
                        <a:t>30000&lt;=月收入</a:t>
                      </a:r>
                      <a:endParaRPr lang="zh-CN" altLang="en-US" sz="15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ctr">
                        <a:buNone/>
                      </a:pPr>
                      <a:r>
                        <a:rPr lang="en-US" sz="1500">
                          <a:solidFill>
                            <a:srgbClr val="000000"/>
                          </a:solidFill>
                          <a:latin typeface="宋体" panose="02010600030101010101" pitchFamily="2" charset="-122"/>
                        </a:rPr>
                        <a:t>20</a:t>
                      </a:r>
                      <a:endParaRPr lang="en-US" altLang="en-US" sz="15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19"/>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lstStyle>
            <a:lvl1pPr>
              <a:defRPr>
                <a:solidFill>
                  <a:srgbClr val="C00000"/>
                </a:solidFill>
              </a:defRPr>
            </a:lvl1pPr>
          </a:lstStyle>
          <a:p>
            <a:r>
              <a:rPr lang="zh-CN" altLang="en-US" dirty="0"/>
              <a:t>学习方法</a:t>
            </a:r>
            <a:endParaRPr dirty="0"/>
          </a:p>
        </p:txBody>
      </p:sp>
      <p:sp>
        <p:nvSpPr>
          <p:cNvPr id="164" name="Content Placeholder 2"/>
          <p:cNvSpPr txBox="1">
            <a:spLocks noGrp="1"/>
          </p:cNvSpPr>
          <p:nvPr>
            <p:ph type="body" idx="1"/>
          </p:nvPr>
        </p:nvSpPr>
        <p:spPr>
          <a:xfrm>
            <a:off x="788670" y="1875155"/>
            <a:ext cx="10850880" cy="3388360"/>
          </a:xfrm>
          <a:prstGeom prst="rect">
            <a:avLst/>
          </a:prstGeom>
        </p:spPr>
        <p:txBody>
          <a:bodyPr>
            <a:normAutofit/>
          </a:bodyPr>
          <a:lstStyle/>
          <a:p>
            <a:pPr fontAlgn="auto">
              <a:lnSpc>
                <a:spcPct val="150000"/>
              </a:lnSpc>
            </a:pPr>
            <a:r>
              <a:rPr lang="en-US" altLang="zh-CN" sz="2600" dirty="0"/>
              <a:t>Thinking</a:t>
            </a:r>
            <a:r>
              <a:rPr lang="zh-CN" altLang="zh-CN" sz="2600" dirty="0"/>
              <a:t>：</a:t>
            </a:r>
            <a:r>
              <a:rPr lang="en-US" altLang="zh-CN" sz="2600" dirty="0"/>
              <a:t>behind the theory, original from the real problem</a:t>
            </a:r>
            <a:endParaRPr lang="zh-CN" altLang="zh-CN" sz="2600" dirty="0"/>
          </a:p>
          <a:p>
            <a:pPr fontAlgn="auto">
              <a:lnSpc>
                <a:spcPct val="150000"/>
              </a:lnSpc>
            </a:pPr>
            <a:r>
              <a:rPr lang="en-US" altLang="zh-CN" sz="2600" dirty="0"/>
              <a:t>Action</a:t>
            </a:r>
            <a:r>
              <a:rPr lang="zh-CN" altLang="zh-CN" sz="2600" dirty="0"/>
              <a:t>：</a:t>
            </a:r>
            <a:r>
              <a:rPr lang="en-US" altLang="zh-CN" sz="2600" dirty="0"/>
              <a:t>solve problems by tools, present the results</a:t>
            </a:r>
            <a:endParaRPr lang="zh-CN" altLang="zh-CN" sz="2600" dirty="0"/>
          </a:p>
          <a:p>
            <a:pPr fontAlgn="auto">
              <a:lnSpc>
                <a:spcPct val="150000"/>
              </a:lnSpc>
            </a:pPr>
            <a:endParaRPr sz="2600"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评分卡模型：</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评分卡模型使用的字段属性通常不超过</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30</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个，但是可以使用的属性有很多，如何挑选这些字段？</a:t>
            </a: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评分卡模型是基于</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每个字段的分段进行</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的</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评分，那么</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该</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如何</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对</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这些字段进行</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有效</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的</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分段</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及评分</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638175" y="1426210"/>
            <a:ext cx="6014720"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评分卡模型开发步骤：</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tep</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1</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数据获取，包括获取存量客户及潜在客户的数据</a:t>
            </a:r>
            <a:endPar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存量客户</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已开展融资业务的客户，包括个人客户和机构客户</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endPar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潜在客户</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，将要</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开展业务的客户</a:t>
            </a: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Step2</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EDA</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，获取样本</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整体</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情况</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进行</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直方图、箱形图</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可视化</a:t>
            </a: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Step3</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数据预处理，包括数据清洗、缺失值处理、异常值处理</a:t>
            </a:r>
          </a:p>
          <a:p>
            <a:pPr>
              <a:lnSpc>
                <a:spcPct val="150000"/>
              </a:lnSpc>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4</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变量</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筛选</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，通过统计学的方法，筛选出对违约状态影响最显著的指标。主要有单变量特征选择和基于机器学习的方法</a:t>
            </a: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pic>
        <p:nvPicPr>
          <p:cNvPr id="2" name="图片 1" descr="评分卡-1"/>
          <p:cNvPicPr>
            <a:picLocks noChangeAspect="1"/>
          </p:cNvPicPr>
          <p:nvPr/>
        </p:nvPicPr>
        <p:blipFill>
          <a:blip r:embed="rId4"/>
          <a:stretch>
            <a:fillRect/>
          </a:stretch>
        </p:blipFill>
        <p:spPr>
          <a:xfrm>
            <a:off x="6851015" y="1290955"/>
            <a:ext cx="4700905" cy="5200650"/>
          </a:xfrm>
          <a:prstGeom prst="rect">
            <a:avLst/>
          </a:prstGeom>
        </p:spPr>
      </p:pic>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638175" y="1426210"/>
            <a:ext cx="612330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评分卡模型开发步骤：</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5</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模型开发，包括变量分段、变量的WOE（证据权重）变换和逻辑回归估算三</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个</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部分</a:t>
            </a: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6</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模型评估，评估模型的区分能力、预测能力、稳定性，并形成模型评估报告，得出模型是否可以使用的结论</a:t>
            </a:r>
          </a:p>
          <a:p>
            <a:pPr>
              <a:lnSpc>
                <a:spcPct val="150000"/>
              </a:lnSpc>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7</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，生成评分卡（</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信用评分</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，根据逻辑回归的系数和WOE等确定信用评分的方法</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将Logistic模型转换为标准评分的形式</a:t>
            </a: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Step8</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建立评分系统</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（布置上线）</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，根据</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生成的评分卡</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，建立自动信用评分系统</a:t>
            </a: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pic>
        <p:nvPicPr>
          <p:cNvPr id="2" name="图片 1" descr="评分卡-1"/>
          <p:cNvPicPr>
            <a:picLocks noChangeAspect="1"/>
          </p:cNvPicPr>
          <p:nvPr/>
        </p:nvPicPr>
        <p:blipFill>
          <a:blip r:embed="rId4"/>
          <a:stretch>
            <a:fillRect/>
          </a:stretch>
        </p:blipFill>
        <p:spPr>
          <a:xfrm>
            <a:off x="6851015" y="1290955"/>
            <a:ext cx="4700905" cy="5200650"/>
          </a:xfrm>
          <a:prstGeom prst="rect">
            <a:avLst/>
          </a:prstGeom>
        </p:spPr>
      </p:pic>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WOE</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编码</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Weight of </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Evidence，证据权重</a:t>
            </a:r>
            <a:endPar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是自变量的一种编码，常用于特征变换用来衡量自变量与因变量的相关性</a:t>
            </a:r>
            <a:endPar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B代表风险客户，G代表正常客户</a:t>
            </a:r>
          </a:p>
          <a:p>
            <a:pPr marL="0" indent="0">
              <a:lnSpc>
                <a:spcPct val="150000"/>
              </a:lnSpc>
              <a:buNone/>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对于</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某一变量某一分组的</a:t>
            </a: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WOE</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衡量了这组里面的好坏客户的占比与整体样本好坏样本占比的差异</a:t>
            </a: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6" name="Content Placeholder 2">
            <a:extLst>
              <a:ext uri="{FF2B5EF4-FFF2-40B4-BE49-F238E27FC236}">
                <a16:creationId xmlns:a16="http://schemas.microsoft.com/office/drawing/2014/main" id="{729E4EE0-625A-4EF6-A644-0A895BAFD1B3}"/>
              </a:ext>
            </a:extLst>
          </p:cNvPr>
          <p:cNvSpPr txBox="1">
            <a:spLocks noGrp="1"/>
          </p:cNvSpPr>
          <p:nvPr/>
        </p:nvSpPr>
        <p:spPr>
          <a:xfrm>
            <a:off x="5883089" y="1400086"/>
            <a:ext cx="5606826"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Thinking</a:t>
            </a:r>
            <a:r>
              <a:rPr lang="zh-CN" altLang="en-US"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：对于</a:t>
            </a:r>
            <a:r>
              <a:rPr lang="zh-CN" altLang="en-US" sz="1600" dirty="0">
                <a:solidFill>
                  <a:srgbClr val="FF0000"/>
                </a:solidFill>
              </a:rPr>
              <a:t>二分类问题共</a:t>
            </a:r>
            <a:r>
              <a:rPr lang="en-US" altLang="zh-CN" sz="1600" dirty="0">
                <a:solidFill>
                  <a:srgbClr val="FF0000"/>
                </a:solidFill>
              </a:rPr>
              <a:t>100</a:t>
            </a:r>
            <a:r>
              <a:rPr lang="zh-CN" altLang="en-US" sz="1600" dirty="0">
                <a:solidFill>
                  <a:srgbClr val="FF0000"/>
                </a:solidFill>
              </a:rPr>
              <a:t>条记录，一个自变量只有两个值</a:t>
            </a:r>
            <a:r>
              <a:rPr lang="en-US" altLang="zh-CN" sz="1600" dirty="0">
                <a:solidFill>
                  <a:srgbClr val="FF0000"/>
                </a:solidFill>
              </a:rPr>
              <a:t>value1, value2</a:t>
            </a:r>
            <a:r>
              <a:rPr lang="zh-CN" altLang="en-US" sz="1600" dirty="0">
                <a:solidFill>
                  <a:srgbClr val="FF0000"/>
                </a:solidFill>
              </a:rPr>
              <a:t>，如何计算</a:t>
            </a:r>
            <a:r>
              <a:rPr lang="en-US" altLang="zh-CN" sz="1600" dirty="0">
                <a:solidFill>
                  <a:srgbClr val="FF0000"/>
                </a:solidFill>
              </a:rPr>
              <a:t>value1, value2</a:t>
            </a:r>
            <a:r>
              <a:rPr lang="zh-CN" altLang="en-US" sz="1600" dirty="0">
                <a:solidFill>
                  <a:srgbClr val="FF0000"/>
                </a:solidFill>
              </a:rPr>
              <a:t>对应的</a:t>
            </a:r>
            <a:r>
              <a:rPr lang="en-US" altLang="zh-CN" sz="1600" dirty="0">
                <a:solidFill>
                  <a:srgbClr val="FF0000"/>
                </a:solidFill>
              </a:rPr>
              <a:t>woe1, woe2</a:t>
            </a:r>
            <a:r>
              <a:rPr lang="zh-CN" altLang="en-US" sz="1600" dirty="0">
                <a:solidFill>
                  <a:srgbClr val="FF0000"/>
                </a:solidFill>
              </a:rPr>
              <a:t>？</a:t>
            </a:r>
            <a:endParaRPr lang="en-US" altLang="zh-CN" sz="1600" dirty="0">
              <a:solidFill>
                <a:srgbClr val="FF0000"/>
              </a:solidFill>
            </a:endParaRPr>
          </a:p>
          <a:p>
            <a:pPr marL="0" indent="0">
              <a:lnSpc>
                <a:spcPct val="150000"/>
              </a:lnSpc>
              <a:buNone/>
            </a:pPr>
            <a:r>
              <a:rPr lang="en-US" altLang="zh-CN" sz="1600" dirty="0"/>
              <a:t>value1</a:t>
            </a:r>
            <a:r>
              <a:rPr lang="zh-CN" altLang="en-US" sz="1600" dirty="0"/>
              <a:t>有</a:t>
            </a:r>
            <a:r>
              <a:rPr lang="en-US" altLang="zh-CN" sz="1600" dirty="0"/>
              <a:t>50</a:t>
            </a:r>
            <a:r>
              <a:rPr lang="zh-CN" altLang="en-US" sz="1600" dirty="0"/>
              <a:t>条记录，其中</a:t>
            </a:r>
            <a:r>
              <a:rPr lang="en-US" altLang="zh-CN" sz="1600" dirty="0"/>
              <a:t>40</a:t>
            </a:r>
            <a:r>
              <a:rPr lang="zh-CN" altLang="en-US" sz="1600" dirty="0"/>
              <a:t>条对应</a:t>
            </a:r>
            <a:r>
              <a:rPr lang="en-US" altLang="zh-CN" sz="1600" dirty="0"/>
              <a:t>label 1</a:t>
            </a:r>
            <a:r>
              <a:rPr lang="zh-CN" altLang="en-US" sz="1600" dirty="0"/>
              <a:t>，另外</a:t>
            </a:r>
            <a:r>
              <a:rPr lang="en-US" altLang="zh-CN" sz="1600" dirty="0"/>
              <a:t>10</a:t>
            </a:r>
            <a:r>
              <a:rPr lang="zh-CN" altLang="en-US" sz="1600" dirty="0"/>
              <a:t>条对应</a:t>
            </a:r>
            <a:r>
              <a:rPr lang="en-US" altLang="zh-CN" sz="1600" dirty="0"/>
              <a:t>label 0</a:t>
            </a:r>
          </a:p>
          <a:p>
            <a:pPr marL="0" indent="0">
              <a:lnSpc>
                <a:spcPct val="150000"/>
              </a:lnSpc>
              <a:buNone/>
            </a:pPr>
            <a:r>
              <a:rPr lang="en-US" altLang="zh-CN" sz="1600" dirty="0"/>
              <a:t>value2</a:t>
            </a:r>
            <a:r>
              <a:rPr lang="zh-CN" altLang="en-US" sz="1600" dirty="0"/>
              <a:t>有</a:t>
            </a:r>
            <a:r>
              <a:rPr lang="en-US" altLang="zh-CN" sz="1600" dirty="0"/>
              <a:t>50</a:t>
            </a:r>
            <a:r>
              <a:rPr lang="zh-CN" altLang="en-US" sz="1600" dirty="0"/>
              <a:t>条记录，其中</a:t>
            </a:r>
            <a:r>
              <a:rPr lang="en-US" altLang="zh-CN" sz="1600" dirty="0"/>
              <a:t>25</a:t>
            </a:r>
            <a:r>
              <a:rPr lang="zh-CN" altLang="en-US" sz="1600" dirty="0"/>
              <a:t>条对应</a:t>
            </a:r>
            <a:r>
              <a:rPr lang="en-US" altLang="zh-CN" sz="1600" dirty="0"/>
              <a:t>label 1</a:t>
            </a:r>
            <a:r>
              <a:rPr lang="zh-CN" altLang="en-US" sz="1600" dirty="0"/>
              <a:t>，另外</a:t>
            </a:r>
            <a:r>
              <a:rPr lang="en-US" altLang="zh-CN" sz="1600" dirty="0"/>
              <a:t>25</a:t>
            </a:r>
            <a:r>
              <a:rPr lang="zh-CN" altLang="en-US" sz="1600" dirty="0"/>
              <a:t>条对应</a:t>
            </a:r>
            <a:r>
              <a:rPr lang="en-US" altLang="zh-CN" sz="1600" dirty="0"/>
              <a:t>label 0</a:t>
            </a:r>
          </a:p>
          <a:p>
            <a:pPr marL="0" indent="0">
              <a:lnSpc>
                <a:spcPct val="150000"/>
              </a:lnSpc>
              <a:buNone/>
            </a:pPr>
            <a:endParaRPr lang="en-US" altLang="zh-CN" sz="1600" dirty="0"/>
          </a:p>
          <a:p>
            <a:pPr marL="0" indent="0">
              <a:lnSpc>
                <a:spcPct val="150000"/>
              </a:lnSpc>
              <a:buNone/>
            </a:pPr>
            <a:endParaRPr lang="en-US" altLang="zh-CN" sz="1600" dirty="0"/>
          </a:p>
          <a:p>
            <a:pPr marL="0" indent="0">
              <a:lnSpc>
                <a:spcPct val="150000"/>
              </a:lnSpc>
              <a:buNone/>
            </a:pPr>
            <a:endParaRPr lang="en-US" altLang="zh-CN" sz="1600" dirty="0"/>
          </a:p>
          <a:p>
            <a:pPr marL="0" indent="0">
              <a:lnSpc>
                <a:spcPct val="150000"/>
              </a:lnSpc>
              <a:buNone/>
            </a:pPr>
            <a:endParaRPr lang="en-US" altLang="zh-CN" sz="1600" dirty="0"/>
          </a:p>
          <a:p>
            <a:pPr marL="0" indent="0">
              <a:lnSpc>
                <a:spcPct val="150000"/>
              </a:lnSpc>
              <a:buNone/>
            </a:pP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Thinking</a:t>
            </a:r>
            <a:r>
              <a:rPr lang="zh-CN"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a:t>
            </a: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WOE</a:t>
            </a:r>
            <a:r>
              <a:rPr lang="zh-CN"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差异越大，对风险区分能力</a:t>
            </a: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a:t>
            </a:r>
            <a:r>
              <a:rPr lang="zh-CN"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a:t>
            </a:r>
            <a:endParaRPr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差异越大，对风险区分越明显</a:t>
            </a: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graphicFrame>
        <p:nvGraphicFramePr>
          <p:cNvPr id="2" name="表格 2">
            <a:extLst>
              <a:ext uri="{FF2B5EF4-FFF2-40B4-BE49-F238E27FC236}">
                <a16:creationId xmlns:a16="http://schemas.microsoft.com/office/drawing/2014/main" id="{8E2DC05C-FB06-4E78-8EE0-595496B713EA}"/>
              </a:ext>
            </a:extLst>
          </p:cNvPr>
          <p:cNvGraphicFramePr>
            <a:graphicFrameLocks noGrp="1"/>
          </p:cNvGraphicFramePr>
          <p:nvPr/>
        </p:nvGraphicFramePr>
        <p:xfrm>
          <a:off x="5863993" y="3250538"/>
          <a:ext cx="6211464" cy="1981200"/>
        </p:xfrm>
        <a:graphic>
          <a:graphicData uri="http://schemas.openxmlformats.org/drawingml/2006/table">
            <a:tbl>
              <a:tblPr firstRow="1" bandRow="1">
                <a:tableStyleId>{5940675A-B579-460E-94D1-54222C63F5DA}</a:tableStyleId>
              </a:tblPr>
              <a:tblGrid>
                <a:gridCol w="1035244">
                  <a:extLst>
                    <a:ext uri="{9D8B030D-6E8A-4147-A177-3AD203B41FA5}">
                      <a16:colId xmlns:a16="http://schemas.microsoft.com/office/drawing/2014/main" val="2073260993"/>
                    </a:ext>
                  </a:extLst>
                </a:gridCol>
                <a:gridCol w="878514">
                  <a:extLst>
                    <a:ext uri="{9D8B030D-6E8A-4147-A177-3AD203B41FA5}">
                      <a16:colId xmlns:a16="http://schemas.microsoft.com/office/drawing/2014/main" val="1885626708"/>
                    </a:ext>
                  </a:extLst>
                </a:gridCol>
                <a:gridCol w="990745">
                  <a:extLst>
                    <a:ext uri="{9D8B030D-6E8A-4147-A177-3AD203B41FA5}">
                      <a16:colId xmlns:a16="http://schemas.microsoft.com/office/drawing/2014/main" val="453783287"/>
                    </a:ext>
                  </a:extLst>
                </a:gridCol>
                <a:gridCol w="1101649">
                  <a:extLst>
                    <a:ext uri="{9D8B030D-6E8A-4147-A177-3AD203B41FA5}">
                      <a16:colId xmlns:a16="http://schemas.microsoft.com/office/drawing/2014/main" val="2954545949"/>
                    </a:ext>
                  </a:extLst>
                </a:gridCol>
                <a:gridCol w="953777">
                  <a:extLst>
                    <a:ext uri="{9D8B030D-6E8A-4147-A177-3AD203B41FA5}">
                      <a16:colId xmlns:a16="http://schemas.microsoft.com/office/drawing/2014/main" val="1323529527"/>
                    </a:ext>
                  </a:extLst>
                </a:gridCol>
                <a:gridCol w="1251535">
                  <a:extLst>
                    <a:ext uri="{9D8B030D-6E8A-4147-A177-3AD203B41FA5}">
                      <a16:colId xmlns:a16="http://schemas.microsoft.com/office/drawing/2014/main" val="1718391619"/>
                    </a:ext>
                  </a:extLst>
                </a:gridCol>
              </a:tblGrid>
              <a:tr h="469343">
                <a:tc>
                  <a:txBody>
                    <a:bodyPr/>
                    <a:lstStyle/>
                    <a:p>
                      <a:r>
                        <a:rPr lang="zh-CN" altLang="en-US" sz="1400" dirty="0"/>
                        <a:t>记录</a:t>
                      </a:r>
                      <a:r>
                        <a:rPr lang="en-US" altLang="zh-CN" sz="1400" dirty="0"/>
                        <a:t>value</a:t>
                      </a:r>
                      <a:endParaRPr lang="zh-CN" altLang="en-US" sz="1400" dirty="0"/>
                    </a:p>
                  </a:txBody>
                  <a:tcPr/>
                </a:tc>
                <a:tc>
                  <a:txBody>
                    <a:bodyPr/>
                    <a:lstStyle/>
                    <a:p>
                      <a:r>
                        <a:rPr lang="en-US" altLang="zh-CN" sz="1400" dirty="0"/>
                        <a:t>Label=1</a:t>
                      </a:r>
                    </a:p>
                    <a:p>
                      <a:r>
                        <a:rPr lang="zh-CN" altLang="en-US" sz="1400" dirty="0"/>
                        <a:t>个数</a:t>
                      </a:r>
                    </a:p>
                  </a:txBody>
                  <a:tcPr/>
                </a:tc>
                <a:tc>
                  <a:txBody>
                    <a:bodyPr/>
                    <a:lstStyle/>
                    <a:p>
                      <a:r>
                        <a:rPr lang="en-US" altLang="zh-CN" sz="1400" dirty="0"/>
                        <a:t>Label=0</a:t>
                      </a:r>
                    </a:p>
                    <a:p>
                      <a:r>
                        <a:rPr lang="zh-CN" altLang="en-US" sz="1400" dirty="0"/>
                        <a:t>个数</a:t>
                      </a:r>
                    </a:p>
                  </a:txBody>
                  <a:tcPr/>
                </a:tc>
                <a:tc>
                  <a:txBody>
                    <a:bodyPr/>
                    <a:lstStyle/>
                    <a:p>
                      <a:r>
                        <a:rPr lang="en-US" altLang="zh-CN" sz="1400" dirty="0"/>
                        <a:t>Label=1</a:t>
                      </a:r>
                    </a:p>
                    <a:p>
                      <a:r>
                        <a:rPr lang="zh-CN" altLang="en-US" sz="1400" dirty="0"/>
                        <a:t>的比率</a:t>
                      </a:r>
                    </a:p>
                  </a:txBody>
                  <a:tcPr/>
                </a:tc>
                <a:tc>
                  <a:txBody>
                    <a:bodyPr/>
                    <a:lstStyle/>
                    <a:p>
                      <a:r>
                        <a:rPr lang="en-US" altLang="zh-CN" sz="1400" dirty="0"/>
                        <a:t>Label=0</a:t>
                      </a:r>
                    </a:p>
                    <a:p>
                      <a:r>
                        <a:rPr lang="zh-CN" altLang="en-US" sz="1400" dirty="0"/>
                        <a:t>的比率</a:t>
                      </a:r>
                    </a:p>
                  </a:txBody>
                  <a:tcPr/>
                </a:tc>
                <a:tc>
                  <a:txBody>
                    <a:bodyPr/>
                    <a:lstStyle/>
                    <a:p>
                      <a:r>
                        <a:rPr lang="en-US" altLang="zh-CN" sz="1400" dirty="0"/>
                        <a:t>Woe</a:t>
                      </a:r>
                      <a:endParaRPr lang="zh-CN" altLang="en-US" sz="1400" dirty="0"/>
                    </a:p>
                  </a:txBody>
                  <a:tcPr/>
                </a:tc>
                <a:extLst>
                  <a:ext uri="{0D108BD9-81ED-4DB2-BD59-A6C34878D82A}">
                    <a16:rowId xmlns:a16="http://schemas.microsoft.com/office/drawing/2014/main" val="78170105"/>
                  </a:ext>
                </a:extLst>
              </a:tr>
              <a:tr h="579481">
                <a:tc>
                  <a:txBody>
                    <a:bodyPr/>
                    <a:lstStyle/>
                    <a:p>
                      <a:r>
                        <a:rPr lang="en-US" altLang="zh-CN" sz="1400" dirty="0"/>
                        <a:t>Value1</a:t>
                      </a:r>
                      <a:endParaRPr lang="zh-CN" altLang="en-US" sz="1400" dirty="0"/>
                    </a:p>
                  </a:txBody>
                  <a:tcPr/>
                </a:tc>
                <a:tc>
                  <a:txBody>
                    <a:bodyPr/>
                    <a:lstStyle/>
                    <a:p>
                      <a:r>
                        <a:rPr lang="en-US" altLang="zh-CN" sz="1400" dirty="0"/>
                        <a:t>40</a:t>
                      </a:r>
                      <a:endParaRPr lang="zh-CN" altLang="en-US" sz="1400" dirty="0"/>
                    </a:p>
                  </a:txBody>
                  <a:tcPr/>
                </a:tc>
                <a:tc>
                  <a:txBody>
                    <a:bodyPr/>
                    <a:lstStyle/>
                    <a:p>
                      <a:r>
                        <a:rPr lang="en-US" altLang="zh-CN" sz="1400" dirty="0"/>
                        <a:t>10</a:t>
                      </a:r>
                      <a:endParaRPr lang="zh-CN" altLang="en-US" sz="1400" dirty="0"/>
                    </a:p>
                  </a:txBody>
                  <a:tcPr/>
                </a:tc>
                <a:tc>
                  <a:txBody>
                    <a:bodyPr/>
                    <a:lstStyle/>
                    <a:p>
                      <a:r>
                        <a:rPr lang="en-US" altLang="zh-CN" sz="1400" dirty="0"/>
                        <a:t>40/(40+25)=62%</a:t>
                      </a:r>
                      <a:endParaRPr lang="zh-CN" altLang="en-US" sz="1400" dirty="0"/>
                    </a:p>
                  </a:txBody>
                  <a:tcPr/>
                </a:tc>
                <a:tc>
                  <a:txBody>
                    <a:bodyPr/>
                    <a:lstStyle/>
                    <a:p>
                      <a:r>
                        <a:rPr lang="en-US" altLang="zh-CN" sz="1400" dirty="0"/>
                        <a:t>10/(10+25)=28%</a:t>
                      </a:r>
                      <a:endParaRPr lang="zh-CN" altLang="en-US" sz="1400" dirty="0"/>
                    </a:p>
                  </a:txBody>
                  <a:tcPr/>
                </a:tc>
                <a:tc>
                  <a:txBody>
                    <a:bodyPr/>
                    <a:lstStyle/>
                    <a:p>
                      <a:r>
                        <a:rPr lang="en-US" altLang="zh-CN" sz="1400" dirty="0"/>
                        <a:t>Ln(62%/28%)=ln(2.2)=0.79</a:t>
                      </a:r>
                      <a:endParaRPr lang="zh-CN" altLang="en-US" sz="1400" dirty="0"/>
                    </a:p>
                  </a:txBody>
                  <a:tcPr/>
                </a:tc>
                <a:extLst>
                  <a:ext uri="{0D108BD9-81ED-4DB2-BD59-A6C34878D82A}">
                    <a16:rowId xmlns:a16="http://schemas.microsoft.com/office/drawing/2014/main" val="2838926456"/>
                  </a:ext>
                </a:extLst>
              </a:tr>
              <a:tr h="662603">
                <a:tc>
                  <a:txBody>
                    <a:bodyPr/>
                    <a:lstStyle/>
                    <a:p>
                      <a:r>
                        <a:rPr lang="en-US" altLang="zh-CN" sz="1400" dirty="0"/>
                        <a:t>Value</a:t>
                      </a:r>
                      <a:endParaRPr lang="zh-CN" altLang="en-US" sz="1400" dirty="0"/>
                    </a:p>
                  </a:txBody>
                  <a:tcPr/>
                </a:tc>
                <a:tc>
                  <a:txBody>
                    <a:bodyPr/>
                    <a:lstStyle/>
                    <a:p>
                      <a:r>
                        <a:rPr lang="en-US" altLang="zh-CN" sz="1400" dirty="0"/>
                        <a:t>25</a:t>
                      </a:r>
                      <a:endParaRPr lang="zh-CN" altLang="en-US" sz="1400" dirty="0"/>
                    </a:p>
                  </a:txBody>
                  <a:tcPr/>
                </a:tc>
                <a:tc>
                  <a:txBody>
                    <a:bodyPr/>
                    <a:lstStyle/>
                    <a:p>
                      <a:r>
                        <a:rPr lang="en-US" altLang="zh-CN" sz="1400" dirty="0"/>
                        <a:t>25</a:t>
                      </a:r>
                      <a:endParaRPr lang="zh-CN" altLang="en-US" sz="1400" dirty="0"/>
                    </a:p>
                  </a:txBody>
                  <a:tcPr/>
                </a:tc>
                <a:tc>
                  <a:txBody>
                    <a:bodyPr/>
                    <a:lstStyle/>
                    <a:p>
                      <a:r>
                        <a:rPr lang="en-US" altLang="zh-CN" sz="1400" dirty="0"/>
                        <a:t>25/(40+25)=38%</a:t>
                      </a:r>
                      <a:endParaRPr lang="zh-CN" altLang="en-US" sz="1400" dirty="0"/>
                    </a:p>
                  </a:txBody>
                  <a:tcPr/>
                </a:tc>
                <a:tc>
                  <a:txBody>
                    <a:bodyPr/>
                    <a:lstStyle/>
                    <a:p>
                      <a:r>
                        <a:rPr lang="en-US" altLang="zh-CN" sz="1400" dirty="0"/>
                        <a:t>25/(10+25)=72%</a:t>
                      </a:r>
                      <a:endParaRPr lang="zh-CN" altLang="en-US" sz="1400" dirty="0"/>
                    </a:p>
                  </a:txBody>
                  <a:tcPr/>
                </a:tc>
                <a:tc>
                  <a:txBody>
                    <a:bodyPr/>
                    <a:lstStyle/>
                    <a:p>
                      <a:r>
                        <a:rPr lang="en-US" altLang="zh-CN" sz="1400" dirty="0"/>
                        <a:t>Ln(38%/72%)=ln(0.52)=-0.64</a:t>
                      </a:r>
                      <a:endParaRPr lang="zh-CN" altLang="en-US" sz="1400" dirty="0"/>
                    </a:p>
                  </a:txBody>
                  <a:tcPr/>
                </a:tc>
                <a:extLst>
                  <a:ext uri="{0D108BD9-81ED-4DB2-BD59-A6C34878D82A}">
                    <a16:rowId xmlns:a16="http://schemas.microsoft.com/office/drawing/2014/main" val="633761940"/>
                  </a:ext>
                </a:extLst>
              </a:tr>
            </a:tbl>
          </a:graphicData>
        </a:graphic>
      </p:graphicFrame>
      <mc:AlternateContent xmlns:mc="http://schemas.openxmlformats.org/markup-compatibility/2006" xmlns:a14="http://schemas.microsoft.com/office/drawing/2010/main">
        <mc:Choice Requires="a14">
          <p:sp>
            <p:nvSpPr>
              <p:cNvPr id="8" name="对象 -2147482616">
                <a:extLst>
                  <a:ext uri="{FF2B5EF4-FFF2-40B4-BE49-F238E27FC236}">
                    <a16:creationId xmlns:a16="http://schemas.microsoft.com/office/drawing/2014/main" id="{ADD256B1-1A4E-4ADE-AEBC-232FB89F23B3}"/>
                  </a:ext>
                </a:extLst>
              </p:cNvPr>
              <p:cNvSpPr txBox="1"/>
              <p:nvPr/>
            </p:nvSpPr>
            <p:spPr>
              <a:xfrm>
                <a:off x="752475" y="3286149"/>
                <a:ext cx="4774266" cy="869258"/>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𝑤𝑜</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𝑒</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m:rPr>
                                      <m:sty m:val="p"/>
                                    </m:rPr>
                                    <a:rPr lang="en-US" altLang="zh-CN" i="1">
                                      <a:latin typeface="Cambria Math" panose="02040503050406030204" pitchFamily="18" charset="0"/>
                                    </a:rPr>
                                    <m:t>Event</m:t>
                                  </m:r>
                                  <m:r>
                                    <a:rPr lang="en-US" altLang="zh-CN" b="0" i="1" smtClean="0">
                                      <a:latin typeface="Cambria Math" panose="02040503050406030204" pitchFamily="18" charset="0"/>
                                    </a:rPr>
                                    <m:t>%</m:t>
                                  </m:r>
                                </m:num>
                                <m:den>
                                  <m:r>
                                    <a:rPr lang="en-US" altLang="zh-CN" b="0" i="1" smtClean="0">
                                      <a:solidFill>
                                        <a:srgbClr val="000000"/>
                                      </a:solidFill>
                                      <a:latin typeface="Cambria Math" panose="02040503050406030204" pitchFamily="18" charset="0"/>
                                    </a:rPr>
                                    <m:t>𝑁𝑜𝑡</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𝐸𝑣𝑒𝑛𝑡</m:t>
                                  </m:r>
                                  <m:r>
                                    <a:rPr lang="en-US" altLang="zh-CN" b="0" i="1" smtClean="0">
                                      <a:solidFill>
                                        <a:srgbClr val="000000"/>
                                      </a:solidFill>
                                      <a:latin typeface="Cambria Math" panose="02040503050406030204" pitchFamily="18" charset="0"/>
                                    </a:rPr>
                                    <m:t>%</m:t>
                                  </m:r>
                                </m:den>
                              </m:f>
                            </m:e>
                          </m:d>
                        </m:e>
                      </m:func>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𝐵</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𝐵</m:t>
                                      </m:r>
                                    </m:e>
                                    <m:sub>
                                      <m:r>
                                        <a:rPr lang="zh-CN" altLang="en-US" i="1">
                                          <a:solidFill>
                                            <a:srgbClr val="000000"/>
                                          </a:solidFill>
                                          <a:latin typeface="Cambria Math" panose="02040503050406030204" pitchFamily="18" charset="0"/>
                                        </a:rPr>
                                        <m:t>𝑇</m:t>
                                      </m:r>
                                    </m:sub>
                                  </m:sSub>
                                </m:num>
                                <m:den>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𝑇</m:t>
                                      </m:r>
                                    </m:sub>
                                  </m:sSub>
                                </m:den>
                              </m:f>
                            </m:e>
                          </m:d>
                        </m:e>
                      </m:func>
                    </m:oMath>
                  </m:oMathPara>
                </a14:m>
                <a:endParaRPr lang="zh-CN" altLang="en-US" dirty="0"/>
              </a:p>
            </p:txBody>
          </p:sp>
        </mc:Choice>
        <mc:Fallback xmlns="">
          <p:sp>
            <p:nvSpPr>
              <p:cNvPr id="8" name="对象 -2147482616">
                <a:extLst>
                  <a:ext uri="{FF2B5EF4-FFF2-40B4-BE49-F238E27FC236}">
                    <a16:creationId xmlns:a16="http://schemas.microsoft.com/office/drawing/2014/main" id="{ADD256B1-1A4E-4ADE-AEBC-232FB89F23B3}"/>
                  </a:ext>
                </a:extLst>
              </p:cNvPr>
              <p:cNvSpPr txBox="1">
                <a:spLocks noRot="1" noChangeAspect="1" noMove="1" noResize="1" noEditPoints="1" noAdjustHandles="1" noChangeArrowheads="1" noChangeShapeType="1" noTextEdit="1"/>
              </p:cNvSpPr>
              <p:nvPr/>
            </p:nvSpPr>
            <p:spPr>
              <a:xfrm>
                <a:off x="752475" y="3286149"/>
                <a:ext cx="4774266" cy="869258"/>
              </a:xfrm>
              <a:prstGeom prst="rect">
                <a:avLst/>
              </a:prstGeom>
              <a:blipFill>
                <a:blip r:embed="rId4"/>
                <a:stretch>
                  <a:fillRect/>
                </a:stretch>
              </a:blipFill>
              <a:ln w="38100">
                <a:noFill/>
                <a:miter/>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WOE</a:t>
            </a:r>
            <a:r>
              <a:rPr lang="zh-CN" altLang="en-US" sz="1600" kern="100" dirty="0">
                <a:ea typeface="PingFang SC" panose="020B0400000000000000" pitchFamily="34" charset="-122"/>
                <a:cs typeface="Times New Roman" panose="02020603050405020304" pitchFamily="18" charset="0"/>
                <a:sym typeface="+mn-ea"/>
              </a:rPr>
              <a:t>计算：</a:t>
            </a:r>
            <a:endParaRPr lang="en-US" altLang="zh-CN" sz="1600" dirty="0">
              <a:sym typeface="+mn-ea"/>
            </a:endParaRPr>
          </a:p>
          <a:p>
            <a:pPr>
              <a:lnSpc>
                <a:spcPct val="150000"/>
              </a:lnSpc>
            </a:pPr>
            <a:r>
              <a:rPr lang="zh-CN" altLang="en-US" sz="1600" dirty="0"/>
              <a:t>对于连续型变量，分成</a:t>
            </a:r>
            <a:r>
              <a:rPr lang="en-US" altLang="zh-CN" sz="1600" dirty="0"/>
              <a:t>N</a:t>
            </a:r>
            <a:r>
              <a:rPr lang="zh-CN" altLang="en-US" sz="1600" dirty="0"/>
              <a:t>个</a:t>
            </a:r>
            <a:r>
              <a:rPr lang="en-US" altLang="zh-CN" sz="1600" dirty="0"/>
              <a:t>bins</a:t>
            </a:r>
          </a:p>
          <a:p>
            <a:pPr>
              <a:lnSpc>
                <a:spcPct val="150000"/>
              </a:lnSpc>
            </a:pPr>
            <a:r>
              <a:rPr lang="zh-CN" altLang="en-US" sz="1600" dirty="0"/>
              <a:t>对于分类型变量保持类别</a:t>
            </a:r>
            <a:r>
              <a:rPr lang="en-US" altLang="zh-CN" sz="1600" dirty="0"/>
              <a:t>group</a:t>
            </a:r>
            <a:r>
              <a:rPr lang="zh-CN" altLang="en-US" sz="1600" dirty="0"/>
              <a:t>不变</a:t>
            </a:r>
            <a:endParaRPr lang="en-US" altLang="zh-CN" sz="1600" dirty="0"/>
          </a:p>
          <a:p>
            <a:pPr>
              <a:lnSpc>
                <a:spcPct val="150000"/>
              </a:lnSpc>
            </a:pPr>
            <a:r>
              <a:rPr lang="zh-CN" altLang="en-US" sz="1600" dirty="0"/>
              <a:t>计算每个</a:t>
            </a:r>
            <a:r>
              <a:rPr lang="en-US" altLang="zh-CN" sz="1600" dirty="0"/>
              <a:t>bin or group</a:t>
            </a:r>
            <a:r>
              <a:rPr lang="zh-CN" altLang="en-US" sz="1600" dirty="0"/>
              <a:t>中</a:t>
            </a:r>
            <a:r>
              <a:rPr lang="en-US" altLang="zh-CN" sz="1600" dirty="0"/>
              <a:t>event</a:t>
            </a:r>
            <a:r>
              <a:rPr lang="zh-CN" altLang="en-US" sz="1600" dirty="0"/>
              <a:t>和</a:t>
            </a:r>
            <a:r>
              <a:rPr lang="en-US" altLang="zh-CN" sz="1600" dirty="0"/>
              <a:t>non-event</a:t>
            </a:r>
            <a:r>
              <a:rPr lang="zh-CN" altLang="en-US" sz="1600" dirty="0"/>
              <a:t>的百分比</a:t>
            </a:r>
          </a:p>
          <a:p>
            <a:pPr marL="0" indent="0">
              <a:lnSpc>
                <a:spcPct val="150000"/>
              </a:lnSpc>
              <a:buNone/>
            </a:pPr>
            <a:endParaRPr sz="1600" dirty="0">
              <a:sym typeface="+mn-ea"/>
            </a:endParaRPr>
          </a:p>
          <a:p>
            <a:pPr marL="0" indent="0">
              <a:lnSpc>
                <a:spcPct val="150000"/>
              </a:lnSpc>
              <a:buNone/>
            </a:pPr>
            <a:endParaRPr lang="en-US" sz="1600" dirty="0">
              <a:sym typeface="+mn-ea"/>
            </a:endParaRPr>
          </a:p>
          <a:p>
            <a:pPr marL="0" indent="0">
              <a:lnSpc>
                <a:spcPct val="150000"/>
              </a:lnSpc>
              <a:buNone/>
            </a:pPr>
            <a:endParaRPr lang="en-US" sz="1600" dirty="0">
              <a:sym typeface="+mn-ea"/>
            </a:endParaRPr>
          </a:p>
          <a:p>
            <a:pPr marL="0" indent="0">
              <a:lnSpc>
                <a:spcPct val="150000"/>
              </a:lnSpc>
              <a:buNone/>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6" name="Content Placeholder 2">
            <a:extLst>
              <a:ext uri="{FF2B5EF4-FFF2-40B4-BE49-F238E27FC236}">
                <a16:creationId xmlns:a16="http://schemas.microsoft.com/office/drawing/2014/main" id="{729E4EE0-625A-4EF6-A644-0A895BAFD1B3}"/>
              </a:ext>
            </a:extLst>
          </p:cNvPr>
          <p:cNvSpPr txBox="1">
            <a:spLocks noGrp="1"/>
          </p:cNvSpPr>
          <p:nvPr/>
        </p:nvSpPr>
        <p:spPr>
          <a:xfrm>
            <a:off x="5883089" y="1279055"/>
            <a:ext cx="5606826"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dirty="0">
                <a:sym typeface="+mn-ea"/>
              </a:rPr>
              <a:t>WOE</a:t>
            </a:r>
            <a:r>
              <a:rPr lang="zh-CN" altLang="en-US" sz="1600" dirty="0">
                <a:sym typeface="+mn-ea"/>
              </a:rPr>
              <a:t>的作用：</a:t>
            </a:r>
            <a:endParaRPr lang="en-US" altLang="zh-CN" sz="1600" dirty="0"/>
          </a:p>
          <a:p>
            <a:pPr>
              <a:lnSpc>
                <a:spcPct val="150000"/>
              </a:lnSpc>
            </a:pPr>
            <a:r>
              <a:rPr lang="zh-CN" altLang="en-US" sz="1600" dirty="0"/>
              <a:t>可以将连续型变量转化为</a:t>
            </a:r>
            <a:r>
              <a:rPr lang="en-US" altLang="zh-CN" sz="1600" dirty="0"/>
              <a:t>woe</a:t>
            </a:r>
            <a:r>
              <a:rPr lang="zh-CN" altLang="en-US" sz="1600" dirty="0"/>
              <a:t>的分类变量</a:t>
            </a:r>
          </a:p>
          <a:p>
            <a:pPr>
              <a:lnSpc>
                <a:spcPct val="150000"/>
              </a:lnSpc>
            </a:pPr>
            <a:r>
              <a:rPr lang="zh-CN" altLang="en-US" sz="1600" dirty="0"/>
              <a:t>可以对相似的</a:t>
            </a:r>
            <a:r>
              <a:rPr lang="en-US" altLang="zh-CN" sz="1600" dirty="0"/>
              <a:t>bin</a:t>
            </a:r>
            <a:r>
              <a:rPr lang="zh-CN" altLang="en-US" sz="1600" dirty="0"/>
              <a:t>或</a:t>
            </a:r>
            <a:r>
              <a:rPr lang="en-US" altLang="zh-CN" sz="1600" dirty="0"/>
              <a:t>group</a:t>
            </a:r>
            <a:r>
              <a:rPr lang="zh-CN" altLang="en-US" sz="1600" dirty="0"/>
              <a:t>进行合并（</a:t>
            </a:r>
            <a:r>
              <a:rPr lang="en-US" altLang="zh-CN" sz="1600" dirty="0"/>
              <a:t>woe</a:t>
            </a:r>
            <a:r>
              <a:rPr lang="zh-CN" altLang="en-US" sz="1600" dirty="0"/>
              <a:t>相似）</a:t>
            </a:r>
            <a:endParaRPr lang="en-US" altLang="zh-CN" sz="1600" dirty="0"/>
          </a:p>
          <a:p>
            <a:pPr marL="0" indent="0">
              <a:lnSpc>
                <a:spcPct val="150000"/>
              </a:lnSpc>
              <a:buNone/>
            </a:pP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Thinking</a:t>
            </a:r>
            <a:r>
              <a:rPr lang="zh-CN"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a:t>
            </a: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WOE</a:t>
            </a:r>
            <a:r>
              <a:rPr lang="zh-CN"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差异越大，对风险区分能力</a:t>
            </a: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a:t>
            </a:r>
            <a:r>
              <a:rPr lang="zh-CN"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a:t>
            </a:r>
            <a:endParaRPr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差异越大，</a:t>
            </a:r>
            <a:r>
              <a:rPr sz="1600" dirty="0" err="1">
                <a:sym typeface="+mn-ea"/>
              </a:rPr>
              <a:t>对风险区分越明显</a:t>
            </a:r>
            <a:endParaRPr lang="en-US" sz="1600" dirty="0">
              <a:sym typeface="+mn-ea"/>
            </a:endParaRPr>
          </a:p>
          <a:p>
            <a:pPr marL="0" indent="0">
              <a:lnSpc>
                <a:spcPct val="150000"/>
              </a:lnSpc>
              <a:buNone/>
            </a:pPr>
            <a:r>
              <a:rPr lang="zh-CN" altLang="en-US" sz="1600" dirty="0"/>
              <a:t>计算</a:t>
            </a:r>
            <a:r>
              <a:rPr lang="en-US" altLang="zh-CN" sz="1600" dirty="0"/>
              <a:t>woe</a:t>
            </a:r>
            <a:r>
              <a:rPr lang="zh-CN" altLang="en-US" sz="1600" dirty="0"/>
              <a:t>需要注意：</a:t>
            </a:r>
          </a:p>
          <a:p>
            <a:pPr>
              <a:lnSpc>
                <a:spcPct val="150000"/>
              </a:lnSpc>
            </a:pPr>
            <a:r>
              <a:rPr lang="zh-CN" altLang="en-US" sz="1600" dirty="0"/>
              <a:t>每个</a:t>
            </a:r>
            <a:r>
              <a:rPr lang="en-US" altLang="zh-CN" sz="1600" dirty="0"/>
              <a:t>bin or group</a:t>
            </a:r>
            <a:r>
              <a:rPr lang="zh-CN" altLang="en-US" sz="1600" dirty="0"/>
              <a:t>记录不能过少，至少有</a:t>
            </a:r>
            <a:r>
              <a:rPr lang="en-US" altLang="zh-CN" sz="1600" dirty="0"/>
              <a:t>5%</a:t>
            </a:r>
            <a:r>
              <a:rPr lang="zh-CN" altLang="en-US" sz="1600" dirty="0"/>
              <a:t>的记录</a:t>
            </a:r>
          </a:p>
          <a:p>
            <a:pPr>
              <a:lnSpc>
                <a:spcPct val="150000"/>
              </a:lnSpc>
            </a:pPr>
            <a:r>
              <a:rPr lang="zh-CN" altLang="en-US" sz="1600" dirty="0"/>
              <a:t>不要用过多的</a:t>
            </a:r>
            <a:r>
              <a:rPr lang="en-US" altLang="zh-CN" sz="1600" dirty="0"/>
              <a:t>bin or group</a:t>
            </a:r>
            <a:r>
              <a:rPr lang="zh-CN" altLang="en-US" sz="1600" dirty="0"/>
              <a:t>，会导致不稳定性</a:t>
            </a:r>
          </a:p>
          <a:p>
            <a:pPr>
              <a:lnSpc>
                <a:spcPct val="150000"/>
              </a:lnSpc>
            </a:pPr>
            <a:r>
              <a:rPr lang="zh-CN" altLang="en-US" sz="1600" dirty="0"/>
              <a:t>对</a:t>
            </a:r>
            <a:r>
              <a:rPr lang="en-US" altLang="zh-CN" sz="1600" dirty="0"/>
              <a:t>bin or group</a:t>
            </a:r>
            <a:r>
              <a:rPr lang="zh-CN" altLang="en-US" sz="1600" dirty="0"/>
              <a:t>中全为</a:t>
            </a:r>
            <a:r>
              <a:rPr lang="en-US" altLang="zh-CN" sz="1600" dirty="0"/>
              <a:t>0</a:t>
            </a:r>
            <a:r>
              <a:rPr lang="zh-CN" altLang="en-US" sz="1600" dirty="0"/>
              <a:t>或者</a:t>
            </a:r>
            <a:r>
              <a:rPr lang="en-US" altLang="zh-CN" sz="1600" dirty="0"/>
              <a:t>1</a:t>
            </a:r>
            <a:r>
              <a:rPr lang="zh-CN" altLang="en-US" sz="1600" dirty="0"/>
              <a:t>的特列，用 修正的</a:t>
            </a:r>
            <a:r>
              <a:rPr lang="en-US" altLang="zh-CN" sz="1600" dirty="0"/>
              <a:t>woe</a:t>
            </a:r>
          </a:p>
          <a:p>
            <a:pPr marL="0" indent="0">
              <a:lnSpc>
                <a:spcPct val="150000"/>
              </a:lnSpc>
              <a:buNone/>
            </a:pPr>
            <a:endParaRPr lang="en-US" altLang="zh-CN" sz="1600" dirty="0"/>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mc:AlternateContent xmlns:mc="http://schemas.openxmlformats.org/markup-compatibility/2006" xmlns:a14="http://schemas.microsoft.com/office/drawing/2010/main">
        <mc:Choice Requires="a14">
          <p:sp>
            <p:nvSpPr>
              <p:cNvPr id="3" name="对象 -2147482616">
                <a:extLst>
                  <a:ext uri="{FF2B5EF4-FFF2-40B4-BE49-F238E27FC236}">
                    <a16:creationId xmlns:a16="http://schemas.microsoft.com/office/drawing/2014/main" id="{8674FFCC-86E8-4047-9EF8-BD9261999521}"/>
                  </a:ext>
                </a:extLst>
              </p:cNvPr>
              <p:cNvSpPr txBox="1"/>
              <p:nvPr/>
            </p:nvSpPr>
            <p:spPr>
              <a:xfrm>
                <a:off x="523281" y="3621838"/>
                <a:ext cx="4774266" cy="869258"/>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𝑤𝑜</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𝑒</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m:rPr>
                                      <m:sty m:val="p"/>
                                    </m:rPr>
                                    <a:rPr lang="en-US" altLang="zh-CN" i="1">
                                      <a:latin typeface="Cambria Math" panose="02040503050406030204" pitchFamily="18" charset="0"/>
                                    </a:rPr>
                                    <m:t>Event</m:t>
                                  </m:r>
                                  <m:r>
                                    <a:rPr lang="en-US" altLang="zh-CN" b="0" i="1" smtClean="0">
                                      <a:latin typeface="Cambria Math" panose="02040503050406030204" pitchFamily="18" charset="0"/>
                                    </a:rPr>
                                    <m:t>%</m:t>
                                  </m:r>
                                </m:num>
                                <m:den>
                                  <m:r>
                                    <a:rPr lang="en-US" altLang="zh-CN" b="0" i="1" smtClean="0">
                                      <a:solidFill>
                                        <a:srgbClr val="000000"/>
                                      </a:solidFill>
                                      <a:latin typeface="Cambria Math" panose="02040503050406030204" pitchFamily="18" charset="0"/>
                                    </a:rPr>
                                    <m:t>𝑁𝑜𝑡</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𝐸𝑣𝑒𝑛𝑡</m:t>
                                  </m:r>
                                  <m:r>
                                    <a:rPr lang="en-US" altLang="zh-CN" b="0" i="1" smtClean="0">
                                      <a:solidFill>
                                        <a:srgbClr val="000000"/>
                                      </a:solidFill>
                                      <a:latin typeface="Cambria Math" panose="02040503050406030204" pitchFamily="18" charset="0"/>
                                    </a:rPr>
                                    <m:t>%</m:t>
                                  </m:r>
                                </m:den>
                              </m:f>
                            </m:e>
                          </m:d>
                        </m:e>
                      </m:func>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𝐵</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𝐵</m:t>
                                      </m:r>
                                    </m:e>
                                    <m:sub>
                                      <m:r>
                                        <a:rPr lang="zh-CN" altLang="en-US" i="1">
                                          <a:solidFill>
                                            <a:srgbClr val="000000"/>
                                          </a:solidFill>
                                          <a:latin typeface="Cambria Math" panose="02040503050406030204" pitchFamily="18" charset="0"/>
                                        </a:rPr>
                                        <m:t>𝑇</m:t>
                                      </m:r>
                                    </m:sub>
                                  </m:sSub>
                                </m:num>
                                <m:den>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𝑇</m:t>
                                      </m:r>
                                    </m:sub>
                                  </m:sSub>
                                </m:den>
                              </m:f>
                            </m:e>
                          </m:d>
                        </m:e>
                      </m:func>
                    </m:oMath>
                  </m:oMathPara>
                </a14:m>
                <a:endParaRPr lang="zh-CN" altLang="en-US" dirty="0"/>
              </a:p>
            </p:txBody>
          </p:sp>
        </mc:Choice>
        <mc:Fallback xmlns="">
          <p:sp>
            <p:nvSpPr>
              <p:cNvPr id="3" name="对象 -2147482616">
                <a:extLst>
                  <a:ext uri="{FF2B5EF4-FFF2-40B4-BE49-F238E27FC236}">
                    <a16:creationId xmlns:a16="http://schemas.microsoft.com/office/drawing/2014/main" id="{8674FFCC-86E8-4047-9EF8-BD9261999521}"/>
                  </a:ext>
                </a:extLst>
              </p:cNvPr>
              <p:cNvSpPr txBox="1">
                <a:spLocks noRot="1" noChangeAspect="1" noMove="1" noResize="1" noEditPoints="1" noAdjustHandles="1" noChangeArrowheads="1" noChangeShapeType="1" noTextEdit="1"/>
              </p:cNvSpPr>
              <p:nvPr/>
            </p:nvSpPr>
            <p:spPr>
              <a:xfrm>
                <a:off x="523281" y="3621838"/>
                <a:ext cx="4774266" cy="869258"/>
              </a:xfrm>
              <a:prstGeom prst="rect">
                <a:avLst/>
              </a:prstGeom>
              <a:blipFill>
                <a:blip r:embed="rId4"/>
                <a:stretch>
                  <a:fillRect/>
                </a:stretch>
              </a:blipFill>
              <a:ln w="38100">
                <a:noFill/>
                <a:miter/>
              </a:ln>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B71B56DD-B01C-4590-AFE0-55354B1A5EC8}"/>
              </a:ext>
            </a:extLst>
          </p:cNvPr>
          <p:cNvPicPr>
            <a:picLocks noChangeAspect="1"/>
          </p:cNvPicPr>
          <p:nvPr/>
        </p:nvPicPr>
        <p:blipFill>
          <a:blip r:embed="rId5"/>
          <a:stretch>
            <a:fillRect/>
          </a:stretch>
        </p:blipFill>
        <p:spPr>
          <a:xfrm>
            <a:off x="6096000" y="5706690"/>
            <a:ext cx="3829078" cy="671517"/>
          </a:xfrm>
          <a:prstGeom prst="rect">
            <a:avLst/>
          </a:prstGeom>
        </p:spPr>
      </p:pic>
      <p:sp>
        <p:nvSpPr>
          <p:cNvPr id="15" name="文本框 14">
            <a:extLst>
              <a:ext uri="{FF2B5EF4-FFF2-40B4-BE49-F238E27FC236}">
                <a16:creationId xmlns:a16="http://schemas.microsoft.com/office/drawing/2014/main" id="{138A03D3-053D-4F29-B5C7-D593052DB2C9}"/>
              </a:ext>
            </a:extLst>
          </p:cNvPr>
          <p:cNvSpPr txBox="1"/>
          <p:nvPr/>
        </p:nvSpPr>
        <p:spPr>
          <a:xfrm>
            <a:off x="9918354" y="5947993"/>
            <a:ext cx="2305625"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800" dirty="0"/>
              <a:t>防止分母为</a:t>
            </a:r>
            <a:r>
              <a:rPr lang="en-US" altLang="zh-CN" sz="1800" dirty="0"/>
              <a:t>0</a:t>
            </a:r>
            <a:r>
              <a:rPr lang="zh-CN" altLang="en-US" sz="1800" dirty="0"/>
              <a:t>的情况</a:t>
            </a:r>
            <a:endParaRPr lang="zh-CN" altLang="en-US" dirty="0"/>
          </a:p>
        </p:txBody>
      </p:sp>
    </p:spTree>
    <p:custDataLst>
      <p:tags r:id="rId1"/>
    </p:custDataLst>
    <p:extLst>
      <p:ext uri="{BB962C8B-B14F-4D97-AF65-F5344CB8AC3E}">
        <p14:creationId xmlns:p14="http://schemas.microsoft.com/office/powerpoint/2010/main" val="241348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7" name="Content Placeholder 2"/>
          <p:cNvSpPr txBox="1">
            <a:spLocks noGrp="1"/>
          </p:cNvSpPr>
          <p:nvPr/>
        </p:nvSpPr>
        <p:spPr>
          <a:xfrm>
            <a:off x="581025" y="13220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IV（Information Value）</a:t>
            </a:r>
            <a:r>
              <a:rPr lang="zh-CN" sz="1600" dirty="0">
                <a:ea typeface="宋体" panose="02010600030101010101" pitchFamily="2" charset="-122"/>
                <a:sym typeface="+mn-ea"/>
              </a:rPr>
              <a:t>：</a:t>
            </a:r>
            <a:endParaRPr sz="1600" dirty="0">
              <a:ea typeface="宋体" panose="02010600030101010101" pitchFamily="2" charset="-122"/>
              <a:sym typeface="+mn-ea"/>
            </a:endParaRPr>
          </a:p>
          <a:p>
            <a:pPr>
              <a:lnSpc>
                <a:spcPct val="150000"/>
              </a:lnSpc>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woe只考虑了风险区分的能力，没有考虑能区分的用户有多少</a:t>
            </a:r>
          </a:p>
          <a:p>
            <a:pPr>
              <a:lnSpc>
                <a:spcPct val="150000"/>
              </a:lnSpc>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IV衡量一个变量的风险区分能力</a:t>
            </a: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即</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衡量各变量对y的预测能力，用于筛选变量</a:t>
            </a: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IV的计算，</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可以</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认为是WOE的加权和</a:t>
            </a: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mc:AlternateContent xmlns:mc="http://schemas.openxmlformats.org/markup-compatibility/2006" xmlns:a14="http://schemas.microsoft.com/office/drawing/2010/main">
        <mc:Choice Requires="a14">
          <p:sp>
            <p:nvSpPr>
              <p:cNvPr id="9" name="对象 -2147482616"/>
              <p:cNvSpPr txBox="1"/>
              <p:nvPr/>
            </p:nvSpPr>
            <p:spPr>
              <a:xfrm>
                <a:off x="732789" y="3541506"/>
                <a:ext cx="5304939" cy="2215515"/>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𝐼</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d>
                        <m:dPr>
                          <m:ctrlPr>
                            <a:rPr lang="zh-CN" altLang="en-US" i="1">
                              <a:latin typeface="Cambria Math" panose="02040503050406030204" pitchFamily="18" charset="0"/>
                            </a:rPr>
                          </m:ctrlPr>
                        </m:dPr>
                        <m:e>
                          <m:r>
                            <m:rPr>
                              <m:sty m:val="p"/>
                            </m:rPr>
                            <a:rPr lang="en-US" altLang="zh-CN" i="1" smtClean="0">
                              <a:latin typeface="Cambria Math" panose="02040503050406030204" pitchFamily="18" charset="0"/>
                            </a:rPr>
                            <m:t>Event</m:t>
                          </m:r>
                          <m:r>
                            <a:rPr lang="en-US" altLang="zh-CN" b="0" i="1" smtClean="0">
                              <a:latin typeface="Cambria Math" panose="02040503050406030204" pitchFamily="18" charset="0"/>
                            </a:rPr>
                            <m:t>%</m:t>
                          </m:r>
                          <m:r>
                            <a:rPr lang="zh-CN" altLang="en-US" i="1">
                              <a:latin typeface="Cambria Math" panose="02040503050406030204" pitchFamily="18" charset="0"/>
                            </a:rPr>
                            <m:t>−</m:t>
                          </m:r>
                          <m:r>
                            <a:rPr lang="en-US" altLang="zh-CN" b="0" i="1" smtClean="0">
                              <a:latin typeface="Cambria Math" panose="02040503050406030204" pitchFamily="18" charset="0"/>
                            </a:rPr>
                            <m:t>𝑁𝑜𝑡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𝐸𝑣𝑒𝑛𝑡</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𝑙𝑛</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en-US" altLang="zh-CN" b="0" i="1" smtClean="0">
                                  <a:latin typeface="Cambria Math" panose="02040503050406030204" pitchFamily="18" charset="0"/>
                                </a:rPr>
                                <m:t>𝐸𝑣𝑒𝑛𝑡</m:t>
                              </m:r>
                              <m:r>
                                <a:rPr lang="en-US" altLang="zh-CN" i="1">
                                  <a:latin typeface="Cambria Math" panose="02040503050406030204" pitchFamily="18" charset="0"/>
                                </a:rPr>
                                <m:t>%</m:t>
                              </m:r>
                            </m:num>
                            <m:den>
                              <m:r>
                                <a:rPr lang="en-US" altLang="zh-CN" b="0" i="1" smtClean="0">
                                  <a:latin typeface="Cambria Math" panose="02040503050406030204" pitchFamily="18" charset="0"/>
                                </a:rPr>
                                <m:t>𝑁𝑜𝑡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𝐸𝑣𝑒𝑛𝑡</m:t>
                              </m:r>
                              <m:r>
                                <a:rPr lang="en-US" altLang="zh-CN" b="0" i="1" smtClean="0">
                                  <a:latin typeface="Cambria Math" panose="02040503050406030204" pitchFamily="18" charset="0"/>
                                </a:rPr>
                                <m:t>%</m:t>
                              </m:r>
                            </m:den>
                          </m:f>
                        </m:e>
                      </m:d>
                      <m:r>
                        <a:rPr lang="en-US" altLang="zh-CN" i="1">
                          <a:latin typeface="Cambria Math" panose="02040503050406030204" pitchFamily="18" charset="0"/>
                        </a:rPr>
                        <m:t>=</m:t>
                      </m:r>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𝐵</m:t>
                                  </m:r>
                                </m:e>
                                <m:sub>
                                  <m:r>
                                    <a:rPr lang="zh-CN" altLang="en-US" i="1">
                                      <a:solidFill>
                                        <a:srgbClr val="000000"/>
                                      </a:solidFill>
                                      <a:latin typeface="Cambria Math" panose="02040503050406030204" pitchFamily="18" charset="0"/>
                                    </a:rPr>
                                    <m:t>𝑖</m:t>
                                  </m:r>
                                </m:sub>
                              </m:sSub>
                            </m:num>
                            <m:den>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𝐵</m:t>
                                  </m:r>
                                </m:e>
                                <m:sub>
                                  <m:r>
                                    <a:rPr lang="zh-CN" altLang="en-US" i="1">
                                      <a:solidFill>
                                        <a:srgbClr val="000000"/>
                                      </a:solidFill>
                                      <a:latin typeface="Cambria Math" panose="02040503050406030204" pitchFamily="18" charset="0"/>
                                    </a:rPr>
                                    <m:t>𝑇</m:t>
                                  </m:r>
                                </m:sub>
                              </m:sSub>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𝑖</m:t>
                                  </m:r>
                                </m:sub>
                              </m:sSub>
                            </m:num>
                            <m:den>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𝑇</m:t>
                                  </m:r>
                                </m:sub>
                              </m:sSub>
                            </m:den>
                          </m:f>
                        </m:e>
                      </m:d>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𝐵</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𝐵</m:t>
                                      </m:r>
                                    </m:e>
                                    <m:sub>
                                      <m:r>
                                        <a:rPr lang="zh-CN" altLang="en-US" i="1">
                                          <a:solidFill>
                                            <a:srgbClr val="000000"/>
                                          </a:solidFill>
                                          <a:latin typeface="Cambria Math" panose="02040503050406030204" pitchFamily="18" charset="0"/>
                                        </a:rPr>
                                        <m:t>𝑇</m:t>
                                      </m:r>
                                    </m:sub>
                                  </m:sSub>
                                </m:num>
                                <m:den>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𝑇</m:t>
                                      </m:r>
                                    </m:sub>
                                  </m:sSub>
                                </m:den>
                              </m:f>
                            </m:e>
                          </m:d>
                        </m:e>
                      </m:func>
                    </m:oMath>
                  </m:oMathPara>
                </a14:m>
                <a:endParaRPr lang="zh-CN" altLang="en-US" dirty="0"/>
              </a:p>
            </p:txBody>
          </p:sp>
        </mc:Choice>
        <mc:Fallback xmlns="">
          <p:sp>
            <p:nvSpPr>
              <p:cNvPr id="9" name="对象 -2147482616"/>
              <p:cNvSpPr txBox="1">
                <a:spLocks noRot="1" noChangeAspect="1" noMove="1" noResize="1" noEditPoints="1" noAdjustHandles="1" noChangeArrowheads="1" noChangeShapeType="1" noTextEdit="1"/>
              </p:cNvSpPr>
              <p:nvPr/>
            </p:nvSpPr>
            <p:spPr>
              <a:xfrm>
                <a:off x="732789" y="3541506"/>
                <a:ext cx="5304939" cy="2215515"/>
              </a:xfrm>
              <a:prstGeom prst="rect">
                <a:avLst/>
              </a:prstGeom>
              <a:blipFill>
                <a:blip r:embed="rId5"/>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2147482616"/>
              <p:cNvSpPr txBox="1"/>
              <p:nvPr/>
            </p:nvSpPr>
            <p:spPr>
              <a:xfrm>
                <a:off x="705576" y="4820773"/>
                <a:ext cx="1397579" cy="793828"/>
              </a:xfrm>
              <a:prstGeom prst="rect">
                <a:avLst/>
              </a:prstGeom>
              <a:noFill/>
              <a:ln w="38100">
                <a:noFill/>
                <a:miter/>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𝐼𝑉</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𝐼</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zh-CN" altLang="en-US"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11" name="对象 -2147482616"/>
              <p:cNvSpPr txBox="1">
                <a:spLocks noRot="1" noChangeAspect="1" noMove="1" noResize="1" noEditPoints="1" noAdjustHandles="1" noChangeArrowheads="1" noChangeShapeType="1" noTextEdit="1"/>
              </p:cNvSpPr>
              <p:nvPr/>
            </p:nvSpPr>
            <p:spPr>
              <a:xfrm>
                <a:off x="705576" y="4820773"/>
                <a:ext cx="1397579" cy="793828"/>
              </a:xfrm>
              <a:prstGeom prst="rect">
                <a:avLst/>
              </a:prstGeom>
              <a:blipFill>
                <a:blip r:embed="rId6"/>
                <a:stretch>
                  <a:fillRect/>
                </a:stretch>
              </a:blipFill>
              <a:ln w="38100">
                <a:noFill/>
                <a:miter/>
              </a:ln>
            </p:spPr>
            <p:txBody>
              <a:bodyPr/>
              <a:lstStyle/>
              <a:p>
                <a:r>
                  <a:rPr lang="zh-CN" altLang="en-US">
                    <a:noFill/>
                  </a:rPr>
                  <a:t> </a:t>
                </a:r>
              </a:p>
            </p:txBody>
          </p:sp>
        </mc:Fallback>
      </mc:AlternateContent>
      <p:graphicFrame>
        <p:nvGraphicFramePr>
          <p:cNvPr id="3" name="表格 2"/>
          <p:cNvGraphicFramePr/>
          <p:nvPr>
            <p:custDataLst>
              <p:tags r:id="rId2"/>
            </p:custDataLst>
          </p:nvPr>
        </p:nvGraphicFramePr>
        <p:xfrm>
          <a:off x="5924550" y="2383790"/>
          <a:ext cx="4784090" cy="2217420"/>
        </p:xfrm>
        <a:graphic>
          <a:graphicData uri="http://schemas.openxmlformats.org/drawingml/2006/table">
            <a:tbl>
              <a:tblPr firstRow="1" bandRow="1">
                <a:tableStyleId>{5940675A-B579-460E-94D1-54222C63F5DA}</a:tableStyleId>
              </a:tblPr>
              <a:tblGrid>
                <a:gridCol w="2392045">
                  <a:extLst>
                    <a:ext uri="{9D8B030D-6E8A-4147-A177-3AD203B41FA5}">
                      <a16:colId xmlns:a16="http://schemas.microsoft.com/office/drawing/2014/main" val="20000"/>
                    </a:ext>
                  </a:extLst>
                </a:gridCol>
                <a:gridCol w="2392045">
                  <a:extLst>
                    <a:ext uri="{9D8B030D-6E8A-4147-A177-3AD203B41FA5}">
                      <a16:colId xmlns:a16="http://schemas.microsoft.com/office/drawing/2014/main" val="20001"/>
                    </a:ext>
                  </a:extLst>
                </a:gridCol>
              </a:tblGrid>
              <a:tr h="369570">
                <a:tc>
                  <a:txBody>
                    <a:bodyPr/>
                    <a:lstStyle/>
                    <a:p>
                      <a:pPr algn="ctr">
                        <a:buNone/>
                      </a:pPr>
                      <a:r>
                        <a:rPr lang="en-US" altLang="zh-CN" sz="1600"/>
                        <a:t>IV</a:t>
                      </a:r>
                      <a:r>
                        <a:rPr lang="zh-CN" altLang="en-US" sz="1600">
                          <a:ea typeface="宋体" panose="02010600030101010101" pitchFamily="2" charset="-122"/>
                        </a:rPr>
                        <a:t>范围</a:t>
                      </a:r>
                    </a:p>
                  </a:txBody>
                  <a:tcPr/>
                </a:tc>
                <a:tc>
                  <a:txBody>
                    <a:bodyPr/>
                    <a:lstStyle/>
                    <a:p>
                      <a:pPr algn="ctr">
                        <a:buNone/>
                      </a:pPr>
                      <a:r>
                        <a:rPr lang="zh-CN" altLang="en-US" sz="1600"/>
                        <a:t>变量评估（预测效果）</a:t>
                      </a:r>
                    </a:p>
                  </a:txBody>
                  <a:tcPr/>
                </a:tc>
                <a:extLst>
                  <a:ext uri="{0D108BD9-81ED-4DB2-BD59-A6C34878D82A}">
                    <a16:rowId xmlns:a16="http://schemas.microsoft.com/office/drawing/2014/main" val="10000"/>
                  </a:ext>
                </a:extLst>
              </a:tr>
              <a:tr h="369570">
                <a:tc>
                  <a:txBody>
                    <a:bodyPr/>
                    <a:lstStyle/>
                    <a:p>
                      <a:pPr algn="ctr">
                        <a:buNone/>
                      </a:pPr>
                      <a:r>
                        <a:rPr lang="zh-CN" altLang="en-US" sz="1600"/>
                        <a:t>小于</a:t>
                      </a:r>
                      <a:r>
                        <a:rPr lang="en-US" altLang="zh-CN" sz="1600"/>
                        <a:t>0.02</a:t>
                      </a:r>
                    </a:p>
                  </a:txBody>
                  <a:tcPr/>
                </a:tc>
                <a:tc>
                  <a:txBody>
                    <a:bodyPr/>
                    <a:lstStyle/>
                    <a:p>
                      <a:pPr algn="ctr">
                        <a:buNone/>
                      </a:pPr>
                      <a:r>
                        <a:rPr lang="zh-CN" altLang="en-US" sz="1600"/>
                        <a:t>几乎没有</a:t>
                      </a:r>
                    </a:p>
                  </a:txBody>
                  <a:tcPr/>
                </a:tc>
                <a:extLst>
                  <a:ext uri="{0D108BD9-81ED-4DB2-BD59-A6C34878D82A}">
                    <a16:rowId xmlns:a16="http://schemas.microsoft.com/office/drawing/2014/main" val="10001"/>
                  </a:ext>
                </a:extLst>
              </a:tr>
              <a:tr h="369570">
                <a:tc>
                  <a:txBody>
                    <a:bodyPr/>
                    <a:lstStyle/>
                    <a:p>
                      <a:pPr algn="ctr">
                        <a:buNone/>
                      </a:pPr>
                      <a:r>
                        <a:rPr lang="en-US" altLang="zh-CN" sz="1600"/>
                        <a:t>0.02</a:t>
                      </a:r>
                      <a:r>
                        <a:rPr lang="en-US" altLang="zh-CN" sz="1600">
                          <a:ea typeface="宋体" panose="02010600030101010101" pitchFamily="2" charset="-122"/>
                        </a:rPr>
                        <a:t>~0.1</a:t>
                      </a:r>
                    </a:p>
                  </a:txBody>
                  <a:tcPr/>
                </a:tc>
                <a:tc>
                  <a:txBody>
                    <a:bodyPr/>
                    <a:lstStyle/>
                    <a:p>
                      <a:pPr algn="ctr">
                        <a:buNone/>
                      </a:pPr>
                      <a:r>
                        <a:rPr lang="zh-CN" altLang="en-US" sz="1600"/>
                        <a:t>弱</a:t>
                      </a:r>
                    </a:p>
                  </a:txBody>
                  <a:tcPr/>
                </a:tc>
                <a:extLst>
                  <a:ext uri="{0D108BD9-81ED-4DB2-BD59-A6C34878D82A}">
                    <a16:rowId xmlns:a16="http://schemas.microsoft.com/office/drawing/2014/main" val="10002"/>
                  </a:ext>
                </a:extLst>
              </a:tr>
              <a:tr h="369570">
                <a:tc>
                  <a:txBody>
                    <a:bodyPr/>
                    <a:lstStyle/>
                    <a:p>
                      <a:pPr algn="ctr">
                        <a:buNone/>
                      </a:pPr>
                      <a:r>
                        <a:rPr lang="en-US" altLang="zh-CN" sz="1600"/>
                        <a:t>0.1~0.3</a:t>
                      </a:r>
                    </a:p>
                  </a:txBody>
                  <a:tcPr/>
                </a:tc>
                <a:tc>
                  <a:txBody>
                    <a:bodyPr/>
                    <a:lstStyle/>
                    <a:p>
                      <a:pPr algn="ctr">
                        <a:buNone/>
                      </a:pPr>
                      <a:r>
                        <a:rPr lang="zh-CN" altLang="en-US" sz="1600"/>
                        <a:t>中等</a:t>
                      </a:r>
                    </a:p>
                  </a:txBody>
                  <a:tcPr/>
                </a:tc>
                <a:extLst>
                  <a:ext uri="{0D108BD9-81ED-4DB2-BD59-A6C34878D82A}">
                    <a16:rowId xmlns:a16="http://schemas.microsoft.com/office/drawing/2014/main" val="10003"/>
                  </a:ext>
                </a:extLst>
              </a:tr>
              <a:tr h="369570">
                <a:tc>
                  <a:txBody>
                    <a:bodyPr/>
                    <a:lstStyle/>
                    <a:p>
                      <a:pPr algn="ctr">
                        <a:buNone/>
                      </a:pPr>
                      <a:r>
                        <a:rPr lang="en-US" altLang="zh-CN" sz="1600"/>
                        <a:t>0.3~0.5</a:t>
                      </a:r>
                    </a:p>
                  </a:txBody>
                  <a:tcPr/>
                </a:tc>
                <a:tc>
                  <a:txBody>
                    <a:bodyPr/>
                    <a:lstStyle/>
                    <a:p>
                      <a:pPr algn="ctr">
                        <a:buNone/>
                      </a:pPr>
                      <a:r>
                        <a:rPr lang="zh-CN" altLang="en-US" sz="1600"/>
                        <a:t>强</a:t>
                      </a:r>
                    </a:p>
                  </a:txBody>
                  <a:tcPr/>
                </a:tc>
                <a:extLst>
                  <a:ext uri="{0D108BD9-81ED-4DB2-BD59-A6C34878D82A}">
                    <a16:rowId xmlns:a16="http://schemas.microsoft.com/office/drawing/2014/main" val="10004"/>
                  </a:ext>
                </a:extLst>
              </a:tr>
              <a:tr h="369570">
                <a:tc>
                  <a:txBody>
                    <a:bodyPr/>
                    <a:lstStyle/>
                    <a:p>
                      <a:pPr algn="ctr">
                        <a:buNone/>
                      </a:pPr>
                      <a:r>
                        <a:rPr lang="zh-CN" altLang="en-US" sz="1600"/>
                        <a:t>大于</a:t>
                      </a:r>
                      <a:r>
                        <a:rPr lang="en-US" altLang="zh-CN" sz="1600"/>
                        <a:t>0.5</a:t>
                      </a:r>
                    </a:p>
                  </a:txBody>
                  <a:tcPr/>
                </a:tc>
                <a:tc>
                  <a:txBody>
                    <a:bodyPr/>
                    <a:lstStyle/>
                    <a:p>
                      <a:pPr algn="ctr">
                        <a:buNone/>
                      </a:pPr>
                      <a:r>
                        <a:rPr lang="zh-CN" altLang="en-US" sz="1600"/>
                        <a:t>难以置信，需要确认</a:t>
                      </a:r>
                    </a:p>
                  </a:txBody>
                  <a:tcPr/>
                </a:tc>
                <a:extLst>
                  <a:ext uri="{0D108BD9-81ED-4DB2-BD59-A6C34878D82A}">
                    <a16:rowId xmlns:a16="http://schemas.microsoft.com/office/drawing/2014/main" val="10005"/>
                  </a:ext>
                </a:extLst>
              </a:tr>
            </a:tbl>
          </a:graphicData>
        </a:graphic>
      </p:graphicFrame>
      <p:sp>
        <p:nvSpPr>
          <p:cNvPr id="4" name="Content Placeholder 2"/>
          <p:cNvSpPr txBox="1">
            <a:spLocks noGrp="1"/>
          </p:cNvSpPr>
          <p:nvPr/>
        </p:nvSpPr>
        <p:spPr>
          <a:xfrm>
            <a:off x="5847080" y="1297305"/>
            <a:ext cx="4996815" cy="56324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sz="1600" dirty="0">
                <a:ea typeface="宋体" panose="02010600030101010101" pitchFamily="2" charset="-122"/>
                <a:sym typeface="+mn-ea"/>
              </a:rPr>
              <a:t>IV是与WOE密切相关的一个指标，在应用实践中，评价标准</a:t>
            </a:r>
            <a:r>
              <a:rPr lang="zh-CN" sz="1600" dirty="0">
                <a:ea typeface="宋体" panose="02010600030101010101" pitchFamily="2" charset="-122"/>
                <a:sym typeface="+mn-ea"/>
              </a:rPr>
              <a:t>可参考如下：</a:t>
            </a:r>
            <a:endParaRPr lang="en-US" altLang="zh-CN" sz="1600" dirty="0">
              <a:ea typeface="宋体" panose="02010600030101010101" pitchFamily="2" charset="-122"/>
              <a:sym typeface="+mn-ea"/>
            </a:endParaRPr>
          </a:p>
          <a:p>
            <a:pPr marL="0" indent="0">
              <a:lnSpc>
                <a:spcPct val="150000"/>
              </a:lnSpc>
              <a:buNone/>
            </a:pPr>
            <a:endParaRPr lang="en-US" sz="1600" dirty="0">
              <a:ea typeface="宋体" panose="02010600030101010101" pitchFamily="2" charset="-122"/>
              <a:sym typeface="+mn-ea"/>
            </a:endParaRPr>
          </a:p>
          <a:p>
            <a:pPr marL="0" indent="0">
              <a:lnSpc>
                <a:spcPct val="150000"/>
              </a:lnSpc>
              <a:buNone/>
            </a:pPr>
            <a:endParaRPr lang="en-US" sz="1600" dirty="0">
              <a:ea typeface="宋体" panose="02010600030101010101" pitchFamily="2" charset="-122"/>
              <a:sym typeface="+mn-ea"/>
            </a:endParaRPr>
          </a:p>
          <a:p>
            <a:pPr marL="0" indent="0">
              <a:lnSpc>
                <a:spcPct val="150000"/>
              </a:lnSpc>
              <a:buNone/>
            </a:pPr>
            <a:endParaRPr lang="en-US" sz="1600" dirty="0">
              <a:ea typeface="宋体" panose="02010600030101010101" pitchFamily="2" charset="-122"/>
              <a:sym typeface="+mn-ea"/>
            </a:endParaRPr>
          </a:p>
          <a:p>
            <a:pPr marL="0" indent="0">
              <a:lnSpc>
                <a:spcPct val="150000"/>
              </a:lnSpc>
              <a:buNone/>
            </a:pPr>
            <a:endParaRPr lang="en-US" sz="1600" dirty="0">
              <a:ea typeface="宋体" panose="02010600030101010101" pitchFamily="2" charset="-122"/>
              <a:sym typeface="+mn-ea"/>
            </a:endParaRPr>
          </a:p>
          <a:p>
            <a:pPr marL="0" indent="0">
              <a:lnSpc>
                <a:spcPct val="150000"/>
              </a:lnSpc>
              <a:buNone/>
            </a:pPr>
            <a:endParaRPr lang="en-US" sz="1600" dirty="0">
              <a:ea typeface="宋体" panose="02010600030101010101" pitchFamily="2" charset="-122"/>
              <a:sym typeface="+mn-ea"/>
            </a:endParaRPr>
          </a:p>
          <a:p>
            <a:pPr marL="0" indent="0">
              <a:lnSpc>
                <a:spcPct val="150000"/>
              </a:lnSpc>
              <a:buNone/>
            </a:pPr>
            <a:r>
              <a:rPr lang="en-US" altLang="zh-CN" sz="1600" dirty="0">
                <a:solidFill>
                  <a:srgbClr val="FF0000"/>
                </a:solidFill>
                <a:ea typeface="宋体" panose="02010600030101010101" pitchFamily="2" charset="-122"/>
                <a:sym typeface="+mn-ea"/>
              </a:rPr>
              <a:t>Thinking</a:t>
            </a:r>
            <a:r>
              <a:rPr lang="zh-CN" altLang="en-US" sz="1600" dirty="0">
                <a:solidFill>
                  <a:srgbClr val="FF0000"/>
                </a:solidFill>
                <a:ea typeface="宋体" panose="02010600030101010101" pitchFamily="2" charset="-122"/>
                <a:sym typeface="+mn-ea"/>
              </a:rPr>
              <a:t>：怎样使用</a:t>
            </a:r>
            <a:r>
              <a:rPr lang="en-US" altLang="zh-CN" sz="1600" dirty="0">
                <a:solidFill>
                  <a:srgbClr val="FF0000"/>
                </a:solidFill>
                <a:ea typeface="宋体" panose="02010600030101010101" pitchFamily="2" charset="-122"/>
                <a:sym typeface="+mn-ea"/>
              </a:rPr>
              <a:t>IV</a:t>
            </a:r>
            <a:r>
              <a:rPr lang="zh-CN" altLang="en-US" sz="1600" dirty="0">
                <a:solidFill>
                  <a:srgbClr val="FF0000"/>
                </a:solidFill>
                <a:ea typeface="宋体" panose="02010600030101010101" pitchFamily="2" charset="-122"/>
                <a:sym typeface="+mn-ea"/>
              </a:rPr>
              <a:t>值进行特征变量的筛选？</a:t>
            </a:r>
            <a:endParaRPr lang="en-US" altLang="zh-CN" sz="1600" dirty="0">
              <a:solidFill>
                <a:srgbClr val="FF0000"/>
              </a:solidFill>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sym typeface="+mn-ea"/>
              </a:rPr>
              <a:t>比如筛选掉</a:t>
            </a:r>
            <a:r>
              <a:rPr lang="en-US" altLang="zh-CN" sz="1600" dirty="0">
                <a:ea typeface="宋体" panose="02010600030101010101" pitchFamily="2" charset="-122"/>
                <a:sym typeface="+mn-ea"/>
              </a:rPr>
              <a:t>IV &lt; 0.1</a:t>
            </a:r>
            <a:r>
              <a:rPr lang="zh-CN" altLang="en-US" sz="1600" dirty="0">
                <a:ea typeface="宋体" panose="02010600030101010101" pitchFamily="2" charset="-122"/>
                <a:sym typeface="+mn-ea"/>
              </a:rPr>
              <a:t>的变量，因为该特征对于</a:t>
            </a:r>
            <a:r>
              <a:rPr lang="en-US" altLang="zh-CN" sz="1600" dirty="0">
                <a:ea typeface="宋体" panose="02010600030101010101" pitchFamily="2" charset="-122"/>
                <a:sym typeface="+mn-ea"/>
              </a:rPr>
              <a:t>y</a:t>
            </a:r>
            <a:r>
              <a:rPr lang="zh-CN" altLang="en-US" sz="1600" dirty="0">
                <a:ea typeface="宋体" panose="02010600030101010101" pitchFamily="2" charset="-122"/>
                <a:sym typeface="+mn-ea"/>
              </a:rPr>
              <a:t>的预测能力很弱</a:t>
            </a:r>
            <a:endParaRPr sz="1600" dirty="0">
              <a:ea typeface="宋体" panose="02010600030101010101" pitchFamily="2" charset="-122"/>
              <a:sym typeface="+mn-ea"/>
            </a:endParaRP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5" name="矩形 4"/>
          <p:cNvSpPr/>
          <p:nvPr/>
        </p:nvSpPr>
        <p:spPr>
          <a:xfrm>
            <a:off x="2563044" y="4113003"/>
            <a:ext cx="1532255" cy="844550"/>
          </a:xfrm>
          <a:prstGeom prst="rect">
            <a:avLst/>
          </a:prstGeom>
          <a:noFill/>
          <a:ln w="28575" cap="flat">
            <a:solidFill>
              <a:srgbClr val="FF0000"/>
            </a:solidFill>
            <a:prstDash val="solid"/>
            <a:miter lim="800000"/>
          </a:ln>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15" name="下箭头 14"/>
          <p:cNvSpPr/>
          <p:nvPr/>
        </p:nvSpPr>
        <p:spPr>
          <a:xfrm rot="1020000">
            <a:off x="3172865" y="4988423"/>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7" name="Content Placeholder 2"/>
          <p:cNvSpPr txBox="1">
            <a:spLocks noGrp="1"/>
          </p:cNvSpPr>
          <p:nvPr/>
        </p:nvSpPr>
        <p:spPr>
          <a:xfrm>
            <a:off x="581025" y="13220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ea typeface="PingFang SC" panose="020B0400000000000000" pitchFamily="34" charset="-122"/>
                <a:cs typeface="Times New Roman" panose="02020603050405020304" pitchFamily="18" charset="0"/>
                <a:sym typeface="+mn-ea"/>
              </a:rPr>
              <a:t>WOE</a:t>
            </a:r>
            <a:r>
              <a:rPr lang="zh-CN" altLang="en-US" sz="1600" kern="100" dirty="0">
                <a:ea typeface="PingFang SC" panose="020B0400000000000000" pitchFamily="34" charset="-122"/>
                <a:cs typeface="Times New Roman" panose="02020603050405020304" pitchFamily="18" charset="0"/>
                <a:sym typeface="+mn-ea"/>
              </a:rPr>
              <a:t>和</a:t>
            </a:r>
            <a:r>
              <a:rPr lang="en-US" altLang="zh-CN" sz="1600" kern="100" dirty="0">
                <a:ea typeface="PingFang SC" panose="020B0400000000000000" pitchFamily="34" charset="-122"/>
                <a:cs typeface="Times New Roman" panose="02020603050405020304" pitchFamily="18" charset="0"/>
                <a:sym typeface="+mn-ea"/>
              </a:rPr>
              <a:t>IV</a:t>
            </a:r>
            <a:r>
              <a:rPr lang="zh-CN" altLang="en-US" sz="1600" kern="100" dirty="0">
                <a:ea typeface="PingFang SC" panose="020B0400000000000000" pitchFamily="34" charset="-122"/>
                <a:cs typeface="Times New Roman" panose="02020603050405020304" pitchFamily="18" charset="0"/>
                <a:sym typeface="+mn-ea"/>
              </a:rPr>
              <a:t>计算步骤：</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tep1</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对于连续型变量，进行分箱（binning），</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可以选择等频、等距，或者自定义间隔</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对于离散型变量，如果分箱太多，则进行分箱合并</a:t>
            </a: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tep2</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统计每个分箱里的好人数(bin_goods)和坏人数(bin_bads)</a:t>
            </a: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tep3</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分别除以总的好人数(total_goods)和坏人数(total_bads)，</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得到每个分箱内的边际好人占比margin_good_rate和边际坏人比margin_bad_rate</a:t>
            </a: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tep4</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计算每个分箱的</a:t>
            </a:r>
            <a:r>
              <a:rPr lang="en-US"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WOE</a:t>
            </a:r>
            <a:endPar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4" name="Content Placeholder 2"/>
          <p:cNvSpPr txBox="1">
            <a:spLocks noGrp="1"/>
          </p:cNvSpPr>
          <p:nvPr/>
        </p:nvSpPr>
        <p:spPr>
          <a:xfrm>
            <a:off x="6237605" y="1354455"/>
            <a:ext cx="4996815" cy="56324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tep5</a:t>
            </a: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检查每个分箱（除null分箱外）里</a:t>
            </a: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WOE</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值是否满足单调性，若不满足，返回step1</a:t>
            </a:r>
          </a:p>
          <a:p>
            <a:pPr marL="0" indent="0">
              <a:lnSpc>
                <a:spcPct val="150000"/>
              </a:lnSpc>
              <a:buNone/>
            </a:pP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说明</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：null分箱由于有明确的业务解释，因此不需要考虑满足单调性</a:t>
            </a: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tep6</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计算每个分箱里的IV，最终求和，即得到最终的IV</a:t>
            </a:r>
          </a:p>
        </p:txBody>
      </p:sp>
      <mc:AlternateContent xmlns:mc="http://schemas.openxmlformats.org/markup-compatibility/2006" xmlns:a14="http://schemas.microsoft.com/office/drawing/2010/main">
        <mc:Choice Requires="a14">
          <p:sp>
            <p:nvSpPr>
              <p:cNvPr id="6" name="对象 -2147482616"/>
              <p:cNvSpPr txBox="1"/>
              <p:nvPr/>
            </p:nvSpPr>
            <p:spPr>
              <a:xfrm>
                <a:off x="930275" y="5707713"/>
                <a:ext cx="3140075" cy="782955"/>
              </a:xfrm>
              <a:prstGeom prst="rect">
                <a:avLst/>
              </a:prstGeom>
              <a:noFill/>
              <a:ln w="38100">
                <a:noFill/>
                <a:miter/>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𝑊𝑂𝐸</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m:rPr>
                                      <m:nor/>
                                    </m:rPr>
                                    <a:rPr lang="zh-CN" altLang="en-US" i="0">
                                      <a:solidFill>
                                        <a:srgbClr val="000000"/>
                                      </a:solidFill>
                                      <a:latin typeface="Cambria Math" panose="02040503050406030204" pitchFamily="18" charset="0"/>
                                    </a:rPr>
                                    <m:t>margin</m:t>
                                  </m:r>
                                  <m:r>
                                    <m:rPr>
                                      <m:nor/>
                                    </m:rPr>
                                    <a:rPr lang="zh-CN" altLang="en-US" i="0">
                                      <a:solidFill>
                                        <a:srgbClr val="000000"/>
                                      </a:solidFill>
                                      <a:latin typeface="Cambria Math" panose="02040503050406030204" pitchFamily="18" charset="0"/>
                                    </a:rPr>
                                    <m:t>_</m:t>
                                  </m:r>
                                  <m:r>
                                    <m:rPr>
                                      <m:nor/>
                                    </m:rPr>
                                    <a:rPr lang="zh-CN" altLang="en-US" i="0">
                                      <a:solidFill>
                                        <a:srgbClr val="000000"/>
                                      </a:solidFill>
                                      <a:latin typeface="Cambria Math" panose="02040503050406030204" pitchFamily="18" charset="0"/>
                                    </a:rPr>
                                    <m:t>badrate</m:t>
                                  </m:r>
                                </m:num>
                                <m:den>
                                  <m:r>
                                    <m:rPr>
                                      <m:nor/>
                                    </m:rPr>
                                    <a:rPr lang="zh-CN" altLang="en-US" i="0">
                                      <a:solidFill>
                                        <a:srgbClr val="000000"/>
                                      </a:solidFill>
                                      <a:latin typeface="Cambria Math" panose="02040503050406030204" pitchFamily="18" charset="0"/>
                                    </a:rPr>
                                    <m:t>margin</m:t>
                                  </m:r>
                                  <m:r>
                                    <m:rPr>
                                      <m:nor/>
                                    </m:rPr>
                                    <a:rPr lang="zh-CN" altLang="en-US" i="0">
                                      <a:solidFill>
                                        <a:srgbClr val="000000"/>
                                      </a:solidFill>
                                      <a:latin typeface="Cambria Math" panose="02040503050406030204" pitchFamily="18" charset="0"/>
                                    </a:rPr>
                                    <m:t>_</m:t>
                                  </m:r>
                                  <m:r>
                                    <m:rPr>
                                      <m:nor/>
                                    </m:rPr>
                                    <a:rPr lang="zh-CN" altLang="en-US" i="0">
                                      <a:solidFill>
                                        <a:srgbClr val="000000"/>
                                      </a:solidFill>
                                      <a:latin typeface="Cambria Math" panose="02040503050406030204" pitchFamily="18" charset="0"/>
                                    </a:rPr>
                                    <m:t>goodrate</m:t>
                                  </m:r>
                                </m:den>
                              </m:f>
                            </m:e>
                          </m:d>
                        </m:e>
                      </m:func>
                    </m:oMath>
                  </m:oMathPara>
                </a14:m>
                <a:endParaRPr lang="zh-CN" altLang="en-US" dirty="0"/>
              </a:p>
            </p:txBody>
          </p:sp>
        </mc:Choice>
        <mc:Fallback xmlns="">
          <p:sp>
            <p:nvSpPr>
              <p:cNvPr id="6" name="对象 -2147482616"/>
              <p:cNvSpPr txBox="1">
                <a:spLocks noRot="1" noChangeAspect="1" noMove="1" noResize="1" noEditPoints="1" noAdjustHandles="1" noChangeArrowheads="1" noChangeShapeType="1" noTextEdit="1"/>
              </p:cNvSpPr>
              <p:nvPr/>
            </p:nvSpPr>
            <p:spPr>
              <a:xfrm>
                <a:off x="930275" y="5707713"/>
                <a:ext cx="3140075" cy="782955"/>
              </a:xfrm>
              <a:prstGeom prst="rect">
                <a:avLst/>
              </a:prstGeom>
              <a:blipFill>
                <a:blip r:embed="rId4"/>
                <a:stretch>
                  <a:fillRect/>
                </a:stretch>
              </a:blipFill>
              <a:ln w="38100">
                <a:noFill/>
                <a:miter/>
              </a:ln>
            </p:spPr>
            <p:txBody>
              <a:bodyPr/>
              <a:lstStyle/>
              <a:p>
                <a:r>
                  <a:rPr lang="zh-CN" altLang="en-US">
                    <a:noFill/>
                  </a:rPr>
                  <a:t> </a:t>
                </a:r>
              </a:p>
            </p:txBody>
          </p:sp>
        </mc:Fallback>
      </mc:AlternateContent>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7" name="Content Placeholder 2"/>
          <p:cNvSpPr txBox="1">
            <a:spLocks noGrp="1"/>
          </p:cNvSpPr>
          <p:nvPr/>
        </p:nvSpPr>
        <p:spPr>
          <a:xfrm>
            <a:off x="581025" y="13220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Thinking</a:t>
            </a:r>
            <a:r>
              <a:rPr 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：如何计算每个</a:t>
            </a: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bucket</a:t>
            </a:r>
            <a:r>
              <a:rPr lang="zh-CN"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中的</a:t>
            </a: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WOE</a:t>
            </a:r>
            <a:r>
              <a:rPr lang="zh-CN"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和</a:t>
            </a: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IV</a:t>
            </a:r>
            <a:r>
              <a:rPr lang="zh-CN" altLang="en-US"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a:t>
            </a:r>
          </a:p>
          <a:p>
            <a:pPr marL="0" indent="0">
              <a:lnSpc>
                <a:spcPct val="150000"/>
              </a:lnSpc>
              <a:buNone/>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margin</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_bad_rate = bad/</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total_bads</a:t>
            </a:r>
          </a:p>
          <a:p>
            <a:pPr marL="0" algn="l">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margin_good_r</a:t>
            </a: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ate = good/total_goods</a:t>
            </a:r>
          </a:p>
        </p:txBody>
      </p:sp>
      <p:graphicFrame>
        <p:nvGraphicFramePr>
          <p:cNvPr id="3" name="表格 2"/>
          <p:cNvGraphicFramePr/>
          <p:nvPr>
            <p:custDataLst>
              <p:tags r:id="rId2"/>
            </p:custDataLst>
          </p:nvPr>
        </p:nvGraphicFramePr>
        <p:xfrm>
          <a:off x="552450" y="2901315"/>
          <a:ext cx="11452225" cy="3792855"/>
        </p:xfrm>
        <a:graphic>
          <a:graphicData uri="http://schemas.openxmlformats.org/drawingml/2006/table">
            <a:tbl>
              <a:tblPr firstRow="1" bandRow="1">
                <a:tableStyleId>{5C22544A-7EE6-4342-B048-85BDC9FD1C3A}</a:tableStyleId>
              </a:tblPr>
              <a:tblGrid>
                <a:gridCol w="690880">
                  <a:extLst>
                    <a:ext uri="{9D8B030D-6E8A-4147-A177-3AD203B41FA5}">
                      <a16:colId xmlns:a16="http://schemas.microsoft.com/office/drawing/2014/main" val="20000"/>
                    </a:ext>
                  </a:extLst>
                </a:gridCol>
                <a:gridCol w="843915">
                  <a:extLst>
                    <a:ext uri="{9D8B030D-6E8A-4147-A177-3AD203B41FA5}">
                      <a16:colId xmlns:a16="http://schemas.microsoft.com/office/drawing/2014/main" val="20001"/>
                    </a:ext>
                  </a:extLst>
                </a:gridCol>
                <a:gridCol w="89916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562610">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821055">
                  <a:extLst>
                    <a:ext uri="{9D8B030D-6E8A-4147-A177-3AD203B41FA5}">
                      <a16:colId xmlns:a16="http://schemas.microsoft.com/office/drawing/2014/main" val="20006"/>
                    </a:ext>
                  </a:extLst>
                </a:gridCol>
                <a:gridCol w="920115">
                  <a:extLst>
                    <a:ext uri="{9D8B030D-6E8A-4147-A177-3AD203B41FA5}">
                      <a16:colId xmlns:a16="http://schemas.microsoft.com/office/drawing/2014/main" val="20007"/>
                    </a:ext>
                  </a:extLst>
                </a:gridCol>
                <a:gridCol w="930275">
                  <a:extLst>
                    <a:ext uri="{9D8B030D-6E8A-4147-A177-3AD203B41FA5}">
                      <a16:colId xmlns:a16="http://schemas.microsoft.com/office/drawing/2014/main" val="20008"/>
                    </a:ext>
                  </a:extLst>
                </a:gridCol>
                <a:gridCol w="939800">
                  <a:extLst>
                    <a:ext uri="{9D8B030D-6E8A-4147-A177-3AD203B41FA5}">
                      <a16:colId xmlns:a16="http://schemas.microsoft.com/office/drawing/2014/main" val="20009"/>
                    </a:ext>
                  </a:extLst>
                </a:gridCol>
                <a:gridCol w="1350570">
                  <a:extLst>
                    <a:ext uri="{9D8B030D-6E8A-4147-A177-3AD203B41FA5}">
                      <a16:colId xmlns:a16="http://schemas.microsoft.com/office/drawing/2014/main" val="20010"/>
                    </a:ext>
                  </a:extLst>
                </a:gridCol>
                <a:gridCol w="1103705">
                  <a:extLst>
                    <a:ext uri="{9D8B030D-6E8A-4147-A177-3AD203B41FA5}">
                      <a16:colId xmlns:a16="http://schemas.microsoft.com/office/drawing/2014/main" val="20011"/>
                    </a:ext>
                  </a:extLst>
                </a:gridCol>
                <a:gridCol w="1118235">
                  <a:extLst>
                    <a:ext uri="{9D8B030D-6E8A-4147-A177-3AD203B41FA5}">
                      <a16:colId xmlns:a16="http://schemas.microsoft.com/office/drawing/2014/main" val="20012"/>
                    </a:ext>
                  </a:extLst>
                </a:gridCol>
              </a:tblGrid>
              <a:tr h="485140">
                <a:tc>
                  <a:txBody>
                    <a:bodyPr/>
                    <a:lstStyle/>
                    <a:p>
                      <a:pPr algn="l">
                        <a:buNone/>
                      </a:pPr>
                      <a:r>
                        <a:rPr lang="en-US" sz="1400">
                          <a:solidFill>
                            <a:srgbClr val="000000"/>
                          </a:solidFill>
                          <a:latin typeface="宋体" panose="02010600030101010101" pitchFamily="2" charset="-122"/>
                        </a:rPr>
                        <a:t>bucket</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min_score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max_score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obs</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bad</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good</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bad_rate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good_rate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margin_bad_rate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margin_good_rate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odds(bad/good)</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dirty="0">
                          <a:solidFill>
                            <a:srgbClr val="000000"/>
                          </a:solidFill>
                          <a:latin typeface="宋体" panose="02010600030101010101" pitchFamily="2" charset="-122"/>
                        </a:rPr>
                        <a:t>woe</a:t>
                      </a:r>
                      <a:endParaRPr lang="en-US" altLang="en-US" sz="1400" dirty="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IV</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05130">
                <a:tc>
                  <a:txBody>
                    <a:bodyPr/>
                    <a:lstStyle/>
                    <a:p>
                      <a:pPr algn="l">
                        <a:buNone/>
                      </a:pPr>
                      <a:r>
                        <a:rPr lang="en-US" sz="1400">
                          <a:solidFill>
                            <a:srgbClr val="000000"/>
                          </a:solidFill>
                          <a:latin typeface="宋体" panose="02010600030101010101" pitchFamily="2" charset="-122"/>
                        </a:rPr>
                        <a:t>1</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1390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dirty="0">
                          <a:solidFill>
                            <a:srgbClr val="000000"/>
                          </a:solidFill>
                          <a:latin typeface="宋体" panose="02010600030101010101" pitchFamily="2" charset="-122"/>
                        </a:rPr>
                        <a:t>70</a:t>
                      </a:r>
                      <a:endParaRPr lang="en-US" altLang="en-US" sz="1400" dirty="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1320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05130">
                <a:tc>
                  <a:txBody>
                    <a:bodyPr/>
                    <a:lstStyle/>
                    <a:p>
                      <a:pPr algn="l">
                        <a:buNone/>
                      </a:pPr>
                      <a:r>
                        <a:rPr lang="en-US" sz="1400">
                          <a:solidFill>
                            <a:srgbClr val="000000"/>
                          </a:solidFill>
                          <a:latin typeface="宋体" panose="02010600030101010101" pitchFamily="2" charset="-122"/>
                        </a:rPr>
                        <a:t>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1070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dirty="0">
                          <a:solidFill>
                            <a:srgbClr val="000000"/>
                          </a:solidFill>
                          <a:latin typeface="宋体" panose="02010600030101010101" pitchFamily="2" charset="-122"/>
                        </a:rPr>
                        <a:t>33</a:t>
                      </a:r>
                      <a:endParaRPr lang="en-US" altLang="en-US" sz="1400" dirty="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1037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05130">
                <a:tc>
                  <a:txBody>
                    <a:bodyPr/>
                    <a:lstStyle/>
                    <a:p>
                      <a:pPr algn="l">
                        <a:buNone/>
                      </a:pPr>
                      <a:r>
                        <a:rPr lang="en-US" sz="1400">
                          <a:solidFill>
                            <a:srgbClr val="000000"/>
                          </a:solidFill>
                          <a:latin typeface="宋体" panose="02010600030101010101" pitchFamily="2" charset="-122"/>
                        </a:rPr>
                        <a:t>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1162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dirty="0">
                          <a:solidFill>
                            <a:srgbClr val="000000"/>
                          </a:solidFill>
                          <a:latin typeface="宋体" panose="02010600030101010101" pitchFamily="2" charset="-122"/>
                        </a:rPr>
                        <a:t>20</a:t>
                      </a:r>
                      <a:endParaRPr lang="en-US" altLang="en-US" sz="1400" dirty="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1142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21640">
                <a:tc>
                  <a:txBody>
                    <a:bodyPr/>
                    <a:lstStyle/>
                    <a:p>
                      <a:pPr algn="l">
                        <a:buNone/>
                      </a:pPr>
                      <a:r>
                        <a:rPr lang="en-US" sz="1400">
                          <a:solidFill>
                            <a:srgbClr val="000000"/>
                          </a:solidFill>
                          <a:latin typeface="宋体" panose="02010600030101010101" pitchFamily="2" charset="-122"/>
                        </a:rPr>
                        <a:t>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34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1162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dirty="0">
                          <a:solidFill>
                            <a:srgbClr val="000000"/>
                          </a:solidFill>
                          <a:latin typeface="宋体" panose="02010600030101010101" pitchFamily="2" charset="-122"/>
                        </a:rPr>
                        <a:t>15</a:t>
                      </a:r>
                      <a:endParaRPr lang="en-US" altLang="en-US" sz="1400" dirty="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1147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422275">
                <a:tc>
                  <a:txBody>
                    <a:bodyPr/>
                    <a:lstStyle/>
                    <a:p>
                      <a:pPr algn="l">
                        <a:buNone/>
                      </a:pPr>
                      <a:r>
                        <a:rPr lang="en-US" sz="1400">
                          <a:solidFill>
                            <a:srgbClr val="000000"/>
                          </a:solidFill>
                          <a:latin typeface="宋体" panose="02010600030101010101" pitchFamily="2" charset="-122"/>
                        </a:rPr>
                        <a:t>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34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44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1212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dirty="0">
                          <a:solidFill>
                            <a:srgbClr val="000000"/>
                          </a:solidFill>
                          <a:latin typeface="宋体" panose="02010600030101010101" pitchFamily="2" charset="-122"/>
                        </a:rPr>
                        <a:t>12</a:t>
                      </a:r>
                      <a:endParaRPr lang="en-US" altLang="en-US" sz="1400" dirty="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1200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421640">
                <a:tc>
                  <a:txBody>
                    <a:bodyPr/>
                    <a:lstStyle/>
                    <a:p>
                      <a:pPr algn="l">
                        <a:buNone/>
                      </a:pPr>
                      <a:r>
                        <a:rPr lang="en-US" sz="1400">
                          <a:solidFill>
                            <a:srgbClr val="000000"/>
                          </a:solidFill>
                          <a:latin typeface="宋体" panose="02010600030101010101" pitchFamily="2" charset="-122"/>
                        </a:rPr>
                        <a:t>6</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44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1153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dirty="0">
                          <a:solidFill>
                            <a:srgbClr val="000000"/>
                          </a:solidFill>
                          <a:latin typeface="宋体" panose="02010600030101010101" pitchFamily="2" charset="-122"/>
                        </a:rPr>
                        <a:t>9</a:t>
                      </a:r>
                      <a:endParaRPr lang="en-US" altLang="en-US" sz="1400" dirty="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1144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421640">
                <a:tc>
                  <a:txBody>
                    <a:bodyPr/>
                    <a:lstStyle/>
                    <a:p>
                      <a:pPr algn="l">
                        <a:buNone/>
                      </a:pPr>
                      <a:r>
                        <a:rPr lang="en-US" sz="1400">
                          <a:solidFill>
                            <a:srgbClr val="000000"/>
                          </a:solidFill>
                          <a:latin typeface="宋体" panose="02010600030101010101" pitchFamily="2" charset="-122"/>
                        </a:rPr>
                        <a:t>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null</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null</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1775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dirty="0">
                          <a:solidFill>
                            <a:srgbClr val="000000"/>
                          </a:solidFill>
                          <a:latin typeface="宋体" panose="02010600030101010101" pitchFamily="2" charset="-122"/>
                        </a:rPr>
                        <a:t>17</a:t>
                      </a:r>
                      <a:endParaRPr lang="en-US" altLang="en-US" sz="1400" dirty="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1758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405130">
                <a:tc>
                  <a:txBody>
                    <a:bodyPr/>
                    <a:lstStyle/>
                    <a:p>
                      <a:pPr algn="l">
                        <a:buNone/>
                      </a:pPr>
                      <a:r>
                        <a:rPr lang="zh-CN" sz="1400">
                          <a:solidFill>
                            <a:srgbClr val="000000"/>
                          </a:solidFill>
                          <a:latin typeface="Arial" panose="020B0604020202020204" pitchFamily="34" charset="0"/>
                          <a:ea typeface="宋体" panose="02010600030101010101" pitchFamily="2" charset="-122"/>
                        </a:rPr>
                        <a:t>总计</a:t>
                      </a:r>
                      <a:endParaRPr lang="zh-CN" altLang="en-US" sz="14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8924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176</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8748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endParaRPr lang="en-US" altLang="en-US" sz="1400" dirty="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Content Placeholder 2"/>
          <p:cNvSpPr txBox="1">
            <a:spLocks noGrp="1"/>
          </p:cNvSpPr>
          <p:nvPr/>
        </p:nvSpPr>
        <p:spPr>
          <a:xfrm>
            <a:off x="6007735" y="1322070"/>
            <a:ext cx="4996815" cy="142367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endPar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WOE=ln(margin</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_bad_rate/margin_good_rate)</a:t>
            </a:r>
          </a:p>
          <a:p>
            <a:pPr marL="0" indent="0">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IV=(bad/total_bads - good/total_goods)*WOE</a:t>
            </a:r>
            <a:endPar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7" name="Content Placeholder 2"/>
          <p:cNvSpPr txBox="1">
            <a:spLocks noGrp="1"/>
          </p:cNvSpPr>
          <p:nvPr/>
        </p:nvSpPr>
        <p:spPr>
          <a:xfrm>
            <a:off x="581025" y="13220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计算每个分箱里的</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WOE</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和</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IV</a:t>
            </a:r>
          </a:p>
        </p:txBody>
      </p:sp>
      <p:graphicFrame>
        <p:nvGraphicFramePr>
          <p:cNvPr id="3" name="表格 2"/>
          <p:cNvGraphicFramePr/>
          <p:nvPr>
            <p:custDataLst>
              <p:tags r:id="rId2"/>
            </p:custDataLst>
          </p:nvPr>
        </p:nvGraphicFramePr>
        <p:xfrm>
          <a:off x="552450" y="1943735"/>
          <a:ext cx="11428095" cy="4446905"/>
        </p:xfrm>
        <a:graphic>
          <a:graphicData uri="http://schemas.openxmlformats.org/drawingml/2006/table">
            <a:tbl>
              <a:tblPr firstRow="1" bandRow="1">
                <a:tableStyleId>{5C22544A-7EE6-4342-B048-85BDC9FD1C3A}</a:tableStyleId>
              </a:tblPr>
              <a:tblGrid>
                <a:gridCol w="689610">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897890">
                  <a:extLst>
                    <a:ext uri="{9D8B030D-6E8A-4147-A177-3AD203B41FA5}">
                      <a16:colId xmlns:a16="http://schemas.microsoft.com/office/drawing/2014/main" val="20002"/>
                    </a:ext>
                  </a:extLst>
                </a:gridCol>
                <a:gridCol w="638810">
                  <a:extLst>
                    <a:ext uri="{9D8B030D-6E8A-4147-A177-3AD203B41FA5}">
                      <a16:colId xmlns:a16="http://schemas.microsoft.com/office/drawing/2014/main" val="20003"/>
                    </a:ext>
                  </a:extLst>
                </a:gridCol>
                <a:gridCol w="561340">
                  <a:extLst>
                    <a:ext uri="{9D8B030D-6E8A-4147-A177-3AD203B41FA5}">
                      <a16:colId xmlns:a16="http://schemas.microsoft.com/office/drawing/2014/main" val="20004"/>
                    </a:ext>
                  </a:extLst>
                </a:gridCol>
                <a:gridCol w="630555">
                  <a:extLst>
                    <a:ext uri="{9D8B030D-6E8A-4147-A177-3AD203B41FA5}">
                      <a16:colId xmlns:a16="http://schemas.microsoft.com/office/drawing/2014/main" val="20005"/>
                    </a:ext>
                  </a:extLst>
                </a:gridCol>
                <a:gridCol w="819785">
                  <a:extLst>
                    <a:ext uri="{9D8B030D-6E8A-4147-A177-3AD203B41FA5}">
                      <a16:colId xmlns:a16="http://schemas.microsoft.com/office/drawing/2014/main" val="20006"/>
                    </a:ext>
                  </a:extLst>
                </a:gridCol>
                <a:gridCol w="917575">
                  <a:extLst>
                    <a:ext uri="{9D8B030D-6E8A-4147-A177-3AD203B41FA5}">
                      <a16:colId xmlns:a16="http://schemas.microsoft.com/office/drawing/2014/main" val="20007"/>
                    </a:ext>
                  </a:extLst>
                </a:gridCol>
                <a:gridCol w="927735">
                  <a:extLst>
                    <a:ext uri="{9D8B030D-6E8A-4147-A177-3AD203B41FA5}">
                      <a16:colId xmlns:a16="http://schemas.microsoft.com/office/drawing/2014/main" val="20008"/>
                    </a:ext>
                  </a:extLst>
                </a:gridCol>
                <a:gridCol w="938530">
                  <a:extLst>
                    <a:ext uri="{9D8B030D-6E8A-4147-A177-3AD203B41FA5}">
                      <a16:colId xmlns:a16="http://schemas.microsoft.com/office/drawing/2014/main" val="20009"/>
                    </a:ext>
                  </a:extLst>
                </a:gridCol>
                <a:gridCol w="1233805">
                  <a:extLst>
                    <a:ext uri="{9D8B030D-6E8A-4147-A177-3AD203B41FA5}">
                      <a16:colId xmlns:a16="http://schemas.microsoft.com/office/drawing/2014/main" val="20010"/>
                    </a:ext>
                  </a:extLst>
                </a:gridCol>
                <a:gridCol w="1215390">
                  <a:extLst>
                    <a:ext uri="{9D8B030D-6E8A-4147-A177-3AD203B41FA5}">
                      <a16:colId xmlns:a16="http://schemas.microsoft.com/office/drawing/2014/main" val="20011"/>
                    </a:ext>
                  </a:extLst>
                </a:gridCol>
                <a:gridCol w="1115695">
                  <a:extLst>
                    <a:ext uri="{9D8B030D-6E8A-4147-A177-3AD203B41FA5}">
                      <a16:colId xmlns:a16="http://schemas.microsoft.com/office/drawing/2014/main" val="20012"/>
                    </a:ext>
                  </a:extLst>
                </a:gridCol>
              </a:tblGrid>
              <a:tr h="485140">
                <a:tc>
                  <a:txBody>
                    <a:bodyPr/>
                    <a:lstStyle/>
                    <a:p>
                      <a:pPr algn="l">
                        <a:buNone/>
                      </a:pPr>
                      <a:r>
                        <a:rPr lang="en-US" sz="1400">
                          <a:solidFill>
                            <a:srgbClr val="000000"/>
                          </a:solidFill>
                          <a:latin typeface="宋体" panose="02010600030101010101" pitchFamily="2" charset="-122"/>
                        </a:rPr>
                        <a:t>bucket</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min_score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max_score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obs</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bad</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good</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bad_rate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good_rate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margin_bad_rate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margin_good_rate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odds(bad/good)</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woe</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IV</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85140">
                <a:tc>
                  <a:txBody>
                    <a:bodyPr/>
                    <a:lstStyle/>
                    <a:p>
                      <a:pPr algn="l">
                        <a:buNone/>
                      </a:pPr>
                      <a:r>
                        <a:rPr lang="en-US" sz="1400">
                          <a:solidFill>
                            <a:srgbClr val="000000"/>
                          </a:solidFill>
                          <a:latin typeface="宋体" panose="02010600030101010101" pitchFamily="2" charset="-122"/>
                        </a:rPr>
                        <a:t>1</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1390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70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1320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5.04%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94.96%</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39.77%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15.09%</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0.053030303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0.969204613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0.239234241</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85140">
                <a:tc>
                  <a:txBody>
                    <a:bodyPr/>
                    <a:lstStyle/>
                    <a:p>
                      <a:pPr algn="l">
                        <a:buNone/>
                      </a:pPr>
                      <a:r>
                        <a:rPr lang="en-US" sz="1400">
                          <a:solidFill>
                            <a:srgbClr val="000000"/>
                          </a:solidFill>
                          <a:latin typeface="宋体" panose="02010600030101010101" pitchFamily="2" charset="-122"/>
                        </a:rPr>
                        <a:t>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1070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33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1037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3.08%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96.92%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18.75%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11.85%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0.031822565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0.45851674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0.031618681</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85140">
                <a:tc>
                  <a:txBody>
                    <a:bodyPr/>
                    <a:lstStyle/>
                    <a:p>
                      <a:pPr algn="l">
                        <a:buNone/>
                      </a:pPr>
                      <a:r>
                        <a:rPr lang="en-US" sz="1400">
                          <a:solidFill>
                            <a:srgbClr val="000000"/>
                          </a:solidFill>
                          <a:latin typeface="宋体" panose="02010600030101010101" pitchFamily="2" charset="-122"/>
                        </a:rPr>
                        <a:t>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1162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1142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1.72%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98.28%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11.36%</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13.05%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0.017513135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-0.13870773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0.002345237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504825">
                <a:tc>
                  <a:txBody>
                    <a:bodyPr/>
                    <a:lstStyle/>
                    <a:p>
                      <a:pPr algn="l">
                        <a:buNone/>
                      </a:pPr>
                      <a:r>
                        <a:rPr lang="en-US" sz="1400">
                          <a:solidFill>
                            <a:srgbClr val="000000"/>
                          </a:solidFill>
                          <a:latin typeface="宋体" panose="02010600030101010101" pitchFamily="2" charset="-122"/>
                        </a:rPr>
                        <a:t>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34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1162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1147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1.29%</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98.71%</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8.52%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13.11%</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0.013077594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-0.430758529</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0.019766824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506095">
                <a:tc>
                  <a:txBody>
                    <a:bodyPr/>
                    <a:lstStyle/>
                    <a:p>
                      <a:pPr algn="l">
                        <a:buNone/>
                      </a:pPr>
                      <a:r>
                        <a:rPr lang="en-US" sz="1400">
                          <a:solidFill>
                            <a:srgbClr val="000000"/>
                          </a:solidFill>
                          <a:latin typeface="宋体" panose="02010600030101010101" pitchFamily="2" charset="-122"/>
                        </a:rPr>
                        <a:t>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34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44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1212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1200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0.99%</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99.01%</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6.82%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13.72%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0.01</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-0.699073799</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0.048230774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504825">
                <a:tc>
                  <a:txBody>
                    <a:bodyPr/>
                    <a:lstStyle/>
                    <a:p>
                      <a:pPr algn="l">
                        <a:buNone/>
                      </a:pPr>
                      <a:r>
                        <a:rPr lang="en-US" sz="1400">
                          <a:solidFill>
                            <a:srgbClr val="000000"/>
                          </a:solidFill>
                          <a:latin typeface="宋体" panose="02010600030101010101" pitchFamily="2" charset="-122"/>
                        </a:rPr>
                        <a:t>6</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44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1153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1144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0.78%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99.22%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5.11%</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13.08%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0.007867133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-0.938965208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0.074775794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505460">
                <a:tc>
                  <a:txBody>
                    <a:bodyPr/>
                    <a:lstStyle/>
                    <a:p>
                      <a:pPr algn="l">
                        <a:buNone/>
                      </a:pPr>
                      <a:r>
                        <a:rPr lang="en-US" sz="1400">
                          <a:solidFill>
                            <a:srgbClr val="000000"/>
                          </a:solidFill>
                          <a:latin typeface="宋体" panose="02010600030101010101" pitchFamily="2" charset="-122"/>
                        </a:rPr>
                        <a:t>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null</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null</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1775</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1758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0.96%</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99.04%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9.66%</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20.10%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0.00967008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-0.732622347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0.076463289</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485140">
                <a:tc>
                  <a:txBody>
                    <a:bodyPr/>
                    <a:lstStyle/>
                    <a:p>
                      <a:pPr algn="l">
                        <a:buNone/>
                      </a:pPr>
                      <a:r>
                        <a:rPr lang="zh-CN" sz="1400">
                          <a:solidFill>
                            <a:srgbClr val="000000"/>
                          </a:solidFill>
                          <a:latin typeface="Arial" panose="020B0604020202020204" pitchFamily="34" charset="0"/>
                          <a:ea typeface="宋体" panose="02010600030101010101" pitchFamily="2" charset="-122"/>
                        </a:rPr>
                        <a:t>总计</a:t>
                      </a:r>
                      <a:endParaRPr lang="zh-CN" altLang="en-US" sz="1400">
                        <a:solidFill>
                          <a:srgbClr val="000000"/>
                        </a:solidFill>
                        <a:latin typeface="Arial" panose="020B0604020202020204" pitchFamily="34" charset="0"/>
                        <a:ea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8924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176</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8748</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1.97%</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98.03%</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100.00%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100.00%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0.020118884</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400">
                          <a:solidFill>
                            <a:srgbClr val="000000"/>
                          </a:solidFill>
                          <a:latin typeface="宋体" panose="02010600030101010101" pitchFamily="2" charset="-122"/>
                        </a:rPr>
                        <a:t>0.492434842</a:t>
                      </a:r>
                      <a:endParaRPr lang="en-US" altLang="en-US" sz="14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8"/>
                  </a:ext>
                </a:extLst>
              </a:tr>
            </a:tbl>
          </a:graphicData>
        </a:graphic>
      </p:graphicFrame>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ea typeface="PingFang SC" panose="020B0400000000000000" pitchFamily="34" charset="-122"/>
                <a:cs typeface="Times New Roman" panose="02020603050405020304" pitchFamily="18" charset="0"/>
                <a:sym typeface="+mn-ea"/>
              </a:rPr>
              <a:t>WOE</a:t>
            </a:r>
            <a:r>
              <a:rPr lang="zh-CN" altLang="en-US" sz="1600" kern="100" dirty="0">
                <a:ea typeface="PingFang SC" panose="020B0400000000000000" pitchFamily="34" charset="-122"/>
                <a:cs typeface="Times New Roman" panose="02020603050405020304" pitchFamily="18" charset="0"/>
                <a:sym typeface="+mn-ea"/>
              </a:rPr>
              <a:t>编码计算：</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假设，我们对</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Age</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字段，</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计算相关的woe</a:t>
            </a:r>
          </a:p>
          <a:p>
            <a:pPr marL="0" indent="0">
              <a:lnSpc>
                <a:spcPct val="150000"/>
              </a:lnSpc>
              <a:buNone/>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Step1</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首先对每个level</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进行</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分层统计</a:t>
            </a:r>
          </a:p>
          <a:p>
            <a:pPr marL="0" indent="0">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Step2</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，计算每层的好坏占比</a:t>
            </a:r>
          </a:p>
          <a:p>
            <a:pPr marL="0" indent="0">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Step3</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，通过好坏占比 </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=&gt; </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计算</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WOE</a:t>
            </a:r>
            <a:endPar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graphicFrame>
        <p:nvGraphicFramePr>
          <p:cNvPr id="8" name="表格 7"/>
          <p:cNvGraphicFramePr/>
          <p:nvPr>
            <p:custDataLst>
              <p:tags r:id="rId2"/>
            </p:custDataLst>
          </p:nvPr>
        </p:nvGraphicFramePr>
        <p:xfrm>
          <a:off x="6418580" y="1290320"/>
          <a:ext cx="4869180" cy="2115820"/>
        </p:xfrm>
        <a:graphic>
          <a:graphicData uri="http://schemas.openxmlformats.org/drawingml/2006/table">
            <a:tbl>
              <a:tblPr firstRow="1" bandRow="1">
                <a:tableStyleId>{5C22544A-7EE6-4342-B048-85BDC9FD1C3A}</a:tableStyleId>
              </a:tblPr>
              <a:tblGrid>
                <a:gridCol w="1623060">
                  <a:extLst>
                    <a:ext uri="{9D8B030D-6E8A-4147-A177-3AD203B41FA5}">
                      <a16:colId xmlns:a16="http://schemas.microsoft.com/office/drawing/2014/main" val="20000"/>
                    </a:ext>
                  </a:extLst>
                </a:gridCol>
                <a:gridCol w="1623060">
                  <a:extLst>
                    <a:ext uri="{9D8B030D-6E8A-4147-A177-3AD203B41FA5}">
                      <a16:colId xmlns:a16="http://schemas.microsoft.com/office/drawing/2014/main" val="20001"/>
                    </a:ext>
                  </a:extLst>
                </a:gridCol>
                <a:gridCol w="1623060">
                  <a:extLst>
                    <a:ext uri="{9D8B030D-6E8A-4147-A177-3AD203B41FA5}">
                      <a16:colId xmlns:a16="http://schemas.microsoft.com/office/drawing/2014/main" val="20002"/>
                    </a:ext>
                  </a:extLst>
                </a:gridCol>
              </a:tblGrid>
              <a:tr h="302260">
                <a:tc>
                  <a:txBody>
                    <a:bodyPr/>
                    <a:lstStyle/>
                    <a:p>
                      <a:pPr algn="l">
                        <a:buNone/>
                      </a:pPr>
                      <a:r>
                        <a:rPr lang="en-US" sz="1600">
                          <a:solidFill>
                            <a:srgbClr val="000000"/>
                          </a:solidFill>
                          <a:latin typeface="宋体" panose="02010600030101010101" pitchFamily="2" charset="-122"/>
                        </a:rPr>
                        <a:t>Age</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bad(Y=1)</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good(Y=0)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302260">
                <a:tc>
                  <a:txBody>
                    <a:bodyPr/>
                    <a:lstStyle/>
                    <a:p>
                      <a:pPr algn="l">
                        <a:buNone/>
                      </a:pPr>
                      <a:r>
                        <a:rPr lang="en-US" sz="1600">
                          <a:solidFill>
                            <a:srgbClr val="000000"/>
                          </a:solidFill>
                          <a:latin typeface="宋体" panose="02010600030101010101" pitchFamily="2" charset="-122"/>
                        </a:rPr>
                        <a:t>Age1 (0-10)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302260">
                <a:tc>
                  <a:txBody>
                    <a:bodyPr/>
                    <a:lstStyle/>
                    <a:p>
                      <a:pPr algn="l">
                        <a:buNone/>
                      </a:pPr>
                      <a:r>
                        <a:rPr lang="en-US" sz="1600">
                          <a:solidFill>
                            <a:srgbClr val="000000"/>
                          </a:solidFill>
                          <a:latin typeface="宋体" panose="02010600030101010101" pitchFamily="2" charset="-122"/>
                        </a:rPr>
                        <a:t>Age2 (10-18)</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302260">
                <a:tc>
                  <a:txBody>
                    <a:bodyPr/>
                    <a:lstStyle/>
                    <a:p>
                      <a:pPr algn="l">
                        <a:buNone/>
                      </a:pPr>
                      <a:r>
                        <a:rPr lang="en-US" sz="1600">
                          <a:solidFill>
                            <a:srgbClr val="000000"/>
                          </a:solidFill>
                          <a:latin typeface="宋体" panose="02010600030101010101" pitchFamily="2" charset="-122"/>
                        </a:rPr>
                        <a:t>Age3 (18-35)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302260">
                <a:tc>
                  <a:txBody>
                    <a:bodyPr/>
                    <a:lstStyle/>
                    <a:p>
                      <a:pPr algn="l">
                        <a:buNone/>
                      </a:pPr>
                      <a:r>
                        <a:rPr lang="en-US" sz="1600">
                          <a:solidFill>
                            <a:srgbClr val="000000"/>
                          </a:solidFill>
                          <a:latin typeface="宋体" panose="02010600030101010101" pitchFamily="2" charset="-122"/>
                        </a:rPr>
                        <a:t>Age4 (35-50)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302260">
                <a:tc>
                  <a:txBody>
                    <a:bodyPr/>
                    <a:lstStyle/>
                    <a:p>
                      <a:pPr algn="l">
                        <a:buNone/>
                      </a:pPr>
                      <a:r>
                        <a:rPr lang="en-US" sz="1600">
                          <a:solidFill>
                            <a:srgbClr val="000000"/>
                          </a:solidFill>
                          <a:latin typeface="宋体" panose="02010600030101010101" pitchFamily="2" charset="-122"/>
                        </a:rPr>
                        <a:t>Age5 (&gt;50)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302260">
                <a:tc>
                  <a:txBody>
                    <a:bodyPr/>
                    <a:lstStyle/>
                    <a:p>
                      <a:pPr algn="l">
                        <a:buNone/>
                      </a:pPr>
                      <a:r>
                        <a:rPr lang="en-US" sz="1600">
                          <a:solidFill>
                            <a:srgbClr val="000000"/>
                          </a:solidFill>
                          <a:latin typeface="宋体" panose="02010600030101010101" pitchFamily="2" charset="-122"/>
                        </a:rPr>
                        <a:t>Total</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4" name="表格 13"/>
          <p:cNvGraphicFramePr/>
          <p:nvPr>
            <p:custDataLst>
              <p:tags r:id="rId3"/>
            </p:custDataLst>
          </p:nvPr>
        </p:nvGraphicFramePr>
        <p:xfrm>
          <a:off x="5559425" y="3935095"/>
          <a:ext cx="6587490" cy="2867660"/>
        </p:xfrm>
        <a:graphic>
          <a:graphicData uri="http://schemas.openxmlformats.org/drawingml/2006/table">
            <a:tbl>
              <a:tblPr firstRow="1" bandRow="1">
                <a:tableStyleId>{5C22544A-7EE6-4342-B048-85BDC9FD1C3A}</a:tableStyleId>
              </a:tblPr>
              <a:tblGrid>
                <a:gridCol w="1250950">
                  <a:extLst>
                    <a:ext uri="{9D8B030D-6E8A-4147-A177-3AD203B41FA5}">
                      <a16:colId xmlns:a16="http://schemas.microsoft.com/office/drawing/2014/main" val="20000"/>
                    </a:ext>
                  </a:extLst>
                </a:gridCol>
                <a:gridCol w="925195">
                  <a:extLst>
                    <a:ext uri="{9D8B030D-6E8A-4147-A177-3AD203B41FA5}">
                      <a16:colId xmlns:a16="http://schemas.microsoft.com/office/drawing/2014/main" val="20001"/>
                    </a:ext>
                  </a:extLst>
                </a:gridCol>
                <a:gridCol w="983615">
                  <a:extLst>
                    <a:ext uri="{9D8B030D-6E8A-4147-A177-3AD203B41FA5}">
                      <a16:colId xmlns:a16="http://schemas.microsoft.com/office/drawing/2014/main" val="20002"/>
                    </a:ext>
                  </a:extLst>
                </a:gridCol>
                <a:gridCol w="666115">
                  <a:extLst>
                    <a:ext uri="{9D8B030D-6E8A-4147-A177-3AD203B41FA5}">
                      <a16:colId xmlns:a16="http://schemas.microsoft.com/office/drawing/2014/main" val="20003"/>
                    </a:ext>
                  </a:extLst>
                </a:gridCol>
                <a:gridCol w="762635">
                  <a:extLst>
                    <a:ext uri="{9D8B030D-6E8A-4147-A177-3AD203B41FA5}">
                      <a16:colId xmlns:a16="http://schemas.microsoft.com/office/drawing/2014/main" val="20004"/>
                    </a:ext>
                  </a:extLst>
                </a:gridCol>
                <a:gridCol w="1998980">
                  <a:extLst>
                    <a:ext uri="{9D8B030D-6E8A-4147-A177-3AD203B41FA5}">
                      <a16:colId xmlns:a16="http://schemas.microsoft.com/office/drawing/2014/main" val="20005"/>
                    </a:ext>
                  </a:extLst>
                </a:gridCol>
              </a:tblGrid>
              <a:tr h="490220">
                <a:tc>
                  <a:txBody>
                    <a:bodyPr/>
                    <a:lstStyle/>
                    <a:p>
                      <a:pPr algn="l">
                        <a:buNone/>
                      </a:pPr>
                      <a:r>
                        <a:rPr lang="en-US" sz="1600">
                          <a:solidFill>
                            <a:srgbClr val="000000"/>
                          </a:solidFill>
                          <a:latin typeface="宋体" panose="02010600030101010101" pitchFamily="2" charset="-122"/>
                        </a:rPr>
                        <a:t>Age</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bad(Y=1)</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good(Y=0)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bad%</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good%</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woe=ln(bad%/good%)</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302260">
                <a:tc>
                  <a:txBody>
                    <a:bodyPr/>
                    <a:lstStyle/>
                    <a:p>
                      <a:pPr algn="l">
                        <a:buNone/>
                      </a:pPr>
                      <a:r>
                        <a:rPr lang="en-US" sz="1600">
                          <a:solidFill>
                            <a:srgbClr val="000000"/>
                          </a:solidFill>
                          <a:latin typeface="宋体" panose="02010600030101010101" pitchFamily="2" charset="-122"/>
                        </a:rPr>
                        <a:t>Age1 (0-10)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ln(50%/20%)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90220">
                <a:tc>
                  <a:txBody>
                    <a:bodyPr/>
                    <a:lstStyle/>
                    <a:p>
                      <a:pPr algn="l">
                        <a:buNone/>
                      </a:pPr>
                      <a:r>
                        <a:rPr lang="en-US" sz="1600">
                          <a:solidFill>
                            <a:srgbClr val="000000"/>
                          </a:solidFill>
                          <a:latin typeface="宋体" panose="02010600030101010101" pitchFamily="2" charset="-122"/>
                        </a:rPr>
                        <a:t>Age2 (10-18)</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ln(20%/20%)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89585">
                <a:tc>
                  <a:txBody>
                    <a:bodyPr/>
                    <a:lstStyle/>
                    <a:p>
                      <a:pPr algn="l">
                        <a:buNone/>
                      </a:pPr>
                      <a:r>
                        <a:rPr lang="en-US" sz="1600">
                          <a:solidFill>
                            <a:srgbClr val="000000"/>
                          </a:solidFill>
                          <a:latin typeface="宋体" panose="02010600030101010101" pitchFamily="2" charset="-122"/>
                        </a:rPr>
                        <a:t>Age3 (18-35)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ln(5%/20%)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90855">
                <a:tc>
                  <a:txBody>
                    <a:bodyPr/>
                    <a:lstStyle/>
                    <a:p>
                      <a:pPr algn="l">
                        <a:buNone/>
                      </a:pPr>
                      <a:r>
                        <a:rPr lang="en-US" sz="1600">
                          <a:solidFill>
                            <a:srgbClr val="000000"/>
                          </a:solidFill>
                          <a:latin typeface="宋体" panose="02010600030101010101" pitchFamily="2" charset="-122"/>
                        </a:rPr>
                        <a:t>Age4 (35-50)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ln(15%/20%)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302260">
                <a:tc>
                  <a:txBody>
                    <a:bodyPr/>
                    <a:lstStyle/>
                    <a:p>
                      <a:pPr algn="l">
                        <a:buNone/>
                      </a:pPr>
                      <a:r>
                        <a:rPr lang="en-US" sz="1600">
                          <a:solidFill>
                            <a:srgbClr val="000000"/>
                          </a:solidFill>
                          <a:latin typeface="宋体" panose="02010600030101010101" pitchFamily="2" charset="-122"/>
                        </a:rPr>
                        <a:t>Age5 (&gt;50)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ln(10%/20%)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302260">
                <a:tc>
                  <a:txBody>
                    <a:bodyPr/>
                    <a:lstStyle/>
                    <a:p>
                      <a:pPr algn="l">
                        <a:buNone/>
                      </a:pPr>
                      <a:r>
                        <a:rPr lang="en-US" sz="1600">
                          <a:solidFill>
                            <a:srgbClr val="000000"/>
                          </a:solidFill>
                          <a:latin typeface="宋体" panose="02010600030101010101" pitchFamily="2" charset="-122"/>
                        </a:rPr>
                        <a:t>Total</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buNone/>
                      </a:pPr>
                      <a:endParaRPr lang="zh-CN" altLang="en-US" sz="1600"/>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下箭头 14"/>
          <p:cNvSpPr/>
          <p:nvPr/>
        </p:nvSpPr>
        <p:spPr>
          <a:xfrm>
            <a:off x="8803640" y="3453289"/>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sym typeface="+mn-ea"/>
              </a:rPr>
              <a:t>&gt;&gt;   </a:t>
            </a:r>
            <a:r>
              <a:rPr lang="zh-CN" altLang="en-US" dirty="0">
                <a:sym typeface="+mn-ea"/>
              </a:rPr>
              <a:t>今天的学习目标</a:t>
            </a:r>
            <a:endParaRPr dirty="0"/>
          </a:p>
        </p:txBody>
      </p:sp>
      <p:sp>
        <p:nvSpPr>
          <p:cNvPr id="130" name="Title 1"/>
          <p:cNvSpPr txBox="1">
            <a:spLocks noGrp="1"/>
          </p:cNvSpPr>
          <p:nvPr/>
        </p:nvSpPr>
        <p:spPr>
          <a:xfrm>
            <a:off x="838200" y="1147762"/>
            <a:ext cx="4980709" cy="1325563"/>
          </a:xfrm>
          <a:prstGeom prst="rect">
            <a:avLst/>
          </a:prstGeom>
          <a:ln w="12700">
            <a:miter lim="400000"/>
          </a:ln>
        </p:spPr>
        <p:txBody>
          <a:bodyPr lIns="45719" rIns="45719" anchor="ctr">
            <a:normAutofit/>
          </a:bodyPr>
          <a:lstStyle>
            <a:lvl1pPr>
              <a:defRPr>
                <a:solidFill>
                  <a:srgbClr val="C00000"/>
                </a:solidFill>
              </a:defRPr>
            </a:lvl1pPr>
          </a:lstStyle>
          <a:p>
            <a:r>
              <a:rPr lang="zh-CN" altLang="en-US" sz="4000" dirty="0">
                <a:latin typeface="Calibri Light" panose="020F0302020204030204" charset="0"/>
                <a:ea typeface="宋体" panose="02010600030101010101" pitchFamily="2" charset="-122"/>
                <a:cs typeface="Calibri Light" panose="020F0302020204030204" charset="0"/>
                <a:sym typeface="+mn-ea"/>
              </a:rPr>
              <a:t>产品封装</a:t>
            </a:r>
          </a:p>
        </p:txBody>
      </p:sp>
      <p:sp>
        <p:nvSpPr>
          <p:cNvPr id="131" name="Content Placeholder 2"/>
          <p:cNvSpPr txBox="1">
            <a:spLocks noGrp="1"/>
          </p:cNvSpPr>
          <p:nvPr/>
        </p:nvSpPr>
        <p:spPr>
          <a:xfrm>
            <a:off x="838200" y="2150745"/>
            <a:ext cx="5066030" cy="4770120"/>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lvl="0" algn="l">
              <a:lnSpc>
                <a:spcPct val="150000"/>
              </a:lnSpc>
              <a:buSzTx/>
            </a:pPr>
            <a:r>
              <a:rPr lang="zh-CN" altLang="en-US" sz="1800" dirty="0">
                <a:sym typeface="+mn-ea"/>
              </a:rPr>
              <a:t>交互式平台设计</a:t>
            </a:r>
            <a:endParaRPr lang="en-US" altLang="zh-CN" sz="1800" dirty="0">
              <a:sym typeface="+mn-ea"/>
            </a:endParaRPr>
          </a:p>
          <a:p>
            <a:pPr marL="0" lvl="0" indent="0" algn="l">
              <a:lnSpc>
                <a:spcPct val="150000"/>
              </a:lnSpc>
              <a:buSzTx/>
              <a:buNone/>
            </a:pPr>
            <a:r>
              <a:rPr lang="en-US" altLang="zh-CN" sz="1800" dirty="0">
                <a:sym typeface="+mn-ea"/>
              </a:rPr>
              <a:t>Flask</a:t>
            </a:r>
            <a:r>
              <a:rPr lang="zh-CN" altLang="en-US" sz="1800" dirty="0">
                <a:sym typeface="+mn-ea"/>
              </a:rPr>
              <a:t>使用</a:t>
            </a:r>
          </a:p>
          <a:p>
            <a:pPr marL="0" lvl="0" indent="0" algn="l">
              <a:lnSpc>
                <a:spcPct val="150000"/>
              </a:lnSpc>
              <a:buSzTx/>
              <a:buNone/>
            </a:pPr>
            <a:r>
              <a:rPr lang="en-US" altLang="zh-CN" sz="1800" dirty="0" err="1">
                <a:sym typeface="+mn-ea"/>
              </a:rPr>
              <a:t>echarts</a:t>
            </a:r>
            <a:r>
              <a:rPr lang="en-US" altLang="zh-CN" sz="1800" dirty="0">
                <a:sym typeface="+mn-ea"/>
              </a:rPr>
              <a:t>/</a:t>
            </a:r>
            <a:r>
              <a:rPr lang="en-US" altLang="zh-CN" sz="1800" dirty="0" err="1">
                <a:sym typeface="+mn-ea"/>
              </a:rPr>
              <a:t>pyecharts</a:t>
            </a:r>
            <a:r>
              <a:rPr lang="zh-CN" altLang="en-US" sz="1800" dirty="0">
                <a:sym typeface="+mn-ea"/>
              </a:rPr>
              <a:t>使用</a:t>
            </a:r>
          </a:p>
          <a:p>
            <a:pPr marL="0" lvl="0" indent="0" algn="l">
              <a:lnSpc>
                <a:spcPct val="150000"/>
              </a:lnSpc>
              <a:buSzTx/>
              <a:buNone/>
            </a:pPr>
            <a:r>
              <a:rPr lang="en-US" altLang="zh-CN" sz="1800" dirty="0">
                <a:sym typeface="+mn-ea"/>
              </a:rPr>
              <a:t>Flask + </a:t>
            </a:r>
            <a:r>
              <a:rPr lang="en-US" altLang="zh-CN" sz="1800" dirty="0" err="1">
                <a:sym typeface="+mn-ea"/>
              </a:rPr>
              <a:t>echarts</a:t>
            </a:r>
            <a:r>
              <a:rPr lang="zh-CN" altLang="en-US" sz="1800" dirty="0">
                <a:sym typeface="+mn-ea"/>
              </a:rPr>
              <a:t>搭建可视化</a:t>
            </a:r>
            <a:r>
              <a:rPr lang="en-US" altLang="zh-CN" sz="1800" dirty="0">
                <a:sym typeface="+mn-ea"/>
              </a:rPr>
              <a:t>Dashboard</a:t>
            </a:r>
          </a:p>
          <a:p>
            <a:pPr lvl="0">
              <a:lnSpc>
                <a:spcPct val="150000"/>
              </a:lnSpc>
            </a:pPr>
            <a:r>
              <a:rPr lang="zh-CN" altLang="en-US" sz="1800" dirty="0">
                <a:sym typeface="+mn-ea"/>
              </a:rPr>
              <a:t>黑马项目部署</a:t>
            </a:r>
            <a:endParaRPr lang="en-US" altLang="zh-CN" sz="1800" dirty="0">
              <a:sym typeface="+mn-ea"/>
            </a:endParaRPr>
          </a:p>
          <a:p>
            <a:pPr marL="0" lvl="0" indent="0">
              <a:lnSpc>
                <a:spcPct val="150000"/>
              </a:lnSpc>
              <a:buNone/>
            </a:pPr>
            <a:r>
              <a:rPr lang="zh-CN" altLang="en-US" sz="1800" dirty="0">
                <a:sym typeface="+mn-ea"/>
              </a:rPr>
              <a:t>安装依赖包</a:t>
            </a:r>
            <a:endParaRPr lang="en-US" altLang="zh-CN" sz="1800" dirty="0">
              <a:sym typeface="+mn-ea"/>
            </a:endParaRPr>
          </a:p>
          <a:p>
            <a:pPr lvl="0">
              <a:lnSpc>
                <a:spcPct val="150000"/>
              </a:lnSpc>
            </a:pPr>
            <a:endParaRPr altLang="zh-CN" sz="1800" dirty="0"/>
          </a:p>
        </p:txBody>
      </p:sp>
      <p:sp>
        <p:nvSpPr>
          <p:cNvPr id="4" name="Title 1"/>
          <p:cNvSpPr txBox="1"/>
          <p:nvPr/>
        </p:nvSpPr>
        <p:spPr>
          <a:xfrm>
            <a:off x="6616065" y="1147445"/>
            <a:ext cx="5422900" cy="1325880"/>
          </a:xfrm>
          <a:prstGeom prst="rect">
            <a:avLst/>
          </a:prstGeom>
          <a:ln w="12700">
            <a:miter lim="400000"/>
          </a:ln>
        </p:spPr>
        <p:txBody>
          <a:bodyPr lIns="45719" rIns="45719" anchor="ctr">
            <a:normAutofit/>
          </a:bodyPr>
          <a:lstStyle>
            <a:lvl1pPr marL="0" marR="0" indent="0" algn="l" defTabSz="914400" rtl="0" latinLnBrk="0">
              <a:lnSpc>
                <a:spcPct val="90000"/>
              </a:lnSpc>
              <a:spcBef>
                <a:spcPts val="0"/>
              </a:spcBef>
              <a:spcAft>
                <a:spcPts val="0"/>
              </a:spcAft>
              <a:buClrTx/>
              <a:buSzTx/>
              <a:buFontTx/>
              <a:buNone/>
              <a:defRPr sz="4400" b="0" i="0" u="none" strike="noStrike" cap="none" spc="0" baseline="0">
                <a:solidFill>
                  <a:srgbClr val="C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a:lstStyle>
          <a:p>
            <a:r>
              <a:rPr lang="zh-CN" altLang="en-US" sz="4000" dirty="0">
                <a:ea typeface="宋体" panose="02010600030101010101" pitchFamily="2" charset="-122"/>
              </a:rPr>
              <a:t>特征工程</a:t>
            </a:r>
            <a:endParaRPr lang="zh-CN" altLang="zh-CN" sz="4000" dirty="0">
              <a:ea typeface="宋体" panose="02010600030101010101" pitchFamily="2" charset="-122"/>
            </a:endParaRPr>
          </a:p>
        </p:txBody>
      </p:sp>
      <p:sp>
        <p:nvSpPr>
          <p:cNvPr id="5" name="Content Placeholder 2"/>
          <p:cNvSpPr txBox="1"/>
          <p:nvPr/>
        </p:nvSpPr>
        <p:spPr>
          <a:xfrm>
            <a:off x="6615430" y="2084070"/>
            <a:ext cx="4980940" cy="4626610"/>
          </a:xfrm>
          <a:prstGeom prst="rect">
            <a:avLst/>
          </a:prstGeom>
          <a:ln w="12700">
            <a:miter lim="400000"/>
          </a:ln>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lvl="0">
              <a:lnSpc>
                <a:spcPct val="150000"/>
              </a:lnSpc>
            </a:pPr>
            <a:r>
              <a:rPr lang="zh-CN" altLang="en-US" sz="1800" dirty="0">
                <a:ea typeface="宋体" panose="02010600030101010101" pitchFamily="2" charset="-122"/>
                <a:sym typeface="+mn-ea"/>
              </a:rPr>
              <a:t>评分卡模型</a:t>
            </a:r>
            <a:endParaRPr lang="en-US" altLang="zh-CN" sz="1800" dirty="0">
              <a:ea typeface="宋体" panose="02010600030101010101" pitchFamily="2" charset="-122"/>
              <a:sym typeface="+mn-ea"/>
            </a:endParaRPr>
          </a:p>
          <a:p>
            <a:pPr lvl="0">
              <a:lnSpc>
                <a:spcPct val="150000"/>
              </a:lnSpc>
            </a:pPr>
            <a:r>
              <a:rPr lang="en-US" altLang="zh-CN" sz="1800" dirty="0">
                <a:ea typeface="宋体" panose="02010600030101010101" pitchFamily="2" charset="-122"/>
                <a:sym typeface="+mn-ea"/>
              </a:rPr>
              <a:t>WOE, IV</a:t>
            </a:r>
          </a:p>
          <a:p>
            <a:pPr lvl="0">
              <a:lnSpc>
                <a:spcPct val="150000"/>
              </a:lnSpc>
            </a:pPr>
            <a:r>
              <a:rPr lang="zh-CN" altLang="en-US" sz="1800" dirty="0">
                <a:ea typeface="宋体" panose="02010600030101010101" pitchFamily="2" charset="-122"/>
                <a:sym typeface="+mn-ea"/>
              </a:rPr>
              <a:t>变量分箱</a:t>
            </a:r>
            <a:endParaRPr lang="en-US" altLang="zh-CN" sz="1800" dirty="0">
              <a:ea typeface="宋体" panose="02010600030101010101" pitchFamily="2" charset="-122"/>
              <a:sym typeface="+mn-ea"/>
            </a:endParaRPr>
          </a:p>
          <a:p>
            <a:pPr lvl="0">
              <a:lnSpc>
                <a:spcPct val="150000"/>
              </a:lnSpc>
            </a:pPr>
            <a:r>
              <a:rPr lang="zh-CN" altLang="en-US" sz="1800" dirty="0">
                <a:ea typeface="宋体" panose="02010600030101010101" pitchFamily="2" charset="-122"/>
                <a:sym typeface="+mn-ea"/>
              </a:rPr>
              <a:t>缺失值处理</a:t>
            </a:r>
            <a:endParaRPr lang="en-US" altLang="zh-CN" sz="1800" dirty="0">
              <a:ea typeface="宋体" panose="02010600030101010101" pitchFamily="2" charset="-122"/>
              <a:sym typeface="+mn-ea"/>
            </a:endParaRPr>
          </a:p>
          <a:p>
            <a:pPr lvl="0">
              <a:lnSpc>
                <a:spcPct val="150000"/>
              </a:lnSpc>
            </a:pPr>
            <a:r>
              <a:rPr lang="zh-CN" altLang="en-US" sz="1800" dirty="0">
                <a:ea typeface="宋体" panose="02010600030101010101" pitchFamily="2" charset="-122"/>
                <a:sym typeface="+mn-ea"/>
              </a:rPr>
              <a:t>样本不均衡问题（</a:t>
            </a:r>
            <a:r>
              <a:rPr lang="en-US" altLang="zh-CN" sz="1800" dirty="0">
                <a:ea typeface="宋体" panose="02010600030101010101" pitchFamily="2" charset="-122"/>
                <a:sym typeface="+mn-ea"/>
              </a:rPr>
              <a:t> SMOTE </a:t>
            </a:r>
            <a:r>
              <a:rPr lang="zh-CN" altLang="en-US" sz="1800" dirty="0">
                <a:ea typeface="宋体" panose="02010600030101010101" pitchFamily="2" charset="-122"/>
                <a:sym typeface="+mn-ea"/>
              </a:rPr>
              <a:t>模型）</a:t>
            </a:r>
          </a:p>
        </p:txBody>
      </p:sp>
    </p:spTree>
    <p:custDataLst>
      <p:tags r:id="rId1"/>
    </p:custData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ea typeface="PingFang SC" panose="020B0400000000000000" pitchFamily="34" charset="-122"/>
                <a:cs typeface="Times New Roman" panose="02020603050405020304" pitchFamily="18" charset="0"/>
                <a:sym typeface="+mn-ea"/>
              </a:rPr>
              <a:t>Thinking</a:t>
            </a:r>
            <a:r>
              <a:rPr lang="zh-CN" altLang="zh-CN" sz="1600" kern="100" dirty="0">
                <a:ea typeface="PingFang SC" panose="020B0400000000000000" pitchFamily="34" charset="-122"/>
                <a:cs typeface="Times New Roman" panose="02020603050405020304" pitchFamily="18" charset="0"/>
                <a:sym typeface="+mn-ea"/>
              </a:rPr>
              <a:t>：</a:t>
            </a:r>
            <a:r>
              <a:rPr lang="en-US" altLang="zh-CN" sz="1600" kern="100" dirty="0">
                <a:ea typeface="PingFang SC" panose="020B0400000000000000" pitchFamily="34" charset="-122"/>
                <a:cs typeface="Times New Roman" panose="02020603050405020304" pitchFamily="18" charset="0"/>
                <a:sym typeface="+mn-ea"/>
              </a:rPr>
              <a:t>WOE</a:t>
            </a:r>
            <a:r>
              <a:rPr lang="zh-CN" altLang="en-US" sz="1600" kern="100" dirty="0">
                <a:ea typeface="PingFang SC" panose="020B0400000000000000" pitchFamily="34" charset="-122"/>
                <a:cs typeface="Times New Roman" panose="02020603050405020304" pitchFamily="18" charset="0"/>
                <a:sym typeface="+mn-ea"/>
              </a:rPr>
              <a:t>相减代表什么？</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针对</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Age1</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和</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Age2</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求两者</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WOE</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的差</a:t>
            </a:r>
          </a:p>
          <a:p>
            <a:pPr>
              <a:lnSpc>
                <a:spcPct val="150000"/>
              </a:lnSpc>
            </a:pPr>
            <a:endPar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结果跟Odds Ratio</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(OR)</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的形式很像</a:t>
            </a:r>
          </a:p>
        </p:txBody>
      </p:sp>
      <p:graphicFrame>
        <p:nvGraphicFramePr>
          <p:cNvPr id="14" name="表格 13"/>
          <p:cNvGraphicFramePr/>
          <p:nvPr>
            <p:custDataLst>
              <p:tags r:id="rId2"/>
            </p:custDataLst>
          </p:nvPr>
        </p:nvGraphicFramePr>
        <p:xfrm>
          <a:off x="5604510" y="1682750"/>
          <a:ext cx="6587490" cy="2867660"/>
        </p:xfrm>
        <a:graphic>
          <a:graphicData uri="http://schemas.openxmlformats.org/drawingml/2006/table">
            <a:tbl>
              <a:tblPr firstRow="1" bandRow="1">
                <a:tableStyleId>{5C22544A-7EE6-4342-B048-85BDC9FD1C3A}</a:tableStyleId>
              </a:tblPr>
              <a:tblGrid>
                <a:gridCol w="1250950">
                  <a:extLst>
                    <a:ext uri="{9D8B030D-6E8A-4147-A177-3AD203B41FA5}">
                      <a16:colId xmlns:a16="http://schemas.microsoft.com/office/drawing/2014/main" val="20000"/>
                    </a:ext>
                  </a:extLst>
                </a:gridCol>
                <a:gridCol w="925195">
                  <a:extLst>
                    <a:ext uri="{9D8B030D-6E8A-4147-A177-3AD203B41FA5}">
                      <a16:colId xmlns:a16="http://schemas.microsoft.com/office/drawing/2014/main" val="20001"/>
                    </a:ext>
                  </a:extLst>
                </a:gridCol>
                <a:gridCol w="983615">
                  <a:extLst>
                    <a:ext uri="{9D8B030D-6E8A-4147-A177-3AD203B41FA5}">
                      <a16:colId xmlns:a16="http://schemas.microsoft.com/office/drawing/2014/main" val="20002"/>
                    </a:ext>
                  </a:extLst>
                </a:gridCol>
                <a:gridCol w="666115">
                  <a:extLst>
                    <a:ext uri="{9D8B030D-6E8A-4147-A177-3AD203B41FA5}">
                      <a16:colId xmlns:a16="http://schemas.microsoft.com/office/drawing/2014/main" val="20003"/>
                    </a:ext>
                  </a:extLst>
                </a:gridCol>
                <a:gridCol w="762635">
                  <a:extLst>
                    <a:ext uri="{9D8B030D-6E8A-4147-A177-3AD203B41FA5}">
                      <a16:colId xmlns:a16="http://schemas.microsoft.com/office/drawing/2014/main" val="20004"/>
                    </a:ext>
                  </a:extLst>
                </a:gridCol>
                <a:gridCol w="1998980">
                  <a:extLst>
                    <a:ext uri="{9D8B030D-6E8A-4147-A177-3AD203B41FA5}">
                      <a16:colId xmlns:a16="http://schemas.microsoft.com/office/drawing/2014/main" val="20005"/>
                    </a:ext>
                  </a:extLst>
                </a:gridCol>
              </a:tblGrid>
              <a:tr h="490220">
                <a:tc>
                  <a:txBody>
                    <a:bodyPr/>
                    <a:lstStyle/>
                    <a:p>
                      <a:pPr algn="l">
                        <a:buNone/>
                      </a:pPr>
                      <a:r>
                        <a:rPr lang="en-US" sz="1600">
                          <a:solidFill>
                            <a:srgbClr val="000000"/>
                          </a:solidFill>
                          <a:latin typeface="宋体" panose="02010600030101010101" pitchFamily="2" charset="-122"/>
                        </a:rPr>
                        <a:t>Age</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bad(Y=1)</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good(Y=0)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bad%</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good%</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woe=ln(bad%/good%)</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302260">
                <a:tc>
                  <a:txBody>
                    <a:bodyPr/>
                    <a:lstStyle/>
                    <a:p>
                      <a:pPr algn="l">
                        <a:buNone/>
                      </a:pPr>
                      <a:r>
                        <a:rPr lang="en-US" sz="1600">
                          <a:solidFill>
                            <a:srgbClr val="000000"/>
                          </a:solidFill>
                          <a:latin typeface="宋体" panose="02010600030101010101" pitchFamily="2" charset="-122"/>
                        </a:rPr>
                        <a:t>Age1 (0-10)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ln(50%/20%)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90220">
                <a:tc>
                  <a:txBody>
                    <a:bodyPr/>
                    <a:lstStyle/>
                    <a:p>
                      <a:pPr algn="l">
                        <a:buNone/>
                      </a:pPr>
                      <a:r>
                        <a:rPr lang="en-US" sz="1600">
                          <a:solidFill>
                            <a:srgbClr val="000000"/>
                          </a:solidFill>
                          <a:latin typeface="宋体" panose="02010600030101010101" pitchFamily="2" charset="-122"/>
                        </a:rPr>
                        <a:t>Age2 (10-18)</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ln(20%/20%)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89585">
                <a:tc>
                  <a:txBody>
                    <a:bodyPr/>
                    <a:lstStyle/>
                    <a:p>
                      <a:pPr algn="l">
                        <a:buNone/>
                      </a:pPr>
                      <a:r>
                        <a:rPr lang="en-US" sz="1600">
                          <a:solidFill>
                            <a:srgbClr val="000000"/>
                          </a:solidFill>
                          <a:latin typeface="宋体" panose="02010600030101010101" pitchFamily="2" charset="-122"/>
                        </a:rPr>
                        <a:t>Age3 (18-35)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ln(5%/20%)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90855">
                <a:tc>
                  <a:txBody>
                    <a:bodyPr/>
                    <a:lstStyle/>
                    <a:p>
                      <a:pPr algn="l">
                        <a:buNone/>
                      </a:pPr>
                      <a:r>
                        <a:rPr lang="en-US" sz="1600">
                          <a:solidFill>
                            <a:srgbClr val="000000"/>
                          </a:solidFill>
                          <a:latin typeface="宋体" panose="02010600030101010101" pitchFamily="2" charset="-122"/>
                        </a:rPr>
                        <a:t>Age4 (35-50)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15%</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ln(15%/20%)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302260">
                <a:tc>
                  <a:txBody>
                    <a:bodyPr/>
                    <a:lstStyle/>
                    <a:p>
                      <a:pPr algn="l">
                        <a:buNone/>
                      </a:pPr>
                      <a:r>
                        <a:rPr lang="en-US" sz="1600">
                          <a:solidFill>
                            <a:srgbClr val="000000"/>
                          </a:solidFill>
                          <a:latin typeface="宋体" panose="02010600030101010101" pitchFamily="2" charset="-122"/>
                        </a:rPr>
                        <a:t>Age5 (&gt;50)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ln(10%/20%)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302260">
                <a:tc>
                  <a:txBody>
                    <a:bodyPr/>
                    <a:lstStyle/>
                    <a:p>
                      <a:pPr algn="l">
                        <a:buNone/>
                      </a:pPr>
                      <a:r>
                        <a:rPr lang="en-US" sz="1600">
                          <a:solidFill>
                            <a:srgbClr val="000000"/>
                          </a:solidFill>
                          <a:latin typeface="宋体" panose="02010600030101010101" pitchFamily="2" charset="-122"/>
                        </a:rPr>
                        <a:t>Total</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1000</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lgn="l">
                        <a:buNone/>
                      </a:pPr>
                      <a:r>
                        <a:rPr lang="en-US" sz="1600">
                          <a:solidFill>
                            <a:srgbClr val="000000"/>
                          </a:solidFill>
                          <a:latin typeface="宋体" panose="02010600030101010101" pitchFamily="2" charset="-122"/>
                        </a:rPr>
                        <a:t>1</a:t>
                      </a:r>
                      <a:endParaRPr lang="en-US" altLang="en-US" sz="1600">
                        <a:solidFill>
                          <a:srgbClr val="000000"/>
                        </a:solidFill>
                        <a:latin typeface="宋体" panose="02010600030101010101" pitchFamily="2" charset="-122"/>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a:buNone/>
                      </a:pPr>
                      <a:endParaRPr lang="zh-CN" altLang="en-US" sz="1600"/>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9" name="对象 -2147482616"/>
              <p:cNvSpPr txBox="1"/>
              <p:nvPr/>
            </p:nvSpPr>
            <p:spPr>
              <a:xfrm>
                <a:off x="352425" y="2599055"/>
                <a:ext cx="5190490" cy="2197100"/>
              </a:xfrm>
              <a:prstGeom prst="rect">
                <a:avLst/>
              </a:prstGeom>
              <a:noFill/>
              <a:ln w="38100">
                <a:noFill/>
                <a:miter/>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𝑊𝑂</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𝐸</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𝑊𝑂</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𝐸</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𝐵𝑎𝑑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num>
                                <m:den>
                                  <m:r>
                                    <a:rPr lang="zh-CN" altLang="en-US" i="1">
                                      <a:solidFill>
                                        <a:srgbClr val="000000"/>
                                      </a:solidFill>
                                      <a:latin typeface="Cambria Math" panose="02040503050406030204" pitchFamily="18" charset="0"/>
                                    </a:rPr>
                                    <m:t>𝐺𝑜𝑜𝑑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den>
                              </m:f>
                            </m:e>
                          </m:d>
                        </m:e>
                      </m:func>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𝐵𝑎𝑑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sub>
                                  </m:sSub>
                                </m:num>
                                <m:den>
                                  <m:r>
                                    <a:rPr lang="zh-CN" altLang="en-US" i="1">
                                      <a:solidFill>
                                        <a:srgbClr val="000000"/>
                                      </a:solidFill>
                                      <a:latin typeface="Cambria Math" panose="02040503050406030204" pitchFamily="18" charset="0"/>
                                    </a:rPr>
                                    <m:t>𝐺𝑜𝑜𝑑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sub>
                                  </m:sSub>
                                </m:den>
                              </m:f>
                            </m:e>
                          </m:d>
                        </m:e>
                      </m:func>
                    </m:oMath>
                    <m:oMath xmlns:m="http://schemas.openxmlformats.org/officeDocument/2006/math">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𝐵𝑎𝑑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num>
                                <m:den>
                                  <m:r>
                                    <a:rPr lang="zh-CN" altLang="en-US" i="1">
                                      <a:solidFill>
                                        <a:srgbClr val="000000"/>
                                      </a:solidFill>
                                      <a:latin typeface="Cambria Math" panose="02040503050406030204" pitchFamily="18" charset="0"/>
                                    </a:rPr>
                                    <m:t>𝐵𝑎𝑑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sub>
                                  </m:sSub>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𝐺𝑜𝑜𝑑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sub>
                                  </m:sSub>
                                </m:num>
                                <m:den>
                                  <m:r>
                                    <a:rPr lang="zh-CN" altLang="en-US" i="1">
                                      <a:solidFill>
                                        <a:srgbClr val="000000"/>
                                      </a:solidFill>
                                      <a:latin typeface="Cambria Math" panose="02040503050406030204" pitchFamily="18" charset="0"/>
                                    </a:rPr>
                                    <m:t>𝐺𝑜𝑜𝑑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den>
                              </m:f>
                            </m:e>
                          </m:d>
                        </m:e>
                      </m:func>
                    </m:oMath>
                    <m:oMath xmlns:m="http://schemas.openxmlformats.org/officeDocument/2006/math">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𝐵𝑎</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num>
                                <m:den>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𝐵𝑎</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sub>
                                  </m:sSub>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𝐺𝑜𝑜</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sub>
                                  </m:sSub>
                                </m:num>
                                <m:den>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𝐺𝑜𝑜</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den>
                              </m:f>
                            </m:e>
                          </m:d>
                        </m:e>
                      </m:func>
                    </m:oMath>
                  </m:oMathPara>
                </a14:m>
                <a:endParaRPr lang="zh-CN" altLang="en-US"/>
              </a:p>
            </p:txBody>
          </p:sp>
        </mc:Choice>
        <mc:Fallback xmlns="">
          <p:sp>
            <p:nvSpPr>
              <p:cNvPr id="9" name="对象 -2147482616"/>
              <p:cNvSpPr txBox="1">
                <a:spLocks noRot="1" noChangeAspect="1" noMove="1" noResize="1" noEditPoints="1" noAdjustHandles="1" noChangeArrowheads="1" noChangeShapeType="1" noTextEdit="1"/>
              </p:cNvSpPr>
              <p:nvPr/>
            </p:nvSpPr>
            <p:spPr>
              <a:xfrm>
                <a:off x="352425" y="2599055"/>
                <a:ext cx="5190490" cy="2197100"/>
              </a:xfrm>
              <a:prstGeom prst="rect">
                <a:avLst/>
              </a:prstGeom>
              <a:blipFill>
                <a:blip r:embed="rId5"/>
                <a:stretch>
                  <a:fillRect/>
                </a:stretch>
              </a:blipFill>
              <a:ln w="38100">
                <a:noFill/>
                <a:miter/>
              </a:ln>
            </p:spPr>
            <p:txBody>
              <a:bodyPr/>
              <a:lstStyle/>
              <a:p>
                <a:r>
                  <a:rPr lang="zh-CN" altLang="en-US">
                    <a:noFill/>
                  </a:rPr>
                  <a:t> </a:t>
                </a:r>
              </a:p>
            </p:txBody>
          </p:sp>
        </mc:Fallback>
      </mc:AlternateContent>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sz="1600" kern="100" dirty="0">
                <a:ea typeface="PingFang SC" panose="020B0400000000000000" pitchFamily="34" charset="-122"/>
                <a:cs typeface="Times New Roman" panose="02020603050405020304" pitchFamily="18" charset="0"/>
                <a:sym typeface="+mn-ea"/>
              </a:rPr>
              <a:t> Odds Ratio（OR）</a:t>
            </a:r>
          </a:p>
          <a:p>
            <a:pPr>
              <a:lnSpc>
                <a:spcPct val="150000"/>
              </a:lnSpc>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Odds</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，指胜率（优势），即事件发生与不发生的比例，即</a:t>
            </a:r>
          </a:p>
          <a:p>
            <a:pPr>
              <a:lnSpc>
                <a:spcPct val="150000"/>
              </a:lnSpc>
            </a:pP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假设事件为客户逾期，即Y=1。那么 </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Age=Age1</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时的Odds为</a:t>
            </a:r>
          </a:p>
          <a:p>
            <a:pPr>
              <a:lnSpc>
                <a:spcPct val="150000"/>
              </a:lnSpc>
            </a:pPr>
            <a:endPar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Odds Ratio</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为两个</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Odds</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的比值，比如</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Age1</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和</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Age2</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之间的</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Odds Ration(OR)</a:t>
            </a:r>
          </a:p>
        </p:txBody>
      </p:sp>
      <mc:AlternateContent xmlns:mc="http://schemas.openxmlformats.org/markup-compatibility/2006" xmlns:a14="http://schemas.microsoft.com/office/drawing/2010/main">
        <mc:Choice Requires="a14">
          <p:sp>
            <p:nvSpPr>
              <p:cNvPr id="3" name="对象 -2147482616"/>
              <p:cNvSpPr txBox="1"/>
              <p:nvPr/>
            </p:nvSpPr>
            <p:spPr>
              <a:xfrm>
                <a:off x="1508124" y="2275205"/>
                <a:ext cx="1430057" cy="743660"/>
              </a:xfrm>
              <a:prstGeom prst="rect">
                <a:avLst/>
              </a:prstGeom>
              <a:noFill/>
              <a:ln w="38100">
                <a:noFill/>
                <a:miter/>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𝑂𝑑𝑑𝑠</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𝑝</m:t>
                          </m:r>
                        </m:num>
                        <m:den>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𝑝</m:t>
                          </m:r>
                        </m:den>
                      </m:f>
                    </m:oMath>
                  </m:oMathPara>
                </a14:m>
                <a:endParaRPr lang="zh-CN" altLang="en-US" dirty="0"/>
              </a:p>
            </p:txBody>
          </p:sp>
        </mc:Choice>
        <mc:Fallback xmlns="">
          <p:sp>
            <p:nvSpPr>
              <p:cNvPr id="3" name="对象 -2147482616"/>
              <p:cNvSpPr txBox="1">
                <a:spLocks noRot="1" noChangeAspect="1" noMove="1" noResize="1" noEditPoints="1" noAdjustHandles="1" noChangeArrowheads="1" noChangeShapeType="1" noTextEdit="1"/>
              </p:cNvSpPr>
              <p:nvPr/>
            </p:nvSpPr>
            <p:spPr>
              <a:xfrm>
                <a:off x="1508124" y="2275205"/>
                <a:ext cx="1430057" cy="743660"/>
              </a:xfrm>
              <a:prstGeom prst="rect">
                <a:avLst/>
              </a:prstGeom>
              <a:blipFill>
                <a:blip r:embed="rId4"/>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对象 -2147482616"/>
              <p:cNvSpPr txBox="1"/>
              <p:nvPr/>
            </p:nvSpPr>
            <p:spPr>
              <a:xfrm>
                <a:off x="1457325" y="3453130"/>
                <a:ext cx="3051810" cy="585470"/>
              </a:xfrm>
              <a:prstGeom prst="rect">
                <a:avLst/>
              </a:prstGeom>
              <a:noFill/>
              <a:ln w="38100">
                <a:noFill/>
                <a:miter/>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𝑂𝑑𝑑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𝑃</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𝑃</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e>
                          </m:d>
                        </m:den>
                      </m:f>
                    </m:oMath>
                  </m:oMathPara>
                </a14:m>
                <a:endParaRPr lang="zh-CN" altLang="en-US"/>
              </a:p>
            </p:txBody>
          </p:sp>
        </mc:Choice>
        <mc:Fallback xmlns="">
          <p:sp>
            <p:nvSpPr>
              <p:cNvPr id="6" name="对象 -2147482616"/>
              <p:cNvSpPr txBox="1">
                <a:spLocks noRot="1" noChangeAspect="1" noMove="1" noResize="1" noEditPoints="1" noAdjustHandles="1" noChangeArrowheads="1" noChangeShapeType="1" noTextEdit="1"/>
              </p:cNvSpPr>
              <p:nvPr/>
            </p:nvSpPr>
            <p:spPr>
              <a:xfrm>
                <a:off x="1457325" y="3453130"/>
                <a:ext cx="3051810" cy="585470"/>
              </a:xfrm>
              <a:prstGeom prst="rect">
                <a:avLst/>
              </a:prstGeom>
              <a:blipFill>
                <a:blip r:embed="rId5"/>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2147482616"/>
              <p:cNvSpPr txBox="1"/>
              <p:nvPr/>
            </p:nvSpPr>
            <p:spPr>
              <a:xfrm>
                <a:off x="802958" y="4973320"/>
                <a:ext cx="4359275" cy="1277620"/>
              </a:xfrm>
              <a:prstGeom prst="rect">
                <a:avLst/>
              </a:prstGeom>
              <a:noFill/>
              <a:ln w="38100">
                <a:noFill/>
                <a:miter/>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𝑂𝑑𝑑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𝑂𝑑𝑑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sub>
                          </m:sSub>
                        </m:num>
                        <m:den>
                          <m:r>
                            <a:rPr lang="zh-CN" altLang="en-US" i="1">
                              <a:solidFill>
                                <a:srgbClr val="000000"/>
                              </a:solidFill>
                              <a:latin typeface="Cambria Math" panose="02040503050406030204" pitchFamily="18" charset="0"/>
                            </a:rPr>
                            <m:t>𝑂𝑑𝑑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sub>
                          </m:sSub>
                        </m:den>
                      </m:f>
                    </m:oMath>
                    <m:oMath xmlns:m="http://schemas.openxmlformats.org/officeDocument/2006/math">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𝑃</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2</m:t>
                              </m:r>
                            </m:e>
                          </m:d>
                        </m:num>
                        <m:den>
                          <m:r>
                            <a:rPr lang="zh-CN" altLang="en-US" i="1">
                              <a:solidFill>
                                <a:srgbClr val="000000"/>
                              </a:solidFill>
                              <a:latin typeface="Cambria Math" panose="02040503050406030204" pitchFamily="18" charset="0"/>
                            </a:rPr>
                            <m:t>𝑃</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𝐴𝑔𝑒</m:t>
                              </m:r>
                              <m:r>
                                <a:rPr lang="zh-CN" altLang="en-US" i="1">
                                  <a:solidFill>
                                    <a:srgbClr val="000000"/>
                                  </a:solidFill>
                                  <a:latin typeface="Cambria Math" panose="02040503050406030204" pitchFamily="18" charset="0"/>
                                </a:rPr>
                                <m:t>1</m:t>
                              </m:r>
                            </m:e>
                          </m:d>
                        </m:den>
                      </m:f>
                    </m:oMath>
                  </m:oMathPara>
                </a14:m>
                <a:endParaRPr lang="zh-CN" altLang="en-US"/>
              </a:p>
            </p:txBody>
          </p:sp>
        </mc:Choice>
        <mc:Fallback xmlns="">
          <p:sp>
            <p:nvSpPr>
              <p:cNvPr id="8" name="对象 -2147482616"/>
              <p:cNvSpPr txBox="1">
                <a:spLocks noRot="1" noChangeAspect="1" noMove="1" noResize="1" noEditPoints="1" noAdjustHandles="1" noChangeArrowheads="1" noChangeShapeType="1" noTextEdit="1"/>
              </p:cNvSpPr>
              <p:nvPr/>
            </p:nvSpPr>
            <p:spPr>
              <a:xfrm>
                <a:off x="802958" y="4973320"/>
                <a:ext cx="4359275" cy="1277620"/>
              </a:xfrm>
              <a:prstGeom prst="rect">
                <a:avLst/>
              </a:prstGeom>
              <a:blipFill>
                <a:blip r:embed="rId6"/>
                <a:stretch>
                  <a:fillRect/>
                </a:stretch>
              </a:blipFill>
              <a:ln w="38100">
                <a:noFill/>
                <a:miter/>
              </a:ln>
            </p:spPr>
            <p:txBody>
              <a:bodyPr/>
              <a:lstStyle/>
              <a:p>
                <a:r>
                  <a:rPr lang="zh-CN" altLang="en-US">
                    <a:noFill/>
                  </a:rPr>
                  <a:t> </a:t>
                </a:r>
              </a:p>
            </p:txBody>
          </p:sp>
        </mc:Fallback>
      </mc:AlternateContent>
      <p:sp>
        <p:nvSpPr>
          <p:cNvPr id="12" name="Content Placeholder 2"/>
          <p:cNvSpPr txBox="1">
            <a:spLocks noGrp="1"/>
          </p:cNvSpPr>
          <p:nvPr/>
        </p:nvSpPr>
        <p:spPr>
          <a:xfrm>
            <a:off x="6456045" y="1366520"/>
            <a:ext cx="499681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1600" dirty="0">
                <a:ea typeface="宋体" panose="02010600030101010101" pitchFamily="2" charset="-122"/>
                <a:sym typeface="+mn-ea"/>
              </a:rPr>
              <a:t>OR</a:t>
            </a:r>
            <a:r>
              <a:rPr lang="zh-CN" altLang="en-US" sz="1600" dirty="0">
                <a:ea typeface="宋体" panose="02010600030101010101" pitchFamily="2" charset="-122"/>
                <a:sym typeface="+mn-ea"/>
              </a:rPr>
              <a:t>在</a:t>
            </a:r>
            <a:r>
              <a:rPr lang="en-US" altLang="zh-CN" sz="1600" dirty="0">
                <a:ea typeface="宋体" panose="02010600030101010101" pitchFamily="2" charset="-122"/>
                <a:sym typeface="+mn-ea"/>
              </a:rPr>
              <a:t>Logistic</a:t>
            </a:r>
            <a:r>
              <a:rPr lang="zh-CN" altLang="en-US" sz="1600" dirty="0">
                <a:ea typeface="宋体" panose="02010600030101010101" pitchFamily="2" charset="-122"/>
                <a:sym typeface="+mn-ea"/>
              </a:rPr>
              <a:t>回归中的意义：</a:t>
            </a:r>
          </a:p>
          <a:p>
            <a:pPr>
              <a:lnSpc>
                <a:spcPct val="150000"/>
              </a:lnSpc>
            </a:pPr>
            <a:r>
              <a:rPr lang="en-US" sz="1600" dirty="0">
                <a:ea typeface="宋体" panose="02010600030101010101" pitchFamily="2" charset="-122"/>
                <a:sym typeface="+mn-ea"/>
              </a:rPr>
              <a:t>Odds</a:t>
            </a:r>
            <a:r>
              <a:rPr lang="zh-CN" sz="1600" dirty="0">
                <a:ea typeface="宋体" panose="02010600030101010101" pitchFamily="2" charset="-122"/>
                <a:sym typeface="+mn-ea"/>
              </a:rPr>
              <a:t>与</a:t>
            </a:r>
            <a:r>
              <a:rPr sz="1600" dirty="0">
                <a:ea typeface="宋体" panose="02010600030101010101" pitchFamily="2" charset="-122"/>
                <a:sym typeface="+mn-ea"/>
              </a:rPr>
              <a:t> Odds Ratio（OR）</a:t>
            </a:r>
            <a:r>
              <a:rPr lang="zh-CN" sz="1600" dirty="0">
                <a:ea typeface="宋体" panose="02010600030101010101" pitchFamily="2" charset="-122"/>
                <a:sym typeface="+mn-ea"/>
              </a:rPr>
              <a:t>在</a:t>
            </a:r>
            <a:r>
              <a:rPr lang="en-US" sz="1600" dirty="0">
                <a:ea typeface="宋体" panose="02010600030101010101" pitchFamily="2" charset="-122"/>
                <a:sym typeface="+mn-ea"/>
              </a:rPr>
              <a:t>L</a:t>
            </a:r>
            <a:r>
              <a:rPr sz="1600" dirty="0">
                <a:ea typeface="宋体" panose="02010600030101010101" pitchFamily="2" charset="-122"/>
                <a:sym typeface="+mn-ea"/>
              </a:rPr>
              <a:t>ogistic</a:t>
            </a:r>
            <a:r>
              <a:rPr lang="zh-CN" sz="1600" dirty="0">
                <a:ea typeface="宋体" panose="02010600030101010101" pitchFamily="2" charset="-122"/>
                <a:sym typeface="+mn-ea"/>
              </a:rPr>
              <a:t>中很重要，因为和可解释性相关</a:t>
            </a:r>
            <a:endParaRPr sz="1600" dirty="0">
              <a:ea typeface="宋体" panose="02010600030101010101" pitchFamily="2" charset="-122"/>
              <a:sym typeface="+mn-ea"/>
            </a:endParaRPr>
          </a:p>
          <a:p>
            <a:pPr>
              <a:lnSpc>
                <a:spcPct val="150000"/>
              </a:lnSpc>
            </a:pP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在</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Logistic</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回归中</a:t>
            </a:r>
          </a:p>
          <a:p>
            <a:pPr>
              <a:lnSpc>
                <a:spcPct val="150000"/>
              </a:lnSpc>
            </a:pP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Thinking</a:t>
            </a:r>
            <a:r>
              <a:rPr lang="zh-CN" altLang="en-US"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a:t>
            </a: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Odss Ration(OR)</a:t>
            </a:r>
            <a:r>
              <a:rPr lang="zh-CN" altLang="en-US"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的物理含义</a:t>
            </a:r>
            <a:r>
              <a:rPr lang="en-US" altLang="zh-CN" sz="1600" kern="100" dirty="0">
                <a:solidFill>
                  <a:srgbClr val="FF0000"/>
                </a:solidFill>
                <a:latin typeface="PingFang SC" panose="020B0400000000000000" pitchFamily="34" charset="-122"/>
                <a:ea typeface="PingFang SC" panose="020B0400000000000000" pitchFamily="34" charset="-122"/>
                <a:cs typeface="Times New Roman" panose="02020603050405020304" pitchFamily="18" charset="0"/>
                <a:sym typeface="+mn-ea"/>
              </a:rPr>
              <a:t>=?</a:t>
            </a:r>
          </a:p>
          <a:p>
            <a:pPr marL="0" indent="0">
              <a:lnSpc>
                <a:spcPct val="150000"/>
              </a:lnSpc>
              <a:buNone/>
            </a:pP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当</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Xi</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增加</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1</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时，</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odds</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会变为原来的 </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倍</a:t>
            </a:r>
          </a:p>
          <a:p>
            <a:pPr marL="0" indent="0">
              <a:lnSpc>
                <a:spcPct val="150000"/>
              </a:lnSpc>
              <a:buNone/>
            </a:pP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endPar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mc:AlternateContent xmlns:mc="http://schemas.openxmlformats.org/markup-compatibility/2006" xmlns:a14="http://schemas.microsoft.com/office/drawing/2010/main">
        <mc:Choice Requires="a14">
          <p:sp>
            <p:nvSpPr>
              <p:cNvPr id="15" name="对象 -2147482616"/>
              <p:cNvSpPr txBox="1"/>
              <p:nvPr/>
            </p:nvSpPr>
            <p:spPr>
              <a:xfrm>
                <a:off x="6753861" y="3176588"/>
                <a:ext cx="3980814" cy="862012"/>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𝑝</m:t>
                              </m:r>
                            </m:num>
                            <m:den>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𝑝</m:t>
                              </m:r>
                            </m:den>
                          </m:f>
                        </m:e>
                      </m:fun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0</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𝑛</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15" name="对象 -2147482616"/>
              <p:cNvSpPr txBox="1">
                <a:spLocks noRot="1" noChangeAspect="1" noMove="1" noResize="1" noEditPoints="1" noAdjustHandles="1" noChangeArrowheads="1" noChangeShapeType="1" noTextEdit="1"/>
              </p:cNvSpPr>
              <p:nvPr/>
            </p:nvSpPr>
            <p:spPr>
              <a:xfrm>
                <a:off x="6753861" y="3176588"/>
                <a:ext cx="3980814" cy="862012"/>
              </a:xfrm>
              <a:prstGeom prst="rect">
                <a:avLst/>
              </a:prstGeom>
              <a:blipFill>
                <a:blip r:embed="rId7"/>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对象 -2147482616"/>
              <p:cNvSpPr txBox="1"/>
              <p:nvPr/>
            </p:nvSpPr>
            <p:spPr>
              <a:xfrm>
                <a:off x="9455184" y="4255999"/>
                <a:ext cx="623383" cy="405840"/>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𝑖</m:t>
                              </m:r>
                            </m:sub>
                          </m:sSub>
                        </m:sup>
                      </m:sSup>
                    </m:oMath>
                  </m:oMathPara>
                </a14:m>
                <a:endParaRPr lang="zh-CN" altLang="en-US" dirty="0"/>
              </a:p>
            </p:txBody>
          </p:sp>
        </mc:Choice>
        <mc:Fallback xmlns="">
          <p:sp>
            <p:nvSpPr>
              <p:cNvPr id="17" name="对象 -2147482616"/>
              <p:cNvSpPr txBox="1">
                <a:spLocks noRot="1" noChangeAspect="1" noMove="1" noResize="1" noEditPoints="1" noAdjustHandles="1" noChangeArrowheads="1" noChangeShapeType="1" noTextEdit="1"/>
              </p:cNvSpPr>
              <p:nvPr/>
            </p:nvSpPr>
            <p:spPr>
              <a:xfrm>
                <a:off x="9455184" y="4255999"/>
                <a:ext cx="623383" cy="405840"/>
              </a:xfrm>
              <a:prstGeom prst="rect">
                <a:avLst/>
              </a:prstGeom>
              <a:blipFill>
                <a:blip r:embed="rId8"/>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对象 -2147482616"/>
              <p:cNvSpPr txBox="1"/>
              <p:nvPr/>
            </p:nvSpPr>
            <p:spPr>
              <a:xfrm>
                <a:off x="6680835" y="4790440"/>
                <a:ext cx="4560905" cy="1119541"/>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𝑂</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𝑂𝑑𝑑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2</m:t>
                              </m:r>
                            </m:sub>
                          </m:sSub>
                        </m:num>
                        <m:den>
                          <m:r>
                            <a:rPr lang="zh-CN" altLang="en-US" i="1">
                              <a:solidFill>
                                <a:srgbClr val="000000"/>
                              </a:solidFill>
                              <a:latin typeface="Cambria Math" panose="02040503050406030204" pitchFamily="18" charset="0"/>
                            </a:rPr>
                            <m:t>𝑂𝑑𝑑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1</m:t>
                              </m:r>
                            </m:sub>
                          </m:sSub>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2</m:t>
                                  </m:r>
                                </m:sub>
                              </m:sSub>
                            </m:e>
                          </m:d>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1</m:t>
                                  </m:r>
                                </m:sub>
                              </m:sSub>
                            </m:e>
                          </m:d>
                        </m:den>
                      </m:f>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𝑖</m:t>
                              </m:r>
                            </m:sub>
                          </m:sSub>
                        </m:sup>
                      </m:sSup>
                    </m:oMath>
                  </m:oMathPara>
                </a14:m>
                <a:endParaRPr lang="zh-CN" altLang="en-US" dirty="0"/>
              </a:p>
            </p:txBody>
          </p:sp>
        </mc:Choice>
        <mc:Fallback xmlns="">
          <p:sp>
            <p:nvSpPr>
              <p:cNvPr id="19" name="对象 -2147482616"/>
              <p:cNvSpPr txBox="1">
                <a:spLocks noRot="1" noChangeAspect="1" noMove="1" noResize="1" noEditPoints="1" noAdjustHandles="1" noChangeArrowheads="1" noChangeShapeType="1" noTextEdit="1"/>
              </p:cNvSpPr>
              <p:nvPr/>
            </p:nvSpPr>
            <p:spPr>
              <a:xfrm>
                <a:off x="6680835" y="4790440"/>
                <a:ext cx="4560905" cy="1119541"/>
              </a:xfrm>
              <a:prstGeom prst="rect">
                <a:avLst/>
              </a:prstGeom>
              <a:blipFill>
                <a:blip r:embed="rId9"/>
                <a:stretch>
                  <a:fillRect/>
                </a:stretch>
              </a:blipFill>
              <a:ln w="38100">
                <a:noFill/>
                <a:miter/>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评分卡模型</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5126079"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1600" kern="100" dirty="0">
                <a:ea typeface="PingFang SC" panose="020B0400000000000000" pitchFamily="34" charset="-122"/>
                <a:cs typeface="Times New Roman" panose="02020603050405020304" pitchFamily="18" charset="0"/>
                <a:sym typeface="+mn-ea"/>
              </a:rPr>
              <a:t>WOE</a:t>
            </a:r>
            <a:r>
              <a:rPr lang="zh-CN" altLang="en-US" sz="1600" kern="100" dirty="0">
                <a:ea typeface="PingFang SC" panose="020B0400000000000000" pitchFamily="34" charset="-122"/>
                <a:cs typeface="Times New Roman" panose="02020603050405020304" pitchFamily="18" charset="0"/>
                <a:sym typeface="+mn-ea"/>
              </a:rPr>
              <a:t>的单调性</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当</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Age</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取值从</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Age1-&gt;Age2-&gt;...-&gt;Age5</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逐渐增加的时候，</a:t>
            </a:r>
            <a:r>
              <a:rPr altLang="zh-CN"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相应的</a:t>
            </a:r>
            <a:r>
              <a:rPr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a:t>
            </a:r>
            <a:r>
              <a:rPr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也呈现单调</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性（即</a:t>
            </a:r>
            <a:r>
              <a:rPr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递增</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或</a:t>
            </a:r>
            <a:r>
              <a:rPr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递减）</a:t>
            </a:r>
          </a:p>
          <a:p>
            <a:pPr marL="0" indent="0">
              <a:lnSpc>
                <a:spcPct val="150000"/>
              </a:lnSpc>
              <a:buNone/>
            </a:pPr>
            <a:r>
              <a:rPr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用简洁的公式概括</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这个</a:t>
            </a:r>
            <a:r>
              <a:rPr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计算过程</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p>
          <a:p>
            <a:pPr marL="0" indent="0">
              <a:lnSpc>
                <a:spcPct val="150000"/>
              </a:lnSpc>
              <a:buNone/>
            </a:pPr>
            <a:endPar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endPar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endPar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这里 </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相差了一个常数</a:t>
            </a:r>
          </a:p>
          <a:p>
            <a:pPr marL="0" indent="0">
              <a:lnSpc>
                <a:spcPct val="150000"/>
              </a:lnSpc>
              <a:buNone/>
            </a:pPr>
            <a:endPar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12" name="Content Placeholder 2"/>
          <p:cNvSpPr txBox="1">
            <a:spLocks noGrp="1"/>
          </p:cNvSpPr>
          <p:nvPr/>
        </p:nvSpPr>
        <p:spPr>
          <a:xfrm>
            <a:off x="5843270" y="1252220"/>
            <a:ext cx="6367780"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import pandas as pd</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import numpy as np</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x1 = np.random.randint(3,size=1000)</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y = np.random.randint(2,size=1000)</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df = pd.DataFrame({'X1': x1, 'y': y})</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table = pd.crosstab(df['y'],df['X1'])</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 计算WOE差值</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woe_table = table.div(table.sum(axis=1),axis=0)</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woe = (woe_table.iloc[1,:]/woe_table.iloc[0,:]).apply(lambda x:np.log(x))</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print(woe[1]-woe[0], woe[2]-woe[1])</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 计算OR</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OR_0_1 = np.log(1.0*table.iloc[0,0]*table.iloc[1,1]/table.iloc[0,1]/table.iloc[1,0])</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OR_1_2 = np.log(1.0*table.iloc[0,1]*table.iloc[1,2]/table.iloc[0,2]/table.iloc[1,1])</a:t>
            </a:r>
          </a:p>
          <a:p>
            <a:pPr marL="0" indent="0">
              <a:lnSpc>
                <a:spcPct val="100000"/>
              </a:lnSpc>
              <a:spcBef>
                <a:spcPts val="600"/>
              </a:spcBef>
              <a:buNone/>
            </a:pPr>
            <a:r>
              <a:rPr lang="en-US" altLang="zh-CN" sz="1400" kern="100" dirty="0">
                <a:latin typeface="PingFang SC" panose="020B0400000000000000" pitchFamily="34" charset="-122"/>
                <a:ea typeface="PingFang SC" panose="020B0400000000000000" pitchFamily="34" charset="-122"/>
                <a:cs typeface="Times New Roman" panose="02020603050405020304" pitchFamily="18" charset="0"/>
                <a:sym typeface="+mn-ea"/>
              </a:rPr>
              <a:t>print(OR_0_1, OR_1_2)</a:t>
            </a:r>
          </a:p>
        </p:txBody>
      </p:sp>
      <mc:AlternateContent xmlns:mc="http://schemas.openxmlformats.org/markup-compatibility/2006" xmlns:a14="http://schemas.microsoft.com/office/drawing/2010/main">
        <mc:Choice Requires="a14">
          <p:sp>
            <p:nvSpPr>
              <p:cNvPr id="2" name="对象 -2147482616"/>
              <p:cNvSpPr txBox="1"/>
              <p:nvPr/>
            </p:nvSpPr>
            <p:spPr>
              <a:xfrm>
                <a:off x="2139658" y="2334317"/>
                <a:ext cx="814070" cy="337185"/>
              </a:xfrm>
              <a:prstGeom prst="rect">
                <a:avLst/>
              </a:prstGeom>
              <a:noFill/>
              <a:ln w="38100">
                <a:noFill/>
                <a:miter/>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𝑂𝑑𝑑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𝐴𝑔𝑒𝑖</m:t>
                          </m:r>
                        </m:sub>
                      </m:sSub>
                    </m:oMath>
                  </m:oMathPara>
                </a14:m>
                <a:endParaRPr lang="zh-CN" altLang="en-US"/>
              </a:p>
            </p:txBody>
          </p:sp>
        </mc:Choice>
        <mc:Fallback xmlns="">
          <p:sp>
            <p:nvSpPr>
              <p:cNvPr id="2" name="对象 -2147482616"/>
              <p:cNvSpPr txBox="1">
                <a:spLocks noRot="1" noChangeAspect="1" noMove="1" noResize="1" noEditPoints="1" noAdjustHandles="1" noChangeArrowheads="1" noChangeShapeType="1" noTextEdit="1"/>
              </p:cNvSpPr>
              <p:nvPr/>
            </p:nvSpPr>
            <p:spPr>
              <a:xfrm>
                <a:off x="2139658" y="2334317"/>
                <a:ext cx="814070" cy="337185"/>
              </a:xfrm>
              <a:prstGeom prst="rect">
                <a:avLst/>
              </a:prstGeom>
              <a:blipFill>
                <a:blip r:embed="rId4"/>
                <a:stretch>
                  <a:fillRect r="-1493"/>
                </a:stretch>
              </a:blipFill>
              <a:ln w="38100">
                <a:noFill/>
                <a:miter/>
              </a:ln>
            </p:spPr>
            <p:txBody>
              <a:bodyPr/>
              <a:lstStyle/>
              <a:p>
                <a:r>
                  <a:rPr lang="zh-CN" altLang="en-US">
                    <a:noFill/>
                  </a:rPr>
                  <a:t> </a:t>
                </a:r>
              </a:p>
            </p:txBody>
          </p:sp>
        </mc:Fallback>
      </mc:AlternateContent>
      <p:pic>
        <p:nvPicPr>
          <p:cNvPr id="10" name="图片 9"/>
          <p:cNvPicPr>
            <a:picLocks noChangeAspect="1"/>
          </p:cNvPicPr>
          <p:nvPr/>
        </p:nvPicPr>
        <p:blipFill>
          <a:blip r:embed="rId5"/>
          <a:stretch>
            <a:fillRect/>
          </a:stretch>
        </p:blipFill>
        <p:spPr>
          <a:xfrm>
            <a:off x="611505" y="3457575"/>
            <a:ext cx="4972050" cy="1009650"/>
          </a:xfrm>
          <a:prstGeom prst="rect">
            <a:avLst/>
          </a:prstGeom>
        </p:spPr>
      </p:pic>
      <mc:AlternateContent xmlns:mc="http://schemas.openxmlformats.org/markup-compatibility/2006" xmlns:a14="http://schemas.microsoft.com/office/drawing/2010/main">
        <mc:Choice Requires="a14">
          <p:sp>
            <p:nvSpPr>
              <p:cNvPr id="14" name="对象 -2147482616"/>
              <p:cNvSpPr txBox="1"/>
              <p:nvPr/>
            </p:nvSpPr>
            <p:spPr>
              <a:xfrm>
                <a:off x="1075766" y="4804728"/>
                <a:ext cx="2166994" cy="600990"/>
              </a:xfrm>
              <a:prstGeom prst="rect">
                <a:avLst/>
              </a:prstGeom>
              <a:noFill/>
              <a:ln w="38100">
                <a:noFill/>
                <a:miter/>
              </a:ln>
            </p:spPr>
            <p:txBody>
              <a:bodyPr>
                <a:normAutofit fontScale="77500" lnSpcReduction="20000"/>
              </a:bodyPr>
              <a:lstStyle/>
              <a:p>
                <a:pPr/>
                <a14:m>
                  <m:oMathPara xmlns:m="http://schemas.openxmlformats.org/officeDocument/2006/math">
                    <m:oMathParaPr>
                      <m:jc m:val="left"/>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𝑂𝑑𝑑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𝐴𝑔𝑒𝑖</m:t>
                                  </m:r>
                                </m:sub>
                              </m:sSub>
                            </m:e>
                          </m:d>
                        </m:e>
                      </m:func>
                      <m:r>
                        <a:rPr lang="zh-CN" altLang="en-US" i="1">
                          <a:solidFill>
                            <a:srgbClr val="000000"/>
                          </a:solidFill>
                          <a:latin typeface="Cambria Math" panose="02040503050406030204" pitchFamily="18" charset="0"/>
                        </a:rPr>
                        <m:t>和</m:t>
                      </m:r>
                      <m:r>
                        <a:rPr lang="zh-CN" altLang="en-US" i="1">
                          <a:solidFill>
                            <a:srgbClr val="000000"/>
                          </a:solidFill>
                          <a:latin typeface="Cambria Math" panose="02040503050406030204" pitchFamily="18" charset="0"/>
                        </a:rPr>
                        <m:t>𝑊𝑂</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𝐸</m:t>
                          </m:r>
                        </m:e>
                        <m:sub>
                          <m:r>
                            <a:rPr lang="zh-CN" altLang="en-US" i="1">
                              <a:solidFill>
                                <a:srgbClr val="000000"/>
                              </a:solidFill>
                              <a:latin typeface="Cambria Math" panose="02040503050406030204" pitchFamily="18" charset="0"/>
                            </a:rPr>
                            <m:t>𝐴𝑔𝑒𝑖</m:t>
                          </m:r>
                        </m:sub>
                      </m:sSub>
                    </m:oMath>
                  </m:oMathPara>
                </a14:m>
                <a:endParaRPr lang="zh-CN" altLang="en-US" dirty="0"/>
              </a:p>
            </p:txBody>
          </p:sp>
        </mc:Choice>
        <mc:Fallback xmlns="">
          <p:sp>
            <p:nvSpPr>
              <p:cNvPr id="14" name="对象 -2147482616"/>
              <p:cNvSpPr txBox="1">
                <a:spLocks noRot="1" noChangeAspect="1" noMove="1" noResize="1" noEditPoints="1" noAdjustHandles="1" noChangeArrowheads="1" noChangeShapeType="1" noTextEdit="1"/>
              </p:cNvSpPr>
              <p:nvPr/>
            </p:nvSpPr>
            <p:spPr>
              <a:xfrm>
                <a:off x="1075766" y="4804728"/>
                <a:ext cx="2166994" cy="600990"/>
              </a:xfrm>
              <a:prstGeom prst="rect">
                <a:avLst/>
              </a:prstGeom>
              <a:blipFill>
                <a:blip r:embed="rId6"/>
                <a:stretch>
                  <a:fillRect/>
                </a:stretch>
              </a:blipFill>
              <a:ln w="38100">
                <a:noFill/>
                <a:miter/>
              </a:ln>
            </p:spPr>
            <p:txBody>
              <a:bodyPr/>
              <a:lstStyle/>
              <a:p>
                <a:r>
                  <a:rPr lang="zh-CN" altLang="en-US">
                    <a:noFill/>
                  </a:rPr>
                  <a:t> </a:t>
                </a:r>
              </a:p>
            </p:txBody>
          </p:sp>
        </mc:Fallback>
      </mc:AlternateContent>
      <p:sp>
        <p:nvSpPr>
          <p:cNvPr id="22" name="文本框 21"/>
          <p:cNvSpPr txBox="1"/>
          <p:nvPr/>
        </p:nvSpPr>
        <p:spPr>
          <a:xfrm>
            <a:off x="1832610" y="5858481"/>
            <a:ext cx="3608070" cy="5207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Calibri" panose="020F0502020204030204"/>
              </a:rPr>
              <a:t>0.39653256776168444 -0.06826876989219782</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Calibri" panose="020F0502020204030204"/>
              </a:rPr>
              <a:t>0.3965325677616846 -0.06826876989219799</a:t>
            </a:r>
          </a:p>
        </p:txBody>
      </p:sp>
      <p:sp>
        <p:nvSpPr>
          <p:cNvPr id="23" name="下箭头 22"/>
          <p:cNvSpPr/>
          <p:nvPr/>
        </p:nvSpPr>
        <p:spPr>
          <a:xfrm rot="3960000">
            <a:off x="5257165" y="605996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Project</a:t>
            </a:r>
            <a:r>
              <a:rPr lang="zh-CN" altLang="en-US" dirty="0">
                <a:ea typeface="宋体" panose="02010600030101010101" pitchFamily="2" charset="-122"/>
                <a:sym typeface="+mn-ea"/>
              </a:rPr>
              <a:t>：基于评分卡的风控模型开发</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385570"/>
            <a:ext cx="5420996"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1600" kern="100" dirty="0">
                <a:ea typeface="PingFang SC" panose="020B0400000000000000" pitchFamily="34" charset="-122"/>
                <a:cs typeface="Times New Roman" panose="02020603050405020304" pitchFamily="18" charset="0"/>
                <a:sym typeface="+mn-ea"/>
              </a:rPr>
              <a:t>Project</a:t>
            </a:r>
            <a:r>
              <a:rPr lang="zh-CN" altLang="en-US" sz="1600" kern="100" dirty="0">
                <a:ea typeface="PingFang SC" panose="020B0400000000000000" pitchFamily="34" charset="-122"/>
                <a:cs typeface="Times New Roman" panose="02020603050405020304" pitchFamily="18" charset="0"/>
                <a:sym typeface="+mn-ea"/>
              </a:rPr>
              <a:t>：基于评分卡的风控模型开发</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数据集</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GiveMeSomeCredit</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15</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万样本数据</a:t>
            </a: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https://www.kaggle.com/c/GiveMeSomeCredit/data</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基本属性：包括了借款人当时的年龄</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偿债能力：包括了借款人的月收入、负债比率</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信用往来：两年内35-59天逾期次数、两年内60-89天逾期次数、两年内90天或高于90天逾期的次数</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财产状况：包括了开放式信贷和贷款数量、不动产贷款或额度数量。</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其他因素：包括了借款人的家属数量</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 时间窗口：自变量的观察窗口为过去两年，因变量表现窗口为未来两年</a:t>
            </a:r>
          </a:p>
        </p:txBody>
      </p:sp>
      <p:graphicFrame>
        <p:nvGraphicFramePr>
          <p:cNvPr id="3" name="表格 2"/>
          <p:cNvGraphicFramePr/>
          <p:nvPr>
            <p:custDataLst>
              <p:tags r:id="rId2"/>
            </p:custDataLst>
            <p:extLst>
              <p:ext uri="{D42A27DB-BD31-4B8C-83A1-F6EECF244321}">
                <p14:modId xmlns:p14="http://schemas.microsoft.com/office/powerpoint/2010/main" val="2455010879"/>
              </p:ext>
            </p:extLst>
          </p:nvPr>
        </p:nvGraphicFramePr>
        <p:xfrm>
          <a:off x="6019801" y="1385571"/>
          <a:ext cx="6099312" cy="5364480"/>
        </p:xfrm>
        <a:graphic>
          <a:graphicData uri="http://schemas.openxmlformats.org/drawingml/2006/table">
            <a:tbl>
              <a:tblPr firstRow="1" bandRow="1">
                <a:tableStyleId>{5940675A-B579-460E-94D1-54222C63F5DA}</a:tableStyleId>
              </a:tblPr>
              <a:tblGrid>
                <a:gridCol w="2443719">
                  <a:extLst>
                    <a:ext uri="{9D8B030D-6E8A-4147-A177-3AD203B41FA5}">
                      <a16:colId xmlns:a16="http://schemas.microsoft.com/office/drawing/2014/main" val="20000"/>
                    </a:ext>
                  </a:extLst>
                </a:gridCol>
                <a:gridCol w="2886971">
                  <a:extLst>
                    <a:ext uri="{9D8B030D-6E8A-4147-A177-3AD203B41FA5}">
                      <a16:colId xmlns:a16="http://schemas.microsoft.com/office/drawing/2014/main" val="20001"/>
                    </a:ext>
                  </a:extLst>
                </a:gridCol>
                <a:gridCol w="768622">
                  <a:extLst>
                    <a:ext uri="{9D8B030D-6E8A-4147-A177-3AD203B41FA5}">
                      <a16:colId xmlns:a16="http://schemas.microsoft.com/office/drawing/2014/main" val="20002"/>
                    </a:ext>
                  </a:extLst>
                </a:gridCol>
              </a:tblGrid>
              <a:tr h="169796">
                <a:tc>
                  <a:txBody>
                    <a:bodyPr/>
                    <a:lstStyle/>
                    <a:p>
                      <a:pPr algn="ctr">
                        <a:buNone/>
                      </a:pPr>
                      <a:r>
                        <a:rPr lang="zh-CN" altLang="en-US" sz="1400"/>
                        <a:t>字段</a:t>
                      </a:r>
                    </a:p>
                  </a:txBody>
                  <a:tcPr/>
                </a:tc>
                <a:tc>
                  <a:txBody>
                    <a:bodyPr/>
                    <a:lstStyle/>
                    <a:p>
                      <a:pPr algn="ctr">
                        <a:buNone/>
                      </a:pPr>
                      <a:r>
                        <a:rPr lang="zh-CN" altLang="en-US" sz="1400" dirty="0"/>
                        <a:t>说明</a:t>
                      </a:r>
                    </a:p>
                  </a:txBody>
                  <a:tcPr/>
                </a:tc>
                <a:tc>
                  <a:txBody>
                    <a:bodyPr/>
                    <a:lstStyle/>
                    <a:p>
                      <a:pPr algn="ctr">
                        <a:buNone/>
                      </a:pPr>
                      <a:r>
                        <a:rPr lang="zh-CN" altLang="en-US" sz="1400"/>
                        <a:t>类型</a:t>
                      </a:r>
                    </a:p>
                  </a:txBody>
                  <a:tcPr/>
                </a:tc>
                <a:extLst>
                  <a:ext uri="{0D108BD9-81ED-4DB2-BD59-A6C34878D82A}">
                    <a16:rowId xmlns:a16="http://schemas.microsoft.com/office/drawing/2014/main" val="10000"/>
                  </a:ext>
                </a:extLst>
              </a:tr>
              <a:tr h="169796">
                <a:tc>
                  <a:txBody>
                    <a:bodyPr/>
                    <a:lstStyle/>
                    <a:p>
                      <a:pPr algn="l">
                        <a:buNone/>
                      </a:pPr>
                      <a:r>
                        <a:rPr lang="zh-CN" altLang="en-US" sz="1400" b="0" i="0" u="none" strike="noStrike" cap="none" spc="0" baseline="0">
                          <a:solidFill>
                            <a:schemeClr val="tx1"/>
                          </a:solidFill>
                          <a:uFillTx/>
                          <a:latin typeface="+mn-lt"/>
                          <a:ea typeface="+mn-ea"/>
                          <a:cs typeface="+mn-cs"/>
                          <a:sym typeface="Calibri" panose="020F0502020204030204"/>
                        </a:rPr>
                        <a:t>SeriousDlqin2yrs</a:t>
                      </a:r>
                    </a:p>
                  </a:txBody>
                  <a:tcPr/>
                </a:tc>
                <a:tc>
                  <a:txBody>
                    <a:bodyPr/>
                    <a:lstStyle/>
                    <a:p>
                      <a:pPr algn="l">
                        <a:buNone/>
                      </a:pPr>
                      <a:r>
                        <a:rPr lang="en-US" altLang="zh-CN" sz="1400" b="0" i="0" u="none" strike="noStrike" cap="none" spc="0" baseline="0" dirty="0">
                          <a:solidFill>
                            <a:schemeClr val="tx1"/>
                          </a:solidFill>
                          <a:uFillTx/>
                          <a:latin typeface="+mn-lt"/>
                          <a:ea typeface="+mn-ea"/>
                          <a:cs typeface="+mn-cs"/>
                          <a:sym typeface="Calibri" panose="020F0502020204030204"/>
                        </a:rPr>
                        <a:t>90</a:t>
                      </a:r>
                      <a:r>
                        <a:rPr lang="zh-CN" altLang="en-US" sz="1400" b="0" i="0" u="none" strike="noStrike" cap="none" spc="0" baseline="0" dirty="0">
                          <a:solidFill>
                            <a:schemeClr val="tx1"/>
                          </a:solidFill>
                          <a:uFillTx/>
                          <a:latin typeface="+mn-lt"/>
                          <a:ea typeface="+mn-ea"/>
                          <a:cs typeface="+mn-cs"/>
                          <a:sym typeface="Calibri" panose="020F0502020204030204"/>
                        </a:rPr>
                        <a:t>天以上逾期或更差</a:t>
                      </a:r>
                    </a:p>
                  </a:txBody>
                  <a:tcPr/>
                </a:tc>
                <a:tc>
                  <a:txBody>
                    <a:bodyPr/>
                    <a:lstStyle/>
                    <a:p>
                      <a:pPr algn="l">
                        <a:buNone/>
                      </a:pPr>
                      <a:r>
                        <a:rPr lang="en-US" altLang="zh-CN" sz="1400">
                          <a:ea typeface="宋体" panose="02010600030101010101" pitchFamily="2" charset="-122"/>
                        </a:rPr>
                        <a:t>Y/N</a:t>
                      </a:r>
                    </a:p>
                  </a:txBody>
                  <a:tcPr/>
                </a:tc>
                <a:extLst>
                  <a:ext uri="{0D108BD9-81ED-4DB2-BD59-A6C34878D82A}">
                    <a16:rowId xmlns:a16="http://schemas.microsoft.com/office/drawing/2014/main" val="10001"/>
                  </a:ext>
                </a:extLst>
              </a:tr>
              <a:tr h="169796">
                <a:tc>
                  <a:txBody>
                    <a:bodyPr/>
                    <a:lstStyle/>
                    <a:p>
                      <a:pPr algn="l">
                        <a:buNone/>
                      </a:pPr>
                      <a:r>
                        <a:rPr lang="en-US" altLang="zh-CN" sz="1400" dirty="0"/>
                        <a:t>Age</a:t>
                      </a:r>
                    </a:p>
                  </a:txBody>
                  <a:tcPr/>
                </a:tc>
                <a:tc>
                  <a:txBody>
                    <a:bodyPr/>
                    <a:lstStyle/>
                    <a:p>
                      <a:pPr algn="l">
                        <a:buNone/>
                      </a:pPr>
                      <a:r>
                        <a:rPr lang="zh-CN" altLang="en-US" sz="1400" dirty="0"/>
                        <a:t>年龄</a:t>
                      </a:r>
                    </a:p>
                  </a:txBody>
                  <a:tcPr/>
                </a:tc>
                <a:tc>
                  <a:txBody>
                    <a:bodyPr/>
                    <a:lstStyle/>
                    <a:p>
                      <a:pPr algn="l">
                        <a:buNone/>
                      </a:pPr>
                      <a:r>
                        <a:rPr lang="zh-CN" altLang="en-US" sz="1400" dirty="0"/>
                        <a:t>整数</a:t>
                      </a:r>
                    </a:p>
                  </a:txBody>
                  <a:tcPr/>
                </a:tc>
                <a:extLst>
                  <a:ext uri="{0D108BD9-81ED-4DB2-BD59-A6C34878D82A}">
                    <a16:rowId xmlns:a16="http://schemas.microsoft.com/office/drawing/2014/main" val="3329067214"/>
                  </a:ext>
                </a:extLst>
              </a:tr>
              <a:tr h="407510">
                <a:tc>
                  <a:txBody>
                    <a:bodyPr/>
                    <a:lstStyle/>
                    <a:p>
                      <a:pPr algn="l">
                        <a:buNone/>
                      </a:pPr>
                      <a:r>
                        <a:rPr lang="zh-CN" altLang="en-US" sz="1400" dirty="0"/>
                        <a:t>RevolvingUtilizationOfUnsecuredLines</a:t>
                      </a:r>
                    </a:p>
                  </a:txBody>
                  <a:tcPr/>
                </a:tc>
                <a:tc>
                  <a:txBody>
                    <a:bodyPr/>
                    <a:lstStyle/>
                    <a:p>
                      <a:pPr algn="l">
                        <a:buNone/>
                      </a:pPr>
                      <a:r>
                        <a:rPr lang="zh-CN" altLang="en-US" sz="1400" dirty="0"/>
                        <a:t>除房地产和汽车贷款等无分期付款债务外，信用卡和个人信用额度的总余额除以信贷限额</a:t>
                      </a:r>
                    </a:p>
                  </a:txBody>
                  <a:tcPr/>
                </a:tc>
                <a:tc>
                  <a:txBody>
                    <a:bodyPr/>
                    <a:lstStyle/>
                    <a:p>
                      <a:pPr algn="l">
                        <a:buNone/>
                      </a:pPr>
                      <a:r>
                        <a:rPr lang="zh-CN" altLang="en-US" sz="1400" dirty="0"/>
                        <a:t>百分比</a:t>
                      </a:r>
                    </a:p>
                  </a:txBody>
                  <a:tcPr/>
                </a:tc>
                <a:extLst>
                  <a:ext uri="{0D108BD9-81ED-4DB2-BD59-A6C34878D82A}">
                    <a16:rowId xmlns:a16="http://schemas.microsoft.com/office/drawing/2014/main" val="10002"/>
                  </a:ext>
                </a:extLst>
              </a:tr>
              <a:tr h="349096">
                <a:tc>
                  <a:txBody>
                    <a:bodyPr/>
                    <a:lstStyle/>
                    <a:p>
                      <a:pPr algn="l">
                        <a:buNone/>
                      </a:pPr>
                      <a:r>
                        <a:rPr lang="zh-CN" altLang="en-US" sz="1400" dirty="0"/>
                        <a:t>DebtRatio</a:t>
                      </a:r>
                    </a:p>
                  </a:txBody>
                  <a:tcPr/>
                </a:tc>
                <a:tc>
                  <a:txBody>
                    <a:bodyPr/>
                    <a:lstStyle/>
                    <a:p>
                      <a:pPr algn="l">
                        <a:buNone/>
                      </a:pPr>
                      <a:r>
                        <a:rPr lang="zh-CN" altLang="en-US" sz="1400"/>
                        <a:t>债务比（每月偿还的债务，赡养费，生活费除以每月的总收入）</a:t>
                      </a:r>
                    </a:p>
                  </a:txBody>
                  <a:tcPr/>
                </a:tc>
                <a:tc>
                  <a:txBody>
                    <a:bodyPr/>
                    <a:lstStyle/>
                    <a:p>
                      <a:pPr algn="l">
                        <a:buNone/>
                      </a:pPr>
                      <a:r>
                        <a:rPr lang="zh-CN" altLang="en-US" sz="1400" dirty="0"/>
                        <a:t>百分比</a:t>
                      </a:r>
                    </a:p>
                  </a:txBody>
                  <a:tcPr/>
                </a:tc>
                <a:extLst>
                  <a:ext uri="{0D108BD9-81ED-4DB2-BD59-A6C34878D82A}">
                    <a16:rowId xmlns:a16="http://schemas.microsoft.com/office/drawing/2014/main" val="10005"/>
                  </a:ext>
                </a:extLst>
              </a:tr>
              <a:tr h="169796">
                <a:tc>
                  <a:txBody>
                    <a:bodyPr/>
                    <a:lstStyle/>
                    <a:p>
                      <a:pPr algn="l">
                        <a:buNone/>
                      </a:pPr>
                      <a:r>
                        <a:rPr lang="zh-CN" altLang="en-US" sz="1400" dirty="0"/>
                        <a:t>MonthlyIncome</a:t>
                      </a:r>
                    </a:p>
                  </a:txBody>
                  <a:tcPr/>
                </a:tc>
                <a:tc>
                  <a:txBody>
                    <a:bodyPr/>
                    <a:lstStyle/>
                    <a:p>
                      <a:pPr algn="l">
                        <a:buNone/>
                      </a:pPr>
                      <a:r>
                        <a:rPr lang="zh-CN" altLang="en-US" sz="1400"/>
                        <a:t>每月收入</a:t>
                      </a:r>
                    </a:p>
                  </a:txBody>
                  <a:tcPr/>
                </a:tc>
                <a:tc>
                  <a:txBody>
                    <a:bodyPr/>
                    <a:lstStyle/>
                    <a:p>
                      <a:pPr algn="l">
                        <a:buNone/>
                      </a:pPr>
                      <a:r>
                        <a:rPr lang="zh-CN" altLang="en-US" sz="1400"/>
                        <a:t>实数</a:t>
                      </a:r>
                    </a:p>
                  </a:txBody>
                  <a:tcPr/>
                </a:tc>
                <a:extLst>
                  <a:ext uri="{0D108BD9-81ED-4DB2-BD59-A6C34878D82A}">
                    <a16:rowId xmlns:a16="http://schemas.microsoft.com/office/drawing/2014/main" val="10006"/>
                  </a:ext>
                </a:extLst>
              </a:tr>
              <a:tr h="349096">
                <a:tc>
                  <a:txBody>
                    <a:bodyPr/>
                    <a:lstStyle/>
                    <a:p>
                      <a:pPr algn="l">
                        <a:buNone/>
                      </a:pPr>
                      <a:r>
                        <a:rPr lang="zh-CN" altLang="en-US" sz="1400" dirty="0"/>
                        <a:t>NumberOfOpenCreditLinesAndLoans</a:t>
                      </a:r>
                    </a:p>
                  </a:txBody>
                  <a:tcPr/>
                </a:tc>
                <a:tc>
                  <a:txBody>
                    <a:bodyPr/>
                    <a:lstStyle/>
                    <a:p>
                      <a:pPr algn="l">
                        <a:buNone/>
                      </a:pPr>
                      <a:r>
                        <a:rPr lang="zh-CN" altLang="en-US" sz="1400"/>
                        <a:t>公开贷款(如汽车贷款或抵押贷款)和信用额度(如信用卡)的数量</a:t>
                      </a:r>
                    </a:p>
                  </a:txBody>
                  <a:tcPr/>
                </a:tc>
                <a:tc>
                  <a:txBody>
                    <a:bodyPr/>
                    <a:lstStyle/>
                    <a:p>
                      <a:pPr algn="l">
                        <a:buNone/>
                      </a:pPr>
                      <a:r>
                        <a:rPr lang="zh-CN" altLang="en-US" sz="1400"/>
                        <a:t>整数</a:t>
                      </a:r>
                    </a:p>
                  </a:txBody>
                  <a:tcPr/>
                </a:tc>
                <a:extLst>
                  <a:ext uri="{0D108BD9-81ED-4DB2-BD59-A6C34878D82A}">
                    <a16:rowId xmlns:a16="http://schemas.microsoft.com/office/drawing/2014/main" val="10007"/>
                  </a:ext>
                </a:extLst>
              </a:tr>
              <a:tr h="288653">
                <a:tc>
                  <a:txBody>
                    <a:bodyPr/>
                    <a:lstStyle/>
                    <a:p>
                      <a:pPr algn="l">
                        <a:buNone/>
                      </a:pPr>
                      <a:r>
                        <a:rPr lang="zh-CN" altLang="en-US" sz="1400" dirty="0"/>
                        <a:t>NumberRealEstateLoansOrLines</a:t>
                      </a:r>
                    </a:p>
                  </a:txBody>
                  <a:tcPr/>
                </a:tc>
                <a:tc>
                  <a:txBody>
                    <a:bodyPr/>
                    <a:lstStyle/>
                    <a:p>
                      <a:pPr algn="l">
                        <a:buNone/>
                      </a:pPr>
                      <a:r>
                        <a:rPr lang="zh-CN" altLang="en-US" sz="1400"/>
                        <a:t>抵押贷款和房地产贷款的额度（包括房屋净值信贷）</a:t>
                      </a:r>
                    </a:p>
                  </a:txBody>
                  <a:tcPr/>
                </a:tc>
                <a:tc>
                  <a:txBody>
                    <a:bodyPr/>
                    <a:lstStyle/>
                    <a:p>
                      <a:pPr algn="l">
                        <a:buNone/>
                      </a:pPr>
                      <a:r>
                        <a:rPr lang="zh-CN" altLang="en-US" sz="1400" dirty="0"/>
                        <a:t>整数</a:t>
                      </a:r>
                    </a:p>
                  </a:txBody>
                  <a:tcPr/>
                </a:tc>
                <a:extLst>
                  <a:ext uri="{0D108BD9-81ED-4DB2-BD59-A6C34878D82A}">
                    <a16:rowId xmlns:a16="http://schemas.microsoft.com/office/drawing/2014/main" val="10009"/>
                  </a:ext>
                </a:extLst>
              </a:tr>
              <a:tr h="288653">
                <a:tc>
                  <a:txBody>
                    <a:bodyPr/>
                    <a:lstStyle/>
                    <a:p>
                      <a:pPr algn="l">
                        <a:buNone/>
                      </a:pPr>
                      <a:r>
                        <a:rPr lang="zh-CN" altLang="en-US" sz="1400" dirty="0"/>
                        <a:t>NumberOfTime30-59DaysPastDueNotWorse</a:t>
                      </a:r>
                    </a:p>
                  </a:txBody>
                  <a:tcPr/>
                </a:tc>
                <a:tc>
                  <a:txBody>
                    <a:bodyPr/>
                    <a:lstStyle/>
                    <a:p>
                      <a:pPr algn="l">
                        <a:buNone/>
                      </a:pPr>
                      <a:r>
                        <a:rPr lang="zh-CN" altLang="en-US" sz="1400" dirty="0"/>
                        <a:t>借款人逾期30-59天的次数，但在过去两年没有更糟</a:t>
                      </a:r>
                    </a:p>
                  </a:txBody>
                  <a:tcPr/>
                </a:tc>
                <a:tc>
                  <a:txBody>
                    <a:bodyPr/>
                    <a:lstStyle/>
                    <a:p>
                      <a:pPr algn="l">
                        <a:buNone/>
                      </a:pPr>
                      <a:r>
                        <a:rPr lang="zh-CN" altLang="en-US" sz="1400" dirty="0"/>
                        <a:t>整数</a:t>
                      </a:r>
                    </a:p>
                  </a:txBody>
                  <a:tcPr/>
                </a:tc>
                <a:extLst>
                  <a:ext uri="{0D108BD9-81ED-4DB2-BD59-A6C34878D82A}">
                    <a16:rowId xmlns:a16="http://schemas.microsoft.com/office/drawing/2014/main" val="3798131831"/>
                  </a:ext>
                </a:extLst>
              </a:tr>
              <a:tr h="288653">
                <a:tc>
                  <a:txBody>
                    <a:bodyPr/>
                    <a:lstStyle/>
                    <a:p>
                      <a:pPr algn="l">
                        <a:buNone/>
                      </a:pPr>
                      <a:r>
                        <a:rPr lang="zh-CN" altLang="en-US" sz="1400" dirty="0"/>
                        <a:t>NumberOfTime60-89DaysPastDueNotWorse</a:t>
                      </a:r>
                    </a:p>
                  </a:txBody>
                  <a:tcPr/>
                </a:tc>
                <a:tc>
                  <a:txBody>
                    <a:bodyPr/>
                    <a:lstStyle/>
                    <a:p>
                      <a:pPr algn="l">
                        <a:buNone/>
                      </a:pPr>
                      <a:r>
                        <a:rPr lang="zh-CN" altLang="en-US" sz="1400" dirty="0">
                          <a:sym typeface="+mn-ea"/>
                        </a:rPr>
                        <a:t>借款人逾期</a:t>
                      </a:r>
                      <a:r>
                        <a:rPr lang="en-US" altLang="zh-CN" sz="1400" dirty="0">
                          <a:sym typeface="+mn-ea"/>
                        </a:rPr>
                        <a:t>6</a:t>
                      </a:r>
                      <a:r>
                        <a:rPr lang="zh-CN" altLang="en-US" sz="1400" dirty="0">
                          <a:sym typeface="+mn-ea"/>
                        </a:rPr>
                        <a:t>0-</a:t>
                      </a:r>
                      <a:r>
                        <a:rPr lang="en-US" altLang="zh-CN" sz="1400" dirty="0">
                          <a:sym typeface="+mn-ea"/>
                        </a:rPr>
                        <a:t>8</a:t>
                      </a:r>
                      <a:r>
                        <a:rPr lang="zh-CN" altLang="en-US" sz="1400" dirty="0">
                          <a:sym typeface="+mn-ea"/>
                        </a:rPr>
                        <a:t>9天的次数，但在过去两年没有更糟</a:t>
                      </a:r>
                      <a:endParaRPr lang="zh-CN" altLang="en-US" sz="1400" dirty="0"/>
                    </a:p>
                  </a:txBody>
                  <a:tcPr/>
                </a:tc>
                <a:tc>
                  <a:txBody>
                    <a:bodyPr/>
                    <a:lstStyle/>
                    <a:p>
                      <a:pPr algn="l">
                        <a:buNone/>
                      </a:pPr>
                      <a:r>
                        <a:rPr lang="zh-CN" altLang="en-US" sz="1400" dirty="0"/>
                        <a:t>整数</a:t>
                      </a:r>
                    </a:p>
                  </a:txBody>
                  <a:tcPr/>
                </a:tc>
                <a:extLst>
                  <a:ext uri="{0D108BD9-81ED-4DB2-BD59-A6C34878D82A}">
                    <a16:rowId xmlns:a16="http://schemas.microsoft.com/office/drawing/2014/main" val="10010"/>
                  </a:ext>
                </a:extLst>
              </a:tr>
              <a:tr h="286691">
                <a:tc>
                  <a:txBody>
                    <a:bodyPr/>
                    <a:lstStyle/>
                    <a:p>
                      <a:pPr algn="l">
                        <a:buNone/>
                      </a:pPr>
                      <a:r>
                        <a:rPr lang="zh-CN" altLang="en-US" sz="1400" dirty="0"/>
                        <a:t>NumberOfTimes90DaysLate</a:t>
                      </a:r>
                    </a:p>
                  </a:txBody>
                  <a:tcPr/>
                </a:tc>
                <a:tc>
                  <a:txBody>
                    <a:bodyPr/>
                    <a:lstStyle/>
                    <a:p>
                      <a:pPr algn="l">
                        <a:buNone/>
                      </a:pPr>
                      <a:r>
                        <a:rPr lang="zh-CN" altLang="en-US" sz="1400" dirty="0"/>
                        <a:t>借款人逾期90天（或以上）的次数</a:t>
                      </a:r>
                    </a:p>
                  </a:txBody>
                  <a:tcPr/>
                </a:tc>
                <a:tc>
                  <a:txBody>
                    <a:bodyPr/>
                    <a:lstStyle/>
                    <a:p>
                      <a:pPr algn="l">
                        <a:buNone/>
                      </a:pPr>
                      <a:r>
                        <a:rPr lang="zh-CN" altLang="en-US" sz="1400" dirty="0"/>
                        <a:t>整数</a:t>
                      </a:r>
                    </a:p>
                  </a:txBody>
                  <a:tcPr/>
                </a:tc>
                <a:extLst>
                  <a:ext uri="{0D108BD9-81ED-4DB2-BD59-A6C34878D82A}">
                    <a16:rowId xmlns:a16="http://schemas.microsoft.com/office/drawing/2014/main" val="4171084859"/>
                  </a:ext>
                </a:extLst>
              </a:tr>
              <a:tr h="288653">
                <a:tc>
                  <a:txBody>
                    <a:bodyPr/>
                    <a:lstStyle/>
                    <a:p>
                      <a:pPr algn="l">
                        <a:buNone/>
                      </a:pPr>
                      <a:r>
                        <a:rPr lang="zh-CN" altLang="en-US" sz="1400" dirty="0"/>
                        <a:t>NumberOfDependents</a:t>
                      </a:r>
                    </a:p>
                  </a:txBody>
                  <a:tcPr/>
                </a:tc>
                <a:tc>
                  <a:txBody>
                    <a:bodyPr/>
                    <a:lstStyle/>
                    <a:p>
                      <a:pPr algn="l">
                        <a:buNone/>
                      </a:pPr>
                      <a:r>
                        <a:rPr lang="zh-CN" altLang="en-US" sz="1400" dirty="0"/>
                        <a:t>除自己(配偶、子女等)以外的家庭受养人人数</a:t>
                      </a:r>
                    </a:p>
                  </a:txBody>
                  <a:tcPr/>
                </a:tc>
                <a:tc>
                  <a:txBody>
                    <a:bodyPr/>
                    <a:lstStyle/>
                    <a:p>
                      <a:pPr algn="l">
                        <a:buNone/>
                      </a:pPr>
                      <a:r>
                        <a:rPr lang="zh-CN" altLang="en-US" sz="1400" dirty="0"/>
                        <a:t>整数</a:t>
                      </a:r>
                    </a:p>
                  </a:txBody>
                  <a:tcPr/>
                </a:tc>
                <a:extLst>
                  <a:ext uri="{0D108BD9-81ED-4DB2-BD59-A6C34878D82A}">
                    <a16:rowId xmlns:a16="http://schemas.microsoft.com/office/drawing/2014/main" val="10011"/>
                  </a:ext>
                </a:extLst>
              </a:tr>
            </a:tbl>
          </a:graphicData>
        </a:graphic>
      </p:graphicFrame>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zh-CN">
                <a:ea typeface="宋体" panose="02010600030101010101" pitchFamily="2" charset="-122"/>
                <a:sym typeface="+mn-ea"/>
              </a:rPr>
              <a:t>缺失值处理</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233170"/>
            <a:ext cx="510222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针对字段</a:t>
            </a:r>
            <a:r>
              <a:rPr lang="en-US" altLang="zh-CN" sz="1600" kern="100" dirty="0">
                <a:ea typeface="PingFang SC" panose="020B0400000000000000" pitchFamily="34" charset="-122"/>
                <a:cs typeface="Times New Roman" panose="02020603050405020304" pitchFamily="18" charset="0"/>
                <a:sym typeface="+mn-ea"/>
              </a:rPr>
              <a:t>X</a:t>
            </a:r>
            <a:r>
              <a:rPr lang="zh-CN" altLang="en-US" sz="1600" kern="100" dirty="0">
                <a:ea typeface="PingFang SC" panose="020B0400000000000000" pitchFamily="34" charset="-122"/>
                <a:cs typeface="Times New Roman" panose="02020603050405020304" pitchFamily="18" charset="0"/>
                <a:sym typeface="+mn-ea"/>
              </a:rPr>
              <a:t>，存在缺失值的处理：</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直接删除含有缺失值的样本</a:t>
            </a:r>
          </a:p>
          <a:p>
            <a:pPr>
              <a:lnSpc>
                <a:spcPct val="150000"/>
              </a:lnSpc>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​如果缺失的样本占总数</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很</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大，</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可以</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直接舍弃</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字段</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X</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如果</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将</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X</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作为</a:t>
            </a: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特征加入，噪音</a:t>
            </a: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会很大）</a:t>
            </a:r>
          </a:p>
          <a:p>
            <a:pPr>
              <a:lnSpc>
                <a:spcPct val="150000"/>
              </a:lnSpc>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采用简单规则进行补全</a:t>
            </a:r>
          </a:p>
          <a:p>
            <a:pPr marL="0" indent="0">
              <a:lnSpc>
                <a:spcPct val="170000"/>
              </a:lnSpc>
              <a:buNone/>
            </a:pPr>
            <a:r>
              <a:rPr lang="zh-CN" altLang="en-US" sz="1600" dirty="0">
                <a:sym typeface="+mn-ea"/>
              </a:rPr>
              <a:t>删除：删除数据缺失的记录；</a:t>
            </a:r>
          </a:p>
          <a:p>
            <a:pPr marL="0" indent="0">
              <a:lnSpc>
                <a:spcPct val="170000"/>
              </a:lnSpc>
              <a:buNone/>
            </a:pPr>
            <a:r>
              <a:rPr lang="zh-CN" altLang="en-US" sz="1600" dirty="0">
                <a:sym typeface="+mn-ea"/>
              </a:rPr>
              <a:t>均值：使用当前列的均值；</a:t>
            </a:r>
          </a:p>
          <a:p>
            <a:pPr marL="0" indent="0">
              <a:lnSpc>
                <a:spcPct val="170000"/>
              </a:lnSpc>
              <a:buNone/>
            </a:pPr>
            <a:r>
              <a:rPr lang="zh-CN" altLang="en-US" sz="1600" dirty="0">
                <a:sym typeface="+mn-ea"/>
              </a:rPr>
              <a:t>高频：使用当前列出现频率最高的数据。</a:t>
            </a: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endParaRPr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2" name="Content Placeholder 2"/>
          <p:cNvSpPr txBox="1">
            <a:spLocks noGrp="1"/>
          </p:cNvSpPr>
          <p:nvPr/>
        </p:nvSpPr>
        <p:spPr>
          <a:xfrm>
            <a:off x="6333490" y="1259205"/>
            <a:ext cx="510222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pPr>
            <a:r>
              <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采用预测进行补全：</a:t>
            </a: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根据样本之间的相似性填补缺失值</a:t>
            </a:r>
            <a:endParaRPr 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根据变量之间的相关关系填补缺失值</a:t>
            </a:r>
          </a:p>
          <a:p>
            <a:pPr marL="0" indent="0">
              <a:lnSpc>
                <a:spcPct val="150000"/>
              </a:lnSpc>
              <a:buNone/>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To </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Do</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：采用随机森林对</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Titanic</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乘客生存预测中的</a:t>
            </a: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Embarked, Age</a:t>
            </a:r>
            <a:r>
              <a:rPr lang="zh-CN"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进行补全</a:t>
            </a: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Project</a:t>
            </a:r>
            <a:r>
              <a:rPr lang="zh-CN" altLang="en-US" dirty="0">
                <a:ea typeface="宋体" panose="02010600030101010101" pitchFamily="2" charset="-122"/>
                <a:sym typeface="+mn-ea"/>
              </a:rPr>
              <a:t>：基于评分卡的风控模型开发</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233170"/>
            <a:ext cx="5102225"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ea typeface="PingFang SC" panose="020B0400000000000000" pitchFamily="34" charset="-122"/>
                <a:cs typeface="Times New Roman" panose="02020603050405020304" pitchFamily="18" charset="0"/>
                <a:sym typeface="+mn-ea"/>
              </a:rPr>
              <a:t>Project </a:t>
            </a:r>
            <a:r>
              <a:rPr lang="zh-CN" altLang="en-US" sz="1600" kern="100" dirty="0">
                <a:ea typeface="PingFang SC" panose="020B0400000000000000" pitchFamily="34" charset="-122"/>
                <a:cs typeface="Times New Roman" panose="02020603050405020304" pitchFamily="18" charset="0"/>
                <a:sym typeface="+mn-ea"/>
              </a:rPr>
              <a:t>基于评分卡的风控模型开发：</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Step1</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，数据探索性分析</a:t>
            </a: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违约率分析</a:t>
            </a: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缺失值分析</a:t>
            </a: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对于某个字段的统计分析（比如</a:t>
            </a:r>
            <a:r>
              <a:rPr lang="en-US" altLang="zh-CN" sz="1600" kern="100" dirty="0" err="1">
                <a:latin typeface="PingFang SC" panose="020B0400000000000000" pitchFamily="34" charset="-122"/>
                <a:ea typeface="PingFang SC" panose="020B0400000000000000" pitchFamily="34" charset="-122"/>
                <a:cs typeface="Times New Roman" panose="02020603050405020304" pitchFamily="18" charset="0"/>
                <a:sym typeface="+mn-ea"/>
              </a:rPr>
              <a:t>RevolvingUtilizationOfUnsecuredLines</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Step2</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，数据缺失值填充，采用简单规则，如使用中位数进行填充</a:t>
            </a: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a:lnSpc>
                <a:spcPct val="150000"/>
              </a:lnSpc>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Step3</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，变量分箱</a:t>
            </a: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1</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）对于</a:t>
            </a:r>
            <a:r>
              <a:rPr lang="en-US" altLang="zh-CN" sz="1600" kern="100" dirty="0">
                <a:ea typeface="PingFang SC" panose="020B0400000000000000" pitchFamily="34" charset="-122"/>
                <a:cs typeface="Times New Roman" panose="02020603050405020304" pitchFamily="18" charset="0"/>
                <a:sym typeface="+mn-ea"/>
              </a:rPr>
              <a:t>age</a:t>
            </a:r>
            <a:r>
              <a:rPr lang="zh-CN" altLang="en-US" sz="1600" kern="100" dirty="0">
                <a:ea typeface="PingFang SC" panose="020B0400000000000000" pitchFamily="34" charset="-122"/>
                <a:cs typeface="Times New Roman" panose="02020603050405020304" pitchFamily="18" charset="0"/>
                <a:sym typeface="+mn-ea"/>
              </a:rPr>
              <a:t>字段，分成</a:t>
            </a:r>
            <a:r>
              <a:rPr lang="en-US" altLang="zh-CN" sz="1600" kern="100" dirty="0">
                <a:ea typeface="PingFang SC" panose="020B0400000000000000" pitchFamily="34" charset="-122"/>
                <a:cs typeface="Times New Roman" panose="02020603050405020304" pitchFamily="18" charset="0"/>
                <a:sym typeface="+mn-ea"/>
              </a:rPr>
              <a:t>6</a:t>
            </a:r>
            <a:r>
              <a:rPr lang="zh-CN" altLang="en-US" sz="1600" kern="100" dirty="0">
                <a:ea typeface="PingFang SC" panose="020B0400000000000000" pitchFamily="34" charset="-122"/>
                <a:cs typeface="Times New Roman" panose="02020603050405020304" pitchFamily="18" charset="0"/>
                <a:sym typeface="+mn-ea"/>
              </a:rPr>
              <a:t>段</a:t>
            </a:r>
            <a:r>
              <a:rPr lang="en-US" altLang="zh-CN" sz="1600" kern="100" dirty="0">
                <a:ea typeface="PingFang SC" panose="020B0400000000000000" pitchFamily="34" charset="-122"/>
                <a:cs typeface="Times New Roman" panose="02020603050405020304" pitchFamily="18" charset="0"/>
                <a:sym typeface="+mn-ea"/>
              </a:rPr>
              <a:t> [-math.inf, 25, 40, 50, 60, 70, math.inf]</a:t>
            </a:r>
          </a:p>
        </p:txBody>
      </p:sp>
      <p:sp>
        <p:nvSpPr>
          <p:cNvPr id="2" name="Content Placeholder 2"/>
          <p:cNvSpPr txBox="1">
            <a:spLocks noGrp="1"/>
          </p:cNvSpPr>
          <p:nvPr/>
        </p:nvSpPr>
        <p:spPr>
          <a:xfrm>
            <a:off x="6333490" y="1259205"/>
            <a:ext cx="5641116"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ea typeface="PingFang SC" panose="020B0400000000000000"/>
                <a:cs typeface="Times New Roman" panose="02020603050405020304" pitchFamily="18" charset="0"/>
                <a:sym typeface="+mn-ea"/>
              </a:rPr>
              <a:t>2</a:t>
            </a:r>
            <a:r>
              <a:rPr lang="zh-CN" altLang="en-US" sz="1600" kern="100" dirty="0">
                <a:ea typeface="PingFang SC" panose="020B0400000000000000"/>
                <a:cs typeface="Times New Roman" panose="02020603050405020304" pitchFamily="18" charset="0"/>
                <a:sym typeface="+mn-ea"/>
              </a:rPr>
              <a:t>）对于</a:t>
            </a:r>
            <a:r>
              <a:rPr lang="en-US" altLang="zh-CN" sz="1600" kern="100" dirty="0" err="1">
                <a:ea typeface="PingFang SC" panose="020B0400000000000000"/>
                <a:cs typeface="Times New Roman" panose="02020603050405020304" pitchFamily="18" charset="0"/>
              </a:rPr>
              <a:t>NumberOfDependents</a:t>
            </a:r>
            <a:r>
              <a:rPr lang="zh-CN" altLang="en-US" sz="1600" kern="100" dirty="0">
                <a:ea typeface="PingFang SC" panose="020B0400000000000000"/>
                <a:cs typeface="Times New Roman" panose="02020603050405020304" pitchFamily="18" charset="0"/>
              </a:rPr>
              <a:t>（家属人数）字段，分成</a:t>
            </a:r>
            <a:r>
              <a:rPr lang="en-US" altLang="zh-CN" sz="1600" kern="100" dirty="0">
                <a:ea typeface="PingFang SC" panose="020B0400000000000000"/>
                <a:cs typeface="Times New Roman" panose="02020603050405020304" pitchFamily="18" charset="0"/>
              </a:rPr>
              <a:t>6</a:t>
            </a:r>
            <a:r>
              <a:rPr lang="zh-CN" altLang="en-US" sz="1600" kern="100" dirty="0">
                <a:ea typeface="PingFang SC" panose="020B0400000000000000"/>
                <a:cs typeface="Times New Roman" panose="02020603050405020304" pitchFamily="18" charset="0"/>
              </a:rPr>
              <a:t>段</a:t>
            </a:r>
          </a:p>
          <a:p>
            <a:pPr marL="0" indent="0">
              <a:lnSpc>
                <a:spcPct val="150000"/>
              </a:lnSpc>
              <a:buNone/>
            </a:pPr>
            <a:r>
              <a:rPr lang="zh-CN" altLang="en-US" sz="1600" kern="100" dirty="0">
                <a:ea typeface="PingFang SC" panose="020B0400000000000000"/>
                <a:cs typeface="Times New Roman" panose="02020603050405020304" pitchFamily="18" charset="0"/>
                <a:sym typeface="+mn-ea"/>
              </a:rPr>
              <a:t> </a:t>
            </a:r>
            <a:r>
              <a:rPr lang="en-US" altLang="zh-CN" sz="1600" kern="100" dirty="0">
                <a:ea typeface="PingFang SC" panose="020B0400000000000000"/>
                <a:cs typeface="Times New Roman" panose="02020603050405020304" pitchFamily="18" charset="0"/>
                <a:sym typeface="+mn-ea"/>
              </a:rPr>
              <a:t>[-math.inf,2,4,6,8,10,math.inf]</a:t>
            </a:r>
          </a:p>
          <a:p>
            <a:pPr marL="0" indent="0">
              <a:lnSpc>
                <a:spcPct val="170000"/>
              </a:lnSpc>
              <a:buNone/>
            </a:pP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3</a:t>
            </a: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）对于</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3</a:t>
            </a: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种逾期次数，即</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NumberOfTime30-59DaysPastDueNotWorse</a:t>
            </a: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NumberOfTime60-89DaysPastDueNotWorse</a:t>
            </a: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NumberOfTimes90DaysLate</a:t>
            </a: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，分成</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10</a:t>
            </a: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段</a:t>
            </a:r>
            <a:endParaRPr lang="en-US" altLang="zh-CN" sz="1600" kern="100" dirty="0">
              <a:latin typeface="PingFang SC" panose="020B0400000000000000" pitchFamily="34" charset="-122"/>
              <a:ea typeface="PingFang SC" panose="020B0400000000000000"/>
              <a:cs typeface="Times New Roman" panose="02020603050405020304" pitchFamily="18" charset="0"/>
              <a:sym typeface="+mn-ea"/>
            </a:endParaRPr>
          </a:p>
          <a:p>
            <a:pPr marL="0" indent="0">
              <a:lnSpc>
                <a:spcPct val="170000"/>
              </a:lnSpc>
              <a:buNone/>
            </a:pP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[-math.inf,1,2,3,4,5,6,7,8,9,math.inf]</a:t>
            </a:r>
          </a:p>
          <a:p>
            <a:pPr marL="0" indent="0">
              <a:lnSpc>
                <a:spcPct val="170000"/>
              </a:lnSpc>
              <a:buNone/>
            </a:pP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4</a:t>
            </a: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）对于其余字段，即</a:t>
            </a:r>
            <a:r>
              <a:rPr lang="en-US" altLang="zh-CN" sz="1600" kern="100" dirty="0" err="1">
                <a:latin typeface="PingFang SC" panose="020B0400000000000000" pitchFamily="34" charset="-122"/>
                <a:ea typeface="PingFang SC" panose="020B0400000000000000"/>
                <a:cs typeface="Times New Roman" panose="02020603050405020304" pitchFamily="18" charset="0"/>
                <a:sym typeface="+mn-ea"/>
              </a:rPr>
              <a:t>RevolvingUtilizationOfUnsecuredLines</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 </a:t>
            </a:r>
            <a:r>
              <a:rPr lang="en-US" altLang="zh-CN" sz="1600" kern="100" dirty="0" err="1">
                <a:latin typeface="PingFang SC" panose="020B0400000000000000" pitchFamily="34" charset="-122"/>
                <a:ea typeface="PingFang SC" panose="020B0400000000000000"/>
                <a:cs typeface="Times New Roman" panose="02020603050405020304" pitchFamily="18" charset="0"/>
                <a:sym typeface="+mn-ea"/>
              </a:rPr>
              <a:t>DebtRatio</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 </a:t>
            </a:r>
            <a:r>
              <a:rPr lang="en-US" altLang="zh-CN" sz="1600" kern="100" dirty="0" err="1">
                <a:latin typeface="PingFang SC" panose="020B0400000000000000" pitchFamily="34" charset="-122"/>
                <a:ea typeface="PingFang SC" panose="020B0400000000000000"/>
                <a:cs typeface="Times New Roman" panose="02020603050405020304" pitchFamily="18" charset="0"/>
                <a:sym typeface="+mn-ea"/>
              </a:rPr>
              <a:t>MonthlyIncome</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 </a:t>
            </a:r>
            <a:r>
              <a:rPr lang="en-US" altLang="zh-CN" sz="1600" kern="100" dirty="0" err="1">
                <a:latin typeface="PingFang SC" panose="020B0400000000000000" pitchFamily="34" charset="-122"/>
                <a:ea typeface="PingFang SC" panose="020B0400000000000000"/>
                <a:cs typeface="Times New Roman" panose="02020603050405020304" pitchFamily="18" charset="0"/>
                <a:sym typeface="+mn-ea"/>
              </a:rPr>
              <a:t>NumberOfOpenCreditLinesAndLoans</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 </a:t>
            </a:r>
            <a:r>
              <a:rPr lang="en-US" altLang="zh-CN" sz="1600" kern="100" dirty="0" err="1">
                <a:latin typeface="PingFang SC" panose="020B0400000000000000" pitchFamily="34" charset="-122"/>
                <a:ea typeface="PingFang SC" panose="020B0400000000000000"/>
                <a:cs typeface="Times New Roman" panose="02020603050405020304" pitchFamily="18" charset="0"/>
                <a:sym typeface="+mn-ea"/>
              </a:rPr>
              <a:t>NumberRealEstateLoansOrLines</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 </a:t>
            </a: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分成</a:t>
            </a:r>
            <a:r>
              <a:rPr lang="en-US" altLang="zh-CN" sz="1600" kern="100" dirty="0">
                <a:latin typeface="PingFang SC" panose="020B0400000000000000" pitchFamily="34" charset="-122"/>
                <a:ea typeface="PingFang SC" panose="020B0400000000000000"/>
                <a:cs typeface="Times New Roman" panose="02020603050405020304" pitchFamily="18" charset="0"/>
                <a:sym typeface="+mn-ea"/>
              </a:rPr>
              <a:t>5</a:t>
            </a: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个段</a:t>
            </a:r>
            <a:endParaRPr lang="zh-CN" altLang="zh-CN" sz="1600" kern="100" dirty="0">
              <a:latin typeface="PingFang SC" panose="020B0400000000000000" pitchFamily="34" charset="-122"/>
              <a:ea typeface="PingFang SC" panose="020B0400000000000000"/>
              <a:cs typeface="Times New Roman" panose="02020603050405020304" pitchFamily="18" charset="0"/>
              <a:sym typeface="+mn-ea"/>
            </a:endParaRPr>
          </a:p>
        </p:txBody>
      </p:sp>
    </p:spTree>
    <p:custDataLst>
      <p:tags r:id="rId1"/>
    </p:custDataLst>
    <p:extLst>
      <p:ext uri="{BB962C8B-B14F-4D97-AF65-F5344CB8AC3E}">
        <p14:creationId xmlns:p14="http://schemas.microsoft.com/office/powerpoint/2010/main" val="2428834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Project</a:t>
            </a:r>
            <a:r>
              <a:rPr lang="zh-CN" altLang="en-US" dirty="0">
                <a:ea typeface="宋体" panose="02010600030101010101" pitchFamily="2" charset="-122"/>
                <a:sym typeface="+mn-ea"/>
              </a:rPr>
              <a:t>：基于评分卡的风控模型开发</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233170"/>
            <a:ext cx="5589960"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kern="100" dirty="0">
                <a:ea typeface="PingFang SC" panose="020B0400000000000000" pitchFamily="34" charset="-122"/>
                <a:cs typeface="Times New Roman" panose="02020603050405020304" pitchFamily="18" charset="0"/>
                <a:sym typeface="+mn-ea"/>
              </a:rPr>
              <a:t>Project </a:t>
            </a:r>
            <a:r>
              <a:rPr lang="zh-CN" altLang="en-US" sz="1600" kern="100" dirty="0">
                <a:ea typeface="PingFang SC" panose="020B0400000000000000" pitchFamily="34" charset="-122"/>
                <a:cs typeface="Times New Roman" panose="02020603050405020304" pitchFamily="18" charset="0"/>
                <a:sym typeface="+mn-ea"/>
              </a:rPr>
              <a:t>基于评分卡的风控模型开发：</a:t>
            </a:r>
            <a:endParaRPr sz="1600" kern="100" dirty="0">
              <a:ea typeface="PingFang SC" panose="020B0400000000000000" pitchFamily="34" charset="-122"/>
              <a:cs typeface="Times New Roman" panose="02020603050405020304" pitchFamily="18" charset="0"/>
              <a:sym typeface="+mn-ea"/>
            </a:endParaRPr>
          </a:p>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Step4</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，特征筛选</a:t>
            </a: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使用</a:t>
            </a:r>
            <a:r>
              <a:rPr lang="en-US" altLang="zh-CN" sz="1600" kern="100" dirty="0">
                <a:ea typeface="PingFang SC" panose="020B0400000000000000" pitchFamily="34" charset="-122"/>
                <a:cs typeface="Times New Roman" panose="02020603050405020304" pitchFamily="18" charset="0"/>
                <a:sym typeface="+mn-ea"/>
              </a:rPr>
              <a:t>IV</a:t>
            </a:r>
            <a:r>
              <a:rPr lang="zh-CN" altLang="en-US" sz="1600" kern="100" dirty="0">
                <a:ea typeface="PingFang SC" panose="020B0400000000000000" pitchFamily="34" charset="-122"/>
                <a:cs typeface="Times New Roman" panose="02020603050405020304" pitchFamily="18" charset="0"/>
                <a:sym typeface="+mn-ea"/>
              </a:rPr>
              <a:t>值衡量自变量的预测能力，筛选</a:t>
            </a:r>
            <a:r>
              <a:rPr lang="en-US" altLang="zh-CN" sz="1600" kern="100" dirty="0">
                <a:ea typeface="PingFang SC" panose="020B0400000000000000" pitchFamily="34" charset="-122"/>
                <a:cs typeface="Times New Roman" panose="02020603050405020304" pitchFamily="18" charset="0"/>
                <a:sym typeface="+mn-ea"/>
              </a:rPr>
              <a:t>IV</a:t>
            </a:r>
            <a:r>
              <a:rPr lang="zh-CN" altLang="en-US" sz="1600" kern="100" dirty="0">
                <a:ea typeface="PingFang SC" panose="020B0400000000000000" pitchFamily="34" charset="-122"/>
                <a:cs typeface="Times New Roman" panose="02020603050405020304" pitchFamily="18" charset="0"/>
                <a:sym typeface="+mn-ea"/>
              </a:rPr>
              <a:t>值</a:t>
            </a:r>
            <a:r>
              <a:rPr lang="en-US" altLang="zh-CN" sz="1600" kern="100" dirty="0">
                <a:ea typeface="PingFang SC" panose="020B0400000000000000" pitchFamily="34" charset="-122"/>
                <a:cs typeface="Times New Roman" panose="02020603050405020304" pitchFamily="18" charset="0"/>
                <a:sym typeface="+mn-ea"/>
              </a:rPr>
              <a:t>&gt;0.1</a:t>
            </a:r>
            <a:r>
              <a:rPr lang="zh-CN" altLang="en-US" sz="1600" kern="100" dirty="0">
                <a:ea typeface="PingFang SC" panose="020B0400000000000000" pitchFamily="34" charset="-122"/>
                <a:cs typeface="Times New Roman" panose="02020603050405020304" pitchFamily="18" charset="0"/>
                <a:sym typeface="+mn-ea"/>
              </a:rPr>
              <a:t>的特征字段</a:t>
            </a:r>
            <a:endParaRPr lang="en-US" altLang="zh-CN" sz="1600" kern="100" dirty="0">
              <a:ea typeface="PingFang SC" panose="020B0400000000000000" pitchFamily="34" charset="-122"/>
              <a:cs typeface="Times New Roman" panose="02020603050405020304" pitchFamily="18" charset="0"/>
              <a:sym typeface="+mn-ea"/>
            </a:endParaRPr>
          </a:p>
          <a:p>
            <a:pPr>
              <a:lnSpc>
                <a:spcPct val="150000"/>
              </a:lnSpc>
            </a:pPr>
            <a:r>
              <a:rPr lang="en-US" altLang="zh-CN" sz="1600" kern="100" dirty="0">
                <a:ea typeface="PingFang SC" panose="020B0400000000000000" pitchFamily="34" charset="-122"/>
                <a:cs typeface="Times New Roman" panose="02020603050405020304" pitchFamily="18" charset="0"/>
                <a:sym typeface="+mn-ea"/>
              </a:rPr>
              <a:t>Step5</a:t>
            </a:r>
            <a:r>
              <a:rPr lang="zh-CN" altLang="en-US" sz="1600" kern="100" dirty="0">
                <a:ea typeface="PingFang SC" panose="020B0400000000000000" pitchFamily="34" charset="-122"/>
                <a:cs typeface="Times New Roman" panose="02020603050405020304" pitchFamily="18" charset="0"/>
                <a:sym typeface="+mn-ea"/>
              </a:rPr>
              <a:t>，对于筛选出来的特征，计算每个</a:t>
            </a:r>
            <a:r>
              <a:rPr lang="en-US" altLang="zh-CN" sz="1600" kern="100" dirty="0">
                <a:ea typeface="PingFang SC" panose="020B0400000000000000" pitchFamily="34" charset="-122"/>
                <a:cs typeface="Times New Roman" panose="02020603050405020304" pitchFamily="18" charset="0"/>
                <a:sym typeface="+mn-ea"/>
              </a:rPr>
              <a:t>bin</a:t>
            </a:r>
            <a:r>
              <a:rPr lang="zh-CN" altLang="en-US" sz="1600" kern="100" dirty="0">
                <a:ea typeface="PingFang SC" panose="020B0400000000000000" pitchFamily="34" charset="-122"/>
                <a:cs typeface="Times New Roman" panose="02020603050405020304" pitchFamily="18" charset="0"/>
                <a:sym typeface="+mn-ea"/>
              </a:rPr>
              <a:t>的</a:t>
            </a:r>
            <a:r>
              <a:rPr lang="en-US" altLang="zh-CN" sz="1600" kern="100" dirty="0">
                <a:ea typeface="PingFang SC" panose="020B0400000000000000" pitchFamily="34" charset="-122"/>
                <a:cs typeface="Times New Roman" panose="02020603050405020304" pitchFamily="18" charset="0"/>
                <a:sym typeface="+mn-ea"/>
              </a:rPr>
              <a:t>WOE</a:t>
            </a:r>
            <a:r>
              <a:rPr lang="zh-CN" altLang="en-US" sz="1600" kern="100" dirty="0">
                <a:ea typeface="PingFang SC" panose="020B0400000000000000" pitchFamily="34" charset="-122"/>
                <a:cs typeface="Times New Roman" panose="02020603050405020304" pitchFamily="18" charset="0"/>
                <a:sym typeface="+mn-ea"/>
              </a:rPr>
              <a:t>值</a:t>
            </a:r>
            <a:endParaRPr lang="en-US" altLang="zh-CN" sz="1600" kern="100" dirty="0">
              <a:ea typeface="PingFang SC" panose="020B0400000000000000" pitchFamily="34" charset="-122"/>
              <a:cs typeface="Times New Roman" panose="02020603050405020304" pitchFamily="18" charset="0"/>
              <a:sym typeface="+mn-ea"/>
            </a:endParaRPr>
          </a:p>
          <a:p>
            <a:pPr>
              <a:lnSpc>
                <a:spcPct val="150000"/>
              </a:lnSpc>
            </a:pPr>
            <a:endParaRPr lang="en-US" altLang="zh-CN" sz="1600" kern="100" dirty="0">
              <a:ea typeface="PingFang SC" panose="020B0400000000000000" pitchFamily="34" charset="-122"/>
              <a:cs typeface="Times New Roman" panose="02020603050405020304" pitchFamily="18" charset="0"/>
              <a:sym typeface="+mn-ea"/>
            </a:endParaRPr>
          </a:p>
        </p:txBody>
      </p:sp>
      <p:sp>
        <p:nvSpPr>
          <p:cNvPr id="2" name="Content Placeholder 2"/>
          <p:cNvSpPr txBox="1">
            <a:spLocks noGrp="1"/>
          </p:cNvSpPr>
          <p:nvPr/>
        </p:nvSpPr>
        <p:spPr>
          <a:xfrm>
            <a:off x="6333490" y="1259205"/>
            <a:ext cx="5641116"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en-US" altLang="zh-CN" sz="1600" kern="100" dirty="0">
                <a:ea typeface="PingFang SC" panose="020B0400000000000000"/>
                <a:cs typeface="Times New Roman" panose="02020603050405020304" pitchFamily="18" charset="0"/>
                <a:sym typeface="+mn-ea"/>
              </a:rPr>
              <a:t>Step6</a:t>
            </a:r>
            <a:r>
              <a:rPr lang="zh-CN" altLang="en-US" sz="1600" kern="100" dirty="0">
                <a:ea typeface="PingFang SC" panose="020B0400000000000000"/>
                <a:cs typeface="Times New Roman" panose="02020603050405020304" pitchFamily="18" charset="0"/>
                <a:sym typeface="+mn-ea"/>
              </a:rPr>
              <a:t>，使用逻辑回归进行建模</a:t>
            </a:r>
            <a:endParaRPr lang="en-US" altLang="zh-CN" sz="1600" kern="100" dirty="0">
              <a:ea typeface="PingFang SC" panose="020B0400000000000000"/>
              <a:cs typeface="Times New Roman" panose="02020603050405020304" pitchFamily="18" charset="0"/>
              <a:sym typeface="+mn-ea"/>
            </a:endParaRPr>
          </a:p>
          <a:p>
            <a:pPr marL="0" indent="0">
              <a:lnSpc>
                <a:spcPct val="150000"/>
              </a:lnSpc>
              <a:buNone/>
            </a:pPr>
            <a:r>
              <a:rPr lang="zh-CN" altLang="en-US" sz="1600" kern="100" dirty="0">
                <a:latin typeface="PingFang SC" panose="020B0400000000000000" pitchFamily="34" charset="-122"/>
                <a:ea typeface="PingFang SC" panose="020B0400000000000000"/>
                <a:cs typeface="Times New Roman" panose="02020603050405020304" pitchFamily="18" charset="0"/>
                <a:sym typeface="+mn-ea"/>
              </a:rPr>
              <a:t>训练集、测试集切分</a:t>
            </a:r>
            <a:endParaRPr lang="en-US" altLang="zh-CN" sz="1600" kern="100" dirty="0">
              <a:latin typeface="PingFang SC" panose="020B0400000000000000" pitchFamily="34" charset="-122"/>
              <a:ea typeface="PingFang SC" panose="020B0400000000000000"/>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a:cs typeface="Times New Roman" panose="02020603050405020304" pitchFamily="18" charset="0"/>
                <a:sym typeface="+mn-ea"/>
              </a:rPr>
              <a:t>计算</a:t>
            </a:r>
            <a:r>
              <a:rPr lang="en-US" altLang="zh-CN" sz="1600" kern="100" dirty="0">
                <a:ea typeface="PingFang SC" panose="020B0400000000000000"/>
                <a:cs typeface="Times New Roman" panose="02020603050405020304" pitchFamily="18" charset="0"/>
                <a:sym typeface="+mn-ea"/>
              </a:rPr>
              <a:t>LR</a:t>
            </a:r>
            <a:r>
              <a:rPr lang="zh-CN" altLang="en-US" sz="1600" kern="100" dirty="0">
                <a:ea typeface="PingFang SC" panose="020B0400000000000000"/>
                <a:cs typeface="Times New Roman" panose="02020603050405020304" pitchFamily="18" charset="0"/>
                <a:sym typeface="+mn-ea"/>
              </a:rPr>
              <a:t>的准确率</a:t>
            </a:r>
            <a:endParaRPr lang="en-US" altLang="zh-CN" sz="1600" kern="100" dirty="0">
              <a:ea typeface="PingFang SC" panose="020B0400000000000000"/>
              <a:cs typeface="Times New Roman" panose="02020603050405020304" pitchFamily="18" charset="0"/>
              <a:sym typeface="+mn-ea"/>
            </a:endParaRPr>
          </a:p>
          <a:p>
            <a:pPr marL="0" indent="0">
              <a:lnSpc>
                <a:spcPct val="150000"/>
              </a:lnSpc>
              <a:buNone/>
            </a:pPr>
            <a:endParaRPr lang="zh-CN" altLang="zh-CN" sz="1600" kern="100" dirty="0">
              <a:latin typeface="PingFang SC" panose="020B0400000000000000" pitchFamily="34" charset="-122"/>
              <a:ea typeface="PingFang SC" panose="020B0400000000000000"/>
              <a:cs typeface="Times New Roman" panose="02020603050405020304" pitchFamily="18" charset="0"/>
              <a:sym typeface="+mn-ea"/>
            </a:endParaRPr>
          </a:p>
        </p:txBody>
      </p:sp>
      <p:graphicFrame>
        <p:nvGraphicFramePr>
          <p:cNvPr id="6" name="表格 5">
            <a:extLst>
              <a:ext uri="{FF2B5EF4-FFF2-40B4-BE49-F238E27FC236}">
                <a16:creationId xmlns:a16="http://schemas.microsoft.com/office/drawing/2014/main" id="{FD0CE3B2-095D-405D-B1A5-D5D18D7A2073}"/>
              </a:ext>
            </a:extLst>
          </p:cNvPr>
          <p:cNvGraphicFramePr>
            <a:graphicFrameLocks noGrp="1"/>
          </p:cNvGraphicFramePr>
          <p:nvPr>
            <p:extLst>
              <p:ext uri="{D42A27DB-BD31-4B8C-83A1-F6EECF244321}">
                <p14:modId xmlns:p14="http://schemas.microsoft.com/office/powerpoint/2010/main" val="2458331313"/>
              </p:ext>
            </p:extLst>
          </p:nvPr>
        </p:nvGraphicFramePr>
        <p:xfrm>
          <a:off x="352425" y="3114956"/>
          <a:ext cx="6154393" cy="3688080"/>
        </p:xfrm>
        <a:graphic>
          <a:graphicData uri="http://schemas.openxmlformats.org/drawingml/2006/table">
            <a:tbl>
              <a:tblPr/>
              <a:tblGrid>
                <a:gridCol w="3404566">
                  <a:extLst>
                    <a:ext uri="{9D8B030D-6E8A-4147-A177-3AD203B41FA5}">
                      <a16:colId xmlns:a16="http://schemas.microsoft.com/office/drawing/2014/main" val="4136271967"/>
                    </a:ext>
                  </a:extLst>
                </a:gridCol>
                <a:gridCol w="1517374">
                  <a:extLst>
                    <a:ext uri="{9D8B030D-6E8A-4147-A177-3AD203B41FA5}">
                      <a16:colId xmlns:a16="http://schemas.microsoft.com/office/drawing/2014/main" val="1291015362"/>
                    </a:ext>
                  </a:extLst>
                </a:gridCol>
                <a:gridCol w="1232453">
                  <a:extLst>
                    <a:ext uri="{9D8B030D-6E8A-4147-A177-3AD203B41FA5}">
                      <a16:colId xmlns:a16="http://schemas.microsoft.com/office/drawing/2014/main" val="4147444404"/>
                    </a:ext>
                  </a:extLst>
                </a:gridCol>
              </a:tblGrid>
              <a:tr h="268141">
                <a:tc>
                  <a:txBody>
                    <a:bodyPr/>
                    <a:lstStyle/>
                    <a:p>
                      <a:pPr algn="r" fontAlgn="ctr"/>
                      <a:r>
                        <a:rPr lang="en-US" altLang="zh-CN" sz="1400" b="1" dirty="0">
                          <a:effectLst/>
                        </a:rPr>
                        <a:t>features</a:t>
                      </a:r>
                      <a:endParaRPr lang="en-US" sz="14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r" defTabSz="914400" rtl="0" eaLnBrk="1" fontAlgn="ctr" latinLnBrk="0" hangingPunct="1">
                        <a:lnSpc>
                          <a:spcPct val="100000"/>
                        </a:lnSpc>
                        <a:spcBef>
                          <a:spcPts val="0"/>
                        </a:spcBef>
                        <a:spcAft>
                          <a:spcPts val="0"/>
                        </a:spcAft>
                        <a:buClrTx/>
                        <a:buSzTx/>
                        <a:buFontTx/>
                        <a:buNone/>
                      </a:pPr>
                      <a:r>
                        <a:rPr lang="en-US" altLang="zh-CN" sz="1400" b="1" i="0" u="none" strike="noStrike" cap="none" spc="0" baseline="0" dirty="0">
                          <a:solidFill>
                            <a:schemeClr val="tx1"/>
                          </a:solidFill>
                          <a:effectLst/>
                          <a:uFillTx/>
                          <a:latin typeface="+mn-lt"/>
                          <a:ea typeface="+mn-ea"/>
                          <a:cs typeface="+mn-cs"/>
                          <a:sym typeface="Calibri" panose="020F0502020204030204"/>
                        </a:rPr>
                        <a:t>bin</a:t>
                      </a:r>
                      <a:endParaRPr lang="en-US" sz="1400" b="1" i="0" u="none" strike="noStrike" cap="none" spc="0" baseline="0" dirty="0">
                        <a:solidFill>
                          <a:schemeClr val="tx1"/>
                        </a:solidFill>
                        <a:effectLst/>
                        <a:uFillTx/>
                        <a:latin typeface="+mn-lt"/>
                        <a:ea typeface="+mn-ea"/>
                        <a:cs typeface="+mn-cs"/>
                        <a:sym typeface="Calibri" panose="020F050202020403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r" defTabSz="914400" rtl="0" eaLnBrk="1" fontAlgn="ctr" latinLnBrk="0" hangingPunct="1">
                        <a:lnSpc>
                          <a:spcPct val="100000"/>
                        </a:lnSpc>
                        <a:spcBef>
                          <a:spcPts val="0"/>
                        </a:spcBef>
                        <a:spcAft>
                          <a:spcPts val="0"/>
                        </a:spcAft>
                        <a:buClrTx/>
                        <a:buSzTx/>
                        <a:buFontTx/>
                        <a:buNone/>
                      </a:pPr>
                      <a:r>
                        <a:rPr lang="en-US" sz="1400" b="1" i="0" u="none" strike="noStrike" cap="none" spc="0" baseline="0" dirty="0">
                          <a:solidFill>
                            <a:schemeClr val="tx1"/>
                          </a:solidFill>
                          <a:effectLst/>
                          <a:uFillTx/>
                          <a:latin typeface="+mn-lt"/>
                          <a:ea typeface="+mn-ea"/>
                          <a:cs typeface="+mn-cs"/>
                          <a:sym typeface="Calibri" panose="020F0502020204030204"/>
                        </a:rPr>
                        <a:t>woe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40213983"/>
                  </a:ext>
                </a:extLst>
              </a:tr>
              <a:tr h="268141">
                <a:tc>
                  <a:txBody>
                    <a:bodyPr/>
                    <a:lstStyle/>
                    <a:p>
                      <a:pPr algn="r" fontAlgn="ctr"/>
                      <a:r>
                        <a:rPr lang="en-US" sz="1400">
                          <a:effectLst/>
                        </a:rPr>
                        <a:t>RevolvingUtilizationOfUnsecuredLines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ltLang="zh-CN" sz="1400" dirty="0">
                          <a:effectLst/>
                        </a:rPr>
                        <a:t>(0.699, 50708.0]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ltLang="zh-CN" sz="1400" dirty="0">
                          <a:effectLst/>
                        </a:rPr>
                        <a:t>3.463412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063835"/>
                  </a:ext>
                </a:extLst>
              </a:tr>
              <a:tr h="268141">
                <a:tc>
                  <a:txBody>
                    <a:bodyPr/>
                    <a:lstStyle/>
                    <a:p>
                      <a:pPr algn="r" fontAlgn="ctr"/>
                      <a:r>
                        <a:rPr lang="en-US" sz="1400" dirty="0" err="1">
                          <a:effectLst/>
                        </a:rPr>
                        <a:t>RevolvingUtilizationOfUnsecuredLines</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(0.271, 0.699]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1.054603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88737400"/>
                  </a:ext>
                </a:extLst>
              </a:tr>
              <a:tr h="268141">
                <a:tc>
                  <a:txBody>
                    <a:bodyPr/>
                    <a:lstStyle/>
                    <a:p>
                      <a:pPr algn="r" fontAlgn="ctr"/>
                      <a:r>
                        <a:rPr lang="en-US" sz="1400" dirty="0" err="1">
                          <a:effectLst/>
                        </a:rPr>
                        <a:t>RevolvingUtilizationOfUnsecuredLines</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ltLang="zh-CN" sz="1400" dirty="0">
                          <a:effectLst/>
                        </a:rPr>
                        <a:t>(0.0832, 0.271]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ltLang="zh-CN" sz="1400" dirty="0">
                          <a:effectLst/>
                        </a:rPr>
                        <a:t>0.420420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974066962"/>
                  </a:ext>
                </a:extLst>
              </a:tr>
              <a:tr h="268141">
                <a:tc>
                  <a:txBody>
                    <a:bodyPr/>
                    <a:lstStyle/>
                    <a:p>
                      <a:pPr algn="r" fontAlgn="ctr"/>
                      <a:r>
                        <a:rPr lang="en-US" sz="1400" dirty="0" err="1">
                          <a:effectLst/>
                        </a:rPr>
                        <a:t>RevolvingUtilizationOfUnsecuredLines</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(-0.001, 0.0192]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0.276204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72579807"/>
                  </a:ext>
                </a:extLst>
              </a:tr>
              <a:tr h="268141">
                <a:tc>
                  <a:txBody>
                    <a:bodyPr/>
                    <a:lstStyle/>
                    <a:p>
                      <a:pPr algn="r" fontAlgn="ctr"/>
                      <a:r>
                        <a:rPr lang="en-US" sz="1400">
                          <a:effectLst/>
                        </a:rPr>
                        <a:t>RevolvingUtilizationOfUnsecuredLines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ltLang="zh-CN" sz="1400" dirty="0">
                          <a:effectLst/>
                        </a:rPr>
                        <a:t>(0.0192, 0.0832]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ltLang="zh-CN" sz="1400" dirty="0">
                          <a:effectLst/>
                        </a:rPr>
                        <a:t>0.235185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757462857"/>
                  </a:ext>
                </a:extLst>
              </a:tr>
              <a:tr h="455840">
                <a:tc>
                  <a:txBody>
                    <a:bodyPr/>
                    <a:lstStyle/>
                    <a:p>
                      <a:pPr algn="r" fontAlgn="ctr"/>
                      <a:r>
                        <a:rPr lang="en-US" sz="1400">
                          <a:effectLst/>
                        </a:rPr>
                        <a:t>NumberOfTime30-59DaysPastDueNotWorse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(1.0,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5.036574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52498063"/>
                  </a:ext>
                </a:extLst>
              </a:tr>
              <a:tr h="455840">
                <a:tc>
                  <a:txBody>
                    <a:bodyPr/>
                    <a:lstStyle/>
                    <a:p>
                      <a:pPr algn="r" fontAlgn="ctr"/>
                      <a:r>
                        <a:rPr lang="en-US" sz="1400">
                          <a:effectLst/>
                        </a:rPr>
                        <a:t>NumberOfTime30-59DaysPastDueNotWorse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dirty="0">
                          <a:effectLst/>
                        </a:rPr>
                        <a:t>(-inf,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ltLang="zh-CN" sz="1400" dirty="0">
                          <a:effectLst/>
                        </a:rPr>
                        <a:t>0.772730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48647335"/>
                  </a:ext>
                </a:extLst>
              </a:tr>
              <a:tr h="455840">
                <a:tc>
                  <a:txBody>
                    <a:bodyPr/>
                    <a:lstStyle/>
                    <a:p>
                      <a:pPr algn="r" fontAlgn="ctr"/>
                      <a:r>
                        <a:rPr lang="en-US" sz="1400">
                          <a:effectLst/>
                        </a:rPr>
                        <a:t>NumberOfTime30-59DaysPastDueNotWorse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(2.0,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7.595036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47110435"/>
                  </a:ext>
                </a:extLst>
              </a:tr>
              <a:tr h="282976">
                <a:tc>
                  <a:txBody>
                    <a:bodyPr/>
                    <a:lstStyle/>
                    <a:p>
                      <a:pPr algn="r" fontAlgn="ctr"/>
                      <a:r>
                        <a:rPr lang="en-US" altLang="zh-CN" sz="1400" dirty="0">
                          <a:effectLst/>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zh-CN" sz="1400"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5811474"/>
                  </a:ext>
                </a:extLst>
              </a:tr>
            </a:tbl>
          </a:graphicData>
        </a:graphic>
      </p:graphicFrame>
    </p:spTree>
    <p:custDataLst>
      <p:tags r:id="rId1"/>
    </p:custDataLst>
    <p:extLst>
      <p:ext uri="{BB962C8B-B14F-4D97-AF65-F5344CB8AC3E}">
        <p14:creationId xmlns:p14="http://schemas.microsoft.com/office/powerpoint/2010/main" val="692325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Project</a:t>
            </a:r>
            <a:r>
              <a:rPr lang="zh-CN" altLang="en-US" dirty="0">
                <a:ea typeface="宋体" panose="02010600030101010101" pitchFamily="2" charset="-122"/>
                <a:sym typeface="+mn-ea"/>
              </a:rPr>
              <a:t>：基于评分卡的风控模型开发</a:t>
            </a:r>
            <a:endParaRPr lang="en-US" altLang="zh-CN" dirty="0">
              <a:ea typeface="宋体" panose="02010600030101010101" pitchFamily="2" charset="-122"/>
              <a:sym typeface="+mn-ea"/>
            </a:endParaRPr>
          </a:p>
        </p:txBody>
      </p:sp>
      <p:sp>
        <p:nvSpPr>
          <p:cNvPr id="4" name="Content Placeholder 2"/>
          <p:cNvSpPr txBox="1">
            <a:spLocks noGrp="1"/>
          </p:cNvSpPr>
          <p:nvPr/>
        </p:nvSpPr>
        <p:spPr>
          <a:xfrm>
            <a:off x="598805" y="1233170"/>
            <a:ext cx="5259706"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Step7</a:t>
            </a:r>
            <a:r>
              <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t>
            </a:r>
            <a:r>
              <a:rPr lang="zh-CN" altLang="en-US" sz="1600" kern="100" dirty="0">
                <a:ea typeface="PingFang SC" panose="020B0400000000000000" pitchFamily="34" charset="-122"/>
                <a:cs typeface="Times New Roman" panose="02020603050405020304" pitchFamily="18" charset="0"/>
                <a:sym typeface="+mn-ea"/>
              </a:rPr>
              <a:t>评分卡模型转换</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设</a:t>
            </a:r>
            <a:r>
              <a:rPr lang="en-US" altLang="zh-CN" sz="1600" kern="100" dirty="0">
                <a:ea typeface="PingFang SC" panose="020B0400000000000000" pitchFamily="34" charset="-122"/>
                <a:cs typeface="Times New Roman" panose="02020603050405020304" pitchFamily="18" charset="0"/>
                <a:sym typeface="+mn-ea"/>
              </a:rPr>
              <a:t>p</a:t>
            </a:r>
            <a:r>
              <a:rPr lang="zh-CN" altLang="en-US" sz="1600" kern="100" dirty="0">
                <a:ea typeface="PingFang SC" panose="020B0400000000000000" pitchFamily="34" charset="-122"/>
                <a:cs typeface="Times New Roman" panose="02020603050405020304" pitchFamily="18" charset="0"/>
                <a:sym typeface="+mn-ea"/>
              </a:rPr>
              <a:t>为</a:t>
            </a:r>
            <a:r>
              <a:rPr lang="zh-CN" altLang="en-US" sz="1600" kern="100" dirty="0">
                <a:ea typeface="PingFang SC" panose="020B0400000000000000" pitchFamily="34" charset="-122"/>
                <a:cs typeface="Times New Roman" panose="02020603050405020304" pitchFamily="18" charset="0"/>
              </a:rPr>
              <a:t>客户违约的概率，那么正常的概率为</a:t>
            </a:r>
            <a:r>
              <a:rPr lang="en-US" altLang="zh-CN" sz="1600" kern="100" dirty="0">
                <a:ea typeface="PingFang SC" panose="020B0400000000000000" pitchFamily="34" charset="-122"/>
                <a:cs typeface="Times New Roman" panose="02020603050405020304" pitchFamily="18" charset="0"/>
              </a:rPr>
              <a:t>1-p</a:t>
            </a:r>
          </a:p>
          <a:p>
            <a:pPr marL="0" indent="0">
              <a:lnSpc>
                <a:spcPct val="150000"/>
              </a:lnSpc>
              <a:buNone/>
            </a:pP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pitchFamily="34" charset="-122"/>
                <a:cs typeface="Times New Roman" panose="02020603050405020304" pitchFamily="18" charset="0"/>
                <a:sym typeface="+mn-ea"/>
              </a:rPr>
              <a:t>客户违约概率</a:t>
            </a:r>
            <a:r>
              <a:rPr lang="en-US" altLang="zh-CN" sz="1600" kern="100" dirty="0">
                <a:ea typeface="PingFang SC" panose="020B0400000000000000" pitchFamily="34" charset="-122"/>
                <a:cs typeface="Times New Roman" panose="02020603050405020304" pitchFamily="18" charset="0"/>
                <a:sym typeface="+mn-ea"/>
              </a:rPr>
              <a:t>p</a:t>
            </a:r>
            <a:r>
              <a:rPr lang="zh-CN" altLang="en-US" sz="1600" kern="100" dirty="0">
                <a:ea typeface="PingFang SC" panose="020B0400000000000000" pitchFamily="34" charset="-122"/>
                <a:cs typeface="Times New Roman" panose="02020603050405020304" pitchFamily="18" charset="0"/>
                <a:sym typeface="+mn-ea"/>
              </a:rPr>
              <a:t>可以表示</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pitchFamily="34" charset="-122"/>
                <a:cs typeface="Times New Roman" panose="02020603050405020304" pitchFamily="18" charset="0"/>
              </a:rPr>
              <a:t>评分卡的分值计算，可以通过 分值表示为比率对数的 线性表达式来定义，即</a:t>
            </a:r>
            <a:endParaRPr lang="en-US" altLang="zh-CN" sz="1600" kern="100" dirty="0">
              <a:ea typeface="PingFang SC" panose="020B0400000000000000" pitchFamily="34" charset="-122"/>
              <a:cs typeface="Times New Roman" panose="02020603050405020304" pitchFamily="18" charset="0"/>
            </a:endParaRPr>
          </a:p>
          <a:p>
            <a:pPr marL="0" indent="0">
              <a:lnSpc>
                <a:spcPct val="150000"/>
              </a:lnSpc>
              <a:buNone/>
            </a:pP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en-US" altLang="zh-CN" sz="1600" kern="100" dirty="0">
                <a:ea typeface="PingFang SC" panose="020B0400000000000000" pitchFamily="34" charset="-122"/>
                <a:cs typeface="Times New Roman" panose="02020603050405020304" pitchFamily="18" charset="0"/>
              </a:rPr>
              <a:t>Score</a:t>
            </a:r>
            <a:r>
              <a:rPr lang="zh-CN" altLang="en-US" sz="1600" kern="100" dirty="0">
                <a:ea typeface="PingFang SC" panose="020B0400000000000000" pitchFamily="34" charset="-122"/>
                <a:cs typeface="Times New Roman" panose="02020603050405020304" pitchFamily="18" charset="0"/>
              </a:rPr>
              <a:t>计算公式类似 </a:t>
            </a:r>
            <a:r>
              <a:rPr lang="en-US" altLang="zh-CN" sz="1600" kern="100" dirty="0">
                <a:ea typeface="PingFang SC" panose="020B0400000000000000" pitchFamily="34" charset="-122"/>
                <a:cs typeface="Times New Roman" panose="02020603050405020304" pitchFamily="18" charset="0"/>
              </a:rPr>
              <a:t>y=</a:t>
            </a:r>
            <a:r>
              <a:rPr lang="en-US" altLang="zh-CN" sz="1600" kern="100" dirty="0" err="1">
                <a:ea typeface="PingFang SC" panose="020B0400000000000000" pitchFamily="34" charset="-122"/>
                <a:cs typeface="Times New Roman" panose="02020603050405020304" pitchFamily="18" charset="0"/>
              </a:rPr>
              <a:t>kx</a:t>
            </a:r>
            <a:r>
              <a:rPr lang="en-US" altLang="zh-CN" sz="1600" kern="100" dirty="0">
                <a:ea typeface="PingFang SC" panose="020B0400000000000000" pitchFamily="34" charset="-122"/>
                <a:cs typeface="Times New Roman" panose="02020603050405020304" pitchFamily="18" charset="0"/>
              </a:rPr>
              <a:t> + b </a:t>
            </a:r>
            <a:r>
              <a:rPr lang="zh-CN" altLang="en-US" sz="1600" kern="100" dirty="0">
                <a:ea typeface="PingFang SC" panose="020B0400000000000000" pitchFamily="34" charset="-122"/>
                <a:cs typeface="Times New Roman" panose="02020603050405020304" pitchFamily="18" charset="0"/>
              </a:rPr>
              <a:t>，</a:t>
            </a:r>
            <a:r>
              <a:rPr lang="en-US" altLang="zh-CN" sz="1600" kern="100" dirty="0">
                <a:ea typeface="PingFang SC" panose="020B0400000000000000" pitchFamily="34" charset="-122"/>
                <a:cs typeface="Times New Roman" panose="02020603050405020304" pitchFamily="18" charset="0"/>
              </a:rPr>
              <a:t>A</a:t>
            </a:r>
            <a:r>
              <a:rPr lang="zh-CN" altLang="en-US" sz="1600" kern="100" dirty="0">
                <a:ea typeface="PingFang SC" panose="020B0400000000000000" pitchFamily="34" charset="-122"/>
                <a:cs typeface="Times New Roman" panose="02020603050405020304" pitchFamily="18" charset="0"/>
              </a:rPr>
              <a:t>和</a:t>
            </a:r>
            <a:r>
              <a:rPr lang="en-US" altLang="zh-CN" sz="1600" kern="100" dirty="0">
                <a:ea typeface="PingFang SC" panose="020B0400000000000000" pitchFamily="34" charset="-122"/>
                <a:cs typeface="Times New Roman" panose="02020603050405020304" pitchFamily="18" charset="0"/>
              </a:rPr>
              <a:t>B</a:t>
            </a:r>
            <a:r>
              <a:rPr lang="zh-CN" altLang="en-US" sz="1600" kern="100" dirty="0">
                <a:ea typeface="PingFang SC" panose="020B0400000000000000" pitchFamily="34" charset="-122"/>
                <a:cs typeface="Times New Roman" panose="02020603050405020304" pitchFamily="18" charset="0"/>
              </a:rPr>
              <a:t>是常数，公式中的负号可以使得违约概率越低，得分越高</a:t>
            </a:r>
            <a:endParaRPr lang="en-US" altLang="zh-CN" sz="1600" kern="100" dirty="0">
              <a:ea typeface="PingFang SC" panose="020B0400000000000000" pitchFamily="34" charset="-122"/>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a:cs typeface="Times New Roman" panose="02020603050405020304" pitchFamily="18" charset="0"/>
              </a:rPr>
              <a:t>常数</a:t>
            </a:r>
            <a:r>
              <a:rPr lang="en-US" altLang="zh-CN" sz="1600" kern="100" dirty="0">
                <a:ea typeface="PingFang SC" panose="020B0400000000000000"/>
                <a:cs typeface="Times New Roman" panose="02020603050405020304" pitchFamily="18" charset="0"/>
              </a:rPr>
              <a:t>A</a:t>
            </a:r>
            <a:r>
              <a:rPr lang="zh-CN" altLang="en-US" sz="1600" kern="100" dirty="0">
                <a:ea typeface="PingFang SC" panose="020B0400000000000000"/>
                <a:cs typeface="Times New Roman" panose="02020603050405020304" pitchFamily="18" charset="0"/>
              </a:rPr>
              <a:t>、</a:t>
            </a:r>
            <a:r>
              <a:rPr lang="en-US" altLang="zh-CN" sz="1600" kern="100" dirty="0">
                <a:ea typeface="PingFang SC" panose="020B0400000000000000"/>
                <a:cs typeface="Times New Roman" panose="02020603050405020304" pitchFamily="18" charset="0"/>
              </a:rPr>
              <a:t>B</a:t>
            </a:r>
            <a:r>
              <a:rPr lang="zh-CN" altLang="en-US" sz="1600" kern="100" dirty="0">
                <a:ea typeface="PingFang SC" panose="020B0400000000000000"/>
                <a:cs typeface="Times New Roman" panose="02020603050405020304" pitchFamily="18" charset="0"/>
              </a:rPr>
              <a:t>可以通过将两个假设的分值带入计算得到</a:t>
            </a:r>
            <a:endParaRPr lang="en-US" altLang="zh-CN" sz="1600" kern="100" dirty="0">
              <a:ea typeface="PingFang SC" panose="020B0400000000000000" pitchFamily="34" charset="-122"/>
              <a:cs typeface="Times New Roman" panose="02020603050405020304" pitchFamily="18" charset="0"/>
              <a:sym typeface="+mn-ea"/>
            </a:endParaRPr>
          </a:p>
        </p:txBody>
      </p:sp>
      <mc:AlternateContent xmlns:mc="http://schemas.openxmlformats.org/markup-compatibility/2006" xmlns:a14="http://schemas.microsoft.com/office/drawing/2010/main">
        <mc:Choice Requires="a14">
          <p:sp>
            <p:nvSpPr>
              <p:cNvPr id="2" name="Content Placeholder 2"/>
              <p:cNvSpPr txBox="1">
                <a:spLocks noGrp="1"/>
              </p:cNvSpPr>
              <p:nvPr/>
            </p:nvSpPr>
            <p:spPr>
              <a:xfrm>
                <a:off x="6333490" y="1259205"/>
                <a:ext cx="5641116" cy="43402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600" kern="100" dirty="0">
                    <a:ea typeface="PingFang SC" panose="020B0400000000000000"/>
                    <a:cs typeface="Times New Roman" panose="02020603050405020304" pitchFamily="18" charset="0"/>
                  </a:rPr>
                  <a:t>常数</a:t>
                </a:r>
                <a:r>
                  <a:rPr lang="en-US" altLang="zh-CN" sz="1600" kern="100" dirty="0">
                    <a:ea typeface="PingFang SC" panose="020B0400000000000000"/>
                    <a:cs typeface="Times New Roman" panose="02020603050405020304" pitchFamily="18" charset="0"/>
                  </a:rPr>
                  <a:t>A</a:t>
                </a:r>
                <a:r>
                  <a:rPr lang="zh-CN" altLang="en-US" sz="1600" kern="100" dirty="0">
                    <a:ea typeface="PingFang SC" panose="020B0400000000000000"/>
                    <a:cs typeface="Times New Roman" panose="02020603050405020304" pitchFamily="18" charset="0"/>
                  </a:rPr>
                  <a:t>、</a:t>
                </a:r>
                <a:r>
                  <a:rPr lang="en-US" altLang="zh-CN" sz="1600" kern="100" dirty="0">
                    <a:ea typeface="PingFang SC" panose="020B0400000000000000"/>
                    <a:cs typeface="Times New Roman" panose="02020603050405020304" pitchFamily="18" charset="0"/>
                  </a:rPr>
                  <a:t>B</a:t>
                </a:r>
                <a:r>
                  <a:rPr lang="zh-CN" altLang="en-US" sz="1600" kern="100" dirty="0">
                    <a:ea typeface="PingFang SC" panose="020B0400000000000000"/>
                    <a:cs typeface="Times New Roman" panose="02020603050405020304" pitchFamily="18" charset="0"/>
                  </a:rPr>
                  <a:t>可以通过将两个假设的分值带入计算得到：</a:t>
                </a:r>
              </a:p>
              <a:p>
                <a:pPr marL="0" indent="0">
                  <a:lnSpc>
                    <a:spcPct val="150000"/>
                  </a:lnSpc>
                  <a:buNone/>
                </a:pPr>
                <a:r>
                  <a:rPr lang="en-US" altLang="zh-CN" sz="1600" kern="100" dirty="0">
                    <a:ea typeface="PingFang SC" panose="020B0400000000000000"/>
                    <a:cs typeface="Times New Roman" panose="02020603050405020304" pitchFamily="18" charset="0"/>
                  </a:rPr>
                  <a:t>1</a:t>
                </a:r>
                <a:r>
                  <a:rPr lang="zh-CN" altLang="en-US" sz="1600" kern="100" dirty="0">
                    <a:ea typeface="PingFang SC" panose="020B0400000000000000"/>
                    <a:cs typeface="Times New Roman" panose="02020603050405020304" pitchFamily="18" charset="0"/>
                  </a:rPr>
                  <a:t>）基准分，即给某个特定的比率</a:t>
                </a:r>
                <a14:m>
                  <m:oMath xmlns:m="http://schemas.openxmlformats.org/officeDocument/2006/math">
                    <m:r>
                      <a:rPr lang="el-GR" altLang="zh-CN" sz="2000" i="1" kern="100" dirty="0">
                        <a:latin typeface="Cambria Math" panose="02040503050406030204" pitchFamily="18" charset="0"/>
                      </a:rPr>
                      <m:t>𝜃</m:t>
                    </m:r>
                  </m:oMath>
                </a14:m>
                <a:r>
                  <a:rPr lang="en-US" altLang="zh-CN" sz="1400" dirty="0"/>
                  <a:t>0</a:t>
                </a:r>
                <a:r>
                  <a:rPr lang="zh-CN" altLang="en-US" sz="1600" kern="100" dirty="0">
                    <a:ea typeface="PingFang SC" panose="020B0400000000000000"/>
                    <a:cs typeface="Times New Roman" panose="02020603050405020304" pitchFamily="18" charset="0"/>
                  </a:rPr>
                  <a:t>时，预期的分值</a:t>
                </a:r>
                <a14:m>
                  <m:oMath xmlns:m="http://schemas.openxmlformats.org/officeDocument/2006/math">
                    <m:r>
                      <m:rPr>
                        <m:sty m:val="p"/>
                      </m:rPr>
                      <a:rPr lang="en-US" altLang="zh-CN" sz="1600" i="1" kern="100" dirty="0" smtClean="0">
                        <a:latin typeface="Cambria Math" panose="02040503050406030204" pitchFamily="18" charset="0"/>
                      </a:rPr>
                      <m:t>P</m:t>
                    </m:r>
                  </m:oMath>
                </a14:m>
                <a:r>
                  <a:rPr lang="en-US" altLang="zh-CN" sz="1400" dirty="0"/>
                  <a:t>0</a:t>
                </a:r>
                <a:endParaRPr lang="en-US" altLang="zh-CN" sz="1600" kern="100" dirty="0">
                  <a:ea typeface="PingFang SC" panose="020B0400000000000000"/>
                  <a:cs typeface="Times New Roman" panose="02020603050405020304" pitchFamily="18" charset="0"/>
                </a:endParaRPr>
              </a:p>
              <a:p>
                <a:pPr marL="0" indent="0">
                  <a:lnSpc>
                    <a:spcPct val="150000"/>
                  </a:lnSpc>
                  <a:buNone/>
                </a:pPr>
                <a:r>
                  <a:rPr lang="zh-CN" altLang="en-US" sz="1600" kern="100" dirty="0">
                    <a:ea typeface="PingFang SC" panose="020B0400000000000000"/>
                    <a:cs typeface="Times New Roman" panose="02020603050405020304" pitchFamily="18" charset="0"/>
                  </a:rPr>
                  <a:t>通常，业内的基准分为</a:t>
                </a:r>
                <a:r>
                  <a:rPr lang="en-US" altLang="zh-CN" sz="1600" kern="100" dirty="0">
                    <a:ea typeface="PingFang SC" panose="020B0400000000000000"/>
                    <a:cs typeface="Times New Roman" panose="02020603050405020304" pitchFamily="18" charset="0"/>
                  </a:rPr>
                  <a:t>500/600/650</a:t>
                </a:r>
              </a:p>
              <a:p>
                <a:pPr marL="0" indent="0">
                  <a:lnSpc>
                    <a:spcPct val="150000"/>
                  </a:lnSpc>
                  <a:buNone/>
                </a:pPr>
                <a:r>
                  <a:rPr lang="en-US" altLang="zh-CN" sz="1600" kern="100" dirty="0">
                    <a:ea typeface="PingFang SC" panose="020B0400000000000000"/>
                    <a:cs typeface="Times New Roman" panose="02020603050405020304" pitchFamily="18" charset="0"/>
                  </a:rPr>
                  <a:t>2</a:t>
                </a:r>
                <a:r>
                  <a:rPr lang="zh-CN" altLang="en-US" sz="1600" kern="100" dirty="0">
                    <a:ea typeface="PingFang SC" panose="020B0400000000000000"/>
                    <a:cs typeface="Times New Roman" panose="02020603050405020304" pitchFamily="18" charset="0"/>
                  </a:rPr>
                  <a:t>）</a:t>
                </a:r>
                <a:r>
                  <a:rPr lang="en-US" altLang="zh-CN" sz="1600" kern="100" dirty="0">
                    <a:ea typeface="PingFang SC" panose="020B0400000000000000"/>
                    <a:cs typeface="Times New Roman" panose="02020603050405020304" pitchFamily="18" charset="0"/>
                  </a:rPr>
                  <a:t>PDO</a:t>
                </a:r>
                <a:r>
                  <a:rPr lang="zh-CN" altLang="en-US" sz="1600" kern="100" dirty="0">
                    <a:ea typeface="PingFang SC" panose="020B0400000000000000"/>
                    <a:cs typeface="Times New Roman" panose="02020603050405020304" pitchFamily="18" charset="0"/>
                  </a:rPr>
                  <a:t>（</a:t>
                </a:r>
                <a:r>
                  <a:rPr lang="en-US" altLang="zh-CN" sz="1600" kern="100" dirty="0">
                    <a:ea typeface="PingFang SC" panose="020B0400000000000000"/>
                    <a:cs typeface="Times New Roman" panose="02020603050405020304" pitchFamily="18" charset="0"/>
                  </a:rPr>
                  <a:t> point of double odds </a:t>
                </a:r>
                <a:r>
                  <a:rPr lang="zh-CN" altLang="en-US" sz="1600" kern="100" dirty="0">
                    <a:ea typeface="PingFang SC" panose="020B0400000000000000"/>
                    <a:cs typeface="Times New Roman" panose="02020603050405020304" pitchFamily="18" charset="0"/>
                  </a:rPr>
                  <a:t>），即比率翻番的分数</a:t>
                </a:r>
              </a:p>
              <a:p>
                <a:pPr marL="0" indent="0">
                  <a:lnSpc>
                    <a:spcPct val="150000"/>
                  </a:lnSpc>
                  <a:buNone/>
                </a:pPr>
                <a:r>
                  <a:rPr lang="zh-CN" altLang="en-US" sz="1600" kern="100" dirty="0">
                    <a:ea typeface="PingFang SC" panose="020B0400000000000000"/>
                    <a:cs typeface="Times New Roman" panose="02020603050405020304" pitchFamily="18" charset="0"/>
                  </a:rPr>
                  <a:t>假设，</a:t>
                </a:r>
                <a:r>
                  <a:rPr lang="en-US" altLang="zh-CN" sz="1600" kern="100" dirty="0">
                    <a:ea typeface="PingFang SC" panose="020B0400000000000000"/>
                    <a:cs typeface="Times New Roman" panose="02020603050405020304" pitchFamily="18" charset="0"/>
                  </a:rPr>
                  <a:t>odds</a:t>
                </a:r>
                <a:r>
                  <a:rPr lang="zh-CN" altLang="en-US" sz="1600" kern="100" dirty="0">
                    <a:ea typeface="PingFang SC" panose="020B0400000000000000"/>
                    <a:cs typeface="Times New Roman" panose="02020603050405020304" pitchFamily="18" charset="0"/>
                  </a:rPr>
                  <a:t>翻倍时，分值减少</a:t>
                </a:r>
                <a:r>
                  <a:rPr lang="en-US" altLang="zh-CN" sz="1600" kern="100" dirty="0">
                    <a:ea typeface="PingFang SC" panose="020B0400000000000000"/>
                    <a:cs typeface="Times New Roman" panose="02020603050405020304" pitchFamily="18" charset="0"/>
                  </a:rPr>
                  <a:t>50</a:t>
                </a:r>
              </a:p>
              <a:p>
                <a:pPr marL="0" indent="0">
                  <a:lnSpc>
                    <a:spcPct val="150000"/>
                  </a:lnSpc>
                  <a:buNone/>
                </a:pPr>
                <a:r>
                  <a:rPr lang="zh-CN" altLang="en-US" sz="1600" kern="100" dirty="0">
                    <a:ea typeface="PingFang SC" panose="020B0400000000000000"/>
                    <a:cs typeface="Times New Roman" panose="02020603050405020304" pitchFamily="18" charset="0"/>
                  </a:rPr>
                  <a:t>那么比率为</a:t>
                </a:r>
                <a14:m>
                  <m:oMath xmlns:m="http://schemas.openxmlformats.org/officeDocument/2006/math">
                    <m:r>
                      <a:rPr lang="en-US" altLang="zh-CN" sz="1100" b="0" i="1" smtClean="0">
                        <a:latin typeface="Cambria Math" panose="02040503050406030204" pitchFamily="18" charset="0"/>
                      </a:rPr>
                      <m:t>2</m:t>
                    </m:r>
                    <m:r>
                      <a:rPr lang="el-GR" altLang="zh-CN" sz="1100" i="1" kern="100" dirty="0">
                        <a:latin typeface="Cambria Math" panose="02040503050406030204" pitchFamily="18" charset="0"/>
                      </a:rPr>
                      <m:t>𝜃</m:t>
                    </m:r>
                    <m:r>
                      <m:rPr>
                        <m:nor/>
                      </m:rPr>
                      <a:rPr lang="en-US" altLang="zh-CN" sz="1100" dirty="0"/>
                      <m:t>0</m:t>
                    </m:r>
                  </m:oMath>
                </a14:m>
                <a:r>
                  <a:rPr lang="zh-CN" altLang="en-US" sz="1600" kern="100" dirty="0">
                    <a:ea typeface="PingFang SC" panose="020B0400000000000000"/>
                    <a:cs typeface="Times New Roman" panose="02020603050405020304" pitchFamily="18" charset="0"/>
                  </a:rPr>
                  <a:t>的点的分值应该为</a:t>
                </a:r>
                <a:r>
                  <a:rPr lang="en-US" altLang="zh-CN" sz="1600" kern="100" dirty="0">
                    <a:ea typeface="PingFang SC" panose="020B0400000000000000"/>
                    <a:cs typeface="Times New Roman" panose="02020603050405020304" pitchFamily="18" charset="0"/>
                  </a:rPr>
                  <a:t>P</a:t>
                </a:r>
                <a14:m>
                  <m:oMath xmlns:m="http://schemas.openxmlformats.org/officeDocument/2006/math">
                    <m:r>
                      <m:rPr>
                        <m:nor/>
                      </m:rPr>
                      <a:rPr lang="en-US" altLang="zh-CN" sz="1400" dirty="0"/>
                      <m:t>0</m:t>
                    </m:r>
                    <m:r>
                      <a:rPr lang="en-US" altLang="zh-CN" sz="1400" i="1" dirty="0">
                        <a:latin typeface="Cambria Math" panose="02040503050406030204" pitchFamily="18" charset="0"/>
                      </a:rPr>
                      <m:t> </m:t>
                    </m:r>
                  </m:oMath>
                </a14:m>
                <a:r>
                  <a:rPr lang="en-US" altLang="zh-CN" sz="1600" kern="100" dirty="0">
                    <a:ea typeface="PingFang SC" panose="020B0400000000000000"/>
                    <a:cs typeface="Times New Roman" panose="02020603050405020304" pitchFamily="18" charset="0"/>
                  </a:rPr>
                  <a:t>-PDO</a:t>
                </a:r>
              </a:p>
              <a:p>
                <a:pPr marL="0" indent="0">
                  <a:lnSpc>
                    <a:spcPct val="150000"/>
                  </a:lnSpc>
                  <a:buNone/>
                </a:pPr>
                <a:r>
                  <a:rPr lang="zh-CN" altLang="en-US" sz="1600" kern="100" dirty="0">
                    <a:ea typeface="PingFang SC" panose="020B0400000000000000"/>
                    <a:cs typeface="Times New Roman" panose="02020603050405020304" pitchFamily="18" charset="0"/>
                  </a:rPr>
                  <a:t>代入式中，可以得到：</a:t>
                </a:r>
                <a:endParaRPr lang="en-US" altLang="zh-CN" sz="1600" kern="100" dirty="0">
                  <a:ea typeface="PingFang SC" panose="020B0400000000000000"/>
                  <a:cs typeface="Times New Roman" panose="02020603050405020304" pitchFamily="18" charset="0"/>
                </a:endParaRPr>
              </a:p>
              <a:p>
                <a:pPr marL="0" indent="0">
                  <a:lnSpc>
                    <a:spcPct val="150000"/>
                  </a:lnSpc>
                  <a:buNone/>
                </a:pPr>
                <a:endParaRPr lang="en-US" altLang="zh-CN" sz="1600" kern="100" dirty="0">
                  <a:ea typeface="PingFang SC" panose="020B0400000000000000"/>
                  <a:cs typeface="Times New Roman" panose="02020603050405020304" pitchFamily="18" charset="0"/>
                  <a:sym typeface="+mn-ea"/>
                </a:endParaRPr>
              </a:p>
              <a:p>
                <a:pPr marL="0" indent="0">
                  <a:lnSpc>
                    <a:spcPct val="150000"/>
                  </a:lnSpc>
                  <a:buNone/>
                </a:pPr>
                <a:r>
                  <a:rPr lang="zh-CN" altLang="en-US" sz="1600" kern="100" dirty="0">
                    <a:ea typeface="PingFang SC" panose="020B0400000000000000"/>
                    <a:cs typeface="Times New Roman" panose="02020603050405020304" pitchFamily="18" charset="0"/>
                    <a:sym typeface="+mn-ea"/>
                  </a:rPr>
                  <a:t>求解得：</a:t>
                </a:r>
                <a:endParaRPr lang="en-US" altLang="zh-CN" sz="1600" kern="100" dirty="0">
                  <a:ea typeface="PingFang SC" panose="020B0400000000000000"/>
                  <a:cs typeface="Times New Roman" panose="02020603050405020304" pitchFamily="18" charset="0"/>
                  <a:sym typeface="+mn-ea"/>
                </a:endParaRPr>
              </a:p>
            </p:txBody>
          </p:sp>
        </mc:Choice>
        <mc:Fallback xmlns="">
          <p:sp>
            <p:nvSpPr>
              <p:cNvPr id="2" name="Content Placeholder 2"/>
              <p:cNvSpPr txBox="1">
                <a:spLocks noGrp="1" noRot="1" noChangeAspect="1" noMove="1" noResize="1" noEditPoints="1" noAdjustHandles="1" noChangeArrowheads="1" noChangeShapeType="1" noTextEdit="1"/>
              </p:cNvSpPr>
              <p:nvPr/>
            </p:nvSpPr>
            <p:spPr>
              <a:xfrm>
                <a:off x="6333490" y="1259205"/>
                <a:ext cx="5641116" cy="4340225"/>
              </a:xfrm>
              <a:prstGeom prst="rect">
                <a:avLst/>
              </a:prstGeom>
              <a:blipFill>
                <a:blip r:embed="rId5"/>
                <a:stretch>
                  <a:fillRect l="-1405" b="-4073"/>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对象 -2147482616">
                <a:extLst>
                  <a:ext uri="{FF2B5EF4-FFF2-40B4-BE49-F238E27FC236}">
                    <a16:creationId xmlns:a16="http://schemas.microsoft.com/office/drawing/2014/main" id="{A0951123-9504-42EB-8FB3-3ADA2AECF8F8}"/>
                  </a:ext>
                </a:extLst>
              </p:cNvPr>
              <p:cNvSpPr txBox="1"/>
              <p:nvPr/>
            </p:nvSpPr>
            <p:spPr>
              <a:xfrm>
                <a:off x="1205566" y="2154173"/>
                <a:ext cx="1231900" cy="585470"/>
              </a:xfrm>
              <a:prstGeom prst="rect">
                <a:avLst/>
              </a:prstGeom>
              <a:noFill/>
              <a:ln w="38100">
                <a:noFill/>
                <a:miter/>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𝑂𝑑𝑑𝑠</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𝑝</m:t>
                          </m:r>
                        </m:num>
                        <m:den>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𝑝</m:t>
                          </m:r>
                        </m:den>
                      </m:f>
                    </m:oMath>
                  </m:oMathPara>
                </a14:m>
                <a:endParaRPr lang="zh-CN" altLang="en-US"/>
              </a:p>
            </p:txBody>
          </p:sp>
        </mc:Choice>
        <mc:Fallback xmlns="">
          <p:sp>
            <p:nvSpPr>
              <p:cNvPr id="3" name="对象 -2147482616">
                <a:extLst>
                  <a:ext uri="{FF2B5EF4-FFF2-40B4-BE49-F238E27FC236}">
                    <a16:creationId xmlns:a16="http://schemas.microsoft.com/office/drawing/2014/main" id="{A0951123-9504-42EB-8FB3-3ADA2AECF8F8}"/>
                  </a:ext>
                </a:extLst>
              </p:cNvPr>
              <p:cNvSpPr txBox="1">
                <a:spLocks noRot="1" noChangeAspect="1" noMove="1" noResize="1" noEditPoints="1" noAdjustHandles="1" noChangeArrowheads="1" noChangeShapeType="1" noTextEdit="1"/>
              </p:cNvSpPr>
              <p:nvPr/>
            </p:nvSpPr>
            <p:spPr>
              <a:xfrm>
                <a:off x="1205566" y="2154173"/>
                <a:ext cx="1231900" cy="585470"/>
              </a:xfrm>
              <a:prstGeom prst="rect">
                <a:avLst/>
              </a:prstGeom>
              <a:blipFill>
                <a:blip r:embed="rId6"/>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2147482616">
                <a:extLst>
                  <a:ext uri="{FF2B5EF4-FFF2-40B4-BE49-F238E27FC236}">
                    <a16:creationId xmlns:a16="http://schemas.microsoft.com/office/drawing/2014/main" id="{D26A71EB-FEC7-4AE8-891C-84C11B942D4A}"/>
                  </a:ext>
                </a:extLst>
              </p:cNvPr>
              <p:cNvSpPr txBox="1"/>
              <p:nvPr/>
            </p:nvSpPr>
            <p:spPr>
              <a:xfrm>
                <a:off x="1104710" y="4590892"/>
                <a:ext cx="3252134" cy="735169"/>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a:rPr lang="en-US" altLang="zh-CN" b="0" i="1" smtClean="0">
                          <a:solidFill>
                            <a:srgbClr val="000000"/>
                          </a:solidFill>
                          <a:latin typeface="Cambria Math" panose="02040503050406030204" pitchFamily="18" charset="0"/>
                        </a:rPr>
                        <m:t>𝑆𝑐𝑜𝑟𝑒</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𝐴</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𝐵</m:t>
                      </m:r>
                      <m:r>
                        <a:rPr lang="en-US" altLang="zh-CN" b="0" i="1" smtClean="0">
                          <a:solidFill>
                            <a:srgbClr val="000000"/>
                          </a:solidFill>
                          <a:latin typeface="Cambria Math" panose="02040503050406030204" pitchFamily="18" charset="0"/>
                        </a:rPr>
                        <m:t> ∗ </m:t>
                      </m:r>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m:t>
                      </m:r>
                      <m:r>
                        <a:rPr lang="en-US" altLang="zh-CN" i="1">
                          <a:latin typeface="Cambria Math" panose="02040503050406030204" pitchFamily="18" charset="0"/>
                        </a:rPr>
                        <m:t>𝑂𝑑𝑑𝑠</m:t>
                      </m:r>
                      <m:r>
                        <a:rPr lang="en-US" altLang="zh-CN" b="0" i="1" smtClean="0">
                          <a:latin typeface="Cambria Math" panose="02040503050406030204" pitchFamily="18" charset="0"/>
                        </a:rPr>
                        <m:t>)</m:t>
                      </m:r>
                    </m:oMath>
                  </m:oMathPara>
                </a14:m>
                <a:endParaRPr lang="zh-CN" altLang="en-US" dirty="0"/>
              </a:p>
            </p:txBody>
          </p:sp>
        </mc:Choice>
        <mc:Fallback xmlns="">
          <p:sp>
            <p:nvSpPr>
              <p:cNvPr id="8" name="对象 -2147482616">
                <a:extLst>
                  <a:ext uri="{FF2B5EF4-FFF2-40B4-BE49-F238E27FC236}">
                    <a16:creationId xmlns:a16="http://schemas.microsoft.com/office/drawing/2014/main" id="{D26A71EB-FEC7-4AE8-891C-84C11B942D4A}"/>
                  </a:ext>
                </a:extLst>
              </p:cNvPr>
              <p:cNvSpPr txBox="1">
                <a:spLocks noRot="1" noChangeAspect="1" noMove="1" noResize="1" noEditPoints="1" noAdjustHandles="1" noChangeArrowheads="1" noChangeShapeType="1" noTextEdit="1"/>
              </p:cNvSpPr>
              <p:nvPr/>
            </p:nvSpPr>
            <p:spPr>
              <a:xfrm>
                <a:off x="1104710" y="4590892"/>
                <a:ext cx="3252134" cy="735169"/>
              </a:xfrm>
              <a:prstGeom prst="rect">
                <a:avLst/>
              </a:prstGeom>
              <a:blipFill>
                <a:blip r:embed="rId8"/>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对象 -2147482616">
                <a:extLst>
                  <a:ext uri="{FF2B5EF4-FFF2-40B4-BE49-F238E27FC236}">
                    <a16:creationId xmlns:a16="http://schemas.microsoft.com/office/drawing/2014/main" id="{24AA3346-8621-46F9-AFC5-27FE96733202}"/>
                  </a:ext>
                </a:extLst>
              </p:cNvPr>
              <p:cNvSpPr txBox="1"/>
              <p:nvPr/>
            </p:nvSpPr>
            <p:spPr>
              <a:xfrm>
                <a:off x="1153546" y="3103467"/>
                <a:ext cx="1473106" cy="807384"/>
              </a:xfrm>
              <a:prstGeom prst="rect">
                <a:avLst/>
              </a:prstGeom>
              <a:noFill/>
              <a:ln w="38100">
                <a:noFill/>
                <a:miter/>
              </a:ln>
            </p:spPr>
            <p:txBody>
              <a:bodyPr>
                <a:normAutofit fontScale="92500"/>
              </a:bodyPr>
              <a:lstStyle/>
              <a:p>
                <a:pPr/>
                <a14:m>
                  <m:oMathPara xmlns:m="http://schemas.openxmlformats.org/officeDocument/2006/math">
                    <m:oMathParaPr>
                      <m:jc m:val="left"/>
                    </m:oMathParaPr>
                    <m:oMath xmlns:m="http://schemas.openxmlformats.org/officeDocument/2006/math">
                      <m:r>
                        <a:rPr lang="en-US" altLang="zh-CN" b="0" i="1" smtClean="0">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𝑂𝑑𝑑𝑠</m:t>
                          </m:r>
                        </m:num>
                        <m:den>
                          <m:r>
                            <a:rPr lang="zh-CN" altLang="en-US" i="1">
                              <a:solidFill>
                                <a:srgbClr val="000000"/>
                              </a:solidFill>
                              <a:latin typeface="Cambria Math" panose="02040503050406030204" pitchFamily="18" charset="0"/>
                            </a:rPr>
                            <m:t>1</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𝑂𝑑𝑑𝑠</m:t>
                          </m:r>
                        </m:den>
                      </m:f>
                    </m:oMath>
                  </m:oMathPara>
                </a14:m>
                <a:endParaRPr lang="zh-CN" altLang="en-US" dirty="0"/>
              </a:p>
            </p:txBody>
          </p:sp>
        </mc:Choice>
        <mc:Fallback xmlns="">
          <p:sp>
            <p:nvSpPr>
              <p:cNvPr id="13" name="对象 -2147482616">
                <a:extLst>
                  <a:ext uri="{FF2B5EF4-FFF2-40B4-BE49-F238E27FC236}">
                    <a16:creationId xmlns:a16="http://schemas.microsoft.com/office/drawing/2014/main" id="{24AA3346-8621-46F9-AFC5-27FE96733202}"/>
                  </a:ext>
                </a:extLst>
              </p:cNvPr>
              <p:cNvSpPr txBox="1">
                <a:spLocks noRot="1" noChangeAspect="1" noMove="1" noResize="1" noEditPoints="1" noAdjustHandles="1" noChangeArrowheads="1" noChangeShapeType="1" noTextEdit="1"/>
              </p:cNvSpPr>
              <p:nvPr/>
            </p:nvSpPr>
            <p:spPr>
              <a:xfrm>
                <a:off x="1153546" y="3103467"/>
                <a:ext cx="1473106" cy="807384"/>
              </a:xfrm>
              <a:prstGeom prst="rect">
                <a:avLst/>
              </a:prstGeom>
              <a:blipFill>
                <a:blip r:embed="rId9"/>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对象 -2147482616">
                <a:extLst>
                  <a:ext uri="{FF2B5EF4-FFF2-40B4-BE49-F238E27FC236}">
                    <a16:creationId xmlns:a16="http://schemas.microsoft.com/office/drawing/2014/main" id="{7D84C222-F844-4B20-BB41-A45427898625}"/>
                  </a:ext>
                </a:extLst>
              </p:cNvPr>
              <p:cNvSpPr txBox="1"/>
              <p:nvPr/>
            </p:nvSpPr>
            <p:spPr>
              <a:xfrm>
                <a:off x="6574564" y="4775919"/>
                <a:ext cx="3497283" cy="643246"/>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m:rPr>
                          <m:sty m:val="p"/>
                        </m:rPr>
                        <a:rPr lang="en-US" altLang="zh-CN" i="1" smtClean="0">
                          <a:latin typeface="Cambria Math" panose="02040503050406030204" pitchFamily="18" charset="0"/>
                        </a:rPr>
                        <m:t>P</m:t>
                      </m:r>
                      <m:r>
                        <m:rPr>
                          <m:nor/>
                        </m:rPr>
                        <a:rPr lang="en-US" altLang="zh-CN" sz="1600" dirty="0"/>
                        <m:t>0</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𝐴</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𝐵</m:t>
                      </m:r>
                      <m:r>
                        <a:rPr lang="en-US" altLang="zh-CN" b="0" i="1" smtClean="0">
                          <a:solidFill>
                            <a:srgbClr val="000000"/>
                          </a:solidFill>
                          <a:latin typeface="Cambria Math" panose="02040503050406030204" pitchFamily="18" charset="0"/>
                        </a:rPr>
                        <m:t> ∗</m:t>
                      </m:r>
                      <m:func>
                        <m:funcPr>
                          <m:ctrlPr>
                            <a:rPr lang="en-US" altLang="zh-CN" b="0" i="1" smtClean="0">
                              <a:solidFill>
                                <a:srgbClr val="000000"/>
                              </a:solidFill>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l-GR" altLang="zh-CN" i="1" kern="100" dirty="0">
                                  <a:latin typeface="Cambria Math" panose="02040503050406030204" pitchFamily="18" charset="0"/>
                                </a:rPr>
                                <m:t>𝜃</m:t>
                              </m:r>
                              <m:r>
                                <m:rPr>
                                  <m:nor/>
                                </m:rPr>
                                <a:rPr lang="en-US" altLang="zh-CN" sz="1200" dirty="0"/>
                                <m:t>0</m:t>
                              </m:r>
                            </m:e>
                          </m:d>
                        </m:e>
                      </m:func>
                    </m:oMath>
                  </m:oMathPara>
                </a14:m>
                <a:endParaRPr lang="en-US" altLang="zh-CN" b="0" dirty="0"/>
              </a:p>
              <a:p>
                <a:pPr/>
                <a14:m>
                  <m:oMathPara xmlns:m="http://schemas.openxmlformats.org/officeDocument/2006/math">
                    <m:oMathParaPr>
                      <m:jc m:val="left"/>
                    </m:oMathParaPr>
                    <m:oMath xmlns:m="http://schemas.openxmlformats.org/officeDocument/2006/math">
                      <m:r>
                        <m:rPr>
                          <m:sty m:val="p"/>
                        </m:rPr>
                        <a:rPr lang="en-US" altLang="zh-CN" i="1" smtClean="0">
                          <a:latin typeface="Cambria Math" panose="02040503050406030204" pitchFamily="18" charset="0"/>
                        </a:rPr>
                        <m:t>P</m:t>
                      </m:r>
                      <m:r>
                        <m:rPr>
                          <m:nor/>
                        </m:rPr>
                        <a:rPr lang="en-US" altLang="zh-CN" sz="1600" dirty="0"/>
                        <m:t>0</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𝑃𝐷𝑂</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𝐴</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𝐵</m:t>
                      </m:r>
                      <m:r>
                        <a:rPr lang="en-US" altLang="zh-CN" b="0" i="1" smtClean="0">
                          <a:solidFill>
                            <a:srgbClr val="000000"/>
                          </a:solidFill>
                          <a:latin typeface="Cambria Math" panose="02040503050406030204" pitchFamily="18" charset="0"/>
                        </a:rPr>
                        <m:t> ∗ </m:t>
                      </m:r>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⁡(2</m:t>
                      </m:r>
                      <m:r>
                        <a:rPr lang="el-GR" altLang="zh-CN" i="1" kern="100" dirty="0">
                          <a:latin typeface="Cambria Math" panose="02040503050406030204" pitchFamily="18" charset="0"/>
                        </a:rPr>
                        <m:t>𝜃</m:t>
                      </m:r>
                      <m:r>
                        <m:rPr>
                          <m:nor/>
                        </m:rPr>
                        <a:rPr lang="en-US" altLang="zh-CN" sz="1200" dirty="0"/>
                        <m:t>0</m:t>
                      </m:r>
                      <m:r>
                        <a:rPr lang="en-US" altLang="zh-CN" b="0" i="1" smtClean="0">
                          <a:latin typeface="Cambria Math" panose="02040503050406030204" pitchFamily="18" charset="0"/>
                        </a:rPr>
                        <m:t>)</m:t>
                      </m:r>
                    </m:oMath>
                  </m:oMathPara>
                </a14:m>
                <a:endParaRPr lang="zh-CN" altLang="en-US" dirty="0"/>
              </a:p>
            </p:txBody>
          </p:sp>
        </mc:Choice>
        <mc:Fallback xmlns="">
          <p:sp>
            <p:nvSpPr>
              <p:cNvPr id="16" name="对象 -2147482616">
                <a:extLst>
                  <a:ext uri="{FF2B5EF4-FFF2-40B4-BE49-F238E27FC236}">
                    <a16:creationId xmlns:a16="http://schemas.microsoft.com/office/drawing/2014/main" id="{7D84C222-F844-4B20-BB41-A45427898625}"/>
                  </a:ext>
                </a:extLst>
              </p:cNvPr>
              <p:cNvSpPr txBox="1">
                <a:spLocks noRot="1" noChangeAspect="1" noMove="1" noResize="1" noEditPoints="1" noAdjustHandles="1" noChangeArrowheads="1" noChangeShapeType="1" noTextEdit="1"/>
              </p:cNvSpPr>
              <p:nvPr/>
            </p:nvSpPr>
            <p:spPr>
              <a:xfrm>
                <a:off x="6574564" y="4775919"/>
                <a:ext cx="3497283" cy="643246"/>
              </a:xfrm>
              <a:prstGeom prst="rect">
                <a:avLst/>
              </a:prstGeom>
              <a:blipFill>
                <a:blip r:embed="rId10"/>
                <a:stretch>
                  <a:fillRect b="-7547"/>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对象 -2147482616">
                <a:extLst>
                  <a:ext uri="{FF2B5EF4-FFF2-40B4-BE49-F238E27FC236}">
                    <a16:creationId xmlns:a16="http://schemas.microsoft.com/office/drawing/2014/main" id="{1F6E922B-F346-477A-B7AD-2D34B0E4875A}"/>
                  </a:ext>
                </a:extLst>
              </p:cNvPr>
              <p:cNvSpPr txBox="1"/>
              <p:nvPr/>
            </p:nvSpPr>
            <p:spPr>
              <a:xfrm>
                <a:off x="6619387" y="5645707"/>
                <a:ext cx="3734847" cy="1259354"/>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m:rPr>
                          <m:sty m:val="p"/>
                        </m:rPr>
                        <a:rPr lang="en-US" altLang="zh-CN" i="1" dirty="0">
                          <a:latin typeface="Cambria Math" panose="02040503050406030204" pitchFamily="18" charset="0"/>
                        </a:rPr>
                        <m:t>B</m:t>
                      </m:r>
                      <m:r>
                        <a:rPr lang="en-US" altLang="zh-CN" i="1" dirty="0">
                          <a:latin typeface="Cambria Math" panose="02040503050406030204" pitchFamily="18" charset="0"/>
                        </a:rPr>
                        <m:t>= </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𝑃𝐷𝑂</m:t>
                          </m:r>
                        </m:num>
                        <m:den>
                          <m:r>
                            <a:rPr lang="en-US" altLang="zh-CN" i="1">
                              <a:latin typeface="Cambria Math" panose="02040503050406030204" pitchFamily="18" charset="0"/>
                            </a:rPr>
                            <m:t>𝑙𝑛</m:t>
                          </m:r>
                          <m:r>
                            <a:rPr lang="en-US" altLang="zh-CN" i="1">
                              <a:latin typeface="Cambria Math" panose="02040503050406030204" pitchFamily="18" charset="0"/>
                            </a:rPr>
                            <m:t>2</m:t>
                          </m:r>
                        </m:den>
                      </m:f>
                      <m:r>
                        <a:rPr lang="en-US" altLang="zh-CN" i="1">
                          <a:latin typeface="Cambria Math" panose="02040503050406030204" pitchFamily="18" charset="0"/>
                        </a:rPr>
                        <m:t> </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dirty="0">
                          <a:latin typeface="Cambria Math" panose="02040503050406030204" pitchFamily="18" charset="0"/>
                        </a:rPr>
                        <m:t>𝐴</m:t>
                      </m:r>
                      <m:r>
                        <a:rPr lang="en-US" altLang="zh-CN" i="1" dirty="0">
                          <a:latin typeface="Cambria Math" panose="02040503050406030204" pitchFamily="18" charset="0"/>
                        </a:rPr>
                        <m:t>=</m:t>
                      </m:r>
                      <m:r>
                        <m:rPr>
                          <m:sty m:val="p"/>
                        </m:rPr>
                        <a:rPr lang="en-US" altLang="zh-CN" i="1">
                          <a:latin typeface="Cambria Math" panose="02040503050406030204" pitchFamily="18" charset="0"/>
                        </a:rPr>
                        <m:t>P</m:t>
                      </m:r>
                      <m:r>
                        <m:rPr>
                          <m:nor/>
                        </m:rPr>
                        <a:rPr lang="en-US" altLang="zh-CN" sz="1600" dirty="0"/>
                        <m:t>0</m:t>
                      </m:r>
                      <m:r>
                        <a:rPr lang="en-US" altLang="zh-CN" sz="1600" i="1" dirty="0">
                          <a:latin typeface="Cambria Math" panose="02040503050406030204" pitchFamily="18" charset="0"/>
                        </a:rPr>
                        <m:t>+</m:t>
                      </m:r>
                      <m:r>
                        <a:rPr lang="en-US" altLang="zh-CN" sz="1600" i="1" dirty="0">
                          <a:latin typeface="Cambria Math" panose="02040503050406030204" pitchFamily="18" charset="0"/>
                        </a:rPr>
                        <m:t>𝐵</m:t>
                      </m:r>
                      <m:r>
                        <a:rPr lang="en-US" altLang="zh-CN" sz="1600" i="1" dirty="0">
                          <a:latin typeface="Cambria Math" panose="02040503050406030204" pitchFamily="18" charset="0"/>
                        </a:rPr>
                        <m:t> ∗</m:t>
                      </m:r>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ln</m:t>
                          </m:r>
                        </m:fName>
                        <m:e>
                          <m:d>
                            <m:dPr>
                              <m:ctrlPr>
                                <a:rPr lang="en-US" altLang="zh-CN" sz="1600" i="1">
                                  <a:latin typeface="Cambria Math" panose="02040503050406030204" pitchFamily="18" charset="0"/>
                                </a:rPr>
                              </m:ctrlPr>
                            </m:dPr>
                            <m:e>
                              <m:r>
                                <a:rPr lang="el-GR" altLang="zh-CN" sz="1600" i="1" kern="100" dirty="0">
                                  <a:latin typeface="Cambria Math" panose="02040503050406030204" pitchFamily="18" charset="0"/>
                                </a:rPr>
                                <m:t>𝜃</m:t>
                              </m:r>
                              <m:r>
                                <m:rPr>
                                  <m:nor/>
                                </m:rPr>
                                <a:rPr lang="en-US" altLang="zh-CN" sz="1100" dirty="0"/>
                                <m:t>0</m:t>
                              </m:r>
                            </m:e>
                          </m:d>
                        </m:e>
                      </m:func>
                    </m:oMath>
                  </m:oMathPara>
                </a14:m>
                <a:endParaRPr lang="en-US" altLang="zh-CN" i="1" dirty="0">
                  <a:latin typeface="Cambria Math" panose="02040503050406030204" pitchFamily="18" charset="0"/>
                </a:endParaRPr>
              </a:p>
            </p:txBody>
          </p:sp>
        </mc:Choice>
        <mc:Fallback xmlns="">
          <p:sp>
            <p:nvSpPr>
              <p:cNvPr id="7" name="对象 -2147482616">
                <a:extLst>
                  <a:ext uri="{FF2B5EF4-FFF2-40B4-BE49-F238E27FC236}">
                    <a16:creationId xmlns:a16="http://schemas.microsoft.com/office/drawing/2014/main" id="{1F6E922B-F346-477A-B7AD-2D34B0E4875A}"/>
                  </a:ext>
                </a:extLst>
              </p:cNvPr>
              <p:cNvSpPr txBox="1">
                <a:spLocks noRot="1" noChangeAspect="1" noMove="1" noResize="1" noEditPoints="1" noAdjustHandles="1" noChangeArrowheads="1" noChangeShapeType="1" noTextEdit="1"/>
              </p:cNvSpPr>
              <p:nvPr/>
            </p:nvSpPr>
            <p:spPr>
              <a:xfrm>
                <a:off x="6619387" y="5645707"/>
                <a:ext cx="3734847" cy="1259354"/>
              </a:xfrm>
              <a:prstGeom prst="rect">
                <a:avLst/>
              </a:prstGeom>
              <a:blipFill>
                <a:blip r:embed="rId11"/>
                <a:stretch>
                  <a:fillRect/>
                </a:stretch>
              </a:blipFill>
              <a:ln w="38100">
                <a:noFill/>
                <a:miter/>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2130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Project</a:t>
            </a:r>
            <a:r>
              <a:rPr lang="zh-CN" altLang="en-US" dirty="0">
                <a:ea typeface="宋体" panose="02010600030101010101" pitchFamily="2" charset="-122"/>
                <a:sym typeface="+mn-ea"/>
              </a:rPr>
              <a:t>：基于评分卡的风控模型开发</a:t>
            </a:r>
          </a:p>
        </p:txBody>
      </p:sp>
      <p:sp>
        <p:nvSpPr>
          <p:cNvPr id="131" name="Content Placeholder 2"/>
          <p:cNvSpPr txBox="1">
            <a:spLocks noGrp="1"/>
          </p:cNvSpPr>
          <p:nvPr/>
        </p:nvSpPr>
        <p:spPr>
          <a:xfrm>
            <a:off x="352425" y="1385569"/>
            <a:ext cx="5228104" cy="5257277"/>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en-US" altLang="zh-CN" sz="1600" dirty="0">
                <a:ea typeface="宋体" panose="02010600030101010101" pitchFamily="2" charset="-122"/>
                <a:sym typeface="+mn-ea"/>
              </a:rPr>
              <a:t>q</a:t>
            </a:r>
            <a:r>
              <a:rPr kumimoji="0" lang="en-US" altLang="zh-CN" sz="1600" b="0" i="0" u="none" strike="noStrike" kern="0" cap="none" spc="0" normalizeH="0" baseline="0" noProof="0" dirty="0">
                <a:ln>
                  <a:noFill/>
                </a:ln>
                <a:solidFill>
                  <a:srgbClr val="000000"/>
                </a:solidFill>
                <a:effectLst/>
                <a:uLnTx/>
                <a:uFillTx/>
                <a:latin typeface="Calibri"/>
                <a:ea typeface="宋体" panose="02010600030101010101" pitchFamily="2" charset="-122"/>
                <a:cs typeface="Calibri"/>
                <a:sym typeface="+mn-ea"/>
              </a:rPr>
              <a:t>c</a:t>
            </a:r>
            <a:r>
              <a:rPr lang="en-US" altLang="zh-CN" sz="1600" dirty="0" err="1">
                <a:ea typeface="宋体" panose="02010600030101010101" pitchFamily="2" charset="-122"/>
                <a:sym typeface="+mn-ea"/>
              </a:rPr>
              <a:t>ut</a:t>
            </a:r>
            <a:r>
              <a:rPr lang="zh-CN" altLang="en-US" sz="1600" dirty="0">
                <a:ea typeface="宋体" panose="02010600030101010101" pitchFamily="2" charset="-122"/>
                <a:sym typeface="+mn-ea"/>
              </a:rPr>
              <a:t>使用</a:t>
            </a:r>
            <a:endParaRPr lang="en-US" altLang="zh-CN" sz="1600" dirty="0">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rPr>
              <a:t>使用</a:t>
            </a:r>
            <a:r>
              <a:rPr lang="en-US" altLang="zh-CN" sz="1600" dirty="0" err="1">
                <a:ea typeface="宋体" panose="02010600030101010101" pitchFamily="2" charset="-122"/>
              </a:rPr>
              <a:t>qcut</a:t>
            </a:r>
            <a:r>
              <a:rPr lang="zh-CN" altLang="en-US" sz="1600" dirty="0">
                <a:ea typeface="宋体" panose="02010600030101010101" pitchFamily="2" charset="-122"/>
              </a:rPr>
              <a:t>可以对一组数据分成几个区间</a:t>
            </a:r>
          </a:p>
          <a:p>
            <a:pPr marL="0" indent="0">
              <a:lnSpc>
                <a:spcPct val="150000"/>
              </a:lnSpc>
              <a:buNone/>
            </a:pPr>
            <a:r>
              <a:rPr lang="zh-CN" altLang="en-US" sz="1600" dirty="0">
                <a:ea typeface="宋体" panose="02010600030101010101" pitchFamily="2" charset="-122"/>
              </a:rPr>
              <a:t>比如，我们有</a:t>
            </a:r>
            <a:r>
              <a:rPr lang="en-US" altLang="zh-CN" sz="1600" dirty="0">
                <a:ea typeface="宋体" panose="02010600030101010101" pitchFamily="2" charset="-122"/>
              </a:rPr>
              <a:t>11</a:t>
            </a:r>
            <a:r>
              <a:rPr lang="zh-CN" altLang="en-US" sz="1600" dirty="0">
                <a:ea typeface="宋体" panose="02010600030101010101" pitchFamily="2" charset="-122"/>
              </a:rPr>
              <a:t>家公司，他们的年销售额分别为：</a:t>
            </a:r>
            <a:endParaRPr lang="en-US" altLang="zh-CN" sz="1600" dirty="0">
              <a:ea typeface="宋体" panose="02010600030101010101" pitchFamily="2" charset="-122"/>
            </a:endParaRPr>
          </a:p>
          <a:p>
            <a:pPr marL="0" indent="0">
              <a:lnSpc>
                <a:spcPct val="150000"/>
              </a:lnSpc>
              <a:buNone/>
            </a:pPr>
            <a:r>
              <a:rPr lang="en-US" altLang="zh-CN" sz="1600" dirty="0">
                <a:ea typeface="宋体" panose="02010600030101010101" pitchFamily="2" charset="-122"/>
              </a:rPr>
              <a:t>[1000,856,123,523,33,71,223,699,103,456,923]</a:t>
            </a:r>
          </a:p>
          <a:p>
            <a:pPr marL="0" indent="0">
              <a:lnSpc>
                <a:spcPct val="150000"/>
              </a:lnSpc>
              <a:buNone/>
            </a:pPr>
            <a:r>
              <a:rPr lang="zh-CN" altLang="en-US" sz="1600" dirty="0">
                <a:ea typeface="宋体" panose="02010600030101010101" pitchFamily="2" charset="-122"/>
                <a:sym typeface="+mn-ea"/>
              </a:rPr>
              <a:t>请你对这</a:t>
            </a:r>
            <a:r>
              <a:rPr lang="en-US" altLang="zh-CN" sz="1600" dirty="0">
                <a:ea typeface="宋体" panose="02010600030101010101" pitchFamily="2" charset="-122"/>
                <a:sym typeface="+mn-ea"/>
              </a:rPr>
              <a:t>11</a:t>
            </a:r>
            <a:r>
              <a:rPr lang="zh-CN" altLang="en-US" sz="1600" dirty="0">
                <a:ea typeface="宋体" panose="02010600030101010101" pitchFamily="2" charset="-122"/>
                <a:sym typeface="+mn-ea"/>
              </a:rPr>
              <a:t>家公司的年销售额进行分箱</a:t>
            </a:r>
            <a:endParaRPr lang="en-US" altLang="zh-CN" sz="1600" dirty="0">
              <a:ea typeface="宋体" panose="02010600030101010101" pitchFamily="2" charset="-122"/>
              <a:sym typeface="+mn-ea"/>
            </a:endParaRPr>
          </a:p>
          <a:p>
            <a:pPr marL="0" indent="0">
              <a:lnSpc>
                <a:spcPct val="150000"/>
              </a:lnSpc>
              <a:buNone/>
            </a:pPr>
            <a:r>
              <a:rPr lang="en-US" altLang="zh-CN" sz="1600" dirty="0">
                <a:ea typeface="宋体" panose="02010600030101010101" pitchFamily="2" charset="-122"/>
                <a:sym typeface="+mn-ea"/>
              </a:rPr>
              <a:t>1</a:t>
            </a:r>
            <a:r>
              <a:rPr lang="zh-CN" altLang="en-US" sz="1600" dirty="0">
                <a:ea typeface="宋体" panose="02010600030101010101" pitchFamily="2" charset="-122"/>
                <a:sym typeface="+mn-ea"/>
              </a:rPr>
              <a:t>）按照 高</a:t>
            </a:r>
            <a:r>
              <a:rPr lang="en-US" altLang="zh-CN" sz="1600" dirty="0">
                <a:ea typeface="宋体" panose="02010600030101010101" pitchFamily="2" charset="-122"/>
                <a:sym typeface="+mn-ea"/>
              </a:rPr>
              <a:t>/</a:t>
            </a:r>
            <a:r>
              <a:rPr lang="zh-CN" altLang="en-US" sz="1600" dirty="0">
                <a:ea typeface="宋体" panose="02010600030101010101" pitchFamily="2" charset="-122"/>
                <a:sym typeface="+mn-ea"/>
              </a:rPr>
              <a:t>低，两个等级</a:t>
            </a:r>
            <a:endParaRPr lang="en-US" altLang="zh-CN" sz="1600" dirty="0">
              <a:ea typeface="宋体" panose="02010600030101010101" pitchFamily="2" charset="-122"/>
              <a:sym typeface="+mn-ea"/>
            </a:endParaRPr>
          </a:p>
          <a:p>
            <a:pPr marL="0" indent="0">
              <a:lnSpc>
                <a:spcPct val="150000"/>
              </a:lnSpc>
              <a:buNone/>
            </a:pPr>
            <a:r>
              <a:rPr lang="en-US" altLang="zh-CN" sz="1600" dirty="0">
                <a:ea typeface="宋体" panose="02010600030101010101" pitchFamily="2" charset="-122"/>
                <a:sym typeface="+mn-ea"/>
              </a:rPr>
              <a:t>2</a:t>
            </a:r>
            <a:r>
              <a:rPr lang="zh-CN" altLang="en-US" sz="1600" dirty="0">
                <a:ea typeface="宋体" panose="02010600030101010101" pitchFamily="2" charset="-122"/>
                <a:sym typeface="+mn-ea"/>
              </a:rPr>
              <a:t>）按照 </a:t>
            </a:r>
            <a:r>
              <a:rPr lang="en-US" altLang="zh-CN" sz="1600" dirty="0">
                <a:ea typeface="宋体" panose="02010600030101010101" pitchFamily="2" charset="-122"/>
                <a:sym typeface="+mn-ea"/>
              </a:rPr>
              <a:t>first 10%, second 10%, third 10% </a:t>
            </a:r>
            <a:r>
              <a:rPr lang="zh-CN" altLang="en-US" sz="1600" dirty="0">
                <a:ea typeface="宋体" panose="02010600030101010101" pitchFamily="2" charset="-122"/>
                <a:sym typeface="+mn-ea"/>
              </a:rPr>
              <a:t>以及 </a:t>
            </a:r>
            <a:r>
              <a:rPr lang="en-US" altLang="zh-CN" sz="1600" dirty="0">
                <a:ea typeface="宋体" panose="02010600030101010101" pitchFamily="2" charset="-122"/>
                <a:sym typeface="+mn-ea"/>
              </a:rPr>
              <a:t>last 70% </a:t>
            </a:r>
            <a:r>
              <a:rPr lang="zh-CN" altLang="en-US" sz="1600" dirty="0">
                <a:ea typeface="宋体" panose="02010600030101010101" pitchFamily="2" charset="-122"/>
                <a:sym typeface="+mn-ea"/>
              </a:rPr>
              <a:t>四个等级</a:t>
            </a:r>
            <a:endParaRPr lang="en-US" altLang="zh-CN" sz="1600" dirty="0">
              <a:ea typeface="宋体" panose="02010600030101010101" pitchFamily="2" charset="-122"/>
              <a:sym typeface="+mn-ea"/>
            </a:endParaRPr>
          </a:p>
        </p:txBody>
      </p:sp>
      <p:sp>
        <p:nvSpPr>
          <p:cNvPr id="5" name="Content Placeholder 2">
            <a:extLst>
              <a:ext uri="{FF2B5EF4-FFF2-40B4-BE49-F238E27FC236}">
                <a16:creationId xmlns:a16="http://schemas.microsoft.com/office/drawing/2014/main" id="{66ACF0B7-B215-4891-95F0-3E1CDBFDB400}"/>
              </a:ext>
            </a:extLst>
          </p:cNvPr>
          <p:cNvSpPr txBox="1">
            <a:spLocks noGrp="1"/>
          </p:cNvSpPr>
          <p:nvPr/>
        </p:nvSpPr>
        <p:spPr>
          <a:xfrm>
            <a:off x="6096000" y="1309369"/>
            <a:ext cx="5228104" cy="5257277"/>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dirty="0">
                <a:ea typeface="宋体" panose="02010600030101010101" pitchFamily="2" charset="-122"/>
              </a:rPr>
              <a:t># </a:t>
            </a:r>
            <a:r>
              <a:rPr lang="zh-CN" altLang="en-US" sz="1600" dirty="0">
                <a:ea typeface="宋体" panose="02010600030101010101" pitchFamily="2" charset="-122"/>
              </a:rPr>
              <a:t>随机销售额</a:t>
            </a:r>
          </a:p>
          <a:p>
            <a:pPr marL="0" indent="0">
              <a:lnSpc>
                <a:spcPct val="150000"/>
              </a:lnSpc>
              <a:buNone/>
            </a:pPr>
            <a:r>
              <a:rPr lang="en-US" altLang="zh-CN" sz="1600" dirty="0">
                <a:ea typeface="宋体" panose="02010600030101010101" pitchFamily="2" charset="-122"/>
              </a:rPr>
              <a:t>sales = </a:t>
            </a:r>
            <a:r>
              <a:rPr lang="en-US" altLang="zh-CN" sz="1600" dirty="0" err="1">
                <a:ea typeface="宋体" panose="02010600030101010101" pitchFamily="2" charset="-122"/>
              </a:rPr>
              <a:t>pd.Series</a:t>
            </a:r>
            <a:r>
              <a:rPr lang="en-US" altLang="zh-CN" sz="1600" dirty="0">
                <a:ea typeface="宋体" panose="02010600030101010101" pitchFamily="2" charset="-122"/>
              </a:rPr>
              <a:t>([1000,856,123,523,33,71,223,699,103,456,923])</a:t>
            </a:r>
          </a:p>
          <a:p>
            <a:pPr marL="0" indent="0">
              <a:lnSpc>
                <a:spcPct val="150000"/>
              </a:lnSpc>
              <a:buNone/>
            </a:pPr>
            <a:r>
              <a:rPr lang="en-US" altLang="zh-CN" sz="1600" dirty="0">
                <a:ea typeface="宋体" panose="02010600030101010101" pitchFamily="2" charset="-122"/>
              </a:rPr>
              <a:t>print(</a:t>
            </a:r>
            <a:r>
              <a:rPr lang="en-US" altLang="zh-CN" sz="1600" dirty="0" err="1">
                <a:ea typeface="宋体" panose="02010600030101010101" pitchFamily="2" charset="-122"/>
              </a:rPr>
              <a:t>len</a:t>
            </a:r>
            <a:r>
              <a:rPr lang="en-US" altLang="zh-CN" sz="1600" dirty="0">
                <a:ea typeface="宋体" panose="02010600030101010101" pitchFamily="2" charset="-122"/>
              </a:rPr>
              <a:t>(sales))</a:t>
            </a:r>
          </a:p>
          <a:p>
            <a:pPr marL="0" indent="0">
              <a:lnSpc>
                <a:spcPct val="150000"/>
              </a:lnSpc>
              <a:buNone/>
            </a:pPr>
            <a:r>
              <a:rPr lang="en-US" altLang="zh-CN" sz="1600" dirty="0">
                <a:ea typeface="宋体" panose="02010600030101010101" pitchFamily="2" charset="-122"/>
              </a:rPr>
              <a:t># </a:t>
            </a:r>
            <a:r>
              <a:rPr lang="zh-CN" altLang="en-US" sz="1600" dirty="0">
                <a:ea typeface="宋体" panose="02010600030101010101" pitchFamily="2" charset="-122"/>
              </a:rPr>
              <a:t>将销售额分成 低</a:t>
            </a:r>
            <a:r>
              <a:rPr lang="en-US" altLang="zh-CN" sz="1600" dirty="0">
                <a:ea typeface="宋体" panose="02010600030101010101" pitchFamily="2" charset="-122"/>
              </a:rPr>
              <a:t>/</a:t>
            </a:r>
            <a:r>
              <a:rPr lang="zh-CN" altLang="en-US" sz="1600" dirty="0">
                <a:ea typeface="宋体" panose="02010600030101010101" pitchFamily="2" charset="-122"/>
              </a:rPr>
              <a:t>高 两个等级</a:t>
            </a:r>
          </a:p>
          <a:p>
            <a:pPr marL="0" indent="0">
              <a:lnSpc>
                <a:spcPct val="150000"/>
              </a:lnSpc>
              <a:buNone/>
            </a:pPr>
            <a:r>
              <a:rPr lang="en-US" altLang="zh-CN" sz="1600" dirty="0">
                <a:ea typeface="宋体" panose="02010600030101010101" pitchFamily="2" charset="-122"/>
              </a:rPr>
              <a:t>print(</a:t>
            </a:r>
            <a:r>
              <a:rPr lang="en-US" altLang="zh-CN" sz="1600" dirty="0" err="1">
                <a:ea typeface="宋体" panose="02010600030101010101" pitchFamily="2" charset="-122"/>
              </a:rPr>
              <a:t>pd.qcut</a:t>
            </a:r>
            <a:r>
              <a:rPr lang="en-US" altLang="zh-CN" sz="1600" dirty="0">
                <a:ea typeface="宋体" panose="02010600030101010101" pitchFamily="2" charset="-122"/>
              </a:rPr>
              <a:t>(sales,[0,0.5,1],labels=['small </a:t>
            </a:r>
            <a:r>
              <a:rPr lang="en-US" altLang="zh-CN" sz="1600" dirty="0" err="1">
                <a:ea typeface="宋体" panose="02010600030101010101" pitchFamily="2" charset="-122"/>
              </a:rPr>
              <a:t>sales','large</a:t>
            </a:r>
            <a:r>
              <a:rPr lang="en-US" altLang="zh-CN" sz="1600" dirty="0">
                <a:ea typeface="宋体" panose="02010600030101010101" pitchFamily="2" charset="-122"/>
              </a:rPr>
              <a:t> sales']))</a:t>
            </a:r>
          </a:p>
          <a:p>
            <a:pPr marL="0" indent="0">
              <a:lnSpc>
                <a:spcPct val="150000"/>
              </a:lnSpc>
              <a:buNone/>
            </a:pPr>
            <a:r>
              <a:rPr lang="en-US" altLang="zh-CN" sz="1600" dirty="0">
                <a:ea typeface="宋体" panose="02010600030101010101" pitchFamily="2" charset="-122"/>
              </a:rPr>
              <a:t># </a:t>
            </a:r>
            <a:r>
              <a:rPr lang="zh-CN" altLang="en-US" sz="1600" dirty="0">
                <a:ea typeface="宋体" panose="02010600030101010101" pitchFamily="2" charset="-122"/>
              </a:rPr>
              <a:t>将销售额分成 </a:t>
            </a:r>
            <a:r>
              <a:rPr lang="en-US" altLang="zh-CN" sz="1600" dirty="0">
                <a:ea typeface="宋体" panose="02010600030101010101" pitchFamily="2" charset="-122"/>
              </a:rPr>
              <a:t>first 10%, second 10%, third 10% </a:t>
            </a:r>
            <a:r>
              <a:rPr lang="zh-CN" altLang="en-US" sz="1600" dirty="0">
                <a:ea typeface="宋体" panose="02010600030101010101" pitchFamily="2" charset="-122"/>
              </a:rPr>
              <a:t>以及 后</a:t>
            </a:r>
            <a:r>
              <a:rPr lang="en-US" altLang="zh-CN" sz="1600" dirty="0">
                <a:ea typeface="宋体" panose="02010600030101010101" pitchFamily="2" charset="-122"/>
              </a:rPr>
              <a:t>70% </a:t>
            </a:r>
            <a:r>
              <a:rPr lang="zh-CN" altLang="en-US" sz="1600" dirty="0">
                <a:ea typeface="宋体" panose="02010600030101010101" pitchFamily="2" charset="-122"/>
              </a:rPr>
              <a:t>四种等级</a:t>
            </a:r>
          </a:p>
          <a:p>
            <a:pPr marL="0" indent="0">
              <a:lnSpc>
                <a:spcPct val="150000"/>
              </a:lnSpc>
              <a:buNone/>
            </a:pPr>
            <a:r>
              <a:rPr lang="en-US" altLang="zh-CN" sz="1600" dirty="0">
                <a:ea typeface="宋体" panose="02010600030101010101" pitchFamily="2" charset="-122"/>
              </a:rPr>
              <a:t>print(</a:t>
            </a:r>
            <a:r>
              <a:rPr lang="en-US" altLang="zh-CN" sz="1600" dirty="0" err="1">
                <a:ea typeface="宋体" panose="02010600030101010101" pitchFamily="2" charset="-122"/>
              </a:rPr>
              <a:t>pd.qcut</a:t>
            </a:r>
            <a:r>
              <a:rPr lang="en-US" altLang="zh-CN" sz="1600" dirty="0">
                <a:ea typeface="宋体" panose="02010600030101010101" pitchFamily="2" charset="-122"/>
              </a:rPr>
              <a:t>(sales,[0, 0.7, 0.8, 0.9, 1],labels=['last 70%','third 10%','second 10%','first 10%']))</a:t>
            </a:r>
          </a:p>
        </p:txBody>
      </p:sp>
      <p:sp>
        <p:nvSpPr>
          <p:cNvPr id="2" name="下箭头 22">
            <a:extLst>
              <a:ext uri="{FF2B5EF4-FFF2-40B4-BE49-F238E27FC236}">
                <a16:creationId xmlns:a16="http://schemas.microsoft.com/office/drawing/2014/main" id="{1254652A-316A-4776-8293-3F3BAB4C5145}"/>
              </a:ext>
            </a:extLst>
          </p:cNvPr>
          <p:cNvSpPr/>
          <p:nvPr/>
        </p:nvSpPr>
        <p:spPr>
          <a:xfrm rot="14015802">
            <a:off x="5654749" y="399245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ustDataLst>
      <p:tags r:id="rId1"/>
    </p:custDataLst>
    <p:extLst>
      <p:ext uri="{BB962C8B-B14F-4D97-AF65-F5344CB8AC3E}">
        <p14:creationId xmlns:p14="http://schemas.microsoft.com/office/powerpoint/2010/main" val="47197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Project</a:t>
            </a:r>
            <a:r>
              <a:rPr lang="zh-CN" altLang="en-US" dirty="0">
                <a:ea typeface="宋体" panose="02010600030101010101" pitchFamily="2" charset="-122"/>
                <a:sym typeface="+mn-ea"/>
              </a:rPr>
              <a:t>：基于评分卡的风控模型开发</a:t>
            </a:r>
          </a:p>
        </p:txBody>
      </p:sp>
      <p:sp>
        <p:nvSpPr>
          <p:cNvPr id="131" name="Content Placeholder 2"/>
          <p:cNvSpPr txBox="1">
            <a:spLocks noGrp="1"/>
          </p:cNvSpPr>
          <p:nvPr/>
        </p:nvSpPr>
        <p:spPr>
          <a:xfrm>
            <a:off x="352425" y="1385569"/>
            <a:ext cx="5228104" cy="5257277"/>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en-US" altLang="zh-CN" sz="1600" dirty="0">
                <a:ea typeface="宋体" panose="02010600030101010101" pitchFamily="2" charset="-122"/>
                <a:sym typeface="+mn-ea"/>
              </a:rPr>
              <a:t>q</a:t>
            </a:r>
            <a:r>
              <a:rPr kumimoji="0" lang="en-US" altLang="zh-CN" sz="1600" b="0" i="0" u="none" strike="noStrike" kern="0" cap="none" spc="0" normalizeH="0" baseline="0" noProof="0" dirty="0">
                <a:ln>
                  <a:noFill/>
                </a:ln>
                <a:solidFill>
                  <a:srgbClr val="000000"/>
                </a:solidFill>
                <a:effectLst/>
                <a:uLnTx/>
                <a:uFillTx/>
                <a:latin typeface="Calibri"/>
                <a:ea typeface="宋体" panose="02010600030101010101" pitchFamily="2" charset="-122"/>
                <a:cs typeface="Calibri"/>
                <a:sym typeface="+mn-ea"/>
              </a:rPr>
              <a:t>c</a:t>
            </a:r>
            <a:r>
              <a:rPr lang="en-US" altLang="zh-CN" sz="1600" dirty="0" err="1">
                <a:ea typeface="宋体" panose="02010600030101010101" pitchFamily="2" charset="-122"/>
                <a:sym typeface="+mn-ea"/>
              </a:rPr>
              <a:t>ut</a:t>
            </a:r>
            <a:r>
              <a:rPr lang="zh-CN" altLang="en-US" sz="1600" dirty="0">
                <a:ea typeface="宋体" panose="02010600030101010101" pitchFamily="2" charset="-122"/>
                <a:sym typeface="+mn-ea"/>
              </a:rPr>
              <a:t>使用</a:t>
            </a:r>
            <a:endParaRPr lang="en-US" altLang="zh-CN" sz="1600" dirty="0">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rPr>
              <a:t>比如，我们有</a:t>
            </a:r>
            <a:r>
              <a:rPr lang="en-US" altLang="zh-CN" sz="1600" dirty="0">
                <a:ea typeface="宋体" panose="02010600030101010101" pitchFamily="2" charset="-122"/>
              </a:rPr>
              <a:t>11</a:t>
            </a:r>
            <a:r>
              <a:rPr lang="zh-CN" altLang="en-US" sz="1600" dirty="0">
                <a:ea typeface="宋体" panose="02010600030101010101" pitchFamily="2" charset="-122"/>
              </a:rPr>
              <a:t>家公司，他们的年销售额分别为：</a:t>
            </a:r>
            <a:endParaRPr lang="en-US" altLang="zh-CN" sz="1600" dirty="0">
              <a:ea typeface="宋体" panose="02010600030101010101" pitchFamily="2" charset="-122"/>
            </a:endParaRPr>
          </a:p>
          <a:p>
            <a:pPr marL="0" indent="0">
              <a:lnSpc>
                <a:spcPct val="150000"/>
              </a:lnSpc>
              <a:buNone/>
            </a:pPr>
            <a:r>
              <a:rPr lang="en-US" altLang="zh-CN" sz="1600" dirty="0">
                <a:ea typeface="宋体" panose="02010600030101010101" pitchFamily="2" charset="-122"/>
              </a:rPr>
              <a:t>[1000,856,123,523,33,71,223,699,103,456,923]</a:t>
            </a:r>
          </a:p>
          <a:p>
            <a:pPr marL="0" indent="0">
              <a:lnSpc>
                <a:spcPct val="150000"/>
              </a:lnSpc>
              <a:buNone/>
            </a:pPr>
            <a:r>
              <a:rPr lang="en-US" altLang="zh-CN" sz="1600" dirty="0">
                <a:solidFill>
                  <a:srgbClr val="FF0000"/>
                </a:solidFill>
                <a:ea typeface="宋体" panose="02010600030101010101" pitchFamily="2" charset="-122"/>
                <a:sym typeface="+mn-ea"/>
              </a:rPr>
              <a:t>Thinking</a:t>
            </a:r>
            <a:r>
              <a:rPr lang="zh-CN" altLang="en-US" sz="1600" dirty="0">
                <a:solidFill>
                  <a:srgbClr val="FF0000"/>
                </a:solidFill>
                <a:ea typeface="宋体" panose="02010600030101010101" pitchFamily="2" charset="-122"/>
                <a:sym typeface="+mn-ea"/>
              </a:rPr>
              <a:t>：自动将这</a:t>
            </a:r>
            <a:r>
              <a:rPr lang="en-US" altLang="zh-CN" sz="1600" dirty="0">
                <a:solidFill>
                  <a:srgbClr val="FF0000"/>
                </a:solidFill>
                <a:ea typeface="宋体" panose="02010600030101010101" pitchFamily="2" charset="-122"/>
                <a:sym typeface="+mn-ea"/>
              </a:rPr>
              <a:t>11</a:t>
            </a:r>
            <a:r>
              <a:rPr lang="zh-CN" altLang="en-US" sz="1600" dirty="0">
                <a:solidFill>
                  <a:srgbClr val="FF0000"/>
                </a:solidFill>
                <a:ea typeface="宋体" panose="02010600030101010101" pitchFamily="2" charset="-122"/>
                <a:sym typeface="+mn-ea"/>
              </a:rPr>
              <a:t>家公司的销售额按照</a:t>
            </a:r>
            <a:r>
              <a:rPr lang="en-US" altLang="zh-CN" sz="1600" dirty="0">
                <a:solidFill>
                  <a:srgbClr val="FF0000"/>
                </a:solidFill>
                <a:ea typeface="宋体" panose="02010600030101010101" pitchFamily="2" charset="-122"/>
                <a:sym typeface="+mn-ea"/>
              </a:rPr>
              <a:t>5</a:t>
            </a:r>
            <a:r>
              <a:rPr lang="zh-CN" altLang="en-US" sz="1600" dirty="0">
                <a:solidFill>
                  <a:srgbClr val="FF0000"/>
                </a:solidFill>
                <a:ea typeface="宋体" panose="02010600030101010101" pitchFamily="2" charset="-122"/>
                <a:sym typeface="+mn-ea"/>
              </a:rPr>
              <a:t>组进行划分</a:t>
            </a:r>
            <a:endParaRPr lang="en-US" altLang="zh-CN" sz="1600" dirty="0">
              <a:solidFill>
                <a:srgbClr val="FF0000"/>
              </a:solidFill>
              <a:ea typeface="宋体" panose="02010600030101010101" pitchFamily="2" charset="-122"/>
              <a:sym typeface="+mn-ea"/>
            </a:endParaRPr>
          </a:p>
          <a:p>
            <a:pPr marL="0" indent="0">
              <a:lnSpc>
                <a:spcPct val="150000"/>
              </a:lnSpc>
              <a:buFont typeface="Arial" panose="020B0604020202020204"/>
              <a:buNone/>
            </a:pPr>
            <a:r>
              <a:rPr lang="en-US" altLang="zh-CN" sz="1600" dirty="0">
                <a:ea typeface="宋体" panose="02010600030101010101" pitchFamily="2" charset="-122"/>
                <a:sym typeface="+mn-ea"/>
              </a:rPr>
              <a:t>print(</a:t>
            </a:r>
            <a:r>
              <a:rPr lang="en-US" altLang="zh-CN" sz="1600" dirty="0" err="1">
                <a:ea typeface="宋体" panose="02010600030101010101" pitchFamily="2" charset="-122"/>
                <a:sym typeface="+mn-ea"/>
              </a:rPr>
              <a:t>pd.qcut</a:t>
            </a:r>
            <a:r>
              <a:rPr lang="en-US" altLang="zh-CN" sz="1600" dirty="0">
                <a:ea typeface="宋体" panose="02010600030101010101" pitchFamily="2" charset="-122"/>
                <a:sym typeface="+mn-ea"/>
              </a:rPr>
              <a:t>(sales, q=5))</a:t>
            </a:r>
          </a:p>
          <a:p>
            <a:pPr marL="0" indent="0">
              <a:lnSpc>
                <a:spcPct val="150000"/>
              </a:lnSpc>
              <a:buFont typeface="Arial" panose="020B0604020202020204"/>
              <a:buNone/>
            </a:pPr>
            <a:r>
              <a:rPr lang="zh-CN" altLang="en-US" sz="1600" dirty="0">
                <a:ea typeface="宋体" panose="02010600030101010101" pitchFamily="2" charset="-122"/>
                <a:sym typeface="+mn-ea"/>
              </a:rPr>
              <a:t>这里</a:t>
            </a:r>
            <a:r>
              <a:rPr lang="en-US" altLang="zh-CN" sz="1600" dirty="0">
                <a:ea typeface="宋体" panose="02010600030101010101" pitchFamily="2" charset="-122"/>
                <a:sym typeface="+mn-ea"/>
              </a:rPr>
              <a:t>q</a:t>
            </a:r>
            <a:r>
              <a:rPr lang="zh-CN" altLang="en-US" sz="1600" dirty="0">
                <a:ea typeface="宋体" panose="02010600030101010101" pitchFamily="2" charset="-122"/>
                <a:sym typeface="+mn-ea"/>
              </a:rPr>
              <a:t>为参数，表示要分组的个数</a:t>
            </a:r>
            <a:endParaRPr lang="en-US" altLang="zh-CN" sz="1600" dirty="0">
              <a:ea typeface="宋体" panose="02010600030101010101" pitchFamily="2" charset="-122"/>
              <a:sym typeface="+mn-ea"/>
            </a:endParaRPr>
          </a:p>
        </p:txBody>
      </p:sp>
      <p:sp>
        <p:nvSpPr>
          <p:cNvPr id="5" name="Content Placeholder 2">
            <a:extLst>
              <a:ext uri="{FF2B5EF4-FFF2-40B4-BE49-F238E27FC236}">
                <a16:creationId xmlns:a16="http://schemas.microsoft.com/office/drawing/2014/main" id="{66ACF0B7-B215-4891-95F0-3E1CDBFDB400}"/>
              </a:ext>
            </a:extLst>
          </p:cNvPr>
          <p:cNvSpPr txBox="1">
            <a:spLocks noGrp="1"/>
          </p:cNvSpPr>
          <p:nvPr/>
        </p:nvSpPr>
        <p:spPr>
          <a:xfrm>
            <a:off x="6095999" y="1309369"/>
            <a:ext cx="5468471" cy="5257277"/>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en-US" altLang="zh-CN" sz="1600" dirty="0" err="1">
                <a:ea typeface="宋体" panose="02010600030101010101" pitchFamily="2" charset="-122"/>
              </a:rPr>
              <a:t>qcut</a:t>
            </a:r>
            <a:r>
              <a:rPr lang="zh-CN" altLang="en-US" sz="1600" dirty="0">
                <a:ea typeface="宋体" panose="02010600030101010101" pitchFamily="2" charset="-122"/>
              </a:rPr>
              <a:t>与</a:t>
            </a:r>
            <a:r>
              <a:rPr lang="en-US" altLang="zh-CN" sz="1600" dirty="0">
                <a:ea typeface="宋体" panose="02010600030101010101" pitchFamily="2" charset="-122"/>
              </a:rPr>
              <a:t>cut</a:t>
            </a:r>
            <a:r>
              <a:rPr lang="zh-CN" altLang="en-US" sz="1600" dirty="0">
                <a:ea typeface="宋体" panose="02010600030101010101" pitchFamily="2" charset="-122"/>
              </a:rPr>
              <a:t>的区别</a:t>
            </a:r>
            <a:endParaRPr lang="en-US" altLang="zh-CN" sz="1600" dirty="0">
              <a:ea typeface="宋体" panose="02010600030101010101" pitchFamily="2" charset="-122"/>
            </a:endParaRPr>
          </a:p>
          <a:p>
            <a:pPr marL="0" indent="0">
              <a:lnSpc>
                <a:spcPct val="150000"/>
              </a:lnSpc>
              <a:buNone/>
            </a:pPr>
            <a:r>
              <a:rPr lang="en-US" altLang="zh-CN" sz="1600" dirty="0">
                <a:ea typeface="宋体" panose="02010600030101010101" pitchFamily="2" charset="-122"/>
              </a:rPr>
              <a:t># </a:t>
            </a:r>
            <a:r>
              <a:rPr lang="zh-CN" altLang="en-US" sz="1600" dirty="0">
                <a:ea typeface="宋体" panose="02010600030101010101" pitchFamily="2" charset="-122"/>
              </a:rPr>
              <a:t>根据数值的频率来选择分箱，使得区间内的频率是均匀的</a:t>
            </a:r>
          </a:p>
          <a:p>
            <a:pPr marL="0" indent="0">
              <a:lnSpc>
                <a:spcPct val="150000"/>
              </a:lnSpc>
              <a:buNone/>
            </a:pPr>
            <a:r>
              <a:rPr lang="en-US" altLang="zh-CN" sz="1600" dirty="0">
                <a:ea typeface="宋体" panose="02010600030101010101" pitchFamily="2" charset="-122"/>
              </a:rPr>
              <a:t>print(</a:t>
            </a:r>
            <a:r>
              <a:rPr lang="en-US" altLang="zh-CN" sz="1600" dirty="0" err="1">
                <a:ea typeface="宋体" panose="02010600030101010101" pitchFamily="2" charset="-122"/>
              </a:rPr>
              <a:t>pd.qcut</a:t>
            </a:r>
            <a:r>
              <a:rPr lang="en-US" altLang="zh-CN" sz="1600" dirty="0">
                <a:ea typeface="宋体" panose="02010600030101010101" pitchFamily="2" charset="-122"/>
              </a:rPr>
              <a:t>(sales, q=5))</a:t>
            </a:r>
          </a:p>
          <a:p>
            <a:pPr marL="0" indent="0">
              <a:lnSpc>
                <a:spcPct val="150000"/>
              </a:lnSpc>
              <a:buNone/>
            </a:pPr>
            <a:r>
              <a:rPr lang="en-US" altLang="zh-CN" sz="1600" dirty="0">
                <a:ea typeface="宋体" panose="02010600030101010101" pitchFamily="2" charset="-122"/>
              </a:rPr>
              <a:t># </a:t>
            </a:r>
            <a:r>
              <a:rPr lang="zh-CN" altLang="en-US" sz="1600" dirty="0">
                <a:ea typeface="宋体" panose="02010600030101010101" pitchFamily="2" charset="-122"/>
              </a:rPr>
              <a:t>根据数值本身来选择分箱，使得区间是均匀的间隔</a:t>
            </a:r>
          </a:p>
          <a:p>
            <a:pPr marL="0" indent="0">
              <a:lnSpc>
                <a:spcPct val="150000"/>
              </a:lnSpc>
              <a:buNone/>
            </a:pPr>
            <a:r>
              <a:rPr lang="en-US" altLang="zh-CN" sz="1600" dirty="0">
                <a:ea typeface="宋体" panose="02010600030101010101" pitchFamily="2" charset="-122"/>
              </a:rPr>
              <a:t>print(</a:t>
            </a:r>
            <a:r>
              <a:rPr lang="en-US" altLang="zh-CN" sz="1600" dirty="0" err="1">
                <a:ea typeface="宋体" panose="02010600030101010101" pitchFamily="2" charset="-122"/>
              </a:rPr>
              <a:t>pd.cut</a:t>
            </a:r>
            <a:r>
              <a:rPr lang="en-US" altLang="zh-CN" sz="1600" dirty="0">
                <a:ea typeface="宋体" panose="02010600030101010101" pitchFamily="2" charset="-122"/>
              </a:rPr>
              <a:t>(sales, 5))</a:t>
            </a:r>
            <a:endParaRPr lang="zh-CN" altLang="en-US" sz="1600" dirty="0">
              <a:ea typeface="宋体" panose="02010600030101010101" pitchFamily="2" charset="-122"/>
            </a:endParaRPr>
          </a:p>
          <a:p>
            <a:pPr marL="0" indent="0">
              <a:lnSpc>
                <a:spcPct val="150000"/>
              </a:lnSpc>
              <a:buNone/>
            </a:pPr>
            <a:endParaRPr lang="en-US" altLang="zh-CN" sz="1600" dirty="0">
              <a:ea typeface="宋体" panose="02010600030101010101" pitchFamily="2" charset="-122"/>
            </a:endParaRPr>
          </a:p>
        </p:txBody>
      </p:sp>
      <p:sp>
        <p:nvSpPr>
          <p:cNvPr id="7" name="文本框 6">
            <a:extLst>
              <a:ext uri="{FF2B5EF4-FFF2-40B4-BE49-F238E27FC236}">
                <a16:creationId xmlns:a16="http://schemas.microsoft.com/office/drawing/2014/main" id="{C6B0385C-A540-498D-886B-85F4780A47F0}"/>
              </a:ext>
            </a:extLst>
          </p:cNvPr>
          <p:cNvSpPr txBox="1"/>
          <p:nvPr/>
        </p:nvSpPr>
        <p:spPr>
          <a:xfrm>
            <a:off x="8701364" y="3752295"/>
            <a:ext cx="2284319" cy="28007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600" dirty="0"/>
              <a:t>0     (806.6, 1000.0]</a:t>
            </a:r>
          </a:p>
          <a:p>
            <a:r>
              <a:rPr lang="zh-CN" altLang="en-US" sz="1600" dirty="0"/>
              <a:t>1     (806.6, 1000.0]</a:t>
            </a:r>
          </a:p>
          <a:p>
            <a:r>
              <a:rPr lang="zh-CN" altLang="en-US" sz="1600" dirty="0"/>
              <a:t>2     (32.033, 226.4]</a:t>
            </a:r>
          </a:p>
          <a:p>
            <a:r>
              <a:rPr lang="zh-CN" altLang="en-US" sz="1600" dirty="0"/>
              <a:t>3      (419.8, 613.2]</a:t>
            </a:r>
          </a:p>
          <a:p>
            <a:r>
              <a:rPr lang="zh-CN" altLang="en-US" sz="1600" dirty="0"/>
              <a:t>4     (32.033, 226.4]</a:t>
            </a:r>
          </a:p>
          <a:p>
            <a:r>
              <a:rPr lang="zh-CN" altLang="en-US" sz="1600" dirty="0"/>
              <a:t>5     (32.033, 226.4]</a:t>
            </a:r>
          </a:p>
          <a:p>
            <a:r>
              <a:rPr lang="zh-CN" altLang="en-US" sz="1600" dirty="0"/>
              <a:t>6     (32.033, 226.4]</a:t>
            </a:r>
          </a:p>
          <a:p>
            <a:r>
              <a:rPr lang="zh-CN" altLang="en-US" sz="1600" dirty="0"/>
              <a:t>7      (613.2, 806.6]</a:t>
            </a:r>
          </a:p>
          <a:p>
            <a:r>
              <a:rPr lang="zh-CN" altLang="en-US" sz="1600" dirty="0"/>
              <a:t>8     (32.033, 226.4]</a:t>
            </a:r>
          </a:p>
          <a:p>
            <a:r>
              <a:rPr lang="zh-CN" altLang="en-US" sz="1600" dirty="0"/>
              <a:t>9      (419.8, 613.2]</a:t>
            </a:r>
          </a:p>
          <a:p>
            <a:r>
              <a:rPr lang="zh-CN" altLang="en-US" sz="1600" dirty="0"/>
              <a:t>10    (806.6, 1000.0]</a:t>
            </a:r>
          </a:p>
        </p:txBody>
      </p:sp>
      <p:sp>
        <p:nvSpPr>
          <p:cNvPr id="9" name="文本框 8">
            <a:extLst>
              <a:ext uri="{FF2B5EF4-FFF2-40B4-BE49-F238E27FC236}">
                <a16:creationId xmlns:a16="http://schemas.microsoft.com/office/drawing/2014/main" id="{90A01EAF-1292-41A7-82B1-6C2969354C4E}"/>
              </a:ext>
            </a:extLst>
          </p:cNvPr>
          <p:cNvSpPr txBox="1"/>
          <p:nvPr/>
        </p:nvSpPr>
        <p:spPr>
          <a:xfrm>
            <a:off x="6095999" y="3785919"/>
            <a:ext cx="2136401" cy="28007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600" dirty="0"/>
              <a:t>0     (856.0, 1000.0]</a:t>
            </a:r>
          </a:p>
          <a:p>
            <a:r>
              <a:rPr lang="zh-CN" altLang="en-US" sz="1600" dirty="0"/>
              <a:t>1      (523.0, 856.0]</a:t>
            </a:r>
          </a:p>
          <a:p>
            <a:r>
              <a:rPr lang="zh-CN" altLang="en-US" sz="1600" dirty="0"/>
              <a:t>2      (103.0, 223.0]</a:t>
            </a:r>
          </a:p>
          <a:p>
            <a:r>
              <a:rPr lang="zh-CN" altLang="en-US" sz="1600" dirty="0"/>
              <a:t>3      (223.0, 523.0]</a:t>
            </a:r>
          </a:p>
          <a:p>
            <a:r>
              <a:rPr lang="zh-CN" altLang="en-US" sz="1600" dirty="0"/>
              <a:t>4     (32.999, 103.0]</a:t>
            </a:r>
          </a:p>
          <a:p>
            <a:r>
              <a:rPr lang="zh-CN" altLang="en-US" sz="1600" dirty="0"/>
              <a:t>5     (32.999, 103.0]</a:t>
            </a:r>
          </a:p>
          <a:p>
            <a:r>
              <a:rPr lang="zh-CN" altLang="en-US" sz="1600" dirty="0"/>
              <a:t>6      (103.0, 223.0]</a:t>
            </a:r>
          </a:p>
          <a:p>
            <a:r>
              <a:rPr lang="zh-CN" altLang="en-US" sz="1600" dirty="0"/>
              <a:t>7      (523.0, 856.0]</a:t>
            </a:r>
          </a:p>
          <a:p>
            <a:r>
              <a:rPr lang="zh-CN" altLang="en-US" sz="1600" dirty="0"/>
              <a:t>8     (32.999, 103.0]</a:t>
            </a:r>
          </a:p>
          <a:p>
            <a:r>
              <a:rPr lang="zh-CN" altLang="en-US" sz="1600" dirty="0"/>
              <a:t>9      (223.0, 523.0]</a:t>
            </a:r>
          </a:p>
          <a:p>
            <a:r>
              <a:rPr lang="zh-CN" altLang="en-US" sz="1600" dirty="0"/>
              <a:t>10    (856.0, 1000.0]</a:t>
            </a:r>
          </a:p>
        </p:txBody>
      </p:sp>
    </p:spTree>
    <p:custDataLst>
      <p:tags r:id="rId1"/>
    </p:custDataLst>
    <p:extLst>
      <p:ext uri="{BB962C8B-B14F-4D97-AF65-F5344CB8AC3E}">
        <p14:creationId xmlns:p14="http://schemas.microsoft.com/office/powerpoint/2010/main" val="334540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p:nvPr/>
        </p:nvSpPr>
        <p:spPr>
          <a:xfrm>
            <a:off x="321564" y="320039"/>
            <a:ext cx="11548872" cy="6217922"/>
          </a:xfrm>
          <a:prstGeom prst="rect">
            <a:avLst/>
          </a:prstGeom>
          <a:solidFill>
            <a:srgbClr val="000000">
              <a:alpha val="12000"/>
            </a:srgbClr>
          </a:solidFill>
          <a:ln w="12700">
            <a:miter lim="400000"/>
          </a:ln>
        </p:spPr>
        <p:txBody>
          <a:bodyPr lIns="45719" rIns="45719" anchor="ctr"/>
          <a:lstStyle/>
          <a:p>
            <a:pPr algn="ctr">
              <a:defRPr>
                <a:solidFill>
                  <a:srgbClr val="FFFFFF"/>
                </a:solidFill>
              </a:defRPr>
            </a:pPr>
            <a:endParaRPr/>
          </a:p>
        </p:txBody>
      </p:sp>
      <p:sp>
        <p:nvSpPr>
          <p:cNvPr id="135" name="Straight Connector 8"/>
          <p:cNvSpPr/>
          <p:nvPr/>
        </p:nvSpPr>
        <p:spPr>
          <a:xfrm flipH="1">
            <a:off x="4055891" y="2057399"/>
            <a:ext cx="1" cy="2743201"/>
          </a:xfrm>
          <a:prstGeom prst="line">
            <a:avLst/>
          </a:prstGeom>
          <a:ln w="19050">
            <a:solidFill>
              <a:srgbClr val="262626"/>
            </a:solidFill>
            <a:miter/>
          </a:ln>
        </p:spPr>
        <p:txBody>
          <a:bodyPr lIns="45719" rIns="45719"/>
          <a:lstStyle/>
          <a:p>
            <a:endParaRPr/>
          </a:p>
        </p:txBody>
      </p:sp>
      <p:sp>
        <p:nvSpPr>
          <p:cNvPr id="4" name="Title 1"/>
          <p:cNvSpPr txBox="1">
            <a:spLocks noGrp="1"/>
          </p:cNvSpPr>
          <p:nvPr/>
        </p:nvSpPr>
        <p:spPr>
          <a:xfrm>
            <a:off x="4380588" y="965198"/>
            <a:ext cx="6766077" cy="4927603"/>
          </a:xfrm>
          <a:prstGeom prst="rect">
            <a:avLst/>
          </a:prstGeom>
          <a:ln w="12700">
            <a:miter lim="400000"/>
          </a:ln>
        </p:spPr>
        <p:txBody>
          <a:bodyPr lIns="45719" rIns="45719" anchor="ctr">
            <a:normAutofit/>
          </a:bodyPr>
          <a:lstStyle>
            <a:lvl1pPr marL="0" marR="0" indent="0" algn="ctr" defTabSz="914400" rtl="0" eaLnBrk="1" latinLnBrk="0" hangingPunct="1">
              <a:lnSpc>
                <a:spcPct val="90000"/>
              </a:lnSpc>
              <a:spcBef>
                <a:spcPts val="0"/>
              </a:spcBef>
              <a:spcAft>
                <a:spcPts val="0"/>
              </a:spcAft>
              <a:buClrTx/>
              <a:buSzTx/>
              <a:buFontTx/>
              <a:buNone/>
              <a:defRPr sz="60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a:lstStyle>
          <a:p>
            <a:pPr algn="l">
              <a:defRPr sz="5400">
                <a:solidFill>
                  <a:srgbClr val="C00000"/>
                </a:solidFill>
              </a:defRPr>
            </a:pPr>
            <a:r>
              <a:rPr lang="en-US" sz="4800" dirty="0"/>
              <a:t>1</a:t>
            </a:r>
            <a:r>
              <a:rPr lang="en-US" altLang="zh-CN" sz="4800" dirty="0"/>
              <a:t>/2</a:t>
            </a:r>
            <a:r>
              <a:rPr lang="zh-CN" altLang="en-US" sz="4800" dirty="0"/>
              <a:t> 产品封装</a:t>
            </a:r>
            <a:endParaRPr lang="en-US" altLang="zh-CN" sz="4800" dirty="0">
              <a:ea typeface="宋体" panose="02010600030101010101" pitchFamily="2" charset="-122"/>
              <a:sym typeface="+mn-ea"/>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Project</a:t>
            </a:r>
            <a:r>
              <a:rPr lang="zh-CN" altLang="en-US" dirty="0">
                <a:ea typeface="宋体" panose="02010600030101010101" pitchFamily="2" charset="-122"/>
                <a:sym typeface="+mn-ea"/>
              </a:rPr>
              <a:t>：基于评分卡的风控模型开发</a:t>
            </a:r>
          </a:p>
        </p:txBody>
      </p:sp>
      <p:sp>
        <p:nvSpPr>
          <p:cNvPr id="131" name="Content Placeholder 2"/>
          <p:cNvSpPr txBox="1">
            <a:spLocks noGrp="1"/>
          </p:cNvSpPr>
          <p:nvPr/>
        </p:nvSpPr>
        <p:spPr>
          <a:xfrm>
            <a:off x="352425" y="1385569"/>
            <a:ext cx="5228104" cy="5257277"/>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dirty="0">
                <a:solidFill>
                  <a:srgbClr val="FF0000"/>
                </a:solidFill>
                <a:ea typeface="宋体" panose="02010600030101010101" pitchFamily="2" charset="-122"/>
              </a:rPr>
              <a:t>Thinking</a:t>
            </a:r>
            <a:r>
              <a:rPr lang="zh-CN" altLang="en-US" sz="1600" dirty="0">
                <a:solidFill>
                  <a:srgbClr val="FF0000"/>
                </a:solidFill>
                <a:ea typeface="宋体" panose="02010600030101010101" pitchFamily="2" charset="-122"/>
              </a:rPr>
              <a:t>：特征分箱（离散）后的优势？</a:t>
            </a:r>
          </a:p>
          <a:p>
            <a:pPr>
              <a:lnSpc>
                <a:spcPct val="150000"/>
              </a:lnSpc>
            </a:pPr>
            <a:r>
              <a:rPr lang="zh-CN" altLang="en-US" sz="1600" dirty="0">
                <a:ea typeface="宋体" panose="02010600030101010101" pitchFamily="2" charset="-122"/>
              </a:rPr>
              <a:t>变量分箱是对连续变量进行离散化，分箱后的特征对异常数据有很强的鲁棒性</a:t>
            </a:r>
            <a:endParaRPr lang="en-US" altLang="zh-CN" sz="1600" dirty="0">
              <a:ea typeface="宋体" panose="02010600030101010101" pitchFamily="2" charset="-122"/>
            </a:endParaRPr>
          </a:p>
          <a:p>
            <a:pPr marL="0" indent="0">
              <a:lnSpc>
                <a:spcPct val="150000"/>
              </a:lnSpc>
              <a:buNone/>
            </a:pPr>
            <a:r>
              <a:rPr lang="zh-CN" altLang="en-US" sz="1600" dirty="0">
                <a:ea typeface="宋体" panose="02010600030101010101" pitchFamily="2" charset="-122"/>
              </a:rPr>
              <a:t>比如 </a:t>
            </a:r>
            <a:r>
              <a:rPr lang="en-US" altLang="zh-CN" sz="1600" dirty="0">
                <a:ea typeface="宋体" panose="02010600030101010101" pitchFamily="2" charset="-122"/>
              </a:rPr>
              <a:t>age&gt;30</a:t>
            </a:r>
            <a:r>
              <a:rPr lang="zh-CN" altLang="en-US" sz="1600" dirty="0">
                <a:ea typeface="宋体" panose="02010600030101010101" pitchFamily="2" charset="-122"/>
              </a:rPr>
              <a:t>  为</a:t>
            </a:r>
            <a:r>
              <a:rPr lang="en-US" altLang="zh-CN" sz="1600" dirty="0">
                <a:ea typeface="宋体" panose="02010600030101010101" pitchFamily="2" charset="-122"/>
              </a:rPr>
              <a:t>1</a:t>
            </a:r>
            <a:r>
              <a:rPr lang="zh-CN" altLang="en-US" sz="1600" dirty="0">
                <a:ea typeface="宋体" panose="02010600030101010101" pitchFamily="2" charset="-122"/>
              </a:rPr>
              <a:t>，否则</a:t>
            </a:r>
            <a:r>
              <a:rPr lang="en-US" altLang="zh-CN" sz="1600" dirty="0">
                <a:ea typeface="宋体" panose="02010600030101010101" pitchFamily="2" charset="-122"/>
              </a:rPr>
              <a:t>0</a:t>
            </a:r>
            <a:r>
              <a:rPr lang="zh-CN" altLang="en-US" sz="1600" dirty="0">
                <a:ea typeface="宋体" panose="02010600030101010101" pitchFamily="2" charset="-122"/>
              </a:rPr>
              <a:t>，如果特征没有离散化，杜宇异常数据“年龄</a:t>
            </a:r>
            <a:r>
              <a:rPr lang="en-US" altLang="zh-CN" sz="1600" dirty="0">
                <a:ea typeface="宋体" panose="02010600030101010101" pitchFamily="2" charset="-122"/>
              </a:rPr>
              <a:t>300</a:t>
            </a:r>
            <a:r>
              <a:rPr lang="zh-CN" altLang="en-US" sz="1600" dirty="0">
                <a:ea typeface="宋体" panose="02010600030101010101" pitchFamily="2" charset="-122"/>
              </a:rPr>
              <a:t>岁”会给模型造成很大的干扰</a:t>
            </a:r>
          </a:p>
          <a:p>
            <a:pPr>
              <a:lnSpc>
                <a:spcPct val="150000"/>
              </a:lnSpc>
            </a:pPr>
            <a:r>
              <a:rPr lang="zh-CN" altLang="en-US" sz="1600" dirty="0">
                <a:ea typeface="宋体" panose="02010600030101010101" pitchFamily="2" charset="-122"/>
              </a:rPr>
              <a:t>逻辑回归属于广义线性模型，表达能力受限，单变量离散化为</a:t>
            </a:r>
            <a:r>
              <a:rPr lang="en-US" altLang="zh-CN" sz="1600" dirty="0">
                <a:ea typeface="宋体" panose="02010600030101010101" pitchFamily="2" charset="-122"/>
              </a:rPr>
              <a:t>N</a:t>
            </a:r>
            <a:r>
              <a:rPr lang="zh-CN" altLang="en-US" sz="1600" dirty="0">
                <a:ea typeface="宋体" panose="02010600030101010101" pitchFamily="2" charset="-122"/>
              </a:rPr>
              <a:t>个后，相当于为模型引入了非线性，能够提升模型表达能力</a:t>
            </a:r>
          </a:p>
          <a:p>
            <a:pPr>
              <a:lnSpc>
                <a:spcPct val="150000"/>
              </a:lnSpc>
            </a:pPr>
            <a:r>
              <a:rPr lang="zh-CN" altLang="en-US" sz="1600" dirty="0">
                <a:ea typeface="宋体" panose="02010600030101010101" pitchFamily="2" charset="-122"/>
              </a:rPr>
              <a:t>离散化后可以进行特征交叉，由</a:t>
            </a:r>
            <a:r>
              <a:rPr lang="en-US" altLang="zh-CN" sz="1600" dirty="0">
                <a:ea typeface="宋体" panose="02010600030101010101" pitchFamily="2" charset="-122"/>
              </a:rPr>
              <a:t>M+N</a:t>
            </a:r>
            <a:r>
              <a:rPr lang="zh-CN" altLang="en-US" sz="1600" dirty="0">
                <a:ea typeface="宋体" panose="02010600030101010101" pitchFamily="2" charset="-122"/>
              </a:rPr>
              <a:t>个变量变为</a:t>
            </a:r>
            <a:r>
              <a:rPr lang="en-US" altLang="zh-CN" sz="1600" dirty="0">
                <a:ea typeface="宋体" panose="02010600030101010101" pitchFamily="2" charset="-122"/>
              </a:rPr>
              <a:t>M*N</a:t>
            </a:r>
            <a:r>
              <a:rPr lang="zh-CN" altLang="en-US" sz="1600" dirty="0">
                <a:ea typeface="宋体" panose="02010600030101010101" pitchFamily="2" charset="-122"/>
              </a:rPr>
              <a:t>个变量，进一步引入非线性，提升表达能力</a:t>
            </a:r>
          </a:p>
          <a:p>
            <a:pPr>
              <a:lnSpc>
                <a:spcPct val="150000"/>
              </a:lnSpc>
            </a:pPr>
            <a:r>
              <a:rPr lang="zh-CN" altLang="en-US" sz="1600" dirty="0">
                <a:ea typeface="宋体" panose="02010600030101010101" pitchFamily="2" charset="-122"/>
              </a:rPr>
              <a:t>可以将缺失作为独立的一类带入模型</a:t>
            </a:r>
          </a:p>
          <a:p>
            <a:pPr>
              <a:lnSpc>
                <a:spcPct val="150000"/>
              </a:lnSpc>
            </a:pPr>
            <a:r>
              <a:rPr lang="zh-CN" altLang="en-US" sz="1600" dirty="0">
                <a:ea typeface="宋体" panose="02010600030101010101" pitchFamily="2" charset="-122"/>
              </a:rPr>
              <a:t>将所有变量变换到相似的尺度上</a:t>
            </a:r>
          </a:p>
          <a:p>
            <a:pPr marL="0" indent="0">
              <a:lnSpc>
                <a:spcPct val="150000"/>
              </a:lnSpc>
              <a:buNone/>
            </a:pPr>
            <a:endParaRPr lang="en-US" altLang="zh-CN" sz="1600" dirty="0">
              <a:ea typeface="宋体" panose="02010600030101010101" pitchFamily="2" charset="-122"/>
            </a:endParaRPr>
          </a:p>
        </p:txBody>
      </p:sp>
    </p:spTree>
    <p:custDataLst>
      <p:tags r:id="rId1"/>
    </p:custDataLst>
    <p:extLst>
      <p:ext uri="{BB962C8B-B14F-4D97-AF65-F5344CB8AC3E}">
        <p14:creationId xmlns:p14="http://schemas.microsoft.com/office/powerpoint/2010/main" val="42606317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lang="en-US" altLang="zh-CN" dirty="0">
                <a:ea typeface="宋体" panose="02010600030101010101" pitchFamily="2" charset="-122"/>
                <a:sym typeface="+mn-ea"/>
              </a:rPr>
              <a:t>Summary</a:t>
            </a:r>
            <a:endParaRPr lang="zh-CN" dirty="0">
              <a:ea typeface="宋体" panose="02010600030101010101" pitchFamily="2" charset="-122"/>
            </a:endParaRPr>
          </a:p>
        </p:txBody>
      </p:sp>
      <p:sp>
        <p:nvSpPr>
          <p:cNvPr id="4" name="Content Placeholder 2"/>
          <p:cNvSpPr txBox="1">
            <a:spLocks noGrp="1"/>
          </p:cNvSpPr>
          <p:nvPr>
            <p:ph type="body" idx="1"/>
          </p:nvPr>
        </p:nvSpPr>
        <p:spPr>
          <a:xfrm>
            <a:off x="782955" y="1476375"/>
            <a:ext cx="5497830" cy="4944110"/>
          </a:xfrm>
          <a:prstGeom prst="rect">
            <a:avLst/>
          </a:prstGeom>
        </p:spPr>
        <p:txBody>
          <a:bodyPr>
            <a:noAutofit/>
          </a:bodyPr>
          <a:lstStyle/>
          <a:p>
            <a:pPr marL="0" indent="0">
              <a:lnSpc>
                <a:spcPct val="150000"/>
              </a:lnSpc>
              <a:buNone/>
            </a:pPr>
            <a:r>
              <a:rPr lang="zh-CN" altLang="en-US" sz="1800" dirty="0">
                <a:ea typeface="宋体" panose="02010600030101010101" pitchFamily="2" charset="-122"/>
                <a:sym typeface="+mn-ea"/>
              </a:rPr>
              <a:t>评分卡模型的流程：</a:t>
            </a:r>
          </a:p>
          <a:p>
            <a:pPr>
              <a:lnSpc>
                <a:spcPct val="150000"/>
              </a:lnSpc>
            </a:pPr>
            <a:r>
              <a:rPr lang="zh-CN" altLang="en-US" sz="1800" dirty="0">
                <a:ea typeface="宋体" panose="02010600030101010101" pitchFamily="2" charset="-122"/>
                <a:sym typeface="+mn-ea"/>
              </a:rPr>
              <a:t>数据获取</a:t>
            </a:r>
          </a:p>
          <a:p>
            <a:pPr marL="0" indent="0">
              <a:lnSpc>
                <a:spcPct val="150000"/>
              </a:lnSpc>
              <a:buNone/>
            </a:pPr>
            <a:r>
              <a:rPr lang="zh-CN" altLang="en-US" sz="1800" dirty="0">
                <a:ea typeface="宋体" panose="02010600030101010101" pitchFamily="2" charset="-122"/>
                <a:sym typeface="+mn-ea"/>
              </a:rPr>
              <a:t>金融机构自身，第三方机构</a:t>
            </a:r>
          </a:p>
          <a:p>
            <a:pPr>
              <a:lnSpc>
                <a:spcPct val="150000"/>
              </a:lnSpc>
            </a:pPr>
            <a:r>
              <a:rPr lang="en-US" altLang="zh-CN" sz="1800" dirty="0">
                <a:ea typeface="宋体" panose="02010600030101010101" pitchFamily="2" charset="-122"/>
                <a:sym typeface="+mn-ea"/>
              </a:rPr>
              <a:t>EDA</a:t>
            </a:r>
            <a:r>
              <a:rPr lang="zh-CN" altLang="en-US" sz="1800" dirty="0">
                <a:ea typeface="宋体" panose="02010600030101010101" pitchFamily="2" charset="-122"/>
                <a:sym typeface="+mn-ea"/>
              </a:rPr>
              <a:t>（探索性数据分析）</a:t>
            </a:r>
          </a:p>
          <a:p>
            <a:pPr marL="0" indent="0">
              <a:lnSpc>
                <a:spcPct val="150000"/>
              </a:lnSpc>
              <a:buFont typeface="Arial" panose="020B0604020202020204"/>
              <a:buNone/>
            </a:pPr>
            <a:r>
              <a:rPr lang="zh-CN" altLang="en-US" sz="1800" dirty="0">
                <a:ea typeface="宋体" panose="02010600030101010101" pitchFamily="2" charset="-122"/>
              </a:rPr>
              <a:t>统计每个字段的缺失值情况、异常值情况、平均值、中位数、最大值、最小值、分布情况等</a:t>
            </a:r>
            <a:endParaRPr lang="en-US" altLang="zh-CN" sz="1800" dirty="0">
              <a:ea typeface="宋体" panose="02010600030101010101" pitchFamily="2" charset="-122"/>
            </a:endParaRPr>
          </a:p>
          <a:p>
            <a:pPr marL="0" indent="0">
              <a:lnSpc>
                <a:spcPct val="150000"/>
              </a:lnSpc>
              <a:buFont typeface="Arial" panose="020B0604020202020204"/>
              <a:buNone/>
            </a:pPr>
            <a:r>
              <a:rPr lang="zh-CN" altLang="en-US" sz="1800" dirty="0">
                <a:ea typeface="宋体" panose="02010600030101010101" pitchFamily="2" charset="-122"/>
              </a:rPr>
              <a:t>为后续的数据处理制定方案</a:t>
            </a:r>
            <a:endParaRPr lang="zh-CN" altLang="en-US" sz="1800" dirty="0">
              <a:ea typeface="宋体" panose="02010600030101010101" pitchFamily="2" charset="-122"/>
              <a:sym typeface="+mn-ea"/>
            </a:endParaRPr>
          </a:p>
        </p:txBody>
      </p:sp>
      <p:sp>
        <p:nvSpPr>
          <p:cNvPr id="3" name="Content Placeholder 2"/>
          <p:cNvSpPr txBox="1">
            <a:spLocks noGrp="1"/>
          </p:cNvSpPr>
          <p:nvPr/>
        </p:nvSpPr>
        <p:spPr>
          <a:xfrm>
            <a:off x="6377940" y="1457325"/>
            <a:ext cx="5497830" cy="494411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pPr>
            <a:r>
              <a:rPr lang="zh-CN" altLang="en-US" sz="1800" dirty="0">
                <a:ea typeface="宋体" panose="02010600030101010101" pitchFamily="2" charset="-122"/>
              </a:rPr>
              <a:t>数据清洗</a:t>
            </a:r>
            <a:endParaRPr lang="en-US" altLang="zh-CN" sz="1800" dirty="0">
              <a:ea typeface="宋体" panose="02010600030101010101" pitchFamily="2" charset="-122"/>
            </a:endParaRPr>
          </a:p>
          <a:p>
            <a:pPr marL="0" indent="0">
              <a:lnSpc>
                <a:spcPct val="170000"/>
              </a:lnSpc>
              <a:buNone/>
            </a:pPr>
            <a:r>
              <a:rPr lang="zh-CN" altLang="en-US" sz="1800" dirty="0">
                <a:ea typeface="宋体" panose="02010600030101010101" pitchFamily="2" charset="-122"/>
              </a:rPr>
              <a:t>对数据中脏数据，缺失值，异常值进行处理</a:t>
            </a:r>
            <a:endParaRPr lang="en-US" altLang="zh-CN" sz="1800" dirty="0">
              <a:ea typeface="宋体" panose="02010600030101010101" pitchFamily="2" charset="-122"/>
            </a:endParaRPr>
          </a:p>
          <a:p>
            <a:pPr>
              <a:lnSpc>
                <a:spcPct val="170000"/>
              </a:lnSpc>
            </a:pPr>
            <a:r>
              <a:rPr lang="zh-CN" altLang="en-US" sz="1800" dirty="0">
                <a:ea typeface="宋体" panose="02010600030101010101" pitchFamily="2" charset="-122"/>
              </a:rPr>
              <a:t>变量分箱</a:t>
            </a:r>
            <a:endParaRPr lang="en-US" altLang="zh-CN" sz="1800" dirty="0">
              <a:ea typeface="宋体" panose="02010600030101010101" pitchFamily="2" charset="-122"/>
            </a:endParaRPr>
          </a:p>
          <a:p>
            <a:pPr marL="0" indent="0">
              <a:lnSpc>
                <a:spcPct val="170000"/>
              </a:lnSpc>
              <a:buFont typeface="Arial" panose="020B0604020202020204"/>
              <a:buNone/>
            </a:pPr>
            <a:r>
              <a:rPr lang="zh-CN" altLang="en-US" sz="1800" dirty="0">
                <a:ea typeface="宋体" panose="02010600030101010101" pitchFamily="2" charset="-122"/>
              </a:rPr>
              <a:t>等频分箱，把自变量从小到大排序，根据自变量的个数等分为</a:t>
            </a:r>
            <a:r>
              <a:rPr lang="en-US" altLang="zh-CN" sz="1800" dirty="0">
                <a:ea typeface="宋体" panose="02010600030101010101" pitchFamily="2" charset="-122"/>
              </a:rPr>
              <a:t>k</a:t>
            </a:r>
            <a:r>
              <a:rPr lang="zh-CN" altLang="en-US" sz="1800" dirty="0">
                <a:ea typeface="宋体" panose="02010600030101010101" pitchFamily="2" charset="-122"/>
              </a:rPr>
              <a:t>部分，每部分作为一个分箱</a:t>
            </a:r>
            <a:endParaRPr lang="en-US" altLang="zh-CN" sz="1800" dirty="0">
              <a:ea typeface="宋体" panose="02010600030101010101" pitchFamily="2" charset="-122"/>
            </a:endParaRPr>
          </a:p>
          <a:p>
            <a:pPr marL="0" indent="0">
              <a:lnSpc>
                <a:spcPct val="170000"/>
              </a:lnSpc>
              <a:buFont typeface="Arial" panose="020B0604020202020204"/>
              <a:buNone/>
            </a:pPr>
            <a:r>
              <a:rPr lang="zh-CN" altLang="en-US" sz="1800" dirty="0">
                <a:ea typeface="宋体" panose="02010600030101010101" pitchFamily="2" charset="-122"/>
              </a:rPr>
              <a:t>等距分箱，把自变量从小到大排序，将自变量的取值范围分为</a:t>
            </a:r>
            <a:r>
              <a:rPr lang="en-US" altLang="zh-CN" sz="1800" dirty="0">
                <a:ea typeface="宋体" panose="02010600030101010101" pitchFamily="2" charset="-122"/>
              </a:rPr>
              <a:t>k</a:t>
            </a:r>
            <a:r>
              <a:rPr lang="zh-CN" altLang="en-US" sz="1800" dirty="0">
                <a:ea typeface="宋体" panose="02010600030101010101" pitchFamily="2" charset="-122"/>
              </a:rPr>
              <a:t>个等距的区间，每个区间作为一个分箱</a:t>
            </a:r>
            <a:endParaRPr lang="en-US" altLang="zh-CN" sz="1800" dirty="0">
              <a:ea typeface="宋体" panose="02010600030101010101" pitchFamily="2" charset="-122"/>
            </a:endParaRPr>
          </a:p>
          <a:p>
            <a:pPr marL="0" indent="0">
              <a:lnSpc>
                <a:spcPct val="170000"/>
              </a:lnSpc>
              <a:buFont typeface="Arial" panose="020B0604020202020204"/>
              <a:buNone/>
            </a:pPr>
            <a:r>
              <a:rPr lang="zh-CN" altLang="en-US" sz="1800" dirty="0">
                <a:ea typeface="宋体" panose="02010600030101010101" pitchFamily="2" charset="-122"/>
              </a:rPr>
              <a:t>聚类分箱，用</a:t>
            </a:r>
            <a:r>
              <a:rPr lang="en-US" altLang="zh-CN" sz="1800" dirty="0">
                <a:ea typeface="宋体" panose="02010600030101010101" pitchFamily="2" charset="-122"/>
              </a:rPr>
              <a:t>k-means</a:t>
            </a:r>
            <a:r>
              <a:rPr lang="zh-CN" altLang="en-US" sz="1800" dirty="0">
                <a:ea typeface="宋体" panose="02010600030101010101" pitchFamily="2" charset="-122"/>
              </a:rPr>
              <a:t>聚类法将自变量聚为</a:t>
            </a:r>
            <a:r>
              <a:rPr lang="en-US" altLang="zh-CN" sz="1800" dirty="0">
                <a:ea typeface="宋体" panose="02010600030101010101" pitchFamily="2" charset="-122"/>
              </a:rPr>
              <a:t>k</a:t>
            </a:r>
            <a:r>
              <a:rPr lang="zh-CN" altLang="en-US" sz="1800" dirty="0">
                <a:ea typeface="宋体" panose="02010600030101010101" pitchFamily="2" charset="-122"/>
              </a:rPr>
              <a:t>类，但在聚类过程中需要保证分箱的有序性</a:t>
            </a:r>
            <a:endParaRPr lang="zh-CN" altLang="zh-CN" sz="1800" dirty="0">
              <a:ea typeface="宋体" panose="02010600030101010101" pitchFamily="2" charset="-122"/>
              <a:sym typeface="+mn-ea"/>
            </a:endParaRPr>
          </a:p>
        </p:txBody>
      </p:sp>
    </p:spTree>
    <p:custDataLst>
      <p:tags r:id="rId1"/>
    </p:custDataLst>
    <p:extLst>
      <p:ext uri="{BB962C8B-B14F-4D97-AF65-F5344CB8AC3E}">
        <p14:creationId xmlns:p14="http://schemas.microsoft.com/office/powerpoint/2010/main" val="3662828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lang="en-US" altLang="zh-CN" dirty="0">
                <a:ea typeface="宋体" panose="02010600030101010101" pitchFamily="2" charset="-122"/>
                <a:sym typeface="+mn-ea"/>
              </a:rPr>
              <a:t>Summary</a:t>
            </a:r>
            <a:endParaRPr lang="zh-CN" dirty="0">
              <a:ea typeface="宋体" panose="02010600030101010101" pitchFamily="2" charset="-122"/>
            </a:endParaRPr>
          </a:p>
        </p:txBody>
      </p:sp>
      <p:sp>
        <p:nvSpPr>
          <p:cNvPr id="4" name="Content Placeholder 2"/>
          <p:cNvSpPr txBox="1">
            <a:spLocks noGrp="1"/>
          </p:cNvSpPr>
          <p:nvPr>
            <p:ph type="body" idx="1"/>
          </p:nvPr>
        </p:nvSpPr>
        <p:spPr>
          <a:xfrm>
            <a:off x="782954" y="1281389"/>
            <a:ext cx="5913681" cy="4944110"/>
          </a:xfrm>
          <a:prstGeom prst="rect">
            <a:avLst/>
          </a:prstGeom>
        </p:spPr>
        <p:txBody>
          <a:bodyPr>
            <a:noAutofit/>
          </a:bodyPr>
          <a:lstStyle/>
          <a:p>
            <a:pPr>
              <a:lnSpc>
                <a:spcPct val="170000"/>
              </a:lnSpc>
            </a:pPr>
            <a:r>
              <a:rPr lang="en-US" altLang="zh-CN" sz="1800" dirty="0">
                <a:ea typeface="宋体" panose="02010600030101010101" pitchFamily="2" charset="-122"/>
                <a:sym typeface="+mn-ea"/>
              </a:rPr>
              <a:t>WOE</a:t>
            </a:r>
            <a:r>
              <a:rPr lang="zh-CN" altLang="en-US" sz="1800" dirty="0">
                <a:ea typeface="宋体" panose="02010600030101010101" pitchFamily="2" charset="-122"/>
                <a:sym typeface="+mn-ea"/>
              </a:rPr>
              <a:t>编码</a:t>
            </a:r>
          </a:p>
          <a:p>
            <a:pPr marL="0" indent="0">
              <a:lnSpc>
                <a:spcPct val="170000"/>
              </a:lnSpc>
              <a:buNone/>
            </a:pPr>
            <a:r>
              <a:rPr lang="zh-CN" altLang="en-US" sz="1800" dirty="0">
                <a:ea typeface="宋体" panose="02010600030101010101" pitchFamily="2" charset="-122"/>
              </a:rPr>
              <a:t>特征离散化，是将数值型特征（一般是连续型的）转变为离散特征，比如</a:t>
            </a:r>
            <a:r>
              <a:rPr lang="en-US" altLang="zh-CN" sz="1800" dirty="0">
                <a:ea typeface="宋体" panose="02010600030101010101" pitchFamily="2" charset="-122"/>
              </a:rPr>
              <a:t>woe</a:t>
            </a:r>
            <a:r>
              <a:rPr lang="zh-CN" altLang="en-US" sz="1800" dirty="0">
                <a:ea typeface="宋体" panose="02010600030101010101" pitchFamily="2" charset="-122"/>
              </a:rPr>
              <a:t>转化，将特征进行分箱，再将每个分箱映射到</a:t>
            </a:r>
            <a:r>
              <a:rPr lang="en-US" altLang="zh-CN" sz="1800" dirty="0">
                <a:ea typeface="宋体" panose="02010600030101010101" pitchFamily="2" charset="-122"/>
              </a:rPr>
              <a:t>woe</a:t>
            </a:r>
            <a:r>
              <a:rPr lang="zh-CN" altLang="en-US" sz="1800" dirty="0">
                <a:ea typeface="宋体" panose="02010600030101010101" pitchFamily="2" charset="-122"/>
              </a:rPr>
              <a:t>值上，即转换为离散特征</a:t>
            </a:r>
            <a:endParaRPr lang="en-US" altLang="zh-CN" sz="1800" dirty="0">
              <a:ea typeface="宋体" panose="02010600030101010101" pitchFamily="2" charset="-122"/>
            </a:endParaRPr>
          </a:p>
          <a:p>
            <a:pPr marL="0" indent="0">
              <a:lnSpc>
                <a:spcPct val="170000"/>
              </a:lnSpc>
              <a:buFont typeface="Arial" panose="020B0604020202020204"/>
              <a:buNone/>
            </a:pPr>
            <a:r>
              <a:rPr lang="zh-CN" altLang="en-US" sz="1800" dirty="0">
                <a:ea typeface="宋体" panose="02010600030101010101" pitchFamily="2" charset="-122"/>
              </a:rPr>
              <a:t>采用</a:t>
            </a:r>
            <a:r>
              <a:rPr lang="en-US" altLang="zh-CN" sz="1800" dirty="0">
                <a:ea typeface="宋体" panose="02010600030101010101" pitchFamily="2" charset="-122"/>
              </a:rPr>
              <a:t>woe</a:t>
            </a:r>
            <a:r>
              <a:rPr lang="zh-CN" altLang="en-US" sz="1800" dirty="0">
                <a:ea typeface="宋体" panose="02010600030101010101" pitchFamily="2" charset="-122"/>
              </a:rPr>
              <a:t>编码的好处：</a:t>
            </a:r>
            <a:endParaRPr lang="en-US" altLang="zh-CN" sz="1800" dirty="0">
              <a:ea typeface="宋体" panose="02010600030101010101" pitchFamily="2" charset="-122"/>
            </a:endParaRPr>
          </a:p>
          <a:p>
            <a:pPr marL="0" indent="0">
              <a:lnSpc>
                <a:spcPct val="170000"/>
              </a:lnSpc>
              <a:buNone/>
            </a:pPr>
            <a:r>
              <a:rPr lang="en-US" altLang="zh-CN" sz="1800" dirty="0">
                <a:ea typeface="宋体" panose="02010600030101010101" pitchFamily="2" charset="-122"/>
              </a:rPr>
              <a:t>1</a:t>
            </a:r>
            <a:r>
              <a:rPr lang="zh-CN" altLang="en-US" sz="1800" dirty="0">
                <a:ea typeface="宋体" panose="02010600030101010101" pitchFamily="2" charset="-122"/>
              </a:rPr>
              <a:t>）简化模型，使模型变得更稳定，降低了过拟合的风险</a:t>
            </a:r>
            <a:endParaRPr lang="en-US" altLang="zh-CN" sz="1800" dirty="0">
              <a:ea typeface="宋体" panose="02010600030101010101" pitchFamily="2" charset="-122"/>
            </a:endParaRPr>
          </a:p>
          <a:p>
            <a:pPr marL="0" indent="0">
              <a:lnSpc>
                <a:spcPct val="170000"/>
              </a:lnSpc>
              <a:buNone/>
            </a:pPr>
            <a:r>
              <a:rPr lang="en-US" altLang="zh-CN" sz="1800" dirty="0">
                <a:ea typeface="宋体" panose="02010600030101010101" pitchFamily="2" charset="-122"/>
              </a:rPr>
              <a:t>2</a:t>
            </a:r>
            <a:r>
              <a:rPr lang="zh-CN" altLang="en-US" sz="1800" dirty="0">
                <a:ea typeface="宋体" panose="02010600030101010101" pitchFamily="2" charset="-122"/>
              </a:rPr>
              <a:t>）对异常数据有很强的鲁棒性，实际工作中的那些很难解释的异常数据一般不会做删除处理，如果特征不做离散化，这个异常数据带入模型，会给模型带来很大的干扰</a:t>
            </a:r>
            <a:endParaRPr lang="en-US" altLang="zh-CN" sz="1800" dirty="0">
              <a:ea typeface="宋体" panose="02010600030101010101" pitchFamily="2" charset="-122"/>
            </a:endParaRPr>
          </a:p>
        </p:txBody>
      </p:sp>
      <p:sp>
        <p:nvSpPr>
          <p:cNvPr id="5" name="Content Placeholder 2">
            <a:extLst>
              <a:ext uri="{FF2B5EF4-FFF2-40B4-BE49-F238E27FC236}">
                <a16:creationId xmlns:a16="http://schemas.microsoft.com/office/drawing/2014/main" id="{82C645B6-606B-432E-88A7-3AE93C0B8564}"/>
              </a:ext>
            </a:extLst>
          </p:cNvPr>
          <p:cNvSpPr txBox="1">
            <a:spLocks/>
          </p:cNvSpPr>
          <p:nvPr/>
        </p:nvSpPr>
        <p:spPr>
          <a:xfrm>
            <a:off x="6642847" y="1296513"/>
            <a:ext cx="5549153" cy="494411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70000"/>
              </a:lnSpc>
            </a:pPr>
            <a:r>
              <a:rPr lang="zh-CN" altLang="en-US" sz="1800" dirty="0">
                <a:ea typeface="宋体" panose="02010600030101010101" pitchFamily="2" charset="-122"/>
              </a:rPr>
              <a:t>逻辑回归是一种广义线性模型，虽然它引入了</a:t>
            </a:r>
            <a:r>
              <a:rPr lang="en-US" altLang="zh-CN" sz="1800" dirty="0" err="1">
                <a:ea typeface="宋体" panose="02010600030101010101" pitchFamily="2" charset="-122"/>
              </a:rPr>
              <a:t>Sigmod</a:t>
            </a:r>
            <a:r>
              <a:rPr lang="zh-CN" altLang="en-US" sz="1800" dirty="0">
                <a:ea typeface="宋体" panose="02010600030101010101" pitchFamily="2" charset="-122"/>
              </a:rPr>
              <a:t>函数，是非线性模型，但本质上还是一个线性回归模型（除去</a:t>
            </a:r>
            <a:r>
              <a:rPr lang="en-US" altLang="zh-CN" sz="1800" dirty="0" err="1">
                <a:ea typeface="宋体" panose="02010600030101010101" pitchFamily="2" charset="-122"/>
              </a:rPr>
              <a:t>Sigmod</a:t>
            </a:r>
            <a:r>
              <a:rPr lang="zh-CN" altLang="en-US" sz="1800" dirty="0">
                <a:ea typeface="宋体" panose="02010600030101010101" pitchFamily="2" charset="-122"/>
              </a:rPr>
              <a:t>函数映射，是线性回归的）</a:t>
            </a:r>
            <a:endParaRPr lang="en-US" altLang="zh-CN" sz="1800" dirty="0">
              <a:ea typeface="宋体" panose="02010600030101010101" pitchFamily="2" charset="-122"/>
            </a:endParaRPr>
          </a:p>
          <a:p>
            <a:pPr>
              <a:lnSpc>
                <a:spcPct val="170000"/>
              </a:lnSpc>
            </a:pPr>
            <a:r>
              <a:rPr lang="zh-CN" altLang="en-US" sz="1800" dirty="0">
                <a:ea typeface="宋体" panose="02010600030101010101" pitchFamily="2" charset="-122"/>
              </a:rPr>
              <a:t>如果逻辑回归发过拟合，如何解决？</a:t>
            </a:r>
            <a:endParaRPr lang="en-US" altLang="zh-CN" sz="1800" dirty="0">
              <a:ea typeface="宋体" panose="02010600030101010101" pitchFamily="2" charset="-122"/>
            </a:endParaRPr>
          </a:p>
          <a:p>
            <a:pPr marL="0" indent="0">
              <a:lnSpc>
                <a:spcPct val="170000"/>
              </a:lnSpc>
              <a:buNone/>
            </a:pPr>
            <a:r>
              <a:rPr lang="en-US" altLang="zh-CN" sz="1800" dirty="0">
                <a:ea typeface="宋体" panose="02010600030101010101" pitchFamily="2" charset="-122"/>
              </a:rPr>
              <a:t>1</a:t>
            </a:r>
            <a:r>
              <a:rPr lang="zh-CN" altLang="en-US" sz="1800" dirty="0">
                <a:ea typeface="宋体" panose="02010600030101010101" pitchFamily="2" charset="-122"/>
              </a:rPr>
              <a:t>）减少特征数量，比如基于</a:t>
            </a:r>
            <a:r>
              <a:rPr lang="en-US" altLang="zh-CN" sz="1800" dirty="0">
                <a:ea typeface="宋体" panose="02010600030101010101" pitchFamily="2" charset="-122"/>
              </a:rPr>
              <a:t>IV</a:t>
            </a:r>
            <a:r>
              <a:rPr lang="zh-CN" altLang="en-US" sz="1800" dirty="0">
                <a:ea typeface="宋体" panose="02010600030101010101" pitchFamily="2" charset="-122"/>
              </a:rPr>
              <a:t>值的大小进行筛选</a:t>
            </a:r>
            <a:endParaRPr lang="en-US" altLang="zh-CN" sz="1800" dirty="0">
              <a:ea typeface="宋体" panose="02010600030101010101" pitchFamily="2" charset="-122"/>
            </a:endParaRPr>
          </a:p>
          <a:p>
            <a:pPr marL="0" indent="0">
              <a:lnSpc>
                <a:spcPct val="170000"/>
              </a:lnSpc>
              <a:buNone/>
            </a:pPr>
            <a:r>
              <a:rPr lang="en-US" altLang="zh-CN" sz="1800" dirty="0">
                <a:ea typeface="宋体" panose="02010600030101010101" pitchFamily="2" charset="-122"/>
              </a:rPr>
              <a:t>2</a:t>
            </a:r>
            <a:r>
              <a:rPr lang="zh-CN" altLang="en-US" sz="1800" dirty="0">
                <a:ea typeface="宋体" panose="02010600030101010101" pitchFamily="2" charset="-122"/>
              </a:rPr>
              <a:t>）正则化，</a:t>
            </a:r>
            <a:r>
              <a:rPr lang="en-US" altLang="zh-CN" sz="1800" dirty="0">
                <a:ea typeface="宋体" panose="02010600030101010101" pitchFamily="2" charset="-122"/>
              </a:rPr>
              <a:t>L1</a:t>
            </a:r>
            <a:r>
              <a:rPr lang="zh-CN" altLang="en-US" sz="1800" dirty="0">
                <a:ea typeface="宋体" panose="02010600030101010101" pitchFamily="2" charset="-122"/>
              </a:rPr>
              <a:t>正则或</a:t>
            </a:r>
            <a:r>
              <a:rPr lang="en-US" altLang="zh-CN" sz="1800" dirty="0">
                <a:ea typeface="宋体" panose="02010600030101010101" pitchFamily="2" charset="-122"/>
              </a:rPr>
              <a:t>L2</a:t>
            </a:r>
            <a:r>
              <a:rPr lang="zh-CN" altLang="en-US" sz="1800" dirty="0">
                <a:ea typeface="宋体" panose="02010600030101010101" pitchFamily="2" charset="-122"/>
              </a:rPr>
              <a:t>正则</a:t>
            </a:r>
            <a:endParaRPr lang="en-US" altLang="zh-CN" sz="1800" dirty="0">
              <a:ea typeface="宋体" panose="02010600030101010101" pitchFamily="2" charset="-122"/>
            </a:endParaRPr>
          </a:p>
          <a:p>
            <a:pPr marL="0" indent="0">
              <a:lnSpc>
                <a:spcPct val="170000"/>
              </a:lnSpc>
              <a:buNone/>
            </a:pPr>
            <a:endParaRPr lang="zh-CN" altLang="en-US" sz="1800" dirty="0">
              <a:ea typeface="宋体" panose="02010600030101010101" pitchFamily="2" charset="-122"/>
            </a:endParaRPr>
          </a:p>
          <a:p>
            <a:pPr marL="0" indent="0">
              <a:lnSpc>
                <a:spcPct val="170000"/>
              </a:lnSpc>
              <a:buNone/>
            </a:pPr>
            <a:endParaRPr lang="zh-CN" altLang="en-US" sz="1800" dirty="0">
              <a:ea typeface="宋体" panose="02010600030101010101" pitchFamily="2" charset="-122"/>
            </a:endParaRPr>
          </a:p>
        </p:txBody>
      </p:sp>
    </p:spTree>
    <p:custDataLst>
      <p:tags r:id="rId1"/>
    </p:custDataLst>
    <p:extLst>
      <p:ext uri="{BB962C8B-B14F-4D97-AF65-F5344CB8AC3E}">
        <p14:creationId xmlns:p14="http://schemas.microsoft.com/office/powerpoint/2010/main" val="248478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833370" y="2122805"/>
            <a:ext cx="9095740" cy="1801495"/>
          </a:xfrm>
        </p:spPr>
        <p:txBody>
          <a:bodyPr>
            <a:noAutofit/>
          </a:bodyPr>
          <a:lstStyle/>
          <a:p>
            <a:pPr algn="ctr"/>
            <a:r>
              <a:rPr lang="en-US" sz="6000" dirty="0"/>
              <a:t>Thank You</a:t>
            </a:r>
            <a:br>
              <a:rPr lang="en-US" sz="6000" dirty="0"/>
            </a:br>
            <a:r>
              <a:rPr lang="en-US" sz="4800" dirty="0"/>
              <a:t>Using data to solve problems</a:t>
            </a:r>
          </a:p>
        </p:txBody>
      </p:sp>
    </p:spTree>
    <p:extLst>
      <p:ext uri="{BB962C8B-B14F-4D97-AF65-F5344CB8AC3E}">
        <p14:creationId xmlns:p14="http://schemas.microsoft.com/office/powerpoint/2010/main" val="17146505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sym typeface="+mn-ea"/>
              </a:rPr>
              <a:t>产品封装技术选型</a:t>
            </a:r>
          </a:p>
        </p:txBody>
      </p:sp>
      <p:sp>
        <p:nvSpPr>
          <p:cNvPr id="4" name="Content Placeholder 2"/>
          <p:cNvSpPr txBox="1">
            <a:spLocks noGrp="1"/>
          </p:cNvSpPr>
          <p:nvPr/>
        </p:nvSpPr>
        <p:spPr>
          <a:xfrm>
            <a:off x="779780" y="1443990"/>
            <a:ext cx="5064429"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800" dirty="0">
                <a:ea typeface="宋体" panose="02010600030101010101" pitchFamily="2" charset="-122"/>
                <a:sym typeface="+mn-ea"/>
              </a:rPr>
              <a:t>产品封装需要有</a:t>
            </a:r>
            <a:r>
              <a:rPr lang="en-US" altLang="zh-CN" sz="1800" dirty="0">
                <a:ea typeface="宋体" panose="02010600030101010101" pitchFamily="2" charset="-122"/>
                <a:sym typeface="+mn-ea"/>
              </a:rPr>
              <a:t>3</a:t>
            </a:r>
            <a:r>
              <a:rPr lang="zh-CN" altLang="en-US" sz="1800" dirty="0">
                <a:ea typeface="宋体" panose="02010600030101010101" pitchFamily="2" charset="-122"/>
                <a:sym typeface="+mn-ea"/>
              </a:rPr>
              <a:t>个维度考虑：</a:t>
            </a:r>
          </a:p>
          <a:p>
            <a:pPr>
              <a:lnSpc>
                <a:spcPct val="150000"/>
              </a:lnSpc>
            </a:pPr>
            <a:r>
              <a:rPr lang="zh-CN" altLang="en-US" sz="1800" dirty="0">
                <a:ea typeface="宋体" panose="02010600030101010101" pitchFamily="2" charset="-122"/>
                <a:sym typeface="+mn-ea"/>
              </a:rPr>
              <a:t>数据管理</a:t>
            </a:r>
            <a:endParaRPr lang="en-US" altLang="zh-CN"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增删改查，前期可以使用</a:t>
            </a:r>
            <a:r>
              <a:rPr lang="en-US" altLang="zh-CN" sz="1800" dirty="0">
                <a:ea typeface="宋体" panose="02010600030101010101" pitchFamily="2" charset="-122"/>
                <a:sym typeface="+mn-ea"/>
              </a:rPr>
              <a:t>excel</a:t>
            </a:r>
          </a:p>
          <a:p>
            <a:pPr marL="0" indent="0">
              <a:lnSpc>
                <a:spcPct val="150000"/>
              </a:lnSpc>
              <a:buNone/>
            </a:pPr>
            <a:r>
              <a:rPr lang="zh-CN" altLang="en-US" sz="1800" dirty="0">
                <a:ea typeface="宋体" panose="02010600030101010101" pitchFamily="2" charset="-122"/>
                <a:sym typeface="+mn-ea"/>
              </a:rPr>
              <a:t>后期完善，建议使用数据库</a:t>
            </a:r>
            <a:endParaRPr lang="en-US" altLang="zh-CN" sz="1800" dirty="0">
              <a:ea typeface="宋体" panose="02010600030101010101" pitchFamily="2" charset="-122"/>
              <a:sym typeface="+mn-ea"/>
            </a:endParaRPr>
          </a:p>
          <a:p>
            <a:pPr>
              <a:lnSpc>
                <a:spcPct val="150000"/>
              </a:lnSpc>
            </a:pPr>
            <a:r>
              <a:rPr lang="zh-CN" altLang="en-US" sz="1800" dirty="0">
                <a:ea typeface="宋体" panose="02010600030101010101" pitchFamily="2" charset="-122"/>
                <a:sym typeface="+mn-ea"/>
              </a:rPr>
              <a:t>模型管理</a:t>
            </a:r>
            <a:endParaRPr lang="en-US" altLang="zh-CN"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将自己的算法工具封装成</a:t>
            </a:r>
            <a:r>
              <a:rPr lang="en-US" altLang="zh-CN" sz="1800" dirty="0">
                <a:ea typeface="宋体" panose="02010600030101010101" pitchFamily="2" charset="-122"/>
                <a:sym typeface="+mn-ea"/>
              </a:rPr>
              <a:t>API</a:t>
            </a:r>
            <a:r>
              <a:rPr lang="zh-CN" altLang="en-US" sz="1800" dirty="0">
                <a:ea typeface="宋体" panose="02010600030101010101" pitchFamily="2" charset="-122"/>
                <a:sym typeface="+mn-ea"/>
              </a:rPr>
              <a:t>接口</a:t>
            </a:r>
            <a:endParaRPr lang="en-US" altLang="zh-CN" sz="1800" dirty="0">
              <a:ea typeface="宋体" panose="02010600030101010101" pitchFamily="2" charset="-122"/>
              <a:sym typeface="+mn-ea"/>
            </a:endParaRPr>
          </a:p>
          <a:p>
            <a:pPr>
              <a:lnSpc>
                <a:spcPct val="150000"/>
              </a:lnSpc>
            </a:pPr>
            <a:r>
              <a:rPr lang="zh-CN" altLang="en-US" sz="1800" dirty="0">
                <a:ea typeface="宋体" panose="02010600030101010101" pitchFamily="2" charset="-122"/>
                <a:sym typeface="+mn-ea"/>
              </a:rPr>
              <a:t>可视化界面</a:t>
            </a:r>
            <a:endParaRPr lang="en-US" altLang="zh-CN" sz="1800" dirty="0">
              <a:ea typeface="宋体" panose="02010600030101010101" pitchFamily="2" charset="-122"/>
              <a:sym typeface="+mn-ea"/>
            </a:endParaRPr>
          </a:p>
          <a:p>
            <a:pPr marL="0" indent="0">
              <a:lnSpc>
                <a:spcPct val="150000"/>
              </a:lnSpc>
              <a:buNone/>
            </a:pPr>
            <a:endParaRPr lang="zh-CN" altLang="en-US" sz="1800" dirty="0">
              <a:ea typeface="宋体" panose="02010600030101010101" pitchFamily="2" charset="-122"/>
              <a:sym typeface="+mn-ea"/>
            </a:endParaRPr>
          </a:p>
          <a:p>
            <a:pPr>
              <a:lnSpc>
                <a:spcPct val="150000"/>
              </a:lnSpc>
            </a:pPr>
            <a:endParaRPr lang="zh-CN" altLang="en-US" sz="1800" dirty="0">
              <a:ea typeface="宋体" panose="02010600030101010101" pitchFamily="2" charset="-122"/>
              <a:sym typeface="+mn-ea"/>
            </a:endParaRPr>
          </a:p>
          <a:p>
            <a:pPr marL="0" indent="0">
              <a:lnSpc>
                <a:spcPct val="150000"/>
              </a:lnSpc>
              <a:buNone/>
            </a:pPr>
            <a:endParaRPr lang="zh-CN" altLang="en-US" sz="1800" dirty="0">
              <a:ea typeface="宋体" panose="02010600030101010101" pitchFamily="2" charset="-122"/>
              <a:sym typeface="+mn-ea"/>
            </a:endParaRPr>
          </a:p>
          <a:p>
            <a:pPr>
              <a:lnSpc>
                <a:spcPct val="150000"/>
              </a:lnSpc>
            </a:pPr>
            <a:endParaRPr lang="en-US" altLang="zh-CN" sz="1800" dirty="0">
              <a:ea typeface="宋体" panose="02010600030101010101" pitchFamily="2" charset="-122"/>
              <a:sym typeface="+mn-ea"/>
            </a:endParaRPr>
          </a:p>
        </p:txBody>
      </p:sp>
    </p:spTree>
    <p:extLst>
      <p:ext uri="{BB962C8B-B14F-4D97-AF65-F5344CB8AC3E}">
        <p14:creationId xmlns:p14="http://schemas.microsoft.com/office/powerpoint/2010/main" val="26682365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sym typeface="+mn-ea"/>
              </a:rPr>
              <a:t>数据可视化的技术选型</a:t>
            </a:r>
          </a:p>
        </p:txBody>
      </p:sp>
      <p:sp>
        <p:nvSpPr>
          <p:cNvPr id="4" name="Content Placeholder 2"/>
          <p:cNvSpPr txBox="1">
            <a:spLocks noGrp="1"/>
          </p:cNvSpPr>
          <p:nvPr/>
        </p:nvSpPr>
        <p:spPr>
          <a:xfrm>
            <a:off x="779780" y="1443990"/>
            <a:ext cx="1003617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altLang="en-US" sz="1800" dirty="0">
                <a:ea typeface="宋体" panose="02010600030101010101" pitchFamily="2" charset="-122"/>
                <a:sym typeface="+mn-ea"/>
              </a:rPr>
              <a:t>自己编写代码：</a:t>
            </a:r>
          </a:p>
          <a:p>
            <a:pPr>
              <a:lnSpc>
                <a:spcPct val="150000"/>
              </a:lnSpc>
            </a:pPr>
            <a:r>
              <a:rPr lang="en-US" altLang="zh-CN" sz="1800" dirty="0">
                <a:ea typeface="宋体" panose="02010600030101010101" pitchFamily="2" charset="-122"/>
                <a:sym typeface="+mn-ea"/>
              </a:rPr>
              <a:t>Matplotlib</a:t>
            </a:r>
          </a:p>
          <a:p>
            <a:pPr>
              <a:lnSpc>
                <a:spcPct val="150000"/>
              </a:lnSpc>
            </a:pPr>
            <a:r>
              <a:rPr lang="en-US" altLang="zh-CN" sz="1800" dirty="0">
                <a:ea typeface="宋体" panose="02010600030101010101" pitchFamily="2" charset="-122"/>
                <a:sym typeface="+mn-ea"/>
              </a:rPr>
              <a:t>Seaborn</a:t>
            </a:r>
          </a:p>
          <a:p>
            <a:pPr>
              <a:lnSpc>
                <a:spcPct val="150000"/>
              </a:lnSpc>
            </a:pPr>
            <a:r>
              <a:rPr lang="en-US" altLang="zh-CN" sz="1800" dirty="0">
                <a:ea typeface="宋体" panose="02010600030101010101" pitchFamily="2" charset="-122"/>
                <a:sym typeface="+mn-ea"/>
              </a:rPr>
              <a:t>pyecharts</a:t>
            </a:r>
          </a:p>
          <a:p>
            <a:pPr>
              <a:lnSpc>
                <a:spcPct val="150000"/>
              </a:lnSpc>
            </a:pPr>
            <a:r>
              <a:rPr lang="en-US" altLang="zh-CN" sz="1800" dirty="0">
                <a:ea typeface="宋体" panose="02010600030101010101" pitchFamily="2" charset="-122"/>
                <a:sym typeface="+mn-ea"/>
              </a:rPr>
              <a:t>echarts</a:t>
            </a:r>
          </a:p>
          <a:p>
            <a:pPr>
              <a:lnSpc>
                <a:spcPct val="150000"/>
              </a:lnSpc>
            </a:pPr>
            <a:r>
              <a:rPr lang="en-US" altLang="zh-CN" sz="1800" dirty="0">
                <a:ea typeface="宋体" panose="02010600030101010101" pitchFamily="2" charset="-122"/>
                <a:sym typeface="+mn-ea"/>
              </a:rPr>
              <a:t>HTML/Javascript</a:t>
            </a:r>
          </a:p>
          <a:p>
            <a:pPr marL="0" indent="0">
              <a:lnSpc>
                <a:spcPct val="150000"/>
              </a:lnSpc>
              <a:buNone/>
            </a:pPr>
            <a:endParaRPr lang="en-US" altLang="zh-CN" sz="1800" dirty="0">
              <a:ea typeface="宋体" panose="02010600030101010101" pitchFamily="2" charset="-122"/>
              <a:sym typeface="+mn-ea"/>
            </a:endParaRPr>
          </a:p>
          <a:p>
            <a:pPr marL="0" indent="0">
              <a:lnSpc>
                <a:spcPct val="150000"/>
              </a:lnSpc>
              <a:buNone/>
            </a:pP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推荐架构：</a:t>
            </a:r>
            <a:r>
              <a:rPr lang="en-US" altLang="zh-CN" sz="1800" dirty="0">
                <a:ea typeface="宋体" panose="02010600030101010101" pitchFamily="2" charset="-122"/>
                <a:sym typeface="+mn-ea"/>
              </a:rPr>
              <a:t>Flask + </a:t>
            </a:r>
            <a:r>
              <a:rPr lang="en-US" altLang="zh-CN" sz="1800" dirty="0" err="1">
                <a:ea typeface="宋体" panose="02010600030101010101" pitchFamily="2" charset="-122"/>
                <a:sym typeface="+mn-ea"/>
              </a:rPr>
              <a:t>Echarts</a:t>
            </a:r>
            <a:r>
              <a:rPr lang="en-US" altLang="zh-CN" sz="1800" dirty="0">
                <a:ea typeface="宋体" panose="02010600030101010101" pitchFamily="2" charset="-122"/>
                <a:sym typeface="+mn-ea"/>
              </a:rPr>
              <a:t> + MySQL</a:t>
            </a:r>
          </a:p>
          <a:p>
            <a:pPr marL="0" indent="0">
              <a:lnSpc>
                <a:spcPct val="150000"/>
              </a:lnSpc>
              <a:buNone/>
            </a:pPr>
            <a:r>
              <a:rPr lang="zh-CN" altLang="en-US" sz="1800" dirty="0">
                <a:ea typeface="宋体" panose="02010600030101010101" pitchFamily="2" charset="-122"/>
                <a:sym typeface="+mn-ea"/>
              </a:rPr>
              <a:t>这里数据库可以根据自己情况而定，比如前期</a:t>
            </a:r>
            <a:r>
              <a:rPr lang="en-US" altLang="zh-CN" sz="1800" dirty="0">
                <a:ea typeface="宋体" panose="02010600030101010101" pitchFamily="2" charset="-122"/>
                <a:sym typeface="+mn-ea"/>
              </a:rPr>
              <a:t>excel</a:t>
            </a:r>
            <a:r>
              <a:rPr lang="zh-CN" altLang="en-US" sz="1800" dirty="0">
                <a:ea typeface="宋体" panose="02010600030101010101" pitchFamily="2" charset="-122"/>
                <a:sym typeface="+mn-ea"/>
              </a:rPr>
              <a:t>，后期</a:t>
            </a:r>
            <a:r>
              <a:rPr lang="en-US" altLang="zh-CN" sz="1800" dirty="0" err="1">
                <a:ea typeface="宋体" panose="02010600030101010101" pitchFamily="2" charset="-122"/>
                <a:sym typeface="+mn-ea"/>
              </a:rPr>
              <a:t>mysql</a:t>
            </a:r>
            <a:r>
              <a:rPr lang="en-US" altLang="zh-CN" sz="1800" dirty="0">
                <a:ea typeface="宋体" panose="02010600030101010101" pitchFamily="2" charset="-122"/>
                <a:sym typeface="+mn-ea"/>
              </a:rPr>
              <a:t>/</a:t>
            </a:r>
            <a:r>
              <a:rPr lang="en-US" altLang="zh-CN" sz="1800" dirty="0" err="1">
                <a:ea typeface="宋体" panose="02010600030101010101" pitchFamily="2" charset="-122"/>
                <a:sym typeface="+mn-ea"/>
              </a:rPr>
              <a:t>mongodb</a:t>
            </a:r>
            <a:r>
              <a:rPr lang="en-US" altLang="zh-CN" sz="1800" dirty="0">
                <a:ea typeface="宋体" panose="02010600030101010101" pitchFamily="2" charset="-122"/>
                <a:sym typeface="+mn-ea"/>
              </a:rPr>
              <a:t>/</a:t>
            </a:r>
            <a:r>
              <a:rPr lang="en-US" altLang="zh-CN" sz="1800" dirty="0" err="1">
                <a:ea typeface="宋体" panose="02010600030101010101" pitchFamily="2" charset="-122"/>
                <a:sym typeface="+mn-ea"/>
              </a:rPr>
              <a:t>sqlite</a:t>
            </a:r>
            <a:endParaRPr lang="en-US" altLang="zh-CN" sz="1800" dirty="0">
              <a:ea typeface="宋体" panose="02010600030101010101" pitchFamily="2" charset="-122"/>
              <a:sym typeface="+mn-ea"/>
            </a:endParaRPr>
          </a:p>
          <a:p>
            <a:pPr marL="0" indent="0">
              <a:lnSpc>
                <a:spcPct val="150000"/>
              </a:lnSpc>
              <a:buNone/>
            </a:pPr>
            <a:endParaRPr lang="zh-CN" altLang="en-US" sz="1800" dirty="0">
              <a:ea typeface="宋体" panose="02010600030101010101" pitchFamily="2" charset="-122"/>
              <a:sym typeface="+mn-ea"/>
            </a:endParaRPr>
          </a:p>
          <a:p>
            <a:pPr>
              <a:lnSpc>
                <a:spcPct val="150000"/>
              </a:lnSpc>
            </a:pPr>
            <a:endParaRPr lang="zh-CN" altLang="en-US" sz="1800" dirty="0">
              <a:ea typeface="宋体" panose="02010600030101010101" pitchFamily="2" charset="-122"/>
              <a:sym typeface="+mn-ea"/>
            </a:endParaRPr>
          </a:p>
          <a:p>
            <a:pPr marL="0" indent="0">
              <a:lnSpc>
                <a:spcPct val="150000"/>
              </a:lnSpc>
              <a:buNone/>
            </a:pPr>
            <a:endParaRPr lang="zh-CN" altLang="en-US" sz="1800" dirty="0">
              <a:ea typeface="宋体" panose="02010600030101010101" pitchFamily="2" charset="-122"/>
              <a:sym typeface="+mn-ea"/>
            </a:endParaRPr>
          </a:p>
          <a:p>
            <a:pPr>
              <a:lnSpc>
                <a:spcPct val="150000"/>
              </a:lnSpc>
            </a:pPr>
            <a:endParaRPr lang="en-US" altLang="zh-CN" sz="1800" dirty="0">
              <a:ea typeface="宋体" panose="02010600030101010101" pitchFamily="2" charset="-122"/>
              <a:sym typeface="+mn-ea"/>
            </a:endParaRPr>
          </a:p>
        </p:txBody>
      </p:sp>
      <p:pic>
        <p:nvPicPr>
          <p:cNvPr id="5" name="图片 4"/>
          <p:cNvPicPr>
            <a:picLocks noChangeAspect="1"/>
          </p:cNvPicPr>
          <p:nvPr>
            <p:custDataLst>
              <p:tags r:id="rId1"/>
            </p:custDataLst>
          </p:nvPr>
        </p:nvPicPr>
        <p:blipFill>
          <a:blip r:embed="rId4"/>
          <a:stretch>
            <a:fillRect/>
          </a:stretch>
        </p:blipFill>
        <p:spPr>
          <a:xfrm>
            <a:off x="6011545" y="1328420"/>
            <a:ext cx="5467350" cy="4200525"/>
          </a:xfrm>
          <a:prstGeom prst="rect">
            <a:avLst/>
          </a:prstGeom>
        </p:spPr>
      </p:pic>
      <p:pic>
        <p:nvPicPr>
          <p:cNvPr id="2" name="图片 1"/>
          <p:cNvPicPr>
            <a:picLocks noChangeAspect="1"/>
          </p:cNvPicPr>
          <p:nvPr>
            <p:custDataLst>
              <p:tags r:id="rId2"/>
            </p:custDataLst>
          </p:nvPr>
        </p:nvPicPr>
        <p:blipFill>
          <a:blip r:embed="rId5"/>
          <a:stretch>
            <a:fillRect/>
          </a:stretch>
        </p:blipFill>
        <p:spPr>
          <a:xfrm>
            <a:off x="3115945" y="1443990"/>
            <a:ext cx="2895600" cy="3829050"/>
          </a:xfrm>
          <a:prstGeom prst="rect">
            <a:avLst/>
          </a:prstGeom>
        </p:spPr>
      </p:pic>
    </p:spTree>
    <p:extLst>
      <p:ext uri="{BB962C8B-B14F-4D97-AF65-F5344CB8AC3E}">
        <p14:creationId xmlns:p14="http://schemas.microsoft.com/office/powerpoint/2010/main" val="26861604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en-US" altLang="zh-CN" dirty="0">
                <a:ea typeface="宋体" panose="02010600030101010101" pitchFamily="2" charset="-122"/>
                <a:sym typeface="+mn-ea"/>
              </a:rPr>
              <a:t>Flask</a:t>
            </a:r>
            <a:r>
              <a:rPr lang="zh-CN" dirty="0">
                <a:ea typeface="宋体" panose="02010600030101010101" pitchFamily="2" charset="-122"/>
                <a:sym typeface="+mn-ea"/>
              </a:rPr>
              <a:t>介绍</a:t>
            </a:r>
            <a:endParaRPr lang="zh-CN" altLang="en-US" dirty="0">
              <a:ea typeface="宋体" panose="02010600030101010101" pitchFamily="2" charset="-122"/>
              <a:sym typeface="+mn-ea"/>
            </a:endParaRPr>
          </a:p>
        </p:txBody>
      </p:sp>
      <p:sp>
        <p:nvSpPr>
          <p:cNvPr id="4" name="Content Placeholder 2"/>
          <p:cNvSpPr txBox="1">
            <a:spLocks noGrp="1"/>
          </p:cNvSpPr>
          <p:nvPr/>
        </p:nvSpPr>
        <p:spPr>
          <a:xfrm>
            <a:off x="779780" y="1186815"/>
            <a:ext cx="477456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800" dirty="0">
                <a:ea typeface="宋体" panose="02010600030101010101" pitchFamily="2" charset="-122"/>
                <a:sym typeface="+mn-ea"/>
              </a:rPr>
              <a:t>Flask</a:t>
            </a:r>
            <a:r>
              <a:rPr lang="zh-CN" altLang="en-US" sz="1800" dirty="0">
                <a:ea typeface="宋体" panose="02010600030101010101" pitchFamily="2" charset="-122"/>
                <a:sym typeface="+mn-ea"/>
              </a:rPr>
              <a:t>：</a:t>
            </a:r>
            <a:endParaRPr sz="1800" dirty="0">
              <a:ea typeface="宋体" panose="02010600030101010101" pitchFamily="2" charset="-122"/>
              <a:sym typeface="+mn-ea"/>
            </a:endParaRPr>
          </a:p>
          <a:p>
            <a:pPr>
              <a:lnSpc>
                <a:spcPct val="150000"/>
              </a:lnSpc>
            </a:pPr>
            <a:r>
              <a:rPr lang="en-US" sz="1800" dirty="0">
                <a:ea typeface="宋体" panose="02010600030101010101" pitchFamily="2" charset="-122"/>
                <a:sym typeface="+mn-ea"/>
              </a:rPr>
              <a:t>一个使用 Python 编写的轻量级 Web 应用程序框架</a:t>
            </a:r>
          </a:p>
          <a:p>
            <a:pPr>
              <a:lnSpc>
                <a:spcPct val="150000"/>
              </a:lnSpc>
            </a:pPr>
            <a:r>
              <a:rPr sz="1800" dirty="0">
                <a:ea typeface="宋体" panose="02010600030101010101" pitchFamily="2" charset="-122"/>
                <a:sym typeface="+mn-ea"/>
              </a:rPr>
              <a:t>Flask 依赖 Jinja 模板引擎和 Werkzeug WSGI 套件</a:t>
            </a:r>
          </a:p>
          <a:p>
            <a:pPr>
              <a:lnSpc>
                <a:spcPct val="150000"/>
              </a:lnSpc>
            </a:pPr>
            <a:r>
              <a:rPr sz="1800" dirty="0">
                <a:ea typeface="宋体" panose="02010600030101010101" pitchFamily="2" charset="-122"/>
                <a:sym typeface="+mn-ea"/>
              </a:rPr>
              <a:t>Flask</a:t>
            </a:r>
            <a:r>
              <a:rPr lang="zh-CN" sz="1800" dirty="0">
                <a:ea typeface="宋体" panose="02010600030101010101" pitchFamily="2" charset="-122"/>
                <a:sym typeface="+mn-ea"/>
              </a:rPr>
              <a:t>，也</a:t>
            </a:r>
            <a:r>
              <a:rPr sz="1800" dirty="0">
                <a:ea typeface="宋体" panose="02010600030101010101" pitchFamily="2" charset="-122"/>
                <a:sym typeface="+mn-ea"/>
              </a:rPr>
              <a:t>称为微框架。 </a:t>
            </a:r>
            <a:r>
              <a:rPr lang="zh-CN" sz="1800" dirty="0">
                <a:ea typeface="宋体" panose="02010600030101010101" pitchFamily="2" charset="-122"/>
                <a:sym typeface="+mn-ea"/>
              </a:rPr>
              <a:t>目的是</a:t>
            </a:r>
            <a:r>
              <a:rPr sz="1800" dirty="0">
                <a:ea typeface="宋体" panose="02010600030101010101" pitchFamily="2" charset="-122"/>
                <a:sym typeface="+mn-ea"/>
              </a:rPr>
              <a:t>在保持应用程序的核心简单且可扩展</a:t>
            </a:r>
          </a:p>
        </p:txBody>
      </p:sp>
      <p:pic>
        <p:nvPicPr>
          <p:cNvPr id="3" name="图片 2"/>
          <p:cNvPicPr>
            <a:picLocks noChangeAspect="1"/>
          </p:cNvPicPr>
          <p:nvPr/>
        </p:nvPicPr>
        <p:blipFill>
          <a:blip r:embed="rId2"/>
          <a:stretch>
            <a:fillRect/>
          </a:stretch>
        </p:blipFill>
        <p:spPr>
          <a:xfrm>
            <a:off x="932815" y="4701540"/>
            <a:ext cx="4095750" cy="1666875"/>
          </a:xfrm>
          <a:prstGeom prst="rect">
            <a:avLst/>
          </a:prstGeom>
        </p:spPr>
      </p:pic>
      <p:sp>
        <p:nvSpPr>
          <p:cNvPr id="5" name="Content Placeholder 2"/>
          <p:cNvSpPr txBox="1">
            <a:spLocks noGrp="1"/>
          </p:cNvSpPr>
          <p:nvPr/>
        </p:nvSpPr>
        <p:spPr>
          <a:xfrm>
            <a:off x="7013575" y="1272540"/>
            <a:ext cx="4474845"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sz="1800" dirty="0">
                <a:ea typeface="宋体" panose="02010600030101010101" pitchFamily="2" charset="-122"/>
                <a:sym typeface="+mn-ea"/>
              </a:rPr>
              <a:t>jinja2是Python的一个流行的模板引擎。</a:t>
            </a:r>
            <a:r>
              <a:rPr lang="zh-CN" sz="1800" dirty="0">
                <a:ea typeface="宋体" panose="02010600030101010101" pitchFamily="2" charset="-122"/>
                <a:sym typeface="+mn-ea"/>
              </a:rPr>
              <a:t>用来呈现</a:t>
            </a:r>
            <a:r>
              <a:rPr sz="1800" dirty="0">
                <a:ea typeface="宋体" panose="02010600030101010101" pitchFamily="2" charset="-122"/>
                <a:sym typeface="+mn-ea"/>
              </a:rPr>
              <a:t>动态网页</a:t>
            </a:r>
          </a:p>
          <a:p>
            <a:pPr>
              <a:lnSpc>
                <a:spcPct val="150000"/>
              </a:lnSpc>
            </a:pPr>
            <a:r>
              <a:rPr sz="1800" dirty="0">
                <a:ea typeface="宋体" panose="02010600030101010101" pitchFamily="2" charset="-122"/>
                <a:sym typeface="+mn-ea"/>
              </a:rPr>
              <a:t>WSGI</a:t>
            </a:r>
            <a:r>
              <a:rPr lang="zh-CN" sz="1800" dirty="0">
                <a:ea typeface="宋体" panose="02010600030101010101" pitchFamily="2" charset="-122"/>
                <a:sym typeface="+mn-ea"/>
              </a:rPr>
              <a:t>，Web Server Gateway Interface，Web服务器网关接口，是Web服务器和Web应用程序之间的接口规范</a:t>
            </a:r>
          </a:p>
          <a:p>
            <a:pPr>
              <a:lnSpc>
                <a:spcPct val="150000"/>
              </a:lnSpc>
            </a:pPr>
            <a:r>
              <a:rPr lang="zh-CN" sz="1800" dirty="0">
                <a:ea typeface="宋体" panose="02010600030101010101" pitchFamily="2" charset="-122"/>
                <a:sym typeface="+mn-ea"/>
              </a:rPr>
              <a:t>Werkzeug，一个WSGI工具包，它实现了请求，响应对象和实用函数。 这样就可以在它基础上构建web框架</a:t>
            </a:r>
          </a:p>
          <a:p>
            <a:pPr>
              <a:lnSpc>
                <a:spcPct val="150000"/>
              </a:lnSpc>
            </a:pPr>
            <a:endParaRPr sz="1800" dirty="0">
              <a:ea typeface="宋体" panose="02010600030101010101" pitchFamily="2" charset="-122"/>
              <a:sym typeface="+mn-ea"/>
            </a:endParaRPr>
          </a:p>
        </p:txBody>
      </p:sp>
    </p:spTree>
    <p:extLst>
      <p:ext uri="{BB962C8B-B14F-4D97-AF65-F5344CB8AC3E}">
        <p14:creationId xmlns:p14="http://schemas.microsoft.com/office/powerpoint/2010/main" val="3326300800"/>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c5231e55-f2d6-4fef-ae96-2a44245aea69}"/>
</p:tagLst>
</file>

<file path=ppt/tags/tag11.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3.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4.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5.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6.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5deddf53-fb83-47e1-b8bf-ec4eda238e27}"/>
</p:tagLst>
</file>

<file path=ppt/tags/tag18.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9.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615,&quot;width&quot;:8610}"/>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1405839f-f4c4-465b-bd27-fcb4ca328df6}"/>
</p:tagLst>
</file>

<file path=ppt/tags/tag21.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1405839f-f4c4-465b-bd27-fcb4ca328df6}"/>
</p:tagLst>
</file>

<file path=ppt/tags/tag23.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eb6c0e03-c506-445f-a172-812d020e594c}"/>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3a86f1a7-c8c3-47f8-a619-52fa5cd58e69}"/>
</p:tagLst>
</file>

<file path=ppt/tags/tag26.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3a86f1a7-c8c3-47f8-a619-52fa5cd58e69}"/>
</p:tagLst>
</file>

<file path=ppt/tags/tag28.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29.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xml><?xml version="1.0" encoding="utf-8"?>
<p:tagLst xmlns:a="http://schemas.openxmlformats.org/drawingml/2006/main" xmlns:r="http://schemas.openxmlformats.org/officeDocument/2006/relationships" xmlns:p="http://schemas.openxmlformats.org/presentationml/2006/main">
  <p:tag name="REFSHAPE" val="1221046044"/>
  <p:tag name="KSO_WM_UNIT_PLACING_PICTURE_USER_VIEWPORT" val="{&quot;height&quot;:6030,&quot;width&quot;:4560}"/>
</p:tagLst>
</file>

<file path=ppt/tags/tag30.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1.xml><?xml version="1.0" encoding="utf-8"?>
<p:tagLst xmlns:a="http://schemas.openxmlformats.org/drawingml/2006/main" xmlns:r="http://schemas.openxmlformats.org/officeDocument/2006/relationships" xmlns:p="http://schemas.openxmlformats.org/presentationml/2006/main">
  <p:tag name="KSO_WM_UNIT_TABLE_BEAUTIFY" val="smartTable{45ed55bc-6a0f-4653-8664-4ade73765e39}"/>
</p:tagLst>
</file>

<file path=ppt/tags/tag3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3.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4.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5.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6.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7.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8.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9.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285cbe3c-194e-4a57-b81d-ea96dc121481}"/>
</p:tagLst>
</file>

<file path=ppt/tags/tag40.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5.xml><?xml version="1.0" encoding="utf-8"?>
<p:tagLst xmlns:a="http://schemas.openxmlformats.org/drawingml/2006/main" xmlns:r="http://schemas.openxmlformats.org/officeDocument/2006/relationships" xmlns:p="http://schemas.openxmlformats.org/presentationml/2006/main">
  <p:tag name="REFSHAPE" val="1841329844"/>
  <p:tag name="KSO_WM_UNIT_PLACING_PICTURE_USER_VIEWPORT" val="{&quot;height&quot;:11595,&quot;width&quot;:10365}"/>
</p:tagLst>
</file>

<file path=ppt/tags/tag6.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7.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8.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9.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heme/theme1.xml><?xml version="1.0" encoding="utf-8"?>
<a:theme xmlns:a="http://schemas.openxmlformats.org/drawingml/2006/main" name="主题5">
  <a:themeElements>
    <a:clrScheme name="自定义 39">
      <a:dk1>
        <a:srgbClr val="000000"/>
      </a:dk1>
      <a:lt1>
        <a:srgbClr val="FFFFFF"/>
      </a:lt1>
      <a:dk2>
        <a:srgbClr val="778495"/>
      </a:dk2>
      <a:lt2>
        <a:srgbClr val="F0F0F0"/>
      </a:lt2>
      <a:accent1>
        <a:srgbClr val="2FACB2"/>
      </a:accent1>
      <a:accent2>
        <a:srgbClr val="7B868A"/>
      </a:accent2>
      <a:accent3>
        <a:srgbClr val="77D6DB"/>
      </a:accent3>
      <a:accent4>
        <a:srgbClr val="84B571"/>
      </a:accent4>
      <a:accent5>
        <a:srgbClr val="78989F"/>
      </a:accent5>
      <a:accent6>
        <a:srgbClr val="6F81B0"/>
      </a:accent6>
      <a:hlink>
        <a:srgbClr val="2993A0"/>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2495</TotalTime>
  <Words>6492</Words>
  <Application>Microsoft Office PowerPoint</Application>
  <PresentationFormat>宽屏</PresentationFormat>
  <Paragraphs>1134</Paragraphs>
  <Slides>63</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PingFang SC</vt:lpstr>
      <vt:lpstr>Source Code Pro</vt:lpstr>
      <vt:lpstr>宋体</vt:lpstr>
      <vt:lpstr>微软雅黑</vt:lpstr>
      <vt:lpstr>Arial</vt:lpstr>
      <vt:lpstr>Calibri</vt:lpstr>
      <vt:lpstr>Calibri Light</vt:lpstr>
      <vt:lpstr>Cambria Math</vt:lpstr>
      <vt:lpstr>Wingdings</vt:lpstr>
      <vt:lpstr>主题5</vt:lpstr>
      <vt:lpstr>PowerPoint 演示文稿</vt:lpstr>
      <vt:lpstr>PowerPoint 演示文稿</vt:lpstr>
      <vt:lpstr> 产品封装与环境部署</vt:lpstr>
      <vt:lpstr>学习方法</vt:lpstr>
      <vt:lpstr>&gt;&gt;   今天的学习目标</vt:lpstr>
      <vt:lpstr>PowerPoint 演示文稿</vt:lpstr>
      <vt:lpstr>产品封装技术选型</vt:lpstr>
      <vt:lpstr>数据可视化的技术选型</vt:lpstr>
      <vt:lpstr>Flask介绍</vt:lpstr>
      <vt:lpstr>Flask介绍</vt:lpstr>
      <vt:lpstr>Flask介绍</vt:lpstr>
      <vt:lpstr>echarts使用</vt:lpstr>
      <vt:lpstr>echarts使用</vt:lpstr>
      <vt:lpstr>echarts使用</vt:lpstr>
      <vt:lpstr>nCoV抓取&amp;可视化（echarts）</vt:lpstr>
      <vt:lpstr>nCoV抓取&amp;可视化（echarts）</vt:lpstr>
      <vt:lpstr>nCoV抓取&amp;可视化（echarts）</vt:lpstr>
      <vt:lpstr>nCoV抓取&amp;可视化（echarts）</vt:lpstr>
      <vt:lpstr>nCoV抓取&amp;可视化（echarts）</vt:lpstr>
      <vt:lpstr>nCoV抓取&amp;可视化（echarts）</vt:lpstr>
      <vt:lpstr>nCoV抓取&amp;可视化（echarts）</vt:lpstr>
      <vt:lpstr>nCoV抓取&amp;可视化（echarts）</vt:lpstr>
      <vt:lpstr>gunicorn使用</vt:lpstr>
      <vt:lpstr>gunicorn使用</vt:lpstr>
      <vt:lpstr>gunicorn使用</vt:lpstr>
      <vt:lpstr>本地运行flask应用</vt:lpstr>
      <vt:lpstr>安装依赖包</vt:lpstr>
      <vt:lpstr>To Do：项目部署演练</vt:lpstr>
      <vt:lpstr>交互式平台设计演练（1）</vt:lpstr>
      <vt:lpstr>交互式平台设计演练（2）</vt:lpstr>
      <vt:lpstr>交互式平台设计演练（2）</vt:lpstr>
      <vt:lpstr>交互式平台设计演练（2）</vt:lpstr>
      <vt:lpstr>交互式平台设计演练（2）</vt:lpstr>
      <vt:lpstr>Summary</vt:lpstr>
      <vt:lpstr>PowerPoint 演示文稿</vt:lpstr>
      <vt:lpstr>特征工程</vt:lpstr>
      <vt:lpstr>特征工程（多重共线性）</vt:lpstr>
      <vt:lpstr>评分卡模型</vt:lpstr>
      <vt:lpstr>评分卡模型</vt:lpstr>
      <vt:lpstr>评分卡模型</vt:lpstr>
      <vt:lpstr>评分卡模型</vt:lpstr>
      <vt:lpstr>评分卡模型</vt:lpstr>
      <vt:lpstr>评分卡模型</vt:lpstr>
      <vt:lpstr>评分卡模型</vt:lpstr>
      <vt:lpstr>评分卡模型</vt:lpstr>
      <vt:lpstr>评分卡模型</vt:lpstr>
      <vt:lpstr>评分卡模型</vt:lpstr>
      <vt:lpstr>评分卡模型</vt:lpstr>
      <vt:lpstr>评分卡模型</vt:lpstr>
      <vt:lpstr>评分卡模型</vt:lpstr>
      <vt:lpstr>评分卡模型</vt:lpstr>
      <vt:lpstr>评分卡模型</vt:lpstr>
      <vt:lpstr>Project：基于评分卡的风控模型开发</vt:lpstr>
      <vt:lpstr>缺失值处理</vt:lpstr>
      <vt:lpstr>Project：基于评分卡的风控模型开发</vt:lpstr>
      <vt:lpstr>Project：基于评分卡的风控模型开发</vt:lpstr>
      <vt:lpstr>Project：基于评分卡的风控模型开发</vt:lpstr>
      <vt:lpstr>Project：基于评分卡的风控模型开发</vt:lpstr>
      <vt:lpstr>Project：基于评分卡的风控模型开发</vt:lpstr>
      <vt:lpstr>Project：基于评分卡的风控模型开发</vt:lpstr>
      <vt:lpstr>Summary</vt:lpstr>
      <vt:lpstr>Summary</vt:lpstr>
      <vt:lpstr>Thank You Using data to solve problems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Chen Yang</cp:lastModifiedBy>
  <cp:revision>476</cp:revision>
  <cp:lastPrinted>2019-08-30T06:35:00Z</cp:lastPrinted>
  <dcterms:created xsi:type="dcterms:W3CDTF">2019-08-30T06:35:00Z</dcterms:created>
  <dcterms:modified xsi:type="dcterms:W3CDTF">2020-10-28T04:51:23Z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2018-09-05T07:32:19.2711686Z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2052-11.1.0.9828</vt:lpwstr>
  </property>
</Properties>
</file>