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58" r:id="rId5"/>
    <p:sldId id="265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94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672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4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1F16-65BE-4226-9C14-C6917036514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82D456-5F09-492F-9076-CE86FDF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../../Downloads/Case-Study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project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3A20-5A58-D8CB-1F20-1ADD9D25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052" y="0"/>
            <a:ext cx="7766936" cy="1646302"/>
          </a:xfrm>
        </p:spPr>
        <p:txBody>
          <a:bodyPr/>
          <a:lstStyle/>
          <a:p>
            <a:pPr algn="l"/>
            <a:r>
              <a:rPr lang="en-US" dirty="0" err="1"/>
              <a:t>Cyclistic</a:t>
            </a:r>
            <a:r>
              <a:rPr lang="en-US" dirty="0"/>
              <a:t> Bikes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16E0F-1AEB-AFA2-CF53-DE689F1F0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052" y="1646302"/>
            <a:ext cx="7766936" cy="473055"/>
          </a:xfrm>
        </p:spPr>
        <p:txBody>
          <a:bodyPr/>
          <a:lstStyle/>
          <a:p>
            <a:pPr algn="l"/>
            <a:r>
              <a:rPr lang="en-US" dirty="0"/>
              <a:t>A closer look at rider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46D81-DCFE-3D2F-3C46-53A89B155DA0}"/>
              </a:ext>
            </a:extLst>
          </p:cNvPr>
          <p:cNvSpPr txBox="1"/>
          <p:nvPr/>
        </p:nvSpPr>
        <p:spPr>
          <a:xfrm>
            <a:off x="1131052" y="2373770"/>
            <a:ext cx="716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Purpose: Data exploration of 2022 rider data comparing annual vs. casual riders. The goal is to produce recommendations to the marketing team that drive conversion of casual members to annual subscriptions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553607-388B-788B-3D1D-D32FB50D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65659"/>
            <a:ext cx="2843465" cy="268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23 Radio Asura 26&quot; Dirt Jump Bike - Metallic Green | Time 2 Shine BMX">
            <a:extLst>
              <a:ext uri="{FF2B5EF4-FFF2-40B4-BE49-F238E27FC236}">
                <a16:creationId xmlns:a16="http://schemas.microsoft.com/office/drawing/2014/main" id="{D769FCB0-13DE-20FA-9CB3-3C3D0F1BE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42" y="3765659"/>
            <a:ext cx="3565496" cy="26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C2D-C732-FCDB-1AFA-192D8DD0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6180-703E-7D98-E0E0-0BF19494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521"/>
            <a:ext cx="8596668" cy="4357841"/>
          </a:xfrm>
        </p:spPr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hlinkClick r:id="rId2" action="ppaction://hlinkfile"/>
              </a:rPr>
              <a:t>Case Study</a:t>
            </a:r>
            <a:endParaRPr lang="en-US" dirty="0"/>
          </a:p>
          <a:p>
            <a:r>
              <a:rPr lang="en-US" dirty="0"/>
              <a:t>Data: </a:t>
            </a:r>
            <a:r>
              <a:rPr lang="en-US" dirty="0">
                <a:hlinkClick r:id="rId3"/>
              </a:rPr>
              <a:t>https://divvy-tripdata.s3.amazonaws.com/index.html</a:t>
            </a:r>
            <a:r>
              <a:rPr lang="en-US" dirty="0"/>
              <a:t> - 2022</a:t>
            </a:r>
          </a:p>
          <a:p>
            <a:r>
              <a:rPr lang="en-US" dirty="0"/>
              <a:t>R Core Team (2021). R: A language and environment for statistical computing. R Foundation for Statistical Computing, Vienna, Austria. URL </a:t>
            </a:r>
            <a:r>
              <a:rPr lang="en-US" dirty="0">
                <a:hlinkClick r:id="rId4"/>
              </a:rPr>
              <a:t>https://www.R-project.org/</a:t>
            </a:r>
            <a:endParaRPr lang="en-US" dirty="0"/>
          </a:p>
          <a:p>
            <a:pPr lvl="1"/>
            <a:r>
              <a:rPr lang="en-US" dirty="0"/>
              <a:t>Packages – </a:t>
            </a:r>
            <a:r>
              <a:rPr lang="en-US" dirty="0" err="1"/>
              <a:t>tidyverse</a:t>
            </a:r>
            <a:r>
              <a:rPr lang="en-US" dirty="0"/>
              <a:t>, ggplot2, </a:t>
            </a:r>
            <a:r>
              <a:rPr lang="en-US" dirty="0" err="1"/>
              <a:t>lubridate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skimr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973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EAFC-D905-07BC-A5F8-8467AB6A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 and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D586-164C-93AB-6142-1DAED596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353"/>
            <a:ext cx="8596668" cy="3880773"/>
          </a:xfrm>
        </p:spPr>
        <p:txBody>
          <a:bodyPr/>
          <a:lstStyle/>
          <a:p>
            <a:r>
              <a:rPr lang="en-US" dirty="0"/>
              <a:t>Audience: Dir. Marketing, Marketing Analytics Team, </a:t>
            </a:r>
            <a:r>
              <a:rPr lang="en-US" dirty="0" err="1"/>
              <a:t>Cyclistic</a:t>
            </a:r>
            <a:r>
              <a:rPr lang="en-US" dirty="0"/>
              <a:t> Executive Team</a:t>
            </a:r>
          </a:p>
          <a:p>
            <a:r>
              <a:rPr lang="en-US" dirty="0"/>
              <a:t>Key Question - 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 and how can we design marketing strategies aimed at converting casual riders into annual members?</a:t>
            </a:r>
          </a:p>
        </p:txBody>
      </p:sp>
      <p:pic>
        <p:nvPicPr>
          <p:cNvPr id="1032" name="Picture 8" descr="mark, question, green, graphic, graphical, green color, white background,  cut out, communication, sign | Pxfuel">
            <a:extLst>
              <a:ext uri="{FF2B5EF4-FFF2-40B4-BE49-F238E27FC236}">
                <a16:creationId xmlns:a16="http://schemas.microsoft.com/office/drawing/2014/main" id="{3C2B7EEF-1A9E-6AB8-4E0B-0385AF49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6886"/>
            <a:ext cx="1677265" cy="30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D wallpaper: bike, sign, green, graph, graphical, green color, white  background | Wallpaper Flare">
            <a:extLst>
              <a:ext uri="{FF2B5EF4-FFF2-40B4-BE49-F238E27FC236}">
                <a16:creationId xmlns:a16="http://schemas.microsoft.com/office/drawing/2014/main" id="{D3E6B7E8-673F-F4A3-1E52-F5BBA311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04" y="3744119"/>
            <a:ext cx="3172218" cy="23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0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04AE55-45C3-668E-509D-7F4553E3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2" y="916732"/>
            <a:ext cx="6856037" cy="5024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986CF-1E0D-BD40-708D-14F16ECA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2" y="167813"/>
            <a:ext cx="8596668" cy="1320800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B2B9-57CD-A472-EA1B-6AE5C482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2" y="1035686"/>
            <a:ext cx="2544430" cy="3880773"/>
          </a:xfrm>
        </p:spPr>
        <p:txBody>
          <a:bodyPr/>
          <a:lstStyle/>
          <a:p>
            <a:r>
              <a:rPr lang="en-US" dirty="0"/>
              <a:t>Members tend to use the bikes more on the weekdays vs. casual counterparts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Opposite usage peaks during the week by member type</a:t>
            </a:r>
          </a:p>
        </p:txBody>
      </p:sp>
    </p:spTree>
    <p:extLst>
      <p:ext uri="{BB962C8B-B14F-4D97-AF65-F5344CB8AC3E}">
        <p14:creationId xmlns:p14="http://schemas.microsoft.com/office/powerpoint/2010/main" val="188617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C206-EBA6-75B5-5BCA-036D90B4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5DA-2276-B6E4-1C3B-D880D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" y="1446424"/>
            <a:ext cx="2262419" cy="3880773"/>
          </a:xfrm>
        </p:spPr>
        <p:txBody>
          <a:bodyPr/>
          <a:lstStyle/>
          <a:p>
            <a:r>
              <a:rPr lang="en-US" dirty="0"/>
              <a:t>Member average ride time is much shorter on average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33978-6298-0D2B-906F-5D3C871E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1" y="1569101"/>
            <a:ext cx="6637019" cy="48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2547-12A2-1923-81EE-1C33D41D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59E6-1F0A-6DBF-4D26-77013398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16" y="1930400"/>
            <a:ext cx="8596668" cy="39054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Member</a:t>
            </a:r>
            <a:r>
              <a:rPr lang="en-US" dirty="0"/>
              <a:t> users are </a:t>
            </a:r>
            <a:r>
              <a:rPr lang="en-US" dirty="0">
                <a:solidFill>
                  <a:srgbClr val="92D050"/>
                </a:solidFill>
              </a:rPr>
              <a:t>more likely </a:t>
            </a:r>
            <a:r>
              <a:rPr lang="en-US" dirty="0"/>
              <a:t>to be biking </a:t>
            </a:r>
            <a:r>
              <a:rPr lang="en-US" dirty="0">
                <a:solidFill>
                  <a:srgbClr val="92D050"/>
                </a:solidFill>
              </a:rPr>
              <a:t>during the workweek</a:t>
            </a:r>
            <a:r>
              <a:rPr lang="en-US" dirty="0"/>
              <a:t> and less likely on weekend vs. casual riders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Member</a:t>
            </a:r>
            <a:r>
              <a:rPr lang="en-US" dirty="0"/>
              <a:t> users ride for </a:t>
            </a:r>
            <a:r>
              <a:rPr lang="en-US" dirty="0">
                <a:solidFill>
                  <a:srgbClr val="92D050"/>
                </a:solidFill>
              </a:rPr>
              <a:t>shorter durations </a:t>
            </a:r>
            <a:r>
              <a:rPr lang="en-US" dirty="0"/>
              <a:t>on average vs. casual riders</a:t>
            </a:r>
          </a:p>
          <a:p>
            <a:endParaRPr lang="en-US" dirty="0"/>
          </a:p>
          <a:p>
            <a:r>
              <a:rPr lang="en-US" dirty="0"/>
              <a:t>Marketing that highlights the </a:t>
            </a:r>
            <a:r>
              <a:rPr lang="en-US" dirty="0">
                <a:solidFill>
                  <a:srgbClr val="92D050"/>
                </a:solidFill>
              </a:rPr>
              <a:t>benefits</a:t>
            </a:r>
            <a:r>
              <a:rPr lang="en-US" dirty="0"/>
              <a:t> of </a:t>
            </a:r>
            <a:r>
              <a:rPr lang="en-US" dirty="0" err="1"/>
              <a:t>Cyclistic</a:t>
            </a:r>
            <a:r>
              <a:rPr lang="en-US" dirty="0"/>
              <a:t> bikes in a </a:t>
            </a:r>
            <a:r>
              <a:rPr lang="en-US" dirty="0">
                <a:solidFill>
                  <a:srgbClr val="92D050"/>
                </a:solidFill>
              </a:rPr>
              <a:t>commuting</a:t>
            </a:r>
            <a:r>
              <a:rPr lang="en-US" dirty="0"/>
              <a:t> style may be more likely to </a:t>
            </a:r>
            <a:r>
              <a:rPr lang="en-US" dirty="0">
                <a:solidFill>
                  <a:srgbClr val="92D050"/>
                </a:solidFill>
              </a:rPr>
              <a:t>drive conversions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Casual riders </a:t>
            </a:r>
            <a:r>
              <a:rPr lang="en-US" dirty="0">
                <a:solidFill>
                  <a:schemeClr val="tx1"/>
                </a:solidFill>
              </a:rPr>
              <a:t>are more likely to be one-off riders enjoying a weekend out and ride for </a:t>
            </a:r>
            <a:r>
              <a:rPr lang="en-US" dirty="0">
                <a:solidFill>
                  <a:srgbClr val="92D050"/>
                </a:solidFill>
              </a:rPr>
              <a:t>longer periods of time </a:t>
            </a:r>
            <a:r>
              <a:rPr lang="en-US" dirty="0">
                <a:solidFill>
                  <a:schemeClr val="tx1"/>
                </a:solidFill>
              </a:rPr>
              <a:t>on the </a:t>
            </a:r>
            <a:r>
              <a:rPr lang="en-US" dirty="0">
                <a:solidFill>
                  <a:srgbClr val="92D050"/>
                </a:solidFill>
              </a:rPr>
              <a:t>weekends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5F87E-8FC7-E7E2-E800-47A03E72F6F6}"/>
              </a:ext>
            </a:extLst>
          </p:cNvPr>
          <p:cNvSpPr txBox="1">
            <a:spLocks/>
          </p:cNvSpPr>
          <p:nvPr/>
        </p:nvSpPr>
        <p:spPr>
          <a:xfrm>
            <a:off x="571116" y="3947044"/>
            <a:ext cx="8596668" cy="178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5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572D-D1A4-6F2A-E83F-600163A7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691"/>
            <a:ext cx="8596668" cy="72043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9EA-BD81-B120-FA1A-E2F5009C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0493"/>
            <a:ext cx="8596668" cy="3958562"/>
          </a:xfrm>
        </p:spPr>
        <p:txBody>
          <a:bodyPr>
            <a:normAutofit/>
          </a:bodyPr>
          <a:lstStyle/>
          <a:p>
            <a:r>
              <a:rPr lang="en-US" dirty="0"/>
              <a:t>Marketing strategies should be aimed at commuter riders</a:t>
            </a:r>
          </a:p>
          <a:p>
            <a:pPr lvl="1"/>
            <a:r>
              <a:rPr lang="en-US" dirty="0"/>
              <a:t>Convenience 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Ease-of-use</a:t>
            </a:r>
          </a:p>
          <a:p>
            <a:pPr lvl="1"/>
            <a:r>
              <a:rPr lang="en-US" dirty="0"/>
              <a:t>Time/Money Savings</a:t>
            </a:r>
          </a:p>
          <a:p>
            <a:r>
              <a:rPr lang="en-US" dirty="0"/>
              <a:t>Market to urban and high-traffic communities</a:t>
            </a:r>
          </a:p>
          <a:p>
            <a:pPr lvl="1"/>
            <a:r>
              <a:rPr lang="en-US" dirty="0"/>
              <a:t>Bus Stops</a:t>
            </a:r>
          </a:p>
          <a:p>
            <a:pPr lvl="1"/>
            <a:r>
              <a:rPr lang="en-US" dirty="0"/>
              <a:t>Public Transit</a:t>
            </a:r>
          </a:p>
          <a:p>
            <a:pPr lvl="1"/>
            <a:r>
              <a:rPr lang="en-US" dirty="0"/>
              <a:t>High Traffic Highways</a:t>
            </a:r>
          </a:p>
          <a:p>
            <a:r>
              <a:rPr lang="en-US" dirty="0"/>
              <a:t>Avoid marketing focused on ‘hardcore’ riders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75BB5-27A1-EAA6-AFD4-2B26008A5DDA}"/>
              </a:ext>
            </a:extLst>
          </p:cNvPr>
          <p:cNvSpPr txBox="1"/>
          <p:nvPr/>
        </p:nvSpPr>
        <p:spPr>
          <a:xfrm>
            <a:off x="677334" y="1108363"/>
            <a:ext cx="8091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Context: : 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 and how can we design marketing strategies aimed at converting casual riders into annual members?. </a:t>
            </a:r>
          </a:p>
        </p:txBody>
      </p:sp>
    </p:spTree>
    <p:extLst>
      <p:ext uri="{BB962C8B-B14F-4D97-AF65-F5344CB8AC3E}">
        <p14:creationId xmlns:p14="http://schemas.microsoft.com/office/powerpoint/2010/main" val="85716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39E5-DD01-42FE-2D69-ACD966C5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8615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2BB9-48A9-D443-506D-E053224D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 – performed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D51C-C9FA-46BC-B670-4D5027F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007"/>
            <a:ext cx="8596668" cy="3880773"/>
          </a:xfrm>
        </p:spPr>
        <p:txBody>
          <a:bodyPr/>
          <a:lstStyle/>
          <a:p>
            <a:r>
              <a:rPr lang="en-US" dirty="0"/>
              <a:t>Merge 12 months file</a:t>
            </a:r>
          </a:p>
          <a:p>
            <a:r>
              <a:rPr lang="en-US" dirty="0"/>
              <a:t>Add </a:t>
            </a:r>
            <a:r>
              <a:rPr lang="en-US" dirty="0" err="1"/>
              <a:t>ride_length</a:t>
            </a:r>
            <a:r>
              <a:rPr lang="en-US" dirty="0"/>
              <a:t> and </a:t>
            </a:r>
            <a:r>
              <a:rPr lang="en-US" dirty="0" err="1"/>
              <a:t>day_of_the_week</a:t>
            </a:r>
            <a:r>
              <a:rPr lang="en-US" dirty="0"/>
              <a:t> columns</a:t>
            </a:r>
          </a:p>
          <a:p>
            <a:r>
              <a:rPr lang="en-US" dirty="0"/>
              <a:t>Filter </a:t>
            </a:r>
            <a:r>
              <a:rPr lang="en-US" dirty="0" err="1"/>
              <a:t>ride_length</a:t>
            </a:r>
            <a:r>
              <a:rPr lang="en-US" dirty="0"/>
              <a:t> &gt; 0 (100 rows removed, unclear reason for data)</a:t>
            </a:r>
          </a:p>
          <a:p>
            <a:r>
              <a:rPr lang="en-US" dirty="0"/>
              <a:t>Trim unneeded columns</a:t>
            </a:r>
          </a:p>
        </p:txBody>
      </p:sp>
    </p:spTree>
    <p:extLst>
      <p:ext uri="{BB962C8B-B14F-4D97-AF65-F5344CB8AC3E}">
        <p14:creationId xmlns:p14="http://schemas.microsoft.com/office/powerpoint/2010/main" val="3680421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7008</TotalTime>
  <Words>385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Cyclistic Bikes</vt:lpstr>
      <vt:lpstr>Sources</vt:lpstr>
      <vt:lpstr>Key Question and Audience</vt:lpstr>
      <vt:lpstr>Key Findings</vt:lpstr>
      <vt:lpstr>Key Findings (cont.)</vt:lpstr>
      <vt:lpstr>Conclusions</vt:lpstr>
      <vt:lpstr>Recommendations</vt:lpstr>
      <vt:lpstr>Appendix</vt:lpstr>
      <vt:lpstr>Data Cleaning Steps – performed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Bikes</dc:title>
  <dc:creator>Zachary Liu</dc:creator>
  <cp:lastModifiedBy>Zachary Liu</cp:lastModifiedBy>
  <cp:revision>4</cp:revision>
  <dcterms:created xsi:type="dcterms:W3CDTF">2023-07-31T19:48:31Z</dcterms:created>
  <dcterms:modified xsi:type="dcterms:W3CDTF">2023-08-09T21:51:31Z</dcterms:modified>
</cp:coreProperties>
</file>