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9" r:id="rId4"/>
    <p:sldId id="309" r:id="rId5"/>
    <p:sldId id="310" r:id="rId6"/>
    <p:sldId id="311" r:id="rId7"/>
    <p:sldId id="260" r:id="rId8"/>
    <p:sldId id="312" r:id="rId9"/>
    <p:sldId id="313" r:id="rId10"/>
    <p:sldId id="332" r:id="rId11"/>
    <p:sldId id="340" r:id="rId12"/>
    <p:sldId id="334" r:id="rId13"/>
    <p:sldId id="335" r:id="rId14"/>
    <p:sldId id="336" r:id="rId15"/>
    <p:sldId id="341" r:id="rId16"/>
    <p:sldId id="337" r:id="rId17"/>
    <p:sldId id="272" r:id="rId18"/>
    <p:sldId id="28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288" y="45"/>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BF20-DF3B-4089-A157-C423B81941B8}"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E15EC-5485-46CA-B1CB-CC3AF0B8A19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4064C-B1C8-4B8F-82B1-6A8D1A5749D3}" type="datetime1">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057710-742C-40D8-8274-244181F055F3}" type="datetime1">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C28A5-CEC3-4051-A8C3-9375E3DE30B4}" type="datetime1">
              <a:rPr lang="zh-CN" altLang="en-US" smtClean="0"/>
              <a:t>2022/12/30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872280"/>
            <a:ext cx="11305256" cy="829945"/>
          </a:xfrm>
          <a:prstGeom prst="rect">
            <a:avLst/>
          </a:prstGeom>
          <a:noFill/>
        </p:spPr>
        <p:txBody>
          <a:bodyPr wrap="square" rtlCol="0">
            <a:spAutoFit/>
          </a:bodyPr>
          <a:lstStyle/>
          <a:p>
            <a:pPr algn="ctr"/>
            <a:r>
              <a:rPr lang="zh-CN" altLang="en-US" sz="4800" b="1" dirty="0">
                <a:cs typeface="+mn-ea"/>
                <a:sym typeface="+mn-lt"/>
              </a:rPr>
              <a:t>有机无机杂化陶瓷膜的制备与表征</a:t>
            </a:r>
          </a:p>
        </p:txBody>
      </p:sp>
      <p:sp>
        <p:nvSpPr>
          <p:cNvPr id="10" name="文本框 9"/>
          <p:cNvSpPr txBox="1"/>
          <p:nvPr/>
        </p:nvSpPr>
        <p:spPr>
          <a:xfrm>
            <a:off x="7221855" y="4856480"/>
            <a:ext cx="2519045" cy="398780"/>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汇报人：王天颂</a:t>
            </a:r>
          </a:p>
        </p:txBody>
      </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且为免费推广模板"/>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此模板为小乖乖设计原创"/>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967865" y="3911600"/>
            <a:ext cx="8255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descr="7c1ed21b0ef41bd57c0e207956da81cb38db3dda"/>
          <p:cNvPicPr>
            <a:picLocks noChangeAspect="1"/>
          </p:cNvPicPr>
          <p:nvPr/>
        </p:nvPicPr>
        <p:blipFill>
          <a:blip r:embed="rId3"/>
          <a:stretch>
            <a:fillRect/>
          </a:stretch>
        </p:blipFill>
        <p:spPr>
          <a:xfrm>
            <a:off x="4970780" y="782955"/>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研究内容</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10</a:t>
            </a:fld>
            <a:endParaRPr lang="zh-CN" altLang="en-US"/>
          </a:p>
        </p:txBody>
      </p:sp>
      <p:cxnSp>
        <p:nvCxnSpPr>
          <p:cNvPr id="89" name="直接连接符 88"/>
          <p:cNvCxnSpPr/>
          <p:nvPr/>
        </p:nvCxnSpPr>
        <p:spPr>
          <a:xfrm>
            <a:off x="6096000" y="1939925"/>
            <a:ext cx="0" cy="466979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7160" y="1477010"/>
            <a:ext cx="6367780" cy="398780"/>
          </a:xfrm>
          <a:prstGeom prst="rect">
            <a:avLst/>
          </a:prstGeom>
          <a:noFill/>
        </p:spPr>
        <p:txBody>
          <a:bodyPr wrap="none" rtlCol="0">
            <a:spAutoFit/>
          </a:bodyPr>
          <a:lstStyle/>
          <a:p>
            <a:pPr marL="342900" indent="-342900" algn="l">
              <a:buFont typeface="+mj-lt"/>
              <a:buAutoNum type="arabicPeriod"/>
            </a:pPr>
            <a:r>
              <a:rPr lang="zh-CN" altLang="en-US" sz="2000"/>
              <a:t>新型非晶磷酸钙杂化材料的成分设计与微观结构解析</a:t>
            </a:r>
          </a:p>
        </p:txBody>
      </p:sp>
      <p:pic>
        <p:nvPicPr>
          <p:cNvPr id="10" name="图片 9"/>
          <p:cNvPicPr>
            <a:picLocks noChangeAspect="1"/>
          </p:cNvPicPr>
          <p:nvPr/>
        </p:nvPicPr>
        <p:blipFill>
          <a:blip r:embed="rId3"/>
          <a:stretch>
            <a:fillRect/>
          </a:stretch>
        </p:blipFill>
        <p:spPr>
          <a:xfrm>
            <a:off x="6504940" y="1477010"/>
            <a:ext cx="5199380" cy="2065655"/>
          </a:xfrm>
          <a:prstGeom prst="rect">
            <a:avLst/>
          </a:prstGeom>
        </p:spPr>
      </p:pic>
      <p:pic>
        <p:nvPicPr>
          <p:cNvPr id="11" name="图片 10"/>
          <p:cNvPicPr>
            <a:picLocks noChangeAspect="1"/>
          </p:cNvPicPr>
          <p:nvPr/>
        </p:nvPicPr>
        <p:blipFill>
          <a:blip r:embed="rId4"/>
          <a:stretch>
            <a:fillRect/>
          </a:stretch>
        </p:blipFill>
        <p:spPr>
          <a:xfrm>
            <a:off x="917575" y="4070985"/>
            <a:ext cx="4867275" cy="2285365"/>
          </a:xfrm>
          <a:prstGeom prst="rect">
            <a:avLst/>
          </a:prstGeom>
        </p:spPr>
      </p:pic>
      <p:pic>
        <p:nvPicPr>
          <p:cNvPr id="12" name="图片 11"/>
          <p:cNvPicPr>
            <a:picLocks noChangeAspect="1"/>
          </p:cNvPicPr>
          <p:nvPr/>
        </p:nvPicPr>
        <p:blipFill>
          <a:blip r:embed="rId5"/>
          <a:stretch>
            <a:fillRect/>
          </a:stretch>
        </p:blipFill>
        <p:spPr>
          <a:xfrm>
            <a:off x="6626225" y="3966210"/>
            <a:ext cx="4956810" cy="2390140"/>
          </a:xfrm>
          <a:prstGeom prst="rect">
            <a:avLst/>
          </a:prstGeom>
        </p:spPr>
      </p:pic>
      <p:sp>
        <p:nvSpPr>
          <p:cNvPr id="13" name="文本框 12"/>
          <p:cNvSpPr txBox="1"/>
          <p:nvPr/>
        </p:nvSpPr>
        <p:spPr>
          <a:xfrm>
            <a:off x="551180" y="2132965"/>
            <a:ext cx="5544820" cy="1753235"/>
          </a:xfrm>
          <a:prstGeom prst="rect">
            <a:avLst/>
          </a:prstGeom>
          <a:noFill/>
        </p:spPr>
        <p:txBody>
          <a:bodyPr wrap="square" rtlCol="0">
            <a:spAutoFit/>
          </a:bodyPr>
          <a:lstStyle/>
          <a:p>
            <a:pPr marL="285750" indent="-285750" algn="l" fontAlgn="auto">
              <a:lnSpc>
                <a:spcPct val="150000"/>
              </a:lnSpc>
              <a:buFont typeface="Wingdings" panose="05000000000000000000" charset="0"/>
              <a:buChar char="Ø"/>
            </a:pPr>
            <a:r>
              <a:rPr lang="zh-CN" altLang="en-US"/>
              <a:t>探究不同有机分子对杂化材料微观形貌的影响</a:t>
            </a:r>
          </a:p>
          <a:p>
            <a:pPr marL="285750" indent="-285750" algn="l" fontAlgn="auto">
              <a:lnSpc>
                <a:spcPct val="150000"/>
              </a:lnSpc>
              <a:buFont typeface="Wingdings" panose="05000000000000000000" charset="0"/>
              <a:buChar char="Ø"/>
            </a:pPr>
            <a:r>
              <a:rPr lang="zh-CN" altLang="en-US"/>
              <a:t>探究有机组分的掺杂比例对团簇尺寸影响</a:t>
            </a:r>
          </a:p>
          <a:p>
            <a:pPr marL="285750" indent="-285750" algn="l" fontAlgn="auto">
              <a:lnSpc>
                <a:spcPct val="150000"/>
              </a:lnSpc>
              <a:buFont typeface="Wingdings" panose="05000000000000000000" charset="0"/>
              <a:buChar char="Ø"/>
            </a:pPr>
            <a:r>
              <a:rPr lang="zh-CN" altLang="en-US"/>
              <a:t>探究不同有机组分的分子量对有机无机杂化材料的框架结构及纳米孔隙的</a:t>
            </a:r>
            <a:r>
              <a:rPr lang="zh-CN" altLang="en-US">
                <a:sym typeface="+mn-ea"/>
              </a:rPr>
              <a:t>调节作用</a:t>
            </a:r>
          </a:p>
        </p:txBody>
      </p:sp>
      <p:sp>
        <p:nvSpPr>
          <p:cNvPr id="14" name="文本框 13"/>
          <p:cNvSpPr txBox="1"/>
          <p:nvPr/>
        </p:nvSpPr>
        <p:spPr>
          <a:xfrm>
            <a:off x="797560" y="6582410"/>
            <a:ext cx="10596880" cy="275590"/>
          </a:xfrm>
          <a:prstGeom prst="rect">
            <a:avLst/>
          </a:prstGeom>
          <a:noFill/>
        </p:spPr>
        <p:txBody>
          <a:bodyPr wrap="square" rtlCol="0">
            <a:spAutoFit/>
          </a:bodyPr>
          <a:lstStyle/>
          <a:p>
            <a:pPr algn="l"/>
            <a:r>
              <a:rPr lang="zh-CN" altLang="en-US" sz="1200"/>
              <a:t>Biomolecule-assisted green synthesis of nanostructured calcium phosphates and their biomedical applications</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研究内容</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11</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1000" y="1447165"/>
            <a:ext cx="5501005" cy="398780"/>
          </a:xfrm>
          <a:prstGeom prst="rect">
            <a:avLst/>
          </a:prstGeom>
          <a:noFill/>
        </p:spPr>
        <p:txBody>
          <a:bodyPr wrap="square" rtlCol="0">
            <a:spAutoFit/>
          </a:bodyPr>
          <a:lstStyle/>
          <a:p>
            <a:pPr indent="0">
              <a:buFont typeface="+mj-lt"/>
              <a:buNone/>
            </a:pPr>
            <a:r>
              <a:rPr lang="en-US" altLang="zh-CN" sz="2000"/>
              <a:t>2.新型非晶磷酸钙杂化材料的分子动力学模拟</a:t>
            </a:r>
          </a:p>
        </p:txBody>
      </p:sp>
      <p:sp>
        <p:nvSpPr>
          <p:cNvPr id="10" name="文本框 9"/>
          <p:cNvSpPr txBox="1"/>
          <p:nvPr/>
        </p:nvSpPr>
        <p:spPr>
          <a:xfrm>
            <a:off x="7774305" y="1340485"/>
            <a:ext cx="2976880" cy="398780"/>
          </a:xfrm>
          <a:prstGeom prst="rect">
            <a:avLst/>
          </a:prstGeom>
          <a:noFill/>
        </p:spPr>
        <p:txBody>
          <a:bodyPr wrap="none" rtlCol="0">
            <a:spAutoFit/>
          </a:bodyPr>
          <a:lstStyle/>
          <a:p>
            <a:r>
              <a:rPr lang="zh-CN" altLang="en-US" sz="2000"/>
              <a:t>分子动力学模拟主要过程</a:t>
            </a:r>
          </a:p>
        </p:txBody>
      </p:sp>
      <p:sp>
        <p:nvSpPr>
          <p:cNvPr id="11" name="文本框 10"/>
          <p:cNvSpPr txBox="1"/>
          <p:nvPr/>
        </p:nvSpPr>
        <p:spPr>
          <a:xfrm>
            <a:off x="6096000" y="1815465"/>
            <a:ext cx="5881370" cy="3745865"/>
          </a:xfrm>
          <a:prstGeom prst="rect">
            <a:avLst/>
          </a:prstGeom>
          <a:noFill/>
        </p:spPr>
        <p:txBody>
          <a:bodyPr wrap="square" rtlCol="0">
            <a:spAutoFit/>
          </a:bodyPr>
          <a:lstStyle/>
          <a:p>
            <a:pPr marL="342900" indent="-342900">
              <a:lnSpc>
                <a:spcPct val="110000"/>
              </a:lnSpc>
              <a:buFont typeface="+mj-ea"/>
              <a:buAutoNum type="circleNumDbPlain"/>
            </a:pPr>
            <a:r>
              <a:rPr lang="zh-CN" altLang="en-US"/>
              <a:t>构建构型，读入运算条件参数</a:t>
            </a:r>
          </a:p>
          <a:p>
            <a:pPr marL="342900" indent="-342900">
              <a:lnSpc>
                <a:spcPct val="110000"/>
              </a:lnSpc>
              <a:buFont typeface="+mj-ea"/>
              <a:buAutoNum type="circleNumDbPlain"/>
            </a:pPr>
            <a:r>
              <a:rPr lang="zh-CN" altLang="en-US"/>
              <a:t>体系初始化，给定原子初始位置、初始速度</a:t>
            </a:r>
          </a:p>
          <a:p>
            <a:pPr marL="342900" indent="-342900">
              <a:lnSpc>
                <a:spcPct val="110000"/>
              </a:lnSpc>
              <a:buFont typeface="+mj-ea"/>
              <a:buAutoNum type="circleNumDbPlain"/>
            </a:pPr>
            <a:r>
              <a:rPr lang="zh-CN" altLang="en-US"/>
              <a:t>根据t时刻N个原子的位置计算每个原子所受到的力，从而得到每个原子的加速度，进而利用牛顿运动方程计算第n+1步，即在t+▲t时刻N个原子的空间位置。</a:t>
            </a:r>
          </a:p>
          <a:p>
            <a:pPr marL="342900" indent="-342900">
              <a:lnSpc>
                <a:spcPct val="110000"/>
              </a:lnSpc>
              <a:buFont typeface="+mj-ea"/>
              <a:buAutoNum type="circleNumDbPlain"/>
            </a:pPr>
            <a:r>
              <a:rPr lang="zh-CN" altLang="en-US"/>
              <a:t>计算动能和速度标度因子</a:t>
            </a:r>
          </a:p>
          <a:p>
            <a:pPr marL="342900" indent="-342900">
              <a:lnSpc>
                <a:spcPct val="110000"/>
              </a:lnSpc>
              <a:buFont typeface="+mj-ea"/>
              <a:buAutoNum type="circleNumDbPlain"/>
            </a:pPr>
            <a:r>
              <a:rPr lang="zh-CN" altLang="en-US"/>
              <a:t>将计算速度乘以标度因子，作为下次计算时第n+1步粒子的速度</a:t>
            </a:r>
          </a:p>
          <a:p>
            <a:pPr marL="342900" indent="-342900">
              <a:lnSpc>
                <a:spcPct val="110000"/>
              </a:lnSpc>
              <a:buFont typeface="+mj-ea"/>
              <a:buAutoNum type="circleNumDbPlain"/>
            </a:pPr>
            <a:r>
              <a:rPr lang="zh-CN" altLang="en-US"/>
              <a:t>返回步骤③，计算每个原子所受到的力来求第n+2步N个原子的位置、速度等，如此循环，直至计算体系达到指定的时间长度</a:t>
            </a:r>
          </a:p>
          <a:p>
            <a:pPr>
              <a:lnSpc>
                <a:spcPct val="110000"/>
              </a:lnSpc>
            </a:pPr>
            <a:endParaRPr lang="zh-CN" altLang="en-US"/>
          </a:p>
        </p:txBody>
      </p:sp>
      <p:pic>
        <p:nvPicPr>
          <p:cNvPr id="12" name="图片 11"/>
          <p:cNvPicPr>
            <a:picLocks noChangeAspect="1"/>
          </p:cNvPicPr>
          <p:nvPr/>
        </p:nvPicPr>
        <p:blipFill>
          <a:blip r:embed="rId3"/>
          <a:stretch>
            <a:fillRect/>
          </a:stretch>
        </p:blipFill>
        <p:spPr>
          <a:xfrm>
            <a:off x="6511925" y="5290185"/>
            <a:ext cx="2397760" cy="384175"/>
          </a:xfrm>
          <a:prstGeom prst="rect">
            <a:avLst/>
          </a:prstGeom>
        </p:spPr>
      </p:pic>
      <p:pic>
        <p:nvPicPr>
          <p:cNvPr id="13" name="图片 12"/>
          <p:cNvPicPr>
            <a:picLocks noChangeAspect="1"/>
          </p:cNvPicPr>
          <p:nvPr/>
        </p:nvPicPr>
        <p:blipFill>
          <a:blip r:embed="rId4"/>
          <a:stretch>
            <a:fillRect/>
          </a:stretch>
        </p:blipFill>
        <p:spPr>
          <a:xfrm>
            <a:off x="9489440" y="5290185"/>
            <a:ext cx="2383790" cy="417195"/>
          </a:xfrm>
          <a:prstGeom prst="rect">
            <a:avLst/>
          </a:prstGeom>
        </p:spPr>
      </p:pic>
      <p:pic>
        <p:nvPicPr>
          <p:cNvPr id="15" name="图片 14"/>
          <p:cNvPicPr>
            <a:picLocks noChangeAspect="1"/>
          </p:cNvPicPr>
          <p:nvPr/>
        </p:nvPicPr>
        <p:blipFill>
          <a:blip r:embed="rId5"/>
          <a:stretch>
            <a:fillRect/>
          </a:stretch>
        </p:blipFill>
        <p:spPr>
          <a:xfrm>
            <a:off x="6511925" y="5907405"/>
            <a:ext cx="1402715" cy="448945"/>
          </a:xfrm>
          <a:prstGeom prst="rect">
            <a:avLst/>
          </a:prstGeom>
        </p:spPr>
      </p:pic>
      <p:pic>
        <p:nvPicPr>
          <p:cNvPr id="16" name="图片 15"/>
          <p:cNvPicPr>
            <a:picLocks noChangeAspect="1"/>
          </p:cNvPicPr>
          <p:nvPr/>
        </p:nvPicPr>
        <p:blipFill>
          <a:blip r:embed="rId6"/>
          <a:stretch>
            <a:fillRect/>
          </a:stretch>
        </p:blipFill>
        <p:spPr>
          <a:xfrm>
            <a:off x="9489440" y="5906770"/>
            <a:ext cx="1426845" cy="702945"/>
          </a:xfrm>
          <a:prstGeom prst="rect">
            <a:avLst/>
          </a:prstGeom>
        </p:spPr>
      </p:pic>
      <p:sp>
        <p:nvSpPr>
          <p:cNvPr id="17" name="文本框 16"/>
          <p:cNvSpPr txBox="1"/>
          <p:nvPr/>
        </p:nvSpPr>
        <p:spPr>
          <a:xfrm>
            <a:off x="239395" y="2156460"/>
            <a:ext cx="5856605" cy="2168525"/>
          </a:xfrm>
          <a:prstGeom prst="rect">
            <a:avLst/>
          </a:prstGeom>
          <a:noFill/>
        </p:spPr>
        <p:txBody>
          <a:bodyPr wrap="square" rtlCol="0">
            <a:spAutoFit/>
          </a:bodyPr>
          <a:lstStyle/>
          <a:p>
            <a:pPr marL="285750" indent="-285750" algn="l">
              <a:lnSpc>
                <a:spcPct val="150000"/>
              </a:lnSpc>
              <a:buFont typeface="Wingdings" panose="05000000000000000000" charset="0"/>
              <a:buChar char="Ø"/>
            </a:pPr>
            <a:r>
              <a:rPr lang="zh-CN" altLang="en-US"/>
              <a:t>对不同有机分子杂化的非晶磷酸钙杂化材料构建模型</a:t>
            </a:r>
          </a:p>
          <a:p>
            <a:pPr marL="285750" indent="-285750" algn="l">
              <a:lnSpc>
                <a:spcPct val="150000"/>
              </a:lnSpc>
              <a:buFont typeface="Wingdings" panose="05000000000000000000" charset="0"/>
              <a:buChar char="Ø"/>
            </a:pPr>
            <a:r>
              <a:rPr lang="zh-CN" altLang="en-US">
                <a:sym typeface="+mn-ea"/>
              </a:rPr>
              <a:t>对不同非晶磷酸钙杂化材料</a:t>
            </a:r>
            <a:r>
              <a:rPr lang="zh-CN" altLang="en-US"/>
              <a:t>进行分子动力学模拟计算</a:t>
            </a:r>
          </a:p>
          <a:p>
            <a:pPr marL="285750" indent="-285750" algn="l">
              <a:lnSpc>
                <a:spcPct val="150000"/>
              </a:lnSpc>
              <a:buFont typeface="Wingdings" panose="05000000000000000000" charset="0"/>
              <a:buChar char="Ø"/>
            </a:pPr>
            <a:r>
              <a:rPr lang="zh-CN" altLang="en-US"/>
              <a:t>理论推导杂化材料的颗粒尺寸及各组分成分比例</a:t>
            </a:r>
          </a:p>
          <a:p>
            <a:pPr marL="285750" indent="-285750" algn="l">
              <a:lnSpc>
                <a:spcPct val="150000"/>
              </a:lnSpc>
              <a:buFont typeface="Wingdings" panose="05000000000000000000" charset="0"/>
              <a:buChar char="Ø"/>
            </a:pPr>
            <a:r>
              <a:rPr lang="zh-CN" altLang="en-US"/>
              <a:t>揭示杂化过程中有机分子与非晶磷酸钙的结合方式与变化过程</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研究内容</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8" name="文本框 7"/>
          <p:cNvSpPr txBox="1"/>
          <p:nvPr/>
        </p:nvSpPr>
        <p:spPr>
          <a:xfrm>
            <a:off x="381000" y="1447165"/>
            <a:ext cx="5501005" cy="398780"/>
          </a:xfrm>
          <a:prstGeom prst="rect">
            <a:avLst/>
          </a:prstGeom>
          <a:noFill/>
        </p:spPr>
        <p:txBody>
          <a:bodyPr wrap="square" rtlCol="0">
            <a:spAutoFit/>
          </a:bodyPr>
          <a:lstStyle/>
          <a:p>
            <a:pPr indent="0">
              <a:buFont typeface="+mj-lt"/>
              <a:buNone/>
            </a:pPr>
            <a:r>
              <a:rPr lang="en-US" altLang="zh-CN" sz="2000"/>
              <a:t>3.</a:t>
            </a:r>
            <a:r>
              <a:rPr lang="zh-CN" altLang="en-US" sz="2000"/>
              <a:t>有机无机杂化膜的制备</a:t>
            </a:r>
          </a:p>
        </p:txBody>
      </p:sp>
      <p:pic>
        <p:nvPicPr>
          <p:cNvPr id="14" name="图片 13"/>
          <p:cNvPicPr>
            <a:picLocks noChangeAspect="1"/>
          </p:cNvPicPr>
          <p:nvPr/>
        </p:nvPicPr>
        <p:blipFill>
          <a:blip r:embed="rId3"/>
          <a:stretch>
            <a:fillRect/>
          </a:stretch>
        </p:blipFill>
        <p:spPr>
          <a:xfrm>
            <a:off x="6096000" y="2367280"/>
            <a:ext cx="5932805" cy="1261745"/>
          </a:xfrm>
          <a:prstGeom prst="rect">
            <a:avLst/>
          </a:prstGeom>
        </p:spPr>
      </p:pic>
      <p:pic>
        <p:nvPicPr>
          <p:cNvPr id="18" name="图片 17"/>
          <p:cNvPicPr>
            <a:picLocks noChangeAspect="1"/>
          </p:cNvPicPr>
          <p:nvPr/>
        </p:nvPicPr>
        <p:blipFill>
          <a:blip r:embed="rId4"/>
          <a:stretch>
            <a:fillRect/>
          </a:stretch>
        </p:blipFill>
        <p:spPr>
          <a:xfrm>
            <a:off x="6096000" y="3629025"/>
            <a:ext cx="5905500" cy="2438400"/>
          </a:xfrm>
          <a:prstGeom prst="rect">
            <a:avLst/>
          </a:prstGeom>
        </p:spPr>
      </p:pic>
      <p:pic>
        <p:nvPicPr>
          <p:cNvPr id="19" name="图片 18"/>
          <p:cNvPicPr>
            <a:picLocks noChangeAspect="1"/>
          </p:cNvPicPr>
          <p:nvPr/>
        </p:nvPicPr>
        <p:blipFill>
          <a:blip r:embed="rId5"/>
          <a:stretch>
            <a:fillRect/>
          </a:stretch>
        </p:blipFill>
        <p:spPr>
          <a:xfrm>
            <a:off x="0" y="2540000"/>
            <a:ext cx="6096000" cy="3527425"/>
          </a:xfrm>
          <a:prstGeom prst="rect">
            <a:avLst/>
          </a:prstGeom>
        </p:spPr>
      </p:pic>
      <p:sp>
        <p:nvSpPr>
          <p:cNvPr id="20" name="文本框 19"/>
          <p:cNvSpPr txBox="1"/>
          <p:nvPr/>
        </p:nvSpPr>
        <p:spPr>
          <a:xfrm>
            <a:off x="381000" y="6356350"/>
            <a:ext cx="9878060" cy="368300"/>
          </a:xfrm>
          <a:prstGeom prst="rect">
            <a:avLst/>
          </a:prstGeom>
          <a:noFill/>
        </p:spPr>
        <p:txBody>
          <a:bodyPr wrap="square" rtlCol="0">
            <a:spAutoFit/>
          </a:bodyPr>
          <a:lstStyle/>
          <a:p>
            <a:pPr algn="l"/>
            <a:r>
              <a:rPr lang="zh-CN" altLang="en-US"/>
              <a:t>Crosslinking ionic oligomers as conformable precursors to calcium carbonate</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实验方案</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14" name="文本框 13"/>
          <p:cNvSpPr txBox="1"/>
          <p:nvPr/>
        </p:nvSpPr>
        <p:spPr>
          <a:xfrm>
            <a:off x="479425" y="2110105"/>
            <a:ext cx="10328910" cy="2999740"/>
          </a:xfrm>
          <a:prstGeom prst="rect">
            <a:avLst/>
          </a:prstGeom>
          <a:noFill/>
        </p:spPr>
        <p:txBody>
          <a:bodyPr wrap="square" rtlCol="0">
            <a:spAutoFit/>
          </a:bodyPr>
          <a:lstStyle/>
          <a:p>
            <a:pPr marL="342900" indent="-342900" algn="l">
              <a:lnSpc>
                <a:spcPct val="150000"/>
              </a:lnSpc>
              <a:buFont typeface="+mj-lt"/>
              <a:buAutoNum type="arabicPeriod"/>
            </a:pPr>
            <a:r>
              <a:rPr lang="zh-CN" altLang="en-US"/>
              <a:t>将Ca(NO3)2、</a:t>
            </a:r>
            <a:r>
              <a:rPr lang="zh-CN" altLang="en-US">
                <a:sym typeface="+mn-ea"/>
              </a:rPr>
              <a:t>(NH4)2HPO4、和</a:t>
            </a:r>
            <a:r>
              <a:rPr lang="zh-CN" altLang="en-US"/>
              <a:t>Mg(NO3)2按照所需比例混合，用快速沉淀的方法制备非晶磷酸钙，并与聚天冬氨酸、聚丙烯酸、聚苯乙烯磺酸三种有机分子按不同的比例杂化形成新型非晶磷酸钙杂化材料。</a:t>
            </a:r>
          </a:p>
          <a:p>
            <a:pPr marL="342900" indent="-342900" algn="l">
              <a:lnSpc>
                <a:spcPct val="150000"/>
              </a:lnSpc>
              <a:buFont typeface="+mj-lt"/>
              <a:buAutoNum type="arabicPeriod"/>
            </a:pPr>
            <a:r>
              <a:rPr lang="zh-CN" altLang="en-US"/>
              <a:t>利用XRD研究新型非晶磷酸钙杂化材料的晶化情况，初步判断聚天冬氨酸、聚丙烯酸、聚苯乙烯磺酸三种有机分子对非晶杂化材料稳定性的影响。通过TEM表征杂化材料的微观形貌及构型，研究不同有机分子对杂化材料微观形貌的影响。通过TEM实验的形貌结果探究有机组分的掺杂比例和分子量对有机无机杂化材料的框架结构及纳米孔隙尺寸的影响。</a:t>
            </a:r>
          </a:p>
        </p:txBody>
      </p:sp>
      <p:sp>
        <p:nvSpPr>
          <p:cNvPr id="18" name="文本框 17"/>
          <p:cNvSpPr txBox="1"/>
          <p:nvPr/>
        </p:nvSpPr>
        <p:spPr>
          <a:xfrm>
            <a:off x="479425" y="1397000"/>
            <a:ext cx="6372860" cy="368300"/>
          </a:xfrm>
          <a:prstGeom prst="rect">
            <a:avLst/>
          </a:prstGeom>
          <a:noFill/>
        </p:spPr>
        <p:txBody>
          <a:bodyPr wrap="square" rtlCol="0">
            <a:spAutoFit/>
          </a:bodyPr>
          <a:lstStyle/>
          <a:p>
            <a:pPr indent="0" algn="l">
              <a:buFont typeface="+mj-ea"/>
              <a:buNone/>
            </a:pPr>
            <a:r>
              <a:rPr lang="zh-CN" altLang="en-US"/>
              <a:t>一、新型非晶磷酸钙杂化材料的成分设计与微观结构解析</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实验方案</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14" name="文本框 13"/>
          <p:cNvSpPr txBox="1"/>
          <p:nvPr/>
        </p:nvSpPr>
        <p:spPr>
          <a:xfrm>
            <a:off x="479425" y="2110105"/>
            <a:ext cx="10328910" cy="2999740"/>
          </a:xfrm>
          <a:prstGeom prst="rect">
            <a:avLst/>
          </a:prstGeom>
          <a:noFill/>
        </p:spPr>
        <p:txBody>
          <a:bodyPr wrap="square" rtlCol="0">
            <a:spAutoFit/>
          </a:bodyPr>
          <a:lstStyle/>
          <a:p>
            <a:pPr marL="342900" indent="-342900" algn="l">
              <a:lnSpc>
                <a:spcPct val="150000"/>
              </a:lnSpc>
              <a:buFont typeface="+mj-lt"/>
              <a:buAutoNum type="arabicPeriod"/>
            </a:pPr>
            <a:r>
              <a:rPr lang="zh-CN" altLang="en-US"/>
              <a:t>使用Materials Studio等晶体分析软件对聚天冬氨酸、聚丙烯酸、聚苯乙烯磺酸三种有机分子杂化的非晶磷酸钙纳米杂化材料构建模型，构建足够大的晶胞并通过第一性原理计算对模型进行几何优化，得到具有最低能量的结构。</a:t>
            </a:r>
          </a:p>
          <a:p>
            <a:pPr marL="342900" indent="-342900" algn="l">
              <a:lnSpc>
                <a:spcPct val="150000"/>
              </a:lnSpc>
              <a:buFont typeface="+mj-lt"/>
              <a:buAutoNum type="arabicPeriod"/>
            </a:pPr>
            <a:r>
              <a:rPr lang="zh-CN" altLang="en-US"/>
              <a:t>使用Lammps软件对几何优化后的模型进行分子动力学模拟计算。对分子动力学模拟后的结构进行解析。揭示Mg、Sr、Mn等不同元素掺杂后的非晶磷酸钙含水量的差异，并通过含水量的不同，推测元素对非晶稳定性的影响大小。测量分子动力学模拟后的结构中基团的结合关系，揭示有机分子与非晶磷酸钙团簇间的结合形式。将分子动力学模拟结果与实验数据结合，验证结果的准确性。</a:t>
            </a:r>
          </a:p>
        </p:txBody>
      </p:sp>
      <p:sp>
        <p:nvSpPr>
          <p:cNvPr id="18" name="文本框 17"/>
          <p:cNvSpPr txBox="1"/>
          <p:nvPr/>
        </p:nvSpPr>
        <p:spPr>
          <a:xfrm>
            <a:off x="479425" y="1397000"/>
            <a:ext cx="6372860" cy="368300"/>
          </a:xfrm>
          <a:prstGeom prst="rect">
            <a:avLst/>
          </a:prstGeom>
          <a:noFill/>
        </p:spPr>
        <p:txBody>
          <a:bodyPr wrap="square" rtlCol="0">
            <a:spAutoFit/>
          </a:bodyPr>
          <a:lstStyle/>
          <a:p>
            <a:pPr indent="0" algn="l">
              <a:buFont typeface="+mj-ea"/>
              <a:buNone/>
            </a:pPr>
            <a:r>
              <a:rPr lang="zh-CN" altLang="en-US"/>
              <a:t>二、新型非晶磷酸钙杂化材料的分子动力学模拟</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实验方案</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14" name="文本框 13"/>
          <p:cNvSpPr txBox="1"/>
          <p:nvPr/>
        </p:nvSpPr>
        <p:spPr>
          <a:xfrm>
            <a:off x="479425" y="2110105"/>
            <a:ext cx="10328910" cy="2168525"/>
          </a:xfrm>
          <a:prstGeom prst="rect">
            <a:avLst/>
          </a:prstGeom>
          <a:noFill/>
        </p:spPr>
        <p:txBody>
          <a:bodyPr wrap="square" rtlCol="0">
            <a:spAutoFit/>
          </a:bodyPr>
          <a:lstStyle/>
          <a:p>
            <a:pPr marL="342900" indent="-342900" algn="l">
              <a:lnSpc>
                <a:spcPct val="150000"/>
              </a:lnSpc>
              <a:buFont typeface="+mj-lt"/>
              <a:buAutoNum type="arabicPeriod"/>
            </a:pPr>
            <a:r>
              <a:rPr lang="zh-CN" altLang="en-US">
                <a:sym typeface="+mn-ea"/>
              </a:rPr>
              <a:t>将Ca(NO3)2溶解在乙醇中，加入三乙胺按所需比例混合，搅拌过程中加入(NH4)2HPO4，并与有机分子按比例杂化，获得原始低聚物溶液。通过高速离心制备凝胶状离子低聚物。在0.04 MPa下干燥同时最小化裂纹来获得整料，成型的凝胶需要压实提升交联程度。</a:t>
            </a:r>
          </a:p>
          <a:p>
            <a:pPr marL="342900" indent="-342900" algn="l">
              <a:lnSpc>
                <a:spcPct val="150000"/>
              </a:lnSpc>
              <a:buFont typeface="+mj-lt"/>
              <a:buAutoNum type="arabicPeriod"/>
            </a:pPr>
            <a:r>
              <a:rPr lang="zh-CN" altLang="en-US">
                <a:sym typeface="+mn-ea"/>
              </a:rPr>
              <a:t>利用XRD研究新型非晶磷酸钙杂化材料的晶化情况，初步判断封端剂对非晶杂化材料成型性能的影响。通过TEM表征杂化材料的微观形貌及构型，研究有机分子对杂化材料微观形貌的影响。</a:t>
            </a:r>
          </a:p>
        </p:txBody>
      </p:sp>
      <p:sp>
        <p:nvSpPr>
          <p:cNvPr id="18" name="文本框 17"/>
          <p:cNvSpPr txBox="1"/>
          <p:nvPr/>
        </p:nvSpPr>
        <p:spPr>
          <a:xfrm>
            <a:off x="479425" y="1397000"/>
            <a:ext cx="6372860" cy="368300"/>
          </a:xfrm>
          <a:prstGeom prst="rect">
            <a:avLst/>
          </a:prstGeom>
          <a:noFill/>
        </p:spPr>
        <p:txBody>
          <a:bodyPr wrap="square" rtlCol="0">
            <a:spAutoFit/>
          </a:bodyPr>
          <a:lstStyle/>
          <a:p>
            <a:pPr indent="0" algn="l">
              <a:buFont typeface="+mj-ea"/>
              <a:buNone/>
            </a:pPr>
            <a:r>
              <a:rPr lang="zh-CN" altLang="en-US"/>
              <a:t>三、有机无机杂化膜的制备</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进度安排</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16</a:t>
            </a:fld>
            <a:endParaRPr lang="zh-CN" altLang="en-US"/>
          </a:p>
        </p:txBody>
      </p:sp>
      <p:graphicFrame>
        <p:nvGraphicFramePr>
          <p:cNvPr id="8" name="表格 7"/>
          <p:cNvGraphicFramePr/>
          <p:nvPr>
            <p:custDataLst>
              <p:tags r:id="rId1"/>
            </p:custDataLst>
          </p:nvPr>
        </p:nvGraphicFramePr>
        <p:xfrm>
          <a:off x="263525" y="1195070"/>
          <a:ext cx="11156950" cy="5619750"/>
        </p:xfrm>
        <a:graphic>
          <a:graphicData uri="http://schemas.openxmlformats.org/drawingml/2006/table">
            <a:tbl>
              <a:tblPr firstRow="1" bandRow="1">
                <a:tableStyleId>{5C22544A-7EE6-4342-B048-85BDC9FD1C3A}</a:tableStyleId>
              </a:tblPr>
              <a:tblGrid>
                <a:gridCol w="2231390">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3029585">
                  <a:extLst>
                    <a:ext uri="{9D8B030D-6E8A-4147-A177-3AD203B41FA5}">
                      <a16:colId xmlns:a16="http://schemas.microsoft.com/office/drawing/2014/main" val="20002"/>
                    </a:ext>
                  </a:extLst>
                </a:gridCol>
                <a:gridCol w="2416175">
                  <a:extLst>
                    <a:ext uri="{9D8B030D-6E8A-4147-A177-3AD203B41FA5}">
                      <a16:colId xmlns:a16="http://schemas.microsoft.com/office/drawing/2014/main" val="20003"/>
                    </a:ext>
                  </a:extLst>
                </a:gridCol>
                <a:gridCol w="2682240">
                  <a:extLst>
                    <a:ext uri="{9D8B030D-6E8A-4147-A177-3AD203B41FA5}">
                      <a16:colId xmlns:a16="http://schemas.microsoft.com/office/drawing/2014/main" val="20004"/>
                    </a:ext>
                  </a:extLst>
                </a:gridCol>
              </a:tblGrid>
              <a:tr h="499110">
                <a:tc rowSpan="9">
                  <a:txBody>
                    <a:bodyPr/>
                    <a:lstStyle/>
                    <a:p>
                      <a:pPr algn="ctr">
                        <a:buNone/>
                      </a:pPr>
                      <a:r>
                        <a:rPr lang="zh-CN" altLang="en-US" sz="3200">
                          <a:solidFill>
                            <a:schemeClr val="accent2">
                              <a:lumMod val="20000"/>
                              <a:lumOff val="80000"/>
                            </a:schemeClr>
                          </a:solidFill>
                        </a:rPr>
                        <a:t>工作进度安排</a:t>
                      </a:r>
                    </a:p>
                  </a:txBody>
                  <a:tcPr vert="eaVert" anchor="ctr">
                    <a:solidFill>
                      <a:schemeClr val="bg1">
                        <a:alpha val="65000"/>
                      </a:schemeClr>
                    </a:solidFill>
                  </a:tcPr>
                </a:tc>
                <a:tc>
                  <a:txBody>
                    <a:bodyPr/>
                    <a:lstStyle/>
                    <a:p>
                      <a:pPr algn="ctr">
                        <a:buNone/>
                      </a:pPr>
                      <a:r>
                        <a:rPr lang="zh-CN" altLang="en-US"/>
                        <a:t>序号</a:t>
                      </a:r>
                    </a:p>
                  </a:txBody>
                  <a:tcPr anchor="ctr">
                    <a:solidFill>
                      <a:schemeClr val="accent2">
                        <a:lumMod val="40000"/>
                        <a:lumOff val="60000"/>
                      </a:schemeClr>
                    </a:solidFill>
                  </a:tcPr>
                </a:tc>
                <a:tc>
                  <a:txBody>
                    <a:bodyPr/>
                    <a:lstStyle/>
                    <a:p>
                      <a:pPr algn="ctr">
                        <a:buNone/>
                      </a:pPr>
                      <a:r>
                        <a:rPr lang="zh-CN" altLang="en-US"/>
                        <a:t>起止日期</a:t>
                      </a:r>
                    </a:p>
                  </a:txBody>
                  <a:tcPr anchor="ctr">
                    <a:solidFill>
                      <a:schemeClr val="accent2">
                        <a:lumMod val="40000"/>
                        <a:lumOff val="60000"/>
                      </a:schemeClr>
                    </a:solidFill>
                  </a:tcPr>
                </a:tc>
                <a:tc>
                  <a:txBody>
                    <a:bodyPr/>
                    <a:lstStyle/>
                    <a:p>
                      <a:pPr algn="ctr">
                        <a:buNone/>
                      </a:pPr>
                      <a:r>
                        <a:rPr lang="zh-CN" altLang="en-US"/>
                        <a:t>任务</a:t>
                      </a:r>
                    </a:p>
                  </a:txBody>
                  <a:tcPr anchor="ctr">
                    <a:solidFill>
                      <a:schemeClr val="accent2">
                        <a:lumMod val="40000"/>
                        <a:lumOff val="60000"/>
                      </a:schemeClr>
                    </a:solidFill>
                  </a:tcPr>
                </a:tc>
                <a:tc>
                  <a:txBody>
                    <a:bodyPr/>
                    <a:lstStyle/>
                    <a:p>
                      <a:pPr algn="ctr">
                        <a:buNone/>
                      </a:pPr>
                      <a:r>
                        <a:rPr lang="zh-CN" altLang="en-US"/>
                        <a:t>阶段成果</a:t>
                      </a:r>
                    </a:p>
                  </a:txBody>
                  <a:tcPr anchor="ctr">
                    <a:solidFill>
                      <a:schemeClr val="accent2">
                        <a:lumMod val="40000"/>
                        <a:lumOff val="60000"/>
                      </a:schemeClr>
                    </a:solidFill>
                  </a:tcPr>
                </a:tc>
                <a:extLst>
                  <a:ext uri="{0D108BD9-81ED-4DB2-BD59-A6C34878D82A}">
                    <a16:rowId xmlns:a16="http://schemas.microsoft.com/office/drawing/2014/main" val="10000"/>
                  </a:ext>
                </a:extLst>
              </a:tr>
              <a:tr h="499110">
                <a:tc vMerge="1">
                  <a:txBody>
                    <a:bodyPr/>
                    <a:lstStyle/>
                    <a:p>
                      <a:endParaRPr lang="zh-CN"/>
                    </a:p>
                  </a:txBody>
                  <a:tcPr/>
                </a:tc>
                <a:tc>
                  <a:txBody>
                    <a:bodyPr/>
                    <a:lstStyle/>
                    <a:p>
                      <a:pPr algn="ctr">
                        <a:buNone/>
                      </a:pPr>
                      <a:r>
                        <a:rPr lang="en-US" altLang="zh-CN"/>
                        <a:t>1</a:t>
                      </a:r>
                    </a:p>
                  </a:txBody>
                  <a:tcPr anchor="ctr"/>
                </a:tc>
                <a:tc>
                  <a:txBody>
                    <a:bodyPr/>
                    <a:lstStyle/>
                    <a:p>
                      <a:pPr algn="ctr">
                        <a:buNone/>
                      </a:pPr>
                      <a:r>
                        <a:rPr lang="en-US" altLang="zh-CN"/>
                        <a:t>2</a:t>
                      </a:r>
                      <a:r>
                        <a:rPr lang="zh-CN" altLang="en-US"/>
                        <a:t>月</a:t>
                      </a:r>
                      <a:r>
                        <a:rPr lang="en-US" altLang="zh-CN"/>
                        <a:t>29</a:t>
                      </a:r>
                      <a:r>
                        <a:rPr lang="zh-CN" altLang="en-US"/>
                        <a:t>日—</a:t>
                      </a:r>
                      <a:r>
                        <a:rPr lang="en-US" altLang="zh-CN"/>
                        <a:t>3</a:t>
                      </a:r>
                      <a:r>
                        <a:rPr lang="zh-CN" altLang="en-US"/>
                        <a:t>月</a:t>
                      </a:r>
                      <a:r>
                        <a:rPr lang="en-US" altLang="zh-CN"/>
                        <a:t>14</a:t>
                      </a:r>
                      <a:r>
                        <a:rPr lang="zh-CN" altLang="en-US"/>
                        <a:t>日</a:t>
                      </a:r>
                    </a:p>
                    <a:p>
                      <a:pPr algn="ctr">
                        <a:buNone/>
                      </a:pPr>
                      <a:r>
                        <a:rPr lang="zh-CN" altLang="en-US"/>
                        <a:t>（1-2周）</a:t>
                      </a:r>
                    </a:p>
                  </a:txBody>
                  <a:tcPr anchor="ctr"/>
                </a:tc>
                <a:tc>
                  <a:txBody>
                    <a:bodyPr/>
                    <a:lstStyle/>
                    <a:p>
                      <a:pPr algn="ctr">
                        <a:buNone/>
                      </a:pPr>
                      <a:r>
                        <a:rPr lang="zh-CN" altLang="en-US"/>
                        <a:t>调研</a:t>
                      </a:r>
                    </a:p>
                  </a:txBody>
                  <a:tcPr anchor="ctr"/>
                </a:tc>
                <a:tc>
                  <a:txBody>
                    <a:bodyPr/>
                    <a:lstStyle/>
                    <a:p>
                      <a:pPr algn="ctr">
                        <a:buNone/>
                      </a:pPr>
                      <a:r>
                        <a:rPr lang="zh-CN" altLang="en-US"/>
                        <a:t>调研报告</a:t>
                      </a:r>
                    </a:p>
                  </a:txBody>
                  <a:tcPr anchor="ctr"/>
                </a:tc>
                <a:extLst>
                  <a:ext uri="{0D108BD9-81ED-4DB2-BD59-A6C34878D82A}">
                    <a16:rowId xmlns:a16="http://schemas.microsoft.com/office/drawing/2014/main" val="10001"/>
                  </a:ext>
                </a:extLst>
              </a:tr>
              <a:tr h="499110">
                <a:tc vMerge="1">
                  <a:txBody>
                    <a:bodyPr/>
                    <a:lstStyle/>
                    <a:p>
                      <a:endParaRPr lang="zh-CN"/>
                    </a:p>
                  </a:txBody>
                  <a:tcPr/>
                </a:tc>
                <a:tc>
                  <a:txBody>
                    <a:bodyPr/>
                    <a:lstStyle/>
                    <a:p>
                      <a:pPr algn="ctr">
                        <a:buNone/>
                      </a:pPr>
                      <a:r>
                        <a:rPr lang="en-US" altLang="zh-CN"/>
                        <a:t>2</a:t>
                      </a:r>
                    </a:p>
                  </a:txBody>
                  <a:tcPr anchor="ctr"/>
                </a:tc>
                <a:tc>
                  <a:txBody>
                    <a:bodyPr/>
                    <a:lstStyle/>
                    <a:p>
                      <a:pPr algn="ctr">
                        <a:buNone/>
                      </a:pPr>
                      <a:r>
                        <a:rPr lang="en-US" altLang="zh-CN"/>
                        <a:t>3</a:t>
                      </a:r>
                      <a:r>
                        <a:rPr lang="zh-CN" altLang="en-US"/>
                        <a:t>月</a:t>
                      </a:r>
                      <a:r>
                        <a:rPr lang="en-US" altLang="zh-CN"/>
                        <a:t>15</a:t>
                      </a:r>
                      <a:r>
                        <a:rPr lang="zh-CN" altLang="en-US"/>
                        <a:t>日—</a:t>
                      </a:r>
                      <a:r>
                        <a:rPr lang="en-US" altLang="zh-CN"/>
                        <a:t>3</a:t>
                      </a:r>
                      <a:r>
                        <a:rPr lang="zh-CN" altLang="en-US"/>
                        <a:t>月</a:t>
                      </a:r>
                      <a:r>
                        <a:rPr lang="en-US" altLang="zh-CN"/>
                        <a:t>21</a:t>
                      </a:r>
                      <a:r>
                        <a:rPr lang="zh-CN" altLang="en-US"/>
                        <a:t>日</a:t>
                      </a:r>
                    </a:p>
                    <a:p>
                      <a:pPr algn="ctr">
                        <a:buNone/>
                      </a:pPr>
                      <a:r>
                        <a:rPr lang="zh-CN" altLang="en-US"/>
                        <a:t>（</a:t>
                      </a:r>
                      <a:r>
                        <a:rPr lang="en-US" altLang="zh-CN"/>
                        <a:t>3-</a:t>
                      </a:r>
                      <a:r>
                        <a:rPr lang="zh-CN" altLang="en-US"/>
                        <a:t>3周）</a:t>
                      </a:r>
                    </a:p>
                  </a:txBody>
                  <a:tcPr anchor="ctr"/>
                </a:tc>
                <a:tc>
                  <a:txBody>
                    <a:bodyPr/>
                    <a:lstStyle/>
                    <a:p>
                      <a:pPr algn="ctr">
                        <a:buNone/>
                      </a:pPr>
                      <a:r>
                        <a:rPr lang="zh-CN" altLang="en-US"/>
                        <a:t>查阅文献资料</a:t>
                      </a:r>
                    </a:p>
                  </a:txBody>
                  <a:tcPr anchor="ctr"/>
                </a:tc>
                <a:tc>
                  <a:txBody>
                    <a:bodyPr/>
                    <a:lstStyle/>
                    <a:p>
                      <a:pPr algn="ctr">
                        <a:buNone/>
                      </a:pPr>
                      <a:r>
                        <a:rPr lang="zh-CN" altLang="en-US"/>
                        <a:t>论文综述</a:t>
                      </a:r>
                    </a:p>
                  </a:txBody>
                  <a:tcPr anchor="ctr"/>
                </a:tc>
                <a:extLst>
                  <a:ext uri="{0D108BD9-81ED-4DB2-BD59-A6C34878D82A}">
                    <a16:rowId xmlns:a16="http://schemas.microsoft.com/office/drawing/2014/main" val="10002"/>
                  </a:ext>
                </a:extLst>
              </a:tr>
              <a:tr h="499110">
                <a:tc vMerge="1">
                  <a:txBody>
                    <a:bodyPr/>
                    <a:lstStyle/>
                    <a:p>
                      <a:endParaRPr lang="zh-CN"/>
                    </a:p>
                  </a:txBody>
                  <a:tcPr/>
                </a:tc>
                <a:tc>
                  <a:txBody>
                    <a:bodyPr/>
                    <a:lstStyle/>
                    <a:p>
                      <a:pPr algn="ctr">
                        <a:buNone/>
                      </a:pPr>
                      <a:r>
                        <a:rPr lang="en-US" altLang="zh-CN"/>
                        <a:t>3</a:t>
                      </a:r>
                    </a:p>
                  </a:txBody>
                  <a:tcPr anchor="ctr"/>
                </a:tc>
                <a:tc>
                  <a:txBody>
                    <a:bodyPr/>
                    <a:lstStyle/>
                    <a:p>
                      <a:pPr algn="ctr">
                        <a:buNone/>
                      </a:pPr>
                      <a:r>
                        <a:rPr lang="en-US" altLang="zh-CN"/>
                        <a:t>3</a:t>
                      </a:r>
                      <a:r>
                        <a:rPr lang="zh-CN" altLang="en-US"/>
                        <a:t>月</a:t>
                      </a:r>
                      <a:r>
                        <a:rPr lang="en-US" altLang="zh-CN"/>
                        <a:t>22</a:t>
                      </a:r>
                      <a:r>
                        <a:rPr lang="zh-CN" altLang="en-US"/>
                        <a:t>日—</a:t>
                      </a:r>
                      <a:r>
                        <a:rPr lang="en-US" altLang="zh-CN"/>
                        <a:t>4</a:t>
                      </a:r>
                      <a:r>
                        <a:rPr lang="zh-CN" altLang="en-US"/>
                        <a:t>月</a:t>
                      </a:r>
                      <a:r>
                        <a:rPr lang="en-US" altLang="zh-CN"/>
                        <a:t>4</a:t>
                      </a:r>
                      <a:r>
                        <a:rPr lang="zh-CN" altLang="en-US"/>
                        <a:t>日</a:t>
                      </a:r>
                    </a:p>
                    <a:p>
                      <a:pPr algn="ctr">
                        <a:buNone/>
                      </a:pPr>
                      <a:r>
                        <a:rPr lang="zh-CN" altLang="en-US"/>
                        <a:t>（4-5周）</a:t>
                      </a:r>
                    </a:p>
                  </a:txBody>
                  <a:tcPr anchor="ctr"/>
                </a:tc>
                <a:tc>
                  <a:txBody>
                    <a:bodyPr/>
                    <a:lstStyle/>
                    <a:p>
                      <a:pPr algn="ctr">
                        <a:buNone/>
                      </a:pPr>
                      <a:r>
                        <a:rPr lang="zh-CN" altLang="en-US"/>
                        <a:t>模拟分析</a:t>
                      </a:r>
                    </a:p>
                  </a:txBody>
                  <a:tcPr anchor="ctr"/>
                </a:tc>
                <a:tc>
                  <a:txBody>
                    <a:bodyPr/>
                    <a:lstStyle/>
                    <a:p>
                      <a:pPr algn="ctr">
                        <a:buNone/>
                      </a:pPr>
                      <a:r>
                        <a:rPr lang="zh-CN" altLang="en-US"/>
                        <a:t>建立动力学模型进行模拟</a:t>
                      </a:r>
                    </a:p>
                  </a:txBody>
                  <a:tcPr anchor="ctr"/>
                </a:tc>
                <a:extLst>
                  <a:ext uri="{0D108BD9-81ED-4DB2-BD59-A6C34878D82A}">
                    <a16:rowId xmlns:a16="http://schemas.microsoft.com/office/drawing/2014/main" val="10003"/>
                  </a:ext>
                </a:extLst>
              </a:tr>
              <a:tr h="499110">
                <a:tc vMerge="1">
                  <a:txBody>
                    <a:bodyPr/>
                    <a:lstStyle/>
                    <a:p>
                      <a:endParaRPr lang="zh-CN"/>
                    </a:p>
                  </a:txBody>
                  <a:tcPr/>
                </a:tc>
                <a:tc>
                  <a:txBody>
                    <a:bodyPr/>
                    <a:lstStyle/>
                    <a:p>
                      <a:pPr algn="ctr">
                        <a:buNone/>
                      </a:pPr>
                      <a:r>
                        <a:rPr lang="en-US" altLang="zh-CN"/>
                        <a:t>4</a:t>
                      </a:r>
                    </a:p>
                  </a:txBody>
                  <a:tcPr anchor="ctr"/>
                </a:tc>
                <a:tc>
                  <a:txBody>
                    <a:bodyPr/>
                    <a:lstStyle/>
                    <a:p>
                      <a:pPr algn="ctr">
                        <a:buNone/>
                      </a:pPr>
                      <a:r>
                        <a:rPr lang="en-US" altLang="zh-CN"/>
                        <a:t>4</a:t>
                      </a:r>
                      <a:r>
                        <a:rPr lang="zh-CN" altLang="en-US"/>
                        <a:t>月</a:t>
                      </a:r>
                      <a:r>
                        <a:rPr lang="en-US" altLang="zh-CN"/>
                        <a:t>5</a:t>
                      </a:r>
                      <a:r>
                        <a:rPr lang="zh-CN" altLang="en-US"/>
                        <a:t>日—</a:t>
                      </a:r>
                      <a:r>
                        <a:rPr lang="en-US" altLang="zh-CN"/>
                        <a:t>4</a:t>
                      </a:r>
                      <a:r>
                        <a:rPr lang="zh-CN" altLang="en-US"/>
                        <a:t>月</a:t>
                      </a:r>
                      <a:r>
                        <a:rPr lang="en-US" altLang="zh-CN"/>
                        <a:t>25</a:t>
                      </a:r>
                      <a:r>
                        <a:rPr lang="zh-CN" altLang="en-US"/>
                        <a:t>日</a:t>
                      </a:r>
                    </a:p>
                    <a:p>
                      <a:pPr algn="ctr">
                        <a:buNone/>
                      </a:pPr>
                      <a:r>
                        <a:rPr lang="zh-CN" altLang="en-US"/>
                        <a:t>（6-8周）</a:t>
                      </a:r>
                    </a:p>
                  </a:txBody>
                  <a:tcPr anchor="ctr"/>
                </a:tc>
                <a:tc>
                  <a:txBody>
                    <a:bodyPr/>
                    <a:lstStyle/>
                    <a:p>
                      <a:pPr algn="ctr">
                        <a:buNone/>
                      </a:pPr>
                      <a:r>
                        <a:rPr lang="zh-CN" altLang="en-US"/>
                        <a:t>进行实验</a:t>
                      </a:r>
                    </a:p>
                  </a:txBody>
                  <a:tcPr anchor="ctr"/>
                </a:tc>
                <a:tc>
                  <a:txBody>
                    <a:bodyPr/>
                    <a:lstStyle/>
                    <a:p>
                      <a:pPr algn="ctr">
                        <a:buNone/>
                      </a:pPr>
                      <a:r>
                        <a:rPr lang="zh-CN" altLang="en-US"/>
                        <a:t>实验结果，实验表征图</a:t>
                      </a:r>
                    </a:p>
                  </a:txBody>
                  <a:tcPr anchor="ctr"/>
                </a:tc>
                <a:extLst>
                  <a:ext uri="{0D108BD9-81ED-4DB2-BD59-A6C34878D82A}">
                    <a16:rowId xmlns:a16="http://schemas.microsoft.com/office/drawing/2014/main" val="10004"/>
                  </a:ext>
                </a:extLst>
              </a:tr>
              <a:tr h="499110">
                <a:tc vMerge="1">
                  <a:txBody>
                    <a:bodyPr/>
                    <a:lstStyle/>
                    <a:p>
                      <a:endParaRPr lang="zh-CN"/>
                    </a:p>
                  </a:txBody>
                  <a:tcPr/>
                </a:tc>
                <a:tc>
                  <a:txBody>
                    <a:bodyPr/>
                    <a:lstStyle/>
                    <a:p>
                      <a:pPr algn="ctr">
                        <a:buNone/>
                      </a:pPr>
                      <a:r>
                        <a:rPr lang="en-US" altLang="zh-CN"/>
                        <a:t>5</a:t>
                      </a:r>
                    </a:p>
                  </a:txBody>
                  <a:tcPr anchor="ctr"/>
                </a:tc>
                <a:tc>
                  <a:txBody>
                    <a:bodyPr/>
                    <a:lstStyle/>
                    <a:p>
                      <a:pPr algn="ctr">
                        <a:buNone/>
                      </a:pPr>
                      <a:r>
                        <a:rPr lang="en-US" altLang="zh-CN"/>
                        <a:t>4</a:t>
                      </a:r>
                      <a:r>
                        <a:rPr lang="zh-CN" altLang="en-US"/>
                        <a:t>月</a:t>
                      </a:r>
                      <a:r>
                        <a:rPr lang="en-US" altLang="zh-CN"/>
                        <a:t>26</a:t>
                      </a:r>
                      <a:r>
                        <a:rPr lang="zh-CN" altLang="en-US"/>
                        <a:t>日—</a:t>
                      </a:r>
                      <a:r>
                        <a:rPr lang="en-US" altLang="zh-CN"/>
                        <a:t>5</a:t>
                      </a:r>
                      <a:r>
                        <a:rPr lang="zh-CN" altLang="en-US"/>
                        <a:t>月</a:t>
                      </a:r>
                      <a:r>
                        <a:rPr lang="en-US" altLang="zh-CN"/>
                        <a:t>16</a:t>
                      </a:r>
                      <a:r>
                        <a:rPr lang="zh-CN" altLang="en-US"/>
                        <a:t>日</a:t>
                      </a:r>
                    </a:p>
                    <a:p>
                      <a:pPr algn="ctr">
                        <a:buNone/>
                      </a:pPr>
                      <a:r>
                        <a:rPr lang="zh-CN" altLang="en-US"/>
                        <a:t>（9-11周）</a:t>
                      </a:r>
                    </a:p>
                  </a:txBody>
                  <a:tcPr anchor="ctr"/>
                </a:tc>
                <a:tc>
                  <a:txBody>
                    <a:bodyPr/>
                    <a:lstStyle/>
                    <a:p>
                      <a:pPr algn="ctr">
                        <a:buNone/>
                      </a:pPr>
                      <a:r>
                        <a:rPr lang="zh-CN" altLang="en-US"/>
                        <a:t>实验数据收集、分析结果</a:t>
                      </a:r>
                    </a:p>
                  </a:txBody>
                  <a:tcPr anchor="ctr"/>
                </a:tc>
                <a:tc>
                  <a:txBody>
                    <a:bodyPr/>
                    <a:lstStyle/>
                    <a:p>
                      <a:pPr algn="ctr">
                        <a:buNone/>
                      </a:pPr>
                      <a:r>
                        <a:rPr lang="zh-CN" altLang="en-US"/>
                        <a:t>数据图表</a:t>
                      </a:r>
                    </a:p>
                  </a:txBody>
                  <a:tcPr anchor="ctr"/>
                </a:tc>
                <a:extLst>
                  <a:ext uri="{0D108BD9-81ED-4DB2-BD59-A6C34878D82A}">
                    <a16:rowId xmlns:a16="http://schemas.microsoft.com/office/drawing/2014/main" val="10005"/>
                  </a:ext>
                </a:extLst>
              </a:tr>
              <a:tr h="499110">
                <a:tc vMerge="1">
                  <a:txBody>
                    <a:bodyPr/>
                    <a:lstStyle/>
                    <a:p>
                      <a:endParaRPr lang="zh-CN"/>
                    </a:p>
                  </a:txBody>
                  <a:tcPr/>
                </a:tc>
                <a:tc>
                  <a:txBody>
                    <a:bodyPr/>
                    <a:lstStyle/>
                    <a:p>
                      <a:pPr algn="ctr">
                        <a:buNone/>
                      </a:pPr>
                      <a:r>
                        <a:rPr lang="en-US" altLang="zh-CN"/>
                        <a:t>6</a:t>
                      </a:r>
                    </a:p>
                  </a:txBody>
                  <a:tcPr anchor="ctr"/>
                </a:tc>
                <a:tc>
                  <a:txBody>
                    <a:bodyPr/>
                    <a:lstStyle/>
                    <a:p>
                      <a:pPr algn="ctr">
                        <a:buNone/>
                      </a:pPr>
                      <a:r>
                        <a:rPr lang="en-US" altLang="zh-CN"/>
                        <a:t>5</a:t>
                      </a:r>
                      <a:r>
                        <a:rPr lang="zh-CN" altLang="en-US"/>
                        <a:t>月</a:t>
                      </a:r>
                      <a:r>
                        <a:rPr lang="en-US" altLang="zh-CN"/>
                        <a:t>17</a:t>
                      </a:r>
                      <a:r>
                        <a:rPr lang="zh-CN" altLang="en-US"/>
                        <a:t>日—</a:t>
                      </a:r>
                      <a:r>
                        <a:rPr lang="en-US" altLang="zh-CN"/>
                        <a:t>5</a:t>
                      </a:r>
                      <a:r>
                        <a:rPr lang="zh-CN" altLang="en-US"/>
                        <a:t>月</a:t>
                      </a:r>
                      <a:r>
                        <a:rPr lang="en-US" altLang="zh-CN"/>
                        <a:t>23</a:t>
                      </a:r>
                      <a:r>
                        <a:rPr lang="zh-CN" altLang="en-US"/>
                        <a:t>日</a:t>
                      </a:r>
                    </a:p>
                    <a:p>
                      <a:pPr algn="ctr">
                        <a:buNone/>
                      </a:pPr>
                      <a:r>
                        <a:rPr lang="zh-CN" altLang="en-US"/>
                        <a:t>（</a:t>
                      </a:r>
                      <a:r>
                        <a:rPr lang="en-US" altLang="zh-CN"/>
                        <a:t>12-</a:t>
                      </a:r>
                      <a:r>
                        <a:rPr lang="zh-CN" altLang="en-US"/>
                        <a:t>12周）</a:t>
                      </a:r>
                    </a:p>
                  </a:txBody>
                  <a:tcPr anchor="ctr"/>
                </a:tc>
                <a:tc>
                  <a:txBody>
                    <a:bodyPr/>
                    <a:lstStyle/>
                    <a:p>
                      <a:pPr algn="ctr">
                        <a:buNone/>
                      </a:pPr>
                      <a:r>
                        <a:rPr lang="zh-CN" altLang="en-US"/>
                        <a:t>整理论文</a:t>
                      </a:r>
                    </a:p>
                  </a:txBody>
                  <a:tcPr anchor="ctr"/>
                </a:tc>
                <a:tc>
                  <a:txBody>
                    <a:bodyPr/>
                    <a:lstStyle/>
                    <a:p>
                      <a:pPr algn="ctr">
                        <a:buNone/>
                      </a:pPr>
                      <a:r>
                        <a:rPr lang="zh-CN" altLang="en-US"/>
                        <a:t>论文全文</a:t>
                      </a:r>
                    </a:p>
                  </a:txBody>
                  <a:tcPr anchor="ctr"/>
                </a:tc>
                <a:extLst>
                  <a:ext uri="{0D108BD9-81ED-4DB2-BD59-A6C34878D82A}">
                    <a16:rowId xmlns:a16="http://schemas.microsoft.com/office/drawing/2014/main" val="10006"/>
                  </a:ext>
                </a:extLst>
              </a:tr>
              <a:tr h="499110">
                <a:tc vMerge="1">
                  <a:txBody>
                    <a:bodyPr/>
                    <a:lstStyle/>
                    <a:p>
                      <a:endParaRPr lang="zh-CN"/>
                    </a:p>
                  </a:txBody>
                  <a:tcPr/>
                </a:tc>
                <a:tc>
                  <a:txBody>
                    <a:bodyPr/>
                    <a:lstStyle/>
                    <a:p>
                      <a:pPr algn="ctr">
                        <a:buNone/>
                      </a:pPr>
                      <a:r>
                        <a:rPr lang="en-US" altLang="zh-CN"/>
                        <a:t>7</a:t>
                      </a:r>
                    </a:p>
                  </a:txBody>
                  <a:tcPr anchor="ctr"/>
                </a:tc>
                <a:tc>
                  <a:txBody>
                    <a:bodyPr/>
                    <a:lstStyle/>
                    <a:p>
                      <a:pPr algn="ctr">
                        <a:buNone/>
                      </a:pPr>
                      <a:r>
                        <a:rPr lang="en-US" altLang="zh-CN"/>
                        <a:t>5</a:t>
                      </a:r>
                      <a:r>
                        <a:rPr lang="zh-CN" altLang="en-US"/>
                        <a:t>月</a:t>
                      </a:r>
                      <a:r>
                        <a:rPr lang="en-US" altLang="zh-CN"/>
                        <a:t>24</a:t>
                      </a:r>
                      <a:r>
                        <a:rPr lang="zh-CN" altLang="en-US"/>
                        <a:t>日—</a:t>
                      </a:r>
                      <a:r>
                        <a:rPr lang="en-US" altLang="zh-CN"/>
                        <a:t>5</a:t>
                      </a:r>
                      <a:r>
                        <a:rPr lang="zh-CN" altLang="en-US"/>
                        <a:t>月</a:t>
                      </a:r>
                      <a:r>
                        <a:rPr lang="en-US" altLang="zh-CN"/>
                        <a:t>30</a:t>
                      </a:r>
                      <a:r>
                        <a:rPr lang="zh-CN" altLang="en-US"/>
                        <a:t>日</a:t>
                      </a:r>
                    </a:p>
                    <a:p>
                      <a:pPr algn="ctr">
                        <a:buNone/>
                      </a:pPr>
                      <a:r>
                        <a:rPr lang="zh-CN" altLang="en-US"/>
                        <a:t>（</a:t>
                      </a:r>
                      <a:r>
                        <a:rPr lang="en-US" altLang="zh-CN"/>
                        <a:t>13-</a:t>
                      </a:r>
                      <a:r>
                        <a:rPr lang="zh-CN" altLang="en-US"/>
                        <a:t>13周）</a:t>
                      </a:r>
                    </a:p>
                  </a:txBody>
                  <a:tcPr anchor="ctr"/>
                </a:tc>
                <a:tc>
                  <a:txBody>
                    <a:bodyPr/>
                    <a:lstStyle/>
                    <a:p>
                      <a:pPr algn="ctr">
                        <a:buNone/>
                      </a:pPr>
                      <a:r>
                        <a:rPr lang="zh-CN" altLang="en-US"/>
                        <a:t>修改、审核论文</a:t>
                      </a:r>
                    </a:p>
                  </a:txBody>
                  <a:tcPr anchor="ctr"/>
                </a:tc>
                <a:tc>
                  <a:txBody>
                    <a:bodyPr/>
                    <a:lstStyle/>
                    <a:p>
                      <a:pPr algn="ctr">
                        <a:buNone/>
                      </a:pPr>
                      <a:r>
                        <a:rPr lang="zh-CN" altLang="en-US"/>
                        <a:t>论文全文</a:t>
                      </a:r>
                    </a:p>
                  </a:txBody>
                  <a:tcPr anchor="ctr"/>
                </a:tc>
                <a:extLst>
                  <a:ext uri="{0D108BD9-81ED-4DB2-BD59-A6C34878D82A}">
                    <a16:rowId xmlns:a16="http://schemas.microsoft.com/office/drawing/2014/main" val="10007"/>
                  </a:ext>
                </a:extLst>
              </a:tr>
              <a:tr h="499110">
                <a:tc vMerge="1">
                  <a:txBody>
                    <a:bodyPr/>
                    <a:lstStyle/>
                    <a:p>
                      <a:endParaRPr lang="zh-CN"/>
                    </a:p>
                  </a:txBody>
                  <a:tcPr/>
                </a:tc>
                <a:tc>
                  <a:txBody>
                    <a:bodyPr/>
                    <a:lstStyle/>
                    <a:p>
                      <a:pPr algn="ctr">
                        <a:buNone/>
                      </a:pPr>
                      <a:r>
                        <a:rPr lang="en-US" altLang="zh-CN"/>
                        <a:t>8</a:t>
                      </a:r>
                    </a:p>
                  </a:txBody>
                  <a:tcPr anchor="ctr"/>
                </a:tc>
                <a:tc>
                  <a:txBody>
                    <a:bodyPr/>
                    <a:lstStyle/>
                    <a:p>
                      <a:pPr algn="ctr">
                        <a:buNone/>
                      </a:pPr>
                      <a:r>
                        <a:rPr lang="en-US" altLang="zh-CN"/>
                        <a:t>5</a:t>
                      </a:r>
                      <a:r>
                        <a:rPr lang="zh-CN" altLang="en-US"/>
                        <a:t>月</a:t>
                      </a:r>
                      <a:r>
                        <a:rPr lang="en-US" altLang="zh-CN"/>
                        <a:t>31</a:t>
                      </a:r>
                      <a:r>
                        <a:rPr lang="zh-CN" altLang="en-US"/>
                        <a:t>日—</a:t>
                      </a:r>
                      <a:r>
                        <a:rPr lang="en-US" altLang="zh-CN"/>
                        <a:t>6</a:t>
                      </a:r>
                      <a:r>
                        <a:rPr lang="zh-CN" altLang="en-US"/>
                        <a:t>月</a:t>
                      </a:r>
                      <a:r>
                        <a:rPr lang="en-US" altLang="zh-CN"/>
                        <a:t>6</a:t>
                      </a:r>
                      <a:r>
                        <a:rPr lang="zh-CN" altLang="en-US"/>
                        <a:t>日</a:t>
                      </a:r>
                    </a:p>
                    <a:p>
                      <a:pPr algn="ctr">
                        <a:buNone/>
                      </a:pPr>
                      <a:r>
                        <a:rPr lang="zh-CN" altLang="en-US"/>
                        <a:t>（</a:t>
                      </a:r>
                      <a:r>
                        <a:rPr lang="en-US" altLang="zh-CN"/>
                        <a:t>14-</a:t>
                      </a:r>
                      <a:r>
                        <a:rPr lang="zh-CN" altLang="en-US"/>
                        <a:t>14周）</a:t>
                      </a:r>
                    </a:p>
                  </a:txBody>
                  <a:tcPr anchor="ctr"/>
                </a:tc>
                <a:tc>
                  <a:txBody>
                    <a:bodyPr/>
                    <a:lstStyle/>
                    <a:p>
                      <a:pPr algn="ctr">
                        <a:buNone/>
                      </a:pPr>
                      <a:r>
                        <a:rPr lang="zh-CN" altLang="en-US"/>
                        <a:t>准备答辩</a:t>
                      </a:r>
                    </a:p>
                  </a:txBody>
                  <a:tcPr anchor="ctr"/>
                </a:tc>
                <a:tc>
                  <a:txBody>
                    <a:bodyPr/>
                    <a:lstStyle/>
                    <a:p>
                      <a:pPr algn="ctr">
                        <a:buNone/>
                      </a:pPr>
                      <a:r>
                        <a:rPr lang="zh-CN" altLang="en-US"/>
                        <a:t>各种答辩材料</a:t>
                      </a:r>
                    </a:p>
                  </a:txBody>
                  <a:tcPr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grpSp>
        <p:nvGrpSpPr>
          <p:cNvPr id="7" name="原创设计小乖qq:2013440355"/>
          <p:cNvGrpSpPr/>
          <p:nvPr/>
        </p:nvGrpSpPr>
        <p:grpSpPr>
          <a:xfrm>
            <a:off x="0" y="331837"/>
            <a:ext cx="12192000" cy="720626"/>
            <a:chOff x="0" y="331837"/>
            <a:chExt cx="12192000" cy="720626"/>
          </a:xfrm>
        </p:grpSpPr>
        <p:sp>
          <p:nvSpPr>
            <p:cNvPr id="24" name="矩形 23"/>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22120" y="368985"/>
              <a:ext cx="2304256" cy="645160"/>
            </a:xfrm>
            <a:prstGeom prst="rect">
              <a:avLst/>
            </a:prstGeom>
            <a:noFill/>
          </p:spPr>
          <p:txBody>
            <a:bodyPr wrap="square" rtlCol="0">
              <a:spAutoFit/>
            </a:bodyPr>
            <a:lstStyle/>
            <a:p>
              <a:r>
                <a:rPr lang="zh-CN" altLang="en-US" sz="3600" dirty="0"/>
                <a:t>参考文献</a:t>
              </a:r>
            </a:p>
          </p:txBody>
        </p:sp>
        <p:sp>
          <p:nvSpPr>
            <p:cNvPr id="27" name="矩形 26"/>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61060" y="1354455"/>
            <a:ext cx="10923270" cy="4799965"/>
          </a:xfrm>
          <a:prstGeom prst="rect">
            <a:avLst/>
          </a:prstGeom>
          <a:noFill/>
        </p:spPr>
        <p:txBody>
          <a:bodyPr wrap="square" rtlCol="0">
            <a:spAutoFit/>
          </a:bodyPr>
          <a:lstStyle/>
          <a:p>
            <a:pPr algn="l"/>
            <a:r>
              <a:rPr lang="zh-CN" altLang="en-US"/>
              <a:t>[1]吴永会.有机_无机杂化阴离子交换膜的制备表征和应用[D].安徽:中国科学技术大学,2009.</a:t>
            </a:r>
          </a:p>
          <a:p>
            <a:pPr algn="l"/>
            <a:r>
              <a:rPr lang="zh-CN" altLang="en-US"/>
              <a:t>[2]陶玉红.有机_无机杂化材料制备超亲水涂料及梯度润湿涂层[D].广东:华南理工大学,2012.</a:t>
            </a:r>
          </a:p>
          <a:p>
            <a:pPr algn="l"/>
            <a:r>
              <a:rPr lang="zh-CN" altLang="en-US"/>
              <a:t>[3]周峰.基于金属有机骨架构建的杂化膜的制备及其气体分离性能的研究[D].宁波:中国科学院大学,2017.</a:t>
            </a:r>
          </a:p>
          <a:p>
            <a:pPr algn="l"/>
            <a:r>
              <a:rPr lang="zh-CN" altLang="en-US"/>
              <a:t>[4]于胜楠.高分子_金属有机框架杂化膜的制备与渗透蒸发过程强化[D].天津:天津大学,2016.</a:t>
            </a:r>
          </a:p>
          <a:p>
            <a:pPr algn="l"/>
            <a:r>
              <a:rPr lang="zh-CN" altLang="en-US"/>
              <a:t>[5]Guido Kickelbick. Concepts for the incorporation of inorganic building blocks into organic polymers on a nanoscale[J].Prog. Polym. Sci., 2003, 28:83-114.</a:t>
            </a:r>
          </a:p>
          <a:p>
            <a:pPr algn="l"/>
            <a:r>
              <a:rPr lang="zh-CN" altLang="en-US"/>
              <a:t>[6]Zhaoming Liu , Changyu Shao, Biao Jin. Crosslinking ionic oligomers as conformable precursors to calcium carbonate[J].Nature,2019,574:394-398.</a:t>
            </a:r>
          </a:p>
          <a:p>
            <a:pPr algn="l"/>
            <a:r>
              <a:rPr lang="zh-CN" altLang="en-US"/>
              <a:t>[7]Fabio Nudelman , Koen Pieterse , Anne George.The role of collagen in bone apatite formation in the presence of hydroxyapatite nucleation inhibitors[J]. nature materials,2010,9:1004-1009.</a:t>
            </a:r>
          </a:p>
          <a:p>
            <a:pPr algn="l"/>
            <a:r>
              <a:rPr lang="zh-CN" altLang="en-US"/>
              <a:t>[8]Changyu Shao , Biao Jin , Zhao Mu.Repair oftooth enamel by a biomimetic mineralization  frontier ensuring epitaxial growth[J].SCIENCE ADVANCES, 2019,5:1-9.</a:t>
            </a:r>
          </a:p>
          <a:p>
            <a:pPr algn="l"/>
            <a:r>
              <a:rPr lang="en-US" altLang="zh-CN"/>
              <a:t>[</a:t>
            </a:r>
            <a:r>
              <a:rPr lang="zh-CN" altLang="en-US"/>
              <a:t>9]Chao Qi, Sara Musetti, Lian-Hua Fu,etc. Biomolecule-assisted green synthesis of nanostructured calcium phosphates and their biomedical applications[J].Chem Soc Rev,2019,48:2698-2737.</a:t>
            </a:r>
          </a:p>
          <a:p>
            <a:pPr algn="l"/>
            <a:r>
              <a:rPr lang="zh-CN" altLang="en-US"/>
              <a:t>[10]张鹏, 邱淑璇, 杨兆钰,等.无定形磷酸钙的制备及表征[N].西南民族大学学报,2012-5(自然科学版).</a:t>
            </a:r>
          </a:p>
          <a:p>
            <a:pPr algn="l"/>
            <a:r>
              <a:rPr lang="zh-CN" altLang="en-US"/>
              <a:t>[11]汤立红,周玲玲,牛照栋.MOFs有机-无机杂化膜的制备及应用研究进展[J].膜科学与技术,2018,6:112-128.</a:t>
            </a:r>
          </a:p>
          <a:p>
            <a:pPr algn="l"/>
            <a:r>
              <a:rPr lang="zh-CN" altLang="en-US"/>
              <a:t>[12]魏美玲,滕祥红,赵小玻.无机有机杂化材料研究进展[J].现代技术陶瓷,2005,1:15-23.</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原创设计小乖qq:2013440355"/>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681145"/>
            <a:ext cx="11305256" cy="830997"/>
          </a:xfrm>
          <a:prstGeom prst="rect">
            <a:avLst/>
          </a:prstGeom>
          <a:noFill/>
        </p:spPr>
        <p:txBody>
          <a:bodyPr wrap="square" rtlCol="0">
            <a:spAutoFit/>
          </a:bodyPr>
          <a:lstStyle/>
          <a:p>
            <a:pPr algn="ctr"/>
            <a:r>
              <a:rPr lang="zh-CN" altLang="en-US" sz="4800" b="1" dirty="0">
                <a:cs typeface="+mn-ea"/>
                <a:sym typeface="+mn-lt"/>
              </a:rPr>
              <a:t>谢谢聆听</a:t>
            </a:r>
          </a:p>
        </p:txBody>
      </p:sp>
      <p:grpSp>
        <p:nvGrpSpPr>
          <p:cNvPr id="19" name="组合 18"/>
          <p:cNvGrpSpPr/>
          <p:nvPr/>
        </p:nvGrpSpPr>
        <p:grpSpPr>
          <a:xfrm>
            <a:off x="1976869" y="3652689"/>
            <a:ext cx="8238263" cy="584775"/>
            <a:chOff x="2351584" y="3029773"/>
            <a:chExt cx="8238263" cy="584775"/>
          </a:xfrm>
        </p:grpSpPr>
        <p:sp>
          <p:nvSpPr>
            <p:cNvPr id="6" name="文本框 9"/>
            <p:cNvSpPr txBox="1">
              <a:spLocks noChangeArrowheads="1"/>
            </p:cNvSpPr>
            <p:nvPr/>
          </p:nvSpPr>
          <p:spPr bwMode="auto">
            <a:xfrm>
              <a:off x="3912394" y="3029773"/>
              <a:ext cx="47758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Thanks for listening!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7" name="原创设计小乖qq:2013440355"/>
            <p:cNvCxnSpPr>
              <a:cxnSpLocks noChangeShapeType="1"/>
              <a:stCxn id="6" idx="3"/>
            </p:cNvCxnSpPr>
            <p:nvPr/>
          </p:nvCxnSpPr>
          <p:spPr bwMode="auto">
            <a:xfrm>
              <a:off x="8688288" y="3322161"/>
              <a:ext cx="1901559"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a:endCxn id="6" idx="1"/>
            </p:cNvCxnSpPr>
            <p:nvPr/>
          </p:nvCxnSpPr>
          <p:spPr bwMode="auto">
            <a:xfrm>
              <a:off x="2351584" y="3322161"/>
              <a:ext cx="16200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gr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原创设计小乖qq:2013440355"/>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7c1ed21b0ef41bd57c0e207956da81cb38db3dda"/>
          <p:cNvPicPr>
            <a:picLocks noChangeAspect="1"/>
          </p:cNvPicPr>
          <p:nvPr/>
        </p:nvPicPr>
        <p:blipFill>
          <a:blip r:embed="rId3"/>
          <a:stretch>
            <a:fillRect/>
          </a:stretch>
        </p:blipFill>
        <p:spPr>
          <a:xfrm>
            <a:off x="4970145" y="591820"/>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 presetClass="entr" presetSubtype="4" fill="hold" grpId="0" nodeType="withEffect">
                                  <p:stCondLst>
                                    <p:cond delay="1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1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25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056"/>
            <a:ext cx="479376" cy="6880056"/>
          </a:xfrm>
          <a:prstGeom prst="rect">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935906" y="184318"/>
            <a:ext cx="2320188" cy="1015663"/>
          </a:xfrm>
          <a:prstGeom prst="rect">
            <a:avLst/>
          </a:prstGeom>
          <a:noFill/>
        </p:spPr>
        <p:txBody>
          <a:bodyPr wrap="square" rtlCol="0">
            <a:spAutoFit/>
          </a:bodyPr>
          <a:lstStyle/>
          <a:p>
            <a:pPr algn="ct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4" name="文本框 3"/>
          <p:cNvSpPr txBox="1"/>
          <p:nvPr/>
        </p:nvSpPr>
        <p:spPr>
          <a:xfrm>
            <a:off x="4483352" y="1022183"/>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7400110" y="1913966"/>
            <a:ext cx="3937817" cy="828000"/>
            <a:chOff x="8098970" y="1685526"/>
            <a:chExt cx="3937817" cy="828000"/>
          </a:xfrm>
        </p:grpSpPr>
        <p:sp>
          <p:nvSpPr>
            <p:cNvPr id="10" name="文本框 9"/>
            <p:cNvSpPr txBox="1"/>
            <p:nvPr/>
          </p:nvSpPr>
          <p:spPr>
            <a:xfrm>
              <a:off x="9120867" y="1821188"/>
              <a:ext cx="2915920" cy="521970"/>
            </a:xfrm>
            <a:prstGeom prst="rect">
              <a:avLst/>
            </a:prstGeom>
            <a:noFill/>
          </p:spPr>
          <p:txBody>
            <a:bodyPr wrap="square" rtlCol="0">
              <a:spAutoFit/>
            </a:bodyPr>
            <a:lstStyle/>
            <a:p>
              <a:r>
                <a:rPr lang="zh-CN" altLang="en-US" sz="2800" b="1" dirty="0">
                  <a:latin typeface="微软雅黑" panose="020B0503020204020204" pitchFamily="34" charset="-122"/>
                </a:rPr>
                <a:t>国内外研究现状</a:t>
              </a:r>
            </a:p>
          </p:txBody>
        </p:sp>
        <p:grpSp>
          <p:nvGrpSpPr>
            <p:cNvPr id="7" name="组合 6"/>
            <p:cNvGrpSpPr/>
            <p:nvPr/>
          </p:nvGrpSpPr>
          <p:grpSpPr>
            <a:xfrm>
              <a:off x="8098970" y="1685526"/>
              <a:ext cx="899886" cy="828000"/>
              <a:chOff x="8098970" y="1685526"/>
              <a:chExt cx="899886" cy="828000"/>
            </a:xfrm>
          </p:grpSpPr>
          <p:sp>
            <p:nvSpPr>
              <p:cNvPr id="8" name="文本框 7"/>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7400110" y="5018608"/>
            <a:ext cx="3416755" cy="828000"/>
            <a:chOff x="8098970" y="4753058"/>
            <a:chExt cx="3416755" cy="828000"/>
          </a:xfrm>
        </p:grpSpPr>
        <p:sp>
          <p:nvSpPr>
            <p:cNvPr id="17" name="文本框 16"/>
            <p:cNvSpPr txBox="1"/>
            <p:nvPr/>
          </p:nvSpPr>
          <p:spPr>
            <a:xfrm>
              <a:off x="9120867" y="4905865"/>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参考文献</a:t>
              </a:r>
            </a:p>
          </p:txBody>
        </p:sp>
        <p:grpSp>
          <p:nvGrpSpPr>
            <p:cNvPr id="14" name="组合 13"/>
            <p:cNvGrpSpPr/>
            <p:nvPr/>
          </p:nvGrpSpPr>
          <p:grpSpPr>
            <a:xfrm>
              <a:off x="8098970" y="4753058"/>
              <a:ext cx="899886" cy="828000"/>
              <a:chOff x="8098970" y="4753058"/>
              <a:chExt cx="899886" cy="828000"/>
            </a:xfrm>
          </p:grpSpPr>
          <p:sp>
            <p:nvSpPr>
              <p:cNvPr id="15" name="文本框 14"/>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06</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p:nvGrpSpPr>
        <p:grpSpPr>
          <a:xfrm>
            <a:off x="7400110" y="3450898"/>
            <a:ext cx="3937000" cy="828000"/>
            <a:chOff x="8098970" y="3203903"/>
            <a:chExt cx="3937000" cy="828000"/>
          </a:xfrm>
        </p:grpSpPr>
        <p:sp>
          <p:nvSpPr>
            <p:cNvPr id="24" name="文本框 23"/>
            <p:cNvSpPr txBox="1"/>
            <p:nvPr/>
          </p:nvSpPr>
          <p:spPr>
            <a:xfrm>
              <a:off x="9120685" y="3357345"/>
              <a:ext cx="2915285" cy="521970"/>
            </a:xfrm>
            <a:prstGeom prst="rect">
              <a:avLst/>
            </a:prstGeom>
            <a:noFill/>
          </p:spPr>
          <p:txBody>
            <a:bodyPr wrap="square" rtlCol="0">
              <a:spAutoFit/>
            </a:bodyPr>
            <a:lstStyle/>
            <a:p>
              <a:r>
                <a:rPr lang="zh-CN" altLang="en-US" sz="2800" b="1" dirty="0">
                  <a:latin typeface="微软雅黑" panose="020B0503020204020204" pitchFamily="34" charset="-122"/>
                </a:rPr>
                <a:t>拟采用实验方案</a:t>
              </a:r>
            </a:p>
          </p:txBody>
        </p:sp>
        <p:grpSp>
          <p:nvGrpSpPr>
            <p:cNvPr id="21" name="组合 20"/>
            <p:cNvGrpSpPr/>
            <p:nvPr/>
          </p:nvGrpSpPr>
          <p:grpSpPr>
            <a:xfrm>
              <a:off x="8098970" y="3203903"/>
              <a:ext cx="899886" cy="828000"/>
              <a:chOff x="8098970" y="3203903"/>
              <a:chExt cx="899886" cy="828000"/>
            </a:xfrm>
          </p:grpSpPr>
          <p:sp>
            <p:nvSpPr>
              <p:cNvPr id="22" name="文本框 2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p:cNvGrpSpPr/>
          <p:nvPr/>
        </p:nvGrpSpPr>
        <p:grpSpPr>
          <a:xfrm flipH="1">
            <a:off x="1386982" y="1896873"/>
            <a:ext cx="3433874" cy="828000"/>
            <a:chOff x="3909356" y="1685526"/>
            <a:chExt cx="3433874" cy="828000"/>
          </a:xfrm>
        </p:grpSpPr>
        <p:sp>
          <p:nvSpPr>
            <p:cNvPr id="31" name="文本框 30"/>
            <p:cNvSpPr txBox="1"/>
            <p:nvPr/>
          </p:nvSpPr>
          <p:spPr>
            <a:xfrm>
              <a:off x="4948372" y="1854894"/>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grpSp>
          <p:nvGrpSpPr>
            <p:cNvPr id="28" name="组合 27"/>
            <p:cNvGrpSpPr/>
            <p:nvPr/>
          </p:nvGrpSpPr>
          <p:grpSpPr>
            <a:xfrm>
              <a:off x="3909356" y="1685526"/>
              <a:ext cx="828000" cy="828000"/>
              <a:chOff x="3909356" y="1685526"/>
              <a:chExt cx="828000" cy="828000"/>
            </a:xfrm>
          </p:grpSpPr>
          <p:sp>
            <p:nvSpPr>
              <p:cNvPr id="29" name="文本框 2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0" name="矩形 29"/>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flipH="1">
            <a:off x="1386599" y="5033997"/>
            <a:ext cx="3434257" cy="828000"/>
            <a:chOff x="3873413" y="4753058"/>
            <a:chExt cx="3434257" cy="828000"/>
          </a:xfrm>
        </p:grpSpPr>
        <p:sp>
          <p:nvSpPr>
            <p:cNvPr id="38" name="文本框 37"/>
            <p:cNvSpPr txBox="1"/>
            <p:nvPr/>
          </p:nvSpPr>
          <p:spPr>
            <a:xfrm>
              <a:off x="4912812" y="4890476"/>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进度安排</a:t>
              </a:r>
            </a:p>
          </p:txBody>
        </p:sp>
        <p:grpSp>
          <p:nvGrpSpPr>
            <p:cNvPr id="35" name="组合 34"/>
            <p:cNvGrpSpPr/>
            <p:nvPr/>
          </p:nvGrpSpPr>
          <p:grpSpPr>
            <a:xfrm>
              <a:off x="3873413" y="4753058"/>
              <a:ext cx="899886" cy="828000"/>
              <a:chOff x="3873413" y="4753058"/>
              <a:chExt cx="899886" cy="828000"/>
            </a:xfrm>
          </p:grpSpPr>
          <p:sp>
            <p:nvSpPr>
              <p:cNvPr id="36" name="文本框 35"/>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7" name="矩形 36"/>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flipH="1">
            <a:off x="1386599" y="3466287"/>
            <a:ext cx="3434257" cy="828000"/>
            <a:chOff x="3873413" y="3203903"/>
            <a:chExt cx="3434257" cy="828000"/>
          </a:xfrm>
        </p:grpSpPr>
        <p:sp>
          <p:nvSpPr>
            <p:cNvPr id="45" name="文本框 44"/>
            <p:cNvSpPr txBox="1"/>
            <p:nvPr/>
          </p:nvSpPr>
          <p:spPr>
            <a:xfrm>
              <a:off x="4912812" y="3341956"/>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主要研究内容</a:t>
              </a:r>
            </a:p>
          </p:txBody>
        </p:sp>
        <p:grpSp>
          <p:nvGrpSpPr>
            <p:cNvPr id="42" name="组合 41"/>
            <p:cNvGrpSpPr/>
            <p:nvPr/>
          </p:nvGrpSpPr>
          <p:grpSpPr>
            <a:xfrm>
              <a:off x="3873413" y="3203903"/>
              <a:ext cx="899886" cy="828000"/>
              <a:chOff x="3873413" y="3203903"/>
              <a:chExt cx="899886" cy="828000"/>
            </a:xfrm>
          </p:grpSpPr>
          <p:sp>
            <p:nvSpPr>
              <p:cNvPr id="43" name="文本框 42"/>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7" name="矩形 46"/>
          <p:cNvSpPr/>
          <p:nvPr/>
        </p:nvSpPr>
        <p:spPr>
          <a:xfrm>
            <a:off x="11712624" y="-22056"/>
            <a:ext cx="479376" cy="6880056"/>
          </a:xfrm>
          <a:prstGeom prst="rect">
            <a:avLst/>
          </a:prstGeom>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9" name="直接连接符 48"/>
          <p:cNvCxnSpPr>
            <a:stCxn id="4" idx="2"/>
          </p:cNvCxnSpPr>
          <p:nvPr/>
        </p:nvCxnSpPr>
        <p:spPr>
          <a:xfrm flipH="1">
            <a:off x="6096000" y="1730069"/>
            <a:ext cx="1" cy="4291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灯片编号占位符 55"/>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14:presetBounceEnd="40000">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14:bounceEnd="40000">
                                          <p:cBhvr additive="base">
                                            <p:cTn id="2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14:bounceEnd="40000">
                                          <p:cBhvr additive="base">
                                            <p:cTn id="26"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12"/>
                                            </p:tgtEl>
                                            <p:attrNameLst>
                                              <p:attrName>style.visibility</p:attrName>
                                            </p:attrNameLst>
                                          </p:cBhvr>
                                          <p:to>
                                            <p:strVal val="visible"/>
                                          </p:to>
                                        </p:set>
                                        <p:anim calcmode="lin" valueType="num" p14:bounceEnd="40000">
                                          <p:cBhvr additive="base">
                                            <p:cTn id="30"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300"/>
                                      </p:stCondLst>
                                      <p:childTnLst>
                                        <p:set>
                                          <p:cBhvr>
                                            <p:cTn id="33" dur="1" fill="hold">
                                              <p:stCondLst>
                                                <p:cond delay="0"/>
                                              </p:stCondLst>
                                            </p:cTn>
                                            <p:tgtEl>
                                              <p:spTgt spid="26"/>
                                            </p:tgtEl>
                                            <p:attrNameLst>
                                              <p:attrName>style.visibility</p:attrName>
                                            </p:attrNameLst>
                                          </p:cBhvr>
                                          <p:to>
                                            <p:strVal val="visible"/>
                                          </p:to>
                                        </p:set>
                                        <p:anim calcmode="lin" valueType="num" p14:bounceEnd="40000">
                                          <p:cBhvr additive="base">
                                            <p:cTn id="34"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26"/>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900"/>
                                      </p:stCondLst>
                                      <p:childTnLst>
                                        <p:set>
                                          <p:cBhvr>
                                            <p:cTn id="37" dur="1" fill="hold">
                                              <p:stCondLst>
                                                <p:cond delay="0"/>
                                              </p:stCondLst>
                                            </p:cTn>
                                            <p:tgtEl>
                                              <p:spTgt spid="40"/>
                                            </p:tgtEl>
                                            <p:attrNameLst>
                                              <p:attrName>style.visibility</p:attrName>
                                            </p:attrNameLst>
                                          </p:cBhvr>
                                          <p:to>
                                            <p:strVal val="visible"/>
                                          </p:to>
                                        </p:set>
                                        <p:anim calcmode="lin" valueType="num" p14:bounceEnd="40000">
                                          <p:cBhvr additive="base">
                                            <p:cTn id="38" dur="5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40000">
                                      <p:stCondLst>
                                        <p:cond delay="1500"/>
                                      </p:stCondLst>
                                      <p:childTnLst>
                                        <p:set>
                                          <p:cBhvr>
                                            <p:cTn id="41" dur="1" fill="hold">
                                              <p:stCondLst>
                                                <p:cond delay="0"/>
                                              </p:stCondLst>
                                            </p:cTn>
                                            <p:tgtEl>
                                              <p:spTgt spid="33"/>
                                            </p:tgtEl>
                                            <p:attrNameLst>
                                              <p:attrName>style.visibility</p:attrName>
                                            </p:attrNameLst>
                                          </p:cBhvr>
                                          <p:to>
                                            <p:strVal val="visible"/>
                                          </p:to>
                                        </p:set>
                                        <p:anim calcmode="lin" valueType="num" p14:bounceEnd="40000">
                                          <p:cBhvr additive="base">
                                            <p:cTn id="42"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1+#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90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1+#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150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3</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95400" y="1196752"/>
            <a:ext cx="4248472" cy="2338070"/>
          </a:xfrm>
          <a:prstGeom prst="rect">
            <a:avLst/>
          </a:prstGeom>
          <a:noFill/>
        </p:spPr>
        <p:txBody>
          <a:bodyPr wrap="square" rtlCol="0">
            <a:spAutoFit/>
          </a:bodyPr>
          <a:lstStyle/>
          <a:p>
            <a:r>
              <a:rPr lang="zh-CN" altLang="en-US" sz="2000" dirty="0"/>
              <a:t>非晶磷酸钙</a:t>
            </a:r>
            <a:r>
              <a:rPr lang="en-US" altLang="zh-CN" dirty="0"/>
              <a:t>                    </a:t>
            </a:r>
            <a:r>
              <a:rPr lang="zh-CN" altLang="en-US" sz="2000" dirty="0"/>
              <a:t>磷酸钙晶体</a:t>
            </a:r>
            <a:endParaRPr lang="en-US" altLang="zh-CN" sz="2000" dirty="0"/>
          </a:p>
          <a:p>
            <a:endParaRPr lang="en-US" altLang="zh-CN" dirty="0"/>
          </a:p>
          <a:p>
            <a:pPr>
              <a:lnSpc>
                <a:spcPct val="150000"/>
              </a:lnSpc>
              <a:buFont typeface="Wingdings" panose="05000000000000000000" pitchFamily="2" charset="2"/>
              <a:buChar char="Ø"/>
            </a:pPr>
            <a:r>
              <a:rPr lang="zh-CN" altLang="zh-CN" dirty="0"/>
              <a:t>生物降解速率高</a:t>
            </a:r>
            <a:endParaRPr lang="en-US" altLang="zh-CN" dirty="0"/>
          </a:p>
          <a:p>
            <a:pPr>
              <a:lnSpc>
                <a:spcPct val="150000"/>
              </a:lnSpc>
              <a:buFont typeface="Wingdings" panose="05000000000000000000" pitchFamily="2" charset="2"/>
              <a:buChar char="Ø"/>
            </a:pPr>
            <a:r>
              <a:rPr lang="zh-CN" altLang="zh-CN" dirty="0"/>
              <a:t>无细胞毒性</a:t>
            </a:r>
            <a:endParaRPr lang="en-US" altLang="zh-CN" dirty="0"/>
          </a:p>
          <a:p>
            <a:pPr>
              <a:lnSpc>
                <a:spcPct val="150000"/>
              </a:lnSpc>
              <a:buFont typeface="Wingdings" panose="05000000000000000000" pitchFamily="2" charset="2"/>
              <a:buChar char="Ø"/>
            </a:pPr>
            <a:r>
              <a:rPr lang="zh-CN" altLang="zh-CN" dirty="0"/>
              <a:t>具有良好的生物活性</a:t>
            </a:r>
            <a:endParaRPr lang="en-US" altLang="zh-CN" dirty="0"/>
          </a:p>
          <a:p>
            <a:pPr>
              <a:lnSpc>
                <a:spcPct val="150000"/>
              </a:lnSpc>
              <a:buFont typeface="Wingdings" panose="05000000000000000000" pitchFamily="2" charset="2"/>
              <a:buChar char="Ø"/>
            </a:pPr>
            <a:r>
              <a:rPr lang="zh-CN" altLang="zh-CN" dirty="0"/>
              <a:t>降解过程中可引导骨的生长</a:t>
            </a:r>
            <a:endParaRPr lang="en-US" altLang="zh-CN" dirty="0"/>
          </a:p>
        </p:txBody>
      </p:sp>
      <p:pic>
        <p:nvPicPr>
          <p:cNvPr id="1026" name="Picture 2"/>
          <p:cNvPicPr>
            <a:picLocks noChangeAspect="1" noChangeArrowheads="1"/>
          </p:cNvPicPr>
          <p:nvPr/>
        </p:nvPicPr>
        <p:blipFill>
          <a:blip r:embed="rId3" cstate="print"/>
          <a:srcRect/>
          <a:stretch>
            <a:fillRect/>
          </a:stretch>
        </p:blipFill>
        <p:spPr bwMode="auto">
          <a:xfrm>
            <a:off x="6312024" y="3861048"/>
            <a:ext cx="4896544" cy="21283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312024" y="1412776"/>
            <a:ext cx="4824536" cy="2119675"/>
          </a:xfrm>
          <a:prstGeom prst="rect">
            <a:avLst/>
          </a:prstGeom>
          <a:noFill/>
          <a:ln w="9525">
            <a:noFill/>
            <a:miter lim="800000"/>
            <a:headEnd/>
            <a:tailEnd/>
          </a:ln>
        </p:spPr>
      </p:pic>
      <p:sp>
        <p:nvSpPr>
          <p:cNvPr id="15" name="左右箭头 14"/>
          <p:cNvSpPr/>
          <p:nvPr/>
        </p:nvSpPr>
        <p:spPr>
          <a:xfrm>
            <a:off x="2135560" y="1268760"/>
            <a:ext cx="936104"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p:cNvPicPr>
            <a:picLocks noChangeAspect="1" noChangeArrowheads="1"/>
          </p:cNvPicPr>
          <p:nvPr/>
        </p:nvPicPr>
        <p:blipFill>
          <a:blip r:embed="rId5" cstate="print"/>
          <a:srcRect/>
          <a:stretch>
            <a:fillRect/>
          </a:stretch>
        </p:blipFill>
        <p:spPr bwMode="auto">
          <a:xfrm>
            <a:off x="335360" y="4077072"/>
            <a:ext cx="3553395" cy="1368152"/>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3935759" y="4005064"/>
            <a:ext cx="2112935" cy="1573218"/>
          </a:xfrm>
          <a:prstGeom prst="rect">
            <a:avLst/>
          </a:prstGeom>
          <a:noFill/>
          <a:ln w="9525">
            <a:noFill/>
            <a:miter lim="800000"/>
            <a:headEnd/>
            <a:tailEnd/>
          </a:ln>
        </p:spPr>
      </p:pic>
      <p:sp>
        <p:nvSpPr>
          <p:cNvPr id="18" name="TextBox 17"/>
          <p:cNvSpPr txBox="1"/>
          <p:nvPr/>
        </p:nvSpPr>
        <p:spPr>
          <a:xfrm>
            <a:off x="623392" y="6381328"/>
            <a:ext cx="3724096" cy="276999"/>
          </a:xfrm>
          <a:prstGeom prst="rect">
            <a:avLst/>
          </a:prstGeom>
          <a:noFill/>
        </p:spPr>
        <p:txBody>
          <a:bodyPr wrap="none" rtlCol="0">
            <a:spAutoFit/>
          </a:bodyPr>
          <a:lstStyle/>
          <a:p>
            <a:r>
              <a:rPr lang="zh-CN" altLang="zh-CN" sz="1200" dirty="0"/>
              <a:t>羧甲基壳聚糖稳定无定形磷酸钙的低温合成及稳定期</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4</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图片 10"/>
          <p:cNvPicPr/>
          <p:nvPr/>
        </p:nvPicPr>
        <p:blipFill>
          <a:blip r:embed="rId3" cstate="print"/>
          <a:srcRect/>
          <a:stretch>
            <a:fillRect/>
          </a:stretch>
        </p:blipFill>
        <p:spPr bwMode="auto">
          <a:xfrm>
            <a:off x="623392" y="1628800"/>
            <a:ext cx="5274310" cy="4069011"/>
          </a:xfrm>
          <a:prstGeom prst="rect">
            <a:avLst/>
          </a:prstGeom>
          <a:noFill/>
          <a:ln w="9525">
            <a:noFill/>
            <a:miter lim="800000"/>
            <a:headEnd/>
            <a:tailEnd/>
          </a:ln>
        </p:spPr>
      </p:pic>
      <p:sp>
        <p:nvSpPr>
          <p:cNvPr id="13" name="TextBox 12"/>
          <p:cNvSpPr txBox="1"/>
          <p:nvPr/>
        </p:nvSpPr>
        <p:spPr>
          <a:xfrm>
            <a:off x="1122680" y="2294890"/>
            <a:ext cx="4643755" cy="368300"/>
          </a:xfrm>
          <a:prstGeom prst="rect">
            <a:avLst/>
          </a:prstGeom>
          <a:noFill/>
        </p:spPr>
        <p:txBody>
          <a:bodyPr wrap="square" rtlCol="0">
            <a:spAutoFit/>
          </a:bodyPr>
          <a:lstStyle/>
          <a:p>
            <a:r>
              <a:rPr lang="zh-CN" altLang="en-US" dirty="0"/>
              <a:t>谷氨酸                                      甘氨酸</a:t>
            </a:r>
          </a:p>
        </p:txBody>
      </p:sp>
      <p:pic>
        <p:nvPicPr>
          <p:cNvPr id="8" name="图片 7"/>
          <p:cNvPicPr>
            <a:picLocks noChangeAspect="1"/>
          </p:cNvPicPr>
          <p:nvPr/>
        </p:nvPicPr>
        <p:blipFill>
          <a:blip r:embed="rId4"/>
          <a:stretch>
            <a:fillRect/>
          </a:stretch>
        </p:blipFill>
        <p:spPr>
          <a:xfrm>
            <a:off x="7138670" y="1340485"/>
            <a:ext cx="4067175" cy="2276475"/>
          </a:xfrm>
          <a:prstGeom prst="rect">
            <a:avLst/>
          </a:prstGeom>
        </p:spPr>
      </p:pic>
      <p:pic>
        <p:nvPicPr>
          <p:cNvPr id="12" name="图片 11"/>
          <p:cNvPicPr>
            <a:picLocks noChangeAspect="1"/>
          </p:cNvPicPr>
          <p:nvPr/>
        </p:nvPicPr>
        <p:blipFill>
          <a:blip r:embed="rId5"/>
          <a:stretch>
            <a:fillRect/>
          </a:stretch>
        </p:blipFill>
        <p:spPr>
          <a:xfrm>
            <a:off x="7138670" y="3616960"/>
            <a:ext cx="4067810" cy="2367280"/>
          </a:xfrm>
          <a:prstGeom prst="rect">
            <a:avLst/>
          </a:prstGeom>
        </p:spPr>
      </p:pic>
      <p:sp>
        <p:nvSpPr>
          <p:cNvPr id="14" name="文本框 13"/>
          <p:cNvSpPr txBox="1"/>
          <p:nvPr/>
        </p:nvSpPr>
        <p:spPr>
          <a:xfrm>
            <a:off x="622935" y="6445885"/>
            <a:ext cx="10290175" cy="275590"/>
          </a:xfrm>
          <a:prstGeom prst="rect">
            <a:avLst/>
          </a:prstGeom>
          <a:noFill/>
        </p:spPr>
        <p:txBody>
          <a:bodyPr wrap="square" rtlCol="0">
            <a:spAutoFit/>
          </a:bodyPr>
          <a:lstStyle/>
          <a:p>
            <a:pPr algn="l"/>
            <a:r>
              <a:rPr lang="zh-CN" altLang="en-US" sz="1200"/>
              <a:t>The role of collagen in bone apatite formation in the presence of hydroxyapatite nucleation inhibitors</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83432" y="278092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有机无机杂化膜</a:t>
            </a:r>
          </a:p>
        </p:txBody>
      </p:sp>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2" name="TextBox 11"/>
          <p:cNvSpPr txBox="1"/>
          <p:nvPr/>
        </p:nvSpPr>
        <p:spPr>
          <a:xfrm>
            <a:off x="695400" y="1268760"/>
            <a:ext cx="2468880" cy="398780"/>
          </a:xfrm>
          <a:prstGeom prst="rect">
            <a:avLst/>
          </a:prstGeom>
          <a:noFill/>
        </p:spPr>
        <p:txBody>
          <a:bodyPr wrap="none" rtlCol="0">
            <a:spAutoFit/>
          </a:bodyPr>
          <a:lstStyle/>
          <a:p>
            <a:r>
              <a:rPr lang="zh-CN" altLang="en-US" sz="2000" dirty="0"/>
              <a:t>有机无机杂化膜分类</a:t>
            </a:r>
          </a:p>
        </p:txBody>
      </p:sp>
      <p:sp>
        <p:nvSpPr>
          <p:cNvPr id="15" name="右箭头 14"/>
          <p:cNvSpPr/>
          <p:nvPr/>
        </p:nvSpPr>
        <p:spPr>
          <a:xfrm rot="19929249">
            <a:off x="2808416" y="2130990"/>
            <a:ext cx="1909150" cy="271072"/>
          </a:xfrm>
          <a:prstGeom prst="rightArrow">
            <a:avLst>
              <a:gd name="adj1" fmla="val 50000"/>
              <a:gd name="adj2" fmla="val 10193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右箭头 15"/>
          <p:cNvSpPr/>
          <p:nvPr/>
        </p:nvSpPr>
        <p:spPr>
          <a:xfrm rot="1002512">
            <a:off x="2926312" y="3625713"/>
            <a:ext cx="1909150" cy="271072"/>
          </a:xfrm>
          <a:prstGeom prst="rightArrow">
            <a:avLst>
              <a:gd name="adj1" fmla="val 50000"/>
              <a:gd name="adj2" fmla="val 10193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矩形 16"/>
          <p:cNvSpPr/>
          <p:nvPr/>
        </p:nvSpPr>
        <p:spPr>
          <a:xfrm>
            <a:off x="4943872" y="134076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第一类</a:t>
            </a:r>
          </a:p>
        </p:txBody>
      </p:sp>
      <p:sp>
        <p:nvSpPr>
          <p:cNvPr id="18" name="TextBox 17"/>
          <p:cNvSpPr txBox="1"/>
          <p:nvPr/>
        </p:nvSpPr>
        <p:spPr>
          <a:xfrm>
            <a:off x="5087888" y="2420888"/>
            <a:ext cx="3877985" cy="369332"/>
          </a:xfrm>
          <a:prstGeom prst="rect">
            <a:avLst/>
          </a:prstGeom>
          <a:noFill/>
        </p:spPr>
        <p:txBody>
          <a:bodyPr wrap="none" rtlCol="0">
            <a:spAutoFit/>
          </a:bodyPr>
          <a:lstStyle/>
          <a:p>
            <a:r>
              <a:rPr lang="zh-CN" altLang="en-US" dirty="0"/>
              <a:t>高分子相和无机相以弱相互作用结合</a:t>
            </a:r>
          </a:p>
        </p:txBody>
      </p:sp>
      <p:pic>
        <p:nvPicPr>
          <p:cNvPr id="3074" name="Picture 2" descr="C:\Users\hp\Documents\Tencent Files\569769919\Image\C2C\K7D%FFAVLU@}9K7[W[[7S{B.png"/>
          <p:cNvPicPr>
            <a:picLocks noChangeAspect="1" noChangeArrowheads="1"/>
          </p:cNvPicPr>
          <p:nvPr/>
        </p:nvPicPr>
        <p:blipFill>
          <a:blip r:embed="rId3" cstate="print"/>
          <a:srcRect/>
          <a:stretch>
            <a:fillRect/>
          </a:stretch>
        </p:blipFill>
        <p:spPr bwMode="auto">
          <a:xfrm>
            <a:off x="7320136" y="1196752"/>
            <a:ext cx="1924050" cy="1162050"/>
          </a:xfrm>
          <a:prstGeom prst="rect">
            <a:avLst/>
          </a:prstGeom>
          <a:noFill/>
        </p:spPr>
      </p:pic>
      <p:sp>
        <p:nvSpPr>
          <p:cNvPr id="19" name="矩形 18"/>
          <p:cNvSpPr/>
          <p:nvPr/>
        </p:nvSpPr>
        <p:spPr>
          <a:xfrm>
            <a:off x="4943872" y="3573016"/>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第二类</a:t>
            </a:r>
          </a:p>
        </p:txBody>
      </p:sp>
      <p:pic>
        <p:nvPicPr>
          <p:cNvPr id="3075" name="Picture 3"/>
          <p:cNvPicPr>
            <a:picLocks noChangeAspect="1" noChangeArrowheads="1"/>
          </p:cNvPicPr>
          <p:nvPr/>
        </p:nvPicPr>
        <p:blipFill>
          <a:blip r:embed="rId4" cstate="print"/>
          <a:srcRect/>
          <a:stretch>
            <a:fillRect/>
          </a:stretch>
        </p:blipFill>
        <p:spPr bwMode="auto">
          <a:xfrm>
            <a:off x="7392144" y="2924943"/>
            <a:ext cx="1800200" cy="1115341"/>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7392144" y="4077072"/>
            <a:ext cx="1800200" cy="1111599"/>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9480376" y="2924944"/>
            <a:ext cx="1800200" cy="1109312"/>
          </a:xfrm>
          <a:prstGeom prst="rect">
            <a:avLst/>
          </a:prstGeom>
          <a:noFill/>
          <a:ln w="9525">
            <a:noFill/>
            <a:miter lim="800000"/>
            <a:headEnd/>
            <a:tailEnd/>
          </a:ln>
        </p:spPr>
      </p:pic>
      <p:sp>
        <p:nvSpPr>
          <p:cNvPr id="24" name="TextBox 23"/>
          <p:cNvSpPr txBox="1"/>
          <p:nvPr/>
        </p:nvSpPr>
        <p:spPr>
          <a:xfrm>
            <a:off x="5375920" y="5589240"/>
            <a:ext cx="4108817" cy="369332"/>
          </a:xfrm>
          <a:prstGeom prst="rect">
            <a:avLst/>
          </a:prstGeom>
          <a:noFill/>
        </p:spPr>
        <p:txBody>
          <a:bodyPr wrap="none" rtlCol="0">
            <a:spAutoFit/>
          </a:bodyPr>
          <a:lstStyle/>
          <a:p>
            <a:r>
              <a:rPr lang="zh-CN" altLang="en-US" dirty="0"/>
              <a:t>高分子相和无机相共价键、离子键结合</a:t>
            </a:r>
          </a:p>
        </p:txBody>
      </p:sp>
      <p:sp>
        <p:nvSpPr>
          <p:cNvPr id="21" name="TextBox 20"/>
          <p:cNvSpPr txBox="1"/>
          <p:nvPr/>
        </p:nvSpPr>
        <p:spPr>
          <a:xfrm>
            <a:off x="623392" y="6237312"/>
            <a:ext cx="9361040" cy="276999"/>
          </a:xfrm>
          <a:prstGeom prst="rect">
            <a:avLst/>
          </a:prstGeom>
          <a:noFill/>
        </p:spPr>
        <p:txBody>
          <a:bodyPr wrap="square" rtlCol="0">
            <a:spAutoFit/>
          </a:bodyPr>
          <a:lstStyle/>
          <a:p>
            <a:r>
              <a:rPr lang="en-US" altLang="zh-CN" sz="1200" dirty="0"/>
              <a:t>Concepts for the incorporation of inorganic building blocks into organic polymers on a </a:t>
            </a:r>
            <a:r>
              <a:rPr lang="en-US" altLang="zh-CN" sz="1200" dirty="0" err="1"/>
              <a:t>nanoscale</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终止 16"/>
          <p:cNvSpPr/>
          <p:nvPr/>
        </p:nvSpPr>
        <p:spPr>
          <a:xfrm>
            <a:off x="4766310" y="1129665"/>
            <a:ext cx="2807970" cy="4318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2" name="TextBox 11"/>
          <p:cNvSpPr txBox="1"/>
          <p:nvPr/>
        </p:nvSpPr>
        <p:spPr>
          <a:xfrm>
            <a:off x="5271845" y="1162968"/>
            <a:ext cx="1706880" cy="398780"/>
          </a:xfrm>
          <a:prstGeom prst="rect">
            <a:avLst/>
          </a:prstGeom>
          <a:noFill/>
        </p:spPr>
        <p:txBody>
          <a:bodyPr wrap="none" rtlCol="0">
            <a:spAutoFit/>
          </a:bodyPr>
          <a:lstStyle/>
          <a:p>
            <a:r>
              <a:rPr lang="zh-CN" altLang="en-US" sz="2000" dirty="0"/>
              <a:t>分子模拟技术</a:t>
            </a:r>
          </a:p>
        </p:txBody>
      </p:sp>
      <p:pic>
        <p:nvPicPr>
          <p:cNvPr id="60418" name="Picture 2"/>
          <p:cNvPicPr>
            <a:picLocks noChangeAspect="1" noChangeArrowheads="1"/>
          </p:cNvPicPr>
          <p:nvPr/>
        </p:nvPicPr>
        <p:blipFill>
          <a:blip r:embed="rId3" cstate="print"/>
          <a:srcRect/>
          <a:stretch>
            <a:fillRect/>
          </a:stretch>
        </p:blipFill>
        <p:spPr bwMode="auto">
          <a:xfrm>
            <a:off x="6978893" y="2580794"/>
            <a:ext cx="2209800" cy="2247900"/>
          </a:xfrm>
          <a:prstGeom prst="rect">
            <a:avLst/>
          </a:prstGeom>
          <a:noFill/>
          <a:ln w="9525">
            <a:noFill/>
            <a:miter lim="800000"/>
            <a:headEnd/>
            <a:tailEnd/>
          </a:ln>
        </p:spPr>
      </p:pic>
      <p:sp>
        <p:nvSpPr>
          <p:cNvPr id="16" name="TextBox 15"/>
          <p:cNvSpPr txBox="1"/>
          <p:nvPr/>
        </p:nvSpPr>
        <p:spPr>
          <a:xfrm>
            <a:off x="9580195" y="3505468"/>
            <a:ext cx="2002155" cy="398780"/>
          </a:xfrm>
          <a:prstGeom prst="rect">
            <a:avLst/>
          </a:prstGeom>
          <a:noFill/>
        </p:spPr>
        <p:txBody>
          <a:bodyPr wrap="none" rtlCol="0">
            <a:spAutoFit/>
          </a:bodyPr>
          <a:lstStyle/>
          <a:p>
            <a:r>
              <a:rPr lang="en-US" altLang="zh-CN" sz="2000" dirty="0"/>
              <a:t>Materials Studio</a:t>
            </a:r>
            <a:endParaRPr lang="zh-CN" altLang="en-US" sz="2000" dirty="0"/>
          </a:p>
        </p:txBody>
      </p:sp>
      <p:pic>
        <p:nvPicPr>
          <p:cNvPr id="60420" name="Picture 4"/>
          <p:cNvPicPr>
            <a:picLocks noChangeAspect="1" noChangeArrowheads="1"/>
          </p:cNvPicPr>
          <p:nvPr/>
        </p:nvPicPr>
        <p:blipFill>
          <a:blip r:embed="rId4" cstate="print"/>
          <a:srcRect/>
          <a:stretch>
            <a:fillRect/>
          </a:stretch>
        </p:blipFill>
        <p:spPr bwMode="auto">
          <a:xfrm>
            <a:off x="6887577" y="4956418"/>
            <a:ext cx="4352925" cy="1400175"/>
          </a:xfrm>
          <a:prstGeom prst="rect">
            <a:avLst/>
          </a:prstGeom>
          <a:noFill/>
          <a:ln w="9525">
            <a:noFill/>
            <a:miter lim="800000"/>
            <a:headEnd/>
            <a:tailEnd/>
          </a:ln>
        </p:spPr>
      </p:pic>
      <p:pic>
        <p:nvPicPr>
          <p:cNvPr id="60422" name="Picture 6" descr="C:\Users\hp\Documents\Tencent Files\569769919\Image\C2C\Q12J{YH480CJBQCENTDHF3B.png"/>
          <p:cNvPicPr>
            <a:picLocks noChangeAspect="1" noChangeArrowheads="1"/>
          </p:cNvPicPr>
          <p:nvPr/>
        </p:nvPicPr>
        <p:blipFill>
          <a:blip r:embed="rId5" cstate="print"/>
          <a:srcRect/>
          <a:stretch>
            <a:fillRect/>
          </a:stretch>
        </p:blipFill>
        <p:spPr bwMode="auto">
          <a:xfrm>
            <a:off x="623015" y="2767856"/>
            <a:ext cx="5616624" cy="3075263"/>
          </a:xfrm>
          <a:prstGeom prst="rect">
            <a:avLst/>
          </a:prstGeom>
          <a:noFill/>
        </p:spPr>
      </p:pic>
      <p:sp>
        <p:nvSpPr>
          <p:cNvPr id="8" name="文本框 7"/>
          <p:cNvSpPr txBox="1"/>
          <p:nvPr/>
        </p:nvSpPr>
        <p:spPr>
          <a:xfrm>
            <a:off x="1900555" y="2061210"/>
            <a:ext cx="8209280" cy="368300"/>
          </a:xfrm>
          <a:prstGeom prst="rect">
            <a:avLst/>
          </a:prstGeom>
          <a:noFill/>
        </p:spPr>
        <p:txBody>
          <a:bodyPr wrap="none" rtlCol="0">
            <a:spAutoFit/>
          </a:bodyPr>
          <a:lstStyle/>
          <a:p>
            <a:r>
              <a:rPr lang="zh-CN" altLang="en-US"/>
              <a:t>量子力学模拟</a:t>
            </a:r>
            <a:r>
              <a:rPr lang="en-US" altLang="zh-CN"/>
              <a:t>(QM)</a:t>
            </a:r>
            <a:r>
              <a:rPr lang="zh-CN" altLang="en-US"/>
              <a:t>       分子力学模拟</a:t>
            </a:r>
            <a:r>
              <a:rPr lang="en-US" altLang="zh-CN"/>
              <a:t>(MM)</a:t>
            </a:r>
            <a:r>
              <a:rPr lang="zh-CN" altLang="en-US"/>
              <a:t>      分子动力学模拟</a:t>
            </a:r>
            <a:r>
              <a:rPr lang="en-US" altLang="zh-CN"/>
              <a:t>(MD)</a:t>
            </a:r>
            <a:r>
              <a:rPr lang="zh-CN" altLang="en-US"/>
              <a:t>      介观模拟</a:t>
            </a:r>
          </a:p>
        </p:txBody>
      </p:sp>
      <p:cxnSp>
        <p:nvCxnSpPr>
          <p:cNvPr id="10" name="直接箭头连接符 9"/>
          <p:cNvCxnSpPr/>
          <p:nvPr/>
        </p:nvCxnSpPr>
        <p:spPr>
          <a:xfrm flipH="1">
            <a:off x="3554730" y="1444625"/>
            <a:ext cx="1211580" cy="438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537835" y="1561465"/>
            <a:ext cx="134620" cy="427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031990" y="1557020"/>
            <a:ext cx="234315"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574280" y="1444625"/>
            <a:ext cx="1329690"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7975172" y="2145251"/>
            <a:ext cx="2977569" cy="3501136"/>
            <a:chOff x="7975172" y="2145251"/>
            <a:chExt cx="2977569" cy="3501136"/>
          </a:xfrm>
        </p:grpSpPr>
        <p:grpSp>
          <p:nvGrpSpPr>
            <p:cNvPr id="8" name="淘宝网chenying0907出品 1"/>
            <p:cNvGrpSpPr/>
            <p:nvPr/>
          </p:nvGrpSpPr>
          <p:grpSpPr>
            <a:xfrm>
              <a:off x="7975172" y="2145251"/>
              <a:ext cx="2967255" cy="3501136"/>
              <a:chOff x="4832531" y="1500201"/>
              <a:chExt cx="2966869" cy="3501947"/>
            </a:xfrm>
          </p:grpSpPr>
          <p:sp>
            <p:nvSpPr>
              <p:cNvPr id="9"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淘宝网chenying0907出品 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淘宝网chenying0907出品 35"/>
            <p:cNvSpPr txBox="1"/>
            <p:nvPr/>
          </p:nvSpPr>
          <p:spPr>
            <a:xfrm>
              <a:off x="9876604" y="2570537"/>
              <a:ext cx="836016" cy="584640"/>
            </a:xfrm>
            <a:prstGeom prst="rect">
              <a:avLst/>
            </a:prstGeom>
            <a:noFill/>
            <a:scene3d>
              <a:camera prst="perspectiveLeft">
                <a:rot lat="0" lon="1200000" rev="0"/>
              </a:camera>
              <a:lightRig rig="threePt" dir="t"/>
            </a:scene3d>
          </p:spPr>
          <p:txBody>
            <a:bodyPr wrap="square" rtlCol="0">
              <a:spAutoFit/>
            </a:bodyPr>
            <a:lstStyle/>
            <a:p>
              <a:pPr algn="ctr"/>
              <a:r>
                <a:rPr lang="en-US" altLang="zh-CN" sz="3200" dirty="0">
                  <a:solidFill>
                    <a:srgbClr val="663A77"/>
                  </a:solidFill>
                  <a:latin typeface="Hiragino Sans GB W6" panose="020B0600000000000000" pitchFamily="34" charset="-122"/>
                  <a:ea typeface="Hiragino Sans GB W6" panose="020B0600000000000000" pitchFamily="34" charset="-122"/>
                </a:rPr>
                <a:t>05</a:t>
              </a:r>
              <a:endParaRPr lang="zh-CN" altLang="en-US" sz="3200" dirty="0">
                <a:solidFill>
                  <a:srgbClr val="663A77"/>
                </a:solidFill>
                <a:latin typeface="Hiragino Sans GB W6" panose="020B0600000000000000" pitchFamily="34" charset="-122"/>
                <a:ea typeface="Hiragino Sans GB W6" panose="020B0600000000000000" pitchFamily="34" charset="-122"/>
              </a:endParaRPr>
            </a:p>
          </p:txBody>
        </p:sp>
        <p:sp>
          <p:nvSpPr>
            <p:cNvPr id="36" name="淘宝网chenying0907出品 27"/>
            <p:cNvSpPr/>
            <p:nvPr/>
          </p:nvSpPr>
          <p:spPr>
            <a:xfrm>
              <a:off x="9981199" y="2544713"/>
              <a:ext cx="635863" cy="88567"/>
            </a:xfrm>
            <a:prstGeom prst="rect">
              <a:avLst/>
            </a:prstGeom>
            <a:solidFill>
              <a:srgbClr val="663A77"/>
            </a:solidFill>
            <a:ln>
              <a:noFill/>
            </a:ln>
            <a:scene3d>
              <a:camera prst="perspectiveLeft">
                <a:rot lat="0" lon="1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57" name="淘宝网chenying0907出品 66"/>
            <p:cNvSpPr txBox="1"/>
            <p:nvPr/>
          </p:nvSpPr>
          <p:spPr>
            <a:xfrm>
              <a:off x="9336360" y="3789040"/>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663A77"/>
                  </a:solidFill>
                  <a:latin typeface="时尚中黑简体" panose="01010104010101010101" pitchFamily="2" charset="-122"/>
                  <a:ea typeface="时尚中黑简体" panose="01010104010101010101" pitchFamily="2" charset="-122"/>
                </a:rPr>
                <a:t>光学材料</a:t>
              </a:r>
            </a:p>
          </p:txBody>
        </p:sp>
      </p:grpSp>
      <p:grpSp>
        <p:nvGrpSpPr>
          <p:cNvPr id="74" name="组合 73"/>
          <p:cNvGrpSpPr/>
          <p:nvPr/>
        </p:nvGrpSpPr>
        <p:grpSpPr>
          <a:xfrm>
            <a:off x="6365460" y="2145251"/>
            <a:ext cx="3003105" cy="3501136"/>
            <a:chOff x="6365460" y="2145251"/>
            <a:chExt cx="3003105" cy="3501136"/>
          </a:xfrm>
        </p:grpSpPr>
        <p:grpSp>
          <p:nvGrpSpPr>
            <p:cNvPr id="72" name="组合 71"/>
            <p:cNvGrpSpPr/>
            <p:nvPr/>
          </p:nvGrpSpPr>
          <p:grpSpPr>
            <a:xfrm>
              <a:off x="6365460" y="2145251"/>
              <a:ext cx="3003105" cy="3501136"/>
              <a:chOff x="6365460" y="2145251"/>
              <a:chExt cx="3003105" cy="3501136"/>
            </a:xfrm>
          </p:grpSpPr>
          <p:grpSp>
            <p:nvGrpSpPr>
              <p:cNvPr id="12" name="淘宝网chenying0907出品 5"/>
              <p:cNvGrpSpPr/>
              <p:nvPr/>
            </p:nvGrpSpPr>
            <p:grpSpPr>
              <a:xfrm>
                <a:off x="6365460" y="2145251"/>
                <a:ext cx="2967255" cy="3501136"/>
                <a:chOff x="4832531" y="1500201"/>
                <a:chExt cx="2966869" cy="3501947"/>
              </a:xfrm>
            </p:grpSpPr>
            <p:sp>
              <p:nvSpPr>
                <p:cNvPr id="1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淘宝网chenying0907出品 7"/>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3" name="淘宝网chenying0907出品 33"/>
              <p:cNvSpPr txBox="1"/>
              <p:nvPr/>
            </p:nvSpPr>
            <p:spPr>
              <a:xfrm>
                <a:off x="8328518"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00AF92"/>
                    </a:solidFill>
                    <a:latin typeface="Hiragino Sans GB W6" panose="020B0600000000000000" pitchFamily="34" charset="-122"/>
                    <a:ea typeface="Hiragino Sans GB W6" panose="020B0600000000000000" pitchFamily="34" charset="-122"/>
                  </a:rPr>
                  <a:t>04</a:t>
                </a:r>
                <a:endParaRPr lang="zh-CN" altLang="en-US" sz="3200" dirty="0">
                  <a:solidFill>
                    <a:srgbClr val="00AF92"/>
                  </a:solidFill>
                  <a:latin typeface="Hiragino Sans GB W6" panose="020B0600000000000000" pitchFamily="34" charset="-122"/>
                  <a:ea typeface="Hiragino Sans GB W6" panose="020B0600000000000000" pitchFamily="34" charset="-122"/>
                </a:endParaRPr>
              </a:p>
            </p:txBody>
          </p:sp>
          <p:sp>
            <p:nvSpPr>
              <p:cNvPr id="56" name="淘宝网chenying0907出品 59"/>
              <p:cNvSpPr txBox="1"/>
              <p:nvPr/>
            </p:nvSpPr>
            <p:spPr>
              <a:xfrm>
                <a:off x="7752184" y="3789040"/>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00AF92"/>
                    </a:solidFill>
                    <a:latin typeface="时尚中黑简体" panose="01010104010101010101" pitchFamily="2" charset="-122"/>
                    <a:ea typeface="时尚中黑简体" panose="01010104010101010101" pitchFamily="2" charset="-122"/>
                  </a:rPr>
                  <a:t>催化材料</a:t>
                </a:r>
              </a:p>
            </p:txBody>
          </p:sp>
        </p:grpSp>
        <p:sp>
          <p:nvSpPr>
            <p:cNvPr id="34" name="淘宝网chenying0907出品 25"/>
            <p:cNvSpPr/>
            <p:nvPr/>
          </p:nvSpPr>
          <p:spPr>
            <a:xfrm>
              <a:off x="8431933" y="2544713"/>
              <a:ext cx="635863" cy="88567"/>
            </a:xfrm>
            <a:prstGeom prst="rect">
              <a:avLst/>
            </a:prstGeom>
            <a:solidFill>
              <a:srgbClr val="00AF92"/>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6858"/>
                </a:solidFill>
              </a:endParaRPr>
            </a:p>
          </p:txBody>
        </p:sp>
      </p:grpSp>
      <p:grpSp>
        <p:nvGrpSpPr>
          <p:cNvPr id="71" name="组合 70"/>
          <p:cNvGrpSpPr/>
          <p:nvPr/>
        </p:nvGrpSpPr>
        <p:grpSpPr>
          <a:xfrm>
            <a:off x="4783169" y="2145251"/>
            <a:ext cx="2967255" cy="3501136"/>
            <a:chOff x="4783169" y="2145251"/>
            <a:chExt cx="2967255" cy="3501136"/>
          </a:xfrm>
        </p:grpSpPr>
        <p:grpSp>
          <p:nvGrpSpPr>
            <p:cNvPr id="15" name="淘宝网chenying0907出品 8"/>
            <p:cNvGrpSpPr/>
            <p:nvPr/>
          </p:nvGrpSpPr>
          <p:grpSpPr>
            <a:xfrm>
              <a:off x="4783169" y="2145251"/>
              <a:ext cx="2967255" cy="3501136"/>
              <a:chOff x="4832531" y="1500201"/>
              <a:chExt cx="2966869" cy="3501947"/>
            </a:xfrm>
          </p:grpSpPr>
          <p:sp>
            <p:nvSpPr>
              <p:cNvPr id="16"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淘宝网chenying0907出品 10"/>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淘宝网chenying0907出品 31"/>
            <p:cNvSpPr txBox="1"/>
            <p:nvPr/>
          </p:nvSpPr>
          <p:spPr>
            <a:xfrm>
              <a:off x="6711003"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E87071"/>
                  </a:solidFill>
                  <a:latin typeface="Hiragino Sans GB W6" panose="020B0600000000000000" pitchFamily="34" charset="-122"/>
                  <a:ea typeface="Hiragino Sans GB W6" panose="020B0600000000000000" pitchFamily="34" charset="-122"/>
                </a:rPr>
                <a:t>03</a:t>
              </a:r>
              <a:endParaRPr lang="zh-CN" altLang="en-US" sz="3200" dirty="0">
                <a:solidFill>
                  <a:srgbClr val="E87071"/>
                </a:solidFill>
                <a:latin typeface="Hiragino Sans GB W6" panose="020B0600000000000000" pitchFamily="34" charset="-122"/>
                <a:ea typeface="Hiragino Sans GB W6" panose="020B0600000000000000" pitchFamily="34" charset="-122"/>
              </a:endParaRPr>
            </a:p>
          </p:txBody>
        </p:sp>
        <p:sp>
          <p:nvSpPr>
            <p:cNvPr id="32" name="淘宝网chenying0907出品 23"/>
            <p:cNvSpPr/>
            <p:nvPr/>
          </p:nvSpPr>
          <p:spPr>
            <a:xfrm>
              <a:off x="6809700" y="2544713"/>
              <a:ext cx="635863" cy="88567"/>
            </a:xfrm>
            <a:prstGeom prst="rect">
              <a:avLst/>
            </a:prstGeom>
            <a:solidFill>
              <a:srgbClr val="E87071"/>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F1ED"/>
                </a:solidFill>
              </a:endParaRPr>
            </a:p>
          </p:txBody>
        </p:sp>
        <p:sp>
          <p:nvSpPr>
            <p:cNvPr id="55" name="淘宝网chenying0907出品 57"/>
            <p:cNvSpPr txBox="1"/>
            <p:nvPr/>
          </p:nvSpPr>
          <p:spPr>
            <a:xfrm>
              <a:off x="6096000" y="3717032"/>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E87071"/>
                  </a:solidFill>
                  <a:latin typeface="时尚中黑简体" panose="01010104010101010101" pitchFamily="2" charset="-122"/>
                  <a:ea typeface="时尚中黑简体" panose="01010104010101010101" pitchFamily="2" charset="-122"/>
                </a:rPr>
                <a:t>磁性材料</a:t>
              </a:r>
            </a:p>
          </p:txBody>
        </p:sp>
      </p:grpSp>
      <p:grpSp>
        <p:nvGrpSpPr>
          <p:cNvPr id="70" name="组合 69"/>
          <p:cNvGrpSpPr/>
          <p:nvPr/>
        </p:nvGrpSpPr>
        <p:grpSpPr>
          <a:xfrm>
            <a:off x="3162560" y="2145251"/>
            <a:ext cx="2967255" cy="3501136"/>
            <a:chOff x="3162560" y="2145251"/>
            <a:chExt cx="2967255" cy="3501136"/>
          </a:xfrm>
        </p:grpSpPr>
        <p:grpSp>
          <p:nvGrpSpPr>
            <p:cNvPr id="18" name="淘宝网chenying0907出品 11"/>
            <p:cNvGrpSpPr/>
            <p:nvPr/>
          </p:nvGrpSpPr>
          <p:grpSpPr>
            <a:xfrm>
              <a:off x="3162560" y="2145251"/>
              <a:ext cx="2967255" cy="3501136"/>
              <a:chOff x="4832531" y="1500201"/>
              <a:chExt cx="2966869" cy="3501947"/>
            </a:xfrm>
          </p:grpSpPr>
          <p:sp>
            <p:nvSpPr>
              <p:cNvPr id="19"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淘宝网chenying0907出品 1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rgbClr val="CFCFCF"/>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9" name="淘宝网chenying0907出品 29"/>
            <p:cNvSpPr txBox="1"/>
            <p:nvPr/>
          </p:nvSpPr>
          <p:spPr>
            <a:xfrm>
              <a:off x="5050678"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01ACBE"/>
                  </a:solidFill>
                  <a:latin typeface="Hiragino Sans GB W6" panose="020B0600000000000000" pitchFamily="34" charset="-122"/>
                  <a:ea typeface="Hiragino Sans GB W6" panose="020B0600000000000000" pitchFamily="34" charset="-122"/>
                </a:rPr>
                <a:t>02</a:t>
              </a:r>
              <a:endParaRPr lang="zh-CN" altLang="en-US" sz="3200" dirty="0">
                <a:solidFill>
                  <a:srgbClr val="01ACBE"/>
                </a:solidFill>
                <a:latin typeface="Hiragino Sans GB W6" panose="020B0600000000000000" pitchFamily="34" charset="-122"/>
                <a:ea typeface="Hiragino Sans GB W6" panose="020B0600000000000000" pitchFamily="34" charset="-122"/>
              </a:endParaRPr>
            </a:p>
          </p:txBody>
        </p:sp>
        <p:sp>
          <p:nvSpPr>
            <p:cNvPr id="30" name="淘宝网chenying0907出品 21"/>
            <p:cNvSpPr/>
            <p:nvPr/>
          </p:nvSpPr>
          <p:spPr>
            <a:xfrm>
              <a:off x="5155383" y="2544713"/>
              <a:ext cx="635863" cy="88567"/>
            </a:xfrm>
            <a:prstGeom prst="rect">
              <a:avLst/>
            </a:prstGeom>
            <a:solidFill>
              <a:srgbClr val="01ACBE"/>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0" name="Group 9"/>
            <p:cNvGrpSpPr>
              <a:grpSpLocks noChangeAspect="1"/>
            </p:cNvGrpSpPr>
            <p:nvPr/>
          </p:nvGrpSpPr>
          <p:grpSpPr bwMode="auto">
            <a:xfrm>
              <a:off x="4745359" y="3672584"/>
              <a:ext cx="69544" cy="53779"/>
              <a:chOff x="3810" y="2110"/>
              <a:chExt cx="53" cy="41"/>
            </a:xfrm>
            <a:solidFill>
              <a:schemeClr val="bg2"/>
            </a:solidFill>
            <a:scene3d>
              <a:camera prst="perspectiveLeft"/>
              <a:lightRig rig="threePt" dir="t"/>
            </a:scene3d>
          </p:grpSpPr>
          <p:sp>
            <p:nvSpPr>
              <p:cNvPr id="41" name="淘宝网chenying0907出品 10"/>
              <p:cNvSpPr/>
              <p:nvPr/>
            </p:nvSpPr>
            <p:spPr bwMode="auto">
              <a:xfrm>
                <a:off x="3810" y="2110"/>
                <a:ext cx="21" cy="32"/>
              </a:xfrm>
              <a:custGeom>
                <a:avLst/>
                <a:gdLst>
                  <a:gd name="T0" fmla="*/ 1 w 9"/>
                  <a:gd name="T1" fmla="*/ 5 h 13"/>
                  <a:gd name="T2" fmla="*/ 2 w 9"/>
                  <a:gd name="T3" fmla="*/ 13 h 13"/>
                  <a:gd name="T4" fmla="*/ 8 w 9"/>
                  <a:gd name="T5" fmla="*/ 8 h 13"/>
                  <a:gd name="T6" fmla="*/ 6 w 9"/>
                  <a:gd name="T7" fmla="*/ 0 h 13"/>
                  <a:gd name="T8" fmla="*/ 1 w 9"/>
                  <a:gd name="T9" fmla="*/ 5 h 13"/>
                </a:gdLst>
                <a:ahLst/>
                <a:cxnLst>
                  <a:cxn ang="0">
                    <a:pos x="T0" y="T1"/>
                  </a:cxn>
                  <a:cxn ang="0">
                    <a:pos x="T2" y="T3"/>
                  </a:cxn>
                  <a:cxn ang="0">
                    <a:pos x="T4" y="T5"/>
                  </a:cxn>
                  <a:cxn ang="0">
                    <a:pos x="T6" y="T7"/>
                  </a:cxn>
                  <a:cxn ang="0">
                    <a:pos x="T8" y="T9"/>
                  </a:cxn>
                </a:cxnLst>
                <a:rect l="0" t="0" r="r" b="b"/>
                <a:pathLst>
                  <a:path w="9" h="13">
                    <a:moveTo>
                      <a:pt x="1" y="5"/>
                    </a:moveTo>
                    <a:cubicBezTo>
                      <a:pt x="0" y="9"/>
                      <a:pt x="0" y="12"/>
                      <a:pt x="2" y="13"/>
                    </a:cubicBezTo>
                    <a:cubicBezTo>
                      <a:pt x="4" y="13"/>
                      <a:pt x="6" y="10"/>
                      <a:pt x="8" y="8"/>
                    </a:cubicBezTo>
                    <a:cubicBezTo>
                      <a:pt x="9" y="4"/>
                      <a:pt x="8" y="1"/>
                      <a:pt x="6" y="0"/>
                    </a:cubicBezTo>
                    <a:cubicBezTo>
                      <a:pt x="4" y="0"/>
                      <a:pt x="2"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淘宝网chenying0907出品 11"/>
              <p:cNvSpPr/>
              <p:nvPr/>
            </p:nvSpPr>
            <p:spPr bwMode="auto">
              <a:xfrm>
                <a:off x="3844" y="2125"/>
                <a:ext cx="19" cy="26"/>
              </a:xfrm>
              <a:custGeom>
                <a:avLst/>
                <a:gdLst>
                  <a:gd name="T0" fmla="*/ 5 w 8"/>
                  <a:gd name="T1" fmla="*/ 0 h 11"/>
                  <a:gd name="T2" fmla="*/ 1 w 8"/>
                  <a:gd name="T3" fmla="*/ 4 h 11"/>
                  <a:gd name="T4" fmla="*/ 3 w 8"/>
                  <a:gd name="T5" fmla="*/ 11 h 11"/>
                  <a:gd name="T6" fmla="*/ 7 w 8"/>
                  <a:gd name="T7" fmla="*/ 7 h 11"/>
                  <a:gd name="T8" fmla="*/ 5 w 8"/>
                  <a:gd name="T9" fmla="*/ 0 h 11"/>
                </a:gdLst>
                <a:ahLst/>
                <a:cxnLst>
                  <a:cxn ang="0">
                    <a:pos x="T0" y="T1"/>
                  </a:cxn>
                  <a:cxn ang="0">
                    <a:pos x="T2" y="T3"/>
                  </a:cxn>
                  <a:cxn ang="0">
                    <a:pos x="T4" y="T5"/>
                  </a:cxn>
                  <a:cxn ang="0">
                    <a:pos x="T6" y="T7"/>
                  </a:cxn>
                  <a:cxn ang="0">
                    <a:pos x="T8" y="T9"/>
                  </a:cxn>
                </a:cxnLst>
                <a:rect l="0" t="0" r="r" b="b"/>
                <a:pathLst>
                  <a:path w="8" h="11">
                    <a:moveTo>
                      <a:pt x="5" y="0"/>
                    </a:moveTo>
                    <a:cubicBezTo>
                      <a:pt x="4" y="0"/>
                      <a:pt x="3" y="2"/>
                      <a:pt x="1" y="4"/>
                    </a:cubicBezTo>
                    <a:cubicBezTo>
                      <a:pt x="0" y="7"/>
                      <a:pt x="1" y="9"/>
                      <a:pt x="3" y="11"/>
                    </a:cubicBezTo>
                    <a:cubicBezTo>
                      <a:pt x="4" y="11"/>
                      <a:pt x="5" y="9"/>
                      <a:pt x="7" y="7"/>
                    </a:cubicBezTo>
                    <a:cubicBezTo>
                      <a:pt x="8" y="4"/>
                      <a:pt x="8"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54" name="淘宝网chenying0907出品 55"/>
            <p:cNvSpPr txBox="1"/>
            <p:nvPr/>
          </p:nvSpPr>
          <p:spPr>
            <a:xfrm>
              <a:off x="4439816" y="3645024"/>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01ACBE"/>
                  </a:solidFill>
                  <a:latin typeface="时尚中黑简体" panose="01010104010101010101" pitchFamily="2" charset="-122"/>
                  <a:ea typeface="时尚中黑简体" panose="01010104010101010101" pitchFamily="2" charset="-122"/>
                </a:rPr>
                <a:t>生物材料</a:t>
              </a:r>
            </a:p>
          </p:txBody>
        </p:sp>
      </p:grpSp>
      <p:grpSp>
        <p:nvGrpSpPr>
          <p:cNvPr id="2" name="组合 1"/>
          <p:cNvGrpSpPr/>
          <p:nvPr/>
        </p:nvGrpSpPr>
        <p:grpSpPr>
          <a:xfrm>
            <a:off x="0" y="331837"/>
            <a:ext cx="12192000" cy="720626"/>
            <a:chOff x="0" y="331837"/>
            <a:chExt cx="12192000" cy="720626"/>
          </a:xfrm>
        </p:grpSpPr>
        <p:sp>
          <p:nvSpPr>
            <p:cNvPr id="3" name="矩形 2"/>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22120" y="368985"/>
              <a:ext cx="2304256" cy="646331"/>
            </a:xfrm>
            <a:prstGeom prst="rect">
              <a:avLst/>
            </a:prstGeom>
            <a:noFill/>
          </p:spPr>
          <p:txBody>
            <a:bodyPr wrap="square" rtlCol="0">
              <a:spAutoFit/>
            </a:bodyPr>
            <a:lstStyle/>
            <a:p>
              <a:r>
                <a:rPr lang="zh-CN" altLang="en-US" sz="3600" dirty="0"/>
                <a:t>研究现状</a:t>
              </a:r>
            </a:p>
          </p:txBody>
        </p:sp>
        <p:sp>
          <p:nvSpPr>
            <p:cNvPr id="6" name="矩形 5"/>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251161" y="2211058"/>
            <a:ext cx="1271753" cy="3196789"/>
            <a:chOff x="1251161" y="2211058"/>
            <a:chExt cx="1271753" cy="3196789"/>
          </a:xfrm>
        </p:grpSpPr>
        <p:sp>
          <p:nvSpPr>
            <p:cNvPr id="25" name="淘宝网chenying0907出品 16"/>
            <p:cNvSpPr/>
            <p:nvPr/>
          </p:nvSpPr>
          <p:spPr>
            <a:xfrm>
              <a:off x="1251161" y="2211058"/>
              <a:ext cx="1271753" cy="3196789"/>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solidFill>
              <a:srgbClr val="01ACBE"/>
            </a:soli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淘宝网chenying0907出品 3"/>
            <p:cNvSpPr txBox="1"/>
            <p:nvPr/>
          </p:nvSpPr>
          <p:spPr>
            <a:xfrm>
              <a:off x="1627535" y="2835784"/>
              <a:ext cx="738664" cy="1923942"/>
            </a:xfrm>
            <a:prstGeom prst="rect">
              <a:avLst/>
            </a:prstGeom>
            <a:noFill/>
          </p:spPr>
          <p:txBody>
            <a:bodyPr vert="eaVert" wrap="square" rtlCol="0">
              <a:spAutoFit/>
            </a:bodyPr>
            <a:lstStyle/>
            <a:p>
              <a:pPr algn="ctr"/>
              <a:r>
                <a:rPr lang="zh-CN" altLang="en-US" sz="3600" dirty="0">
                  <a:solidFill>
                    <a:prstClr val="white"/>
                  </a:solidFill>
                  <a:latin typeface="方正正中黑简体" panose="02000000000000000000" pitchFamily="2" charset="-122"/>
                  <a:ea typeface="方正正中黑简体" panose="02000000000000000000" pitchFamily="2" charset="-122"/>
                </a:rPr>
                <a:t>广泛应用</a:t>
              </a:r>
            </a:p>
          </p:txBody>
        </p:sp>
      </p:grpSp>
      <p:grpSp>
        <p:nvGrpSpPr>
          <p:cNvPr id="69" name="组合 68"/>
          <p:cNvGrpSpPr/>
          <p:nvPr/>
        </p:nvGrpSpPr>
        <p:grpSpPr>
          <a:xfrm>
            <a:off x="1538717" y="2145251"/>
            <a:ext cx="2967255" cy="3501136"/>
            <a:chOff x="1538717" y="2145251"/>
            <a:chExt cx="2967255" cy="3501136"/>
          </a:xfrm>
        </p:grpSpPr>
        <p:grpSp>
          <p:nvGrpSpPr>
            <p:cNvPr id="21" name="淘宝网chenying0907出品 45"/>
            <p:cNvGrpSpPr/>
            <p:nvPr/>
          </p:nvGrpSpPr>
          <p:grpSpPr>
            <a:xfrm>
              <a:off x="1538717" y="2145251"/>
              <a:ext cx="2967255" cy="3501136"/>
              <a:chOff x="1538516" y="1764413"/>
              <a:chExt cx="2966869" cy="3501947"/>
            </a:xfrm>
          </p:grpSpPr>
          <p:sp>
            <p:nvSpPr>
              <p:cNvPr id="22" name="等腰三角形 16"/>
              <p:cNvSpPr/>
              <p:nvPr/>
            </p:nvSpPr>
            <p:spPr>
              <a:xfrm rot="420000" flipV="1">
                <a:off x="1538516" y="4874931"/>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淘宝网chenying0907出品 15"/>
              <p:cNvSpPr/>
              <p:nvPr/>
            </p:nvSpPr>
            <p:spPr>
              <a:xfrm>
                <a:off x="2522584" y="1764413"/>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7" name="淘宝网chenying0907出品 4"/>
            <p:cNvSpPr txBox="1"/>
            <p:nvPr/>
          </p:nvSpPr>
          <p:spPr>
            <a:xfrm>
              <a:off x="3509977"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FFB850"/>
                  </a:solidFill>
                  <a:latin typeface="Hiragino Sans GB W6" panose="020B0600000000000000" pitchFamily="34" charset="-122"/>
                  <a:ea typeface="Hiragino Sans GB W6" panose="020B0600000000000000" pitchFamily="34" charset="-122"/>
                </a:rPr>
                <a:t>01</a:t>
              </a:r>
              <a:endParaRPr lang="zh-CN" altLang="en-US" sz="3200" dirty="0">
                <a:solidFill>
                  <a:srgbClr val="FFB850"/>
                </a:solidFill>
                <a:latin typeface="Hiragino Sans GB W6" panose="020B0600000000000000" pitchFamily="34" charset="-122"/>
                <a:ea typeface="Hiragino Sans GB W6" panose="020B0600000000000000" pitchFamily="34" charset="-122"/>
              </a:endParaRPr>
            </a:p>
          </p:txBody>
        </p:sp>
        <p:sp>
          <p:nvSpPr>
            <p:cNvPr id="28" name="淘宝网chenying0907出品 19"/>
            <p:cNvSpPr/>
            <p:nvPr/>
          </p:nvSpPr>
          <p:spPr>
            <a:xfrm>
              <a:off x="3582909" y="2544713"/>
              <a:ext cx="635863" cy="88567"/>
            </a:xfrm>
            <a:prstGeom prst="rect">
              <a:avLst/>
            </a:prstGeom>
            <a:solidFill>
              <a:srgbClr val="FFB850"/>
            </a:solidFill>
            <a:ln>
              <a:noFill/>
            </a:ln>
            <a:scene3d>
              <a:camera prst="perspectiveLeft" fov="2700000"/>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850"/>
                </a:solidFill>
              </a:endParaRPr>
            </a:p>
          </p:txBody>
        </p:sp>
        <p:sp>
          <p:nvSpPr>
            <p:cNvPr id="53" name="淘宝网chenying0907出品 53"/>
            <p:cNvSpPr txBox="1"/>
            <p:nvPr/>
          </p:nvSpPr>
          <p:spPr>
            <a:xfrm>
              <a:off x="2711624" y="3645024"/>
              <a:ext cx="1616381" cy="523220"/>
            </a:xfrm>
            <a:prstGeom prst="rect">
              <a:avLst/>
            </a:prstGeom>
            <a:noFill/>
            <a:scene3d>
              <a:camera prst="perspectiveLeft" fov="2700000">
                <a:rot lat="0" lon="1200000" rev="0"/>
              </a:camera>
              <a:lightRig rig="threePt" dir="t"/>
            </a:scene3d>
          </p:spPr>
          <p:txBody>
            <a:bodyPr wrap="square" rtlCol="0">
              <a:spAutoFit/>
              <a:scene3d>
                <a:camera prst="perspectiveLeft" fov="2700000"/>
                <a:lightRig rig="threePt" dir="t"/>
              </a:scene3d>
            </a:bodyPr>
            <a:lstStyle/>
            <a:p>
              <a:r>
                <a:rPr lang="zh-CN" altLang="en-US" sz="2800" dirty="0">
                  <a:solidFill>
                    <a:srgbClr val="FFB850"/>
                  </a:solidFill>
                  <a:latin typeface="时尚中黑简体" panose="01010104010101010101" pitchFamily="2" charset="-122"/>
                  <a:ea typeface="时尚中黑简体" panose="01010104010101010101" pitchFamily="2" charset="-122"/>
                </a:rPr>
                <a:t>涂层材料</a:t>
              </a: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40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par>
                                    <p:cTn id="13" presetID="6" presetClass="emph" presetSubtype="0" autoRev="1" fill="hold" nodeType="withEffect">
                                      <p:stCondLst>
                                        <p:cond delay="800"/>
                                      </p:stCondLst>
                                      <p:childTnLst>
                                        <p:animScale>
                                          <p:cBhvr>
                                            <p:cTn id="14" dur="250" fill="hold"/>
                                            <p:tgtEl>
                                              <p:spTgt spid="11"/>
                                            </p:tgtEl>
                                          </p:cBhvr>
                                          <p:by x="115000" y="115000"/>
                                        </p:animScale>
                                      </p:childTnLst>
                                    </p:cTn>
                                  </p:par>
                                  <p:par>
                                    <p:cTn id="15" presetID="2" presetClass="entr" presetSubtype="8" fill="hold" nodeType="withEffect" p14:presetBounceEnd="60000">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14:bounceEnd="60000">
                                          <p:cBhvr additive="base">
                                            <p:cTn id="17" dur="500" fill="hold"/>
                                            <p:tgtEl>
                                              <p:spTgt spid="73"/>
                                            </p:tgtEl>
                                            <p:attrNameLst>
                                              <p:attrName>ppt_x</p:attrName>
                                            </p:attrNameLst>
                                          </p:cBhvr>
                                          <p:tavLst>
                                            <p:tav tm="0">
                                              <p:val>
                                                <p:strVal val="0-#ppt_w/2"/>
                                              </p:val>
                                            </p:tav>
                                            <p:tav tm="100000">
                                              <p:val>
                                                <p:strVal val="#ppt_x"/>
                                              </p:val>
                                            </p:tav>
                                          </p:tavLst>
                                        </p:anim>
                                        <p:anim calcmode="lin" valueType="num" p14:bounceEnd="60000">
                                          <p:cBhvr additive="base">
                                            <p:cTn id="18" dur="500" fill="hold"/>
                                            <p:tgtEl>
                                              <p:spTgt spid="7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14:presetBounceEnd="60000">
                                      <p:stCondLst>
                                        <p:cond delay="1000"/>
                                      </p:stCondLst>
                                      <p:childTnLst>
                                        <p:set>
                                          <p:cBhvr>
                                            <p:cTn id="20" dur="1" fill="hold">
                                              <p:stCondLst>
                                                <p:cond delay="0"/>
                                              </p:stCondLst>
                                            </p:cTn>
                                            <p:tgtEl>
                                              <p:spTgt spid="74"/>
                                            </p:tgtEl>
                                            <p:attrNameLst>
                                              <p:attrName>style.visibility</p:attrName>
                                            </p:attrNameLst>
                                          </p:cBhvr>
                                          <p:to>
                                            <p:strVal val="visible"/>
                                          </p:to>
                                        </p:set>
                                        <p:anim calcmode="lin" valueType="num" p14:bounceEnd="60000">
                                          <p:cBhvr additive="base">
                                            <p:cTn id="21" dur="500" fill="hold"/>
                                            <p:tgtEl>
                                              <p:spTgt spid="74"/>
                                            </p:tgtEl>
                                            <p:attrNameLst>
                                              <p:attrName>ppt_x</p:attrName>
                                            </p:attrNameLst>
                                          </p:cBhvr>
                                          <p:tavLst>
                                            <p:tav tm="0">
                                              <p:val>
                                                <p:strVal val="0-#ppt_w/2"/>
                                              </p:val>
                                            </p:tav>
                                            <p:tav tm="100000">
                                              <p:val>
                                                <p:strVal val="#ppt_x"/>
                                              </p:val>
                                            </p:tav>
                                          </p:tavLst>
                                        </p:anim>
                                        <p:anim calcmode="lin" valueType="num" p14:bounceEnd="60000">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14:presetBounceEnd="60000">
                                      <p:stCondLst>
                                        <p:cond delay="1500"/>
                                      </p:stCondLst>
                                      <p:childTnLst>
                                        <p:set>
                                          <p:cBhvr>
                                            <p:cTn id="24" dur="1" fill="hold">
                                              <p:stCondLst>
                                                <p:cond delay="0"/>
                                              </p:stCondLst>
                                            </p:cTn>
                                            <p:tgtEl>
                                              <p:spTgt spid="71"/>
                                            </p:tgtEl>
                                            <p:attrNameLst>
                                              <p:attrName>style.visibility</p:attrName>
                                            </p:attrNameLst>
                                          </p:cBhvr>
                                          <p:to>
                                            <p:strVal val="visible"/>
                                          </p:to>
                                        </p:set>
                                        <p:anim calcmode="lin" valueType="num" p14:bounceEnd="60000">
                                          <p:cBhvr additive="base">
                                            <p:cTn id="25" dur="500" fill="hold"/>
                                            <p:tgtEl>
                                              <p:spTgt spid="71"/>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14:presetBounceEnd="60000">
                                      <p:stCondLst>
                                        <p:cond delay="2000"/>
                                      </p:stCondLst>
                                      <p:childTnLst>
                                        <p:set>
                                          <p:cBhvr>
                                            <p:cTn id="28" dur="1" fill="hold">
                                              <p:stCondLst>
                                                <p:cond delay="0"/>
                                              </p:stCondLst>
                                            </p:cTn>
                                            <p:tgtEl>
                                              <p:spTgt spid="70"/>
                                            </p:tgtEl>
                                            <p:attrNameLst>
                                              <p:attrName>style.visibility</p:attrName>
                                            </p:attrNameLst>
                                          </p:cBhvr>
                                          <p:to>
                                            <p:strVal val="visible"/>
                                          </p:to>
                                        </p:set>
                                        <p:anim calcmode="lin" valueType="num" p14:bounceEnd="60000">
                                          <p:cBhvr additive="base">
                                            <p:cTn id="29" dur="500" fill="hold"/>
                                            <p:tgtEl>
                                              <p:spTgt spid="70"/>
                                            </p:tgtEl>
                                            <p:attrNameLst>
                                              <p:attrName>ppt_x</p:attrName>
                                            </p:attrNameLst>
                                          </p:cBhvr>
                                          <p:tavLst>
                                            <p:tav tm="0">
                                              <p:val>
                                                <p:strVal val="0-#ppt_w/2"/>
                                              </p:val>
                                            </p:tav>
                                            <p:tav tm="100000">
                                              <p:val>
                                                <p:strVal val="#ppt_x"/>
                                              </p:val>
                                            </p:tav>
                                          </p:tavLst>
                                        </p:anim>
                                        <p:anim calcmode="lin" valueType="num" p14:bounceEnd="60000">
                                          <p:cBhvr additive="base">
                                            <p:cTn id="30" dur="500" fill="hold"/>
                                            <p:tgtEl>
                                              <p:spTgt spid="7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14:presetBounceEnd="60000">
                                      <p:stCondLst>
                                        <p:cond delay="2500"/>
                                      </p:stCondLst>
                                      <p:childTnLst>
                                        <p:set>
                                          <p:cBhvr>
                                            <p:cTn id="32" dur="1" fill="hold">
                                              <p:stCondLst>
                                                <p:cond delay="0"/>
                                              </p:stCondLst>
                                            </p:cTn>
                                            <p:tgtEl>
                                              <p:spTgt spid="69"/>
                                            </p:tgtEl>
                                            <p:attrNameLst>
                                              <p:attrName>style.visibility</p:attrName>
                                            </p:attrNameLst>
                                          </p:cBhvr>
                                          <p:to>
                                            <p:strVal val="visible"/>
                                          </p:to>
                                        </p:set>
                                        <p:anim calcmode="lin" valueType="num" p14:bounceEnd="60000">
                                          <p:cBhvr additive="base">
                                            <p:cTn id="33" dur="500" fill="hold"/>
                                            <p:tgtEl>
                                              <p:spTgt spid="69"/>
                                            </p:tgtEl>
                                            <p:attrNameLst>
                                              <p:attrName>ppt_x</p:attrName>
                                            </p:attrNameLst>
                                          </p:cBhvr>
                                          <p:tavLst>
                                            <p:tav tm="0">
                                              <p:val>
                                                <p:strVal val="0-#ppt_w/2"/>
                                              </p:val>
                                            </p:tav>
                                            <p:tav tm="100000">
                                              <p:val>
                                                <p:strVal val="#ppt_x"/>
                                              </p:val>
                                            </p:tav>
                                          </p:tavLst>
                                        </p:anim>
                                        <p:anim calcmode="lin" valueType="num" p14:bounceEnd="60000">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40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par>
                                    <p:cTn id="13" presetID="6" presetClass="emph" presetSubtype="0" autoRev="1" fill="hold" nodeType="withEffect">
                                      <p:stCondLst>
                                        <p:cond delay="800"/>
                                      </p:stCondLst>
                                      <p:childTnLst>
                                        <p:animScale>
                                          <p:cBhvr>
                                            <p:cTn id="14" dur="250" fill="hold"/>
                                            <p:tgtEl>
                                              <p:spTgt spid="11"/>
                                            </p:tgtEl>
                                          </p:cBhvr>
                                          <p:by x="115000" y="115000"/>
                                        </p:animScale>
                                      </p:childTnLst>
                                    </p:cTn>
                                  </p:par>
                                  <p:par>
                                    <p:cTn id="15" presetID="2" presetClass="entr" presetSubtype="8" fill="hold" nodeType="withEffect">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0-#ppt_w/2"/>
                                              </p:val>
                                            </p:tav>
                                            <p:tav tm="100000">
                                              <p:val>
                                                <p:strVal val="#ppt_x"/>
                                              </p:val>
                                            </p:tav>
                                          </p:tavLst>
                                        </p:anim>
                                        <p:anim calcmode="lin" valueType="num">
                                          <p:cBhvr additive="base">
                                            <p:cTn id="18" dur="500" fill="hold"/>
                                            <p:tgtEl>
                                              <p:spTgt spid="7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10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0-#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150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0-#ppt_w/2"/>
                                              </p:val>
                                            </p:tav>
                                            <p:tav tm="100000">
                                              <p:val>
                                                <p:strVal val="#ppt_x"/>
                                              </p:val>
                                            </p:tav>
                                          </p:tavLst>
                                        </p:anim>
                                        <p:anim calcmode="lin" valueType="num">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0"/>
                                      </p:stCondLst>
                                      <p:childTnLst>
                                        <p:set>
                                          <p:cBhvr>
                                            <p:cTn id="28" dur="1" fill="hold">
                                              <p:stCondLst>
                                                <p:cond delay="0"/>
                                              </p:stCondLst>
                                            </p:cTn>
                                            <p:tgtEl>
                                              <p:spTgt spid="70"/>
                                            </p:tgtEl>
                                            <p:attrNameLst>
                                              <p:attrName>style.visibility</p:attrName>
                                            </p:attrNameLst>
                                          </p:cBhvr>
                                          <p:to>
                                            <p:strVal val="visible"/>
                                          </p:to>
                                        </p:set>
                                        <p:anim calcmode="lin" valueType="num">
                                          <p:cBhvr additive="base">
                                            <p:cTn id="29" dur="500" fill="hold"/>
                                            <p:tgtEl>
                                              <p:spTgt spid="70"/>
                                            </p:tgtEl>
                                            <p:attrNameLst>
                                              <p:attrName>ppt_x</p:attrName>
                                            </p:attrNameLst>
                                          </p:cBhvr>
                                          <p:tavLst>
                                            <p:tav tm="0">
                                              <p:val>
                                                <p:strVal val="0-#ppt_w/2"/>
                                              </p:val>
                                            </p:tav>
                                            <p:tav tm="100000">
                                              <p:val>
                                                <p:strVal val="#ppt_x"/>
                                              </p:val>
                                            </p:tav>
                                          </p:tavLst>
                                        </p:anim>
                                        <p:anim calcmode="lin" valueType="num">
                                          <p:cBhvr additive="base">
                                            <p:cTn id="30" dur="500" fill="hold"/>
                                            <p:tgtEl>
                                              <p:spTgt spid="7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250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500" fill="hold"/>
                                            <p:tgtEl>
                                              <p:spTgt spid="69"/>
                                            </p:tgtEl>
                                            <p:attrNameLst>
                                              <p:attrName>ppt_x</p:attrName>
                                            </p:attrNameLst>
                                          </p:cBhvr>
                                          <p:tavLst>
                                            <p:tav tm="0">
                                              <p:val>
                                                <p:strVal val="0-#ppt_w/2"/>
                                              </p:val>
                                            </p:tav>
                                            <p:tav tm="100000">
                                              <p:val>
                                                <p:strVal val="#ppt_x"/>
                                              </p:val>
                                            </p:tav>
                                          </p:tavLst>
                                        </p:anim>
                                        <p:anim calcmode="lin" valueType="num">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涂层材料</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8</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62466" name="Picture 2"/>
          <p:cNvPicPr>
            <a:picLocks noChangeAspect="1" noChangeArrowheads="1"/>
          </p:cNvPicPr>
          <p:nvPr/>
        </p:nvPicPr>
        <p:blipFill>
          <a:blip r:embed="rId3" cstate="print"/>
          <a:srcRect/>
          <a:stretch>
            <a:fillRect/>
          </a:stretch>
        </p:blipFill>
        <p:spPr bwMode="auto">
          <a:xfrm>
            <a:off x="1199456" y="1268760"/>
            <a:ext cx="3819837" cy="2808312"/>
          </a:xfrm>
          <a:prstGeom prst="rect">
            <a:avLst/>
          </a:prstGeom>
          <a:noFill/>
          <a:ln w="9525">
            <a:noFill/>
            <a:miter lim="800000"/>
            <a:headEnd/>
            <a:tailEnd/>
          </a:ln>
        </p:spPr>
      </p:pic>
      <p:pic>
        <p:nvPicPr>
          <p:cNvPr id="62467" name="Picture 3"/>
          <p:cNvPicPr>
            <a:picLocks noChangeAspect="1" noChangeArrowheads="1"/>
          </p:cNvPicPr>
          <p:nvPr/>
        </p:nvPicPr>
        <p:blipFill>
          <a:blip r:embed="rId4" cstate="print"/>
          <a:srcRect/>
          <a:stretch>
            <a:fillRect/>
          </a:stretch>
        </p:blipFill>
        <p:spPr bwMode="auto">
          <a:xfrm>
            <a:off x="983432" y="4221088"/>
            <a:ext cx="4162425" cy="2190750"/>
          </a:xfrm>
          <a:prstGeom prst="rect">
            <a:avLst/>
          </a:prstGeom>
          <a:noFill/>
          <a:ln w="9525">
            <a:noFill/>
            <a:miter lim="800000"/>
            <a:headEnd/>
            <a:tailEnd/>
          </a:ln>
        </p:spPr>
      </p:pic>
      <p:pic>
        <p:nvPicPr>
          <p:cNvPr id="62468" name="Picture 4"/>
          <p:cNvPicPr>
            <a:picLocks noChangeAspect="1" noChangeArrowheads="1"/>
          </p:cNvPicPr>
          <p:nvPr/>
        </p:nvPicPr>
        <p:blipFill>
          <a:blip r:embed="rId5" cstate="print"/>
          <a:srcRect/>
          <a:stretch>
            <a:fillRect/>
          </a:stretch>
        </p:blipFill>
        <p:spPr bwMode="auto">
          <a:xfrm>
            <a:off x="6744072" y="3717032"/>
            <a:ext cx="4152900" cy="2819400"/>
          </a:xfrm>
          <a:prstGeom prst="rect">
            <a:avLst/>
          </a:prstGeom>
          <a:noFill/>
          <a:ln w="9525">
            <a:noFill/>
            <a:miter lim="800000"/>
            <a:headEnd/>
            <a:tailEnd/>
          </a:ln>
        </p:spPr>
      </p:pic>
      <p:pic>
        <p:nvPicPr>
          <p:cNvPr id="62469" name="Picture 5"/>
          <p:cNvPicPr>
            <a:picLocks noChangeAspect="1" noChangeArrowheads="1"/>
          </p:cNvPicPr>
          <p:nvPr/>
        </p:nvPicPr>
        <p:blipFill>
          <a:blip r:embed="rId6" cstate="print"/>
          <a:srcRect/>
          <a:stretch>
            <a:fillRect/>
          </a:stretch>
        </p:blipFill>
        <p:spPr bwMode="auto">
          <a:xfrm>
            <a:off x="7392144" y="1268760"/>
            <a:ext cx="3364011" cy="2496263"/>
          </a:xfrm>
          <a:prstGeom prst="rect">
            <a:avLst/>
          </a:prstGeom>
          <a:noFill/>
          <a:ln w="9525">
            <a:noFill/>
            <a:miter lim="800000"/>
            <a:headEnd/>
            <a:tailEnd/>
          </a:ln>
        </p:spPr>
      </p:pic>
      <p:sp>
        <p:nvSpPr>
          <p:cNvPr id="19" name="TextBox 18"/>
          <p:cNvSpPr txBox="1"/>
          <p:nvPr/>
        </p:nvSpPr>
        <p:spPr>
          <a:xfrm>
            <a:off x="695400" y="6581001"/>
            <a:ext cx="10297144" cy="276999"/>
          </a:xfrm>
          <a:prstGeom prst="rect">
            <a:avLst/>
          </a:prstGeom>
          <a:noFill/>
        </p:spPr>
        <p:txBody>
          <a:bodyPr wrap="square" rtlCol="0">
            <a:spAutoFit/>
          </a:bodyPr>
          <a:lstStyle/>
          <a:p>
            <a:r>
              <a:rPr lang="en-US" altLang="zh-CN" sz="1200" dirty="0"/>
              <a:t>Characterizing the microstructure and mechanical and electrochemical properties of novel ceramic/polymer sandwich structural coatings</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生物材料</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9</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1"/>
            </p:custDataLst>
          </p:nvPr>
        </p:nvPicPr>
        <p:blipFill>
          <a:blip r:embed="rId4"/>
          <a:stretch>
            <a:fillRect/>
          </a:stretch>
        </p:blipFill>
        <p:spPr>
          <a:xfrm>
            <a:off x="551180" y="2012950"/>
            <a:ext cx="5482590" cy="2832100"/>
          </a:xfrm>
          <a:prstGeom prst="rect">
            <a:avLst/>
          </a:prstGeom>
        </p:spPr>
      </p:pic>
      <p:pic>
        <p:nvPicPr>
          <p:cNvPr id="10" name="图片 9"/>
          <p:cNvPicPr>
            <a:picLocks noChangeAspect="1"/>
          </p:cNvPicPr>
          <p:nvPr/>
        </p:nvPicPr>
        <p:blipFill>
          <a:blip r:embed="rId5"/>
          <a:stretch>
            <a:fillRect/>
          </a:stretch>
        </p:blipFill>
        <p:spPr>
          <a:xfrm>
            <a:off x="6096000" y="2355215"/>
            <a:ext cx="6132195" cy="2147570"/>
          </a:xfrm>
          <a:prstGeom prst="rect">
            <a:avLst/>
          </a:prstGeom>
        </p:spPr>
      </p:pic>
      <p:sp>
        <p:nvSpPr>
          <p:cNvPr id="11" name="文本框 10"/>
          <p:cNvSpPr txBox="1"/>
          <p:nvPr/>
        </p:nvSpPr>
        <p:spPr>
          <a:xfrm>
            <a:off x="1715135" y="5328285"/>
            <a:ext cx="3154680" cy="368300"/>
          </a:xfrm>
          <a:prstGeom prst="rect">
            <a:avLst/>
          </a:prstGeom>
          <a:noFill/>
        </p:spPr>
        <p:txBody>
          <a:bodyPr wrap="none" rtlCol="0">
            <a:spAutoFit/>
          </a:bodyPr>
          <a:lstStyle/>
          <a:p>
            <a:pPr algn="l"/>
            <a:r>
              <a:rPr lang="zh-CN" altLang="en-US"/>
              <a:t>杂化材料修复牙釉质缺损表面</a:t>
            </a:r>
          </a:p>
        </p:txBody>
      </p:sp>
      <p:sp>
        <p:nvSpPr>
          <p:cNvPr id="12" name="文本框 11"/>
          <p:cNvSpPr txBox="1"/>
          <p:nvPr/>
        </p:nvSpPr>
        <p:spPr>
          <a:xfrm>
            <a:off x="7835265" y="5328285"/>
            <a:ext cx="2926080" cy="368300"/>
          </a:xfrm>
          <a:prstGeom prst="rect">
            <a:avLst/>
          </a:prstGeom>
          <a:noFill/>
        </p:spPr>
        <p:txBody>
          <a:bodyPr wrap="none" rtlCol="0">
            <a:spAutoFit/>
          </a:bodyPr>
          <a:lstStyle/>
          <a:p>
            <a:pPr algn="l"/>
            <a:r>
              <a:rPr lang="zh-CN" altLang="en-US">
                <a:sym typeface="+mn-ea"/>
              </a:rPr>
              <a:t>弹性模量、</a:t>
            </a:r>
            <a:r>
              <a:rPr lang="zh-CN" altLang="en-US"/>
              <a:t>硬度、摩擦系数</a:t>
            </a:r>
          </a:p>
        </p:txBody>
      </p:sp>
      <p:sp>
        <p:nvSpPr>
          <p:cNvPr id="13" name="文本框 12"/>
          <p:cNvSpPr txBox="1"/>
          <p:nvPr/>
        </p:nvSpPr>
        <p:spPr>
          <a:xfrm>
            <a:off x="624840" y="6445885"/>
            <a:ext cx="9555480" cy="275590"/>
          </a:xfrm>
          <a:prstGeom prst="rect">
            <a:avLst/>
          </a:prstGeom>
          <a:noFill/>
        </p:spPr>
        <p:txBody>
          <a:bodyPr wrap="square" rtlCol="0">
            <a:spAutoFit/>
          </a:bodyPr>
          <a:lstStyle/>
          <a:p>
            <a:pPr algn="l"/>
            <a:r>
              <a:rPr lang="zh-CN" altLang="en-US" sz="1200"/>
              <a:t>Repair of tooth enamel by a biomimetic mineralization frontier ensuring epitaxial growth</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2"/>
  <p:tag name="ISPRING_PRESENTATION_TITLE" val="PowerPoint 演示文稿01"/>
</p:tagLst>
</file>

<file path=ppt/tags/tag2.xml><?xml version="1.0" encoding="utf-8"?>
<p:tagLst xmlns:a="http://schemas.openxmlformats.org/drawingml/2006/main" xmlns:r="http://schemas.openxmlformats.org/officeDocument/2006/relationships" xmlns:p="http://schemas.openxmlformats.org/presentationml/2006/main">
  <p:tag name="REFSHAPE" val="271811364"/>
  <p:tag name="KSO_WM_UNIT_PLACING_PICTURE_USER_VIEWPORT" val="{&quot;height&quot;:4215,&quot;width&quot;:816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c86028b-ffde-49ec-8daa-f46089e38c2c}"/>
</p:tagLst>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1590</Words>
  <Application>Microsoft Office PowerPoint</Application>
  <PresentationFormat>宽屏</PresentationFormat>
  <Paragraphs>185</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Hiragino Sans GB W6</vt:lpstr>
      <vt:lpstr>微软雅黑</vt:lpstr>
      <vt:lpstr>方正正中黑简体</vt:lpstr>
      <vt:lpstr>时尚中黑简体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演示文稿01</dc:title>
  <dc:creator>Administrator</dc:creator>
  <cp:lastModifiedBy>Wang Tiansong</cp:lastModifiedBy>
  <cp:revision>210</cp:revision>
  <dcterms:created xsi:type="dcterms:W3CDTF">2017-02-11T06:33:00Z</dcterms:created>
  <dcterms:modified xsi:type="dcterms:W3CDTF">2022-12-30T17:40:41Z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