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256" r:id="rId2"/>
    <p:sldId id="257" r:id="rId3"/>
    <p:sldId id="259" r:id="rId4"/>
    <p:sldId id="348" r:id="rId5"/>
    <p:sldId id="309" r:id="rId6"/>
    <p:sldId id="350" r:id="rId7"/>
    <p:sldId id="352" r:id="rId8"/>
    <p:sldId id="353" r:id="rId9"/>
    <p:sldId id="355" r:id="rId10"/>
    <p:sldId id="356" r:id="rId11"/>
    <p:sldId id="288"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288" y="45"/>
      </p:cViewPr>
      <p:guideLst>
        <p:guide orient="horz" pos="2164"/>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BF20-DF3B-4089-A157-C423B81941B8}" type="datetimeFigureOut">
              <a:rPr lang="zh-CN" altLang="en-US" smtClean="0"/>
              <a:t>2023/1/1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E15EC-5485-46CA-B1CB-CC3AF0B8A19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A4064C-B1C8-4B8F-82B1-6A8D1A5749D3}" type="datetime1">
              <a:rPr lang="zh-CN" altLang="en-US" smtClean="0"/>
              <a:t>2023/1/1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057710-742C-40D8-8274-244181F055F3}" type="datetime1">
              <a:rPr lang="zh-CN" altLang="en-US" smtClean="0"/>
              <a:t>2023/1/1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C28A5-CEC3-4051-A8C3-9375E3DE30B4}" type="datetime1">
              <a:rPr lang="zh-CN" altLang="en-US" smtClean="0"/>
              <a:t>2023/1/1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43372" y="2872280"/>
            <a:ext cx="11305256" cy="829945"/>
          </a:xfrm>
          <a:prstGeom prst="rect">
            <a:avLst/>
          </a:prstGeom>
          <a:noFill/>
        </p:spPr>
        <p:txBody>
          <a:bodyPr wrap="square" rtlCol="0">
            <a:spAutoFit/>
          </a:bodyPr>
          <a:lstStyle/>
          <a:p>
            <a:pPr algn="ctr"/>
            <a:r>
              <a:rPr lang="zh-CN" altLang="en-US" sz="4800" b="1" dirty="0">
                <a:cs typeface="+mn-ea"/>
                <a:sym typeface="+mn-lt"/>
              </a:rPr>
              <a:t>有机无机杂化材料的制备与表征</a:t>
            </a:r>
          </a:p>
        </p:txBody>
      </p:sp>
      <p:sp>
        <p:nvSpPr>
          <p:cNvPr id="10" name="文本框 9"/>
          <p:cNvSpPr txBox="1"/>
          <p:nvPr/>
        </p:nvSpPr>
        <p:spPr>
          <a:xfrm>
            <a:off x="8007350" y="4744720"/>
            <a:ext cx="3327400" cy="707886"/>
          </a:xfrm>
          <a:prstGeom prst="rect">
            <a:avLst/>
          </a:prstGeom>
          <a:noFill/>
        </p:spPr>
        <p:txBody>
          <a:bodyPr wrap="square" rtlCol="0">
            <a:spAutoFit/>
          </a:bodyPr>
          <a:lstStyle/>
          <a:p>
            <a:pPr algn="l"/>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    </a:t>
            </a:r>
          </a:p>
          <a:p>
            <a:pPr algn="l"/>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指导教师：</a:t>
            </a:r>
          </a:p>
        </p:txBody>
      </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且为免费推广模板"/>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此模板为小乖乖设计原创"/>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967865" y="3911600"/>
            <a:ext cx="8255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图片 11" descr="7c1ed21b0ef41bd57c0e207956da81cb38db3dda"/>
          <p:cNvPicPr>
            <a:picLocks noChangeAspect="1"/>
          </p:cNvPicPr>
          <p:nvPr/>
        </p:nvPicPr>
        <p:blipFill>
          <a:blip r:embed="rId3"/>
          <a:stretch>
            <a:fillRect/>
          </a:stretch>
        </p:blipFill>
        <p:spPr>
          <a:xfrm>
            <a:off x="4970780" y="782955"/>
            <a:ext cx="2251075" cy="208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725"/>
            <a:chOff x="0" y="331837"/>
            <a:chExt cx="12192000" cy="720725"/>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1995" y="369302"/>
              <a:ext cx="4331970" cy="645160"/>
            </a:xfrm>
            <a:prstGeom prst="rect">
              <a:avLst/>
            </a:prstGeom>
            <a:noFill/>
          </p:spPr>
          <p:txBody>
            <a:bodyPr wrap="square" rtlCol="0">
              <a:spAutoFit/>
            </a:bodyPr>
            <a:lstStyle/>
            <a:p>
              <a:r>
                <a:rPr lang="zh-CN" altLang="en-US" sz="3600" dirty="0"/>
                <a:t>下一步研究计划</a:t>
              </a:r>
            </a:p>
          </p:txBody>
        </p:sp>
        <p:sp>
          <p:nvSpPr>
            <p:cNvPr id="5" name="矩形 4"/>
            <p:cNvSpPr/>
            <p:nvPr/>
          </p:nvSpPr>
          <p:spPr>
            <a:xfrm>
              <a:off x="4276090" y="331837"/>
              <a:ext cx="7915910" cy="720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11" name="文本框 10"/>
          <p:cNvSpPr txBox="1"/>
          <p:nvPr/>
        </p:nvSpPr>
        <p:spPr>
          <a:xfrm>
            <a:off x="845820" y="1890395"/>
            <a:ext cx="9340215" cy="2861310"/>
          </a:xfrm>
          <a:prstGeom prst="rect">
            <a:avLst/>
          </a:prstGeom>
          <a:noFill/>
        </p:spPr>
        <p:txBody>
          <a:bodyPr wrap="square" rtlCol="0">
            <a:spAutoFit/>
          </a:bodyPr>
          <a:lstStyle/>
          <a:p>
            <a:pPr marL="342900" indent="-342900">
              <a:lnSpc>
                <a:spcPct val="180000"/>
              </a:lnSpc>
              <a:buFont typeface="+mj-lt"/>
              <a:buAutoNum type="arabicPeriod"/>
            </a:pPr>
            <a:r>
              <a:rPr lang="zh-CN" altLang="en-US" sz="2000"/>
              <a:t>继续进行分子动力学模拟，参考文献将非晶磷酸钙建模完成后，将高分子建模掺入，进行分子动力学模拟，进行可视化处理，与实际情况进行比对。</a:t>
            </a:r>
          </a:p>
          <a:p>
            <a:pPr marL="342900" indent="-342900">
              <a:lnSpc>
                <a:spcPct val="180000"/>
              </a:lnSpc>
              <a:buFont typeface="+mj-lt"/>
              <a:buAutoNum type="arabicPeriod"/>
            </a:pPr>
            <a:r>
              <a:rPr lang="zh-CN" altLang="en-US" sz="2000"/>
              <a:t>完成毕业论文后两个章节，即分子动力学模拟部分和成型过程分析部分。</a:t>
            </a:r>
          </a:p>
          <a:p>
            <a:pPr marL="342900" indent="-342900">
              <a:lnSpc>
                <a:spcPct val="180000"/>
              </a:lnSpc>
              <a:buFont typeface="+mj-lt"/>
              <a:buAutoNum type="arabicPeriod"/>
            </a:pPr>
            <a:r>
              <a:rPr lang="zh-CN" altLang="en-US" sz="2000"/>
              <a:t>在指导老师的帮助下进行论文修改和完善，对论文格式进行规整。</a:t>
            </a:r>
          </a:p>
          <a:p>
            <a:pPr marL="342900" indent="-342900">
              <a:lnSpc>
                <a:spcPct val="180000"/>
              </a:lnSpc>
              <a:buFont typeface="+mj-lt"/>
              <a:buAutoNum type="arabicPeriod"/>
            </a:pPr>
            <a:r>
              <a:rPr lang="zh-CN" altLang="en-US" sz="2000"/>
              <a:t>进行查重等工作，准备答辩材料。</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原创设计小乖qq:2013440355"/>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43372" y="2681145"/>
            <a:ext cx="11305256" cy="829945"/>
          </a:xfrm>
          <a:prstGeom prst="rect">
            <a:avLst/>
          </a:prstGeom>
          <a:noFill/>
        </p:spPr>
        <p:txBody>
          <a:bodyPr wrap="square" rtlCol="0">
            <a:spAutoFit/>
          </a:bodyPr>
          <a:lstStyle/>
          <a:p>
            <a:pPr algn="ctr"/>
            <a:r>
              <a:rPr lang="zh-CN" altLang="en-US" sz="4800" b="1" dirty="0">
                <a:cs typeface="+mn-ea"/>
                <a:sym typeface="+mn-lt"/>
              </a:rPr>
              <a:t>请各位老师批评指正</a:t>
            </a:r>
          </a:p>
        </p:txBody>
      </p:sp>
      <p:grpSp>
        <p:nvGrpSpPr>
          <p:cNvPr id="19" name="组合 18"/>
          <p:cNvGrpSpPr/>
          <p:nvPr/>
        </p:nvGrpSpPr>
        <p:grpSpPr>
          <a:xfrm>
            <a:off x="1976869" y="3652689"/>
            <a:ext cx="8238263" cy="584775"/>
            <a:chOff x="2351584" y="3029773"/>
            <a:chExt cx="8238263" cy="584775"/>
          </a:xfrm>
        </p:grpSpPr>
        <p:sp>
          <p:nvSpPr>
            <p:cNvPr id="6" name="文本框 9"/>
            <p:cNvSpPr txBox="1">
              <a:spLocks noChangeArrowheads="1"/>
            </p:cNvSpPr>
            <p:nvPr/>
          </p:nvSpPr>
          <p:spPr bwMode="auto">
            <a:xfrm>
              <a:off x="3912394" y="3029773"/>
              <a:ext cx="47758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Thanks for listening!</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7" name="原创设计小乖qq:2013440355"/>
            <p:cNvCxnSpPr>
              <a:cxnSpLocks noChangeShapeType="1"/>
              <a:stCxn id="6" idx="3"/>
            </p:cNvCxnSpPr>
            <p:nvPr/>
          </p:nvCxnSpPr>
          <p:spPr bwMode="auto">
            <a:xfrm>
              <a:off x="8688288" y="3322161"/>
              <a:ext cx="1901559"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cxnSp>
          <p:nvCxnSpPr>
            <p:cNvPr id="8" name="直接连接符 7"/>
            <p:cNvCxnSpPr>
              <a:cxnSpLocks noChangeShapeType="1"/>
              <a:endCxn id="6" idx="1"/>
            </p:cNvCxnSpPr>
            <p:nvPr/>
          </p:nvCxnSpPr>
          <p:spPr bwMode="auto">
            <a:xfrm>
              <a:off x="2351584" y="3322161"/>
              <a:ext cx="16200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gr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原创设计小乖qq:2013440355"/>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7c1ed21b0ef41bd57c0e207956da81cb38db3dda"/>
          <p:cNvPicPr>
            <a:picLocks noChangeAspect="1"/>
          </p:cNvPicPr>
          <p:nvPr/>
        </p:nvPicPr>
        <p:blipFill>
          <a:blip r:embed="rId3"/>
          <a:stretch>
            <a:fillRect/>
          </a:stretch>
        </p:blipFill>
        <p:spPr>
          <a:xfrm>
            <a:off x="4970145" y="591820"/>
            <a:ext cx="2251075" cy="208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 presetClass="entr" presetSubtype="4" fill="hold" grpId="0" nodeType="withEffect">
                                  <p:stCondLst>
                                    <p:cond delay="1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1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25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275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225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21"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056"/>
            <a:ext cx="479376" cy="6880056"/>
          </a:xfrm>
          <a:prstGeom prst="rect">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4935906" y="184318"/>
            <a:ext cx="2320188" cy="1015663"/>
          </a:xfrm>
          <a:prstGeom prst="rect">
            <a:avLst/>
          </a:prstGeom>
          <a:noFill/>
        </p:spPr>
        <p:txBody>
          <a:bodyPr wrap="square" rtlCol="0">
            <a:spAutoFit/>
          </a:bodyPr>
          <a:lstStyle/>
          <a:p>
            <a:pPr algn="ct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4" name="文本框 3"/>
          <p:cNvSpPr txBox="1"/>
          <p:nvPr/>
        </p:nvSpPr>
        <p:spPr>
          <a:xfrm>
            <a:off x="4483352" y="1022183"/>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7255965" y="1913331"/>
            <a:ext cx="3937817" cy="828000"/>
            <a:chOff x="8098970" y="1685526"/>
            <a:chExt cx="3937817" cy="828000"/>
          </a:xfrm>
        </p:grpSpPr>
        <p:sp>
          <p:nvSpPr>
            <p:cNvPr id="10" name="文本框 9"/>
            <p:cNvSpPr txBox="1"/>
            <p:nvPr/>
          </p:nvSpPr>
          <p:spPr>
            <a:xfrm>
              <a:off x="9120867" y="1821188"/>
              <a:ext cx="2915920" cy="521970"/>
            </a:xfrm>
            <a:prstGeom prst="rect">
              <a:avLst/>
            </a:prstGeom>
            <a:noFill/>
          </p:spPr>
          <p:txBody>
            <a:bodyPr wrap="square" rtlCol="0">
              <a:spAutoFit/>
            </a:bodyPr>
            <a:lstStyle/>
            <a:p>
              <a:r>
                <a:rPr lang="zh-CN" altLang="en-US" sz="2800" b="1" dirty="0">
                  <a:latin typeface="微软雅黑" panose="020B0503020204020204" pitchFamily="34" charset="-122"/>
                </a:rPr>
                <a:t>主要研究内容</a:t>
              </a:r>
            </a:p>
          </p:txBody>
        </p:sp>
        <p:grpSp>
          <p:nvGrpSpPr>
            <p:cNvPr id="7" name="组合 6"/>
            <p:cNvGrpSpPr/>
            <p:nvPr/>
          </p:nvGrpSpPr>
          <p:grpSpPr>
            <a:xfrm>
              <a:off x="8098970" y="1685526"/>
              <a:ext cx="899886" cy="828000"/>
              <a:chOff x="8098970" y="1685526"/>
              <a:chExt cx="899886" cy="828000"/>
            </a:xfrm>
          </p:grpSpPr>
          <p:sp>
            <p:nvSpPr>
              <p:cNvPr id="8" name="文本框 7"/>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p:cNvGrpSpPr/>
          <p:nvPr/>
        </p:nvGrpSpPr>
        <p:grpSpPr>
          <a:xfrm>
            <a:off x="7218045" y="3298190"/>
            <a:ext cx="4552315" cy="828000"/>
            <a:chOff x="8098970" y="3203903"/>
            <a:chExt cx="4312920" cy="828000"/>
          </a:xfrm>
        </p:grpSpPr>
        <p:sp>
          <p:nvSpPr>
            <p:cNvPr id="24" name="文本框 23"/>
            <p:cNvSpPr txBox="1"/>
            <p:nvPr/>
          </p:nvSpPr>
          <p:spPr>
            <a:xfrm>
              <a:off x="9120685" y="3357573"/>
              <a:ext cx="3291205" cy="521970"/>
            </a:xfrm>
            <a:prstGeom prst="rect">
              <a:avLst/>
            </a:prstGeom>
            <a:noFill/>
          </p:spPr>
          <p:txBody>
            <a:bodyPr wrap="square" rtlCol="0">
              <a:spAutoFit/>
            </a:bodyPr>
            <a:lstStyle/>
            <a:p>
              <a:r>
                <a:rPr lang="zh-CN" altLang="en-US" sz="2800" b="1" dirty="0">
                  <a:latin typeface="微软雅黑" panose="020B0503020204020204" pitchFamily="34" charset="-122"/>
                </a:rPr>
                <a:t>面临问题及解决方法</a:t>
              </a:r>
            </a:p>
          </p:txBody>
        </p:sp>
        <p:grpSp>
          <p:nvGrpSpPr>
            <p:cNvPr id="21" name="组合 20"/>
            <p:cNvGrpSpPr/>
            <p:nvPr/>
          </p:nvGrpSpPr>
          <p:grpSpPr>
            <a:xfrm>
              <a:off x="8098970" y="3203903"/>
              <a:ext cx="899886" cy="828000"/>
              <a:chOff x="8098970" y="3203903"/>
              <a:chExt cx="899886" cy="828000"/>
            </a:xfrm>
          </p:grpSpPr>
          <p:sp>
            <p:nvSpPr>
              <p:cNvPr id="22" name="文本框 21"/>
              <p:cNvSpPr txBox="1"/>
              <p:nvPr/>
            </p:nvSpPr>
            <p:spPr>
              <a:xfrm>
                <a:off x="8098970" y="3233183"/>
                <a:ext cx="899886" cy="768350"/>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6" name="组合 25"/>
          <p:cNvGrpSpPr/>
          <p:nvPr/>
        </p:nvGrpSpPr>
        <p:grpSpPr>
          <a:xfrm flipH="1">
            <a:off x="1091501" y="1896873"/>
            <a:ext cx="3729355" cy="828000"/>
            <a:chOff x="3909356" y="1685526"/>
            <a:chExt cx="3729355" cy="828000"/>
          </a:xfrm>
        </p:grpSpPr>
        <p:sp>
          <p:nvSpPr>
            <p:cNvPr id="31" name="文本框 30"/>
            <p:cNvSpPr txBox="1"/>
            <p:nvPr/>
          </p:nvSpPr>
          <p:spPr>
            <a:xfrm>
              <a:off x="4948216" y="1855071"/>
              <a:ext cx="2690495" cy="521970"/>
            </a:xfrm>
            <a:prstGeom prst="rect">
              <a:avLst/>
            </a:prstGeom>
            <a:noFill/>
          </p:spPr>
          <p:txBody>
            <a:bodyPr wrap="square" rtlCol="0">
              <a:spAutoFit/>
            </a:bodyPr>
            <a:lstStyle/>
            <a:p>
              <a:r>
                <a:rPr lang="zh-CN" altLang="en-US" sz="2800" b="1" dirty="0">
                  <a:latin typeface="微软雅黑" panose="020B0503020204020204" pitchFamily="34" charset="-122"/>
                </a:rPr>
                <a:t>研究内容及意义</a:t>
              </a:r>
            </a:p>
          </p:txBody>
        </p:sp>
        <p:grpSp>
          <p:nvGrpSpPr>
            <p:cNvPr id="28" name="组合 27"/>
            <p:cNvGrpSpPr/>
            <p:nvPr/>
          </p:nvGrpSpPr>
          <p:grpSpPr>
            <a:xfrm>
              <a:off x="3909356" y="1685526"/>
              <a:ext cx="828000" cy="828000"/>
              <a:chOff x="3909356" y="1685526"/>
              <a:chExt cx="828000" cy="828000"/>
            </a:xfrm>
          </p:grpSpPr>
          <p:sp>
            <p:nvSpPr>
              <p:cNvPr id="29" name="文本框 2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0" name="矩形 29"/>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 name="组合 32"/>
          <p:cNvGrpSpPr/>
          <p:nvPr/>
        </p:nvGrpSpPr>
        <p:grpSpPr>
          <a:xfrm flipH="1">
            <a:off x="1092136" y="5033997"/>
            <a:ext cx="3728720" cy="828000"/>
            <a:chOff x="3873413" y="4753058"/>
            <a:chExt cx="3728720" cy="828000"/>
          </a:xfrm>
        </p:grpSpPr>
        <p:sp>
          <p:nvSpPr>
            <p:cNvPr id="38" name="文本框 37"/>
            <p:cNvSpPr txBox="1"/>
            <p:nvPr/>
          </p:nvSpPr>
          <p:spPr>
            <a:xfrm>
              <a:off x="4912908" y="4890218"/>
              <a:ext cx="2689225" cy="521970"/>
            </a:xfrm>
            <a:prstGeom prst="rect">
              <a:avLst/>
            </a:prstGeom>
            <a:noFill/>
          </p:spPr>
          <p:txBody>
            <a:bodyPr wrap="square" rtlCol="0">
              <a:spAutoFit/>
            </a:bodyPr>
            <a:lstStyle/>
            <a:p>
              <a:r>
                <a:rPr lang="zh-CN" altLang="en-US" sz="2800" b="1" dirty="0">
                  <a:latin typeface="微软雅黑" panose="020B0503020204020204" pitchFamily="34" charset="-122"/>
                </a:rPr>
                <a:t>下一步研究计划</a:t>
              </a:r>
            </a:p>
          </p:txBody>
        </p:sp>
        <p:grpSp>
          <p:nvGrpSpPr>
            <p:cNvPr id="35" name="组合 34"/>
            <p:cNvGrpSpPr/>
            <p:nvPr/>
          </p:nvGrpSpPr>
          <p:grpSpPr>
            <a:xfrm>
              <a:off x="3873413" y="4753058"/>
              <a:ext cx="899886" cy="828000"/>
              <a:chOff x="3873413" y="4753058"/>
              <a:chExt cx="899886" cy="828000"/>
            </a:xfrm>
          </p:grpSpPr>
          <p:sp>
            <p:nvSpPr>
              <p:cNvPr id="36" name="文本框 35"/>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05</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7" name="矩形 36"/>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0" name="组合 39"/>
          <p:cNvGrpSpPr/>
          <p:nvPr/>
        </p:nvGrpSpPr>
        <p:grpSpPr>
          <a:xfrm flipH="1">
            <a:off x="1386599" y="3466287"/>
            <a:ext cx="3434257" cy="828000"/>
            <a:chOff x="3873413" y="3203903"/>
            <a:chExt cx="3434257" cy="828000"/>
          </a:xfrm>
        </p:grpSpPr>
        <p:sp>
          <p:nvSpPr>
            <p:cNvPr id="45" name="文本框 44"/>
            <p:cNvSpPr txBox="1"/>
            <p:nvPr/>
          </p:nvSpPr>
          <p:spPr>
            <a:xfrm>
              <a:off x="4912812" y="3341956"/>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工作进展</a:t>
              </a:r>
            </a:p>
          </p:txBody>
        </p:sp>
        <p:grpSp>
          <p:nvGrpSpPr>
            <p:cNvPr id="42" name="组合 41"/>
            <p:cNvGrpSpPr/>
            <p:nvPr/>
          </p:nvGrpSpPr>
          <p:grpSpPr>
            <a:xfrm>
              <a:off x="3873413" y="3203903"/>
              <a:ext cx="899886" cy="828000"/>
              <a:chOff x="3873413" y="3203903"/>
              <a:chExt cx="899886" cy="828000"/>
            </a:xfrm>
          </p:grpSpPr>
          <p:sp>
            <p:nvSpPr>
              <p:cNvPr id="43" name="文本框 42"/>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7" name="矩形 46"/>
          <p:cNvSpPr/>
          <p:nvPr/>
        </p:nvSpPr>
        <p:spPr>
          <a:xfrm>
            <a:off x="11712624" y="-22056"/>
            <a:ext cx="479376" cy="6880056"/>
          </a:xfrm>
          <a:prstGeom prst="rect">
            <a:avLst/>
          </a:prstGeom>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9" name="直接连接符 48"/>
          <p:cNvCxnSpPr>
            <a:stCxn id="4" idx="2"/>
          </p:cNvCxnSpPr>
          <p:nvPr/>
        </p:nvCxnSpPr>
        <p:spPr>
          <a:xfrm flipH="1">
            <a:off x="6096000" y="1730069"/>
            <a:ext cx="1" cy="429121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灯片编号占位符 55"/>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 presetClass="entr" presetSubtype="2" fill="hold" nodeType="withEffect" p14:presetBounceEnd="40000">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14:bounceEnd="40000">
                                          <p:cBhvr additive="base">
                                            <p:cTn id="22"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200"/>
                                      </p:stCondLst>
                                      <p:childTnLst>
                                        <p:set>
                                          <p:cBhvr>
                                            <p:cTn id="25" dur="1" fill="hold">
                                              <p:stCondLst>
                                                <p:cond delay="0"/>
                                              </p:stCondLst>
                                            </p:cTn>
                                            <p:tgtEl>
                                              <p:spTgt spid="19"/>
                                            </p:tgtEl>
                                            <p:attrNameLst>
                                              <p:attrName>style.visibility</p:attrName>
                                            </p:attrNameLst>
                                          </p:cBhvr>
                                          <p:to>
                                            <p:strVal val="visible"/>
                                          </p:to>
                                        </p:set>
                                        <p:anim calcmode="lin" valueType="num" p14:bounceEnd="40000">
                                          <p:cBhvr additive="base">
                                            <p:cTn id="26"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1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300"/>
                                      </p:stCondLst>
                                      <p:childTnLst>
                                        <p:set>
                                          <p:cBhvr>
                                            <p:cTn id="29" dur="1" fill="hold">
                                              <p:stCondLst>
                                                <p:cond delay="0"/>
                                              </p:stCondLst>
                                            </p:cTn>
                                            <p:tgtEl>
                                              <p:spTgt spid="26"/>
                                            </p:tgtEl>
                                            <p:attrNameLst>
                                              <p:attrName>style.visibility</p:attrName>
                                            </p:attrNameLst>
                                          </p:cBhvr>
                                          <p:to>
                                            <p:strVal val="visible"/>
                                          </p:to>
                                        </p:set>
                                        <p:anim calcmode="lin" valueType="num" p14:bounceEnd="40000">
                                          <p:cBhvr additive="base">
                                            <p:cTn id="30" dur="5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14:presetBounceEnd="40000">
                                      <p:stCondLst>
                                        <p:cond delay="900"/>
                                      </p:stCondLst>
                                      <p:childTnLst>
                                        <p:set>
                                          <p:cBhvr>
                                            <p:cTn id="33" dur="1" fill="hold">
                                              <p:stCondLst>
                                                <p:cond delay="0"/>
                                              </p:stCondLst>
                                            </p:cTn>
                                            <p:tgtEl>
                                              <p:spTgt spid="40"/>
                                            </p:tgtEl>
                                            <p:attrNameLst>
                                              <p:attrName>style.visibility</p:attrName>
                                            </p:attrNameLst>
                                          </p:cBhvr>
                                          <p:to>
                                            <p:strVal val="visible"/>
                                          </p:to>
                                        </p:set>
                                        <p:anim calcmode="lin" valueType="num" p14:bounceEnd="40000">
                                          <p:cBhvr additive="base">
                                            <p:cTn id="34" dur="50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4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14:presetBounceEnd="40000">
                                      <p:stCondLst>
                                        <p:cond delay="1500"/>
                                      </p:stCondLst>
                                      <p:childTnLst>
                                        <p:set>
                                          <p:cBhvr>
                                            <p:cTn id="37" dur="1" fill="hold">
                                              <p:stCondLst>
                                                <p:cond delay="0"/>
                                              </p:stCondLst>
                                            </p:cTn>
                                            <p:tgtEl>
                                              <p:spTgt spid="33"/>
                                            </p:tgtEl>
                                            <p:attrNameLst>
                                              <p:attrName>style.visibility</p:attrName>
                                            </p:attrNameLst>
                                          </p:cBhvr>
                                          <p:to>
                                            <p:strVal val="visible"/>
                                          </p:to>
                                        </p:set>
                                        <p:anim calcmode="lin" valueType="num" p14:bounceEnd="40000">
                                          <p:cBhvr additive="base">
                                            <p:cTn id="38"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3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 presetClass="entr" presetSubtype="2" fill="hold" nodeType="withEffect">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20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1+#ppt_w/2"/>
                                              </p:val>
                                            </p:tav>
                                            <p:tav tm="100000">
                                              <p:val>
                                                <p:strVal val="#ppt_x"/>
                                              </p:val>
                                            </p:tav>
                                          </p:tavLst>
                                        </p:anim>
                                        <p:anim calcmode="lin" valueType="num">
                                          <p:cBhvr additive="base">
                                            <p:cTn id="27" dur="500" fill="hold"/>
                                            <p:tgtEl>
                                              <p:spTgt spid="1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3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1+#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90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1+#ppt_w/2"/>
                                              </p:val>
                                            </p:tav>
                                            <p:tav tm="100000">
                                              <p:val>
                                                <p:strVal val="#ppt_x"/>
                                              </p:val>
                                            </p:tav>
                                          </p:tavLst>
                                        </p:anim>
                                        <p:anim calcmode="lin" valueType="num">
                                          <p:cBhvr additive="base">
                                            <p:cTn id="35" dur="500" fill="hold"/>
                                            <p:tgtEl>
                                              <p:spTgt spid="4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150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500" fill="hold"/>
                                            <p:tgtEl>
                                              <p:spTgt spid="33"/>
                                            </p:tgtEl>
                                            <p:attrNameLst>
                                              <p:attrName>ppt_x</p:attrName>
                                            </p:attrNameLst>
                                          </p:cBhvr>
                                          <p:tavLst>
                                            <p:tav tm="0">
                                              <p:val>
                                                <p:strVal val="1+#ppt_w/2"/>
                                              </p:val>
                                            </p:tav>
                                            <p:tav tm="100000">
                                              <p:val>
                                                <p:strVal val="#ppt_x"/>
                                              </p:val>
                                            </p:tav>
                                          </p:tavLst>
                                        </p:anim>
                                        <p:anim calcmode="lin" valueType="num">
                                          <p:cBhvr additive="base">
                                            <p:cTn id="3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725"/>
            <a:chOff x="0" y="331837"/>
            <a:chExt cx="12192000" cy="720725"/>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1995" y="369302"/>
              <a:ext cx="3625215" cy="645160"/>
            </a:xfrm>
            <a:prstGeom prst="rect">
              <a:avLst/>
            </a:prstGeom>
            <a:noFill/>
          </p:spPr>
          <p:txBody>
            <a:bodyPr wrap="square" rtlCol="0">
              <a:spAutoFit/>
            </a:bodyPr>
            <a:lstStyle/>
            <a:p>
              <a:r>
                <a:rPr lang="zh-CN" altLang="en-US" sz="3600" dirty="0"/>
                <a:t>研究内容及意义</a:t>
              </a:r>
            </a:p>
          </p:txBody>
        </p:sp>
        <p:sp>
          <p:nvSpPr>
            <p:cNvPr id="5" name="矩形 4"/>
            <p:cNvSpPr/>
            <p:nvPr/>
          </p:nvSpPr>
          <p:spPr>
            <a:xfrm>
              <a:off x="4346575" y="331837"/>
              <a:ext cx="7845425" cy="720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11" name="文本框 10"/>
          <p:cNvSpPr txBox="1"/>
          <p:nvPr/>
        </p:nvSpPr>
        <p:spPr>
          <a:xfrm>
            <a:off x="862965" y="1340485"/>
            <a:ext cx="4191000" cy="4727575"/>
          </a:xfrm>
          <a:prstGeom prst="rect">
            <a:avLst/>
          </a:prstGeom>
          <a:noFill/>
        </p:spPr>
        <p:txBody>
          <a:bodyPr wrap="square" rtlCol="0">
            <a:spAutoFit/>
          </a:bodyPr>
          <a:lstStyle/>
          <a:p>
            <a:pPr marL="342900" indent="-342900">
              <a:buFont typeface="Wingdings" panose="05000000000000000000" charset="0"/>
              <a:buChar char="Ø"/>
            </a:pPr>
            <a:r>
              <a:rPr lang="zh-CN" altLang="en-US" sz="2400">
                <a:latin typeface="黑体" panose="02010609060101010101" charset="-122"/>
                <a:ea typeface="黑体" panose="02010609060101010101" charset="-122"/>
              </a:rPr>
              <a:t>选题目的与意义</a:t>
            </a:r>
          </a:p>
          <a:p>
            <a:pPr marL="342900" indent="-342900"/>
            <a:endParaRPr lang="zh-CN" altLang="en-US" sz="2000">
              <a:latin typeface="黑体" panose="02010609060101010101" charset="-122"/>
              <a:ea typeface="黑体" panose="02010609060101010101" charset="-122"/>
            </a:endParaRPr>
          </a:p>
          <a:p>
            <a:pPr>
              <a:lnSpc>
                <a:spcPct val="110000"/>
              </a:lnSpc>
            </a:pPr>
            <a:r>
              <a:rPr lang="zh-CN" altLang="en-US"/>
              <a:t>       有机无机杂化材料由无机和有机两部分组成，其有机和无机组分中至少有一种在亚微米级，更通常在纳米级。杂化材料的性能不仅仅是它们各组分各自贡献的总和，还来自一个非常大的杂化界面所产生的强大的协同作用。杂化材料的材料性能可以通过在分子尺度上对其组成进行修饰来实现，从而制备出相应材料，并对尺寸、组成、功能和形态进行完美控制。有机无机杂化材料</a:t>
            </a:r>
            <a:r>
              <a:rPr lang="zh-CN" altLang="en-US">
                <a:sym typeface="+mn-ea"/>
              </a:rPr>
              <a:t>被认为在光学、微电子、交通、健康、能源、储能、诊断、环境等领域具有潜在的应用市场。</a:t>
            </a:r>
          </a:p>
        </p:txBody>
      </p:sp>
      <p:pic>
        <p:nvPicPr>
          <p:cNvPr id="12" name="图片 1" descr="IMG_256"/>
          <p:cNvPicPr>
            <a:picLocks noChangeAspect="1"/>
          </p:cNvPicPr>
          <p:nvPr/>
        </p:nvPicPr>
        <p:blipFill>
          <a:blip r:embed="rId3"/>
          <a:stretch>
            <a:fillRect/>
          </a:stretch>
        </p:blipFill>
        <p:spPr>
          <a:xfrm>
            <a:off x="6584950" y="1662430"/>
            <a:ext cx="4997450" cy="3738245"/>
          </a:xfrm>
          <a:prstGeom prst="rect">
            <a:avLst/>
          </a:prstGeom>
          <a:noFill/>
          <a:ln w="9525">
            <a:noFill/>
          </a:ln>
        </p:spPr>
      </p:pic>
      <p:cxnSp>
        <p:nvCxnSpPr>
          <p:cNvPr id="13" name="直接连接符 12"/>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051800" y="5833745"/>
            <a:ext cx="2468880" cy="368300"/>
          </a:xfrm>
          <a:prstGeom prst="rect">
            <a:avLst/>
          </a:prstGeom>
          <a:noFill/>
        </p:spPr>
        <p:txBody>
          <a:bodyPr wrap="none" rtlCol="0">
            <a:spAutoFit/>
          </a:bodyPr>
          <a:lstStyle/>
          <a:p>
            <a:r>
              <a:rPr lang="zh-CN" altLang="en-US"/>
              <a:t>杨氏模量和密度的关系</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725"/>
            <a:chOff x="0" y="331837"/>
            <a:chExt cx="12192000" cy="720725"/>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1995" y="369302"/>
              <a:ext cx="3625215" cy="645160"/>
            </a:xfrm>
            <a:prstGeom prst="rect">
              <a:avLst/>
            </a:prstGeom>
            <a:noFill/>
          </p:spPr>
          <p:txBody>
            <a:bodyPr wrap="square" rtlCol="0">
              <a:spAutoFit/>
            </a:bodyPr>
            <a:lstStyle/>
            <a:p>
              <a:r>
                <a:rPr lang="zh-CN" altLang="en-US" sz="3600" dirty="0"/>
                <a:t>主要研究内容</a:t>
              </a:r>
            </a:p>
          </p:txBody>
        </p:sp>
        <p:sp>
          <p:nvSpPr>
            <p:cNvPr id="5" name="矩形 4"/>
            <p:cNvSpPr/>
            <p:nvPr/>
          </p:nvSpPr>
          <p:spPr>
            <a:xfrm>
              <a:off x="4346575" y="331837"/>
              <a:ext cx="7845425" cy="720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11" name="文本框 10"/>
          <p:cNvSpPr txBox="1"/>
          <p:nvPr/>
        </p:nvSpPr>
        <p:spPr>
          <a:xfrm>
            <a:off x="877570" y="1297940"/>
            <a:ext cx="10451465" cy="4646295"/>
          </a:xfrm>
          <a:prstGeom prst="rect">
            <a:avLst/>
          </a:prstGeom>
          <a:noFill/>
        </p:spPr>
        <p:txBody>
          <a:bodyPr wrap="square" rtlCol="0">
            <a:spAutoFit/>
          </a:bodyPr>
          <a:lstStyle/>
          <a:p>
            <a:pPr indent="0">
              <a:buFont typeface="Wingdings" panose="05000000000000000000" charset="0"/>
              <a:buNone/>
            </a:pPr>
            <a:endParaRPr lang="zh-CN" altLang="en-US" sz="2000">
              <a:latin typeface="黑体" panose="02010609060101010101" charset="-122"/>
              <a:ea typeface="黑体" panose="02010609060101010101" charset="-122"/>
            </a:endParaRPr>
          </a:p>
          <a:p>
            <a:pPr indent="0">
              <a:buFont typeface="+mj-lt"/>
              <a:buNone/>
            </a:pPr>
            <a:r>
              <a:rPr lang="en-US" altLang="zh-CN" sz="2000">
                <a:latin typeface="黑体" panose="02010609060101010101" charset="-122"/>
                <a:ea typeface="黑体" panose="02010609060101010101" charset="-122"/>
              </a:rPr>
              <a:t>1.</a:t>
            </a:r>
            <a:r>
              <a:rPr lang="zh-CN" altLang="en-US" sz="2000">
                <a:latin typeface="黑体" panose="02010609060101010101" charset="-122"/>
                <a:ea typeface="黑体" panose="02010609060101010101" charset="-122"/>
              </a:rPr>
              <a:t>新型非晶磷酸钙杂化材料的成分设计与微观结构解析</a:t>
            </a:r>
            <a:endParaRPr lang="zh-CN" altLang="en-US" sz="2000"/>
          </a:p>
          <a:p>
            <a:pPr indent="0">
              <a:buFont typeface="+mj-lt"/>
              <a:buNone/>
            </a:pPr>
            <a:r>
              <a:rPr lang="zh-CN" altLang="en-US"/>
              <a:t>       通过湿化学沉淀法制备非晶纳米磷酸钙，并与聚丙烯醇、 聚丙烯酸、海藻酸钠杂化形成新型非晶磷酸钙杂化材料。表征杂化材料的成分、微观形貌及构型，探究不同有机分子对杂化材料微观形貌的影响。</a:t>
            </a:r>
          </a:p>
          <a:p>
            <a:pPr indent="0">
              <a:buFont typeface="+mj-lt"/>
              <a:buNone/>
            </a:pPr>
            <a:endParaRPr lang="zh-CN" altLang="en-US"/>
          </a:p>
          <a:p>
            <a:pPr marL="285750" indent="-285750"/>
            <a:endParaRPr lang="zh-CN" altLang="en-US"/>
          </a:p>
          <a:p>
            <a:pPr indent="0">
              <a:buFont typeface="+mj-lt"/>
              <a:buNone/>
            </a:pPr>
            <a:r>
              <a:rPr lang="en-US" altLang="zh-CN" sz="2000">
                <a:latin typeface="黑体" panose="02010609060101010101" charset="-122"/>
                <a:ea typeface="黑体" panose="02010609060101010101" charset="-122"/>
              </a:rPr>
              <a:t>2.</a:t>
            </a:r>
            <a:r>
              <a:rPr lang="zh-CN" altLang="en-US" sz="2000">
                <a:latin typeface="黑体" panose="02010609060101010101" charset="-122"/>
                <a:ea typeface="黑体" panose="02010609060101010101" charset="-122"/>
              </a:rPr>
              <a:t>新型非晶磷酸钙杂化材料的分子动力学模拟</a:t>
            </a:r>
          </a:p>
          <a:p>
            <a:r>
              <a:rPr lang="zh-CN" altLang="en-US"/>
              <a:t>       对不同有机分子杂化的非晶磷酸钙纳米杂化材料构建模型，并进行分子动力学模拟计算。通过分子动力学模拟，理论推导杂化材料的颗粒尺寸及各组分成分比例。将分子动力学模拟结果与实验数据结合，验证结果的准确性。</a:t>
            </a:r>
          </a:p>
          <a:p>
            <a:endParaRPr lang="zh-CN" altLang="en-US"/>
          </a:p>
          <a:p>
            <a:endParaRPr lang="zh-CN" altLang="en-US"/>
          </a:p>
          <a:p>
            <a:r>
              <a:rPr lang="en-US" altLang="zh-CN" sz="2000">
                <a:latin typeface="黑体" panose="02010609060101010101" charset="-122"/>
                <a:ea typeface="黑体" panose="02010609060101010101" charset="-122"/>
              </a:rPr>
              <a:t>3.</a:t>
            </a:r>
            <a:r>
              <a:rPr lang="zh-CN" altLang="en-US" sz="2000">
                <a:latin typeface="黑体" panose="02010609060101010101" charset="-122"/>
                <a:ea typeface="黑体" panose="02010609060101010101" charset="-122"/>
              </a:rPr>
              <a:t>有机无机杂化材料的成型过程分析</a:t>
            </a:r>
          </a:p>
          <a:p>
            <a:r>
              <a:rPr lang="zh-CN" altLang="en-US"/>
              <a:t>       通过湿化学沉淀法制备非晶纳米磷酸钙，结合动力学模拟结果，进行成型过程分析。探究有机无机组分在成型过程中起到的作用。对于不同成型方式进行归类整理，探究影响成型过程的因素。</a:t>
            </a:r>
          </a:p>
        </p:txBody>
      </p:sp>
      <p:cxnSp>
        <p:nvCxnSpPr>
          <p:cNvPr id="8" name="直接连接符 7"/>
          <p:cNvCxnSpPr/>
          <p:nvPr/>
        </p:nvCxnSpPr>
        <p:spPr>
          <a:xfrm>
            <a:off x="1968500" y="2994660"/>
            <a:ext cx="825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976120" y="4687570"/>
            <a:ext cx="8255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184515" y="1700530"/>
            <a:ext cx="3816350" cy="2232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工作进展</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10" name="文本框 9"/>
          <p:cNvSpPr txBox="1"/>
          <p:nvPr/>
        </p:nvSpPr>
        <p:spPr>
          <a:xfrm>
            <a:off x="721995" y="1692910"/>
            <a:ext cx="10723880" cy="3014980"/>
          </a:xfrm>
          <a:prstGeom prst="rect">
            <a:avLst/>
          </a:prstGeom>
          <a:noFill/>
        </p:spPr>
        <p:txBody>
          <a:bodyPr wrap="square" rtlCol="0">
            <a:spAutoFit/>
          </a:bodyPr>
          <a:lstStyle/>
          <a:p>
            <a:pPr marL="342900" indent="-342900">
              <a:buFont typeface="+mj-lt"/>
              <a:buAutoNum type="arabicPeriod"/>
            </a:pPr>
            <a:r>
              <a:rPr lang="zh-CN" altLang="en-US" sz="2000"/>
              <a:t>文献阅读与整理</a:t>
            </a:r>
          </a:p>
          <a:p>
            <a:pPr marL="342900" indent="-342900"/>
            <a:endParaRPr lang="zh-CN" altLang="en-US"/>
          </a:p>
          <a:p>
            <a:pPr marL="285750" indent="-285750">
              <a:buFont typeface="Wingdings" panose="05000000000000000000" charset="0"/>
              <a:buChar char="ü"/>
            </a:pPr>
            <a:r>
              <a:rPr lang="zh-CN" altLang="en-US"/>
              <a:t>在知网、</a:t>
            </a:r>
            <a:r>
              <a:rPr lang="en-US" altLang="zh-CN"/>
              <a:t>webofscience</a:t>
            </a:r>
            <a:r>
              <a:rPr lang="zh-CN" altLang="en-US"/>
              <a:t>中筛选所需论文并进行整理</a:t>
            </a:r>
          </a:p>
          <a:p>
            <a:pPr marL="285750" indent="-285750">
              <a:buFont typeface="Wingdings" panose="05000000000000000000" charset="0"/>
              <a:buChar char="ü"/>
            </a:pPr>
            <a:r>
              <a:rPr lang="zh-CN" altLang="en-US"/>
              <a:t>对实验方法（材料制备、分子动力学模拟）进行分类，梳理实验方案。</a:t>
            </a:r>
          </a:p>
          <a:p>
            <a:pPr marL="285750" indent="-285750">
              <a:buFont typeface="Wingdings" panose="05000000000000000000" charset="0"/>
              <a:buChar char="ü"/>
            </a:pPr>
            <a:r>
              <a:rPr lang="zh-CN" altLang="en-US"/>
              <a:t>形成实验方案并进行实验设计</a:t>
            </a:r>
          </a:p>
          <a:p>
            <a:pPr marL="285750" indent="-285750">
              <a:buFont typeface="Wingdings" panose="05000000000000000000" charset="0"/>
              <a:buChar char="ü"/>
            </a:pPr>
            <a:endParaRPr lang="zh-CN" altLang="en-US"/>
          </a:p>
          <a:p>
            <a:pPr lvl="0" indent="0">
              <a:buFont typeface="Wingdings" panose="05000000000000000000" charset="0"/>
              <a:buNone/>
            </a:pPr>
            <a:r>
              <a:rPr lang="en-US" altLang="zh-CN" sz="2000">
                <a:solidFill>
                  <a:schemeClr val="tx1"/>
                </a:solidFill>
              </a:rPr>
              <a:t>2.  </a:t>
            </a:r>
            <a:r>
              <a:rPr lang="zh-CN" altLang="en-US" sz="2000">
                <a:solidFill>
                  <a:schemeClr val="tx1"/>
                </a:solidFill>
              </a:rPr>
              <a:t>实验进展</a:t>
            </a:r>
          </a:p>
          <a:p>
            <a:pPr lvl="0" indent="0">
              <a:buFont typeface="Wingdings" panose="05000000000000000000" charset="0"/>
              <a:buNone/>
            </a:pPr>
            <a:r>
              <a:rPr lang="zh-CN" altLang="en-US" sz="2000">
                <a:solidFill>
                  <a:schemeClr val="tx1"/>
                </a:solidFill>
              </a:rPr>
              <a:t>（</a:t>
            </a:r>
            <a:r>
              <a:rPr lang="en-US" altLang="zh-CN" sz="2000">
                <a:solidFill>
                  <a:schemeClr val="tx1"/>
                </a:solidFill>
              </a:rPr>
              <a:t>1</a:t>
            </a:r>
            <a:r>
              <a:rPr lang="zh-CN" altLang="en-US" sz="2000">
                <a:solidFill>
                  <a:schemeClr val="tx1"/>
                </a:solidFill>
              </a:rPr>
              <a:t>）构建非晶磷酸钙模型</a:t>
            </a:r>
          </a:p>
          <a:p>
            <a:pPr marL="342900" lvl="0" indent="-342900">
              <a:buFont typeface="Wingdings" panose="05000000000000000000" charset="0"/>
              <a:buChar char="Ø"/>
            </a:pPr>
            <a:r>
              <a:rPr lang="zh-CN" altLang="en-US" sz="2000">
                <a:solidFill>
                  <a:schemeClr val="tx1"/>
                </a:solidFill>
              </a:rPr>
              <a:t>羟基磷灰石构建240个钙原子，放入构建</a:t>
            </a:r>
            <a:r>
              <a:rPr lang="en-US" altLang="zh-CN" sz="2000">
                <a:solidFill>
                  <a:schemeClr val="tx1"/>
                </a:solidFill>
              </a:rPr>
              <a:t>40A</a:t>
            </a:r>
            <a:r>
              <a:rPr lang="zh-CN" altLang="en-US" sz="2000">
                <a:solidFill>
                  <a:schemeClr val="tx1"/>
                </a:solidFill>
              </a:rPr>
              <a:t>正方体中。（如图）</a:t>
            </a:r>
          </a:p>
          <a:p>
            <a:pPr lvl="0" indent="0">
              <a:buFont typeface="Wingdings" panose="05000000000000000000" charset="0"/>
              <a:buNone/>
            </a:pPr>
            <a:endParaRPr lang="zh-CN" altLang="en-US" sz="2000">
              <a:solidFill>
                <a:schemeClr val="tx1"/>
              </a:solidFill>
            </a:endParaRPr>
          </a:p>
        </p:txBody>
      </p:sp>
      <p:pic>
        <p:nvPicPr>
          <p:cNvPr id="16"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635" y="4397375"/>
            <a:ext cx="2256790" cy="2324100"/>
          </a:xfrm>
          <a:prstGeom prst="rect">
            <a:avLst/>
          </a:prstGeom>
        </p:spPr>
      </p:pic>
      <p:sp>
        <p:nvSpPr>
          <p:cNvPr id="8" name="文本框 7"/>
          <p:cNvSpPr txBox="1"/>
          <p:nvPr/>
        </p:nvSpPr>
        <p:spPr>
          <a:xfrm>
            <a:off x="8253730" y="1857375"/>
            <a:ext cx="3812540" cy="2030095"/>
          </a:xfrm>
          <a:prstGeom prst="rect">
            <a:avLst/>
          </a:prstGeom>
          <a:noFill/>
        </p:spPr>
        <p:txBody>
          <a:bodyPr wrap="square" rtlCol="0">
            <a:spAutoFit/>
          </a:bodyPr>
          <a:lstStyle/>
          <a:p>
            <a:pPr marL="285750" indent="-285750">
              <a:buFont typeface="Wingdings" panose="05000000000000000000" charset="0"/>
              <a:buChar char="Ø"/>
            </a:pPr>
            <a:r>
              <a:rPr lang="zh-CN" altLang="en-US"/>
              <a:t>绪论（完成）</a:t>
            </a:r>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杂化材料制备与表征  （</a:t>
            </a:r>
            <a:r>
              <a:rPr lang="en-US" altLang="zh-CN"/>
              <a:t>1/3</a:t>
            </a:r>
            <a:r>
              <a:rPr lang="zh-CN" altLang="en-US"/>
              <a:t>）</a:t>
            </a:r>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杂化材料分子动力学模拟 （</a:t>
            </a:r>
            <a:r>
              <a:rPr lang="en-US" altLang="zh-CN"/>
              <a:t>1/2</a:t>
            </a:r>
            <a:r>
              <a:rPr lang="zh-CN" altLang="en-US"/>
              <a:t>）</a:t>
            </a:r>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材料成型过程分析</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工作进展</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10" name="文本框 9"/>
          <p:cNvSpPr txBox="1"/>
          <p:nvPr/>
        </p:nvSpPr>
        <p:spPr>
          <a:xfrm>
            <a:off x="721995" y="1692910"/>
            <a:ext cx="10723880" cy="1014730"/>
          </a:xfrm>
          <a:prstGeom prst="rect">
            <a:avLst/>
          </a:prstGeom>
          <a:noFill/>
        </p:spPr>
        <p:txBody>
          <a:bodyPr wrap="square" rtlCol="0">
            <a:spAutoFit/>
          </a:bodyPr>
          <a:lstStyle/>
          <a:p>
            <a:pPr lvl="0" indent="0">
              <a:buFont typeface="Wingdings" panose="05000000000000000000" charset="0"/>
              <a:buNone/>
            </a:pPr>
            <a:r>
              <a:rPr lang="zh-CN" altLang="en-US" sz="2000">
                <a:solidFill>
                  <a:schemeClr val="tx1"/>
                </a:solidFill>
              </a:rPr>
              <a:t>（</a:t>
            </a:r>
            <a:r>
              <a:rPr lang="en-US" altLang="zh-CN" sz="2000">
                <a:solidFill>
                  <a:schemeClr val="tx1"/>
                </a:solidFill>
              </a:rPr>
              <a:t>2</a:t>
            </a:r>
            <a:r>
              <a:rPr lang="zh-CN" altLang="en-US" sz="2000">
                <a:solidFill>
                  <a:schemeClr val="tx1"/>
                </a:solidFill>
              </a:rPr>
              <a:t>）进行分子动力学模拟，打散为</a:t>
            </a:r>
            <a:r>
              <a:rPr lang="en-US" altLang="zh-CN" sz="2000">
                <a:solidFill>
                  <a:schemeClr val="tx1"/>
                </a:solidFill>
              </a:rPr>
              <a:t>posner</a:t>
            </a:r>
            <a:r>
              <a:rPr lang="zh-CN" altLang="en-US" sz="2000">
                <a:solidFill>
                  <a:schemeClr val="tx1"/>
                </a:solidFill>
              </a:rPr>
              <a:t>结构</a:t>
            </a:r>
          </a:p>
          <a:p>
            <a:pPr lvl="0" indent="0">
              <a:buFont typeface="Wingdings" panose="05000000000000000000" charset="0"/>
              <a:buNone/>
            </a:pPr>
            <a:r>
              <a:rPr lang="zh-CN" altLang="en-US" sz="2000">
                <a:solidFill>
                  <a:schemeClr val="tx1"/>
                </a:solidFill>
              </a:rPr>
              <a:t>温度设定为100K、300K和1000K,2000K，时间为1ps、5ps和1ns。</a:t>
            </a:r>
          </a:p>
          <a:p>
            <a:pPr lvl="0" indent="0">
              <a:buFont typeface="Wingdings" panose="05000000000000000000" charset="0"/>
              <a:buNone/>
            </a:pPr>
            <a:endParaRPr lang="zh-CN" altLang="en-US" sz="2000">
              <a:solidFill>
                <a:schemeClr val="tx1"/>
              </a:solidFill>
            </a:endParaRPr>
          </a:p>
        </p:txBody>
      </p:sp>
      <p:pic>
        <p:nvPicPr>
          <p:cNvPr id="8"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7945" y="2423160"/>
            <a:ext cx="2235200" cy="2011680"/>
          </a:xfrm>
          <a:prstGeom prst="rect">
            <a:avLst/>
          </a:prstGeom>
          <a:noFill/>
          <a:ln>
            <a:noFill/>
          </a:ln>
        </p:spPr>
      </p:pic>
      <p:pic>
        <p:nvPicPr>
          <p:cNvPr id="11" name="图片 6"/>
          <p:cNvPicPr>
            <a:picLocks noChangeAspect="1"/>
          </p:cNvPicPr>
          <p:nvPr/>
        </p:nvPicPr>
        <p:blipFill>
          <a:blip r:embed="rId4"/>
          <a:stretch>
            <a:fillRect/>
          </a:stretch>
        </p:blipFill>
        <p:spPr>
          <a:xfrm>
            <a:off x="1412240" y="4730115"/>
            <a:ext cx="2086610" cy="1991360"/>
          </a:xfrm>
          <a:prstGeom prst="rect">
            <a:avLst/>
          </a:prstGeom>
        </p:spPr>
      </p:pic>
      <p:pic>
        <p:nvPicPr>
          <p:cNvPr id="12"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210685" y="2529840"/>
            <a:ext cx="7373620" cy="3827145"/>
          </a:xfrm>
          <a:prstGeom prst="rect">
            <a:avLst/>
          </a:prstGeom>
          <a:noFill/>
          <a:ln>
            <a:noFill/>
          </a:ln>
        </p:spPr>
      </p:pic>
      <p:pic>
        <p:nvPicPr>
          <p:cNvPr id="13" name="图片 1"/>
          <p:cNvPicPr>
            <a:picLocks noChangeAspect="1"/>
          </p:cNvPicPr>
          <p:nvPr/>
        </p:nvPicPr>
        <p:blipFill>
          <a:blip r:embed="rId6"/>
          <a:stretch>
            <a:fillRect/>
          </a:stretch>
        </p:blipFill>
        <p:spPr>
          <a:xfrm>
            <a:off x="9046210" y="1143318"/>
            <a:ext cx="2029460" cy="1386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工作进展</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10" name="文本框 9"/>
          <p:cNvSpPr txBox="1"/>
          <p:nvPr/>
        </p:nvSpPr>
        <p:spPr>
          <a:xfrm>
            <a:off x="721995" y="1692910"/>
            <a:ext cx="10723880" cy="398780"/>
          </a:xfrm>
          <a:prstGeom prst="rect">
            <a:avLst/>
          </a:prstGeom>
          <a:noFill/>
        </p:spPr>
        <p:txBody>
          <a:bodyPr wrap="square" rtlCol="0">
            <a:spAutoFit/>
          </a:bodyPr>
          <a:lstStyle/>
          <a:p>
            <a:pPr indent="0">
              <a:buFont typeface="Wingdings" panose="05000000000000000000" charset="0"/>
              <a:buNone/>
            </a:pPr>
            <a:r>
              <a:rPr lang="zh-CN" altLang="en-US" sz="2000"/>
              <a:t>（</a:t>
            </a:r>
            <a:r>
              <a:rPr lang="en-US" altLang="zh-CN" sz="2000"/>
              <a:t>3</a:t>
            </a:r>
            <a:r>
              <a:rPr lang="zh-CN" altLang="en-US" sz="2000"/>
              <a:t>）将所得结果与文献比对，推测可能力场出现问题，进行力场验算</a:t>
            </a:r>
          </a:p>
        </p:txBody>
      </p:sp>
      <p:graphicFrame>
        <p:nvGraphicFramePr>
          <p:cNvPr id="13" name="表格 12"/>
          <p:cNvGraphicFramePr/>
          <p:nvPr>
            <p:custDataLst>
              <p:tags r:id="rId1"/>
            </p:custDataLst>
          </p:nvPr>
        </p:nvGraphicFramePr>
        <p:xfrm>
          <a:off x="1500505" y="2193290"/>
          <a:ext cx="5782945" cy="4163060"/>
        </p:xfrm>
        <a:graphic>
          <a:graphicData uri="http://schemas.openxmlformats.org/drawingml/2006/table">
            <a:tbl>
              <a:tblPr firstRow="1" bandRow="1">
                <a:tableStyleId>{5940675A-B579-460E-94D1-54222C63F5DA}</a:tableStyleId>
              </a:tblPr>
              <a:tblGrid>
                <a:gridCol w="1123315">
                  <a:extLst>
                    <a:ext uri="{9D8B030D-6E8A-4147-A177-3AD203B41FA5}">
                      <a16:colId xmlns:a16="http://schemas.microsoft.com/office/drawing/2014/main" val="20000"/>
                    </a:ext>
                  </a:extLst>
                </a:gridCol>
                <a:gridCol w="1743710">
                  <a:extLst>
                    <a:ext uri="{9D8B030D-6E8A-4147-A177-3AD203B41FA5}">
                      <a16:colId xmlns:a16="http://schemas.microsoft.com/office/drawing/2014/main" val="20001"/>
                    </a:ext>
                  </a:extLst>
                </a:gridCol>
                <a:gridCol w="2915920">
                  <a:extLst>
                    <a:ext uri="{9D8B030D-6E8A-4147-A177-3AD203B41FA5}">
                      <a16:colId xmlns:a16="http://schemas.microsoft.com/office/drawing/2014/main" val="20002"/>
                    </a:ext>
                  </a:extLst>
                </a:gridCol>
              </a:tblGrid>
              <a:tr h="24384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力场</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CHARGE</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b="0">
                          <a:latin typeface="微软雅黑" panose="020B0503020204020204" pitchFamily="34" charset="-122"/>
                          <a:ea typeface="微软雅黑" panose="020B0503020204020204" pitchFamily="34" charset="-122"/>
                          <a:cs typeface="微软雅黑" panose="020B0503020204020204" pitchFamily="34" charset="-122"/>
                        </a:rPr>
                        <a:t>结果</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215">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COMPASS</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Qeq</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磷酸根破坏，向Ca聚集</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4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Gasteiger</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磷酸根破坏，向Ca聚集</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958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000" b="0">
                          <a:latin typeface="微软雅黑" panose="020B0503020204020204" pitchFamily="34" charset="-122"/>
                          <a:ea typeface="微软雅黑" panose="020B0503020204020204" pitchFamily="34" charset="-122"/>
                          <a:cs typeface="微软雅黑" panose="020B0503020204020204" pitchFamily="34" charset="-122"/>
                        </a:rPr>
                        <a:t>结果相似</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cvff</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Qeq</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磷酸根破坏，向Ca聚集</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205">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Gasteiger</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磷酸根破坏，向Ca聚集</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215">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磷酸根聚集，钙分布</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pvff</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Qeq</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a:latin typeface="微软雅黑" panose="020B0503020204020204" pitchFamily="34" charset="-122"/>
                          <a:ea typeface="微软雅黑" panose="020B0503020204020204" pitchFamily="34" charset="-122"/>
                          <a:cs typeface="微软雅黑" panose="020B0503020204020204" pitchFamily="34" charset="-122"/>
                          <a:sym typeface="+mn-ea"/>
                        </a:rPr>
                        <a:t>磷酸根键长改变</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4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using Gasteiger</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a:latin typeface="微软雅黑" panose="020B0503020204020204" pitchFamily="34" charset="-122"/>
                          <a:ea typeface="微软雅黑" panose="020B0503020204020204" pitchFamily="34" charset="-122"/>
                          <a:cs typeface="微软雅黑" panose="020B0503020204020204" pitchFamily="34" charset="-122"/>
                          <a:sym typeface="+mn-ea"/>
                        </a:rPr>
                        <a:t>磷酸根键长改变</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958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a:latin typeface="微软雅黑" panose="020B0503020204020204" pitchFamily="34" charset="-122"/>
                          <a:ea typeface="微软雅黑" panose="020B0503020204020204" pitchFamily="34" charset="-122"/>
                          <a:cs typeface="微软雅黑" panose="020B0503020204020204" pitchFamily="34" charset="-122"/>
                          <a:sym typeface="+mn-ea"/>
                        </a:rPr>
                        <a:t>磷酸根键长改变</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085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cvff-nocross</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磷酸根聚集，钙分布</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49580">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compass2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forcelfield assigned</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磷酸根键长改变</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pic>
        <p:nvPicPr>
          <p:cNvPr id="8" name="图片 7"/>
          <p:cNvPicPr>
            <a:picLocks noChangeAspect="1"/>
          </p:cNvPicPr>
          <p:nvPr/>
        </p:nvPicPr>
        <p:blipFill>
          <a:blip r:embed="rId4"/>
          <a:stretch>
            <a:fillRect/>
          </a:stretch>
        </p:blipFill>
        <p:spPr>
          <a:xfrm>
            <a:off x="8165465" y="3114675"/>
            <a:ext cx="3429000" cy="2124075"/>
          </a:xfrm>
          <a:prstGeom prst="rect">
            <a:avLst/>
          </a:prstGeom>
        </p:spPr>
      </p:pic>
      <p:sp>
        <p:nvSpPr>
          <p:cNvPr id="11" name="文本框 10"/>
          <p:cNvSpPr txBox="1"/>
          <p:nvPr/>
        </p:nvSpPr>
        <p:spPr>
          <a:xfrm>
            <a:off x="8153400" y="5711190"/>
            <a:ext cx="3441065" cy="645160"/>
          </a:xfrm>
          <a:prstGeom prst="rect">
            <a:avLst/>
          </a:prstGeom>
          <a:noFill/>
        </p:spPr>
        <p:txBody>
          <a:bodyPr wrap="square" rtlCol="0">
            <a:spAutoFit/>
          </a:bodyPr>
          <a:lstStyle/>
          <a:p>
            <a:r>
              <a:rPr lang="zh-CN" altLang="en-US"/>
              <a:t>出现钙均匀分布，磷酸根团聚现象，与预期结果不符</a:t>
            </a:r>
          </a:p>
        </p:txBody>
      </p:sp>
      <p:pic>
        <p:nvPicPr>
          <p:cNvPr id="22" name="图片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9617075" y="1320483"/>
            <a:ext cx="1828800" cy="14293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工作进展</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10" name="文本框 9"/>
          <p:cNvSpPr txBox="1"/>
          <p:nvPr/>
        </p:nvSpPr>
        <p:spPr>
          <a:xfrm>
            <a:off x="577850" y="1452880"/>
            <a:ext cx="10723880" cy="398780"/>
          </a:xfrm>
          <a:prstGeom prst="rect">
            <a:avLst/>
          </a:prstGeom>
          <a:noFill/>
        </p:spPr>
        <p:txBody>
          <a:bodyPr wrap="square" rtlCol="0">
            <a:spAutoFit/>
          </a:bodyPr>
          <a:lstStyle/>
          <a:p>
            <a:pPr indent="0">
              <a:buFont typeface="Wingdings" panose="05000000000000000000" charset="0"/>
              <a:buNone/>
            </a:pPr>
            <a:r>
              <a:rPr lang="zh-CN" altLang="en-US" sz="2000"/>
              <a:t>（</a:t>
            </a:r>
            <a:r>
              <a:rPr lang="en-US" altLang="zh-CN" sz="2000"/>
              <a:t>4</a:t>
            </a:r>
            <a:r>
              <a:rPr lang="zh-CN" altLang="en-US" sz="2000"/>
              <a:t>）使用</a:t>
            </a:r>
            <a:r>
              <a:rPr lang="en-US" altLang="zh-CN" sz="2000"/>
              <a:t>lammps</a:t>
            </a:r>
            <a:r>
              <a:rPr lang="zh-CN" altLang="en-US" sz="2000"/>
              <a:t>进行模拟，由文献获取势函数，进行测试</a:t>
            </a:r>
          </a:p>
        </p:txBody>
      </p:sp>
      <p:pic>
        <p:nvPicPr>
          <p:cNvPr id="8" name="图片 7"/>
          <p:cNvPicPr>
            <a:picLocks noChangeAspect="1"/>
          </p:cNvPicPr>
          <p:nvPr/>
        </p:nvPicPr>
        <p:blipFill>
          <a:blip r:embed="rId3"/>
          <a:stretch>
            <a:fillRect/>
          </a:stretch>
        </p:blipFill>
        <p:spPr>
          <a:xfrm>
            <a:off x="7473950" y="1163320"/>
            <a:ext cx="4581525" cy="4981575"/>
          </a:xfrm>
          <a:prstGeom prst="rect">
            <a:avLst/>
          </a:prstGeom>
        </p:spPr>
      </p:pic>
      <p:sp>
        <p:nvSpPr>
          <p:cNvPr id="11" name="文本框 10"/>
          <p:cNvSpPr txBox="1"/>
          <p:nvPr/>
        </p:nvSpPr>
        <p:spPr>
          <a:xfrm>
            <a:off x="8832850" y="6247765"/>
            <a:ext cx="2468880" cy="368300"/>
          </a:xfrm>
          <a:prstGeom prst="rect">
            <a:avLst/>
          </a:prstGeom>
          <a:noFill/>
        </p:spPr>
        <p:txBody>
          <a:bodyPr wrap="none" rtlCol="0">
            <a:spAutoFit/>
          </a:bodyPr>
          <a:lstStyle/>
          <a:p>
            <a:r>
              <a:rPr lang="zh-CN" altLang="en-US"/>
              <a:t>部分势函数（磷酸钙）</a:t>
            </a:r>
          </a:p>
        </p:txBody>
      </p:sp>
      <p:pic>
        <p:nvPicPr>
          <p:cNvPr id="12" name="图片 11"/>
          <p:cNvPicPr>
            <a:picLocks noChangeAspect="1"/>
          </p:cNvPicPr>
          <p:nvPr/>
        </p:nvPicPr>
        <p:blipFill>
          <a:blip r:embed="rId4"/>
          <a:stretch>
            <a:fillRect/>
          </a:stretch>
        </p:blipFill>
        <p:spPr>
          <a:xfrm>
            <a:off x="826770" y="2091690"/>
            <a:ext cx="6219825" cy="4524375"/>
          </a:xfrm>
          <a:prstGeom prst="rect">
            <a:avLst/>
          </a:prstGeom>
        </p:spPr>
      </p:pic>
      <p:sp>
        <p:nvSpPr>
          <p:cNvPr id="13" name="文本框 12"/>
          <p:cNvSpPr txBox="1"/>
          <p:nvPr/>
        </p:nvSpPr>
        <p:spPr>
          <a:xfrm>
            <a:off x="3780790" y="6247765"/>
            <a:ext cx="1097280" cy="368300"/>
          </a:xfrm>
          <a:prstGeom prst="rect">
            <a:avLst/>
          </a:prstGeom>
          <a:noFill/>
        </p:spPr>
        <p:txBody>
          <a:bodyPr wrap="none" rtlCol="0">
            <a:spAutoFit/>
          </a:bodyPr>
          <a:lstStyle/>
          <a:p>
            <a:r>
              <a:rPr lang="zh-CN" altLang="en-US"/>
              <a:t>（测试）</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725"/>
            <a:chOff x="0" y="331837"/>
            <a:chExt cx="12192000" cy="720725"/>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1995" y="369302"/>
              <a:ext cx="4331970" cy="645160"/>
            </a:xfrm>
            <a:prstGeom prst="rect">
              <a:avLst/>
            </a:prstGeom>
            <a:noFill/>
          </p:spPr>
          <p:txBody>
            <a:bodyPr wrap="square" rtlCol="0">
              <a:spAutoFit/>
            </a:bodyPr>
            <a:lstStyle/>
            <a:p>
              <a:r>
                <a:rPr lang="zh-CN" altLang="en-US" sz="3600" dirty="0"/>
                <a:t>面临问题及解决方法</a:t>
              </a:r>
            </a:p>
          </p:txBody>
        </p:sp>
        <p:sp>
          <p:nvSpPr>
            <p:cNvPr id="5" name="矩形 4"/>
            <p:cNvSpPr/>
            <p:nvPr/>
          </p:nvSpPr>
          <p:spPr>
            <a:xfrm>
              <a:off x="5207635" y="331837"/>
              <a:ext cx="6984365" cy="720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9</a:t>
            </a:fld>
            <a:endParaRPr lang="zh-CN" altLang="en-US"/>
          </a:p>
        </p:txBody>
      </p:sp>
      <p:cxnSp>
        <p:nvCxnSpPr>
          <p:cNvPr id="13" name="直接连接符 12"/>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21995" y="1494790"/>
            <a:ext cx="5070475" cy="3291840"/>
          </a:xfrm>
          <a:prstGeom prst="rect">
            <a:avLst/>
          </a:prstGeom>
          <a:noFill/>
        </p:spPr>
        <p:txBody>
          <a:bodyPr wrap="square" rtlCol="0">
            <a:spAutoFit/>
          </a:bodyPr>
          <a:lstStyle/>
          <a:p>
            <a:r>
              <a:rPr lang="zh-CN" altLang="en-US" sz="2400"/>
              <a:t>面临的问题</a:t>
            </a:r>
          </a:p>
          <a:p>
            <a:endParaRPr lang="zh-CN" altLang="en-US" sz="2400"/>
          </a:p>
          <a:p>
            <a:pPr marL="285750" indent="-285750">
              <a:lnSpc>
                <a:spcPct val="160000"/>
              </a:lnSpc>
              <a:buFont typeface="Wingdings" panose="05000000000000000000" charset="0"/>
              <a:buChar char="Ø"/>
            </a:pPr>
            <a:r>
              <a:rPr lang="zh-CN" altLang="en-US" sz="2000"/>
              <a:t>实验内容第二部分实验数量不足</a:t>
            </a:r>
          </a:p>
          <a:p>
            <a:pPr marL="285750" indent="-285750">
              <a:lnSpc>
                <a:spcPct val="160000"/>
              </a:lnSpc>
              <a:buFont typeface="Wingdings" panose="05000000000000000000" charset="0"/>
              <a:buChar char="Ø"/>
            </a:pPr>
            <a:r>
              <a:rPr lang="zh-CN" altLang="en-US" sz="2000"/>
              <a:t>计算机语言掌握不熟练，</a:t>
            </a:r>
            <a:r>
              <a:rPr lang="en-US" altLang="zh-CN" sz="2000"/>
              <a:t>lammps</a:t>
            </a:r>
            <a:r>
              <a:rPr lang="zh-CN" altLang="en-US" sz="2000"/>
              <a:t>编写过程中编写速度较慢，可参考中文文献数量不多</a:t>
            </a:r>
          </a:p>
          <a:p>
            <a:pPr marL="285750" indent="-285750">
              <a:lnSpc>
                <a:spcPct val="160000"/>
              </a:lnSpc>
              <a:buFont typeface="Wingdings" panose="05000000000000000000" charset="0"/>
              <a:buChar char="Ø"/>
            </a:pPr>
            <a:r>
              <a:rPr lang="zh-CN" altLang="en-US" sz="2000"/>
              <a:t>在论文写作阶段，计划和实际有些许出入</a:t>
            </a:r>
          </a:p>
        </p:txBody>
      </p:sp>
      <p:sp>
        <p:nvSpPr>
          <p:cNvPr id="10" name="文本框 9"/>
          <p:cNvSpPr txBox="1"/>
          <p:nvPr/>
        </p:nvSpPr>
        <p:spPr>
          <a:xfrm>
            <a:off x="6597015" y="1494790"/>
            <a:ext cx="5070475" cy="3291840"/>
          </a:xfrm>
          <a:prstGeom prst="rect">
            <a:avLst/>
          </a:prstGeom>
          <a:noFill/>
        </p:spPr>
        <p:txBody>
          <a:bodyPr wrap="square" rtlCol="0">
            <a:spAutoFit/>
          </a:bodyPr>
          <a:lstStyle/>
          <a:p>
            <a:r>
              <a:rPr lang="zh-CN" altLang="en-US" sz="2400"/>
              <a:t>解决方法</a:t>
            </a:r>
          </a:p>
          <a:p>
            <a:endParaRPr lang="zh-CN" altLang="en-US" sz="2400"/>
          </a:p>
          <a:p>
            <a:pPr marL="285750" indent="-285750">
              <a:lnSpc>
                <a:spcPct val="160000"/>
              </a:lnSpc>
              <a:buFont typeface="Wingdings" panose="05000000000000000000" charset="0"/>
              <a:buChar char="Ø"/>
            </a:pPr>
            <a:r>
              <a:rPr lang="zh-CN" altLang="en-US" sz="2000"/>
              <a:t>将文章主体放在第三章分子动力学模拟，第二章将放假前做过的材料进行详细描述</a:t>
            </a:r>
          </a:p>
          <a:p>
            <a:pPr marL="285750" indent="-285750">
              <a:lnSpc>
                <a:spcPct val="160000"/>
              </a:lnSpc>
              <a:buFont typeface="Wingdings" panose="05000000000000000000" charset="0"/>
              <a:buChar char="Ø"/>
            </a:pPr>
            <a:r>
              <a:rPr lang="zh-CN" altLang="en-US" sz="2000"/>
              <a:t>继续学习</a:t>
            </a:r>
            <a:r>
              <a:rPr lang="en-US" altLang="zh-CN" sz="2000"/>
              <a:t>lammps</a:t>
            </a:r>
            <a:r>
              <a:rPr lang="zh-CN" altLang="en-US" sz="2000"/>
              <a:t>语言，多看一些建模模拟实例，继续搜寻相关可参考文献</a:t>
            </a:r>
          </a:p>
          <a:p>
            <a:pPr marL="285750" indent="-285750">
              <a:lnSpc>
                <a:spcPct val="160000"/>
              </a:lnSpc>
              <a:buFont typeface="Wingdings" panose="05000000000000000000" charset="0"/>
              <a:buChar char="Ø"/>
            </a:pPr>
            <a:r>
              <a:rPr lang="zh-CN" altLang="en-US" sz="2000"/>
              <a:t>根据实际情况适当调整论文内容</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2"/>
  <p:tag name="ISPRING_PRESENTATION_TITLE" val="PowerPoint 演示文稿0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89af832-0ed0-4d53-8669-bb5e783f990d}"/>
</p:tagLst>
</file>

<file path=ppt/theme/theme1.xml><?xml version="1.0" encoding="utf-8"?>
<a:theme xmlns:a="http://schemas.openxmlformats.org/drawingml/2006/main" name="Office 主题">
  <a:themeElements>
    <a:clrScheme name="蓝色学术风主题配色">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宽屏</PresentationFormat>
  <Paragraphs>132</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微软雅黑</vt:lpstr>
      <vt:lpstr>黑体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演示文稿01</dc:title>
  <dc:creator>Administrator</dc:creator>
  <cp:lastModifiedBy>Wang Tiansong</cp:lastModifiedBy>
  <cp:revision>223</cp:revision>
  <dcterms:created xsi:type="dcterms:W3CDTF">2017-02-11T06:33:00Z</dcterms:created>
  <dcterms:modified xsi:type="dcterms:W3CDTF">2023-01-01T18:00:46Z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