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30686-A9A6-4756-A052-BE71D48771D3}" type="datetimeFigureOut">
              <a:rPr lang="es-MX" smtClean="0"/>
              <a:t>06/01/2021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9D8EC-17C3-479D-94B7-4F425B183A2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77228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30686-A9A6-4756-A052-BE71D48771D3}" type="datetimeFigureOut">
              <a:rPr lang="es-MX" smtClean="0"/>
              <a:t>06/01/2021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9D8EC-17C3-479D-94B7-4F425B183A2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42762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30686-A9A6-4756-A052-BE71D48771D3}" type="datetimeFigureOut">
              <a:rPr lang="es-MX" smtClean="0"/>
              <a:t>06/01/2021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9D8EC-17C3-479D-94B7-4F425B183A2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76984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30686-A9A6-4756-A052-BE71D48771D3}" type="datetimeFigureOut">
              <a:rPr lang="es-MX" smtClean="0"/>
              <a:t>06/01/2021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9D8EC-17C3-479D-94B7-4F425B183A2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80514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30686-A9A6-4756-A052-BE71D48771D3}" type="datetimeFigureOut">
              <a:rPr lang="es-MX" smtClean="0"/>
              <a:t>06/01/2021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9D8EC-17C3-479D-94B7-4F425B183A2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21539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30686-A9A6-4756-A052-BE71D48771D3}" type="datetimeFigureOut">
              <a:rPr lang="es-MX" smtClean="0"/>
              <a:t>06/01/2021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9D8EC-17C3-479D-94B7-4F425B183A2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63661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30686-A9A6-4756-A052-BE71D48771D3}" type="datetimeFigureOut">
              <a:rPr lang="es-MX" smtClean="0"/>
              <a:t>06/01/2021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9D8EC-17C3-479D-94B7-4F425B183A2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35368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30686-A9A6-4756-A052-BE71D48771D3}" type="datetimeFigureOut">
              <a:rPr lang="es-MX" smtClean="0"/>
              <a:t>06/01/2021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9D8EC-17C3-479D-94B7-4F425B183A2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76474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30686-A9A6-4756-A052-BE71D48771D3}" type="datetimeFigureOut">
              <a:rPr lang="es-MX" smtClean="0"/>
              <a:t>06/01/2021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9D8EC-17C3-479D-94B7-4F425B183A2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13564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30686-A9A6-4756-A052-BE71D48771D3}" type="datetimeFigureOut">
              <a:rPr lang="es-MX" smtClean="0"/>
              <a:t>06/01/2021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9D8EC-17C3-479D-94B7-4F425B183A2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68185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30686-A9A6-4756-A052-BE71D48771D3}" type="datetimeFigureOut">
              <a:rPr lang="es-MX" smtClean="0"/>
              <a:t>06/01/2021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9D8EC-17C3-479D-94B7-4F425B183A2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07665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E30686-A9A6-4756-A052-BE71D48771D3}" type="datetimeFigureOut">
              <a:rPr lang="es-MX" smtClean="0"/>
              <a:t>06/01/2021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A9D8EC-17C3-479D-94B7-4F425B183A2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15122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mp"/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mp"/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mp"/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tmp"/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tmp"/><Relationship Id="rId2" Type="http://schemas.openxmlformats.org/officeDocument/2006/relationships/image" Target="../media/image22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0E1519-78A1-4888-8303-62487BB961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356359"/>
            <a:ext cx="7772400" cy="1243841"/>
          </a:xfrm>
        </p:spPr>
        <p:txBody>
          <a:bodyPr>
            <a:normAutofit/>
          </a:bodyPr>
          <a:lstStyle/>
          <a:p>
            <a:r>
              <a:rPr lang="es-MX" sz="3600" b="1" dirty="0">
                <a:solidFill>
                  <a:srgbClr val="C00000"/>
                </a:solidFill>
              </a:rPr>
              <a:t>Evidencias de </a:t>
            </a:r>
            <a:r>
              <a:rPr lang="es-MX" sz="3600" b="1" dirty="0" err="1">
                <a:solidFill>
                  <a:srgbClr val="C00000"/>
                </a:solidFill>
              </a:rPr>
              <a:t>Docking</a:t>
            </a:r>
            <a:r>
              <a:rPr lang="es-MX" sz="3600" b="1" dirty="0">
                <a:solidFill>
                  <a:srgbClr val="C00000"/>
                </a:solidFill>
              </a:rPr>
              <a:t> molecular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A292980-C7A0-4C02-9998-1C7E76BFB0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846664"/>
            <a:ext cx="6858000" cy="1655762"/>
          </a:xfrm>
        </p:spPr>
        <p:txBody>
          <a:bodyPr>
            <a:normAutofit/>
          </a:bodyPr>
          <a:lstStyle/>
          <a:p>
            <a:r>
              <a:rPr lang="es-MX" sz="2000" b="1" dirty="0"/>
              <a:t>Alba Marcela Zárate Rochín</a:t>
            </a:r>
          </a:p>
          <a:p>
            <a:r>
              <a:rPr lang="es-MX" sz="2000" b="1" dirty="0"/>
              <a:t>Curso Computación Científica y Bioinformática</a:t>
            </a:r>
          </a:p>
          <a:p>
            <a:r>
              <a:rPr lang="es-MX" sz="2000" b="1" dirty="0"/>
              <a:t>Doctorado en Investigaciones Cerebrales</a:t>
            </a:r>
          </a:p>
          <a:p>
            <a:r>
              <a:rPr lang="es-MX" sz="2000" b="1" dirty="0"/>
              <a:t>Universidad Veracruzana</a:t>
            </a:r>
          </a:p>
        </p:txBody>
      </p:sp>
    </p:spTree>
    <p:extLst>
      <p:ext uri="{BB962C8B-B14F-4D97-AF65-F5344CB8AC3E}">
        <p14:creationId xmlns:p14="http://schemas.microsoft.com/office/powerpoint/2010/main" val="15495926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6794E5-32F5-4E1C-BAC9-2D91ACE49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2000" b="1" dirty="0">
                <a:solidFill>
                  <a:srgbClr val="0070C0"/>
                </a:solidFill>
              </a:rPr>
              <a:t>Vina permite empezar directo con el </a:t>
            </a:r>
            <a:r>
              <a:rPr lang="es-MX" sz="2000" b="1" dirty="0" err="1">
                <a:solidFill>
                  <a:srgbClr val="0070C0"/>
                </a:solidFill>
              </a:rPr>
              <a:t>docking</a:t>
            </a:r>
            <a:br>
              <a:rPr lang="es-MX" sz="2000" b="1" dirty="0">
                <a:solidFill>
                  <a:srgbClr val="0070C0"/>
                </a:solidFill>
              </a:rPr>
            </a:br>
            <a:r>
              <a:rPr lang="es-MX" sz="2000" b="1" dirty="0">
                <a:solidFill>
                  <a:srgbClr val="0070C0"/>
                </a:solidFill>
              </a:rPr>
              <a:t>Se fijan proteína y ligando en PDBQT</a:t>
            </a:r>
            <a:br>
              <a:rPr lang="es-MX" sz="2000" b="1" dirty="0">
                <a:solidFill>
                  <a:srgbClr val="0070C0"/>
                </a:solidFill>
              </a:rPr>
            </a:br>
            <a:r>
              <a:rPr lang="es-MX" sz="2000" b="1" dirty="0">
                <a:solidFill>
                  <a:srgbClr val="0070C0"/>
                </a:solidFill>
              </a:rPr>
              <a:t>Se establecen parámetros de búsqueda</a:t>
            </a:r>
            <a:br>
              <a:rPr lang="es-MX" sz="2000" b="1" dirty="0">
                <a:solidFill>
                  <a:srgbClr val="0070C0"/>
                </a:solidFill>
              </a:rPr>
            </a:br>
            <a:endParaRPr lang="es-MX" sz="2000" b="1" dirty="0">
              <a:solidFill>
                <a:srgbClr val="0070C0"/>
              </a:solidFill>
            </a:endParaRPr>
          </a:p>
        </p:txBody>
      </p:sp>
      <p:pic>
        <p:nvPicPr>
          <p:cNvPr id="4" name="Imagen 3" descr="Captura de pantalla de computadora&#10;&#10;Descripción generada automáticamente">
            <a:extLst>
              <a:ext uri="{FF2B5EF4-FFF2-40B4-BE49-F238E27FC236}">
                <a16:creationId xmlns:a16="http://schemas.microsoft.com/office/drawing/2014/main" id="{1718E358-B139-4637-81BD-5D5D5EE74D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993" y="1868557"/>
            <a:ext cx="7540013" cy="4738508"/>
          </a:xfrm>
          <a:prstGeom prst="rect">
            <a:avLst/>
          </a:prstGeom>
        </p:spPr>
      </p:pic>
      <p:pic>
        <p:nvPicPr>
          <p:cNvPr id="6" name="Imagen 5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885F19C5-73F2-4B2E-B314-D19E13B786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0122" y="3674164"/>
            <a:ext cx="3890297" cy="2447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2794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427275-8E96-413A-962E-AE9D3C620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2800" b="1" dirty="0">
                <a:solidFill>
                  <a:srgbClr val="0070C0"/>
                </a:solidFill>
              </a:rPr>
              <a:t>Se obtiene el resultado (.</a:t>
            </a:r>
            <a:r>
              <a:rPr lang="es-MX" sz="2800" b="1" dirty="0" err="1">
                <a:solidFill>
                  <a:srgbClr val="0070C0"/>
                </a:solidFill>
              </a:rPr>
              <a:t>pdbqt</a:t>
            </a:r>
            <a:r>
              <a:rPr lang="es-MX" sz="2800" b="1" dirty="0">
                <a:solidFill>
                  <a:srgbClr val="0070C0"/>
                </a:solidFill>
              </a:rPr>
              <a:t>) en vina </a:t>
            </a:r>
            <a:r>
              <a:rPr lang="es-MX" sz="2800" b="1" dirty="0" err="1">
                <a:solidFill>
                  <a:srgbClr val="0070C0"/>
                </a:solidFill>
              </a:rPr>
              <a:t>config</a:t>
            </a:r>
            <a:r>
              <a:rPr lang="es-MX" sz="2800" b="1" dirty="0">
                <a:solidFill>
                  <a:srgbClr val="0070C0"/>
                </a:solidFill>
              </a:rPr>
              <a:t> (.</a:t>
            </a:r>
            <a:r>
              <a:rPr lang="es-MX" sz="2800" b="1" dirty="0" err="1">
                <a:solidFill>
                  <a:srgbClr val="0070C0"/>
                </a:solidFill>
              </a:rPr>
              <a:t>txt</a:t>
            </a:r>
            <a:r>
              <a:rPr lang="es-MX" sz="2800" b="1" dirty="0">
                <a:solidFill>
                  <a:srgbClr val="0070C0"/>
                </a:solidFill>
              </a:rPr>
              <a:t>)</a:t>
            </a:r>
          </a:p>
        </p:txBody>
      </p:sp>
      <p:pic>
        <p:nvPicPr>
          <p:cNvPr id="4" name="Imagen 3" descr="Captura de pantalla de computadora&#10;&#10;Descripción generada automáticamente">
            <a:extLst>
              <a:ext uri="{FF2B5EF4-FFF2-40B4-BE49-F238E27FC236}">
                <a16:creationId xmlns:a16="http://schemas.microsoft.com/office/drawing/2014/main" id="{63638079-5F40-45C2-9182-2C1159F5BE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993" y="1754366"/>
            <a:ext cx="7540013" cy="4738508"/>
          </a:xfrm>
          <a:prstGeom prst="rect">
            <a:avLst/>
          </a:prstGeom>
        </p:spPr>
      </p:pic>
      <p:pic>
        <p:nvPicPr>
          <p:cNvPr id="10" name="Imagen 9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7C5A3B87-7421-4047-B6B3-A02B52DE8E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7270" y="3264520"/>
            <a:ext cx="4724000" cy="2472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7444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94E72D-B672-41EC-9818-B45C2E42A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2800" b="1" dirty="0">
                <a:solidFill>
                  <a:srgbClr val="0070C0"/>
                </a:solidFill>
              </a:rPr>
              <a:t>Se corre </a:t>
            </a:r>
            <a:r>
              <a:rPr lang="es-MX" sz="2800" b="1" dirty="0" err="1">
                <a:solidFill>
                  <a:srgbClr val="0070C0"/>
                </a:solidFill>
              </a:rPr>
              <a:t>AutoDock</a:t>
            </a:r>
            <a:r>
              <a:rPr lang="es-MX" sz="2800" b="1" dirty="0">
                <a:solidFill>
                  <a:srgbClr val="0070C0"/>
                </a:solidFill>
              </a:rPr>
              <a:t> vina</a:t>
            </a:r>
          </a:p>
        </p:txBody>
      </p:sp>
      <p:pic>
        <p:nvPicPr>
          <p:cNvPr id="4" name="Imagen 3" descr="Captura de pantalla de computadora&#10;&#10;Descripción generada automáticamente">
            <a:extLst>
              <a:ext uri="{FF2B5EF4-FFF2-40B4-BE49-F238E27FC236}">
                <a16:creationId xmlns:a16="http://schemas.microsoft.com/office/drawing/2014/main" id="{12279E36-66C2-48F5-B6D5-3434A9A162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993" y="1754366"/>
            <a:ext cx="7540013" cy="4738508"/>
          </a:xfrm>
          <a:prstGeom prst="rect">
            <a:avLst/>
          </a:prstGeom>
        </p:spPr>
      </p:pic>
      <p:pic>
        <p:nvPicPr>
          <p:cNvPr id="6" name="Imagen 5" descr="Interfaz de usuario gráfica, Texto, Aplicación, Tabla&#10;&#10;Descripción generada automáticamente">
            <a:extLst>
              <a:ext uri="{FF2B5EF4-FFF2-40B4-BE49-F238E27FC236}">
                <a16:creationId xmlns:a16="http://schemas.microsoft.com/office/drawing/2014/main" id="{C66C7AD0-0071-4E9F-9647-907F6F9CF8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6571" y="3881330"/>
            <a:ext cx="4591691" cy="1533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5932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A07285-675C-481F-853F-6CA4EA24D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26587"/>
            <a:ext cx="7886700" cy="1325563"/>
          </a:xfrm>
        </p:spPr>
        <p:txBody>
          <a:bodyPr>
            <a:normAutofit/>
          </a:bodyPr>
          <a:lstStyle/>
          <a:p>
            <a:r>
              <a:rPr lang="es-MX" sz="2800" b="1" dirty="0">
                <a:solidFill>
                  <a:srgbClr val="0070C0"/>
                </a:solidFill>
              </a:rPr>
              <a:t>Se visualizan en la terminal los resultados</a:t>
            </a:r>
          </a:p>
        </p:txBody>
      </p:sp>
      <p:pic>
        <p:nvPicPr>
          <p:cNvPr id="5" name="Imagen 4" descr="Texto&#10;&#10;Descripción generada automáticamente">
            <a:extLst>
              <a:ext uri="{FF2B5EF4-FFF2-40B4-BE49-F238E27FC236}">
                <a16:creationId xmlns:a16="http://schemas.microsoft.com/office/drawing/2014/main" id="{6D278F6E-5DD7-437F-B855-172451CC4A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274" y="1452150"/>
            <a:ext cx="6923452" cy="4802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1041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8851B2-5574-4548-A461-3C4C81196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2800" b="1" dirty="0">
                <a:solidFill>
                  <a:srgbClr val="0070C0"/>
                </a:solidFill>
              </a:rPr>
              <a:t>En la opción ‘</a:t>
            </a:r>
            <a:r>
              <a:rPr lang="es-MX" sz="2800" b="1" dirty="0" err="1">
                <a:solidFill>
                  <a:srgbClr val="0070C0"/>
                </a:solidFill>
              </a:rPr>
              <a:t>Analyze</a:t>
            </a:r>
            <a:r>
              <a:rPr lang="es-MX" sz="2800" b="1" dirty="0">
                <a:solidFill>
                  <a:srgbClr val="0070C0"/>
                </a:solidFill>
              </a:rPr>
              <a:t>’ se selecciona la macromolécula y en ‘</a:t>
            </a:r>
            <a:r>
              <a:rPr lang="es-MX" sz="2800" b="1" dirty="0" err="1">
                <a:solidFill>
                  <a:srgbClr val="0070C0"/>
                </a:solidFill>
              </a:rPr>
              <a:t>Dockings</a:t>
            </a:r>
            <a:r>
              <a:rPr lang="es-MX" sz="2800" b="1" dirty="0">
                <a:solidFill>
                  <a:srgbClr val="0070C0"/>
                </a:solidFill>
              </a:rPr>
              <a:t>’ se abre el resultado en vina</a:t>
            </a:r>
          </a:p>
        </p:txBody>
      </p:sp>
      <p:pic>
        <p:nvPicPr>
          <p:cNvPr id="4" name="Imagen 3" descr="Captura de pantalla de computadora&#10;&#10;Descripción generada automáticamente">
            <a:extLst>
              <a:ext uri="{FF2B5EF4-FFF2-40B4-BE49-F238E27FC236}">
                <a16:creationId xmlns:a16="http://schemas.microsoft.com/office/drawing/2014/main" id="{E54FD00A-FC08-4E05-B50B-FA74AF2CD1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993" y="1754366"/>
            <a:ext cx="7540013" cy="4738508"/>
          </a:xfrm>
          <a:prstGeom prst="rect">
            <a:avLst/>
          </a:prstGeom>
        </p:spPr>
      </p:pic>
      <p:pic>
        <p:nvPicPr>
          <p:cNvPr id="6" name="Imagen 5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F9238B73-A9B7-4260-B7DE-9F5AC6587F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6667" y="4007060"/>
            <a:ext cx="3258005" cy="1362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7907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F6FE1F-664C-4230-9554-EDD6ABC4B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2800" b="1" dirty="0">
                <a:solidFill>
                  <a:srgbClr val="0070C0"/>
                </a:solidFill>
              </a:rPr>
              <a:t>Informa el número de conformaciones encontradas</a:t>
            </a:r>
          </a:p>
        </p:txBody>
      </p:sp>
      <p:pic>
        <p:nvPicPr>
          <p:cNvPr id="6" name="Imagen 5" descr="Captura de pantalla de computadora&#10;&#10;Descripción generada automáticamente">
            <a:extLst>
              <a:ext uri="{FF2B5EF4-FFF2-40B4-BE49-F238E27FC236}">
                <a16:creationId xmlns:a16="http://schemas.microsoft.com/office/drawing/2014/main" id="{33441ABD-CB03-475D-9051-60D846BE01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993" y="1754366"/>
            <a:ext cx="7540013" cy="4738508"/>
          </a:xfrm>
          <a:prstGeom prst="rect">
            <a:avLst/>
          </a:prstGeom>
        </p:spPr>
      </p:pic>
      <p:pic>
        <p:nvPicPr>
          <p:cNvPr id="7" name="Imagen 6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5ADA94BF-42B7-4910-AE5D-CD3EFDB229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6374" y="3964594"/>
            <a:ext cx="3105583" cy="1419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1014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F752D4-1968-4C83-A631-0BE906850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2800" b="1" dirty="0">
                <a:solidFill>
                  <a:srgbClr val="0070C0"/>
                </a:solidFill>
              </a:rPr>
              <a:t>Resultado principal de </a:t>
            </a:r>
            <a:r>
              <a:rPr lang="es-MX" sz="2800" b="1" dirty="0" err="1">
                <a:solidFill>
                  <a:srgbClr val="0070C0"/>
                </a:solidFill>
              </a:rPr>
              <a:t>AutoDock</a:t>
            </a:r>
            <a:r>
              <a:rPr lang="es-MX" sz="2800" b="1" dirty="0">
                <a:solidFill>
                  <a:srgbClr val="0070C0"/>
                </a:solidFill>
              </a:rPr>
              <a:t> según la energía de afinidad</a:t>
            </a:r>
          </a:p>
        </p:txBody>
      </p:sp>
      <p:pic>
        <p:nvPicPr>
          <p:cNvPr id="5" name="Imagen 4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B7B70C52-85F6-4E8E-B0AB-E8B56B77BA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652" y="2026497"/>
            <a:ext cx="7288696" cy="4580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9356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83BFB6-A006-4BC5-A271-C4E1741C9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2800" b="1" dirty="0">
                <a:solidFill>
                  <a:srgbClr val="0070C0"/>
                </a:solidFill>
              </a:rPr>
              <a:t>Se pueden visualizar las otras conformaciones moviendo las flechas de izquierda/derecha</a:t>
            </a:r>
          </a:p>
        </p:txBody>
      </p:sp>
      <p:pic>
        <p:nvPicPr>
          <p:cNvPr id="5" name="Imagen 4" descr="Captura de pantalla de computadora&#10;&#10;Descripción generada automáticamente">
            <a:extLst>
              <a:ext uri="{FF2B5EF4-FFF2-40B4-BE49-F238E27FC236}">
                <a16:creationId xmlns:a16="http://schemas.microsoft.com/office/drawing/2014/main" id="{3C882B83-84A2-4715-B9E4-7CC5034855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869" y="1662457"/>
            <a:ext cx="7686261" cy="4830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3101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C7D362-451D-4882-9D1C-89DAA6C3B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2800" b="1" dirty="0">
                <a:solidFill>
                  <a:srgbClr val="0070C0"/>
                </a:solidFill>
              </a:rPr>
              <a:t>Se pueden visualizar los aminoácidos con los </a:t>
            </a:r>
            <a:r>
              <a:rPr lang="es-MX" sz="2800" b="1">
                <a:solidFill>
                  <a:srgbClr val="0070C0"/>
                </a:solidFill>
              </a:rPr>
              <a:t>que interactúa el ligando</a:t>
            </a:r>
            <a:endParaRPr lang="es-MX" sz="2800" b="1" dirty="0">
              <a:solidFill>
                <a:srgbClr val="0070C0"/>
              </a:solidFill>
            </a:endParaRPr>
          </a:p>
        </p:txBody>
      </p:sp>
      <p:pic>
        <p:nvPicPr>
          <p:cNvPr id="5" name="Imagen 4" descr="Imagen que contiene Gráfico&#10;&#10;Descripción generada automáticamente">
            <a:extLst>
              <a:ext uri="{FF2B5EF4-FFF2-40B4-BE49-F238E27FC236}">
                <a16:creationId xmlns:a16="http://schemas.microsoft.com/office/drawing/2014/main" id="{58CE4D37-3717-4493-A125-75D2158D18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208" y="1590260"/>
            <a:ext cx="7401584" cy="4651513"/>
          </a:xfrm>
          <a:prstGeom prst="rect">
            <a:avLst/>
          </a:prstGeom>
        </p:spPr>
      </p:pic>
      <p:pic>
        <p:nvPicPr>
          <p:cNvPr id="7" name="Imagen 6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205265FB-2AE2-437A-A121-8062E3BF18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588" y="2126538"/>
            <a:ext cx="3582595" cy="2418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193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05990B-CCE8-4136-973C-FBBE00A5D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607" y="365126"/>
            <a:ext cx="7886700" cy="748057"/>
          </a:xfrm>
        </p:spPr>
        <p:txBody>
          <a:bodyPr>
            <a:normAutofit/>
          </a:bodyPr>
          <a:lstStyle/>
          <a:p>
            <a:r>
              <a:rPr lang="es-MX" sz="2800" b="1" dirty="0">
                <a:solidFill>
                  <a:srgbClr val="0070C0"/>
                </a:solidFill>
              </a:rPr>
              <a:t>Instalación del programa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815C64D8-AD51-4617-BDA3-EDD6067AD6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372" y="1113183"/>
            <a:ext cx="3997792" cy="4479234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F1FAD9D8-F23C-495B-97A2-CEBD375334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5811" y="1693512"/>
            <a:ext cx="6281817" cy="4799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311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043D43-6198-4E71-BD5E-059F90CDD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814317"/>
          </a:xfrm>
        </p:spPr>
        <p:txBody>
          <a:bodyPr>
            <a:normAutofit/>
          </a:bodyPr>
          <a:lstStyle/>
          <a:p>
            <a:r>
              <a:rPr lang="es-MX" sz="2800" b="1" dirty="0">
                <a:solidFill>
                  <a:srgbClr val="0070C0"/>
                </a:solidFill>
              </a:rPr>
              <a:t>Preparación de la Amantadina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6972F8D-45F7-4FFE-92BE-2391638D8D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902" y="1179443"/>
            <a:ext cx="6104195" cy="5070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554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E5F346-5DE8-4DBD-B743-3C9E9F484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40822"/>
          </a:xfrm>
        </p:spPr>
        <p:txBody>
          <a:bodyPr>
            <a:normAutofit/>
          </a:bodyPr>
          <a:lstStyle/>
          <a:p>
            <a:r>
              <a:rPr lang="es-MX" sz="2800" b="1" dirty="0">
                <a:solidFill>
                  <a:srgbClr val="0070C0"/>
                </a:solidFill>
              </a:rPr>
              <a:t>Preparación de la proteína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D79E8FC-FA8F-4DA5-86CE-9F3DE19998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578" y="1364203"/>
            <a:ext cx="6712843" cy="512867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9A8C60D2-50AA-4942-ADBF-A56435FF4D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9480" y="2590917"/>
            <a:ext cx="3029429" cy="1040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7890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765AA0-E892-4852-BCF4-2BA17BE5D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814317"/>
          </a:xfrm>
        </p:spPr>
        <p:txBody>
          <a:bodyPr>
            <a:normAutofit/>
          </a:bodyPr>
          <a:lstStyle/>
          <a:p>
            <a:r>
              <a:rPr lang="es-MX" sz="2800" b="1" dirty="0">
                <a:solidFill>
                  <a:srgbClr val="0070C0"/>
                </a:solidFill>
              </a:rPr>
              <a:t>Incorporación del ligando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403CD87-0416-42A0-A0F5-3A38724091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83" y="1179443"/>
            <a:ext cx="6964634" cy="5321041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5E7174AE-7022-42AA-9A08-B3101C2784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8661" y="2456294"/>
            <a:ext cx="1773054" cy="1333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852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D52B3F-4D92-4115-AEA9-83B29F070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2800" b="1" dirty="0">
                <a:solidFill>
                  <a:srgbClr val="0070C0"/>
                </a:solidFill>
              </a:rPr>
              <a:t>Se guarda el ligando en formato PBQT</a:t>
            </a:r>
          </a:p>
        </p:txBody>
      </p:sp>
      <p:pic>
        <p:nvPicPr>
          <p:cNvPr id="5" name="Imagen 4" descr="Interfaz de usuario gráfica, Texto&#10;&#10;Descripción generada automáticamente">
            <a:extLst>
              <a:ext uri="{FF2B5EF4-FFF2-40B4-BE49-F238E27FC236}">
                <a16:creationId xmlns:a16="http://schemas.microsoft.com/office/drawing/2014/main" id="{DBEFFCB6-7D2A-4079-B980-ACCF5237A8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8758" y="1571419"/>
            <a:ext cx="6506483" cy="4572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3840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4C16DF-E85F-4ED6-A42F-8920ADE33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2800" b="1" dirty="0">
                <a:solidFill>
                  <a:srgbClr val="0070C0"/>
                </a:solidFill>
              </a:rPr>
              <a:t>Para el </a:t>
            </a:r>
            <a:r>
              <a:rPr lang="es-MX" sz="2800" b="1" dirty="0" err="1">
                <a:solidFill>
                  <a:srgbClr val="0070C0"/>
                </a:solidFill>
              </a:rPr>
              <a:t>Grid</a:t>
            </a:r>
            <a:r>
              <a:rPr lang="es-MX" sz="2800" b="1" dirty="0">
                <a:solidFill>
                  <a:srgbClr val="0070C0"/>
                </a:solidFill>
              </a:rPr>
              <a:t> se selecciona la proteína</a:t>
            </a:r>
          </a:p>
        </p:txBody>
      </p:sp>
      <p:pic>
        <p:nvPicPr>
          <p:cNvPr id="5" name="Imagen 4" descr="Captura de pantalla de computadora&#10;&#10;Descripción generada automáticamente">
            <a:extLst>
              <a:ext uri="{FF2B5EF4-FFF2-40B4-BE49-F238E27FC236}">
                <a16:creationId xmlns:a16="http://schemas.microsoft.com/office/drawing/2014/main" id="{CC4DC86C-13B8-4BFF-9E48-B5CF11442E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993" y="1868557"/>
            <a:ext cx="7540013" cy="4738508"/>
          </a:xfrm>
          <a:prstGeom prst="rect">
            <a:avLst/>
          </a:prstGeom>
        </p:spPr>
      </p:pic>
      <p:pic>
        <p:nvPicPr>
          <p:cNvPr id="6" name="Marcador de contenido 4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3E268A61-155B-4A5E-96D3-FD72CC1EB3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7174" y="4237811"/>
            <a:ext cx="2619741" cy="1419423"/>
          </a:xfrm>
        </p:spPr>
      </p:pic>
    </p:spTree>
    <p:extLst>
      <p:ext uri="{BB962C8B-B14F-4D97-AF65-F5344CB8AC3E}">
        <p14:creationId xmlns:p14="http://schemas.microsoft.com/office/powerpoint/2010/main" val="36614439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C2895C-15F2-4E26-978A-FCFB30E63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2800" b="1" dirty="0">
                <a:solidFill>
                  <a:srgbClr val="0070C0"/>
                </a:solidFill>
              </a:rPr>
              <a:t>Se guarda en formato PDBQT</a:t>
            </a:r>
          </a:p>
        </p:txBody>
      </p:sp>
      <p:pic>
        <p:nvPicPr>
          <p:cNvPr id="7" name="Imagen 6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EE6444EC-A66D-4416-8AFA-DC36CE4F95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8758" y="1558167"/>
            <a:ext cx="6506483" cy="4572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1480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3EB85A-FC86-405E-B92F-DBE9D90DB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2800" b="1" dirty="0">
                <a:solidFill>
                  <a:srgbClr val="0070C0"/>
                </a:solidFill>
              </a:rPr>
              <a:t>Se abre el </a:t>
            </a:r>
            <a:r>
              <a:rPr lang="es-MX" sz="2800" b="1" dirty="0" err="1">
                <a:solidFill>
                  <a:srgbClr val="0070C0"/>
                </a:solidFill>
              </a:rPr>
              <a:t>Grid</a:t>
            </a:r>
            <a:r>
              <a:rPr lang="es-MX" sz="2800" b="1" dirty="0">
                <a:solidFill>
                  <a:srgbClr val="0070C0"/>
                </a:solidFill>
              </a:rPr>
              <a:t> Box y se determina su ubicación</a:t>
            </a:r>
          </a:p>
        </p:txBody>
      </p:sp>
      <p:pic>
        <p:nvPicPr>
          <p:cNvPr id="7" name="Imagen 6" descr="Captura de pantalla de computadora&#10;&#10;Descripción generada automáticamente">
            <a:extLst>
              <a:ext uri="{FF2B5EF4-FFF2-40B4-BE49-F238E27FC236}">
                <a16:creationId xmlns:a16="http://schemas.microsoft.com/office/drawing/2014/main" id="{BA47149B-6ADE-4530-9EB8-A794435645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379" y="1576498"/>
            <a:ext cx="7771971" cy="4884282"/>
          </a:xfrm>
          <a:prstGeom prst="rect">
            <a:avLst/>
          </a:prstGeom>
        </p:spPr>
      </p:pic>
      <p:pic>
        <p:nvPicPr>
          <p:cNvPr id="5" name="Imagen 4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6E508FB7-E9FE-4203-8A1F-0492759E66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8712" y="2671513"/>
            <a:ext cx="2555427" cy="3180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0539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67</TotalTime>
  <Words>168</Words>
  <Application>Microsoft Office PowerPoint</Application>
  <PresentationFormat>Presentación en pantalla (4:3)</PresentationFormat>
  <Paragraphs>22</Paragraphs>
  <Slides>18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Tema de Office</vt:lpstr>
      <vt:lpstr>Evidencias de Docking molecular</vt:lpstr>
      <vt:lpstr>Instalación del programa</vt:lpstr>
      <vt:lpstr>Preparación de la Amantadina</vt:lpstr>
      <vt:lpstr>Preparación de la proteína</vt:lpstr>
      <vt:lpstr>Incorporación del ligando</vt:lpstr>
      <vt:lpstr>Se guarda el ligando en formato PBQT</vt:lpstr>
      <vt:lpstr>Para el Grid se selecciona la proteína</vt:lpstr>
      <vt:lpstr>Se guarda en formato PDBQT</vt:lpstr>
      <vt:lpstr>Se abre el Grid Box y se determina su ubicación</vt:lpstr>
      <vt:lpstr>Vina permite empezar directo con el docking Se fijan proteína y ligando en PDBQT Se establecen parámetros de búsqueda </vt:lpstr>
      <vt:lpstr>Se obtiene el resultado (.pdbqt) en vina config (.txt)</vt:lpstr>
      <vt:lpstr>Se corre AutoDock vina</vt:lpstr>
      <vt:lpstr>Se visualizan en la terminal los resultados</vt:lpstr>
      <vt:lpstr>En la opción ‘Analyze’ se selecciona la macromolécula y en ‘Dockings’ se abre el resultado en vina</vt:lpstr>
      <vt:lpstr>Informa el número de conformaciones encontradas</vt:lpstr>
      <vt:lpstr>Resultado principal de AutoDock según la energía de afinidad</vt:lpstr>
      <vt:lpstr>Se pueden visualizar las otras conformaciones moviendo las flechas de izquierda/derecha</vt:lpstr>
      <vt:lpstr>Se pueden visualizar los aminoácidos con los que interactúa el ligando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Evidencias de Dockin molecular</dc:title>
  <dc:creator>Marcela Zárate Rochin</dc:creator>
  <cp:lastModifiedBy>Marcela Zárate Rochin</cp:lastModifiedBy>
  <cp:revision>23</cp:revision>
  <dcterms:created xsi:type="dcterms:W3CDTF">2021-01-06T02:47:55Z</dcterms:created>
  <dcterms:modified xsi:type="dcterms:W3CDTF">2021-01-06T21:13:29Z</dcterms:modified>
</cp:coreProperties>
</file>