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64" r:id="rId3"/>
    <p:sldId id="258" r:id="rId4"/>
    <p:sldId id="263" r:id="rId5"/>
    <p:sldId id="265" r:id="rId6"/>
    <p:sldId id="266" r:id="rId7"/>
    <p:sldId id="267" r:id="rId8"/>
    <p:sldId id="268" r:id="rId9"/>
    <p:sldId id="269" r:id="rId10"/>
    <p:sldId id="270" r:id="rId11"/>
    <p:sldId id="271" r:id="rId12"/>
    <p:sldId id="272" r:id="rId13"/>
    <p:sldId id="273" r:id="rId14"/>
    <p:sldId id="274" r:id="rId15"/>
    <p:sldId id="275"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87"/>
  </p:normalViewPr>
  <p:slideViewPr>
    <p:cSldViewPr snapToGrid="0">
      <p:cViewPr varScale="1">
        <p:scale>
          <a:sx n="93" d="100"/>
          <a:sy n="93" d="100"/>
        </p:scale>
        <p:origin x="216"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8/18/24</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00255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8/18/24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869082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8/18/24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107440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8/18/24</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506185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8/18/24</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4025485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8/18/24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470365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8/18/24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394167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8/18/24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697440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8/18/24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789751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8/18/24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890415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8/18/24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265428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8/18/24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1863323944"/>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8827F1-3359-44F6-9009-43AE2B17F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7AFAD67-5350-4773-886F-D6DD7E66D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ed pencils inside a pencil holder which is on top of a wood table">
            <a:extLst>
              <a:ext uri="{FF2B5EF4-FFF2-40B4-BE49-F238E27FC236}">
                <a16:creationId xmlns:a16="http://schemas.microsoft.com/office/drawing/2014/main" id="{ADDC4C74-528C-2D87-D9DF-D4F9A2460061}"/>
              </a:ext>
            </a:extLst>
          </p:cNvPr>
          <p:cNvPicPr>
            <a:picLocks noChangeAspect="1"/>
          </p:cNvPicPr>
          <p:nvPr/>
        </p:nvPicPr>
        <p:blipFill>
          <a:blip r:embed="rId2">
            <a:alphaModFix amt="40000"/>
          </a:blip>
          <a:srcRect t="15709" r="-1" b="-1"/>
          <a:stretch/>
        </p:blipFill>
        <p:spPr>
          <a:xfrm>
            <a:off x="20" y="10"/>
            <a:ext cx="12188932" cy="6857990"/>
          </a:xfrm>
          <a:prstGeom prst="rect">
            <a:avLst/>
          </a:prstGeom>
          <a:ln w="12700">
            <a:noFill/>
          </a:ln>
        </p:spPr>
      </p:pic>
      <p:grpSp>
        <p:nvGrpSpPr>
          <p:cNvPr id="13" name="Group 12">
            <a:extLst>
              <a:ext uri="{FF2B5EF4-FFF2-40B4-BE49-F238E27FC236}">
                <a16:creationId xmlns:a16="http://schemas.microsoft.com/office/drawing/2014/main" id="{654AC0FE-C43D-49AC-9730-284354DEC8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8366" y="87"/>
            <a:ext cx="10933011" cy="6864297"/>
            <a:chOff x="628366" y="87"/>
            <a:chExt cx="10933011" cy="6864297"/>
          </a:xfrm>
        </p:grpSpPr>
        <p:cxnSp>
          <p:nvCxnSpPr>
            <p:cNvPr id="14" name="Straight Connector 13">
              <a:extLst>
                <a:ext uri="{FF2B5EF4-FFF2-40B4-BE49-F238E27FC236}">
                  <a16:creationId xmlns:a16="http://schemas.microsoft.com/office/drawing/2014/main" id="{246F6FE9-8F24-4E96-8FA6-DABE61A20C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282750" y="3429044"/>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0C5E755-8FD9-4EBF-978B-015F9339F3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6688336" y="3429043"/>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C7F63B7-3E85-42EC-8447-F6699247E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8366" y="3413532"/>
              <a:ext cx="258581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11">
              <a:extLst>
                <a:ext uri="{FF2B5EF4-FFF2-40B4-BE49-F238E27FC236}">
                  <a16:creationId xmlns:a16="http://schemas.microsoft.com/office/drawing/2014/main" id="{AFDFA9EA-AAC0-416F-A0E9-ACD410E9D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2063" y="702002"/>
              <a:ext cx="5759819" cy="6155995"/>
            </a:xfrm>
            <a:custGeom>
              <a:avLst/>
              <a:gdLst>
                <a:gd name="connsiteX0" fmla="*/ 0 w 4320540"/>
                <a:gd name="connsiteY0" fmla="*/ 4617720 h 4617719"/>
                <a:gd name="connsiteX1" fmla="*/ 0 w 4320540"/>
                <a:gd name="connsiteY1" fmla="*/ 4268439 h 4617719"/>
                <a:gd name="connsiteX2" fmla="*/ 0 w 4320540"/>
                <a:gd name="connsiteY2" fmla="*/ 2052352 h 4617719"/>
                <a:gd name="connsiteX3" fmla="*/ 2160270 w 4320540"/>
                <a:gd name="connsiteY3" fmla="*/ 0 h 4617719"/>
                <a:gd name="connsiteX4" fmla="*/ 2160270 w 4320540"/>
                <a:gd name="connsiteY4" fmla="*/ 0 h 4617719"/>
                <a:gd name="connsiteX5" fmla="*/ 4320540 w 4320540"/>
                <a:gd name="connsiteY5" fmla="*/ 2052352 h 4617719"/>
                <a:gd name="connsiteX6" fmla="*/ 4320540 w 4320540"/>
                <a:gd name="connsiteY6" fmla="*/ 2782443 h 4617719"/>
                <a:gd name="connsiteX7" fmla="*/ 4320540 w 4320540"/>
                <a:gd name="connsiteY7" fmla="*/ 4617720 h 461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0540" h="4617719">
                  <a:moveTo>
                    <a:pt x="0" y="4617720"/>
                  </a:moveTo>
                  <a:lnTo>
                    <a:pt x="0" y="4268439"/>
                  </a:lnTo>
                  <a:lnTo>
                    <a:pt x="0" y="2052352"/>
                  </a:lnTo>
                  <a:cubicBezTo>
                    <a:pt x="0" y="918877"/>
                    <a:pt x="967169" y="0"/>
                    <a:pt x="2160270" y="0"/>
                  </a:cubicBezTo>
                  <a:lnTo>
                    <a:pt x="2160270" y="0"/>
                  </a:lnTo>
                  <a:cubicBezTo>
                    <a:pt x="3353372" y="0"/>
                    <a:pt x="4320540" y="918877"/>
                    <a:pt x="4320540" y="2052352"/>
                  </a:cubicBezTo>
                  <a:lnTo>
                    <a:pt x="4320540" y="2782443"/>
                  </a:lnTo>
                  <a:lnTo>
                    <a:pt x="4320540" y="4617720"/>
                  </a:lnTo>
                </a:path>
              </a:pathLst>
            </a:custGeom>
            <a:noFill/>
            <a:ln w="12700" cap="flat">
              <a:solidFill>
                <a:schemeClr val="accent4"/>
              </a:solid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EF7E7E-9948-4D78-BE70-F624A62D85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974010" y="3413529"/>
              <a:ext cx="258736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975AAAB-9AEC-496F-94E4-CE5330CB49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2421" y="3431507"/>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5BF383-42C5-4FE4-894A-17B84AF224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6164"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A330C53-B8EE-84AD-5DC4-092F9561ABDF}"/>
              </a:ext>
            </a:extLst>
          </p:cNvPr>
          <p:cNvSpPr>
            <a:spLocks noGrp="1"/>
          </p:cNvSpPr>
          <p:nvPr>
            <p:ph type="ctrTitle"/>
          </p:nvPr>
        </p:nvSpPr>
        <p:spPr>
          <a:xfrm>
            <a:off x="3471863" y="3429000"/>
            <a:ext cx="5248275" cy="2387600"/>
          </a:xfrm>
        </p:spPr>
        <p:txBody>
          <a:bodyPr anchor="t">
            <a:normAutofit/>
          </a:bodyPr>
          <a:lstStyle/>
          <a:p>
            <a:pPr algn="ctr"/>
            <a:r>
              <a:rPr lang="en-US" dirty="0">
                <a:solidFill>
                  <a:srgbClr val="FFFFFF"/>
                </a:solidFill>
              </a:rPr>
              <a:t>Agile Presentation</a:t>
            </a:r>
            <a:br>
              <a:rPr lang="en-US" dirty="0">
                <a:solidFill>
                  <a:srgbClr val="FFFFFF"/>
                </a:solidFill>
              </a:rPr>
            </a:br>
            <a:r>
              <a:rPr lang="en-US" dirty="0">
                <a:solidFill>
                  <a:srgbClr val="FFFFFF"/>
                </a:solidFill>
              </a:rPr>
              <a:t>By: Zury Martinez</a:t>
            </a:r>
          </a:p>
        </p:txBody>
      </p:sp>
      <p:sp>
        <p:nvSpPr>
          <p:cNvPr id="3" name="Subtitle 2">
            <a:extLst>
              <a:ext uri="{FF2B5EF4-FFF2-40B4-BE49-F238E27FC236}">
                <a16:creationId xmlns:a16="http://schemas.microsoft.com/office/drawing/2014/main" id="{AC78B5D1-691C-8617-1D1E-5A830C833CEE}"/>
              </a:ext>
            </a:extLst>
          </p:cNvPr>
          <p:cNvSpPr>
            <a:spLocks noGrp="1"/>
          </p:cNvSpPr>
          <p:nvPr>
            <p:ph type="subTitle" idx="1"/>
          </p:nvPr>
        </p:nvSpPr>
        <p:spPr>
          <a:xfrm>
            <a:off x="3471863" y="1932808"/>
            <a:ext cx="5248275" cy="1321670"/>
          </a:xfrm>
        </p:spPr>
        <p:txBody>
          <a:bodyPr anchor="ctr">
            <a:normAutofit/>
          </a:bodyPr>
          <a:lstStyle/>
          <a:p>
            <a:pPr algn="ctr"/>
            <a:endParaRPr lang="en-US">
              <a:solidFill>
                <a:srgbClr val="FFFFFF"/>
              </a:solidFill>
            </a:endParaRPr>
          </a:p>
        </p:txBody>
      </p:sp>
    </p:spTree>
    <p:extLst>
      <p:ext uri="{BB962C8B-B14F-4D97-AF65-F5344CB8AC3E}">
        <p14:creationId xmlns:p14="http://schemas.microsoft.com/office/powerpoint/2010/main" val="241620307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B245-5D30-98B6-0101-C05A2F1C586F}"/>
              </a:ext>
            </a:extLst>
          </p:cNvPr>
          <p:cNvSpPr>
            <a:spLocks noGrp="1"/>
          </p:cNvSpPr>
          <p:nvPr>
            <p:ph type="title"/>
          </p:nvPr>
        </p:nvSpPr>
        <p:spPr/>
        <p:txBody>
          <a:bodyPr/>
          <a:lstStyle/>
          <a:p>
            <a:r>
              <a:rPr lang="en-US" dirty="0"/>
              <a:t>Deploy &amp; Review </a:t>
            </a:r>
          </a:p>
        </p:txBody>
      </p:sp>
      <p:sp>
        <p:nvSpPr>
          <p:cNvPr id="3" name="Content Placeholder 2">
            <a:extLst>
              <a:ext uri="{FF2B5EF4-FFF2-40B4-BE49-F238E27FC236}">
                <a16:creationId xmlns:a16="http://schemas.microsoft.com/office/drawing/2014/main" id="{4F57516E-D225-ADEF-EB48-1D12925D4956}"/>
              </a:ext>
            </a:extLst>
          </p:cNvPr>
          <p:cNvSpPr>
            <a:spLocks noGrp="1"/>
          </p:cNvSpPr>
          <p:nvPr>
            <p:ph idx="1"/>
          </p:nvPr>
        </p:nvSpPr>
        <p:spPr/>
        <p:txBody>
          <a:bodyPr/>
          <a:lstStyle/>
          <a:p>
            <a:r>
              <a:rPr lang="en-US" dirty="0"/>
              <a:t>Product works as intended</a:t>
            </a:r>
          </a:p>
          <a:p>
            <a:r>
              <a:rPr lang="en-US" dirty="0"/>
              <a:t>Developers remain at attention for any issues or bugs that may arise </a:t>
            </a:r>
          </a:p>
          <a:p>
            <a:endParaRPr lang="en-US" dirty="0"/>
          </a:p>
        </p:txBody>
      </p:sp>
    </p:spTree>
    <p:extLst>
      <p:ext uri="{BB962C8B-B14F-4D97-AF65-F5344CB8AC3E}">
        <p14:creationId xmlns:p14="http://schemas.microsoft.com/office/powerpoint/2010/main" val="1839994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B245-5D30-98B6-0101-C05A2F1C586F}"/>
              </a:ext>
            </a:extLst>
          </p:cNvPr>
          <p:cNvSpPr>
            <a:spLocks noGrp="1"/>
          </p:cNvSpPr>
          <p:nvPr>
            <p:ph type="title"/>
          </p:nvPr>
        </p:nvSpPr>
        <p:spPr/>
        <p:txBody>
          <a:bodyPr/>
          <a:lstStyle/>
          <a:p>
            <a:r>
              <a:rPr lang="en-US" b="1" dirty="0"/>
              <a:t>Launch</a:t>
            </a:r>
          </a:p>
        </p:txBody>
      </p:sp>
      <p:sp>
        <p:nvSpPr>
          <p:cNvPr id="3" name="Content Placeholder 2">
            <a:extLst>
              <a:ext uri="{FF2B5EF4-FFF2-40B4-BE49-F238E27FC236}">
                <a16:creationId xmlns:a16="http://schemas.microsoft.com/office/drawing/2014/main" id="{4F57516E-D225-ADEF-EB48-1D12925D4956}"/>
              </a:ext>
            </a:extLst>
          </p:cNvPr>
          <p:cNvSpPr>
            <a:spLocks noGrp="1"/>
          </p:cNvSpPr>
          <p:nvPr>
            <p:ph idx="1"/>
          </p:nvPr>
        </p:nvSpPr>
        <p:spPr/>
        <p:txBody>
          <a:bodyPr/>
          <a:lstStyle/>
          <a:p>
            <a:r>
              <a:rPr lang="en-US" dirty="0"/>
              <a:t>Product meets Client/ Stakeholder requirements </a:t>
            </a:r>
          </a:p>
          <a:p>
            <a:r>
              <a:rPr lang="en-US" dirty="0"/>
              <a:t>Product is released to intended user </a:t>
            </a:r>
          </a:p>
          <a:p>
            <a:endParaRPr lang="en-US" dirty="0"/>
          </a:p>
        </p:txBody>
      </p:sp>
    </p:spTree>
    <p:extLst>
      <p:ext uri="{BB962C8B-B14F-4D97-AF65-F5344CB8AC3E}">
        <p14:creationId xmlns:p14="http://schemas.microsoft.com/office/powerpoint/2010/main" val="4025069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0D65F-8E55-29DC-3C0D-88A8B244917A}"/>
              </a:ext>
            </a:extLst>
          </p:cNvPr>
          <p:cNvSpPr>
            <a:spLocks noGrp="1"/>
          </p:cNvSpPr>
          <p:nvPr>
            <p:ph type="title"/>
          </p:nvPr>
        </p:nvSpPr>
        <p:spPr/>
        <p:txBody>
          <a:bodyPr>
            <a:normAutofit fontScale="90000"/>
          </a:bodyPr>
          <a:lstStyle/>
          <a:p>
            <a:pPr algn="ctr"/>
            <a:r>
              <a:rPr lang="en-US" b="1" dirty="0"/>
              <a:t>Had We Used the Waterfall Method Instead…</a:t>
            </a:r>
          </a:p>
        </p:txBody>
      </p:sp>
      <p:sp>
        <p:nvSpPr>
          <p:cNvPr id="3" name="Content Placeholder 2">
            <a:extLst>
              <a:ext uri="{FF2B5EF4-FFF2-40B4-BE49-F238E27FC236}">
                <a16:creationId xmlns:a16="http://schemas.microsoft.com/office/drawing/2014/main" id="{27A0AFF7-F46F-1754-90B2-3AE43E3BF80D}"/>
              </a:ext>
            </a:extLst>
          </p:cNvPr>
          <p:cNvSpPr>
            <a:spLocks noGrp="1"/>
          </p:cNvSpPr>
          <p:nvPr>
            <p:ph idx="1"/>
          </p:nvPr>
        </p:nvSpPr>
        <p:spPr/>
        <p:txBody>
          <a:bodyPr/>
          <a:lstStyle/>
          <a:p>
            <a:r>
              <a:rPr lang="en-US" dirty="0"/>
              <a:t>Had we used the Waterfall Methodology we would have needed to define all the requirements and planned all of it upfront. </a:t>
            </a:r>
          </a:p>
          <a:p>
            <a:r>
              <a:rPr lang="en-US" dirty="0"/>
              <a:t>Sequential / Linear Stage </a:t>
            </a:r>
          </a:p>
          <a:p>
            <a:pPr lvl="1"/>
            <a:r>
              <a:rPr lang="en-US" dirty="0"/>
              <a:t>Requires majority of the development to be “done” before any feedback is given and testing can begin </a:t>
            </a:r>
          </a:p>
          <a:p>
            <a:r>
              <a:rPr lang="en-US" dirty="0"/>
              <a:t>Feedback and testing done at the end </a:t>
            </a:r>
          </a:p>
          <a:p>
            <a:pPr lvl="1"/>
            <a:r>
              <a:rPr lang="en-US" dirty="0"/>
              <a:t>Means any changes will be done once testing is completed costing money and time </a:t>
            </a:r>
          </a:p>
          <a:p>
            <a:r>
              <a:rPr lang="en-US" dirty="0"/>
              <a:t>Waterfall Methodology is one </a:t>
            </a:r>
            <a:r>
              <a:rPr lang="en-US" dirty="0" err="1"/>
              <a:t>loooooong</a:t>
            </a:r>
            <a:r>
              <a:rPr lang="en-US" dirty="0"/>
              <a:t> marathon instead of a series of sprints </a:t>
            </a:r>
          </a:p>
        </p:txBody>
      </p:sp>
    </p:spTree>
    <p:extLst>
      <p:ext uri="{BB962C8B-B14F-4D97-AF65-F5344CB8AC3E}">
        <p14:creationId xmlns:p14="http://schemas.microsoft.com/office/powerpoint/2010/main" val="3885196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144EA-8B93-BAA7-2826-F398AC6CDF31}"/>
              </a:ext>
            </a:extLst>
          </p:cNvPr>
          <p:cNvSpPr>
            <a:spLocks noGrp="1"/>
          </p:cNvSpPr>
          <p:nvPr>
            <p:ph type="title"/>
          </p:nvPr>
        </p:nvSpPr>
        <p:spPr/>
        <p:txBody>
          <a:bodyPr>
            <a:normAutofit/>
          </a:bodyPr>
          <a:lstStyle/>
          <a:p>
            <a:pPr algn="ctr"/>
            <a:r>
              <a:rPr lang="en-US" b="1" dirty="0"/>
              <a:t>Waterfall Example </a:t>
            </a:r>
          </a:p>
        </p:txBody>
      </p:sp>
      <p:sp>
        <p:nvSpPr>
          <p:cNvPr id="3" name="Content Placeholder 2">
            <a:extLst>
              <a:ext uri="{FF2B5EF4-FFF2-40B4-BE49-F238E27FC236}">
                <a16:creationId xmlns:a16="http://schemas.microsoft.com/office/drawing/2014/main" id="{3493BEAF-D6C9-0748-C1F9-D70C3B7455AC}"/>
              </a:ext>
            </a:extLst>
          </p:cNvPr>
          <p:cNvSpPr>
            <a:spLocks noGrp="1"/>
          </p:cNvSpPr>
          <p:nvPr>
            <p:ph idx="1"/>
          </p:nvPr>
        </p:nvSpPr>
        <p:spPr/>
        <p:txBody>
          <a:bodyPr/>
          <a:lstStyle/>
          <a:p>
            <a:r>
              <a:rPr lang="en-US" dirty="0"/>
              <a:t>Given the project discussed in this course, if we would have used the Waterfall Methodology we would have had to have known all the requirements and information in the planning stages. </a:t>
            </a:r>
          </a:p>
          <a:p>
            <a:r>
              <a:rPr lang="en-US" dirty="0"/>
              <a:t>Communication would be limited </a:t>
            </a:r>
          </a:p>
          <a:p>
            <a:r>
              <a:rPr lang="en-US" dirty="0"/>
              <a:t>Developing and testing would need to be done before feedback is given limiting flexibility and adaptability </a:t>
            </a:r>
          </a:p>
          <a:p>
            <a:r>
              <a:rPr lang="en-US" dirty="0"/>
              <a:t>Feedback given would require more planning having the cycle start all over again </a:t>
            </a:r>
          </a:p>
        </p:txBody>
      </p:sp>
    </p:spTree>
    <p:extLst>
      <p:ext uri="{BB962C8B-B14F-4D97-AF65-F5344CB8AC3E}">
        <p14:creationId xmlns:p14="http://schemas.microsoft.com/office/powerpoint/2010/main" val="2676856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B7BA-FE8A-2A06-22BC-CEAF682EBCC9}"/>
              </a:ext>
            </a:extLst>
          </p:cNvPr>
          <p:cNvSpPr>
            <a:spLocks noGrp="1"/>
          </p:cNvSpPr>
          <p:nvPr>
            <p:ph type="title"/>
          </p:nvPr>
        </p:nvSpPr>
        <p:spPr>
          <a:xfrm>
            <a:off x="838200" y="316685"/>
            <a:ext cx="10515600" cy="1325563"/>
          </a:xfrm>
        </p:spPr>
        <p:txBody>
          <a:bodyPr/>
          <a:lstStyle/>
          <a:p>
            <a:pPr algn="ctr"/>
            <a:r>
              <a:rPr lang="en-US" b="1" dirty="0"/>
              <a:t>Agile Vs Waterfall </a:t>
            </a:r>
          </a:p>
        </p:txBody>
      </p:sp>
      <p:sp>
        <p:nvSpPr>
          <p:cNvPr id="3" name="Content Placeholder 2">
            <a:extLst>
              <a:ext uri="{FF2B5EF4-FFF2-40B4-BE49-F238E27FC236}">
                <a16:creationId xmlns:a16="http://schemas.microsoft.com/office/drawing/2014/main" id="{3B2A6112-3463-5BEA-7014-1FAA9B357E8E}"/>
              </a:ext>
            </a:extLst>
          </p:cNvPr>
          <p:cNvSpPr>
            <a:spLocks noGrp="1"/>
          </p:cNvSpPr>
          <p:nvPr>
            <p:ph idx="1"/>
          </p:nvPr>
        </p:nvSpPr>
        <p:spPr>
          <a:xfrm>
            <a:off x="838199" y="1642248"/>
            <a:ext cx="10515599" cy="3821778"/>
          </a:xfrm>
        </p:spPr>
        <p:txBody>
          <a:bodyPr>
            <a:normAutofit/>
          </a:bodyPr>
          <a:lstStyle/>
          <a:p>
            <a:pPr marL="0" indent="0">
              <a:buNone/>
            </a:pPr>
            <a:r>
              <a:rPr lang="en-US" b="1" u="sng" dirty="0"/>
              <a:t>Agile</a:t>
            </a:r>
            <a:r>
              <a:rPr lang="en-US" dirty="0"/>
              <a:t> </a:t>
            </a:r>
          </a:p>
          <a:p>
            <a:r>
              <a:rPr lang="en-US" dirty="0"/>
              <a:t>Can begin development with limited information</a:t>
            </a:r>
          </a:p>
          <a:p>
            <a:r>
              <a:rPr lang="en-US" dirty="0"/>
              <a:t>Can evolve due to adaptability and flexibility</a:t>
            </a:r>
          </a:p>
          <a:p>
            <a:r>
              <a:rPr lang="en-US" dirty="0"/>
              <a:t>Regular feedback </a:t>
            </a:r>
          </a:p>
          <a:p>
            <a:r>
              <a:rPr lang="en-US" dirty="0"/>
              <a:t>Customer satisfaction</a:t>
            </a:r>
          </a:p>
          <a:p>
            <a:r>
              <a:rPr lang="en-US" dirty="0"/>
              <a:t>Circular approach  </a:t>
            </a:r>
          </a:p>
          <a:p>
            <a:endParaRPr lang="en-US" dirty="0"/>
          </a:p>
        </p:txBody>
      </p:sp>
      <p:sp>
        <p:nvSpPr>
          <p:cNvPr id="4" name="TextBox 3">
            <a:extLst>
              <a:ext uri="{FF2B5EF4-FFF2-40B4-BE49-F238E27FC236}">
                <a16:creationId xmlns:a16="http://schemas.microsoft.com/office/drawing/2014/main" id="{2C602D9A-07BA-66FC-D61F-B3BDC257B406}"/>
              </a:ext>
            </a:extLst>
          </p:cNvPr>
          <p:cNvSpPr txBox="1"/>
          <p:nvPr/>
        </p:nvSpPr>
        <p:spPr>
          <a:xfrm>
            <a:off x="6428509" y="1642248"/>
            <a:ext cx="5257800" cy="2503955"/>
          </a:xfrm>
          <a:prstGeom prst="rect">
            <a:avLst/>
          </a:prstGeom>
          <a:noFill/>
        </p:spPr>
        <p:txBody>
          <a:bodyPr wrap="square" rtlCol="0">
            <a:spAutoFit/>
          </a:bodyPr>
          <a:lstStyle/>
          <a:p>
            <a:pPr marL="0" indent="0">
              <a:buNone/>
            </a:pPr>
            <a:r>
              <a:rPr lang="en-US" b="1" u="sng" dirty="0">
                <a:solidFill>
                  <a:schemeClr val="accent1"/>
                </a:solidFill>
              </a:rPr>
              <a:t>Waterfall</a:t>
            </a:r>
          </a:p>
          <a:p>
            <a:pPr marL="285750" indent="-285750">
              <a:lnSpc>
                <a:spcPct val="200000"/>
              </a:lnSpc>
              <a:buFont typeface="Arial" panose="020B0604020202020204" pitchFamily="34" charset="0"/>
              <a:buChar char="•"/>
            </a:pPr>
            <a:r>
              <a:rPr lang="en-US" dirty="0">
                <a:solidFill>
                  <a:schemeClr val="accent1"/>
                </a:solidFill>
              </a:rPr>
              <a:t>Requirements must be defined </a:t>
            </a:r>
          </a:p>
          <a:p>
            <a:pPr marL="285750" indent="-285750">
              <a:lnSpc>
                <a:spcPct val="200000"/>
              </a:lnSpc>
              <a:buFont typeface="Arial" panose="020B0604020202020204" pitchFamily="34" charset="0"/>
              <a:buChar char="•"/>
            </a:pPr>
            <a:r>
              <a:rPr lang="en-US" dirty="0">
                <a:solidFill>
                  <a:schemeClr val="accent1"/>
                </a:solidFill>
              </a:rPr>
              <a:t>Best for unchanging products </a:t>
            </a:r>
          </a:p>
          <a:p>
            <a:pPr marL="285750" indent="-285750">
              <a:lnSpc>
                <a:spcPct val="200000"/>
              </a:lnSpc>
              <a:buFont typeface="Arial" panose="020B0604020202020204" pitchFamily="34" charset="0"/>
              <a:buChar char="•"/>
            </a:pPr>
            <a:r>
              <a:rPr lang="en-US" dirty="0">
                <a:solidFill>
                  <a:schemeClr val="accent1"/>
                </a:solidFill>
              </a:rPr>
              <a:t>Limited feedback </a:t>
            </a:r>
          </a:p>
          <a:p>
            <a:pPr marL="285750" indent="-285750">
              <a:lnSpc>
                <a:spcPct val="200000"/>
              </a:lnSpc>
              <a:buFont typeface="Arial" panose="020B0604020202020204" pitchFamily="34" charset="0"/>
              <a:buChar char="•"/>
            </a:pPr>
            <a:r>
              <a:rPr lang="en-US" dirty="0">
                <a:solidFill>
                  <a:schemeClr val="accent1"/>
                </a:solidFill>
              </a:rPr>
              <a:t>Linear or sequential approach </a:t>
            </a:r>
          </a:p>
        </p:txBody>
      </p:sp>
    </p:spTree>
    <p:extLst>
      <p:ext uri="{BB962C8B-B14F-4D97-AF65-F5344CB8AC3E}">
        <p14:creationId xmlns:p14="http://schemas.microsoft.com/office/powerpoint/2010/main" val="640098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EBBF-D4BC-ED64-FDA8-377FE582F8A5}"/>
              </a:ext>
            </a:extLst>
          </p:cNvPr>
          <p:cNvSpPr>
            <a:spLocks noGrp="1"/>
          </p:cNvSpPr>
          <p:nvPr>
            <p:ph type="title"/>
          </p:nvPr>
        </p:nvSpPr>
        <p:spPr/>
        <p:txBody>
          <a:bodyPr/>
          <a:lstStyle/>
          <a:p>
            <a:pPr algn="ctr"/>
            <a:r>
              <a:rPr lang="en-US" b="1" dirty="0"/>
              <a:t>Which approach is right for your product?</a:t>
            </a:r>
          </a:p>
        </p:txBody>
      </p:sp>
      <p:sp>
        <p:nvSpPr>
          <p:cNvPr id="3" name="Content Placeholder 2">
            <a:extLst>
              <a:ext uri="{FF2B5EF4-FFF2-40B4-BE49-F238E27FC236}">
                <a16:creationId xmlns:a16="http://schemas.microsoft.com/office/drawing/2014/main" id="{18FE0C9F-1F3F-358F-958B-0CE699F543CB}"/>
              </a:ext>
            </a:extLst>
          </p:cNvPr>
          <p:cNvSpPr>
            <a:spLocks noGrp="1"/>
          </p:cNvSpPr>
          <p:nvPr>
            <p:ph idx="1"/>
          </p:nvPr>
        </p:nvSpPr>
        <p:spPr/>
        <p:txBody>
          <a:bodyPr/>
          <a:lstStyle/>
          <a:p>
            <a:pPr marL="0" indent="0">
              <a:buNone/>
            </a:pPr>
            <a:r>
              <a:rPr lang="en-US" b="1" i="1" dirty="0"/>
              <a:t>When deciding which methodology to use we must consider these points and ask ourselves</a:t>
            </a:r>
            <a:r>
              <a:rPr lang="en-US" b="1" dirty="0"/>
              <a:t>: </a:t>
            </a:r>
          </a:p>
          <a:p>
            <a:r>
              <a:rPr lang="en-US" dirty="0"/>
              <a:t>How fast does this product need to be developed?</a:t>
            </a:r>
          </a:p>
          <a:p>
            <a:r>
              <a:rPr lang="en-US" dirty="0"/>
              <a:t>How likely are features to change mid-way?</a:t>
            </a:r>
          </a:p>
          <a:p>
            <a:r>
              <a:rPr lang="en-US" dirty="0"/>
              <a:t>Client / Stakeholder availability?</a:t>
            </a:r>
          </a:p>
          <a:p>
            <a:r>
              <a:rPr lang="en-US" dirty="0"/>
              <a:t>Feature prioritization?</a:t>
            </a:r>
          </a:p>
          <a:p>
            <a:pPr marL="0" indent="0">
              <a:buNone/>
            </a:pPr>
            <a:endParaRPr lang="en-US" dirty="0"/>
          </a:p>
          <a:p>
            <a:endParaRPr lang="en-US" dirty="0"/>
          </a:p>
        </p:txBody>
      </p:sp>
    </p:spTree>
    <p:extLst>
      <p:ext uri="{BB962C8B-B14F-4D97-AF65-F5344CB8AC3E}">
        <p14:creationId xmlns:p14="http://schemas.microsoft.com/office/powerpoint/2010/main" val="3410466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4750F-16C7-3801-334A-D9EECE124F5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59DDDEE-DD5D-252E-6662-B6AF92677C2E}"/>
              </a:ext>
            </a:extLst>
          </p:cNvPr>
          <p:cNvSpPr>
            <a:spLocks noGrp="1"/>
          </p:cNvSpPr>
          <p:nvPr>
            <p:ph idx="1"/>
          </p:nvPr>
        </p:nvSpPr>
        <p:spPr/>
        <p:txBody>
          <a:bodyPr/>
          <a:lstStyle/>
          <a:p>
            <a:r>
              <a:rPr lang="en-US" b="0" i="0" u="none" strike="noStrike" dirty="0" err="1">
                <a:solidFill>
                  <a:srgbClr val="000000"/>
                </a:solidFill>
                <a:effectLst/>
              </a:rPr>
              <a:t>CourseaStaff</a:t>
            </a:r>
            <a:r>
              <a:rPr lang="en-US" b="0" i="0" u="none" strike="noStrike" dirty="0">
                <a:solidFill>
                  <a:srgbClr val="000000"/>
                </a:solidFill>
                <a:effectLst/>
              </a:rPr>
              <a:t>. (2023, November 29). </a:t>
            </a:r>
            <a:r>
              <a:rPr lang="en-US" b="0" i="1" u="none" strike="noStrike" dirty="0">
                <a:solidFill>
                  <a:srgbClr val="000000"/>
                </a:solidFill>
                <a:effectLst/>
              </a:rPr>
              <a:t>The 3 scrum roles and responsibilities explained</a:t>
            </a:r>
            <a:r>
              <a:rPr lang="en-US" b="0" i="0" u="none" strike="noStrike" dirty="0">
                <a:solidFill>
                  <a:srgbClr val="000000"/>
                </a:solidFill>
                <a:effectLst/>
              </a:rPr>
              <a:t>. Coursera. https://</a:t>
            </a:r>
            <a:r>
              <a:rPr lang="en-US" b="0" i="0" u="none" strike="noStrike" dirty="0" err="1">
                <a:solidFill>
                  <a:srgbClr val="000000"/>
                </a:solidFill>
                <a:effectLst/>
              </a:rPr>
              <a:t>www.coursera.org</a:t>
            </a:r>
            <a:r>
              <a:rPr lang="en-US" b="0" i="0" u="none" strike="noStrike" dirty="0">
                <a:solidFill>
                  <a:srgbClr val="000000"/>
                </a:solidFill>
                <a:effectLst/>
              </a:rPr>
              <a:t>/articles/scrum-roles-and-responsibilities </a:t>
            </a:r>
          </a:p>
          <a:p>
            <a:r>
              <a:rPr lang="en-US" b="0" i="0" u="none" strike="noStrike" dirty="0">
                <a:solidFill>
                  <a:srgbClr val="000000"/>
                </a:solidFill>
                <a:effectLst/>
              </a:rPr>
              <a:t>CS250-Module One: SDLC methodologies. (n.d.). http://</a:t>
            </a:r>
            <a:r>
              <a:rPr lang="en-US" b="0" i="0" u="none" strike="noStrike" dirty="0" err="1">
                <a:solidFill>
                  <a:srgbClr val="000000"/>
                </a:solidFill>
                <a:effectLst/>
              </a:rPr>
              <a:t>snhu-media.snhu.edu</a:t>
            </a:r>
            <a:r>
              <a:rPr lang="en-US" b="0" i="0" u="none" strike="noStrike" dirty="0">
                <a:solidFill>
                  <a:srgbClr val="000000"/>
                </a:solidFill>
                <a:effectLst/>
              </a:rPr>
              <a:t>/files/</a:t>
            </a:r>
            <a:r>
              <a:rPr lang="en-US" b="0" i="0" u="none" strike="noStrike" dirty="0" err="1">
                <a:solidFill>
                  <a:srgbClr val="000000"/>
                </a:solidFill>
                <a:effectLst/>
              </a:rPr>
              <a:t>course_repository</a:t>
            </a:r>
            <a:r>
              <a:rPr lang="en-US" b="0" i="0" u="none" strike="noStrike" dirty="0">
                <a:solidFill>
                  <a:srgbClr val="000000"/>
                </a:solidFill>
                <a:effectLst/>
              </a:rPr>
              <a:t>/undergraduate/cs/cs250/storyline/mod1/story_html5.html</a:t>
            </a:r>
            <a:endParaRPr lang="en-US" dirty="0">
              <a:solidFill>
                <a:srgbClr val="000000"/>
              </a:solidFill>
            </a:endParaRPr>
          </a:p>
          <a:p>
            <a:r>
              <a:rPr lang="en-US" b="0" i="0" u="none" strike="noStrike" dirty="0" err="1">
                <a:solidFill>
                  <a:srgbClr val="000000"/>
                </a:solidFill>
                <a:effectLst/>
              </a:rPr>
              <a:t>Davu</a:t>
            </a:r>
            <a:r>
              <a:rPr lang="en-US" b="0" i="0" u="none" strike="noStrike" dirty="0">
                <a:solidFill>
                  <a:srgbClr val="000000"/>
                </a:solidFill>
                <a:effectLst/>
              </a:rPr>
              <a:t>, S. (2018, November 20). </a:t>
            </a:r>
            <a:r>
              <a:rPr lang="en-US" b="0" i="1" u="none" strike="noStrike" dirty="0">
                <a:solidFill>
                  <a:srgbClr val="000000"/>
                </a:solidFill>
                <a:effectLst/>
              </a:rPr>
              <a:t>Waterfall vs. agile: Which methodology is right for your project?</a:t>
            </a:r>
            <a:r>
              <a:rPr lang="en-US" b="0" i="0" u="none" strike="noStrike" dirty="0">
                <a:solidFill>
                  <a:srgbClr val="000000"/>
                </a:solidFill>
                <a:effectLst/>
              </a:rPr>
              <a:t>. Segue Technologies. https://</a:t>
            </a:r>
            <a:r>
              <a:rPr lang="en-US" b="0" i="0" u="none" strike="noStrike" dirty="0" err="1">
                <a:solidFill>
                  <a:srgbClr val="000000"/>
                </a:solidFill>
                <a:effectLst/>
              </a:rPr>
              <a:t>www.seguetech.com</a:t>
            </a:r>
            <a:r>
              <a:rPr lang="en-US" b="0" i="0" u="none" strike="noStrike" dirty="0">
                <a:solidFill>
                  <a:srgbClr val="000000"/>
                </a:solidFill>
                <a:effectLst/>
              </a:rPr>
              <a:t>/waterfall-vs-agile-methodology/ </a:t>
            </a:r>
          </a:p>
          <a:p>
            <a:r>
              <a:rPr lang="en-US" b="0" i="0" u="none" strike="noStrike" dirty="0">
                <a:solidFill>
                  <a:srgbClr val="000000"/>
                </a:solidFill>
                <a:effectLst/>
              </a:rPr>
              <a:t>Hooray, L. (2024, June 1). </a:t>
            </a:r>
            <a:r>
              <a:rPr lang="en-US" b="0" i="1" u="none" strike="noStrike" dirty="0">
                <a:solidFill>
                  <a:srgbClr val="000000"/>
                </a:solidFill>
                <a:effectLst/>
              </a:rPr>
              <a:t>Agile vs. waterfall: Which project management methodology is best for you?</a:t>
            </a:r>
            <a:r>
              <a:rPr lang="en-US" b="0" i="0" u="none" strike="noStrike" dirty="0">
                <a:solidFill>
                  <a:srgbClr val="000000"/>
                </a:solidFill>
                <a:effectLst/>
              </a:rPr>
              <a:t>. Forbes. https://</a:t>
            </a:r>
            <a:r>
              <a:rPr lang="en-US" b="0" i="0" u="none" strike="noStrike" dirty="0" err="1">
                <a:solidFill>
                  <a:srgbClr val="000000"/>
                </a:solidFill>
                <a:effectLst/>
              </a:rPr>
              <a:t>www.forbes.com</a:t>
            </a:r>
            <a:r>
              <a:rPr lang="en-US" b="0" i="0" u="none" strike="noStrike" dirty="0">
                <a:solidFill>
                  <a:srgbClr val="000000"/>
                </a:solidFill>
                <a:effectLst/>
              </a:rPr>
              <a:t>/advisor/business/agile-vs-waterfall-methodology/ </a:t>
            </a:r>
          </a:p>
          <a:p>
            <a:endParaRPr lang="en-US" dirty="0"/>
          </a:p>
        </p:txBody>
      </p:sp>
    </p:spTree>
    <p:extLst>
      <p:ext uri="{BB962C8B-B14F-4D97-AF65-F5344CB8AC3E}">
        <p14:creationId xmlns:p14="http://schemas.microsoft.com/office/powerpoint/2010/main" val="959931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0A73C-D372-2B91-1E47-1F8CC3E6D34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1C56A2B-1D97-4E3B-A1E3-E550CB0202DE}"/>
              </a:ext>
            </a:extLst>
          </p:cNvPr>
          <p:cNvSpPr>
            <a:spLocks noGrp="1"/>
          </p:cNvSpPr>
          <p:nvPr>
            <p:ph idx="1"/>
          </p:nvPr>
        </p:nvSpPr>
        <p:spPr/>
        <p:txBody>
          <a:bodyPr>
            <a:normAutofit/>
          </a:bodyPr>
          <a:lstStyle/>
          <a:p>
            <a:pPr marL="0" indent="0" algn="ctr">
              <a:buNone/>
            </a:pPr>
            <a:r>
              <a:rPr lang="en-US" sz="4800" b="1" dirty="0"/>
              <a:t>Agile Roles</a:t>
            </a:r>
          </a:p>
        </p:txBody>
      </p:sp>
    </p:spTree>
    <p:extLst>
      <p:ext uri="{BB962C8B-B14F-4D97-AF65-F5344CB8AC3E}">
        <p14:creationId xmlns:p14="http://schemas.microsoft.com/office/powerpoint/2010/main" val="930646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1509-B236-D612-CBDD-DBD133CB6A02}"/>
              </a:ext>
            </a:extLst>
          </p:cNvPr>
          <p:cNvSpPr>
            <a:spLocks noGrp="1"/>
          </p:cNvSpPr>
          <p:nvPr>
            <p:ph type="title"/>
          </p:nvPr>
        </p:nvSpPr>
        <p:spPr/>
        <p:txBody>
          <a:bodyPr>
            <a:normAutofit/>
          </a:bodyPr>
          <a:lstStyle/>
          <a:p>
            <a:r>
              <a:rPr lang="en-US" b="1" dirty="0"/>
              <a:t>Client / Stakeholder </a:t>
            </a:r>
          </a:p>
        </p:txBody>
      </p:sp>
      <p:sp>
        <p:nvSpPr>
          <p:cNvPr id="3" name="Content Placeholder 2">
            <a:extLst>
              <a:ext uri="{FF2B5EF4-FFF2-40B4-BE49-F238E27FC236}">
                <a16:creationId xmlns:a16="http://schemas.microsoft.com/office/drawing/2014/main" id="{F0304558-7915-9FE5-32C3-BD5EDF42FBB5}"/>
              </a:ext>
            </a:extLst>
          </p:cNvPr>
          <p:cNvSpPr>
            <a:spLocks noGrp="1"/>
          </p:cNvSpPr>
          <p:nvPr>
            <p:ph idx="1"/>
          </p:nvPr>
        </p:nvSpPr>
        <p:spPr/>
        <p:txBody>
          <a:bodyPr>
            <a:normAutofit/>
          </a:bodyPr>
          <a:lstStyle/>
          <a:p>
            <a:r>
              <a:rPr lang="en-US" sz="2400" dirty="0"/>
              <a:t>The reason the product is being developed </a:t>
            </a:r>
          </a:p>
        </p:txBody>
      </p:sp>
    </p:spTree>
    <p:extLst>
      <p:ext uri="{BB962C8B-B14F-4D97-AF65-F5344CB8AC3E}">
        <p14:creationId xmlns:p14="http://schemas.microsoft.com/office/powerpoint/2010/main" val="396443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36808-018A-7B93-DD53-56C0C94668E5}"/>
              </a:ext>
            </a:extLst>
          </p:cNvPr>
          <p:cNvSpPr>
            <a:spLocks noGrp="1"/>
          </p:cNvSpPr>
          <p:nvPr>
            <p:ph type="title"/>
          </p:nvPr>
        </p:nvSpPr>
        <p:spPr/>
        <p:txBody>
          <a:bodyPr/>
          <a:lstStyle/>
          <a:p>
            <a:r>
              <a:rPr lang="en-US" b="1" dirty="0"/>
              <a:t>Product Owner </a:t>
            </a:r>
          </a:p>
        </p:txBody>
      </p:sp>
      <p:sp>
        <p:nvSpPr>
          <p:cNvPr id="3" name="Content Placeholder 2">
            <a:extLst>
              <a:ext uri="{FF2B5EF4-FFF2-40B4-BE49-F238E27FC236}">
                <a16:creationId xmlns:a16="http://schemas.microsoft.com/office/drawing/2014/main" id="{AE3612FA-605B-76FB-0AB2-5A2CDCA08692}"/>
              </a:ext>
            </a:extLst>
          </p:cNvPr>
          <p:cNvSpPr>
            <a:spLocks noGrp="1"/>
          </p:cNvSpPr>
          <p:nvPr>
            <p:ph idx="1"/>
          </p:nvPr>
        </p:nvSpPr>
        <p:spPr/>
        <p:txBody>
          <a:bodyPr/>
          <a:lstStyle/>
          <a:p>
            <a:r>
              <a:rPr lang="en-US" dirty="0"/>
              <a:t>Liaison between development team and Client / Stakeholder</a:t>
            </a:r>
          </a:p>
          <a:p>
            <a:r>
              <a:rPr lang="en-US" dirty="0"/>
              <a:t>Manages the product backlog</a:t>
            </a:r>
          </a:p>
          <a:p>
            <a:r>
              <a:rPr lang="en-US" dirty="0"/>
              <a:t>Involves Client / Stakeholders and end-users in product refinement </a:t>
            </a:r>
          </a:p>
          <a:p>
            <a:endParaRPr lang="en-US" dirty="0"/>
          </a:p>
          <a:p>
            <a:endParaRPr lang="en-US" dirty="0"/>
          </a:p>
          <a:p>
            <a:endParaRPr lang="en-US" dirty="0"/>
          </a:p>
          <a:p>
            <a:pPr marL="0" indent="0">
              <a:buNone/>
            </a:pPr>
            <a:r>
              <a:rPr lang="en-US" dirty="0"/>
              <a:t>The Product Owner ensures the development of products is completed in a timely manner and meets customer satisfaction. </a:t>
            </a:r>
          </a:p>
        </p:txBody>
      </p:sp>
    </p:spTree>
    <p:extLst>
      <p:ext uri="{BB962C8B-B14F-4D97-AF65-F5344CB8AC3E}">
        <p14:creationId xmlns:p14="http://schemas.microsoft.com/office/powerpoint/2010/main" val="2359219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80889-34EF-DF2D-7A01-78D7C328891F}"/>
              </a:ext>
            </a:extLst>
          </p:cNvPr>
          <p:cNvSpPr>
            <a:spLocks noGrp="1"/>
          </p:cNvSpPr>
          <p:nvPr>
            <p:ph type="title"/>
          </p:nvPr>
        </p:nvSpPr>
        <p:spPr/>
        <p:txBody>
          <a:bodyPr/>
          <a:lstStyle/>
          <a:p>
            <a:r>
              <a:rPr lang="en-US" b="1" dirty="0"/>
              <a:t>Scrum Master </a:t>
            </a:r>
          </a:p>
        </p:txBody>
      </p:sp>
      <p:sp>
        <p:nvSpPr>
          <p:cNvPr id="3" name="Content Placeholder 2">
            <a:extLst>
              <a:ext uri="{FF2B5EF4-FFF2-40B4-BE49-F238E27FC236}">
                <a16:creationId xmlns:a16="http://schemas.microsoft.com/office/drawing/2014/main" id="{BBB8A45E-96BC-EEA3-4D02-ED40EE8D1161}"/>
              </a:ext>
            </a:extLst>
          </p:cNvPr>
          <p:cNvSpPr>
            <a:spLocks noGrp="1"/>
          </p:cNvSpPr>
          <p:nvPr>
            <p:ph idx="1"/>
          </p:nvPr>
        </p:nvSpPr>
        <p:spPr/>
        <p:txBody>
          <a:bodyPr/>
          <a:lstStyle/>
          <a:p>
            <a:r>
              <a:rPr lang="en-US" dirty="0"/>
              <a:t>Coaches team members where needed </a:t>
            </a:r>
          </a:p>
          <a:p>
            <a:r>
              <a:rPr lang="en-US" dirty="0"/>
              <a:t>Ensures all Scrum events take place </a:t>
            </a:r>
          </a:p>
          <a:p>
            <a:r>
              <a:rPr lang="en-US" dirty="0"/>
              <a:t>Works with the Product Owner on product backlog </a:t>
            </a:r>
          </a:p>
          <a:p>
            <a:r>
              <a:rPr lang="en-US" dirty="0"/>
              <a:t>Facilitates team management </a:t>
            </a:r>
          </a:p>
          <a:p>
            <a:endParaRPr lang="en-US" dirty="0"/>
          </a:p>
          <a:p>
            <a:pPr marL="0" indent="0">
              <a:buNone/>
            </a:pPr>
            <a:endParaRPr lang="en-US" dirty="0"/>
          </a:p>
          <a:p>
            <a:pPr marL="0" indent="0">
              <a:buNone/>
            </a:pPr>
            <a:r>
              <a:rPr lang="en-US" dirty="0"/>
              <a:t>The Scrum Master is responsible for establishing Scrum. Scrum Masters are accountable for the development teams’ success as they provide assistance in groups or on a one-to-one basis. </a:t>
            </a:r>
          </a:p>
          <a:p>
            <a:pPr marL="457200" lvl="1" indent="0">
              <a:buNone/>
            </a:pPr>
            <a:endParaRPr lang="en-US" dirty="0"/>
          </a:p>
        </p:txBody>
      </p:sp>
    </p:spTree>
    <p:extLst>
      <p:ext uri="{BB962C8B-B14F-4D97-AF65-F5344CB8AC3E}">
        <p14:creationId xmlns:p14="http://schemas.microsoft.com/office/powerpoint/2010/main" val="1049957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8CA2A-1A1C-1220-3164-EE6F83AD81A3}"/>
              </a:ext>
            </a:extLst>
          </p:cNvPr>
          <p:cNvSpPr>
            <a:spLocks noGrp="1"/>
          </p:cNvSpPr>
          <p:nvPr>
            <p:ph type="title"/>
          </p:nvPr>
        </p:nvSpPr>
        <p:spPr/>
        <p:txBody>
          <a:bodyPr/>
          <a:lstStyle/>
          <a:p>
            <a:r>
              <a:rPr lang="en-US" b="1" dirty="0"/>
              <a:t>Development Team </a:t>
            </a:r>
          </a:p>
        </p:txBody>
      </p:sp>
      <p:sp>
        <p:nvSpPr>
          <p:cNvPr id="3" name="Content Placeholder 2">
            <a:extLst>
              <a:ext uri="{FF2B5EF4-FFF2-40B4-BE49-F238E27FC236}">
                <a16:creationId xmlns:a16="http://schemas.microsoft.com/office/drawing/2014/main" id="{5F75CC35-688F-D745-DB4F-C47FF22F2FC7}"/>
              </a:ext>
            </a:extLst>
          </p:cNvPr>
          <p:cNvSpPr>
            <a:spLocks noGrp="1"/>
          </p:cNvSpPr>
          <p:nvPr>
            <p:ph idx="1"/>
          </p:nvPr>
        </p:nvSpPr>
        <p:spPr/>
        <p:txBody>
          <a:bodyPr/>
          <a:lstStyle/>
          <a:p>
            <a:r>
              <a:rPr lang="en-US" dirty="0"/>
              <a:t>Acts as a self-organizing unit </a:t>
            </a:r>
          </a:p>
          <a:p>
            <a:r>
              <a:rPr lang="en-US" dirty="0"/>
              <a:t>Creates a plan for the sprints </a:t>
            </a:r>
          </a:p>
          <a:p>
            <a:r>
              <a:rPr lang="en-US" dirty="0"/>
              <a:t>Hold each other accountable </a:t>
            </a:r>
          </a:p>
          <a:p>
            <a:r>
              <a:rPr lang="en-US" dirty="0"/>
              <a:t>Cross-functional </a:t>
            </a:r>
          </a:p>
          <a:p>
            <a:r>
              <a:rPr lang="en-US" dirty="0"/>
              <a:t>Instill quality by adhering to the Definition of Done </a:t>
            </a:r>
          </a:p>
          <a:p>
            <a:r>
              <a:rPr lang="en-US" dirty="0"/>
              <a:t>All team members are on the same level </a:t>
            </a:r>
          </a:p>
          <a:p>
            <a:endParaRPr lang="en-US" dirty="0"/>
          </a:p>
          <a:p>
            <a:pPr marL="0" indent="0">
              <a:buNone/>
            </a:pPr>
            <a:r>
              <a:rPr lang="en-US" dirty="0"/>
              <a:t>The Development Team is important in the Agile Methodology as they collaborate to develop a functional product. </a:t>
            </a:r>
          </a:p>
        </p:txBody>
      </p:sp>
    </p:spTree>
    <p:extLst>
      <p:ext uri="{BB962C8B-B14F-4D97-AF65-F5344CB8AC3E}">
        <p14:creationId xmlns:p14="http://schemas.microsoft.com/office/powerpoint/2010/main" val="1437293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0F5A8-3582-A3BB-B5E2-FB278422617C}"/>
              </a:ext>
            </a:extLst>
          </p:cNvPr>
          <p:cNvSpPr>
            <a:spLocks noGrp="1"/>
          </p:cNvSpPr>
          <p:nvPr>
            <p:ph type="title"/>
          </p:nvPr>
        </p:nvSpPr>
        <p:spPr/>
        <p:txBody>
          <a:bodyPr>
            <a:normAutofit fontScale="90000"/>
          </a:bodyPr>
          <a:lstStyle/>
          <a:p>
            <a:pPr algn="ctr"/>
            <a:r>
              <a:rPr lang="en-US" b="1" dirty="0"/>
              <a:t>Development Phases of the Software Development Lifecycle (SDLC)</a:t>
            </a:r>
          </a:p>
        </p:txBody>
      </p:sp>
      <p:pic>
        <p:nvPicPr>
          <p:cNvPr id="4" name="Content Placeholder 3">
            <a:extLst>
              <a:ext uri="{FF2B5EF4-FFF2-40B4-BE49-F238E27FC236}">
                <a16:creationId xmlns:a16="http://schemas.microsoft.com/office/drawing/2014/main" id="{1A8D2BAA-C522-9E82-04AB-8C2FA2526484}"/>
              </a:ext>
            </a:extLst>
          </p:cNvPr>
          <p:cNvPicPr>
            <a:picLocks noGrp="1" noChangeAspect="1"/>
          </p:cNvPicPr>
          <p:nvPr>
            <p:ph idx="1"/>
          </p:nvPr>
        </p:nvPicPr>
        <p:blipFill>
          <a:blip r:embed="rId2"/>
          <a:stretch>
            <a:fillRect/>
          </a:stretch>
        </p:blipFill>
        <p:spPr>
          <a:xfrm>
            <a:off x="2501132" y="2307977"/>
            <a:ext cx="6972220" cy="3822700"/>
          </a:xfrm>
          <a:prstGeom prst="rect">
            <a:avLst/>
          </a:prstGeom>
        </p:spPr>
      </p:pic>
    </p:spTree>
    <p:extLst>
      <p:ext uri="{BB962C8B-B14F-4D97-AF65-F5344CB8AC3E}">
        <p14:creationId xmlns:p14="http://schemas.microsoft.com/office/powerpoint/2010/main" val="812927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8AFA3-9EC2-E309-E6C6-188938C43D32}"/>
              </a:ext>
            </a:extLst>
          </p:cNvPr>
          <p:cNvSpPr>
            <a:spLocks noGrp="1"/>
          </p:cNvSpPr>
          <p:nvPr>
            <p:ph type="title"/>
          </p:nvPr>
        </p:nvSpPr>
        <p:spPr/>
        <p:txBody>
          <a:bodyPr/>
          <a:lstStyle/>
          <a:p>
            <a:r>
              <a:rPr lang="en-US" b="1" dirty="0"/>
              <a:t>Plan</a:t>
            </a:r>
          </a:p>
        </p:txBody>
      </p:sp>
      <p:sp>
        <p:nvSpPr>
          <p:cNvPr id="3" name="Content Placeholder 2">
            <a:extLst>
              <a:ext uri="{FF2B5EF4-FFF2-40B4-BE49-F238E27FC236}">
                <a16:creationId xmlns:a16="http://schemas.microsoft.com/office/drawing/2014/main" id="{8C5685BD-661C-8FAA-A7BF-B7528EB0CEB0}"/>
              </a:ext>
            </a:extLst>
          </p:cNvPr>
          <p:cNvSpPr>
            <a:spLocks noGrp="1"/>
          </p:cNvSpPr>
          <p:nvPr>
            <p:ph idx="1"/>
          </p:nvPr>
        </p:nvSpPr>
        <p:spPr/>
        <p:txBody>
          <a:bodyPr/>
          <a:lstStyle/>
          <a:p>
            <a:r>
              <a:rPr lang="en-US" dirty="0"/>
              <a:t>Collaborate with Clients / Stakeholders </a:t>
            </a:r>
          </a:p>
          <a:p>
            <a:r>
              <a:rPr lang="en-US" dirty="0"/>
              <a:t>Gather as much information as possible </a:t>
            </a:r>
          </a:p>
          <a:p>
            <a:r>
              <a:rPr lang="en-US" dirty="0"/>
              <a:t>Discuss requirements </a:t>
            </a:r>
          </a:p>
        </p:txBody>
      </p:sp>
    </p:spTree>
    <p:extLst>
      <p:ext uri="{BB962C8B-B14F-4D97-AF65-F5344CB8AC3E}">
        <p14:creationId xmlns:p14="http://schemas.microsoft.com/office/powerpoint/2010/main" val="2815522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8810E-B376-425D-5B8F-AF60D7103FE6}"/>
              </a:ext>
            </a:extLst>
          </p:cNvPr>
          <p:cNvSpPr>
            <a:spLocks noGrp="1"/>
          </p:cNvSpPr>
          <p:nvPr>
            <p:ph type="title"/>
          </p:nvPr>
        </p:nvSpPr>
        <p:spPr/>
        <p:txBody>
          <a:bodyPr/>
          <a:lstStyle/>
          <a:p>
            <a:r>
              <a:rPr lang="en-US" b="1" dirty="0"/>
              <a:t>Design, Develop, &amp; Test </a:t>
            </a:r>
          </a:p>
        </p:txBody>
      </p:sp>
      <p:sp>
        <p:nvSpPr>
          <p:cNvPr id="3" name="Content Placeholder 2">
            <a:extLst>
              <a:ext uri="{FF2B5EF4-FFF2-40B4-BE49-F238E27FC236}">
                <a16:creationId xmlns:a16="http://schemas.microsoft.com/office/drawing/2014/main" id="{1F09B176-0834-CE3B-A617-69DB5D6ED5C6}"/>
              </a:ext>
            </a:extLst>
          </p:cNvPr>
          <p:cNvSpPr>
            <a:spLocks noGrp="1"/>
          </p:cNvSpPr>
          <p:nvPr>
            <p:ph idx="1"/>
          </p:nvPr>
        </p:nvSpPr>
        <p:spPr/>
        <p:txBody>
          <a:bodyPr/>
          <a:lstStyle/>
          <a:p>
            <a:r>
              <a:rPr lang="en-US" dirty="0"/>
              <a:t>Discuss timeline and budget</a:t>
            </a:r>
          </a:p>
          <a:p>
            <a:r>
              <a:rPr lang="en-US" dirty="0"/>
              <a:t>Define limitations</a:t>
            </a:r>
          </a:p>
          <a:p>
            <a:r>
              <a:rPr lang="en-US" dirty="0"/>
              <a:t>Breakdown development in smaller increments </a:t>
            </a:r>
          </a:p>
          <a:p>
            <a:r>
              <a:rPr lang="en-US" dirty="0"/>
              <a:t>Testing is done while developing to ensure functionality </a:t>
            </a:r>
          </a:p>
          <a:p>
            <a:r>
              <a:rPr lang="en-US" dirty="0"/>
              <a:t>Track, discuss, fix bugs or any other issues </a:t>
            </a:r>
          </a:p>
        </p:txBody>
      </p:sp>
    </p:spTree>
    <p:extLst>
      <p:ext uri="{BB962C8B-B14F-4D97-AF65-F5344CB8AC3E}">
        <p14:creationId xmlns:p14="http://schemas.microsoft.com/office/powerpoint/2010/main" val="1385993523"/>
      </p:ext>
    </p:extLst>
  </p:cSld>
  <p:clrMapOvr>
    <a:masterClrMapping/>
  </p:clrMapOvr>
</p:sld>
</file>

<file path=ppt/theme/theme1.xml><?xml version="1.0" encoding="utf-8"?>
<a:theme xmlns:a="http://schemas.openxmlformats.org/drawingml/2006/main" name="Arch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otalTime>158</TotalTime>
  <Words>647</Words>
  <Application>Microsoft Macintosh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Avenir Next LT Pro</vt:lpstr>
      <vt:lpstr>Footlight MT Light</vt:lpstr>
      <vt:lpstr>ArchVTI</vt:lpstr>
      <vt:lpstr>Agile Presentation By: Zury Martinez</vt:lpstr>
      <vt:lpstr>PowerPoint Presentation</vt:lpstr>
      <vt:lpstr>Client / Stakeholder </vt:lpstr>
      <vt:lpstr>Product Owner </vt:lpstr>
      <vt:lpstr>Scrum Master </vt:lpstr>
      <vt:lpstr>Development Team </vt:lpstr>
      <vt:lpstr>Development Phases of the Software Development Lifecycle (SDLC)</vt:lpstr>
      <vt:lpstr>Plan</vt:lpstr>
      <vt:lpstr>Design, Develop, &amp; Test </vt:lpstr>
      <vt:lpstr>Deploy &amp; Review </vt:lpstr>
      <vt:lpstr>Launch</vt:lpstr>
      <vt:lpstr>Had We Used the Waterfall Method Instead…</vt:lpstr>
      <vt:lpstr>Waterfall Example </vt:lpstr>
      <vt:lpstr>Agile Vs Waterfall </vt:lpstr>
      <vt:lpstr>Which approach is right for your product?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Martinez, Zury</dc:creator>
  <cp:lastModifiedBy>Martinez, Zury</cp:lastModifiedBy>
  <cp:revision>1</cp:revision>
  <dcterms:created xsi:type="dcterms:W3CDTF">2024-08-18T23:30:08Z</dcterms:created>
  <dcterms:modified xsi:type="dcterms:W3CDTF">2024-08-19T02:09:04Z</dcterms:modified>
</cp:coreProperties>
</file>