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IBM Plex Sans"/>
      <p:regular r:id="rId25"/>
      <p:bold r:id="rId26"/>
      <p:italic r:id="rId27"/>
      <p:boldItalic r:id="rId28"/>
    </p:embeddedFont>
    <p:embeddedFont>
      <p:font typeface="Roboto Medium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IBM Plex Sans SemiBol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483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pos="7197">
          <p15:clr>
            <a:srgbClr val="A4A3A4"/>
          </p15:clr>
        </p15:guide>
        <p15:guide id="6" pos="2162">
          <p15:clr>
            <a:srgbClr val="A4A3A4"/>
          </p15:clr>
        </p15:guide>
        <p15:guide id="7" pos="3341">
          <p15:clr>
            <a:srgbClr val="A4A3A4"/>
          </p15:clr>
        </p15:guide>
        <p15:guide id="8" pos="4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483"/>
        <p:guide pos="436" orient="horz"/>
        <p:guide pos="3793" orient="horz"/>
        <p:guide pos="7197"/>
        <p:guide pos="2162"/>
        <p:guide pos="3341"/>
        <p:guide pos="43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SemiBold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BMPlexSans-bold.fntdata"/><Relationship Id="rId25" Type="http://schemas.openxmlformats.org/officeDocument/2006/relationships/font" Target="fonts/IBMPlexSans-regular.fntdata"/><Relationship Id="rId28" Type="http://schemas.openxmlformats.org/officeDocument/2006/relationships/font" Target="fonts/IBMPlexSans-boldItalic.fntdata"/><Relationship Id="rId27" Type="http://schemas.openxmlformats.org/officeDocument/2006/relationships/font" Target="fonts/IBMPlex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IBMPlexSansSemiBold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IBMPlexSansSemiBold-italic.fntdata"/><Relationship Id="rId16" Type="http://schemas.openxmlformats.org/officeDocument/2006/relationships/slide" Target="slides/slide10.xml"/><Relationship Id="rId38" Type="http://schemas.openxmlformats.org/officeDocument/2006/relationships/font" Target="fonts/IBMPlexSansSemiBo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19c2089a5_1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19c2089a5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8e7610908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8e761090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8e7610908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8e76109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8e7610908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8e761090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8e7610908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8e761090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8e761090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88e7610908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19c2089a5_2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19c2089a5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19c2089a5_2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19c2089a5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8e7610908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8e761090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19c2089a5_2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19c2089a5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19c2089a5_2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19c2089a5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8e761090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8e76109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8e7610908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8e761090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19c2089a5_2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19c2089a5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19c2089a5_2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19c2089a5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19c2089a5_2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19c2089a5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8e7610908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8e76109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19c2089a5_2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19c2089a5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1)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2)">
  <p:cSld name="BLANK_1">
    <p:bg>
      <p:bgPr>
        <a:solidFill>
          <a:srgbClr val="6E32E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3)">
  <p:cSld name="BLANK_1_1">
    <p:bg>
      <p:bgPr>
        <a:solidFill>
          <a:srgbClr val="00000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(01)">
  <p:cSld name="3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2" name="Google Shape;52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6096000" y="3429000"/>
            <a:ext cx="6096000" cy="34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" name="Google Shape;54;p1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6788475" y="692177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2" type="subTitle"/>
          </p:nvPr>
        </p:nvSpPr>
        <p:spPr>
          <a:xfrm>
            <a:off x="6788475" y="412969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1)">
  <p:cSld name="2_Только заголовок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2)">
  <p:cSld name="2_Только заголовок_1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3)">
  <p:cSld name="2_Только заголовок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2" name="Google Shape;72;p1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4)">
  <p:cSld name="2_Только заголовок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7" name="Google Shape;77;p1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5)">
  <p:cSld name="2_Только заголовок_1_2"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1 - Заголовок | Текст">
  <p:cSld name="2_Только заголовок_1_2_3">
    <p:bg>
      <p:bgPr>
        <a:solidFill>
          <a:srgbClr val="6E32E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1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88" name="Google Shape;88;p21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" name="Google Shape;14;p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2 - Заголовок | Текст">
  <p:cSld name="2_Только заголовок_1_2_3_1">
    <p:bg>
      <p:bgPr>
        <a:solidFill>
          <a:srgbClr val="6E32E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95" name="Google Shape;95;p22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3 - Заголовок | Текст">
  <p:cSld name="2_Только заголовок_1_2_3_1_1">
    <p:bg>
      <p:bgPr>
        <a:solidFill>
          <a:srgbClr val="6E32E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02" name="Google Shape;102;p23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4 - Заголовок | Текст">
  <p:cSld name="2_Только заголовок_1_2_3_1_1_1">
    <p:bg>
      <p:bgPr>
        <a:solidFill>
          <a:srgbClr val="6E32E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09" name="Google Shape;109;p24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04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5 - Заголовок | Текст">
  <p:cSld name="2_Только заголовок_1_2_3_1_1_1_1">
    <p:bg>
      <p:bgPr>
        <a:solidFill>
          <a:srgbClr val="6E32E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16" name="Google Shape;116;p25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05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6 - Заголовок | Текст">
  <p:cSld name="2_Только заголовок_1_2_3_1_1_1_1_1">
    <p:bg>
      <p:bgPr>
        <a:solidFill>
          <a:srgbClr val="6E32E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23" name="Google Shape;123;p26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06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7 - Заголовок | Текст">
  <p:cSld name="2_Только заголовок_1_2_3_1_1_1_1_1_1">
    <p:bg>
      <p:bgPr>
        <a:solidFill>
          <a:srgbClr val="6E32E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9" name="Google Shape;129;p27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30" name="Google Shape;130;p27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07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8 - Заголовок | Текст">
  <p:cSld name="2_Только заголовок_1_2_3_1_1_1_1_1_1_1">
    <p:bg>
      <p:bgPr>
        <a:solidFill>
          <a:srgbClr val="6E32E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37" name="Google Shape;137;p28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08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9 - Заголовок | Текст">
  <p:cSld name="2_Только заголовок_1_2_3_1_1_1_1_1_1_1_1">
    <p:bg>
      <p:bgPr>
        <a:solidFill>
          <a:srgbClr val="6E32E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44" name="Google Shape;144;p29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09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(01)">
  <p:cSld name="2_Только заголовок_1_2_2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69083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8" name="Google Shape;148;p3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0"/>
          <p:cNvSpPr txBox="1"/>
          <p:nvPr>
            <p:ph idx="2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4)">
  <p:cSld name="2_Только заголовок_1_2_2_1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1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8" name="Google Shape;158;p31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5)">
  <p:cSld name="20_Только заголовок_3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0" y="0"/>
            <a:ext cx="12192000" cy="16509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" name="Google Shape;19;p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3)">
  <p:cSld name="2_Только заголовок_1_2_2_1_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7287617" y="3618254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sz="2000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3" name="Google Shape;163;p32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3214128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5" name="Google Shape;165;p32"/>
          <p:cNvSpPr/>
          <p:nvPr/>
        </p:nvSpPr>
        <p:spPr>
          <a:xfrm flipH="1">
            <a:off x="0" y="0"/>
            <a:ext cx="40641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-868625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DCDDD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sz="20000">
              <a:solidFill>
                <a:srgbClr val="DCDDD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7" name="Google Shape;167;p32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1)">
  <p:cSld name="2_Только заголовок_1_2_2_1_1"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2)">
  <p:cSld name="2_Только заголовок_1_2_2_1_1_2">
    <p:bg>
      <p:bgPr>
        <a:solidFill>
          <a:srgbClr val="6E32E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4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1" name="Google Shape;181;p34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1)">
  <p:cSld name="2_Только заголовок_1_2_2_1_1_1"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184" name="Google Shape;184;p3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5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7" name="Google Shape;187;p35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8" name="Google Shape;188;p35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9" name="Google Shape;189;p3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2) 1">
  <p:cSld name="2_Только заголовок_1_2_2_1_1_1_2">
    <p:bg>
      <p:bgPr>
        <a:solidFill>
          <a:srgbClr val="6E32E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92" name="Google Shape;192;p3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1) 1">
  <p:cSld name="2_Только заголовок_1_2_2_1_1_1_1"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2)">
  <p:cSld name="2_Только заголовок_1_2_2_1_1_1_1_1">
    <p:bg>
      <p:bgPr>
        <a:solidFill>
          <a:srgbClr val="6E32E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7" name="Google Shape;207;p38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8" name="Google Shape;208;p38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6)">
  <p:cSld name="2_Только заголовок_1_2_1"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2" name="Google Shape;212;p3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pic>
        <p:nvPicPr>
          <p:cNvPr id="213" name="Google Shape;213;p3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1)">
  <p:cSld name="2_Только заголовок_1_2_1_2"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6" name="Google Shape;216;p40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pic>
        <p:nvPicPr>
          <p:cNvPr id="217" name="Google Shape;217;p4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1)">
  <p:cSld name="2_Только заголовок_1_2_1_2_1"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IBM Plex Sans"/>
              <a:buAutoNum type="arabicPeriod"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0" name="Google Shape;220;p4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6" name="Google Shape;26;p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2)">
  <p:cSld name="2_Только заголовок_1_2_1_2_1_1">
    <p:bg>
      <p:bgPr>
        <a:solidFill>
          <a:srgbClr val="6E32E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3" name="Google Shape;223;p4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3)">
  <p:cSld name="2_Только заголовок_1_2_1_2_1_1_1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6" name="Google Shape;226;p4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7)">
  <p:cSld name="2_Только заголовок_1_2_1_1">
    <p:bg>
      <p:bgPr>
        <a:solidFill>
          <a:srgbClr val="00000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8)">
  <p:cSld name="2_Только заголовок_1_2_1_1_1">
    <p:bg>
      <p:bgPr>
        <a:solidFill>
          <a:srgbClr val="6E32E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2) Название урока">
  <p:cSld name="5_Титульный слайд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38" name="Google Shape;238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3) Название урока">
  <p:cSld name="4_Титульный слайд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47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42" name="Google Shape;24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1) Название урока 1">
  <p:cSld name="4_Титульный слайд_1">
    <p:bg>
      <p:bgPr>
        <a:solidFill>
          <a:srgbClr val="6E32E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6" name="Google Shape;246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— Текст (01)">
  <p:cSld name="11_Только заголовок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/>
          <p:nvPr/>
        </p:nvSpPr>
        <p:spPr>
          <a:xfrm>
            <a:off x="6096000" y="0"/>
            <a:ext cx="6096000" cy="22851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49"/>
          <p:cNvSpPr/>
          <p:nvPr/>
        </p:nvSpPr>
        <p:spPr>
          <a:xfrm>
            <a:off x="6096000" y="2285156"/>
            <a:ext cx="6096000" cy="2285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49"/>
          <p:cNvSpPr/>
          <p:nvPr/>
        </p:nvSpPr>
        <p:spPr>
          <a:xfrm>
            <a:off x="6096000" y="4572844"/>
            <a:ext cx="6096000" cy="22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4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1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pic>
        <p:nvPicPr>
          <p:cNvPr id="252" name="Google Shape;252;p4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6788475" y="692150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4" name="Google Shape;254;p49"/>
          <p:cNvSpPr txBox="1"/>
          <p:nvPr>
            <p:ph idx="2" type="subTitle"/>
          </p:nvPr>
        </p:nvSpPr>
        <p:spPr>
          <a:xfrm>
            <a:off x="6788475" y="2945338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5" name="Google Shape;255;p49"/>
          <p:cNvSpPr txBox="1"/>
          <p:nvPr>
            <p:ph idx="3" type="subTitle"/>
          </p:nvPr>
        </p:nvSpPr>
        <p:spPr>
          <a:xfrm>
            <a:off x="6788475" y="5262863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_4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50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9" name="Google Shape;259;p50"/>
          <p:cNvSpPr txBox="1"/>
          <p:nvPr>
            <p:ph idx="1" type="body"/>
          </p:nvPr>
        </p:nvSpPr>
        <p:spPr>
          <a:xfrm>
            <a:off x="690846" y="2247774"/>
            <a:ext cx="108102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60" name="Google Shape;260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2)">
  <p:cSld name="20_Только заголовок_2_1">
    <p:bg>
      <p:bgPr>
        <a:solidFill>
          <a:srgbClr val="6E32E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0" name="Google Shape;30;p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3)">
  <p:cSld name="20_Только заголовок_2_1_1">
    <p:bg>
      <p:bgPr>
        <a:solidFill>
          <a:srgbClr val="00000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4" name="Google Shape;34;p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1)">
  <p:cSld name="20_Только заголовок_2_1_1_1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2)">
  <p:cSld name="20_Только заголовок_2_1_1_1_1">
    <p:bg>
      <p:bgPr>
        <a:solidFill>
          <a:srgbClr val="6E32E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3)">
  <p:cSld name="20_Только заголовок_2_1_1_1_1_1">
    <p:bg>
      <p:bgPr>
        <a:solidFill>
          <a:srgbClr val="0000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23.xml"/><Relationship Id="rId44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24.xml"/><Relationship Id="rId45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26" Type="http://schemas.openxmlformats.org/officeDocument/2006/relationships/slideLayout" Target="../slideLayouts/slideLayout27.xml"/><Relationship Id="rId48" Type="http://schemas.openxmlformats.org/officeDocument/2006/relationships/theme" Target="../theme/theme2.xml"/><Relationship Id="rId25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28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29" Type="http://schemas.openxmlformats.org/officeDocument/2006/relationships/slideLayout" Target="../slideLayouts/slideLayout30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31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12.xml"/><Relationship Id="rId3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13.xml"/><Relationship Id="rId3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virtualbox.org/" TargetMode="External"/><Relationship Id="rId4" Type="http://schemas.openxmlformats.org/officeDocument/2006/relationships/hyperlink" Target="https://www.vmware.com/products/workstation-player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istrowatc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1"/>
          <p:cNvSpPr txBox="1"/>
          <p:nvPr>
            <p:ph type="title"/>
          </p:nvPr>
        </p:nvSpPr>
        <p:spPr>
          <a:xfrm>
            <a:off x="690850" y="2004725"/>
            <a:ext cx="10779000" cy="3172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Установка операционной системы и знакомство с ней</a:t>
            </a:r>
            <a:endParaRPr/>
          </a:p>
        </p:txBody>
      </p:sp>
      <p:sp>
        <p:nvSpPr>
          <p:cNvPr id="266" name="Google Shape;266;p51"/>
          <p:cNvSpPr txBox="1"/>
          <p:nvPr>
            <p:ph idx="1" type="subTitle"/>
          </p:nvPr>
        </p:nvSpPr>
        <p:spPr>
          <a:xfrm>
            <a:off x="690850" y="5400175"/>
            <a:ext cx="107790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Linux</a:t>
            </a:r>
            <a:endParaRPr/>
          </a:p>
        </p:txBody>
      </p:sp>
      <p:sp>
        <p:nvSpPr>
          <p:cNvPr id="267" name="Google Shape;267;p51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Урок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/>
          <p:nvPr>
            <p:ph idx="1" type="body"/>
          </p:nvPr>
        </p:nvSpPr>
        <p:spPr>
          <a:xfrm>
            <a:off x="691025" y="1933125"/>
            <a:ext cx="10778700" cy="417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LTS</a:t>
            </a:r>
            <a:r>
              <a:rPr lang="ru-RU"/>
              <a:t> — версии дистрибутива с длительной поддержкой (LTS — сокр. от англ. Long Term Support). Данные дистрибутивы будут получать обновления достаточно долгое время, порядка пяти лет. Дистрибутив включает в себя только стабильные пакеты.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Версии LTS выпускаются раз в два года. Не LTS версии содержат в себе версии пакетов, которые не попадают в LTS версию из-за их возможной нестабильности. Версии выпускают где-то каждые шесть месяцев, и они включают в себя самые новые пакеты.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0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Курс основан на Ubuntu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1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Курс основан на Ubuntu</a:t>
            </a:r>
            <a:endParaRPr/>
          </a:p>
        </p:txBody>
      </p:sp>
      <p:sp>
        <p:nvSpPr>
          <p:cNvPr id="340" name="Google Shape;340;p61"/>
          <p:cNvSpPr/>
          <p:nvPr/>
        </p:nvSpPr>
        <p:spPr>
          <a:xfrm>
            <a:off x="1659000" y="2074150"/>
            <a:ext cx="7112100" cy="796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Ubuntu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41" name="Google Shape;341;p61"/>
          <p:cNvCxnSpPr/>
          <p:nvPr/>
        </p:nvCxnSpPr>
        <p:spPr>
          <a:xfrm>
            <a:off x="3030082" y="2882171"/>
            <a:ext cx="0" cy="42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61"/>
          <p:cNvCxnSpPr/>
          <p:nvPr/>
        </p:nvCxnSpPr>
        <p:spPr>
          <a:xfrm>
            <a:off x="7400182" y="2870644"/>
            <a:ext cx="0" cy="42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61"/>
          <p:cNvSpPr/>
          <p:nvPr/>
        </p:nvSpPr>
        <p:spPr>
          <a:xfrm>
            <a:off x="1659000" y="3322233"/>
            <a:ext cx="2742300" cy="796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Ubuntu Server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4" name="Google Shape;344;p61"/>
          <p:cNvSpPr/>
          <p:nvPr/>
        </p:nvSpPr>
        <p:spPr>
          <a:xfrm>
            <a:off x="6029025" y="3322248"/>
            <a:ext cx="2742300" cy="796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Ubuntu Desktop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5" name="Google Shape;345;p61"/>
          <p:cNvSpPr/>
          <p:nvPr/>
        </p:nvSpPr>
        <p:spPr>
          <a:xfrm>
            <a:off x="690850" y="4570316"/>
            <a:ext cx="2039100" cy="796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LTS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6" name="Google Shape;346;p61"/>
          <p:cNvSpPr/>
          <p:nvPr/>
        </p:nvSpPr>
        <p:spPr>
          <a:xfrm>
            <a:off x="3261586" y="4570316"/>
            <a:ext cx="2039100" cy="796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 LTS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7" name="Google Shape;347;p61"/>
          <p:cNvSpPr/>
          <p:nvPr/>
        </p:nvSpPr>
        <p:spPr>
          <a:xfrm>
            <a:off x="5649802" y="4570322"/>
            <a:ext cx="2039100" cy="796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LTS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8" name="Google Shape;348;p61"/>
          <p:cNvSpPr/>
          <p:nvPr/>
        </p:nvSpPr>
        <p:spPr>
          <a:xfrm>
            <a:off x="8038019" y="4570322"/>
            <a:ext cx="2039100" cy="796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 LTS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49" name="Google Shape;349;p61"/>
          <p:cNvCxnSpPr/>
          <p:nvPr/>
        </p:nvCxnSpPr>
        <p:spPr>
          <a:xfrm>
            <a:off x="1710407" y="4130321"/>
            <a:ext cx="0" cy="42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61"/>
          <p:cNvCxnSpPr/>
          <p:nvPr/>
        </p:nvCxnSpPr>
        <p:spPr>
          <a:xfrm>
            <a:off x="4281132" y="4130321"/>
            <a:ext cx="0" cy="42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61"/>
          <p:cNvCxnSpPr/>
          <p:nvPr/>
        </p:nvCxnSpPr>
        <p:spPr>
          <a:xfrm>
            <a:off x="6669357" y="4130333"/>
            <a:ext cx="0" cy="42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61"/>
          <p:cNvCxnSpPr/>
          <p:nvPr/>
        </p:nvCxnSpPr>
        <p:spPr>
          <a:xfrm>
            <a:off x="8771332" y="4141921"/>
            <a:ext cx="0" cy="42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2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Установка операционной системы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2"/>
          <p:cNvSpPr/>
          <p:nvPr/>
        </p:nvSpPr>
        <p:spPr>
          <a:xfrm>
            <a:off x="1882856" y="1971525"/>
            <a:ext cx="5691300" cy="79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Инсталлятор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59" name="Google Shape;359;p62"/>
          <p:cNvCxnSpPr/>
          <p:nvPr/>
        </p:nvCxnSpPr>
        <p:spPr>
          <a:xfrm>
            <a:off x="1931475" y="2774375"/>
            <a:ext cx="3000" cy="44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62"/>
          <p:cNvCxnSpPr/>
          <p:nvPr/>
        </p:nvCxnSpPr>
        <p:spPr>
          <a:xfrm flipH="1">
            <a:off x="7492575" y="2780575"/>
            <a:ext cx="600" cy="42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62"/>
          <p:cNvSpPr/>
          <p:nvPr/>
        </p:nvSpPr>
        <p:spPr>
          <a:xfrm>
            <a:off x="784519" y="3227427"/>
            <a:ext cx="2213400" cy="7914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Ubuntu Server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2" name="Google Shape;362;p62"/>
          <p:cNvSpPr/>
          <p:nvPr/>
        </p:nvSpPr>
        <p:spPr>
          <a:xfrm>
            <a:off x="6459399" y="3227427"/>
            <a:ext cx="2213400" cy="7914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Ubuntu Desktop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63" name="Google Shape;363;p62"/>
          <p:cNvCxnSpPr/>
          <p:nvPr/>
        </p:nvCxnSpPr>
        <p:spPr>
          <a:xfrm>
            <a:off x="1932969" y="4018827"/>
            <a:ext cx="0" cy="46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62"/>
          <p:cNvSpPr/>
          <p:nvPr/>
        </p:nvSpPr>
        <p:spPr>
          <a:xfrm>
            <a:off x="690850" y="4483330"/>
            <a:ext cx="2400600" cy="7914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Текстовый режим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5" name="Google Shape;365;p62"/>
          <p:cNvSpPr/>
          <p:nvPr/>
        </p:nvSpPr>
        <p:spPr>
          <a:xfrm>
            <a:off x="6365729" y="4483330"/>
            <a:ext cx="2400600" cy="7914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Графический режим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66" name="Google Shape;366;p62"/>
          <p:cNvCxnSpPr/>
          <p:nvPr/>
        </p:nvCxnSpPr>
        <p:spPr>
          <a:xfrm>
            <a:off x="7492874" y="4018827"/>
            <a:ext cx="0" cy="46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3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Выбор языка.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Выбор локализации.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Установка временной зоны.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>
                <a:solidFill>
                  <a:schemeClr val="lt1"/>
                </a:solidFill>
              </a:rPr>
              <a:t>Настройка сети и задание имени сервера.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>
                <a:solidFill>
                  <a:schemeClr val="lt1"/>
                </a:solidFill>
              </a:rPr>
              <a:t>Разбивка жёсткого диска.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Создание пользователя.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Выбор и установка пакетов.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3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Шаги установки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-RU" sz="2200"/>
              <a:t>Вне зависимости от версии операционной системы процесс установки можно разделить на несколько шагов:</a:t>
            </a:r>
            <a:endParaRPr b="0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4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latin typeface="IBM Plex Sans"/>
                <a:ea typeface="IBM Plex Sans"/>
                <a:cs typeface="IBM Plex Sans"/>
                <a:sym typeface="IBM Plex Sans"/>
              </a:rPr>
              <a:t>Завершение установки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8" name="Google Shape;378;p64"/>
          <p:cNvSpPr txBox="1"/>
          <p:nvPr>
            <p:ph idx="1" type="body"/>
          </p:nvPr>
        </p:nvSpPr>
        <p:spPr>
          <a:xfrm>
            <a:off x="1394350" y="188012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Настройка сетевых интерфейсов в случае необходимости.</a:t>
            </a:r>
            <a:endParaRPr/>
          </a:p>
        </p:txBody>
      </p:sp>
      <p:sp>
        <p:nvSpPr>
          <p:cNvPr id="379" name="Google Shape;379;p64"/>
          <p:cNvSpPr txBox="1"/>
          <p:nvPr>
            <p:ph idx="1" type="body"/>
          </p:nvPr>
        </p:nvSpPr>
        <p:spPr>
          <a:xfrm>
            <a:off x="7031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FFFFF"/>
                </a:solidFill>
              </a:rPr>
              <a:t>1.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80" name="Google Shape;380;p64"/>
          <p:cNvSpPr txBox="1"/>
          <p:nvPr>
            <p:ph idx="1" type="body"/>
          </p:nvPr>
        </p:nvSpPr>
        <p:spPr>
          <a:xfrm>
            <a:off x="1394350" y="4472491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Обновление операционной системы.</a:t>
            </a:r>
            <a:endParaRPr/>
          </a:p>
        </p:txBody>
      </p:sp>
      <p:sp>
        <p:nvSpPr>
          <p:cNvPr id="381" name="Google Shape;381;p64"/>
          <p:cNvSpPr txBox="1"/>
          <p:nvPr>
            <p:ph idx="1" type="body"/>
          </p:nvPr>
        </p:nvSpPr>
        <p:spPr>
          <a:xfrm>
            <a:off x="703175" y="4472491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FFFFF"/>
                </a:solidFill>
              </a:rPr>
              <a:t>2.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82" name="Google Shape;382;p64"/>
          <p:cNvSpPr txBox="1"/>
          <p:nvPr>
            <p:ph idx="1" type="body"/>
          </p:nvPr>
        </p:nvSpPr>
        <p:spPr>
          <a:xfrm>
            <a:off x="6840127" y="1880125"/>
            <a:ext cx="45849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Установка «Дополнений гостевой операционной системы» в случае с VirtualBox или open-vm-tools в случае с VMware Player.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4"/>
          <p:cNvSpPr txBox="1"/>
          <p:nvPr>
            <p:ph idx="1" type="body"/>
          </p:nvPr>
        </p:nvSpPr>
        <p:spPr>
          <a:xfrm>
            <a:off x="6029525" y="1785450"/>
            <a:ext cx="8250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FFFFF"/>
                </a:solidFill>
              </a:rPr>
              <a:t>3</a:t>
            </a:r>
            <a:r>
              <a:rPr lang="ru-RU" sz="3000">
                <a:solidFill>
                  <a:srgbClr val="FFFFFF"/>
                </a:solidFill>
              </a:rPr>
              <a:t>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84" name="Google Shape;384;p64"/>
          <p:cNvSpPr txBox="1"/>
          <p:nvPr>
            <p:ph idx="1" type="body"/>
          </p:nvPr>
        </p:nvSpPr>
        <p:spPr>
          <a:xfrm>
            <a:off x="6840127" y="4472500"/>
            <a:ext cx="45849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Установка дополнительного программного обеспечения mc (Midnight Commander). В </a:t>
            </a:r>
            <a:r>
              <a:rPr lang="ru-RU"/>
              <a:t>случае</a:t>
            </a:r>
            <a:r>
              <a:rPr lang="ru-RU"/>
              <a:t> Ubuntu Desktop — OpenSSH Server.</a:t>
            </a:r>
            <a:endParaRPr/>
          </a:p>
        </p:txBody>
      </p:sp>
      <p:sp>
        <p:nvSpPr>
          <p:cNvPr id="385" name="Google Shape;385;p64"/>
          <p:cNvSpPr txBox="1"/>
          <p:nvPr>
            <p:ph idx="1" type="body"/>
          </p:nvPr>
        </p:nvSpPr>
        <p:spPr>
          <a:xfrm>
            <a:off x="6029525" y="4377999"/>
            <a:ext cx="8250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FFFFF"/>
                </a:solidFill>
              </a:rPr>
              <a:t>4</a:t>
            </a:r>
            <a:r>
              <a:rPr lang="ru-RU" sz="3000">
                <a:solidFill>
                  <a:srgbClr val="FFFFFF"/>
                </a:solidFill>
              </a:rPr>
              <a:t>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sudo</a:t>
            </a:r>
            <a:r>
              <a:rPr lang="ru-RU"/>
              <a:t> — утилита, предоставляющая привилегии root для выполнения административных операций в соответствии со своими настройками. Она позволяет контролировать доступ к важным приложениям в системе.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Используем: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sudo &lt;cmd_name&gt;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5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Управление операционной системой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5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</a:rPr>
              <a:t>ip, nmcli, netplan</a:t>
            </a:r>
            <a:r>
              <a:rPr lang="ru-RU">
                <a:solidFill>
                  <a:schemeClr val="dk1"/>
                </a:solidFill>
              </a:rPr>
              <a:t> — утилиты, позволяющие управлять настройками сетевых подключений в Linux.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8" name="Google Shape;398;p66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Управление операционной системой</a:t>
            </a:r>
            <a:endParaRPr/>
          </a:p>
        </p:txBody>
      </p:sp>
      <p:sp>
        <p:nvSpPr>
          <p:cNvPr id="399" name="Google Shape;399;p66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apt</a:t>
            </a:r>
            <a:r>
              <a:rPr lang="ru-RU">
                <a:solidFill>
                  <a:schemeClr val="dk1"/>
                </a:solidFill>
              </a:rPr>
              <a:t> — утилита, позволяющая управлять программным обеспечением в Debian-подобных дистрибутивах.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5" name="Google Shape;405;p67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Управление операционной системой</a:t>
            </a:r>
            <a:endParaRPr/>
          </a:p>
        </p:txBody>
      </p:sp>
      <p:sp>
        <p:nvSpPr>
          <p:cNvPr id="406" name="Google Shape;406;p67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4" y="0"/>
            <a:ext cx="736934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68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Спасибо!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Каждый день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вы становитесь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лучше :)</a:t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8 уроков длительностью 1,5–2 часа.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В течение трансляции допускается 5-минутный перерыв.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После каждого занятия доступны видеозапись урока, презентация и методичка.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Для закрепления материала после каждого занятия даётся практическое задание.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Регламент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Установка и настройка операционной системы.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Настройка интерфейса командной строки и знакомство с ним.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Пользователи. Управление пользователями и группами.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Загрузка ОС и процессы.</a:t>
            </a:r>
            <a:endParaRPr/>
          </a:p>
        </p:txBody>
      </p:sp>
      <p:sp>
        <p:nvSpPr>
          <p:cNvPr id="279" name="Google Shape;279;p53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Программа курса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 startAt="5"/>
            </a:pPr>
            <a:r>
              <a:rPr lang="ru-RU"/>
              <a:t>Устройство файловой системы ОС Linux. Понятия файла и каталога.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 startAt="5"/>
            </a:pPr>
            <a:r>
              <a:rPr lang="ru-RU"/>
              <a:t>Введение в bash-скрипты. Планировщики задач.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 startAt="5"/>
            </a:pPr>
            <a:r>
              <a:rPr lang="ru-RU"/>
              <a:t>Управление пакетами и </a:t>
            </a:r>
            <a:r>
              <a:rPr lang="ru-RU"/>
              <a:t>репозиториями</a:t>
            </a:r>
            <a:r>
              <a:rPr lang="ru-RU"/>
              <a:t>. Основы сетевой безопасности.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 startAt="5"/>
            </a:pPr>
            <a:r>
              <a:rPr lang="ru-RU"/>
              <a:t>Введение в Docker.</a:t>
            </a:r>
            <a:endParaRPr/>
          </a:p>
        </p:txBody>
      </p:sp>
      <p:sp>
        <p:nvSpPr>
          <p:cNvPr id="285" name="Google Shape;285;p5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Программа курса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Программа виртуализации </a:t>
            </a:r>
            <a:r>
              <a:rPr lang="ru-RU" u="sng">
                <a:solidFill>
                  <a:srgbClr val="6E32E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VirtualBox</a:t>
            </a:r>
            <a:r>
              <a:rPr lang="ru-RU"/>
              <a:t> или </a:t>
            </a:r>
            <a:r>
              <a:rPr lang="ru-RU" u="sng">
                <a:solidFill>
                  <a:srgbClr val="6E32E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VMware Player</a:t>
            </a:r>
            <a:r>
              <a:rPr lang="ru-RU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5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Виртуальная машина, созданная в программе виртуализации с установленной ОС Linux.</a:t>
            </a:r>
            <a:endParaRPr/>
          </a:p>
        </p:txBody>
      </p:sp>
      <p:sp>
        <p:nvSpPr>
          <p:cNvPr id="292" name="Google Shape;292;p55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Клиент SSH под вашу операционную систему.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Инструменты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8F93A3"/>
                </a:solidFill>
              </a:rPr>
              <a:t>Просьба не затягивать со сдачей практических работ.</a:t>
            </a:r>
            <a:endParaRPr>
              <a:solidFill>
                <a:srgbClr val="8F93A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8F93A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8F93A3"/>
                </a:solidFill>
              </a:rPr>
              <a:t>Практическая работа в первую очередь нужна слушателю, а не преподавателю!</a:t>
            </a:r>
            <a:endParaRPr>
              <a:solidFill>
                <a:srgbClr val="8F93A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8F93A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4" y="0"/>
            <a:ext cx="736934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7"/>
          <p:cNvSpPr txBox="1"/>
          <p:nvPr>
            <p:ph type="title"/>
          </p:nvPr>
        </p:nvSpPr>
        <p:spPr>
          <a:xfrm>
            <a:off x="690850" y="692150"/>
            <a:ext cx="67656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Установка операционной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системы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Выбор дистрибутива.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Инсталлятор операционной системы.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Разметка диска.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Настройка сети.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Обновление ОС. Установка дополнений гостевой ОС.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Установка OpenSSH Server и файлового менеджера mc.</a:t>
            </a:r>
            <a:endParaRPr/>
          </a:p>
        </p:txBody>
      </p:sp>
      <p:sp>
        <p:nvSpPr>
          <p:cNvPr id="310" name="Google Shape;310;p5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План урока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9"/>
          <p:cNvSpPr txBox="1"/>
          <p:nvPr>
            <p:ph idx="1" type="body"/>
          </p:nvPr>
        </p:nvSpPr>
        <p:spPr>
          <a:xfrm>
            <a:off x="691025" y="1933125"/>
            <a:ext cx="10778700" cy="417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u="sng">
                <a:solidFill>
                  <a:schemeClr val="hlink"/>
                </a:solidFill>
                <a:hlinkClick r:id="rId3"/>
              </a:rPr>
              <a:t>Типы дистрибутивов</a:t>
            </a:r>
            <a:endParaRPr/>
          </a:p>
        </p:txBody>
      </p:sp>
      <p:sp>
        <p:nvSpPr>
          <p:cNvPr id="316" name="Google Shape;316;p59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Выбор дистрибутива</a:t>
            </a:r>
            <a:endParaRPr>
              <a:solidFill>
                <a:srgbClr val="8F93A3"/>
              </a:solidFill>
            </a:endParaRPr>
          </a:p>
        </p:txBody>
      </p:sp>
      <p:sp>
        <p:nvSpPr>
          <p:cNvPr id="317" name="Google Shape;317;p59"/>
          <p:cNvSpPr/>
          <p:nvPr/>
        </p:nvSpPr>
        <p:spPr>
          <a:xfrm>
            <a:off x="808475" y="3249500"/>
            <a:ext cx="1748400" cy="7167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</a:rPr>
              <a:t>Debian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</a:rPr>
              <a:t>(deb-пакеты)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8" name="Google Shape;318;p59"/>
          <p:cNvSpPr/>
          <p:nvPr/>
        </p:nvSpPr>
        <p:spPr>
          <a:xfrm>
            <a:off x="4023536" y="3249500"/>
            <a:ext cx="1748400" cy="716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</a:rPr>
              <a:t>Red Hat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</a:rPr>
              <a:t>(RPM-пакеты)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9" name="Google Shape;319;p59"/>
          <p:cNvSpPr/>
          <p:nvPr/>
        </p:nvSpPr>
        <p:spPr>
          <a:xfrm>
            <a:off x="7238598" y="3249500"/>
            <a:ext cx="1748400" cy="716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</a:rPr>
              <a:t>SUSE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0" name="Google Shape;320;p59"/>
          <p:cNvSpPr/>
          <p:nvPr/>
        </p:nvSpPr>
        <p:spPr>
          <a:xfrm>
            <a:off x="9528151" y="3249500"/>
            <a:ext cx="1748400" cy="7167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</a:rPr>
              <a:t>Slackware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1" name="Google Shape;321;p59"/>
          <p:cNvSpPr/>
          <p:nvPr/>
        </p:nvSpPr>
        <p:spPr>
          <a:xfrm>
            <a:off x="813594" y="4317937"/>
            <a:ext cx="1748400" cy="592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</a:rPr>
              <a:t>Ubuntu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2" name="Google Shape;322;p59"/>
          <p:cNvSpPr/>
          <p:nvPr/>
        </p:nvSpPr>
        <p:spPr>
          <a:xfrm>
            <a:off x="811034" y="5262050"/>
            <a:ext cx="1748400" cy="592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</a:rPr>
              <a:t>Linux Mint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3" name="Google Shape;323;p59"/>
          <p:cNvSpPr/>
          <p:nvPr/>
        </p:nvSpPr>
        <p:spPr>
          <a:xfrm>
            <a:off x="3036868" y="4317937"/>
            <a:ext cx="1748400" cy="592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</a:rPr>
              <a:t>CentOS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4" name="Google Shape;324;p59"/>
          <p:cNvSpPr/>
          <p:nvPr/>
        </p:nvSpPr>
        <p:spPr>
          <a:xfrm>
            <a:off x="5182639" y="4317937"/>
            <a:ext cx="1748400" cy="592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</a:rPr>
              <a:t>Oracle Linux 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25" name="Google Shape;325;p59"/>
          <p:cNvCxnSpPr>
            <a:stCxn id="318" idx="2"/>
            <a:endCxn id="323" idx="0"/>
          </p:cNvCxnSpPr>
          <p:nvPr/>
        </p:nvCxnSpPr>
        <p:spPr>
          <a:xfrm flipH="1">
            <a:off x="3911036" y="3966200"/>
            <a:ext cx="986700" cy="35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59"/>
          <p:cNvCxnSpPr>
            <a:stCxn id="318" idx="2"/>
            <a:endCxn id="324" idx="0"/>
          </p:cNvCxnSpPr>
          <p:nvPr/>
        </p:nvCxnSpPr>
        <p:spPr>
          <a:xfrm>
            <a:off x="4897736" y="3966200"/>
            <a:ext cx="1159200" cy="35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59"/>
          <p:cNvSpPr/>
          <p:nvPr/>
        </p:nvSpPr>
        <p:spPr>
          <a:xfrm>
            <a:off x="7238602" y="4317937"/>
            <a:ext cx="1748400" cy="592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</a:rPr>
              <a:t>o</a:t>
            </a:r>
            <a:r>
              <a:rPr lang="ru-RU" sz="1800">
                <a:solidFill>
                  <a:srgbClr val="FFFFFF"/>
                </a:solidFill>
              </a:rPr>
              <a:t>penSUSE 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28" name="Google Shape;328;p59"/>
          <p:cNvCxnSpPr>
            <a:stCxn id="319" idx="2"/>
            <a:endCxn id="327" idx="0"/>
          </p:cNvCxnSpPr>
          <p:nvPr/>
        </p:nvCxnSpPr>
        <p:spPr>
          <a:xfrm>
            <a:off x="8112798" y="3966200"/>
            <a:ext cx="0" cy="35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