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5"/>
    <p:sldMasterId id="214748369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12192000"/>
  <p:notesSz cx="6858000" cy="9144000"/>
  <p:embeddedFontLst>
    <p:embeddedFont>
      <p:font typeface="IBM Plex Sans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IBM Plex Sans SemiBol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7197">
          <p15:clr>
            <a:srgbClr val="A4A3A4"/>
          </p15:clr>
        </p15:guide>
        <p15:guide id="6" pos="2162">
          <p15:clr>
            <a:srgbClr val="A4A3A4"/>
          </p15:clr>
        </p15:guide>
        <p15:guide id="7" pos="3341">
          <p15:clr>
            <a:srgbClr val="A4A3A4"/>
          </p15:clr>
        </p15:guide>
        <p15:guide id="8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A73105-FB09-4E2F-B97C-65C6ED208B37}">
  <a:tblStyle styleId="{97A73105-FB09-4E2F-B97C-65C6ED208B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483"/>
        <p:guide pos="436" orient="horz"/>
        <p:guide pos="3793" orient="horz"/>
        <p:guide pos="7197"/>
        <p:guide pos="2162"/>
        <p:guide pos="3341"/>
        <p:guide pos="4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SemiBold-italic.fntdata"/><Relationship Id="rId20" Type="http://schemas.openxmlformats.org/officeDocument/2006/relationships/slide" Target="slides/slide13.xml"/><Relationship Id="rId41" Type="http://schemas.openxmlformats.org/officeDocument/2006/relationships/font" Target="fonts/IBMPlexSansSemiBold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IBMPlexSans-regular.fntdata"/><Relationship Id="rId25" Type="http://schemas.openxmlformats.org/officeDocument/2006/relationships/slide" Target="slides/slide18.xml"/><Relationship Id="rId28" Type="http://schemas.openxmlformats.org/officeDocument/2006/relationships/font" Target="fonts/IBMPlexSans-italic.fntdata"/><Relationship Id="rId27" Type="http://schemas.openxmlformats.org/officeDocument/2006/relationships/font" Target="fonts/IBMPlex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IBMPlex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4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3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6.xml"/><Relationship Id="rId35" Type="http://schemas.openxmlformats.org/officeDocument/2006/relationships/font" Target="fonts/Roboto-bold.fntdata"/><Relationship Id="rId12" Type="http://schemas.openxmlformats.org/officeDocument/2006/relationships/slide" Target="slides/slide5.xml"/><Relationship Id="rId34" Type="http://schemas.openxmlformats.org/officeDocument/2006/relationships/font" Target="fonts/Roboto-regular.fntdata"/><Relationship Id="rId15" Type="http://schemas.openxmlformats.org/officeDocument/2006/relationships/slide" Target="slides/slide8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7.xml"/><Relationship Id="rId36" Type="http://schemas.openxmlformats.org/officeDocument/2006/relationships/font" Target="fonts/Roboto-italic.fntdata"/><Relationship Id="rId17" Type="http://schemas.openxmlformats.org/officeDocument/2006/relationships/slide" Target="slides/slide10.xml"/><Relationship Id="rId39" Type="http://schemas.openxmlformats.org/officeDocument/2006/relationships/font" Target="fonts/IBMPlexSansSemiBold-bold.fntdata"/><Relationship Id="rId16" Type="http://schemas.openxmlformats.org/officeDocument/2006/relationships/slide" Target="slides/slide9.xml"/><Relationship Id="rId38" Type="http://schemas.openxmlformats.org/officeDocument/2006/relationships/font" Target="fonts/IBMPlexSansSemiBold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9c2089a5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9c2089a5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a76bd0e5e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a76bd0e5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19c2089a5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19c2089a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a76bd0e5e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a76bd0e5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a76bd0e5e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a76bd0e5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a76bd0e5e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a76bd0e5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a76bd0e5e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a76bd0e5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a76bd0e5e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a76bd0e5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a76bd0e5e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a76bd0e5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19c2089a5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819c2089a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19c2089a5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19c2089a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9c2089a5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9c2089a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19c2089a5_2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19c2089a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19c2089a5_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19c2089a5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19c2089a5_2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19c2089a5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a76bd0e5e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a76bd0e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19c2089a5_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19c2089a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a76bd0e5e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a76bd0e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1)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2)">
  <p:cSld name="BLANK_1">
    <p:bg>
      <p:bgPr>
        <a:solidFill>
          <a:srgbClr val="6E32E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3)">
  <p:cSld name="BLANK_1_1">
    <p:bg>
      <p:bgPr>
        <a:solidFill>
          <a:srgbClr val="00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(01)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2" name="Google Shape;52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1)">
  <p:cSld name="2_Только заголовок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2)">
  <p:cSld name="2_Только заголовок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3)">
  <p:cSld name="2_Только заголовок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4)">
  <p:cSld name="2_Только заголовок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5)">
  <p:cSld name="2_Только заголовок_1_2"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1 - Заголовок | Текст">
  <p:cSld name="2_Только заголовок_1_2_3">
    <p:bg>
      <p:bgPr>
        <a:solidFill>
          <a:srgbClr val="6E32E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88" name="Google Shape;88;p21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2 - Заголовок | Текст">
  <p:cSld name="2_Только заголовок_1_2_3_1">
    <p:bg>
      <p:bgPr>
        <a:solidFill>
          <a:srgbClr val="6E32E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95" name="Google Shape;95;p22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3 - Заголовок | Текст">
  <p:cSld name="2_Только заголовок_1_2_3_1_1">
    <p:bg>
      <p:bgPr>
        <a:solidFill>
          <a:srgbClr val="6E32E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2" name="Google Shape;102;p23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4 - Заголовок | Текст">
  <p:cSld name="2_Только заголовок_1_2_3_1_1_1">
    <p:bg>
      <p:bgPr>
        <a:solidFill>
          <a:srgbClr val="6E32E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5 - Заголовок | Текст">
  <p:cSld name="2_Только заголовок_1_2_3_1_1_1_1">
    <p:bg>
      <p:bgPr>
        <a:solidFill>
          <a:srgbClr val="6E32E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16" name="Google Shape;116;p2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6 - Заголовок | Текст">
  <p:cSld name="2_Только заголовок_1_2_3_1_1_1_1_1">
    <p:bg>
      <p:bgPr>
        <a:solidFill>
          <a:srgbClr val="6E32E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23" name="Google Shape;123;p2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7 - Заголовок | Текст">
  <p:cSld name="2_Только заголовок_1_2_3_1_1_1_1_1_1">
    <p:bg>
      <p:bgPr>
        <a:solidFill>
          <a:srgbClr val="6E32E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0" name="Google Shape;130;p2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8 - Заголовок | Текст">
  <p:cSld name="2_Только заголовок_1_2_3_1_1_1_1_1_1_1">
    <p:bg>
      <p:bgPr>
        <a:solidFill>
          <a:srgbClr val="6E32E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7" name="Google Shape;137;p2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9 - Заголовок | Текст">
  <p:cSld name="2_Только заголовок_1_2_3_1_1_1_1_1_1_1_1">
    <p:bg>
      <p:bgPr>
        <a:solidFill>
          <a:srgbClr val="6E32E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44" name="Google Shape;144;p29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(01)">
  <p:cSld name="2_Только заголовок_1_2_2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083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8" name="Google Shape;148;p3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4)">
  <p:cSld name="2_Только заголовок_1_2_2_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1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5)">
  <p:cSld name="20_Только заголовок_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0" y="0"/>
            <a:ext cx="12192000" cy="1650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3)">
  <p:cSld name="2_Только заголовок_1_2_2_1_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7287617" y="3618254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3" name="Google Shape;163;p32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3214128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32"/>
          <p:cNvSpPr/>
          <p:nvPr/>
        </p:nvSpPr>
        <p:spPr>
          <a:xfrm flipH="1">
            <a:off x="0" y="0"/>
            <a:ext cx="4064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-868625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1)">
  <p:cSld name="2_Только заголовок_1_2_2_1_1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2)">
  <p:cSld name="2_Только заголовок_1_2_2_1_1_2">
    <p:bg>
      <p:bgPr>
        <a:solidFill>
          <a:srgbClr val="6E32E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1)">
  <p:cSld name="2_Только заголовок_1_2_2_1_1_1"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184" name="Google Shape;184;p3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7" name="Google Shape;187;p35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8" name="Google Shape;188;p35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2) 1">
  <p:cSld name="2_Только заголовок_1_2_2_1_1_1_2">
    <p:bg>
      <p:bgPr>
        <a:solidFill>
          <a:srgbClr val="6E32E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92" name="Google Shape;192;p3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1) 1">
  <p:cSld name="2_Только заголовок_1_2_2_1_1_1_1"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2)">
  <p:cSld name="2_Только заголовок_1_2_2_1_1_1_1_1">
    <p:bg>
      <p:bgPr>
        <a:solidFill>
          <a:srgbClr val="6E32E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6)">
  <p:cSld name="2_Только заголовок_1_2_1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3" name="Google Shape;213;p3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1)">
  <p:cSld name="2_Только заголовок_1_2_1_2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7" name="Google Shape;217;p4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1)">
  <p:cSld name="2_Только заголовок_1_2_1_2_1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"/>
              <a:buAutoNum type="arabicPeriod"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0" name="Google Shape;220;p4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2)">
  <p:cSld name="2_Только заголовок_1_2_1_2_1_1">
    <p:bg>
      <p:bgPr>
        <a:solidFill>
          <a:srgbClr val="6E32E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3" name="Google Shape;223;p4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3)">
  <p:cSld name="2_Только заголовок_1_2_1_2_1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6" name="Google Shape;226;p4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7)">
  <p:cSld name="2_Только заголовок_1_2_1_1"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8)">
  <p:cSld name="2_Только заголовок_1_2_1_1_1">
    <p:bg>
      <p:bgPr>
        <a:solidFill>
          <a:srgbClr val="6E32E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2) Название урока">
  <p:cSld name="5_Титульный слайд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8" name="Google Shape;238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7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1) Название урока 1">
  <p:cSld name="4_Титульный слайд_1">
    <p:bg>
      <p:bgPr>
        <a:solidFill>
          <a:srgbClr val="6E32E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6" name="Google Shape;24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— Текст (01)">
  <p:cSld name="11_Только заголовок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pic>
        <p:nvPicPr>
          <p:cNvPr id="252" name="Google Shape;252;p4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4" name="Google Shape;254;p49"/>
          <p:cNvSpPr txBox="1"/>
          <p:nvPr>
            <p:ph idx="2" type="subTitle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3" type="subTitle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2)">
  <p:cSld name="20_Только заголовок_2_1">
    <p:bg>
      <p:bgPr>
        <a:solidFill>
          <a:srgbClr val="6E32E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3)">
  <p:cSld name="20_Только заголовок_2_1_1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1)">
  <p:cSld name="20_Только заголовок_2_1_1_1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2)">
  <p:cSld name="20_Только заголовок_2_1_1_1_1">
    <p:bg>
      <p:bgPr>
        <a:solidFill>
          <a:srgbClr val="6E32E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3)">
  <p:cSld name="20_Только заголовок_2_1_1_1_1_1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23.xml"/><Relationship Id="rId44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6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0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1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13.xml"/><Relationship Id="rId3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gif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Загрузка ОС и процессы</a:t>
            </a:r>
            <a:endParaRPr/>
          </a:p>
        </p:txBody>
      </p:sp>
      <p:sp>
        <p:nvSpPr>
          <p:cNvPr id="261" name="Google Shape;261;p50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Linux</a:t>
            </a:r>
            <a:endParaRPr/>
          </a:p>
        </p:txBody>
      </p:sp>
      <p:sp>
        <p:nvSpPr>
          <p:cNvPr id="262" name="Google Shape;262;p50"/>
          <p:cNvSpPr txBox="1"/>
          <p:nvPr/>
        </p:nvSpPr>
        <p:spPr>
          <a:xfrm>
            <a:off x="6504494" y="973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Урок 4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Существуют</a:t>
            </a:r>
            <a:r>
              <a:rPr lang="ru-RU"/>
              <a:t> специальные сигналы, которые мы можем передать процессу, используя команду </a:t>
            </a:r>
            <a:r>
              <a:rPr b="1" lang="ru-RU"/>
              <a:t>kill</a:t>
            </a:r>
            <a:r>
              <a:rPr lang="ru-RU"/>
              <a:t>. Полный список сигналов можно получить, выполнив команду </a:t>
            </a:r>
            <a:r>
              <a:rPr b="1" lang="ru-RU"/>
              <a:t>kill -l</a:t>
            </a:r>
            <a:r>
              <a:rPr lang="ru-RU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Команда </a:t>
            </a:r>
            <a:r>
              <a:rPr b="1" lang="ru-RU"/>
              <a:t>kill</a:t>
            </a:r>
            <a:r>
              <a:rPr lang="ru-RU"/>
              <a:t> работает с процессом через его PID.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Управление процессами (kill)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Стандартные потоки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Google Shape;343;p61"/>
          <p:cNvGraphicFramePr/>
          <p:nvPr/>
        </p:nvGraphicFramePr>
        <p:xfrm>
          <a:off x="690850" y="42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{97A73105-FB09-4E2F-B97C-65C6ED208B37}</a:tableStyleId>
              </a:tblPr>
              <a:tblGrid>
                <a:gridCol w="1518025"/>
                <a:gridCol w="6231850"/>
              </a:tblGrid>
              <a:tr h="59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Ф</a:t>
                      </a:r>
                      <a:r>
                        <a:rPr b="1"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айловый дескриптор</a:t>
                      </a:r>
                      <a:endParaRPr b="1"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Открытые файлы</a:t>
                      </a:r>
                      <a:endParaRPr b="1"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801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тандартный поток ввода (</a:t>
                      </a:r>
                      <a:r>
                        <a:rPr b="1" lang="ru-RU" sz="1800">
                          <a:solidFill>
                            <a:srgbClr val="2C2D3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STDIN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). Файл, из которого осуществляется чтение данных.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65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тандартный поток вывода (</a:t>
                      </a:r>
                      <a:r>
                        <a:rPr b="1" lang="ru-RU" sz="1800">
                          <a:solidFill>
                            <a:srgbClr val="2C2D3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STDOUT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). Файл, в который осуществляется запись данных.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15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тандартный поток ошибок (</a:t>
                      </a:r>
                      <a:r>
                        <a:rPr b="1" lang="ru-RU" sz="1800">
                          <a:solidFill>
                            <a:srgbClr val="2C2D3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STDERR</a:t>
                      </a:r>
                      <a:r>
                        <a:rPr lang="ru-RU" sz="1800">
                          <a:solidFill>
                            <a:srgbClr val="2C2D3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). Файл, в который осуществляется запись об ошибках или сообщения, которые не могут быть записаны в стандартный поток вывода.</a:t>
                      </a:r>
                      <a:endParaRPr sz="1800">
                        <a:solidFill>
                          <a:srgbClr val="2C2D3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374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...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….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374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file_name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4" name="Google Shape;344;p61"/>
          <p:cNvSpPr/>
          <p:nvPr/>
        </p:nvSpPr>
        <p:spPr>
          <a:xfrm>
            <a:off x="9128100" y="2332550"/>
            <a:ext cx="2631300" cy="6708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ПРОЦЕСС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5" name="Google Shape;345;p61"/>
          <p:cNvSpPr/>
          <p:nvPr/>
        </p:nvSpPr>
        <p:spPr>
          <a:xfrm>
            <a:off x="8522875" y="2625000"/>
            <a:ext cx="528900" cy="19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2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Стандартные потоки можно перенаправлять не только в файлы, но и на ввод другим процессам. Такое перенаправление называют конвейером (pipeline). В нём используется специальный символ «|» (вертикальная черта).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Например, command-1 | command-2|...|command-n перенаправит результат работы команды command-1 на ввод другой команде — command-2, которая в свою очередь перенаправит результат своей работы на ввод следующей команде.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2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Конвейер (pipeline)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3"/>
          <p:cNvSpPr txBox="1"/>
          <p:nvPr>
            <p:ph type="title"/>
          </p:nvPr>
        </p:nvSpPr>
        <p:spPr>
          <a:xfrm>
            <a:off x="690850" y="692150"/>
            <a:ext cx="89985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Мониторинг процессов и состояния компьютера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</a:t>
            </a:r>
            <a:r>
              <a:rPr lang="ru-RU"/>
              <a:t>окажет список запущенных процессов в операционной системе. Эта команда в сочетании с </a:t>
            </a:r>
            <a:r>
              <a:rPr b="1" lang="ru-RU"/>
              <a:t>grep</a:t>
            </a:r>
            <a:r>
              <a:rPr lang="ru-RU"/>
              <a:t> — утилитой, осуществляющей поиск по строкам согласно заданному шаблону, — позволяет найти и получить следующую информацию о процессе: PID, PPID, статус процесса.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6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ps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</a:t>
            </a:r>
            <a:r>
              <a:rPr lang="ru-RU"/>
              <a:t>ыведет список запущенных в системе процессов и информацию о них. </a:t>
            </a:r>
            <a:r>
              <a:rPr lang="ru-RU">
                <a:solidFill>
                  <a:schemeClr val="lt1"/>
                </a:solidFill>
              </a:rPr>
              <a:t>Строка load average </a:t>
            </a:r>
            <a:r>
              <a:rPr lang="ru-RU"/>
              <a:t>п</a:t>
            </a:r>
            <a:r>
              <a:rPr lang="ru-RU"/>
              <a:t>окажет общую загрузку системы.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При этом важно понимать, что значения load average бóльшие, чем количество доступных ядер процессора, говорят о высокой нагрузке на сервер. Также программа по умолчанию сортирует процессы по нагрузке на процессор в режиме реального времени.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top</a:t>
            </a:r>
            <a:r>
              <a:rPr lang="ru-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/>
              <a:t>(table of process) </a:t>
            </a: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</a:t>
            </a:r>
            <a:r>
              <a:rPr lang="ru-RU"/>
              <a:t>окажет размер смонтированных файловых систем в ОС, а также занятое и свободное пространство на них.</a:t>
            </a:r>
            <a:endParaRPr/>
          </a:p>
        </p:txBody>
      </p:sp>
      <p:sp>
        <p:nvSpPr>
          <p:cNvPr id="374" name="Google Shape;374;p6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7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Каждый день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вы становитесь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лучше :)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124" y="493775"/>
            <a:ext cx="5636076" cy="524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1"/>
          <p:cNvSpPr txBox="1"/>
          <p:nvPr>
            <p:ph type="title"/>
          </p:nvPr>
        </p:nvSpPr>
        <p:spPr>
          <a:xfrm>
            <a:off x="690850" y="692150"/>
            <a:ext cx="62550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Вопросы по практическому заданию и предыдущему уроку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Загрузка операционной системы.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Процесс. Управление процессами.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Атрибуты процессов.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Управление процессами.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Мониторинг процессов и состояния компьютера.</a:t>
            </a:r>
            <a:endParaRPr/>
          </a:p>
        </p:txBody>
      </p:sp>
      <p:sp>
        <p:nvSpPr>
          <p:cNvPr id="274" name="Google Shape;274;p5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План урока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Загрузка операционной системы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93A3"/>
              </a:solidFill>
            </a:endParaRPr>
          </a:p>
        </p:txBody>
      </p:sp>
      <p:sp>
        <p:nvSpPr>
          <p:cNvPr id="280" name="Google Shape;280;p53"/>
          <p:cNvSpPr/>
          <p:nvPr/>
        </p:nvSpPr>
        <p:spPr>
          <a:xfrm>
            <a:off x="7589500" y="692150"/>
            <a:ext cx="3273600" cy="836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BIOS/UEFI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1" name="Google Shape;281;p53"/>
          <p:cNvSpPr/>
          <p:nvPr/>
        </p:nvSpPr>
        <p:spPr>
          <a:xfrm>
            <a:off x="7589500" y="1730643"/>
            <a:ext cx="3273600" cy="836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GRUB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2" name="Google Shape;282;p53"/>
          <p:cNvSpPr/>
          <p:nvPr/>
        </p:nvSpPr>
        <p:spPr>
          <a:xfrm>
            <a:off x="7589500" y="2769117"/>
            <a:ext cx="3273600" cy="836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Linux kernel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&amp; 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initrd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3" name="Google Shape;283;p53"/>
          <p:cNvSpPr/>
          <p:nvPr/>
        </p:nvSpPr>
        <p:spPr>
          <a:xfrm>
            <a:off x="7589500" y="3773848"/>
            <a:ext cx="3273600" cy="836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systemd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4" name="Google Shape;284;p53"/>
          <p:cNvSpPr/>
          <p:nvPr/>
        </p:nvSpPr>
        <p:spPr>
          <a:xfrm>
            <a:off x="7589500" y="4846121"/>
            <a:ext cx="3273600" cy="836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terminal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Процесс </a:t>
            </a:r>
            <a:r>
              <a:rPr lang="ru-RU"/>
              <a:t>—</a:t>
            </a:r>
            <a:r>
              <a:rPr b="1" lang="ru-RU"/>
              <a:t> </a:t>
            </a:r>
            <a:r>
              <a:rPr lang="ru-RU"/>
              <a:t>одно из основополагающих понятий в ОС Linux. По сути, это совокупность какого-то кода, выполняющегося в памяти компьютера. Но есть приложения, которые могут создавать в результате своей работы не один, а несколько процессов.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Каждая команда, которую мы выполняем в терминале, или приложение, которое мы запускаем в графической оболочке, также порождает процессы.</a:t>
            </a:r>
            <a:endParaRPr/>
          </a:p>
        </p:txBody>
      </p:sp>
      <p:sp>
        <p:nvSpPr>
          <p:cNvPr id="290" name="Google Shape;290;p54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Что такое процесс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idx="1" type="subTitle"/>
          </p:nvPr>
        </p:nvSpPr>
        <p:spPr>
          <a:xfrm>
            <a:off x="690850" y="2247775"/>
            <a:ext cx="31428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Процесс работает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5"/>
          <p:cNvSpPr txBox="1"/>
          <p:nvPr>
            <p:ph idx="2" type="subTitle"/>
          </p:nvPr>
        </p:nvSpPr>
        <p:spPr>
          <a:xfrm>
            <a:off x="4524600" y="2247775"/>
            <a:ext cx="31428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Процесс спит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5"/>
          <p:cNvSpPr txBox="1"/>
          <p:nvPr>
            <p:ph idx="3" type="subTitle"/>
          </p:nvPr>
        </p:nvSpPr>
        <p:spPr>
          <a:xfrm>
            <a:off x="8358350" y="2247775"/>
            <a:ext cx="31428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Процесс-зомби</a:t>
            </a:r>
            <a:endParaRPr/>
          </a:p>
        </p:txBody>
      </p:sp>
      <p:sp>
        <p:nvSpPr>
          <p:cNvPr id="298" name="Google Shape;298;p5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Некоторые с</a:t>
            </a:r>
            <a:r>
              <a:rPr lang="ru-RU"/>
              <a:t>остояния процесса</a:t>
            </a:r>
            <a:endParaRPr/>
          </a:p>
        </p:txBody>
      </p:sp>
      <p:pic>
        <p:nvPicPr>
          <p:cNvPr id="299" name="Google Shape;2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550" y="3380225"/>
            <a:ext cx="843850" cy="93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025" y="3409888"/>
            <a:ext cx="1330425" cy="8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15438" y="3331663"/>
            <a:ext cx="1028625" cy="10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Атрибуты процессов</a:t>
            </a:r>
            <a:endParaRPr/>
          </a:p>
        </p:txBody>
      </p:sp>
      <p:sp>
        <p:nvSpPr>
          <p:cNvPr id="307" name="Google Shape;307;p56"/>
          <p:cNvSpPr/>
          <p:nvPr/>
        </p:nvSpPr>
        <p:spPr>
          <a:xfrm>
            <a:off x="829790" y="1868950"/>
            <a:ext cx="4866900" cy="8223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</a:rPr>
              <a:t>PID</a:t>
            </a:r>
            <a:r>
              <a:rPr lang="ru-RU" sz="1800">
                <a:solidFill>
                  <a:srgbClr val="FFFFFF"/>
                </a:solidFill>
              </a:rPr>
              <a:t> — идентификатор процесса (Process Identifier)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8" name="Google Shape;308;p56"/>
          <p:cNvSpPr/>
          <p:nvPr/>
        </p:nvSpPr>
        <p:spPr>
          <a:xfrm>
            <a:off x="829790" y="2914639"/>
            <a:ext cx="4866900" cy="8223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</a:rPr>
              <a:t>PPID</a:t>
            </a:r>
            <a:r>
              <a:rPr lang="ru-RU" sz="1800">
                <a:solidFill>
                  <a:srgbClr val="FFFFFF"/>
                </a:solidFill>
              </a:rPr>
              <a:t> — идентификатор родительского процесса (Parent Process Identifier)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9" name="Google Shape;309;p56"/>
          <p:cNvSpPr/>
          <p:nvPr/>
        </p:nvSpPr>
        <p:spPr>
          <a:xfrm>
            <a:off x="829790" y="3926980"/>
            <a:ext cx="4866900" cy="8223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</a:rPr>
              <a:t>UID</a:t>
            </a:r>
            <a:r>
              <a:rPr lang="ru-RU" sz="1800">
                <a:solidFill>
                  <a:srgbClr val="FFFFFF"/>
                </a:solidFill>
              </a:rPr>
              <a:t> — владелец процесса, пользователь, от которого запущен процесс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0" name="Google Shape;310;p56"/>
          <p:cNvSpPr/>
          <p:nvPr/>
        </p:nvSpPr>
        <p:spPr>
          <a:xfrm>
            <a:off x="829800" y="4939300"/>
            <a:ext cx="4866900" cy="8223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</a:rPr>
              <a:t>CMD</a:t>
            </a:r>
            <a:r>
              <a:rPr lang="ru-RU" sz="1800">
                <a:solidFill>
                  <a:srgbClr val="FFFFFF"/>
                </a:solidFill>
              </a:rPr>
              <a:t> — команда, запустившая процесс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1" name="Google Shape;311;p56"/>
          <p:cNvSpPr/>
          <p:nvPr/>
        </p:nvSpPr>
        <p:spPr>
          <a:xfrm>
            <a:off x="7006683" y="3419471"/>
            <a:ext cx="4229400" cy="82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</a:rPr>
              <a:t>ПРОЦЕСС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312" name="Google Shape;312;p56"/>
          <p:cNvCxnSpPr/>
          <p:nvPr/>
        </p:nvCxnSpPr>
        <p:spPr>
          <a:xfrm>
            <a:off x="5704683" y="2186471"/>
            <a:ext cx="1713000" cy="119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3" name="Google Shape;313;p56"/>
          <p:cNvCxnSpPr>
            <a:stCxn id="308" idx="3"/>
          </p:cNvCxnSpPr>
          <p:nvPr/>
        </p:nvCxnSpPr>
        <p:spPr>
          <a:xfrm>
            <a:off x="5696690" y="3325789"/>
            <a:ext cx="1314900" cy="21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Google Shape;314;p56"/>
          <p:cNvCxnSpPr>
            <a:stCxn id="309" idx="3"/>
          </p:cNvCxnSpPr>
          <p:nvPr/>
        </p:nvCxnSpPr>
        <p:spPr>
          <a:xfrm flipH="1" rot="10800000">
            <a:off x="5696690" y="4103830"/>
            <a:ext cx="1336800" cy="23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5" name="Google Shape;315;p56"/>
          <p:cNvCxnSpPr>
            <a:stCxn id="310" idx="3"/>
          </p:cNvCxnSpPr>
          <p:nvPr/>
        </p:nvCxnSpPr>
        <p:spPr>
          <a:xfrm flipH="1" rot="10800000">
            <a:off x="5696700" y="4301350"/>
            <a:ext cx="1731900" cy="104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Управление процессами осуществляется через утилиту systemctl.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systemctl</a:t>
            </a:r>
            <a:r>
              <a:rPr lang="ru-RU"/>
              <a:t> — основная команда для управления и мониторинга systemd. Позволяет получать информацию о состоянии системы и запущенных службах, а также управлять службами. Более подробную информацию можно получить на страницах справочного руководства man systemctl. </a:t>
            </a:r>
            <a:endParaRPr/>
          </a:p>
        </p:txBody>
      </p:sp>
      <p:sp>
        <p:nvSpPr>
          <p:cNvPr id="321" name="Google Shape;321;p5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Управление процессами (systemctl)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8"/>
          <p:cNvSpPr txBox="1"/>
          <p:nvPr>
            <p:ph idx="1" type="body"/>
          </p:nvPr>
        </p:nvSpPr>
        <p:spPr>
          <a:xfrm>
            <a:off x="691025" y="1943275"/>
            <a:ext cx="10778700" cy="3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b="1" lang="ru-RU"/>
              <a:t>s</a:t>
            </a:r>
            <a:r>
              <a:rPr b="1" lang="ru-RU"/>
              <a:t>ystemctl status</a:t>
            </a:r>
            <a:r>
              <a:rPr lang="ru-RU"/>
              <a:t> выведет на экран состояние системы.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b="1" lang="ru-RU"/>
              <a:t>systemctl</a:t>
            </a:r>
            <a:r>
              <a:rPr lang="ru-RU"/>
              <a:t> выведет список запущенных юнитов. С точки зрения systemctl, юнитом может быть служба, точка монтирования дискового устройства.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b="1" lang="ru-RU"/>
              <a:t>systemctl [start|stop|status|restart|reload] service_name</a:t>
            </a:r>
            <a:r>
              <a:rPr lang="ru-RU"/>
              <a:t> позволит запустить службу (start), остановить (stop), получить информацию о службе (status), перезапустить службу (restart), перечитать конфигурационный файл службы (reload).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AutoNum type="arabicPeriod"/>
            </a:pPr>
            <a:r>
              <a:rPr b="1" lang="ru-RU"/>
              <a:t>systemctl [enable|disable] service_name</a:t>
            </a:r>
            <a:r>
              <a:rPr lang="ru-RU"/>
              <a:t> позволит добавить (enable) или убрать (disable) службу из автозагрузки.</a:t>
            </a:r>
            <a:endParaRPr/>
          </a:p>
        </p:txBody>
      </p:sp>
      <p:sp>
        <p:nvSpPr>
          <p:cNvPr id="327" name="Google Shape;327;p58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Основные параметры systemctl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