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embeddedFontLst>
    <p:embeddedFont>
      <p:font typeface="IBM Plex Sans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IBM Plex Sans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72CD5F-F6A7-466F-AE79-985B6149B02F}">
  <a:tblStyle styleId="{2C72CD5F-F6A7-466F-AE79-985B6149B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BMPlexSans-bold.fntdata"/><Relationship Id="rId25" Type="http://schemas.openxmlformats.org/officeDocument/2006/relationships/font" Target="fonts/IBMPlexSans-regular.fntdata"/><Relationship Id="rId28" Type="http://schemas.openxmlformats.org/officeDocument/2006/relationships/font" Target="fonts/IBMPlexSans-boldItalic.fntdata"/><Relationship Id="rId27" Type="http://schemas.openxmlformats.org/officeDocument/2006/relationships/font" Target="fonts/IBMPlexSa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4.xml"/><Relationship Id="rId33" Type="http://schemas.openxmlformats.org/officeDocument/2006/relationships/font" Target="fonts/Roboto-regular.fntdata"/><Relationship Id="rId10" Type="http://schemas.openxmlformats.org/officeDocument/2006/relationships/slide" Target="slides/slide3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Roboto-italic.fntdata"/><Relationship Id="rId12" Type="http://schemas.openxmlformats.org/officeDocument/2006/relationships/slide" Target="slides/slide5.xml"/><Relationship Id="rId34" Type="http://schemas.openxmlformats.org/officeDocument/2006/relationships/font" Target="fonts/Roboto-bold.fntdata"/><Relationship Id="rId15" Type="http://schemas.openxmlformats.org/officeDocument/2006/relationships/slide" Target="slides/slide8.xml"/><Relationship Id="rId37" Type="http://schemas.openxmlformats.org/officeDocument/2006/relationships/font" Target="fonts/IBMPlexSansSemiBold-regular.fntdata"/><Relationship Id="rId14" Type="http://schemas.openxmlformats.org/officeDocument/2006/relationships/slide" Target="slides/slide7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39" Type="http://schemas.openxmlformats.org/officeDocument/2006/relationships/font" Target="fonts/IBMPlexSansSemiBold-italic.fntdata"/><Relationship Id="rId16" Type="http://schemas.openxmlformats.org/officeDocument/2006/relationships/slide" Target="slides/slide9.xml"/><Relationship Id="rId38" Type="http://schemas.openxmlformats.org/officeDocument/2006/relationships/font" Target="fonts/IBMPlexSansSemi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a770e00b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a770e00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a770e00b0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a770e00b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a770e00b0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a770e00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a770e00b0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a770e00b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770e00b0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a770e00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a770e00b0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a770e00b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19c2089a5_2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19c2089a5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c2089a5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c2089a5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19c2089a5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19c2089a5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a770e00b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a770e00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a770e00b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a770e00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19c2089a5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19c2089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a76bd0e5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a76bd0e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19285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Устройство файловой системы Linux. Понятия файла и каталога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3239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ru-RU" sz="2200">
                <a:latin typeface="IBM Plex Sans"/>
                <a:ea typeface="IBM Plex Sans"/>
                <a:cs typeface="IBM Plex Sans"/>
                <a:sym typeface="IBM Plex Sans"/>
              </a:rPr>
              <a:t>Урок 5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690850" y="1729075"/>
            <a:ext cx="10810200" cy="43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Ссылки</a:t>
            </a:r>
            <a:r>
              <a:rPr lang="ru-RU"/>
              <a:t> — это особенность файловой системы, которая позволяет размещать один и тот же файл в разных каталогах.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Жёсткая ссылка</a:t>
            </a:r>
            <a:r>
              <a:rPr lang="ru-RU"/>
              <a:t> — это запись в каталоге, указывающая на inode. Создаётся только для файлов, за исключением специальных записей, указывающих на саму директорию (.) и родительскую директорию (..). Жёсткие ссылки используются только в пределах одного раздела.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Символическая ссылка</a:t>
            </a:r>
            <a:r>
              <a:rPr lang="ru-RU"/>
              <a:t> — это запись в каталоге, указывающая на имя объекта с другим inode. Наиболее близка к ярлыку в Windows. Она может ссылаться на файл и на каталог. Символические ссылки могут существовать на разных разделах.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9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Жёсткие и символические ссылки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idx="1" type="body"/>
          </p:nvPr>
        </p:nvSpPr>
        <p:spPr>
          <a:xfrm>
            <a:off x="691025" y="1714675"/>
            <a:ext cx="10778700" cy="179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 файлов и каталогов есть ряд атрибутов, хранящихся в inode. Полный вывод атрибутов мы можем посмотреть, выполнив команду ls -l.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Первый столбец вывода покажет права доступа к файлу или каталогу. Символы столбца можно условно разделить на четыре группы: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Права доступа к файлам и каталогам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Права доступа к файлам и каталогам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7" name="Google Shape;357;p61"/>
          <p:cNvGraphicFramePr/>
          <p:nvPr/>
        </p:nvGraphicFramePr>
        <p:xfrm>
          <a:off x="766775" y="2022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{2C72CD5F-F6A7-466F-AE79-985B6149B02F}</a:tableStyleId>
              </a:tblPr>
              <a:tblGrid>
                <a:gridCol w="2675700"/>
                <a:gridCol w="2675700"/>
                <a:gridCol w="2675700"/>
                <a:gridCol w="2675700"/>
              </a:tblGrid>
              <a:tr h="889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Тип файла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</a:t>
                      </a: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рава доступа для владельца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</a:t>
                      </a:r>
                      <a:r>
                        <a:rPr lang="ru-RU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рава доступа для группы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</a:t>
                      </a:r>
                      <a:r>
                        <a:rPr lang="ru-RU" sz="1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рава доступа для всех остальных</a:t>
                      </a:r>
                      <a:endParaRPr sz="1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ctr"/>
                </a:tc>
              </a:tr>
              <a:tr h="5903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- — обычный файл;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 — каталог;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 — файл блочного устройства;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 — файл символьного устройства;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 — socket;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 — именованный канал (pipe);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 — символическая ссылка (link).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 (read) — чтение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 (read) — чтение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 (read) — чтение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90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 (write) — запись 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 (write) — запись 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 (write) — запись 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7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 (execute) — выполнение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 (execute) — выполнение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x (execute) — выполнение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r (read)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/>
              <a:t>Возможность открытия и чтения файла или просмотр содержимого каталога.</a:t>
            </a:r>
            <a:endParaRPr b="0"/>
          </a:p>
        </p:txBody>
      </p:sp>
      <p:sp>
        <p:nvSpPr>
          <p:cNvPr id="363" name="Google Shape;363;p62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w (write) </a:t>
            </a:r>
            <a:r>
              <a:rPr b="0" lang="ru-RU"/>
              <a:t>Возможность изменить содержимое файла или возможность создавать, удалять или переименовывать объекты в каталоге.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2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x (execute) </a:t>
            </a:r>
            <a:r>
              <a:rPr b="0" lang="ru-RU"/>
              <a:t>Возможность выполнить файл (запустить программу, скрипт) или возможность войти в каталог и получить атрибуты объектов.</a:t>
            </a:r>
            <a:endParaRPr b="0"/>
          </a:p>
        </p:txBody>
      </p:sp>
      <p:sp>
        <p:nvSpPr>
          <p:cNvPr id="365" name="Google Shape;365;p62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Права доступа к файлам и каталогам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idx="1" type="body"/>
          </p:nvPr>
        </p:nvSpPr>
        <p:spPr>
          <a:xfrm>
            <a:off x="691025" y="1714675"/>
            <a:ext cx="10778700" cy="179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/>
              <a:t>Права доступа можно представить в численном виде, используя восьмеричную систему счисления, согласно таблице:</a:t>
            </a:r>
            <a:endParaRPr/>
          </a:p>
        </p:txBody>
      </p:sp>
      <p:sp>
        <p:nvSpPr>
          <p:cNvPr id="371" name="Google Shape;371;p63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Права доступа к файлам и каталогам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2" name="Google Shape;372;p63"/>
          <p:cNvGraphicFramePr/>
          <p:nvPr/>
        </p:nvGraphicFramePr>
        <p:xfrm>
          <a:off x="690850" y="27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{2C72CD5F-F6A7-466F-AE79-985B6149B02F}</a:tableStyleId>
              </a:tblPr>
              <a:tblGrid>
                <a:gridCol w="1887250"/>
                <a:gridCol w="1792550"/>
                <a:gridCol w="3243525"/>
                <a:gridCol w="3855400"/>
              </a:tblGrid>
              <a:tr h="18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В</a:t>
                      </a:r>
                      <a:r>
                        <a:rPr b="1" lang="ru-RU" sz="1800"/>
                        <a:t>осьмеричная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С</a:t>
                      </a:r>
                      <a:r>
                        <a:rPr b="1" lang="ru-RU" sz="1800"/>
                        <a:t>имвольная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П</a:t>
                      </a:r>
                      <a:r>
                        <a:rPr b="1" lang="ru-RU" sz="1800"/>
                        <a:t>рава на файл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/>
                        <a:t>П</a:t>
                      </a:r>
                      <a:r>
                        <a:rPr b="1" lang="ru-RU" sz="1800"/>
                        <a:t>рава на каталог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1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---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</a:t>
                      </a:r>
                      <a:r>
                        <a:rPr lang="ru-RU" sz="1800"/>
                        <a:t>ет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</a:t>
                      </a:r>
                      <a:r>
                        <a:rPr lang="ru-RU" sz="1800"/>
                        <a:t>ет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9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--x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</a:t>
                      </a:r>
                      <a:r>
                        <a:rPr lang="ru-RU" sz="1800"/>
                        <a:t>ыполнение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</a:t>
                      </a:r>
                      <a:r>
                        <a:rPr lang="ru-RU" sz="1800"/>
                        <a:t>озможность зайти в каталог и прочитать атрибуты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-w-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</a:t>
                      </a:r>
                      <a:r>
                        <a:rPr lang="ru-RU" sz="1800"/>
                        <a:t>зменение содержимого файла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</a:t>
                      </a:r>
                      <a:r>
                        <a:rPr lang="ru-RU" sz="1800"/>
                        <a:t>озможность изменить содержимое каталога (создать файл или каталог)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690850" y="692150"/>
            <a:ext cx="10778700" cy="102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Права доступа к файлам и каталогам</a:t>
            </a:r>
            <a:endParaRPr/>
          </a:p>
        </p:txBody>
      </p:sp>
      <p:graphicFrame>
        <p:nvGraphicFramePr>
          <p:cNvPr id="378" name="Google Shape;378;p64"/>
          <p:cNvGraphicFramePr/>
          <p:nvPr/>
        </p:nvGraphicFramePr>
        <p:xfrm>
          <a:off x="766775" y="179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{2C72CD5F-F6A7-466F-AE79-985B6149B02F}</a:tableStyleId>
              </a:tblPr>
              <a:tblGrid>
                <a:gridCol w="1364600"/>
                <a:gridCol w="1377750"/>
                <a:gridCol w="4132200"/>
                <a:gridCol w="3828250"/>
              </a:tblGrid>
              <a:tr h="7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-wx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</a:t>
                      </a:r>
                      <a:r>
                        <a:rPr lang="ru-RU"/>
                        <a:t>зменение и выполнение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/>
                        <a:t>В</a:t>
                      </a:r>
                      <a:r>
                        <a:rPr lang="ru-RU">
                          <a:solidFill>
                            <a:srgbClr val="000000"/>
                          </a:solidFill>
                        </a:rPr>
                        <a:t>озможность изменить содержимое  каталога и прочитать атрибуты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Ч</a:t>
                      </a:r>
                      <a:r>
                        <a:rPr lang="ru-RU"/>
                        <a:t>тение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</a:t>
                      </a:r>
                      <a:r>
                        <a:rPr lang="ru-RU"/>
                        <a:t>росмотр содержимого каталога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r-x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Ч</a:t>
                      </a:r>
                      <a:r>
                        <a:rPr lang="ru-RU"/>
                        <a:t>тение и выполнение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</a:t>
                      </a:r>
                      <a:r>
                        <a:rPr lang="ru-RU"/>
                        <a:t>росмотр содержимого каталога и атрибутов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rw-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Ч</a:t>
                      </a:r>
                      <a:r>
                        <a:rPr lang="ru-RU"/>
                        <a:t>тение и запись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Ч</a:t>
                      </a:r>
                      <a:r>
                        <a:rPr lang="ru-RU"/>
                        <a:t>тение и изменение содержимого каталога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rwx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</a:t>
                      </a:r>
                      <a:r>
                        <a:rPr lang="ru-RU"/>
                        <a:t>олные права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</a:t>
                      </a:r>
                      <a:r>
                        <a:rPr lang="ru-RU"/>
                        <a:t>олные права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Специальные биты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4" name="Google Shape;384;p65"/>
          <p:cNvSpPr txBox="1"/>
          <p:nvPr>
            <p:ph idx="1" type="subTitle"/>
          </p:nvPr>
        </p:nvSpPr>
        <p:spPr>
          <a:xfrm>
            <a:off x="6419100" y="570575"/>
            <a:ext cx="5365800" cy="12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SUID (set user ID upon execution)</a:t>
            </a:r>
            <a:r>
              <a:rPr b="0" lang="ru-RU" sz="1800"/>
              <a:t> — установка ID пользователя во время выполнения. Разрешает пользователям запускать файл на исполнение с правами того пользователя, которому принадлежит данный файл. SUID работает с файлами.</a:t>
            </a:r>
            <a:endParaRPr b="0" sz="1800"/>
          </a:p>
        </p:txBody>
      </p:sp>
      <p:sp>
        <p:nvSpPr>
          <p:cNvPr id="385" name="Google Shape;385;p65"/>
          <p:cNvSpPr txBox="1"/>
          <p:nvPr>
            <p:ph idx="2" type="subTitle"/>
          </p:nvPr>
        </p:nvSpPr>
        <p:spPr>
          <a:xfrm>
            <a:off x="6419100" y="2754175"/>
            <a:ext cx="5365800" cy="15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SGID (set group ID upon execution)</a:t>
            </a:r>
            <a:r>
              <a:rPr b="0" lang="ru-RU" sz="1800"/>
              <a:t> — установка ID группы во время выполнения, применяется преимущественно к каталогам. Этот атрибут устанавливает идентификатор группы каталога, а не группы владельца, который создал файл в этом каталоге.</a:t>
            </a:r>
            <a:endParaRPr b="0" sz="1800"/>
          </a:p>
        </p:txBody>
      </p:sp>
      <p:sp>
        <p:nvSpPr>
          <p:cNvPr id="386" name="Google Shape;386;p65"/>
          <p:cNvSpPr txBox="1"/>
          <p:nvPr>
            <p:ph idx="3" type="subTitle"/>
          </p:nvPr>
        </p:nvSpPr>
        <p:spPr>
          <a:xfrm>
            <a:off x="6419100" y="5080400"/>
            <a:ext cx="5365800" cy="10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Sticky</a:t>
            </a:r>
            <a:r>
              <a:rPr b="0" lang="ru-RU" sz="1800"/>
              <a:t> — дополнительный атрибут, который устанавливается для каталогов. Файлы из каталога с таким битом может удалить только владелец (пользователь, создавший этот файл).</a:t>
            </a:r>
            <a:endParaRPr b="0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6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124" y="493775"/>
            <a:ext cx="5636076" cy="52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1"/>
          <p:cNvSpPr txBox="1"/>
          <p:nvPr>
            <p:ph type="title"/>
          </p:nvPr>
        </p:nvSpPr>
        <p:spPr>
          <a:xfrm>
            <a:off x="690850" y="692150"/>
            <a:ext cx="62550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практическому заданию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Файловая система.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Понятия файла и каталога.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Типы файлов в Linux.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inode и каталог.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Права доступа к файлам и каталогам.</a:t>
            </a:r>
            <a:endParaRPr/>
          </a:p>
        </p:txBody>
      </p:sp>
      <p:sp>
        <p:nvSpPr>
          <p:cNvPr id="274" name="Google Shape;274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Хранение данных на диске организуется операционной системой при помощи файловых систем. В Linux файловая система представляет данные в виде вложенных друг в друга каталогов, в которых хранятся файлы.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Файловая система в Linux </a:t>
            </a:r>
            <a:r>
              <a:rPr lang="ru-RU"/>
              <a:t>— это древовидная структура. В ней есть корневой каталог, от которого «растут» все остальные каталоги и файлы.</a:t>
            </a:r>
            <a:endParaRPr/>
          </a:p>
        </p:txBody>
      </p:sp>
      <p:sp>
        <p:nvSpPr>
          <p:cNvPr id="280" name="Google Shape;280;p53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Файловая система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Файловая система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286" name="Google Shape;286;p54"/>
          <p:cNvSpPr/>
          <p:nvPr/>
        </p:nvSpPr>
        <p:spPr>
          <a:xfrm>
            <a:off x="6740800" y="1488725"/>
            <a:ext cx="3078000" cy="4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орневой каталог: “/”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54"/>
          <p:cNvSpPr/>
          <p:nvPr/>
        </p:nvSpPr>
        <p:spPr>
          <a:xfrm>
            <a:off x="9366209" y="2620008"/>
            <a:ext cx="1771500" cy="4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одкаталог 1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8817944" y="2151111"/>
            <a:ext cx="1771500" cy="4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аталог 1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54"/>
          <p:cNvSpPr/>
          <p:nvPr/>
        </p:nvSpPr>
        <p:spPr>
          <a:xfrm>
            <a:off x="9818868" y="3170860"/>
            <a:ext cx="1771500" cy="4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айл 1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8817944" y="4331720"/>
            <a:ext cx="1771500" cy="4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аталог 3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1" name="Google Shape;291;p54"/>
          <p:cNvCxnSpPr/>
          <p:nvPr/>
        </p:nvCxnSpPr>
        <p:spPr>
          <a:xfrm>
            <a:off x="8270086" y="1897325"/>
            <a:ext cx="15900" cy="2639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4"/>
          <p:cNvSpPr/>
          <p:nvPr/>
        </p:nvSpPr>
        <p:spPr>
          <a:xfrm>
            <a:off x="8817944" y="3751290"/>
            <a:ext cx="1771500" cy="408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аталог 2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3" name="Google Shape;293;p54"/>
          <p:cNvCxnSpPr>
            <a:stCxn id="288" idx="1"/>
            <a:endCxn id="287" idx="1"/>
          </p:cNvCxnSpPr>
          <p:nvPr/>
        </p:nvCxnSpPr>
        <p:spPr>
          <a:xfrm>
            <a:off x="8817944" y="2355411"/>
            <a:ext cx="548400" cy="468900"/>
          </a:xfrm>
          <a:prstGeom prst="bentConnector3">
            <a:avLst>
              <a:gd fmla="val -43422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54"/>
          <p:cNvCxnSpPr>
            <a:stCxn id="287" idx="1"/>
            <a:endCxn id="289" idx="1"/>
          </p:cNvCxnSpPr>
          <p:nvPr/>
        </p:nvCxnSpPr>
        <p:spPr>
          <a:xfrm>
            <a:off x="9366209" y="2824308"/>
            <a:ext cx="452700" cy="550800"/>
          </a:xfrm>
          <a:prstGeom prst="bentConnector3">
            <a:avLst>
              <a:gd fmla="val -52601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54"/>
          <p:cNvCxnSpPr>
            <a:endCxn id="292" idx="1"/>
          </p:cNvCxnSpPr>
          <p:nvPr/>
        </p:nvCxnSpPr>
        <p:spPr>
          <a:xfrm>
            <a:off x="8276144" y="3943890"/>
            <a:ext cx="541800" cy="11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54"/>
          <p:cNvCxnSpPr>
            <a:endCxn id="290" idx="1"/>
          </p:cNvCxnSpPr>
          <p:nvPr/>
        </p:nvCxnSpPr>
        <p:spPr>
          <a:xfrm flipH="1" rot="10800000">
            <a:off x="8295644" y="4536020"/>
            <a:ext cx="522300" cy="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54"/>
          <p:cNvCxnSpPr/>
          <p:nvPr/>
        </p:nvCxnSpPr>
        <p:spPr>
          <a:xfrm>
            <a:off x="8285925" y="2350775"/>
            <a:ext cx="184500" cy="9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Файл</a:t>
            </a:r>
            <a:r>
              <a:rPr lang="ru-RU"/>
              <a:t> — ключевое понятие в Linux. Посредством файлов операционная система взаимодействует с пользователем, процессы взаимодействуют между собой и с пользователем.</a:t>
            </a:r>
            <a:endParaRPr/>
          </a:p>
        </p:txBody>
      </p:sp>
      <p:sp>
        <p:nvSpPr>
          <p:cNvPr id="303" name="Google Shape;303;p55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Типы файлов в 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Типы файлов в Linux</a:t>
            </a:r>
            <a:endParaRPr/>
          </a:p>
        </p:txBody>
      </p:sp>
      <p:sp>
        <p:nvSpPr>
          <p:cNvPr id="309" name="Google Shape;309;p56"/>
          <p:cNvSpPr/>
          <p:nvPr/>
        </p:nvSpPr>
        <p:spPr>
          <a:xfrm>
            <a:off x="4526484" y="1816502"/>
            <a:ext cx="2554800" cy="82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Т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ипы файлов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0" name="Google Shape;310;p56"/>
          <p:cNvSpPr/>
          <p:nvPr/>
        </p:nvSpPr>
        <p:spPr>
          <a:xfrm>
            <a:off x="449550" y="3049925"/>
            <a:ext cx="16344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О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бычные файлы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2331453" y="3049925"/>
            <a:ext cx="16344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К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аталоги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2" name="Google Shape;312;p56"/>
          <p:cNvSpPr/>
          <p:nvPr/>
        </p:nvSpPr>
        <p:spPr>
          <a:xfrm>
            <a:off x="6096000" y="3049925"/>
            <a:ext cx="17013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менованные каналы (pipe)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56"/>
          <p:cNvSpPr/>
          <p:nvPr/>
        </p:nvSpPr>
        <p:spPr>
          <a:xfrm>
            <a:off x="4213356" y="3049925"/>
            <a:ext cx="16344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айлы физических устройств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9905725" y="3049925"/>
            <a:ext cx="19068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айлы- символические ссылки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5" name="Google Shape;315;p56"/>
          <p:cNvSpPr/>
          <p:nvPr/>
        </p:nvSpPr>
        <p:spPr>
          <a:xfrm>
            <a:off x="7977161" y="3049925"/>
            <a:ext cx="16344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айлы- сокеты (sockets)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6" name="Google Shape;316;p56"/>
          <p:cNvSpPr/>
          <p:nvPr/>
        </p:nvSpPr>
        <p:spPr>
          <a:xfrm>
            <a:off x="4213356" y="4126910"/>
            <a:ext cx="1634400" cy="7605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Б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лочные файлы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7" name="Google Shape;317;p56"/>
          <p:cNvSpPr/>
          <p:nvPr/>
        </p:nvSpPr>
        <p:spPr>
          <a:xfrm>
            <a:off x="4213356" y="5006375"/>
            <a:ext cx="1634400" cy="957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имвольные файлы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8" name="Google Shape;318;p56"/>
          <p:cNvCxnSpPr>
            <a:stCxn id="310" idx="0"/>
            <a:endCxn id="309" idx="1"/>
          </p:cNvCxnSpPr>
          <p:nvPr/>
        </p:nvCxnSpPr>
        <p:spPr>
          <a:xfrm rot="-5400000">
            <a:off x="2486400" y="1009775"/>
            <a:ext cx="820500" cy="32598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56"/>
          <p:cNvCxnSpPr>
            <a:stCxn id="309" idx="3"/>
            <a:endCxn id="314" idx="0"/>
          </p:cNvCxnSpPr>
          <p:nvPr/>
        </p:nvCxnSpPr>
        <p:spPr>
          <a:xfrm>
            <a:off x="7081284" y="2229452"/>
            <a:ext cx="3777900" cy="8205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56"/>
          <p:cNvCxnSpPr>
            <a:stCxn id="311" idx="0"/>
          </p:cNvCxnSpPr>
          <p:nvPr/>
        </p:nvCxnSpPr>
        <p:spPr>
          <a:xfrm rot="10800000">
            <a:off x="3145053" y="2224625"/>
            <a:ext cx="3600" cy="8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56"/>
          <p:cNvCxnSpPr>
            <a:stCxn id="315" idx="0"/>
          </p:cNvCxnSpPr>
          <p:nvPr/>
        </p:nvCxnSpPr>
        <p:spPr>
          <a:xfrm rot="10800000">
            <a:off x="8785961" y="2224625"/>
            <a:ext cx="8400" cy="82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56"/>
          <p:cNvCxnSpPr>
            <a:endCxn id="312" idx="0"/>
          </p:cNvCxnSpPr>
          <p:nvPr/>
        </p:nvCxnSpPr>
        <p:spPr>
          <a:xfrm flipH="1">
            <a:off x="6946650" y="2632625"/>
            <a:ext cx="6000" cy="41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56"/>
          <p:cNvCxnSpPr>
            <a:stCxn id="313" idx="0"/>
          </p:cNvCxnSpPr>
          <p:nvPr/>
        </p:nvCxnSpPr>
        <p:spPr>
          <a:xfrm rot="10800000">
            <a:off x="5022156" y="2632325"/>
            <a:ext cx="8400" cy="41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С каждым файлом в операционной системе Linux связана особая структура данных — индексный дескриптор (inode).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Эти данные хранят метаинформацию о файле: владелец, права доступа, время последнего изменения и т. д.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inode также содержит информацию о физическом расположении данных.</a:t>
            </a:r>
            <a:endParaRPr/>
          </a:p>
        </p:txBody>
      </p:sp>
      <p:sp>
        <p:nvSpPr>
          <p:cNvPr id="329" name="Google Shape;329;p57"/>
          <p:cNvSpPr txBox="1"/>
          <p:nvPr>
            <p:ph type="title"/>
          </p:nvPr>
        </p:nvSpPr>
        <p:spPr>
          <a:xfrm>
            <a:off x="690850" y="692150"/>
            <a:ext cx="4681200" cy="138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inode и каталог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30" name="Google Shape;330;p57"/>
          <p:cNvGraphicFramePr/>
          <p:nvPr/>
        </p:nvGraphicFramePr>
        <p:xfrm>
          <a:off x="771550" y="250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{2C72CD5F-F6A7-466F-AE79-985B6149B02F}</a:tableStyleId>
              </a:tblPr>
              <a:tblGrid>
                <a:gridCol w="1922125"/>
              </a:tblGrid>
              <a:tr h="5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Т</a:t>
                      </a:r>
                      <a:r>
                        <a:rPr lang="ru-RU" sz="1800"/>
                        <a:t>ип файла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</a:t>
                      </a:r>
                      <a:r>
                        <a:rPr lang="ru-RU" sz="1800"/>
                        <a:t>рава доступа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</a:t>
                      </a:r>
                      <a:r>
                        <a:rPr lang="ru-RU" sz="1800"/>
                        <a:t>ладелец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И</a:t>
                      </a:r>
                      <a:r>
                        <a:rPr lang="ru-RU" sz="1800"/>
                        <a:t> т. д.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1" name="Google Shape;331;p57"/>
          <p:cNvSpPr/>
          <p:nvPr/>
        </p:nvSpPr>
        <p:spPr>
          <a:xfrm>
            <a:off x="3179650" y="3373663"/>
            <a:ext cx="2192400" cy="5727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Ф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айл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32" name="Google Shape;332;p57"/>
          <p:cNvCxnSpPr/>
          <p:nvPr/>
        </p:nvCxnSpPr>
        <p:spPr>
          <a:xfrm>
            <a:off x="2693675" y="3656575"/>
            <a:ext cx="438600" cy="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691025" y="1714675"/>
            <a:ext cx="10778700" cy="179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Каталог — это файл особого типа, который содержит таблицу соответствия </a:t>
            </a:r>
            <a:r>
              <a:rPr b="1" lang="ru-RU"/>
              <a:t>имя_файла → inode</a:t>
            </a:r>
            <a:r>
              <a:rPr lang="ru-RU"/>
              <a:t>. В этой таблице требуется уникальность имён, но не уникальность номеров inode. Благодаря этому каждый объект файловой системы может иметь несколько имён. Счётчик имён хранится в inode объекта.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8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i</a:t>
            </a:r>
            <a:r>
              <a:rPr lang="ru-RU"/>
              <a:t>node и каталог</a:t>
            </a:r>
            <a:endParaRPr/>
          </a:p>
        </p:txBody>
      </p:sp>
      <p:graphicFrame>
        <p:nvGraphicFramePr>
          <p:cNvPr id="339" name="Google Shape;339;p58"/>
          <p:cNvGraphicFramePr/>
          <p:nvPr/>
        </p:nvGraphicFramePr>
        <p:xfrm>
          <a:off x="69085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{2C72CD5F-F6A7-466F-AE79-985B6149B02F}</a:tableStyleId>
              </a:tblPr>
              <a:tblGrid>
                <a:gridCol w="1668975"/>
                <a:gridCol w="527997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</a:t>
                      </a:r>
                      <a:r>
                        <a:rPr lang="ru-RU" sz="1800"/>
                        <a:t>аталог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file-1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inode-1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file-2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inode-2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file-3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file-4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inode-3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