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IBM Plex Sans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IBM Plex Sans SemiBol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schemas.openxmlformats.org/officeDocument/2006/relationships/font" Target="fonts/IBMPlexSansSemiBold-regular.fnt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46" Type="http://schemas.openxmlformats.org/officeDocument/2006/relationships/font" Target="fonts/IBMPlexSansSemiBold-italic.fntdata"/><Relationship Id="rId23" Type="http://schemas.openxmlformats.org/officeDocument/2006/relationships/slide" Target="slides/slide17.xml"/><Relationship Id="rId45" Type="http://schemas.openxmlformats.org/officeDocument/2006/relationships/font" Target="fonts/IBMPlexSa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IBMPlexSansSemi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BMPlexSans-bold.fntdata"/><Relationship Id="rId10" Type="http://schemas.openxmlformats.org/officeDocument/2006/relationships/slide" Target="slides/slide4.xml"/><Relationship Id="rId32" Type="http://schemas.openxmlformats.org/officeDocument/2006/relationships/font" Target="fonts/IBMPlexSans-regular.fntdata"/><Relationship Id="rId13" Type="http://schemas.openxmlformats.org/officeDocument/2006/relationships/slide" Target="slides/slide7.xml"/><Relationship Id="rId35" Type="http://schemas.openxmlformats.org/officeDocument/2006/relationships/font" Target="fonts/IBMPlexSans-boldItalic.fntdata"/><Relationship Id="rId12" Type="http://schemas.openxmlformats.org/officeDocument/2006/relationships/slide" Target="slides/slide6.xml"/><Relationship Id="rId34" Type="http://schemas.openxmlformats.org/officeDocument/2006/relationships/font" Target="fonts/IBMPlexSans-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8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93e783eae_0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93e783ea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93e783eae_0_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93e783ea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aa92a18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aa92a1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aa92a184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aa92a18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9c2089a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19c2089a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aa92a184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aa92a18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aa92a184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aa92a18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aa92a1844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aa92a18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aa92a1844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aa92a18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19c2089a5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19c2089a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93e783ea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93e783e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aa92a1844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aa92a184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aa92a1844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aa92a184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a92a1844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aa92a18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3e783eae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3e783ea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93e783eae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93e783ea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93e783eae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93e783e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93e783eae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93e783ea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3e783eae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93e783ea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93e783eae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93e783ea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23857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Введение в скрипты bash. Планировщик задач crontab &amp; at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7811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Урок 6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idx="1" type="body"/>
          </p:nvPr>
        </p:nvSpPr>
        <p:spPr>
          <a:xfrm>
            <a:off x="766775" y="1966150"/>
            <a:ext cx="10734300" cy="41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Операции сравнения (наиболее используемые)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Сравнение строк: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= или == возвращает true (истина), если строки равны;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!= возвращает true (истина), если строки не равны;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-z возвращает true (истина), если строка пуста;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-n возвращает true (истина), если строка не пуста.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9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Условный оператор if и циклы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/>
          <p:nvPr>
            <p:ph idx="1" type="body"/>
          </p:nvPr>
        </p:nvSpPr>
        <p:spPr>
          <a:xfrm>
            <a:off x="766775" y="1966150"/>
            <a:ext cx="10734300" cy="41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Операции сравнения (наиболее используемые)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Сравнение целых чисел: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-eq возвращает true (истина), если числа равны (equals);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-ne возвращает true (истина), если числа не равны (not equal).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0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Условный оператор if и циклы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Условный оператор if и циклы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ru-RU" sz="2200"/>
              <a:t>Цикл — последовательность, которая позволяет выполнить определённый участок кода заданное количество раз.</a:t>
            </a:r>
            <a:endParaRPr sz="4800"/>
          </a:p>
        </p:txBody>
      </p:sp>
      <p:sp>
        <p:nvSpPr>
          <p:cNvPr id="343" name="Google Shape;343;p61"/>
          <p:cNvSpPr/>
          <p:nvPr/>
        </p:nvSpPr>
        <p:spPr>
          <a:xfrm>
            <a:off x="6617275" y="2096975"/>
            <a:ext cx="2616000" cy="6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FOR ИМЯ_ПЕРЕМЕННОЙ</a:t>
            </a:r>
            <a:endParaRPr b="1" sz="1600"/>
          </a:p>
        </p:txBody>
      </p:sp>
      <p:sp>
        <p:nvSpPr>
          <p:cNvPr id="344" name="Google Shape;344;p61"/>
          <p:cNvSpPr/>
          <p:nvPr/>
        </p:nvSpPr>
        <p:spPr>
          <a:xfrm>
            <a:off x="9551150" y="2096975"/>
            <a:ext cx="2109000" cy="6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IN ЗНАЧЕНИЯ</a:t>
            </a:r>
            <a:endParaRPr b="1" sz="1600"/>
          </a:p>
        </p:txBody>
      </p:sp>
      <p:cxnSp>
        <p:nvCxnSpPr>
          <p:cNvPr id="345" name="Google Shape;345;p61"/>
          <p:cNvCxnSpPr>
            <a:stCxn id="343" idx="3"/>
            <a:endCxn id="344" idx="1"/>
          </p:cNvCxnSpPr>
          <p:nvPr/>
        </p:nvCxnSpPr>
        <p:spPr>
          <a:xfrm>
            <a:off x="9233275" y="2398175"/>
            <a:ext cx="318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61"/>
          <p:cNvSpPr/>
          <p:nvPr/>
        </p:nvSpPr>
        <p:spPr>
          <a:xfrm>
            <a:off x="6617275" y="2839757"/>
            <a:ext cx="784200" cy="42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DO</a:t>
            </a:r>
            <a:endParaRPr b="1" sz="1600"/>
          </a:p>
        </p:txBody>
      </p:sp>
      <p:sp>
        <p:nvSpPr>
          <p:cNvPr id="347" name="Google Shape;347;p61"/>
          <p:cNvSpPr/>
          <p:nvPr/>
        </p:nvSpPr>
        <p:spPr>
          <a:xfrm>
            <a:off x="7469023" y="3394301"/>
            <a:ext cx="1832100" cy="50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ТЕЛО ЦИКЛА</a:t>
            </a:r>
            <a:endParaRPr b="1" sz="1600"/>
          </a:p>
        </p:txBody>
      </p:sp>
      <p:sp>
        <p:nvSpPr>
          <p:cNvPr id="348" name="Google Shape;348;p61"/>
          <p:cNvSpPr/>
          <p:nvPr/>
        </p:nvSpPr>
        <p:spPr>
          <a:xfrm>
            <a:off x="6617275" y="4113319"/>
            <a:ext cx="784200" cy="42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/>
              <a:t>DONE</a:t>
            </a:r>
            <a:endParaRPr b="1" sz="1600"/>
          </a:p>
        </p:txBody>
      </p:sp>
      <p:cxnSp>
        <p:nvCxnSpPr>
          <p:cNvPr id="349" name="Google Shape;349;p61"/>
          <p:cNvCxnSpPr>
            <a:stCxn id="343" idx="1"/>
            <a:endCxn id="346" idx="1"/>
          </p:cNvCxnSpPr>
          <p:nvPr/>
        </p:nvCxnSpPr>
        <p:spPr>
          <a:xfrm>
            <a:off x="6617275" y="2398175"/>
            <a:ext cx="600" cy="652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61"/>
          <p:cNvCxnSpPr>
            <a:endCxn id="347" idx="1"/>
          </p:cNvCxnSpPr>
          <p:nvPr/>
        </p:nvCxnSpPr>
        <p:spPr>
          <a:xfrm>
            <a:off x="6877423" y="3260651"/>
            <a:ext cx="591600" cy="3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61"/>
          <p:cNvCxnSpPr>
            <a:stCxn id="347" idx="1"/>
            <a:endCxn id="348" idx="1"/>
          </p:cNvCxnSpPr>
          <p:nvPr/>
        </p:nvCxnSpPr>
        <p:spPr>
          <a:xfrm flipH="1">
            <a:off x="6617323" y="3645851"/>
            <a:ext cx="851700" cy="678000"/>
          </a:xfrm>
          <a:prstGeom prst="bentConnector3">
            <a:avLst>
              <a:gd fmla="val 127161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61"/>
          <p:cNvSpPr txBox="1"/>
          <p:nvPr/>
        </p:nvSpPr>
        <p:spPr>
          <a:xfrm>
            <a:off x="6379150" y="1464875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FOR:</a:t>
            </a:r>
            <a:endParaRPr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/>
          <p:nvPr>
            <p:ph type="title"/>
          </p:nvPr>
        </p:nvSpPr>
        <p:spPr>
          <a:xfrm>
            <a:off x="690850" y="219225"/>
            <a:ext cx="49818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Условный оператор if и циклы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ru-RU" sz="2200"/>
              <a:t>Здесь в качестве [ условие ] осуществляются операции сравнения и проверки, аналогичные условному оператору if. </a:t>
            </a:r>
            <a:endParaRPr b="0"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ru-RU" sz="2200"/>
              <a:t>Тело_цикла — команды, которые будут выполняться до тех пор, пока условие возвращает true (истина).</a:t>
            </a:r>
            <a:endParaRPr sz="4800"/>
          </a:p>
        </p:txBody>
      </p:sp>
      <p:sp>
        <p:nvSpPr>
          <p:cNvPr id="358" name="Google Shape;358;p62"/>
          <p:cNvSpPr txBox="1"/>
          <p:nvPr/>
        </p:nvSpPr>
        <p:spPr>
          <a:xfrm>
            <a:off x="6379150" y="1464875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WHILE:</a:t>
            </a:r>
            <a:endParaRPr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62"/>
          <p:cNvSpPr/>
          <p:nvPr/>
        </p:nvSpPr>
        <p:spPr>
          <a:xfrm>
            <a:off x="6726371" y="2312175"/>
            <a:ext cx="3160500" cy="64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WHILE [ УСЛОВИЕ ]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0" name="Google Shape;360;p62"/>
          <p:cNvSpPr/>
          <p:nvPr/>
        </p:nvSpPr>
        <p:spPr>
          <a:xfrm>
            <a:off x="6736556" y="3196397"/>
            <a:ext cx="1483800" cy="52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DO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62"/>
          <p:cNvSpPr/>
          <p:nvPr/>
        </p:nvSpPr>
        <p:spPr>
          <a:xfrm>
            <a:off x="7224393" y="3867203"/>
            <a:ext cx="2601900" cy="64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ТЕЛО_ЦИКЛА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62"/>
          <p:cNvSpPr/>
          <p:nvPr/>
        </p:nvSpPr>
        <p:spPr>
          <a:xfrm>
            <a:off x="6736556" y="4608028"/>
            <a:ext cx="1483800" cy="52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DONE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3" name="Google Shape;363;p62"/>
          <p:cNvCxnSpPr>
            <a:stCxn id="359" idx="1"/>
            <a:endCxn id="360" idx="1"/>
          </p:cNvCxnSpPr>
          <p:nvPr/>
        </p:nvCxnSpPr>
        <p:spPr>
          <a:xfrm>
            <a:off x="6726371" y="2632425"/>
            <a:ext cx="10200" cy="828000"/>
          </a:xfrm>
          <a:prstGeom prst="bentConnector3">
            <a:avLst>
              <a:gd fmla="val -345108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62"/>
          <p:cNvCxnSpPr>
            <a:stCxn id="360" idx="1"/>
            <a:endCxn id="361" idx="1"/>
          </p:cNvCxnSpPr>
          <p:nvPr/>
        </p:nvCxnSpPr>
        <p:spPr>
          <a:xfrm>
            <a:off x="6736556" y="3460547"/>
            <a:ext cx="487800" cy="726900"/>
          </a:xfrm>
          <a:prstGeom prst="bentConnector3">
            <a:avLst>
              <a:gd fmla="val -71252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62"/>
          <p:cNvCxnSpPr>
            <a:stCxn id="361" idx="1"/>
            <a:endCxn id="362" idx="1"/>
          </p:cNvCxnSpPr>
          <p:nvPr/>
        </p:nvCxnSpPr>
        <p:spPr>
          <a:xfrm flipH="1">
            <a:off x="6736593" y="4187453"/>
            <a:ext cx="487800" cy="684600"/>
          </a:xfrm>
          <a:prstGeom prst="bentConnector3">
            <a:avLst>
              <a:gd fmla="val 17121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175" y="1048750"/>
            <a:ext cx="5343401" cy="49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3"/>
          <p:cNvSpPr txBox="1"/>
          <p:nvPr>
            <p:ph type="title"/>
          </p:nvPr>
        </p:nvSpPr>
        <p:spPr>
          <a:xfrm>
            <a:off x="690850" y="692150"/>
            <a:ext cx="67128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Регулярные выражения и утилиты для работы с регулярными выражениями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idx="1" type="body"/>
          </p:nvPr>
        </p:nvSpPr>
        <p:spPr>
          <a:xfrm>
            <a:off x="691025" y="692150"/>
            <a:ext cx="10778700" cy="48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Регулярные выражения</a:t>
            </a:r>
            <a:r>
              <a:rPr lang="ru-RU"/>
              <a:t> — инструмент, предназначенный для поиска, а также обработки текста по заданному шаблону.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Используя регулярные выражения, мы можем изменять текст, искать строки в файле, фильтровать список файлов согласно каким-то условиям и т. д.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Регулярные выражения — неотъемлемая часть командного интерпретатора bash. Они постоянно применяются в работе с командной строкой.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title"/>
          </p:nvPr>
        </p:nvSpPr>
        <p:spPr>
          <a:xfrm>
            <a:off x="690850" y="692150"/>
            <a:ext cx="49818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Регулярные выражения и утилиты для работы с регулярными выражениями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5"/>
          <p:cNvSpPr/>
          <p:nvPr/>
        </p:nvSpPr>
        <p:spPr>
          <a:xfrm>
            <a:off x="8012150" y="2085350"/>
            <a:ext cx="3535800" cy="107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Регулярное выражение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3" name="Google Shape;383;p65"/>
          <p:cNvSpPr/>
          <p:nvPr/>
        </p:nvSpPr>
        <p:spPr>
          <a:xfrm>
            <a:off x="7267425" y="3502946"/>
            <a:ext cx="1579800" cy="8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POSIX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" name="Google Shape;384;p65"/>
          <p:cNvSpPr/>
          <p:nvPr/>
        </p:nvSpPr>
        <p:spPr>
          <a:xfrm>
            <a:off x="10461375" y="3502946"/>
            <a:ext cx="1579800" cy="8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PCRE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p65"/>
          <p:cNvSpPr/>
          <p:nvPr/>
        </p:nvSpPr>
        <p:spPr>
          <a:xfrm>
            <a:off x="6306950" y="4621383"/>
            <a:ext cx="1517400" cy="107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BRE 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(базовые регулярные выражения)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6" name="Google Shape;386;p65"/>
          <p:cNvSpPr/>
          <p:nvPr/>
        </p:nvSpPr>
        <p:spPr>
          <a:xfrm>
            <a:off x="8318400" y="4621383"/>
            <a:ext cx="1684200" cy="107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ERE (расширенные регулярные выражения)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87" name="Google Shape;387;p65"/>
          <p:cNvCxnSpPr/>
          <p:nvPr/>
        </p:nvCxnSpPr>
        <p:spPr>
          <a:xfrm>
            <a:off x="10972800" y="3150975"/>
            <a:ext cx="186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65"/>
          <p:cNvCxnSpPr/>
          <p:nvPr/>
        </p:nvCxnSpPr>
        <p:spPr>
          <a:xfrm>
            <a:off x="8141050" y="3150975"/>
            <a:ext cx="186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65"/>
          <p:cNvCxnSpPr/>
          <p:nvPr/>
        </p:nvCxnSpPr>
        <p:spPr>
          <a:xfrm flipH="1">
            <a:off x="7367650" y="4411350"/>
            <a:ext cx="186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65"/>
          <p:cNvCxnSpPr/>
          <p:nvPr/>
        </p:nvCxnSpPr>
        <p:spPr>
          <a:xfrm>
            <a:off x="8646650" y="4411350"/>
            <a:ext cx="186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Регулярные выражения и утилиты для работы с регулярными выражениями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6"/>
          <p:cNvSpPr/>
          <p:nvPr/>
        </p:nvSpPr>
        <p:spPr>
          <a:xfrm>
            <a:off x="2069466" y="2982150"/>
            <a:ext cx="5392800" cy="807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Типы символов регулярных выражений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7" name="Google Shape;397;p66"/>
          <p:cNvSpPr/>
          <p:nvPr/>
        </p:nvSpPr>
        <p:spPr>
          <a:xfrm>
            <a:off x="766775" y="4095655"/>
            <a:ext cx="2988600" cy="66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Обычные символы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8" name="Google Shape;398;p66"/>
          <p:cNvSpPr/>
          <p:nvPr/>
        </p:nvSpPr>
        <p:spPr>
          <a:xfrm>
            <a:off x="5631729" y="4095655"/>
            <a:ext cx="2988600" cy="66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Метасимволы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9" name="Google Shape;399;p66"/>
          <p:cNvSpPr/>
          <p:nvPr/>
        </p:nvSpPr>
        <p:spPr>
          <a:xfrm>
            <a:off x="4914300" y="5062450"/>
            <a:ext cx="2547900" cy="108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Символы якоря (позиция текста в шаблоне)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0" name="Google Shape;400;p66"/>
          <p:cNvSpPr/>
          <p:nvPr/>
        </p:nvSpPr>
        <p:spPr>
          <a:xfrm>
            <a:off x="7988048" y="5062450"/>
            <a:ext cx="2988600" cy="108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IBM Plex Sans"/>
                <a:ea typeface="IBM Plex Sans"/>
                <a:cs typeface="IBM Plex Sans"/>
                <a:sym typeface="IBM Plex Sans"/>
              </a:rPr>
              <a:t>Символы-модификаторы (определяют количество повторов символа или группы символов)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01" name="Google Shape;401;p66"/>
          <p:cNvCxnSpPr>
            <a:endCxn id="397" idx="0"/>
          </p:cNvCxnSpPr>
          <p:nvPr/>
        </p:nvCxnSpPr>
        <p:spPr>
          <a:xfrm flipH="1">
            <a:off x="2261075" y="3790555"/>
            <a:ext cx="3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66"/>
          <p:cNvCxnSpPr>
            <a:endCxn id="398" idx="0"/>
          </p:cNvCxnSpPr>
          <p:nvPr/>
        </p:nvCxnSpPr>
        <p:spPr>
          <a:xfrm flipH="1">
            <a:off x="7126029" y="3790555"/>
            <a:ext cx="99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66"/>
          <p:cNvCxnSpPr/>
          <p:nvPr/>
        </p:nvCxnSpPr>
        <p:spPr>
          <a:xfrm flipH="1">
            <a:off x="5894150" y="4754250"/>
            <a:ext cx="93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66"/>
          <p:cNvCxnSpPr/>
          <p:nvPr/>
        </p:nvCxnSpPr>
        <p:spPr>
          <a:xfrm>
            <a:off x="8414950" y="4754250"/>
            <a:ext cx="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/>
          <p:nvPr>
            <p:ph type="title"/>
          </p:nvPr>
        </p:nvSpPr>
        <p:spPr>
          <a:xfrm>
            <a:off x="6443425" y="610000"/>
            <a:ext cx="49818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Основные символы-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модификаторы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0" name="Google Shape;410;p67"/>
          <p:cNvPicPr preferRelativeResize="0"/>
          <p:nvPr/>
        </p:nvPicPr>
        <p:blipFill rotWithShape="1">
          <a:blip r:embed="rId3">
            <a:alphaModFix/>
          </a:blip>
          <a:srcRect b="0" l="1883" r="0" t="0"/>
          <a:stretch/>
        </p:blipFill>
        <p:spPr>
          <a:xfrm>
            <a:off x="573850" y="610000"/>
            <a:ext cx="5300175" cy="4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grep</a:t>
            </a:r>
            <a:r>
              <a:rPr lang="ru-RU"/>
              <a:t> находит на вводе целые строки, отвечающие заданному регулярному выражению, и выводит их, если вывод не отменён специальным ключом. Grep работает с регулярными выражениями POSIX  (BRE), а т</a:t>
            </a:r>
            <a:r>
              <a:rPr lang="ru-RU">
                <a:solidFill>
                  <a:schemeClr val="dk1"/>
                </a:solidFill>
                <a:highlight>
                  <a:srgbClr val="FFFFFF"/>
                </a:highlight>
              </a:rPr>
              <a:t>акже все остальные, включая PCRE в разных режимах</a:t>
            </a:r>
            <a:r>
              <a:rPr lang="ru-RU"/>
              <a:t>. У него есть модификация egrep, которая позволяет расширенный синтаксис (ERE).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8"/>
          <p:cNvSpPr txBox="1"/>
          <p:nvPr>
            <p:ph type="title"/>
          </p:nvPr>
        </p:nvSpPr>
        <p:spPr>
          <a:xfrm>
            <a:off x="690850" y="450028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Регулярные выражения и утилиты для работы с регулярными выражениями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124" y="493775"/>
            <a:ext cx="5636076" cy="52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2550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практической работе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</a:rPr>
              <a:t>sed</a:t>
            </a:r>
            <a:r>
              <a:rPr lang="ru-RU">
                <a:solidFill>
                  <a:schemeClr val="dk1"/>
                </a:solidFill>
              </a:rPr>
              <a:t> — потоковый текстовый редактор. Позволяет редактировать потоки данных на основе заданных правил. С помощью SED можно провести простые операции по поиску и замене слов в тексте.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69"/>
          <p:cNvSpPr txBox="1"/>
          <p:nvPr>
            <p:ph type="title"/>
          </p:nvPr>
        </p:nvSpPr>
        <p:spPr>
          <a:xfrm>
            <a:off x="690850" y="459435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Регулярные выражения и утилиты для работы с регулярными выражениями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</a:rPr>
              <a:t>awk</a:t>
            </a:r>
            <a:r>
              <a:rPr lang="ru-RU">
                <a:solidFill>
                  <a:schemeClr val="dk1"/>
                </a:solidFill>
              </a:rPr>
              <a:t> — более мощная, чем SED, утилита для обработки потока данных. С точки зрения AWK данные разбиваются на наборы полей, то есть наборы символов, разделённых разделителем. AWK — это практически полноценный язык программирования, в котором есть свои переменные, операторы выбора и циклы. AWK — родоначальник языка perl.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70"/>
          <p:cNvSpPr txBox="1"/>
          <p:nvPr>
            <p:ph type="title"/>
          </p:nvPr>
        </p:nvSpPr>
        <p:spPr>
          <a:xfrm>
            <a:off x="690850" y="4782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Регулярные выражения и утилиты для работы с регулярными выражениями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ОС Linux есть два типа планировщиков: для выполнения разовых задач (например, перезагрузки сервера ночью) используют планировщик at, для выполнения задач с определённой периодичностью используют планировщик cron.</a:t>
            </a:r>
            <a:endParaRPr/>
          </a:p>
        </p:txBody>
      </p:sp>
      <p:sp>
        <p:nvSpPr>
          <p:cNvPr id="434" name="Google Shape;434;p7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Cron и at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>
            <p:ph idx="1" type="body"/>
          </p:nvPr>
        </p:nvSpPr>
        <p:spPr>
          <a:xfrm>
            <a:off x="6395550" y="692150"/>
            <a:ext cx="5411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at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at позволяет планировать выполнение разовых задач в определённое время без редактирования конфигурационных файлов. Это управляющий демон планировщика atd.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Задача добавляется с использованием следующего синтаксиса: at -f file_task date_time. Здесь, используя параметр -f, мы говорим at, что задание надо прочитать из скрипта с именем file. Data_time — дата и время выполнения скрипта.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Cron и at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idx="1" type="body"/>
          </p:nvPr>
        </p:nvSpPr>
        <p:spPr>
          <a:xfrm>
            <a:off x="6395550" y="692150"/>
            <a:ext cx="5411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Формат расписания cron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min hour day month weekday user command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● min (0-59) — минута;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● hour (0-23) — час;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● day (1-31) — день месяца;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● month (1-12) — день месяца;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● weekday (0-6) — день недели, 0 или 7 — воскресенье.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6" name="Google Shape;446;p7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Cron и 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/>
              <a:t>cron </a:t>
            </a:r>
            <a:r>
              <a:rPr b="0" lang="ru-RU" sz="2200"/>
              <a:t>— программа-­демон, предназначенная для выполнения заданий в определённое время или через определенные промежутки времени. Список заданий, которые будут выполняться автоматически в указанные моменты времени.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Правила написания скриптов. Переменные.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Условный оператор if и циклы.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Циклы for и while.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Регулярные выражения и утилиты для работы с регулярными выражениями.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Планировщики сrontab и at.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Bash</a:t>
            </a:r>
            <a:r>
              <a:rPr lang="ru-RU"/>
              <a:t> — это командный интерпретатор, работающий, как правило, в интерактивном режиме в текстовом окне.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Bash-скрипты</a:t>
            </a:r>
            <a:r>
              <a:rPr lang="ru-RU"/>
              <a:t> — это сценарии командной строки, то есть наборы обычных команд, которые пользователь вводит с клавиатуры. Для автоматизации каких-то рутинных вещей эти команды объединяются в файл-сценарий, который и носит название скрипт.</a:t>
            </a:r>
            <a:endParaRPr/>
          </a:p>
        </p:txBody>
      </p:sp>
      <p:sp>
        <p:nvSpPr>
          <p:cNvPr id="280" name="Google Shape;280;p53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Правила написания скриптов. Переменные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shebang (шебанг) </a:t>
            </a:r>
            <a:r>
              <a:rPr lang="ru-RU"/>
              <a:t>—</a:t>
            </a:r>
            <a:r>
              <a:rPr b="1" lang="ru-RU"/>
              <a:t> </a:t>
            </a:r>
            <a:r>
              <a:rPr lang="ru-RU"/>
              <a:t>особая запись в начале файла, которая выглядит как сочетание символов #! и путь до интерпретатора. Например, #!/bin/bash укажет системе, что для выполнения кода после этой строки необходимо использовать bash. Запись #!/usr/bin/perl укажет, что для выполнения кода нужно использовать perl. После этой строки можем писать скрипт.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Комментарии в bash определяются символом #. Комментарий может быть добавлен в начале строки или встроен в код, например: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комментарий в начале строки: # Определяем переменные;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комментарий в коде: echo “text” # Выводим сообщение на экран терминала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6" name="Google Shape;286;p54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Правила написания скриптов. Переменные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Переменные необходимы для хранения информации. С ними можно выполнить два действия: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установить значение переменной;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прочитать значение переменной.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bash нет строгих различий между типами переменных. С точки зрения командного интерпретатора любая переменная является строкой.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5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Правила написания скриптов. Переменные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title"/>
          </p:nvPr>
        </p:nvSpPr>
        <p:spPr>
          <a:xfrm>
            <a:off x="690850" y="4635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Правила написания скриптов. Переменные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98" name="Google Shape;298;p56"/>
          <p:cNvSpPr/>
          <p:nvPr/>
        </p:nvSpPr>
        <p:spPr>
          <a:xfrm>
            <a:off x="3286156" y="2157650"/>
            <a:ext cx="5566500" cy="61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Переменные bash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56"/>
          <p:cNvSpPr/>
          <p:nvPr/>
        </p:nvSpPr>
        <p:spPr>
          <a:xfrm>
            <a:off x="766775" y="2999225"/>
            <a:ext cx="3321000" cy="74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Переменные окружения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56"/>
          <p:cNvSpPr/>
          <p:nvPr/>
        </p:nvSpPr>
        <p:spPr>
          <a:xfrm>
            <a:off x="766775" y="4007550"/>
            <a:ext cx="3321000" cy="1975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$PWD — текущий каталог.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$ID — покажет имя текущего пользователя и группы, в которых он состоит.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$PATH — покажет путь до исполняемых файлов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56"/>
          <p:cNvSpPr/>
          <p:nvPr/>
        </p:nvSpPr>
        <p:spPr>
          <a:xfrm>
            <a:off x="4487200" y="2999225"/>
            <a:ext cx="3321000" cy="74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Пользовательские переменные 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2" name="Google Shape;302;p56"/>
          <p:cNvSpPr/>
          <p:nvPr/>
        </p:nvSpPr>
        <p:spPr>
          <a:xfrm>
            <a:off x="4487325" y="4007550"/>
            <a:ext cx="3321000" cy="1975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a=123 присвоит переменной a значение 123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a=$(ls) присвоит переменной a результат работы команды ls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56"/>
          <p:cNvSpPr/>
          <p:nvPr/>
        </p:nvSpPr>
        <p:spPr>
          <a:xfrm>
            <a:off x="8080975" y="2999225"/>
            <a:ext cx="3141900" cy="741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Специальные переменные 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4" name="Google Shape;304;p56"/>
          <p:cNvSpPr/>
          <p:nvPr/>
        </p:nvSpPr>
        <p:spPr>
          <a:xfrm>
            <a:off x="8080975" y="4007550"/>
            <a:ext cx="3141900" cy="1975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Переменные подстановки: $0 $1 ..$9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$? — статус выполнения предыдущей команды или скрипта</a:t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Условный оператор if и циклы</a:t>
            </a:r>
            <a:endParaRPr/>
          </a:p>
        </p:txBody>
      </p:sp>
      <p:sp>
        <p:nvSpPr>
          <p:cNvPr id="310" name="Google Shape;310;p57"/>
          <p:cNvSpPr/>
          <p:nvPr/>
        </p:nvSpPr>
        <p:spPr>
          <a:xfrm>
            <a:off x="6996181" y="1133875"/>
            <a:ext cx="28764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IF [ ВЫРАЖЕНИЕ ]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1" name="Google Shape;311;p57"/>
          <p:cNvSpPr/>
          <p:nvPr/>
        </p:nvSpPr>
        <p:spPr>
          <a:xfrm>
            <a:off x="7490962" y="1937264"/>
            <a:ext cx="27111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THEN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" name="Google Shape;312;p57"/>
          <p:cNvSpPr/>
          <p:nvPr/>
        </p:nvSpPr>
        <p:spPr>
          <a:xfrm>
            <a:off x="8108142" y="2740652"/>
            <a:ext cx="27111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ДЕЙСТВИЕ ЕСЛИ ИСТИНА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57"/>
          <p:cNvSpPr/>
          <p:nvPr/>
        </p:nvSpPr>
        <p:spPr>
          <a:xfrm>
            <a:off x="6996181" y="5221439"/>
            <a:ext cx="27111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FI (КОНЕЦ БЛОКА)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4" name="Google Shape;314;p57"/>
          <p:cNvCxnSpPr>
            <a:stCxn id="310" idx="1"/>
            <a:endCxn id="311" idx="1"/>
          </p:cNvCxnSpPr>
          <p:nvPr/>
        </p:nvCxnSpPr>
        <p:spPr>
          <a:xfrm>
            <a:off x="6996181" y="1453525"/>
            <a:ext cx="494700" cy="803400"/>
          </a:xfrm>
          <a:prstGeom prst="bentConnector3">
            <a:avLst>
              <a:gd fmla="val -76176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57"/>
          <p:cNvCxnSpPr>
            <a:stCxn id="311" idx="1"/>
            <a:endCxn id="312" idx="1"/>
          </p:cNvCxnSpPr>
          <p:nvPr/>
        </p:nvCxnSpPr>
        <p:spPr>
          <a:xfrm>
            <a:off x="7490962" y="2256914"/>
            <a:ext cx="617100" cy="803400"/>
          </a:xfrm>
          <a:prstGeom prst="bentConnector3">
            <a:avLst>
              <a:gd fmla="val -6110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57"/>
          <p:cNvCxnSpPr>
            <a:stCxn id="311" idx="1"/>
            <a:endCxn id="313" idx="1"/>
          </p:cNvCxnSpPr>
          <p:nvPr/>
        </p:nvCxnSpPr>
        <p:spPr>
          <a:xfrm flipH="1">
            <a:off x="6996262" y="2256914"/>
            <a:ext cx="494700" cy="3284100"/>
          </a:xfrm>
          <a:prstGeom prst="bentConnector3">
            <a:avLst>
              <a:gd fmla="val 176136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57"/>
          <p:cNvSpPr/>
          <p:nvPr/>
        </p:nvSpPr>
        <p:spPr>
          <a:xfrm>
            <a:off x="7490962" y="3544041"/>
            <a:ext cx="27111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ELSE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8" name="Google Shape;318;p57"/>
          <p:cNvCxnSpPr>
            <a:stCxn id="311" idx="1"/>
            <a:endCxn id="317" idx="1"/>
          </p:cNvCxnSpPr>
          <p:nvPr/>
        </p:nvCxnSpPr>
        <p:spPr>
          <a:xfrm>
            <a:off x="7490962" y="2256914"/>
            <a:ext cx="600" cy="1606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57"/>
          <p:cNvSpPr/>
          <p:nvPr/>
        </p:nvSpPr>
        <p:spPr>
          <a:xfrm>
            <a:off x="8108142" y="4347430"/>
            <a:ext cx="2711100" cy="63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IBM Plex Sans"/>
                <a:ea typeface="IBM Plex Sans"/>
                <a:cs typeface="IBM Plex Sans"/>
                <a:sym typeface="IBM Plex Sans"/>
              </a:rPr>
              <a:t>ДЕЙСТВИЕ ЕСЛИ ЛОЖЬ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766775" y="1966150"/>
            <a:ext cx="10734300" cy="41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Операции сравнения (наиболее используемые)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Проверка файлов: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-e возвращает true (истина), если файл существует (exists);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-d возвращает true (истина), если каталог существует (directory).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Условный оператор if и циклы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