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IBMPlexSansSemiBold-bold.fntdata"/><Relationship Id="rId12" Type="http://schemas.openxmlformats.org/officeDocument/2006/relationships/slide" Target="slides/slide6.xml"/><Relationship Id="rId34" Type="http://schemas.openxmlformats.org/officeDocument/2006/relationships/font" Target="fonts/IBMPlexSa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IBMPlexSa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Sans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9c2089a5_2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9c2089a5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0f169a9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a0f169a9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a0f169a90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a0f169a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0f169a9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0f169a9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a0f169a90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a0f169a9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0f169a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0f169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9c2089a5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9c2089a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0f169a9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0f169a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a0f169a9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a0f169a9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f169a9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a0f169a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3095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пакетами и репозиториями. Основы сетевой безопасности.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476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691025" y="692150"/>
            <a:ext cx="10778700" cy="27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apt</a:t>
            </a:r>
            <a:r>
              <a:rPr lang="ru-RU"/>
              <a:t> — это пакетный менеджер, который включает в себя набор команд для управления пакетами. Он позволяет осуществлять поиск, установку и удаление пакетов, обновлять операционную систему, подключать репозитории.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9"/>
          <p:cNvSpPr/>
          <p:nvPr/>
        </p:nvSpPr>
        <p:spPr>
          <a:xfrm>
            <a:off x="2823685" y="3263925"/>
            <a:ext cx="5410200" cy="725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Способы управления пакетами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0" name="Google Shape;340;p59"/>
          <p:cNvSpPr/>
          <p:nvPr/>
        </p:nvSpPr>
        <p:spPr>
          <a:xfrm>
            <a:off x="766775" y="4352863"/>
            <a:ext cx="3007200" cy="570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dpkg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1" name="Google Shape;341;p59"/>
          <p:cNvSpPr/>
          <p:nvPr/>
        </p:nvSpPr>
        <p:spPr>
          <a:xfrm>
            <a:off x="4130625" y="4352863"/>
            <a:ext cx="3007200" cy="570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apt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2" name="Google Shape;342;p59"/>
          <p:cNvSpPr/>
          <p:nvPr/>
        </p:nvSpPr>
        <p:spPr>
          <a:xfrm>
            <a:off x="8133810" y="4352863"/>
            <a:ext cx="3007200" cy="570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snap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43" name="Google Shape;343;p59"/>
          <p:cNvCxnSpPr>
            <a:stCxn id="339" idx="1"/>
            <a:endCxn id="340" idx="0"/>
          </p:cNvCxnSpPr>
          <p:nvPr/>
        </p:nvCxnSpPr>
        <p:spPr>
          <a:xfrm flipH="1">
            <a:off x="2270485" y="3626775"/>
            <a:ext cx="553200" cy="726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59"/>
          <p:cNvCxnSpPr>
            <a:stCxn id="339" idx="3"/>
            <a:endCxn id="342" idx="0"/>
          </p:cNvCxnSpPr>
          <p:nvPr/>
        </p:nvCxnSpPr>
        <p:spPr>
          <a:xfrm>
            <a:off x="8233885" y="3626775"/>
            <a:ext cx="1403400" cy="726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59"/>
          <p:cNvCxnSpPr>
            <a:stCxn id="339" idx="2"/>
          </p:cNvCxnSpPr>
          <p:nvPr/>
        </p:nvCxnSpPr>
        <p:spPr>
          <a:xfrm>
            <a:off x="5528785" y="3989625"/>
            <a:ext cx="8700" cy="38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dpkg </a:t>
            </a:r>
            <a:r>
              <a:rPr lang="ru-RU"/>
              <a:t>— пакетный менеджер в Debian-подобных системах. Главное отличие от утилиты apt состоит в том, что dpkg работает только с локальными пакетами, он не умеет искать и устанавливать пакеты с репозиториев.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snap </a:t>
            </a:r>
            <a:r>
              <a:rPr lang="ru-RU"/>
              <a:t>— это способ управления пакетами, который, помимо готовой сборки самого приложения, включает в себя все необходимые зависимости и может работать почти в любом дистрибутиве Linux. В какой-то степени можно считать, что пакеты, установленные при помощи snap, — альтернатива самостоятельной сборке пакета.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ru-RU"/>
              <a:t>Таблица filter.</a:t>
            </a:r>
            <a:r>
              <a:rPr lang="ru-RU"/>
              <a:t> В этой таблице происходит фильтрация входящего и исходящего трафика, а также транзитный трафик.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ru-RU"/>
              <a:t>Таблица nat.</a:t>
            </a:r>
            <a:r>
              <a:rPr lang="ru-RU"/>
              <a:t> Необходима для трансляции адресов и портов.</a:t>
            </a:r>
            <a:endParaRPr/>
          </a:p>
        </p:txBody>
      </p:sp>
      <p:sp>
        <p:nvSpPr>
          <p:cNvPr id="356" name="Google Shape;356;p6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сетевой безопасности</a:t>
            </a:r>
            <a:endParaRPr/>
          </a:p>
        </p:txBody>
      </p:sp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766775" y="2331925"/>
            <a:ext cx="4681200" cy="32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Netfilter — встроенный в ядро Linux сетевой фильтр. Для управления netfilter служит утилита iptables. Основа iptables — таблицы, в которых содержатся цепочки с правилами. Основная работа происходит с двумя таблицами: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Сравнение или перечисление</a:t>
            </a:r>
            <a:endParaRPr/>
          </a:p>
        </p:txBody>
      </p:sp>
      <p:sp>
        <p:nvSpPr>
          <p:cNvPr id="363" name="Google Shape;363;p62"/>
          <p:cNvSpPr/>
          <p:nvPr/>
        </p:nvSpPr>
        <p:spPr>
          <a:xfrm>
            <a:off x="766775" y="2558225"/>
            <a:ext cx="2573400" cy="682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Таблица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4" name="Google Shape;364;p62"/>
          <p:cNvCxnSpPr>
            <a:stCxn id="363" idx="3"/>
          </p:cNvCxnSpPr>
          <p:nvPr/>
        </p:nvCxnSpPr>
        <p:spPr>
          <a:xfrm>
            <a:off x="3340175" y="2899625"/>
            <a:ext cx="6615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62"/>
          <p:cNvSpPr/>
          <p:nvPr/>
        </p:nvSpPr>
        <p:spPr>
          <a:xfrm>
            <a:off x="4001613" y="2559835"/>
            <a:ext cx="2573400" cy="682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Цепочки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6" name="Google Shape;366;p62"/>
          <p:cNvCxnSpPr>
            <a:stCxn id="365" idx="2"/>
            <a:endCxn id="367" idx="0"/>
          </p:cNvCxnSpPr>
          <p:nvPr/>
        </p:nvCxnSpPr>
        <p:spPr>
          <a:xfrm>
            <a:off x="5288313" y="3242635"/>
            <a:ext cx="0" cy="3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62"/>
          <p:cNvSpPr/>
          <p:nvPr/>
        </p:nvSpPr>
        <p:spPr>
          <a:xfrm>
            <a:off x="4001613" y="3607010"/>
            <a:ext cx="2573400" cy="682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Политики по умолчанию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7236451" y="2558225"/>
            <a:ext cx="2573400" cy="682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Правила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9" name="Google Shape;369;p62"/>
          <p:cNvCxnSpPr>
            <a:stCxn id="365" idx="3"/>
            <a:endCxn id="368" idx="1"/>
          </p:cNvCxnSpPr>
          <p:nvPr/>
        </p:nvCxnSpPr>
        <p:spPr>
          <a:xfrm flipH="1" rot="10800000">
            <a:off x="6575013" y="2899735"/>
            <a:ext cx="6615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Сравнение или перечисление</a:t>
            </a:r>
            <a:endParaRPr/>
          </a:p>
        </p:txBody>
      </p:sp>
      <p:sp>
        <p:nvSpPr>
          <p:cNvPr id="375" name="Google Shape;375;p63"/>
          <p:cNvSpPr/>
          <p:nvPr/>
        </p:nvSpPr>
        <p:spPr>
          <a:xfrm>
            <a:off x="690850" y="2418478"/>
            <a:ext cx="2487600" cy="62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filter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6" name="Google Shape;376;p63"/>
          <p:cNvSpPr/>
          <p:nvPr/>
        </p:nvSpPr>
        <p:spPr>
          <a:xfrm>
            <a:off x="3758927" y="1650950"/>
            <a:ext cx="6454200" cy="5391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 — цепочка для входящего трафика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3758927" y="2460075"/>
            <a:ext cx="6454200" cy="5391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OUTPUT — цепочка для исходящего трафика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63"/>
          <p:cNvSpPr/>
          <p:nvPr/>
        </p:nvSpPr>
        <p:spPr>
          <a:xfrm>
            <a:off x="3758927" y="3269201"/>
            <a:ext cx="6454200" cy="6231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FORWARD — цепочка для маршрутизируемого  трафика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79" name="Google Shape;379;p63"/>
          <p:cNvCxnSpPr>
            <a:stCxn id="375" idx="3"/>
            <a:endCxn id="376" idx="1"/>
          </p:cNvCxnSpPr>
          <p:nvPr/>
        </p:nvCxnSpPr>
        <p:spPr>
          <a:xfrm flipH="1" rot="10800000">
            <a:off x="3178450" y="1920628"/>
            <a:ext cx="580500" cy="809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63"/>
          <p:cNvCxnSpPr>
            <a:stCxn id="375" idx="3"/>
            <a:endCxn id="378" idx="1"/>
          </p:cNvCxnSpPr>
          <p:nvPr/>
        </p:nvCxnSpPr>
        <p:spPr>
          <a:xfrm>
            <a:off x="3178450" y="2730028"/>
            <a:ext cx="580500" cy="850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63"/>
          <p:cNvCxnSpPr>
            <a:stCxn id="375" idx="3"/>
          </p:cNvCxnSpPr>
          <p:nvPr/>
        </p:nvCxnSpPr>
        <p:spPr>
          <a:xfrm>
            <a:off x="3178450" y="2730028"/>
            <a:ext cx="3048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63"/>
          <p:cNvSpPr/>
          <p:nvPr/>
        </p:nvSpPr>
        <p:spPr>
          <a:xfrm>
            <a:off x="690850" y="4859505"/>
            <a:ext cx="2487600" cy="62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nat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3" name="Google Shape;383;p63"/>
          <p:cNvSpPr/>
          <p:nvPr/>
        </p:nvSpPr>
        <p:spPr>
          <a:xfrm>
            <a:off x="3758925" y="4236024"/>
            <a:ext cx="6454200" cy="6231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PREROUTING — для изначальной обработки входящих пакетов.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" name="Google Shape;384;p63"/>
          <p:cNvSpPr/>
          <p:nvPr/>
        </p:nvSpPr>
        <p:spPr>
          <a:xfrm>
            <a:off x="3758925" y="5342750"/>
            <a:ext cx="6454200" cy="6786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POSTROUTING — для окончательной обработки исходящих пакетов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85" name="Google Shape;385;p63"/>
          <p:cNvCxnSpPr>
            <a:stCxn id="375" idx="2"/>
            <a:endCxn id="382" idx="0"/>
          </p:cNvCxnSpPr>
          <p:nvPr/>
        </p:nvCxnSpPr>
        <p:spPr>
          <a:xfrm>
            <a:off x="1934650" y="3041578"/>
            <a:ext cx="0" cy="181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63"/>
          <p:cNvCxnSpPr>
            <a:stCxn id="382" idx="3"/>
            <a:endCxn id="383" idx="1"/>
          </p:cNvCxnSpPr>
          <p:nvPr/>
        </p:nvCxnSpPr>
        <p:spPr>
          <a:xfrm flipH="1" rot="10800000">
            <a:off x="3178450" y="4547655"/>
            <a:ext cx="580500" cy="623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3"/>
          <p:cNvCxnSpPr>
            <a:stCxn id="382" idx="3"/>
            <a:endCxn id="384" idx="1"/>
          </p:cNvCxnSpPr>
          <p:nvPr/>
        </p:nvCxnSpPr>
        <p:spPr>
          <a:xfrm>
            <a:off x="3178450" y="5171055"/>
            <a:ext cx="580500" cy="510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690850" y="692150"/>
            <a:ext cx="64821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Вопросы по практической работе и предыдущему уроку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Репозитории и управление репозиториями.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Подключение репозиториев.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пакетами.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Основы сетевой безопасности.</a:t>
            </a:r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690850" y="692150"/>
            <a:ext cx="60984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Репозитории и управление репозиториями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Пакет</a:t>
            </a:r>
            <a:r>
              <a:rPr lang="ru-RU"/>
              <a:t> — под пакетами в Linux подразумевается программное обеспечение, которое можно установить, то есть набор файлов, объединённых для выполнения определённого функционала. Пакеты, как правило, хранятся в репозиториях.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Репозиторий</a:t>
            </a:r>
            <a:r>
              <a:rPr lang="ru-RU"/>
              <a:t> — хранилище пакетов</a:t>
            </a:r>
            <a:r>
              <a:rPr lang="ru-RU"/>
              <a:t>, то есть файлов и библиотек, которые мы можем установить в ОС. Репозиторий может размещен локально, может храниться на носителе (флешке, DVD-диске), но чаще всего размещен в интернете.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/>
          <p:nvPr/>
        </p:nvSpPr>
        <p:spPr>
          <a:xfrm>
            <a:off x="3204502" y="1266275"/>
            <a:ext cx="4516200" cy="70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РЕПОЗИТОРИИ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по способу размещения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55"/>
          <p:cNvSpPr/>
          <p:nvPr/>
        </p:nvSpPr>
        <p:spPr>
          <a:xfrm>
            <a:off x="2090104" y="2263331"/>
            <a:ext cx="2768100" cy="5982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л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окальные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55"/>
          <p:cNvSpPr/>
          <p:nvPr/>
        </p:nvSpPr>
        <p:spPr>
          <a:xfrm>
            <a:off x="6041963" y="2263331"/>
            <a:ext cx="2768100" cy="5982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интернете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1" name="Google Shape;291;p55"/>
          <p:cNvCxnSpPr>
            <a:stCxn id="288" idx="1"/>
          </p:cNvCxnSpPr>
          <p:nvPr/>
        </p:nvCxnSpPr>
        <p:spPr>
          <a:xfrm flipH="1">
            <a:off x="2922802" y="1618175"/>
            <a:ext cx="281700" cy="6567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55"/>
          <p:cNvCxnSpPr>
            <a:stCxn id="288" idx="3"/>
          </p:cNvCxnSpPr>
          <p:nvPr/>
        </p:nvCxnSpPr>
        <p:spPr>
          <a:xfrm>
            <a:off x="7720702" y="1618175"/>
            <a:ext cx="363600" cy="633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55"/>
          <p:cNvSpPr/>
          <p:nvPr/>
        </p:nvSpPr>
        <p:spPr>
          <a:xfrm>
            <a:off x="3568033" y="3270920"/>
            <a:ext cx="4516200" cy="703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РЕПОЗИТОРИИ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типу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55"/>
          <p:cNvSpPr/>
          <p:nvPr/>
        </p:nvSpPr>
        <p:spPr>
          <a:xfrm>
            <a:off x="1491900" y="4304426"/>
            <a:ext cx="2616000" cy="84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стандартные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" name="Google Shape;295;p55"/>
          <p:cNvSpPr/>
          <p:nvPr/>
        </p:nvSpPr>
        <p:spPr>
          <a:xfrm>
            <a:off x="4776226" y="4304426"/>
            <a:ext cx="2768100" cy="84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дополнительные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55"/>
          <p:cNvSpPr/>
          <p:nvPr/>
        </p:nvSpPr>
        <p:spPr>
          <a:xfrm>
            <a:off x="8084230" y="4304426"/>
            <a:ext cx="2616000" cy="84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неофициальные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7" name="Google Shape;297;p55"/>
          <p:cNvCxnSpPr>
            <a:stCxn id="293" idx="2"/>
          </p:cNvCxnSpPr>
          <p:nvPr/>
        </p:nvCxnSpPr>
        <p:spPr>
          <a:xfrm>
            <a:off x="5826133" y="3974720"/>
            <a:ext cx="17700" cy="3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55"/>
          <p:cNvCxnSpPr>
            <a:stCxn id="293" idx="1"/>
            <a:endCxn id="294" idx="0"/>
          </p:cNvCxnSpPr>
          <p:nvPr/>
        </p:nvCxnSpPr>
        <p:spPr>
          <a:xfrm flipH="1">
            <a:off x="2800033" y="3622820"/>
            <a:ext cx="768000" cy="681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55"/>
          <p:cNvCxnSpPr>
            <a:stCxn id="293" idx="3"/>
            <a:endCxn id="296" idx="0"/>
          </p:cNvCxnSpPr>
          <p:nvPr/>
        </p:nvCxnSpPr>
        <p:spPr>
          <a:xfrm>
            <a:off x="8084233" y="3622820"/>
            <a:ext cx="1308000" cy="681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/>
          <p:nvPr/>
        </p:nvSpPr>
        <p:spPr>
          <a:xfrm>
            <a:off x="494175" y="2583161"/>
            <a:ext cx="4718700" cy="885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Программное обеспечение Ubuntu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56"/>
          <p:cNvSpPr/>
          <p:nvPr/>
        </p:nvSpPr>
        <p:spPr>
          <a:xfrm>
            <a:off x="6189150" y="265650"/>
            <a:ext cx="4840800" cy="1147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Main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свободное ПО, официально поддерживаемое компанией Canonical.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6" name="Google Shape;306;p56"/>
          <p:cNvSpPr/>
          <p:nvPr/>
        </p:nvSpPr>
        <p:spPr>
          <a:xfrm>
            <a:off x="6189150" y="1711224"/>
            <a:ext cx="4840800" cy="1317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Restricted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проприетарное ПО (в основном драйверы устройств), официально поддерживаемое компанией Canonical.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56"/>
          <p:cNvSpPr/>
          <p:nvPr/>
        </p:nvSpPr>
        <p:spPr>
          <a:xfrm>
            <a:off x="6189150" y="3335325"/>
            <a:ext cx="4840800" cy="12300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Universe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свободное ПО, официально не поддерживаемое компанией Canonical, но поддерживаемое сообществом пользователей.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56"/>
          <p:cNvSpPr/>
          <p:nvPr/>
        </p:nvSpPr>
        <p:spPr>
          <a:xfrm>
            <a:off x="6189150" y="4775752"/>
            <a:ext cx="4840800" cy="1147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Multiverse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проприетарное ПО, не поддерживаемое компанией Canonical.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09" name="Google Shape;309;p56"/>
          <p:cNvCxnSpPr>
            <a:stCxn id="305" idx="1"/>
            <a:endCxn id="304" idx="3"/>
          </p:cNvCxnSpPr>
          <p:nvPr/>
        </p:nvCxnSpPr>
        <p:spPr>
          <a:xfrm flipH="1">
            <a:off x="5212950" y="839400"/>
            <a:ext cx="976200" cy="2186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56"/>
          <p:cNvCxnSpPr>
            <a:stCxn id="304" idx="3"/>
            <a:endCxn id="308" idx="1"/>
          </p:cNvCxnSpPr>
          <p:nvPr/>
        </p:nvCxnSpPr>
        <p:spPr>
          <a:xfrm>
            <a:off x="5212875" y="3025811"/>
            <a:ext cx="976200" cy="2323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56"/>
          <p:cNvCxnSpPr>
            <a:stCxn id="304" idx="3"/>
            <a:endCxn id="306" idx="1"/>
          </p:cNvCxnSpPr>
          <p:nvPr/>
        </p:nvCxnSpPr>
        <p:spPr>
          <a:xfrm flipH="1" rot="10800000">
            <a:off x="5212875" y="2369711"/>
            <a:ext cx="976200" cy="6561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56"/>
          <p:cNvCxnSpPr>
            <a:stCxn id="304" idx="3"/>
            <a:endCxn id="307" idx="1"/>
          </p:cNvCxnSpPr>
          <p:nvPr/>
        </p:nvCxnSpPr>
        <p:spPr>
          <a:xfrm>
            <a:off x="5212875" y="3025811"/>
            <a:ext cx="976200" cy="924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/>
          <p:nvPr/>
        </p:nvSpPr>
        <p:spPr>
          <a:xfrm>
            <a:off x="670975" y="2672800"/>
            <a:ext cx="3788100" cy="84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фициальные репозитории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p57"/>
          <p:cNvSpPr/>
          <p:nvPr/>
        </p:nvSpPr>
        <p:spPr>
          <a:xfrm>
            <a:off x="5233151" y="692150"/>
            <a:ext cx="5994900" cy="69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$release — пакеты на момент выхода релиза.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9" name="Google Shape;319;p57"/>
          <p:cNvSpPr/>
          <p:nvPr/>
        </p:nvSpPr>
        <p:spPr>
          <a:xfrm>
            <a:off x="5233151" y="1622937"/>
            <a:ext cx="5994900" cy="69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$release-security — пакеты критических обновлений безопасности.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0" name="Google Shape;320;p57"/>
          <p:cNvSpPr/>
          <p:nvPr/>
        </p:nvSpPr>
        <p:spPr>
          <a:xfrm>
            <a:off x="5233151" y="2553724"/>
            <a:ext cx="5994900" cy="95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$release-updates — пакеты обновления системы, то есть более поздние версии ПО, вышедшие уже после релиза.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1" name="Google Shape;321;p57"/>
          <p:cNvSpPr/>
          <p:nvPr/>
        </p:nvSpPr>
        <p:spPr>
          <a:xfrm>
            <a:off x="5233151" y="3745477"/>
            <a:ext cx="5994900" cy="952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$release-backports — пакеты более новых версий ПО, которое доступно только в нестабильных версиях Ubuntu.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2" name="Google Shape;322;p57"/>
          <p:cNvSpPr/>
          <p:nvPr/>
        </p:nvSpPr>
        <p:spPr>
          <a:xfrm>
            <a:off x="5233151" y="4937231"/>
            <a:ext cx="5994900" cy="691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partner — репозиторий, содержащий ПО компаний-партнёров Canonical.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23" name="Google Shape;323;p57"/>
          <p:cNvCxnSpPr>
            <a:stCxn id="317" idx="3"/>
            <a:endCxn id="318" idx="1"/>
          </p:cNvCxnSpPr>
          <p:nvPr/>
        </p:nvCxnSpPr>
        <p:spPr>
          <a:xfrm flipH="1" rot="10800000">
            <a:off x="4459075" y="1037800"/>
            <a:ext cx="774000" cy="2056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57"/>
          <p:cNvCxnSpPr>
            <a:stCxn id="317" idx="3"/>
            <a:endCxn id="322" idx="1"/>
          </p:cNvCxnSpPr>
          <p:nvPr/>
        </p:nvCxnSpPr>
        <p:spPr>
          <a:xfrm>
            <a:off x="4459075" y="3094300"/>
            <a:ext cx="774000" cy="2188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57"/>
          <p:cNvCxnSpPr>
            <a:stCxn id="317" idx="3"/>
            <a:endCxn id="319" idx="1"/>
          </p:cNvCxnSpPr>
          <p:nvPr/>
        </p:nvCxnSpPr>
        <p:spPr>
          <a:xfrm flipH="1" rot="10800000">
            <a:off x="4459075" y="1968700"/>
            <a:ext cx="774000" cy="1125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57"/>
          <p:cNvCxnSpPr>
            <a:endCxn id="320" idx="1"/>
          </p:cNvCxnSpPr>
          <p:nvPr/>
        </p:nvCxnSpPr>
        <p:spPr>
          <a:xfrm flipH="1" rot="10800000">
            <a:off x="4459151" y="3029974"/>
            <a:ext cx="774000" cy="6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57"/>
          <p:cNvCxnSpPr>
            <a:stCxn id="317" idx="3"/>
            <a:endCxn id="321" idx="1"/>
          </p:cNvCxnSpPr>
          <p:nvPr/>
        </p:nvCxnSpPr>
        <p:spPr>
          <a:xfrm>
            <a:off x="4459075" y="3094300"/>
            <a:ext cx="774000" cy="1127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Редактирование файла /etc/apt/sources.list.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Команда apt-add-repository.</a:t>
            </a:r>
            <a:endParaRPr/>
          </a:p>
        </p:txBody>
      </p:sp>
      <p:sp>
        <p:nvSpPr>
          <p:cNvPr id="333" name="Google Shape;333;p5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Способы подключения репозиториев в системе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 sz="2200">
                <a:solidFill>
                  <a:srgbClr val="FF0000"/>
                </a:solidFill>
              </a:rPr>
              <a:t>ВАЖНО: после подключения репозитория не забудьте обновить информацию о пакетах, выполнив sudo apt update!</a:t>
            </a:r>
            <a:endParaRPr b="0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