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IBM Plex Sans"/>
      <p:regular r:id="rId32"/>
      <p:bold r:id="rId33"/>
      <p:italic r:id="rId34"/>
      <p:boldItalic r:id="rId35"/>
    </p:embeddedFont>
    <p:embeddedFont>
      <p:font typeface="Roboto Medium"/>
      <p:regular r:id="rId36"/>
      <p:bold r:id="rId37"/>
      <p:italic r:id="rId38"/>
      <p:boldItalic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IBM Plex Sans SemiBold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483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3793">
          <p15:clr>
            <a:srgbClr val="A4A3A4"/>
          </p15:clr>
        </p15:guide>
        <p15:guide id="5" pos="7197">
          <p15:clr>
            <a:srgbClr val="A4A3A4"/>
          </p15:clr>
        </p15:guide>
        <p15:guide id="6" pos="2162">
          <p15:clr>
            <a:srgbClr val="A4A3A4"/>
          </p15:clr>
        </p15:guide>
        <p15:guide id="7" pos="3341">
          <p15:clr>
            <a:srgbClr val="A4A3A4"/>
          </p15:clr>
        </p15:guide>
        <p15:guide id="8" pos="43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483"/>
        <p:guide pos="436" orient="horz"/>
        <p:guide pos="3793" orient="horz"/>
        <p:guide pos="7197"/>
        <p:guide pos="2162"/>
        <p:guide pos="3341"/>
        <p:guide pos="43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4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6.xml"/><Relationship Id="rId44" Type="http://schemas.openxmlformats.org/officeDocument/2006/relationships/font" Target="fonts/IBMPlexSansSemiBold-regular.fntdata"/><Relationship Id="rId21" Type="http://schemas.openxmlformats.org/officeDocument/2006/relationships/slide" Target="slides/slide15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46" Type="http://schemas.openxmlformats.org/officeDocument/2006/relationships/font" Target="fonts/IBMPlexSansSemiBold-italic.fntdata"/><Relationship Id="rId23" Type="http://schemas.openxmlformats.org/officeDocument/2006/relationships/slide" Target="slides/slide17.xml"/><Relationship Id="rId45" Type="http://schemas.openxmlformats.org/officeDocument/2006/relationships/font" Target="fonts/IBMPlexSansSemi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IBMPlexSansSemiBold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IBMPlexSans-bold.fntdata"/><Relationship Id="rId10" Type="http://schemas.openxmlformats.org/officeDocument/2006/relationships/slide" Target="slides/slide4.xml"/><Relationship Id="rId32" Type="http://schemas.openxmlformats.org/officeDocument/2006/relationships/font" Target="fonts/IBMPlexSans-regular.fntdata"/><Relationship Id="rId13" Type="http://schemas.openxmlformats.org/officeDocument/2006/relationships/slide" Target="slides/slide7.xml"/><Relationship Id="rId35" Type="http://schemas.openxmlformats.org/officeDocument/2006/relationships/font" Target="fonts/IBMPlexSans-boldItalic.fntdata"/><Relationship Id="rId12" Type="http://schemas.openxmlformats.org/officeDocument/2006/relationships/slide" Target="slides/slide6.xml"/><Relationship Id="rId34" Type="http://schemas.openxmlformats.org/officeDocument/2006/relationships/font" Target="fonts/IBMPlexSans-italic.fntdata"/><Relationship Id="rId15" Type="http://schemas.openxmlformats.org/officeDocument/2006/relationships/slide" Target="slides/slide9.xml"/><Relationship Id="rId37" Type="http://schemas.openxmlformats.org/officeDocument/2006/relationships/font" Target="fonts/RobotoMedium-bold.fntdata"/><Relationship Id="rId14" Type="http://schemas.openxmlformats.org/officeDocument/2006/relationships/slide" Target="slides/slide8.xml"/><Relationship Id="rId36" Type="http://schemas.openxmlformats.org/officeDocument/2006/relationships/font" Target="fonts/RobotoMedium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edium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Medium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19c2089a5_1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19c2089a5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5f6a802ae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5f6a802a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5f6a802ae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5f6a802a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5f6a802ae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5f6a802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19c2089a5_2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19c2089a5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19c2089a5_2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19c2089a5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19c2089a5_2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19c2089a5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5f6a802ae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5f6a802a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5f6a802ae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5f6a802a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5f6a802ae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5f6a802a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5f6a802ae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95f6a802a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5f6a802a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95f6a802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5f6a802ae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5f6a802a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5f6a802ae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5f6a802a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19c2089a5_2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19c2089a5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5f6a802ae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95f6a802a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5f6a802ae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5f6a802a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19c2089a5_2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19c2089a5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19c2089a5_2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19c2089a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5f6a802ae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5f6a802a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19c2089a5_2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19c2089a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5f6a802a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5f6a802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5f6a802a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5f6a802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19c2089a5_2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19c2089a5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5f6a802a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95f6a802a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1)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2)">
  <p:cSld name="BLANK_1">
    <p:bg>
      <p:bgPr>
        <a:solidFill>
          <a:srgbClr val="6E32E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 (03)">
  <p:cSld name="BLANK_1_1">
    <p:bg>
      <p:bgPr>
        <a:solidFill>
          <a:srgbClr val="00000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(01)">
  <p:cSld name="3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2" name="Google Shape;52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6096000" y="3429000"/>
            <a:ext cx="6096000" cy="343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1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6788475" y="692177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2" type="subTitle"/>
          </p:nvPr>
        </p:nvSpPr>
        <p:spPr>
          <a:xfrm>
            <a:off x="6788475" y="4129690"/>
            <a:ext cx="4681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1)">
  <p:cSld name="2_Только заголовок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2)">
  <p:cSld name="2_Только заголовок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3)">
  <p:cSld name="2_Только заголовок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4)">
  <p:cSld name="2_Только заголовок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7" name="Google Shape;77;p1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5)">
  <p:cSld name="2_Только заголовок_1_2"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1 - Заголовок | Текст">
  <p:cSld name="2_Только заголовок_1_2_3">
    <p:bg>
      <p:bgPr>
        <a:solidFill>
          <a:srgbClr val="6E32E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1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88" name="Google Shape;88;p21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0" y="1651000"/>
            <a:ext cx="12192000" cy="5207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" name="Google Shape;14;p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2 - Заголовок | Текст">
  <p:cSld name="2_Только заголовок_1_2_3_1">
    <p:bg>
      <p:bgPr>
        <a:solidFill>
          <a:srgbClr val="6E32E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95" name="Google Shape;95;p22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3 - Заголовок | Текст">
  <p:cSld name="2_Только заголовок_1_2_3_1_1">
    <p:bg>
      <p:bgPr>
        <a:solidFill>
          <a:srgbClr val="6E32E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3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2" name="Google Shape;102;p23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4 - Заголовок | Текст">
  <p:cSld name="2_Только заголовок_1_2_3_1_1_1">
    <p:bg>
      <p:bgPr>
        <a:solidFill>
          <a:srgbClr val="6E32E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09" name="Google Shape;109;p24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04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5 - Заголовок | Текст">
  <p:cSld name="2_Только заголовок_1_2_3_1_1_1_1">
    <p:bg>
      <p:bgPr>
        <a:solidFill>
          <a:srgbClr val="6E32E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16" name="Google Shape;116;p25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05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6 - Заголовок | Текст">
  <p:cSld name="2_Только заголовок_1_2_3_1_1_1_1_1">
    <p:bg>
      <p:bgPr>
        <a:solidFill>
          <a:srgbClr val="6E32E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23" name="Google Shape;123;p2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06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7 - Заголовок | Текст">
  <p:cSld name="2_Только заголовок_1_2_3_1_1_1_1_1_1">
    <p:bg>
      <p:bgPr>
        <a:solidFill>
          <a:srgbClr val="6E32E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0" name="Google Shape;130;p27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07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8 - Заголовок | Текст">
  <p:cSld name="2_Только заголовок_1_2_3_1_1_1_1_1_1_1">
    <p:bg>
      <p:bgPr>
        <a:solidFill>
          <a:srgbClr val="6E32E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37" name="Google Shape;137;p28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08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| 09 - Заголовок | Текст">
  <p:cSld name="2_Только заголовок_1_2_3_1_1_1_1_1_1_1_1">
    <p:bg>
      <p:bgPr>
        <a:solidFill>
          <a:srgbClr val="6E32E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sp>
        <p:nvSpPr>
          <p:cNvPr id="144" name="Google Shape;144;p29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187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/>
        </p:nvSpPr>
        <p:spPr>
          <a:xfrm>
            <a:off x="-1602039" y="3625369"/>
            <a:ext cx="39726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09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(01)">
  <p:cSld name="2_Только заголовок_1_2_2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69083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48" name="Google Shape;148;p3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0"/>
          <p:cNvSpPr txBox="1"/>
          <p:nvPr>
            <p:ph idx="2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4)">
  <p:cSld name="2_Только заголовок_1_2_2_1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1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8" name="Google Shape;158;p31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5)">
  <p:cSld name="20_Только заголовок_3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0" y="0"/>
            <a:ext cx="12192000" cy="16509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3)">
  <p:cSld name="2_Только заголовок_1_2_2_1_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/>
        </p:nvSpPr>
        <p:spPr>
          <a:xfrm flipH="1">
            <a:off x="8127900" y="0"/>
            <a:ext cx="40641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7287617" y="3618254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434343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b="1" sz="2000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3" name="Google Shape;163;p32"/>
          <p:cNvSpPr/>
          <p:nvPr/>
        </p:nvSpPr>
        <p:spPr>
          <a:xfrm flipH="1">
            <a:off x="4063950" y="0"/>
            <a:ext cx="40641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3214128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965EFF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b="1" sz="20000">
              <a:solidFill>
                <a:srgbClr val="965E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p32"/>
          <p:cNvSpPr/>
          <p:nvPr/>
        </p:nvSpPr>
        <p:spPr>
          <a:xfrm flipH="1">
            <a:off x="0" y="0"/>
            <a:ext cx="40641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2"/>
          <p:cNvSpPr txBox="1"/>
          <p:nvPr/>
        </p:nvSpPr>
        <p:spPr>
          <a:xfrm>
            <a:off x="-868625" y="3625375"/>
            <a:ext cx="3239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0">
                <a:solidFill>
                  <a:srgbClr val="DCDDDF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b="1" sz="20000">
              <a:solidFill>
                <a:srgbClr val="DCDDD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p32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1)">
  <p:cSld name="2_Только заголовок_1_2_2_1_1"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| Текст | Текст (02)">
  <p:cSld name="2_Только заголовок_1_2_2_1_1_2">
    <p:bg>
      <p:bgPr>
        <a:solidFill>
          <a:srgbClr val="6E32E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 txBox="1"/>
          <p:nvPr>
            <p:ph idx="1" type="subTitle"/>
          </p:nvPr>
        </p:nvSpPr>
        <p:spPr>
          <a:xfrm>
            <a:off x="690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2" type="subTitle"/>
          </p:nvPr>
        </p:nvSpPr>
        <p:spPr>
          <a:xfrm>
            <a:off x="4754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3" type="subTitle"/>
          </p:nvPr>
        </p:nvSpPr>
        <p:spPr>
          <a:xfrm>
            <a:off x="8818850" y="723300"/>
            <a:ext cx="2682300" cy="5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1)">
  <p:cSld name="2_Только заголовок_1_2_2_1_1_1"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184" name="Google Shape;184;p3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5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7" name="Google Shape;187;p35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8" name="Google Shape;188;p35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9" name="Google Shape;189;p35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| Текст (02) 1">
  <p:cSld name="2_Только заголовок_1_2_2_1_1_1_2">
    <p:bg>
      <p:bgPr>
        <a:solidFill>
          <a:srgbClr val="6E32E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idx="1" type="subTitle"/>
          </p:nvPr>
        </p:nvSpPr>
        <p:spPr>
          <a:xfrm>
            <a:off x="93165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92" name="Google Shape;192;p3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>
            <p:ph idx="2" type="subTitle"/>
          </p:nvPr>
        </p:nvSpPr>
        <p:spPr>
          <a:xfrm>
            <a:off x="69085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3" type="subTitle"/>
          </p:nvPr>
        </p:nvSpPr>
        <p:spPr>
          <a:xfrm>
            <a:off x="35661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4" type="subTitle"/>
          </p:nvPr>
        </p:nvSpPr>
        <p:spPr>
          <a:xfrm>
            <a:off x="6441300" y="2247775"/>
            <a:ext cx="2184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1) 1">
  <p:cSld name="2_Только заголовок_1_2_2_1_1_1_1"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| Текст | Текст (02)">
  <p:cSld name="2_Только заголовок_1_2_2_1_1_1_1_1">
    <p:bg>
      <p:bgPr>
        <a:solidFill>
          <a:srgbClr val="6E32E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8"/>
          <p:cNvSpPr txBox="1"/>
          <p:nvPr>
            <p:ph idx="1" type="subTitle"/>
          </p:nvPr>
        </p:nvSpPr>
        <p:spPr>
          <a:xfrm>
            <a:off x="6908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2" type="subTitle"/>
          </p:nvPr>
        </p:nvSpPr>
        <p:spPr>
          <a:xfrm>
            <a:off x="452460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3" type="subTitle"/>
          </p:nvPr>
        </p:nvSpPr>
        <p:spPr>
          <a:xfrm>
            <a:off x="8358350" y="2247775"/>
            <a:ext cx="31428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highlight>
                  <a:srgbClr val="000000"/>
                </a:highlight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6)">
  <p:cSld name="2_Только заголовок_1_2_1"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2" name="Google Shape;212;p3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3" name="Google Shape;213;p3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1)">
  <p:cSld name="2_Только заголовок_1_2_1_2"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691025" y="2354800"/>
            <a:ext cx="107787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6" name="Google Shape;216;p40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  <p:pic>
        <p:nvPicPr>
          <p:cNvPr id="217" name="Google Shape;217;p4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1)">
  <p:cSld name="2_Только заголовок_1_2_1_2_1"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IBM Plex Sans"/>
              <a:buAutoNum type="arabicPeriod"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IBM Plex Sans"/>
              <a:buNone/>
              <a:defRPr i="0" sz="28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0" name="Google Shape;220;p4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4)">
  <p:cSld name="20_Только заголовок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IBM Plex Sans"/>
              <a:buAutoNum type="arabicPeriod"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IBM Plex Sans"/>
              <a:buNone/>
              <a:defRPr i="0" sz="22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6" name="Google Shape;26;p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2)">
  <p:cSld name="2_Только заголовок_1_2_1_2_1_1">
    <p:bg>
      <p:bgPr>
        <a:solidFill>
          <a:srgbClr val="6E32E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3" name="Google Shape;223;p4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(03)">
  <p:cSld name="2_Только заголовок_1_2_1_2_1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AutoNum type="arabicPeriod"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IBM Plex Sans"/>
              <a:buNone/>
              <a:defRPr i="0" sz="2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6" name="Google Shape;226;p4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7)">
  <p:cSld name="2_Только заголовок_1_2_1_1"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4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(08)">
  <p:cSld name="2_Только заголовок_1_2_1_1_1">
    <p:bg>
      <p:bgPr>
        <a:solidFill>
          <a:srgbClr val="6E32E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5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5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2) Название урока">
  <p:cSld name="5_Титульный слайд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38" name="Google Shape;238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3) Название урока">
  <p:cSld name="4_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47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42" name="Google Shape;24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(01) Название урока 1">
  <p:cSld name="4_Титульный слайд_1">
    <p:bg>
      <p:bgPr>
        <a:solidFill>
          <a:srgbClr val="6E32E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IBM Plex Sans SemiBold"/>
              <a:buNone/>
              <a:defRPr i="0" sz="7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6" name="Google Shape;246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528" y="745141"/>
            <a:ext cx="2769800" cy="5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| Текст — Текст — Текст (01)">
  <p:cSld name="11_Только заголовок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/>
          <p:nvPr/>
        </p:nvSpPr>
        <p:spPr>
          <a:xfrm>
            <a:off x="6096000" y="0"/>
            <a:ext cx="6096000" cy="22851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49"/>
          <p:cNvSpPr/>
          <p:nvPr/>
        </p:nvSpPr>
        <p:spPr>
          <a:xfrm>
            <a:off x="6096000" y="2285156"/>
            <a:ext cx="6096000" cy="22851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49"/>
          <p:cNvSpPr/>
          <p:nvPr/>
        </p:nvSpPr>
        <p:spPr>
          <a:xfrm>
            <a:off x="6096000" y="4572844"/>
            <a:ext cx="6096000" cy="228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9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1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pic>
        <p:nvPicPr>
          <p:cNvPr id="252" name="Google Shape;252;p4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6788475" y="692150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4" name="Google Shape;254;p49"/>
          <p:cNvSpPr txBox="1"/>
          <p:nvPr>
            <p:ph idx="2" type="subTitle"/>
          </p:nvPr>
        </p:nvSpPr>
        <p:spPr>
          <a:xfrm>
            <a:off x="6788475" y="2945338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5" name="Google Shape;255;p49"/>
          <p:cNvSpPr txBox="1"/>
          <p:nvPr>
            <p:ph idx="3" type="subTitle"/>
          </p:nvPr>
        </p:nvSpPr>
        <p:spPr>
          <a:xfrm>
            <a:off x="6788475" y="5262863"/>
            <a:ext cx="4681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2)">
  <p:cSld name="20_Только заголовок_2_1">
    <p:bg>
      <p:bgPr>
        <a:solidFill>
          <a:srgbClr val="6E32E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0" name="Google Shape;30;p7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— Текст (03)">
  <p:cSld name="20_Только заголовок_2_1_1">
    <p:bg>
      <p:bgPr>
        <a:solidFill>
          <a:srgbClr val="00000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90850" y="2247776"/>
            <a:ext cx="108102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AutoNum type="arabicPeriod"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BM Plex Sans"/>
              <a:buNone/>
              <a:defRPr i="0" sz="22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690850" y="692150"/>
            <a:ext cx="10810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4" name="Google Shape;34;p8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1)">
  <p:cSld name="20_Только заголовок_2_1_1_1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i="0" sz="44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IBM Plex Sans"/>
              <a:buNone/>
              <a:defRPr b="1" sz="4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00" y="6118375"/>
            <a:ext cx="1206600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2)">
  <p:cSld name="20_Только заголовок_2_1_1_1_1">
    <p:bg>
      <p:bgPr>
        <a:solidFill>
          <a:srgbClr val="6E32E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(03)">
  <p:cSld name="20_Только заголовок_2_1_1_1_1_1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i="0" sz="44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IBM Plex Sans"/>
              <a:buNone/>
              <a:defRPr b="1" sz="4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775313" y="6118375"/>
            <a:ext cx="1206563" cy="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23.xml"/><Relationship Id="rId44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24.xml"/><Relationship Id="rId45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26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28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29" Type="http://schemas.openxmlformats.org/officeDocument/2006/relationships/slideLayout" Target="../slideLayouts/slideLayout30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31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13.xml"/><Relationship Id="rId3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type="title"/>
          </p:nvPr>
        </p:nvSpPr>
        <p:spPr>
          <a:xfrm>
            <a:off x="690850" y="1699925"/>
            <a:ext cx="10779000" cy="3172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Введение в Docker</a:t>
            </a:r>
            <a:endParaRPr/>
          </a:p>
        </p:txBody>
      </p:sp>
      <p:sp>
        <p:nvSpPr>
          <p:cNvPr id="261" name="Google Shape;261;p50"/>
          <p:cNvSpPr txBox="1"/>
          <p:nvPr>
            <p:ph idx="1" type="subTitle"/>
          </p:nvPr>
        </p:nvSpPr>
        <p:spPr>
          <a:xfrm>
            <a:off x="690850" y="5095375"/>
            <a:ext cx="107790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Linux</a:t>
            </a:r>
            <a:endParaRPr/>
          </a:p>
        </p:txBody>
      </p:sp>
      <p:sp>
        <p:nvSpPr>
          <p:cNvPr id="262" name="Google Shape;262;p50"/>
          <p:cNvSpPr txBox="1"/>
          <p:nvPr>
            <p:ph idx="1" type="subTitle"/>
          </p:nvPr>
        </p:nvSpPr>
        <p:spPr>
          <a:xfrm>
            <a:off x="9916575" y="692150"/>
            <a:ext cx="16194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Урок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9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Docker с точки зрения ОС</a:t>
            </a:r>
            <a:endParaRPr>
              <a:solidFill>
                <a:srgbClr val="8F93A3"/>
              </a:solidFill>
            </a:endParaRPr>
          </a:p>
        </p:txBody>
      </p:sp>
      <p:sp>
        <p:nvSpPr>
          <p:cNvPr id="313" name="Google Shape;313;p59"/>
          <p:cNvSpPr/>
          <p:nvPr/>
        </p:nvSpPr>
        <p:spPr>
          <a:xfrm>
            <a:off x="3875046" y="1988347"/>
            <a:ext cx="4393500" cy="93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DOCKER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4" name="Google Shape;314;p59"/>
          <p:cNvSpPr/>
          <p:nvPr/>
        </p:nvSpPr>
        <p:spPr>
          <a:xfrm>
            <a:off x="766775" y="3539937"/>
            <a:ext cx="3385800" cy="19602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Docker-демон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— процесс, который отвечает за поиск, скачивание образов, запуск контейнеров.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5" name="Google Shape;315;p59"/>
          <p:cNvSpPr/>
          <p:nvPr/>
        </p:nvSpPr>
        <p:spPr>
          <a:xfrm>
            <a:off x="4378977" y="3539937"/>
            <a:ext cx="3385800" cy="19602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Docker-клиент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— интерфейс взаимодействия между пользователем и демоном docker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6" name="Google Shape;316;p59"/>
          <p:cNvSpPr/>
          <p:nvPr/>
        </p:nvSpPr>
        <p:spPr>
          <a:xfrm>
            <a:off x="8159726" y="3539937"/>
            <a:ext cx="3385800" cy="19602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Docker-hub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— хранилище образов для docker.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17" name="Google Shape;317;p59"/>
          <p:cNvCxnSpPr>
            <a:stCxn id="313" idx="1"/>
            <a:endCxn id="314" idx="0"/>
          </p:cNvCxnSpPr>
          <p:nvPr/>
        </p:nvCxnSpPr>
        <p:spPr>
          <a:xfrm flipH="1">
            <a:off x="2459646" y="2456797"/>
            <a:ext cx="1415400" cy="1083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59"/>
          <p:cNvCxnSpPr>
            <a:stCxn id="313" idx="3"/>
            <a:endCxn id="316" idx="0"/>
          </p:cNvCxnSpPr>
          <p:nvPr/>
        </p:nvCxnSpPr>
        <p:spPr>
          <a:xfrm>
            <a:off x="8268546" y="2456797"/>
            <a:ext cx="1584000" cy="1083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59"/>
          <p:cNvCxnSpPr>
            <a:stCxn id="313" idx="2"/>
            <a:endCxn id="315" idx="0"/>
          </p:cNvCxnSpPr>
          <p:nvPr/>
        </p:nvCxnSpPr>
        <p:spPr>
          <a:xfrm>
            <a:off x="6071796" y="2925247"/>
            <a:ext cx="0" cy="61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0"/>
          <p:cNvSpPr txBox="1"/>
          <p:nvPr>
            <p:ph type="title"/>
          </p:nvPr>
        </p:nvSpPr>
        <p:spPr>
          <a:xfrm>
            <a:off x="690850" y="692150"/>
            <a:ext cx="10778700" cy="146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Docker с точки зрения архитектуры</a:t>
            </a:r>
            <a:endParaRPr>
              <a:solidFill>
                <a:srgbClr val="8F93A3"/>
              </a:solidFill>
            </a:endParaRPr>
          </a:p>
        </p:txBody>
      </p:sp>
      <p:sp>
        <p:nvSpPr>
          <p:cNvPr id="325" name="Google Shape;325;p60"/>
          <p:cNvSpPr/>
          <p:nvPr/>
        </p:nvSpPr>
        <p:spPr>
          <a:xfrm>
            <a:off x="549825" y="3625709"/>
            <a:ext cx="3775800" cy="713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Docker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6" name="Google Shape;326;p60"/>
          <p:cNvSpPr/>
          <p:nvPr/>
        </p:nvSpPr>
        <p:spPr>
          <a:xfrm>
            <a:off x="5326988" y="1726100"/>
            <a:ext cx="5995200" cy="13071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Images (образы)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— это своеобразный шаблон, который содержит экземпляр операционной системы с набором библиотек, необходимых для работы приложения.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7" name="Google Shape;327;p60"/>
          <p:cNvSpPr/>
          <p:nvPr/>
        </p:nvSpPr>
        <p:spPr>
          <a:xfrm>
            <a:off x="5326988" y="3417944"/>
            <a:ext cx="5995200" cy="11289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Registry (реестр) 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публичное или закрытое хранилище образов. Пример публичного реестра образов — Docker Hub.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8" name="Google Shape;328;p60"/>
          <p:cNvSpPr/>
          <p:nvPr/>
        </p:nvSpPr>
        <p:spPr>
          <a:xfrm>
            <a:off x="5372778" y="5020684"/>
            <a:ext cx="5995200" cy="11289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Container (контейнер) 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запущенное приложение, которое создано из образа. 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29" name="Google Shape;329;p60"/>
          <p:cNvCxnSpPr>
            <a:stCxn id="325" idx="3"/>
            <a:endCxn id="328" idx="1"/>
          </p:cNvCxnSpPr>
          <p:nvPr/>
        </p:nvCxnSpPr>
        <p:spPr>
          <a:xfrm>
            <a:off x="4325625" y="3982409"/>
            <a:ext cx="1047300" cy="1602600"/>
          </a:xfrm>
          <a:prstGeom prst="bentConnector3">
            <a:avLst>
              <a:gd fmla="val 4826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60"/>
          <p:cNvCxnSpPr/>
          <p:nvPr/>
        </p:nvCxnSpPr>
        <p:spPr>
          <a:xfrm>
            <a:off x="4325588" y="3982394"/>
            <a:ext cx="1001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60"/>
          <p:cNvCxnSpPr>
            <a:stCxn id="325" idx="3"/>
            <a:endCxn id="326" idx="1"/>
          </p:cNvCxnSpPr>
          <p:nvPr/>
        </p:nvCxnSpPr>
        <p:spPr>
          <a:xfrm flipH="1" rot="10800000">
            <a:off x="4325625" y="2379509"/>
            <a:ext cx="1001400" cy="1602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1"/>
          <p:cNvSpPr txBox="1"/>
          <p:nvPr>
            <p:ph type="title"/>
          </p:nvPr>
        </p:nvSpPr>
        <p:spPr>
          <a:xfrm>
            <a:off x="690850" y="692150"/>
            <a:ext cx="85974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Управление образами и контейнерами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2"/>
          <p:cNvSpPr txBox="1"/>
          <p:nvPr>
            <p:ph idx="2" type="subTitle"/>
          </p:nvPr>
        </p:nvSpPr>
        <p:spPr>
          <a:xfrm>
            <a:off x="690850" y="2518875"/>
            <a:ext cx="2184300" cy="3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docker search image_name — поиск образа в реестре. Например, docker search nginx найдёт все образы, которые содержат веб-сервис nginx.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62"/>
          <p:cNvSpPr txBox="1"/>
          <p:nvPr>
            <p:ph idx="3" type="subTitle"/>
          </p:nvPr>
        </p:nvSpPr>
        <p:spPr>
          <a:xfrm>
            <a:off x="3566100" y="2518875"/>
            <a:ext cx="2184300" cy="3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docker pull image_name скачает диск из реестра, например, docker pull nginx.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62"/>
          <p:cNvSpPr txBox="1"/>
          <p:nvPr>
            <p:ph idx="4" type="subTitle"/>
          </p:nvPr>
        </p:nvSpPr>
        <p:spPr>
          <a:xfrm>
            <a:off x="6441300" y="2518875"/>
            <a:ext cx="2184300" cy="3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docker run --name container_name image_name запустить контейнер из скачанного образа</a:t>
            </a:r>
            <a:endParaRPr/>
          </a:p>
        </p:txBody>
      </p:sp>
      <p:sp>
        <p:nvSpPr>
          <p:cNvPr id="344" name="Google Shape;344;p62"/>
          <p:cNvSpPr txBox="1"/>
          <p:nvPr>
            <p:ph type="title"/>
          </p:nvPr>
        </p:nvSpPr>
        <p:spPr>
          <a:xfrm>
            <a:off x="690850" y="692150"/>
            <a:ext cx="10810200" cy="132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Управление образами и контейнерами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62"/>
          <p:cNvSpPr txBox="1"/>
          <p:nvPr>
            <p:ph idx="1" type="subTitle"/>
          </p:nvPr>
        </p:nvSpPr>
        <p:spPr>
          <a:xfrm>
            <a:off x="9316500" y="2518875"/>
            <a:ext cx="2184300" cy="3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docker rm container_name удалит контейнер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3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Dockerfile — сценарий, в котором будут описаны все шаги по сборке нашего приложения. </a:t>
            </a:r>
            <a:endParaRPr/>
          </a:p>
        </p:txBody>
      </p:sp>
      <p:sp>
        <p:nvSpPr>
          <p:cNvPr id="351" name="Google Shape;351;p63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Dockerfile</a:t>
            </a:r>
            <a:endParaRPr>
              <a:solidFill>
                <a:srgbClr val="8F93A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4"/>
          <p:cNvSpPr txBox="1"/>
          <p:nvPr>
            <p:ph idx="1" type="body"/>
          </p:nvPr>
        </p:nvSpPr>
        <p:spPr>
          <a:xfrm>
            <a:off x="4870450" y="692150"/>
            <a:ext cx="65994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FROM</a:t>
            </a:r>
            <a:r>
              <a:rPr lang="ru-RU"/>
              <a:t> — определит базовый образ, из которого будет собираться контейнер.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MAINTAINER</a:t>
            </a:r>
            <a:r>
              <a:rPr lang="ru-RU"/>
              <a:t> — сообщит контейнеру имя автора создаваемого образа.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RUN</a:t>
            </a:r>
            <a:r>
              <a:rPr lang="ru-RU"/>
              <a:t> — запустит команду внутри образа.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ADD</a:t>
            </a:r>
            <a:r>
              <a:rPr lang="ru-RU"/>
              <a:t> — берёт файлы с хоста и кладёт внутрь образа.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VOLUME</a:t>
            </a:r>
            <a:r>
              <a:rPr lang="ru-RU"/>
              <a:t> — директория, которая будет подключена в контейнер.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EXPOSE</a:t>
            </a:r>
            <a:r>
              <a:rPr lang="ru-RU"/>
              <a:t> — задаст порт, через который контейнер будет общаться с внешним миром.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/>
              <a:t>CMD</a:t>
            </a:r>
            <a:r>
              <a:rPr lang="ru-RU"/>
              <a:t> — команда, которая будет запущена при старте контейнера из образа.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4"/>
          <p:cNvSpPr txBox="1"/>
          <p:nvPr>
            <p:ph type="title"/>
          </p:nvPr>
        </p:nvSpPr>
        <p:spPr>
          <a:xfrm>
            <a:off x="690849" y="692150"/>
            <a:ext cx="37170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Структура  Dockerfile: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5"/>
          <p:cNvSpPr txBox="1"/>
          <p:nvPr>
            <p:ph idx="1" type="body"/>
          </p:nvPr>
        </p:nvSpPr>
        <p:spPr>
          <a:xfrm>
            <a:off x="4870450" y="692150"/>
            <a:ext cx="65994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docker build -t image_name . - сборка образа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docker run --name container_name image_name - запуск контейнера из созданного образа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5"/>
          <p:cNvSpPr txBox="1"/>
          <p:nvPr>
            <p:ph type="title"/>
          </p:nvPr>
        </p:nvSpPr>
        <p:spPr>
          <a:xfrm>
            <a:off x="690849" y="692150"/>
            <a:ext cx="37170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Структура  Dockerfile: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6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Управление сетями в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7"/>
          <p:cNvSpPr txBox="1"/>
          <p:nvPr>
            <p:ph type="title"/>
          </p:nvPr>
        </p:nvSpPr>
        <p:spPr>
          <a:xfrm>
            <a:off x="690850" y="324700"/>
            <a:ext cx="10778700" cy="126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Управление сетями в docker</a:t>
            </a:r>
            <a:endParaRPr/>
          </a:p>
        </p:txBody>
      </p:sp>
      <p:sp>
        <p:nvSpPr>
          <p:cNvPr id="374" name="Google Shape;374;p67"/>
          <p:cNvSpPr/>
          <p:nvPr/>
        </p:nvSpPr>
        <p:spPr>
          <a:xfrm>
            <a:off x="4241725" y="1591675"/>
            <a:ext cx="4160100" cy="67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Сеть Docker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5" name="Google Shape;375;p67"/>
          <p:cNvSpPr/>
          <p:nvPr/>
        </p:nvSpPr>
        <p:spPr>
          <a:xfrm>
            <a:off x="648500" y="2656626"/>
            <a:ext cx="2774100" cy="32994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Bridge 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сети по умолчанию, аналог типа подключения NAT в VirtualBox. Связь устанавливается через Bridge-интерфейс, который поднимается в операционной системе при установке Docker и носит название docker0.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6" name="Google Shape;376;p67"/>
          <p:cNvSpPr/>
          <p:nvPr/>
        </p:nvSpPr>
        <p:spPr>
          <a:xfrm>
            <a:off x="9371650" y="2656626"/>
            <a:ext cx="2258400" cy="32994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Overlay - 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позволяет строить сети на нескольких хостах с Docker.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7" name="Google Shape;377;p67"/>
          <p:cNvSpPr/>
          <p:nvPr/>
        </p:nvSpPr>
        <p:spPr>
          <a:xfrm>
            <a:off x="3902906" y="2662908"/>
            <a:ext cx="2522400" cy="32994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Host 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— с помощью этого драйвера контейнер получает доступ к собственному интерфейсу хоста. Аналог подключения «Мост» в VirtualBox.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8" name="Google Shape;378;p67"/>
          <p:cNvSpPr/>
          <p:nvPr/>
        </p:nvSpPr>
        <p:spPr>
          <a:xfrm>
            <a:off x="6812018" y="2662908"/>
            <a:ext cx="2258400" cy="3299400"/>
          </a:xfrm>
          <a:prstGeom prst="rect">
            <a:avLst/>
          </a:prstGeom>
          <a:solidFill>
            <a:srgbClr val="6E32E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Macvlan</a:t>
            </a:r>
            <a:r>
              <a:rPr lang="ru-RU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даёт контейнерам прямой доступ к интерфейсу и суб-интерфейсу (VLAN) хоста.</a:t>
            </a:r>
            <a:endParaRPr sz="18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8"/>
          <p:cNvSpPr txBox="1"/>
          <p:nvPr>
            <p:ph idx="1" type="body"/>
          </p:nvPr>
        </p:nvSpPr>
        <p:spPr>
          <a:xfrm>
            <a:off x="4870450" y="692150"/>
            <a:ext cx="65994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docker network ls - просмотреть доступные сети 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docker network inspect network_name - просмотреть участников сети 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AutoNum type="arabicPeriod"/>
            </a:pPr>
            <a:r>
              <a:rPr lang="ru-RU"/>
              <a:t>Доступ к приложениям, запущенным в контейнере, осуществляется через iptables.</a:t>
            </a:r>
            <a:endParaRPr/>
          </a:p>
        </p:txBody>
      </p:sp>
      <p:sp>
        <p:nvSpPr>
          <p:cNvPr id="384" name="Google Shape;384;p68"/>
          <p:cNvSpPr txBox="1"/>
          <p:nvPr>
            <p:ph type="title"/>
          </p:nvPr>
        </p:nvSpPr>
        <p:spPr>
          <a:xfrm>
            <a:off x="690849" y="692150"/>
            <a:ext cx="37170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Управление сетями в docker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 txBox="1"/>
          <p:nvPr>
            <p:ph type="title"/>
          </p:nvPr>
        </p:nvSpPr>
        <p:spPr>
          <a:xfrm>
            <a:off x="690850" y="692150"/>
            <a:ext cx="85974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Вопросы по практической работе и предыдущему уроку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/>
          <p:nvPr>
            <p:ph type="title"/>
          </p:nvPr>
        </p:nvSpPr>
        <p:spPr>
          <a:xfrm>
            <a:off x="690850" y="692150"/>
            <a:ext cx="85974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Обзор docker-compose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0"/>
          <p:cNvSpPr txBox="1"/>
          <p:nvPr>
            <p:ph idx="1" type="body"/>
          </p:nvPr>
        </p:nvSpPr>
        <p:spPr>
          <a:xfrm>
            <a:off x="6208600" y="692150"/>
            <a:ext cx="52611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docker-compose повторяет весь функционал Docker, за исключением одного: если Docker применяется для управления одним конкретным сервисом, то docker-compose позволяет управлять несколькими контейнерами, входящими в состав приложения.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70"/>
          <p:cNvSpPr txBox="1"/>
          <p:nvPr>
            <p:ph type="title"/>
          </p:nvPr>
        </p:nvSpPr>
        <p:spPr>
          <a:xfrm>
            <a:off x="690850" y="692150"/>
            <a:ext cx="48585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Обзор docker-compose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1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Файл docker-compose.yml:</a:t>
            </a:r>
            <a:endParaRPr/>
          </a:p>
        </p:txBody>
      </p:sp>
      <p:pic>
        <p:nvPicPr>
          <p:cNvPr id="401" name="Google Shape;401;p71"/>
          <p:cNvPicPr preferRelativeResize="0"/>
          <p:nvPr/>
        </p:nvPicPr>
        <p:blipFill rotWithShape="1">
          <a:blip r:embed="rId3">
            <a:alphaModFix/>
          </a:blip>
          <a:srcRect b="16598" l="14872" r="14809" t="16712"/>
          <a:stretch/>
        </p:blipFill>
        <p:spPr>
          <a:xfrm>
            <a:off x="766775" y="1714475"/>
            <a:ext cx="4366150" cy="37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2"/>
          <p:cNvSpPr txBox="1"/>
          <p:nvPr>
            <p:ph idx="1" type="body"/>
          </p:nvPr>
        </p:nvSpPr>
        <p:spPr>
          <a:xfrm>
            <a:off x="5905500" y="692150"/>
            <a:ext cx="55644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version '3' говорит об использовании третьей версии формата файлов для docker-compose. 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Директива service описывает службу, которую мы будем запускать, дальше идёт имя nginx.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AutoNum type="arabicPeriod"/>
            </a:pPr>
            <a:r>
              <a:rPr lang="ru-RU"/>
              <a:t> Собираем контейнер из последней стабильной версии nginx, доступной на Docker Hub: image: nginx:latest и пробрасываем 80-й порт хост-машины и каталог /var/www/html, используя директивы ports и volumes</a:t>
            </a:r>
            <a:r>
              <a:rPr lang="ru-RU"/>
              <a:t>.</a:t>
            </a:r>
            <a:endParaRPr/>
          </a:p>
        </p:txBody>
      </p:sp>
      <p:sp>
        <p:nvSpPr>
          <p:cNvPr id="407" name="Google Shape;407;p72"/>
          <p:cNvSpPr txBox="1"/>
          <p:nvPr>
            <p:ph type="title"/>
          </p:nvPr>
        </p:nvSpPr>
        <p:spPr>
          <a:xfrm>
            <a:off x="690850" y="692150"/>
            <a:ext cx="48654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Обзор docker-compose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3"/>
          <p:cNvSpPr txBox="1"/>
          <p:nvPr>
            <p:ph idx="1" type="body"/>
          </p:nvPr>
        </p:nvSpPr>
        <p:spPr>
          <a:xfrm>
            <a:off x="5905500" y="692150"/>
            <a:ext cx="55644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 startAt="4"/>
            </a:pPr>
            <a:r>
              <a:rPr lang="ru-RU"/>
              <a:t>Обратите внимание, что файл docker-compose.yml для каждого контейнера должен лежать в отдельной папке.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 startAt="4"/>
            </a:pPr>
            <a:r>
              <a:rPr lang="ru-RU"/>
              <a:t>Запускаем наш проект, используя команду docker-compose up -d --build, — говорим, что docker-compose должен запустить контейнер в оперативной памяти, выполнив сборку из образа.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73"/>
          <p:cNvSpPr txBox="1"/>
          <p:nvPr>
            <p:ph type="title"/>
          </p:nvPr>
        </p:nvSpPr>
        <p:spPr>
          <a:xfrm>
            <a:off x="690850" y="692150"/>
            <a:ext cx="48654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Обзор docker-compose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54" y="0"/>
            <a:ext cx="736934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74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Спасибо!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Каждый день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вы становитесь</a:t>
            </a:r>
            <a:endParaRPr>
              <a:solidFill>
                <a:srgbClr val="B187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B187FF"/>
                </a:solidFill>
              </a:rPr>
              <a:t>лучше :)</a:t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Установка docker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Обзор docker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Управление образами и контейнерами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Управление сетями в docker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Обзор docker-compose</a:t>
            </a:r>
            <a:endParaRPr/>
          </a:p>
        </p:txBody>
      </p:sp>
      <p:sp>
        <p:nvSpPr>
          <p:cNvPr id="273" name="Google Shape;273;p52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План урока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>
            <p:ph type="title"/>
          </p:nvPr>
        </p:nvSpPr>
        <p:spPr>
          <a:xfrm>
            <a:off x="690850" y="692150"/>
            <a:ext cx="85974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Установка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187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4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Контейнеризация</a:t>
            </a:r>
            <a:r>
              <a:rPr lang="ru-RU"/>
              <a:t> — метод виртуализации, при котором ядро операционной системы поддерживает несколько изолированных экземпляров пространства пользователя вместо одного.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Эти экземпляры с точки зрения пользователя полностью идентичны отдельному экземпляру операционной системы. Простыми словами, контейнеризация позволяет виртуализировать процесс.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691025" y="692150"/>
            <a:ext cx="107787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Docker </a:t>
            </a:r>
            <a:r>
              <a:rPr lang="ru-RU"/>
              <a:t>— программное обеспечение для автоматизации развёртывания и управления приложениями в средах с поддержкой контейнеризации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apt-get install apt-transport-https ca-certificates curl gnupg-agent software-properties-common -y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curl -fsSL https://download.docker.com/linux/ubuntu/gpg | apt-key add -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AutoNum type="arabicPeriod"/>
            </a:pPr>
            <a:r>
              <a:rPr lang="ru-RU"/>
              <a:t>add-apt-repository "deb [arch=amd64] https://download.docker.com/linux/ubuntu $(lsb_release -cs) stable"</a:t>
            </a:r>
            <a:endParaRPr/>
          </a:p>
        </p:txBody>
      </p:sp>
      <p:sp>
        <p:nvSpPr>
          <p:cNvPr id="294" name="Google Shape;294;p56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Подключаем репозиторий</a:t>
            </a:r>
            <a:endParaRPr/>
          </a:p>
        </p:txBody>
      </p:sp>
      <p:sp>
        <p:nvSpPr>
          <p:cNvPr id="295" name="Google Shape;295;p56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</a:rPr>
              <a:t>apt update; apt install docker-ce -y.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57"/>
          <p:cNvSpPr txBox="1"/>
          <p:nvPr>
            <p:ph type="title"/>
          </p:nvPr>
        </p:nvSpPr>
        <p:spPr>
          <a:xfrm>
            <a:off x="690850" y="1164050"/>
            <a:ext cx="4681200" cy="226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Установка</a:t>
            </a:r>
            <a:endParaRPr/>
          </a:p>
        </p:txBody>
      </p:sp>
      <p:sp>
        <p:nvSpPr>
          <p:cNvPr id="302" name="Google Shape;302;p57"/>
          <p:cNvSpPr txBox="1"/>
          <p:nvPr>
            <p:ph idx="2" type="subTitle"/>
          </p:nvPr>
        </p:nvSpPr>
        <p:spPr>
          <a:xfrm>
            <a:off x="690950" y="692150"/>
            <a:ext cx="4681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ТЕМА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690850" y="692150"/>
            <a:ext cx="10810200" cy="54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Обзор 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