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3F6A37-89F3-49A3-9271-B3F67F729CD3}">
  <a:tblStyle styleId="{9B3F6A37-89F3-49A3-9271-B3F67F729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d6179f0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d6179f0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6179f0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d6179f0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049e7d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049e7d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049e7df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049e7df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8049e7df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8049e7d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c4d390b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c4d390b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c4d390b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c4d390b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c4d390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c4d390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d6179f0e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d6179f0e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d6179f0e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d6179f0e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d6179f0e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d6179f0e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c4d390b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c4d390b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c4d390b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c4d390b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049e7d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049e7d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049e7df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049e7df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049e7d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049e7d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049e7df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049e7df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049e7d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049e7d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Спецсимволы оператора LIKE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5" name="Google Shape;385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22"/>
          <p:cNvGraphicFramePr/>
          <p:nvPr/>
        </p:nvGraphicFramePr>
        <p:xfrm>
          <a:off x="1144788" y="19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{9B3F6A37-89F3-49A3-9271-B3F67F729CD3}</a:tableStyleId>
              </a:tblPr>
              <a:tblGrid>
                <a:gridCol w="861000"/>
                <a:gridCol w="508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Символ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Любое количество символов или их отсутствие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Ровно один символ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Регулярные выражения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REGEXP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Поиск р</a:t>
            </a:r>
            <a:r>
              <a:rPr lang="ru" sz="3200">
                <a:solidFill>
                  <a:srgbClr val="4C5D6E"/>
                </a:solidFill>
              </a:rPr>
              <a:t>егулярными выражениями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3" name="Google Shape;453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354675" y="21992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Цена материнской платы составляет </a:t>
            </a:r>
            <a:r>
              <a:rPr lang="ru" sz="1600">
                <a:solidFill>
                  <a:srgbClr val="0000FF"/>
                </a:solidFill>
              </a:rPr>
              <a:t>5620.00</a:t>
            </a:r>
            <a:r>
              <a:rPr lang="ru" sz="1600"/>
              <a:t> рублей, а процессора — </a:t>
            </a:r>
            <a:r>
              <a:rPr lang="ru" sz="1600">
                <a:solidFill>
                  <a:srgbClr val="0000FF"/>
                </a:solidFill>
              </a:rPr>
              <a:t>10800.00</a:t>
            </a:r>
            <a:r>
              <a:rPr lang="ru" sz="1600"/>
              <a:t> рублей.</a:t>
            </a:r>
            <a:endParaRPr sz="1600"/>
          </a:p>
        </p:txBody>
      </p:sp>
      <p:sp>
        <p:nvSpPr>
          <p:cNvPr id="456" name="Google Shape;456;p24"/>
          <p:cNvSpPr txBox="1"/>
          <p:nvPr/>
        </p:nvSpPr>
        <p:spPr>
          <a:xfrm>
            <a:off x="1354675" y="3594000"/>
            <a:ext cx="6096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content RLIKE '</a:t>
            </a:r>
            <a:r>
              <a:rPr lang="ru" sz="1600">
                <a:solidFill>
                  <a:srgbClr val="0000FF"/>
                </a:solidFill>
              </a:rPr>
              <a:t>[[:digit:]]*\\.[[:digit:]]{2}</a:t>
            </a:r>
            <a:r>
              <a:rPr lang="ru" sz="1600"/>
              <a:t>';</a:t>
            </a:r>
            <a:endParaRPr sz="1600"/>
          </a:p>
        </p:txBody>
      </p:sp>
      <p:cxnSp>
        <p:nvCxnSpPr>
          <p:cNvPr id="457" name="Google Shape;457;p24"/>
          <p:cNvCxnSpPr/>
          <p:nvPr/>
        </p:nvCxnSpPr>
        <p:spPr>
          <a:xfrm flipH="1" rot="10800000">
            <a:off x="5111750" y="2624750"/>
            <a:ext cx="2751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/>
          <p:nvPr/>
        </p:nvCxnSpPr>
        <p:spPr>
          <a:xfrm rot="10800000">
            <a:off x="3428875" y="2846925"/>
            <a:ext cx="70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Квантификаторы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4" name="Google Shape;464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 — символ входит ноль или один раз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* — любое количество вхождений, включая ноль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+ — одно или более входждений символа в строку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1" name="Google Shape;49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и ограничения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1" name="Google Shape;531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Ограничение выборки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 и ограничения в DELETE и UPDATE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58" name="Google Shape;558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65" name="Google Shape;5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</a:t>
            </a:r>
            <a:r>
              <a:rPr lang="ru" sz="3200">
                <a:solidFill>
                  <a:srgbClr val="4C5D6E"/>
                </a:solidFill>
              </a:rPr>
              <a:t>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8" name="Google Shape;598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Выборка случайного 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Справочные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5" name="Google Shape;625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/>
          <p:nvPr>
            <p:ph type="ctrTitle"/>
          </p:nvPr>
        </p:nvSpPr>
        <p:spPr>
          <a:xfrm>
            <a:off x="1142400" y="571500"/>
            <a:ext cx="6854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UNIXSTAMP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8" name="Google Shape;658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3444150" y="1635750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3444150" y="3501225"/>
            <a:ext cx="2490000" cy="7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UNIXSTAMP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1326775" y="1808400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2018-10-10 10:09:23</a:t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2008075" y="3673875"/>
            <a:ext cx="1199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1539155363</a:t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6654750" y="1808400"/>
            <a:ext cx="781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 байт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6654750" y="3673875"/>
            <a:ext cx="975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 байта</a:t>
            </a: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4086000" y="2613938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"/>
          <p:cNvSpPr/>
          <p:nvPr/>
        </p:nvSpPr>
        <p:spPr>
          <a:xfrm flipH="1" rot="10800000">
            <a:off x="4838175" y="2613925"/>
            <a:ext cx="400800" cy="66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"/>
          <p:cNvSpPr txBox="1"/>
          <p:nvPr/>
        </p:nvSpPr>
        <p:spPr>
          <a:xfrm>
            <a:off x="1364288" y="2741138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UNIX_TIMESTAMP()</a:t>
            </a:r>
            <a:endParaRPr/>
          </a:p>
        </p:txBody>
      </p:sp>
      <p:sp>
        <p:nvSpPr>
          <p:cNvPr id="669" name="Google Shape;669;p30"/>
          <p:cNvSpPr txBox="1"/>
          <p:nvPr/>
        </p:nvSpPr>
        <p:spPr>
          <a:xfrm>
            <a:off x="6654738" y="2741125"/>
            <a:ext cx="1881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FROM_</a:t>
            </a:r>
            <a:r>
              <a:rPr lang="ru">
                <a:solidFill>
                  <a:schemeClr val="dk1"/>
                </a:solidFill>
              </a:rPr>
              <a:t>UNIXTIME()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75" name="Google Shape;6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Условная и ограниченная выборка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Специальные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и специальные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Предопределенные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8" name="Google Shape;708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Математические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Вспомогательные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68" name="Google Shape;76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/>
              <a:t>DATE(‘2018-10-10 15:20:00’);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02" name="Google Shape;80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</a:t>
            </a:r>
            <a:r>
              <a:rPr lang="ru" sz="1600">
                <a:solidFill>
                  <a:srgbClr val="0000FF"/>
                </a:solidFill>
              </a:rPr>
              <a:t>DATE</a:t>
            </a:r>
            <a:r>
              <a:rPr lang="ru" sz="1600"/>
              <a:t>(‘2018-10-10 15:20:00’);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Вызов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6" name="Google Shape;83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 txBox="1"/>
          <p:nvPr/>
        </p:nvSpPr>
        <p:spPr>
          <a:xfrm>
            <a:off x="1191600" y="2618275"/>
            <a:ext cx="39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SELECT DATE(</a:t>
            </a:r>
            <a:r>
              <a:rPr lang="ru" sz="1600">
                <a:solidFill>
                  <a:srgbClr val="0000FF"/>
                </a:solidFill>
              </a:rPr>
              <a:t>‘2018-10-10 15:20:00’</a:t>
            </a:r>
            <a:r>
              <a:rPr lang="ru" sz="1600"/>
              <a:t>);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расстояния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0" name="Google Shape;87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6"/>
          <p:cNvSpPr txBox="1"/>
          <p:nvPr/>
        </p:nvSpPr>
        <p:spPr>
          <a:xfrm>
            <a:off x="4287150" y="3265425"/>
            <a:ext cx="3011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 = SQRT((</a:t>
            </a:r>
            <a:r>
              <a:rPr lang="ru">
                <a:solidFill>
                  <a:schemeClr val="dk1"/>
                </a:solidFill>
              </a:rPr>
              <a:t>x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 - x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)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 + (y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/>
              <a:t> - y</a:t>
            </a:r>
            <a:r>
              <a:rPr baseline="-25000" lang="ru"/>
              <a:t>2</a:t>
            </a:r>
            <a:r>
              <a:rPr lang="ru"/>
              <a:t>)</a:t>
            </a:r>
            <a:r>
              <a:rPr baseline="30000" lang="ru"/>
              <a:t>2</a:t>
            </a:r>
            <a:r>
              <a:rPr lang="ru"/>
              <a:t>)</a:t>
            </a:r>
            <a:endParaRPr/>
          </a:p>
        </p:txBody>
      </p:sp>
      <p:cxnSp>
        <p:nvCxnSpPr>
          <p:cNvPr id="873" name="Google Shape;873;p36"/>
          <p:cNvCxnSpPr/>
          <p:nvPr/>
        </p:nvCxnSpPr>
        <p:spPr>
          <a:xfrm flipH="1" rot="10800000">
            <a:off x="2254700" y="2058775"/>
            <a:ext cx="19902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36"/>
          <p:cNvSpPr txBox="1"/>
          <p:nvPr/>
        </p:nvSpPr>
        <p:spPr>
          <a:xfrm>
            <a:off x="1845750" y="38127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1</a:t>
            </a:r>
            <a:r>
              <a:rPr lang="ru"/>
              <a:t>, y</a:t>
            </a:r>
            <a:r>
              <a:rPr baseline="-25000" lang="ru"/>
              <a:t>1</a:t>
            </a:r>
            <a:r>
              <a:rPr lang="ru"/>
              <a:t>)</a:t>
            </a:r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4386100" y="1714500"/>
            <a:ext cx="7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(x</a:t>
            </a:r>
            <a:r>
              <a:rPr baseline="-25000" lang="ru"/>
              <a:t>2</a:t>
            </a:r>
            <a:r>
              <a:rPr lang="ru"/>
              <a:t>, y</a:t>
            </a:r>
            <a:r>
              <a:rPr baseline="-25000" lang="ru"/>
              <a:t>2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/>
          <p:nvPr>
            <p:ph type="ctrTitle"/>
          </p:nvPr>
        </p:nvSpPr>
        <p:spPr>
          <a:xfrm>
            <a:off x="1142400" y="571500"/>
            <a:ext cx="707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Вычисление площади треугольника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07" name="Google Shape;907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7"/>
          <p:cNvCxnSpPr/>
          <p:nvPr/>
        </p:nvCxnSpPr>
        <p:spPr>
          <a:xfrm flipH="1" rot="10800000">
            <a:off x="1263175" y="2076450"/>
            <a:ext cx="2081100" cy="16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7"/>
          <p:cNvCxnSpPr/>
          <p:nvPr/>
        </p:nvCxnSpPr>
        <p:spPr>
          <a:xfrm>
            <a:off x="1263175" y="3721350"/>
            <a:ext cx="39804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7"/>
          <p:cNvCxnSpPr/>
          <p:nvPr/>
        </p:nvCxnSpPr>
        <p:spPr>
          <a:xfrm>
            <a:off x="3353275" y="2067425"/>
            <a:ext cx="1899300" cy="19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7"/>
          <p:cNvCxnSpPr/>
          <p:nvPr/>
        </p:nvCxnSpPr>
        <p:spPr>
          <a:xfrm>
            <a:off x="1517600" y="3530500"/>
            <a:ext cx="636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37"/>
          <p:cNvSpPr txBox="1"/>
          <p:nvPr/>
        </p:nvSpPr>
        <p:spPr>
          <a:xfrm>
            <a:off x="2035600" y="249852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2971675" y="3819175"/>
            <a:ext cx="38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681200" y="3357700"/>
            <a:ext cx="693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angle</a:t>
            </a:r>
            <a:endParaRPr/>
          </a:p>
        </p:txBody>
      </p:sp>
      <p:sp>
        <p:nvSpPr>
          <p:cNvPr id="916" name="Google Shape;916;p37"/>
          <p:cNvSpPr txBox="1"/>
          <p:nvPr/>
        </p:nvSpPr>
        <p:spPr>
          <a:xfrm>
            <a:off x="5854500" y="2698950"/>
            <a:ext cx="2144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a * b * sin(angle) /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2" name="Google Shape;922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users поля created_at и updated_at оказались незаполненными. Заполните их текущими датой и временем.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Таблица users была неудачно спроектирована. Записи created_at и updated_at были заданы типом VARCHAR и в них долгое время помещались значения в формате "20.10.2017 8:10". Необходимо преобразовать поля к типу DATETIME, сохранив введеные ранее значения.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49" name="Google Shape;949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6" name="Google Shape;956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таблице складских запасов storehouses_products в поле value могут встречаться самые разные цифры: 0, если товар закончился и выше нуля, если на складе имеются запасы. Необходимо отсортировать записи таким образом, чтобы они выводились в порядке увеличения значения value. Однако, нулевые запасы должны выводиться в конце, после всех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3" name="Google Shape;98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0" name="Google Shape;99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96" name="Google Shape;99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16" name="Google Shape;1016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0</a:t>
            </a: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2135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4" name="Google Shape;1024;p40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025" name="Google Shape;1025;p40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0"/>
          <p:cNvSpPr/>
          <p:nvPr/>
        </p:nvSpPr>
        <p:spPr>
          <a:xfrm>
            <a:off x="5714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27" name="Google Shape;1027;p40"/>
          <p:cNvSpPr/>
          <p:nvPr/>
        </p:nvSpPr>
        <p:spPr>
          <a:xfrm>
            <a:off x="5714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30</a:t>
            </a:r>
            <a:endParaRPr/>
          </a:p>
        </p:txBody>
      </p:sp>
      <p:sp>
        <p:nvSpPr>
          <p:cNvPr id="1028" name="Google Shape;1028;p40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50</a:t>
            </a:r>
            <a:r>
              <a:rPr lang="ru"/>
              <a:t>0</a:t>
            </a:r>
            <a:endParaRPr/>
          </a:p>
        </p:txBody>
      </p:sp>
      <p:sp>
        <p:nvSpPr>
          <p:cNvPr id="1029" name="Google Shape;1029;p40"/>
          <p:cNvSpPr/>
          <p:nvPr/>
        </p:nvSpPr>
        <p:spPr>
          <a:xfrm>
            <a:off x="5714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250</a:t>
            </a:r>
            <a:r>
              <a:rPr lang="ru"/>
              <a:t>0</a:t>
            </a:r>
            <a:endParaRPr/>
          </a:p>
        </p:txBody>
      </p:sp>
      <p:sp>
        <p:nvSpPr>
          <p:cNvPr id="1030" name="Google Shape;1030;p40"/>
          <p:cNvSpPr/>
          <p:nvPr/>
        </p:nvSpPr>
        <p:spPr>
          <a:xfrm>
            <a:off x="5714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1" name="Google Shape;1031;p40"/>
          <p:cNvSpPr/>
          <p:nvPr/>
        </p:nvSpPr>
        <p:spPr>
          <a:xfrm>
            <a:off x="5714400" y="41499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032" name="Google Shape;1032;p40"/>
          <p:cNvSpPr/>
          <p:nvPr/>
        </p:nvSpPr>
        <p:spPr>
          <a:xfrm>
            <a:off x="5714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8" name="Google Shape;1038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users необходимо извлечь пользователей, родившихся в августе и мае. Месяцы заданы в виде списка английских названий ('may', 'august')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Из таблицы catalogs извлекаются записи при помощи запроса. SELECT * FROM catalogs WHERE id IN (5, 1, 2); Отсортируйте записи в порядке, заданном в списке IN.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9" name="Google Shape;103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45" name="Google Shape;104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65" name="Google Shape;106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Арифметические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AS в 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И и 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STORED-столбцы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Арифметические операторы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2356513" y="18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{9B3F6A37-89F3-49A3-9271-B3F67F729CD3}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+ 5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Сложние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5 - 2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Вычитание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*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Умножение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/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9 %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Остаток от деления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DIV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Целочисленное деление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88" y="418500"/>
            <a:ext cx="6854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Операторы сравнения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2354113" y="14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{9B3F6A37-89F3-49A3-9271-B3F67F729CD3}</a:tableStyleId>
              </a:tblPr>
              <a:tblGrid>
                <a:gridCol w="1216225"/>
                <a:gridCol w="321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Больше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Меньше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!=, &lt;&gt;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 равно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&lt;=&gt;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Безоспасное сравнение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 AND</a:t>
            </a:r>
            <a:endParaRPr sz="3200">
              <a:solidFill>
                <a:srgbClr val="4C5D6E"/>
              </a:solidFill>
            </a:endParaRPr>
          </a:p>
        </p:txBody>
      </p:sp>
      <p:graphicFrame>
        <p:nvGraphicFramePr>
          <p:cNvPr id="252" name="Google Shape;252;p18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{9B3F6A37-89F3-49A3-9271-B3F67F729CD3}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Логическое ИЛИ OR</a:t>
            </a:r>
            <a:endParaRPr sz="3200">
              <a:solidFill>
                <a:srgbClr val="4C5D6E"/>
              </a:solidFill>
            </a:endParaRPr>
          </a:p>
        </p:txBody>
      </p:sp>
      <p:graphicFrame>
        <p:nvGraphicFramePr>
          <p:cNvPr id="286" name="Google Shape;286;p19"/>
          <p:cNvGraphicFramePr/>
          <p:nvPr/>
        </p:nvGraphicFramePr>
        <p:xfrm>
          <a:off x="1194425" y="23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{9B3F6A37-89F3-49A3-9271-B3F67F729CD3}</a:tableStyleId>
              </a:tblPr>
              <a:tblGrid>
                <a:gridCol w="2284800"/>
                <a:gridCol w="2284800"/>
                <a:gridCol w="228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Операторы. Условная и ограниченная выборка. Предопредленные функции.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Условная выборка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BETWEEN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RLIKE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Регулярные выражения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