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60" r:id="rId3"/>
    <p:sldId id="259" r:id="rId4"/>
    <p:sldId id="262" r:id="rId5"/>
    <p:sldId id="264" r:id="rId6"/>
    <p:sldId id="265" r:id="rId7"/>
    <p:sldId id="266" r:id="rId8"/>
    <p:sldId id="267" r:id="rId9"/>
    <p:sldId id="268" r:id="rId10"/>
    <p:sldId id="282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44DB48-78E8-447D-924F-109A63F52135}">
  <a:tblStyle styleId="{FC44DB48-78E8-447D-924F-109A63F521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797" autoAdjust="0"/>
  </p:normalViewPr>
  <p:slideViewPr>
    <p:cSldViewPr snapToGrid="0">
      <p:cViewPr varScale="1">
        <p:scale>
          <a:sx n="145" d="100"/>
          <a:sy n="145" d="100"/>
        </p:scale>
        <p:origin x="8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167937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27042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Shape 9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Shape 9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1308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 smtClean="0"/>
              <a:t>SQL: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dirty="0" smtClean="0"/>
              <a:t>MySQL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dirty="0" smtClean="0"/>
              <a:t>Oracle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dirty="0" smtClean="0"/>
              <a:t>PostgreSQL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smtClean="0"/>
              <a:t>MS</a:t>
            </a:r>
            <a:r>
              <a:rPr lang="en-US" baseline="0" smtClean="0"/>
              <a:t> SQL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41368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ru-RU" dirty="0" smtClean="0"/>
              <a:t>Отношения между объектами реального мира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ru-RU" dirty="0" smtClean="0"/>
              <a:t>нет избыточности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1686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-RU" dirty="0" smtClean="0"/>
              <a:t>Матрешка…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0837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-RU" smtClean="0"/>
              <a:t>Интерактив.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ru-RU" smtClean="0"/>
              <a:t>Какие видите проблемы?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ru-RU" smtClean="0"/>
              <a:t>Данные не атомарны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ru-RU" smtClean="0"/>
              <a:t>Обращаться</a:t>
            </a:r>
            <a:r>
              <a:rPr lang="ru-RU" baseline="0" smtClean="0"/>
              <a:t> к ним неудобно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ru-RU" baseline="0" smtClean="0"/>
              <a:t>Добавить инфу о количестве каждого товара – очень сложно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32642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-RU" smtClean="0"/>
              <a:t>Сделали товары атомарными.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ru-RU" smtClean="0"/>
              <a:t>Но таблица все еще далека от идеала, далека от пригодности в использовании в реальных сценариях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1803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-RU" smtClean="0"/>
              <a:t>Добавили обстоятельство: в некоторые</a:t>
            </a:r>
            <a:r>
              <a:rPr lang="ru-RU" baseline="0" smtClean="0"/>
              <a:t> даты есть скидки на все товары.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ru-RU" baseline="0" smtClean="0"/>
              <a:t>Так хранить нерационально – избыточность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ru-RU" baseline="0" smtClean="0"/>
              <a:t>Надо выделить акции в отдельную таблицу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1896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-RU" smtClean="0"/>
              <a:t>Проведем еще одну оптимизацию в организации наших данных -</a:t>
            </a:r>
            <a:r>
              <a:rPr lang="en-US" smtClean="0"/>
              <a:t>&gt;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7648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-RU" smtClean="0"/>
              <a:t>Ввели </a:t>
            </a:r>
            <a:r>
              <a:rPr lang="en-US" smtClean="0"/>
              <a:t>ID</a:t>
            </a:r>
            <a:r>
              <a:rPr lang="ru-RU" smtClean="0"/>
              <a:t>_категории</a:t>
            </a:r>
            <a:r>
              <a:rPr lang="ru-RU" baseline="0" smtClean="0"/>
              <a:t> для нескольких таблиц – это и есть 3НФ</a:t>
            </a:r>
          </a:p>
          <a:p>
            <a:pPr marL="0" lvl="0" indent="0" rtl="0">
              <a:spcBef>
                <a:spcPts val="0"/>
              </a:spcBef>
              <a:buNone/>
            </a:pPr>
            <a:endParaRPr lang="ru-RU" baseline="0" smtClean="0"/>
          </a:p>
          <a:p>
            <a:pPr marL="0" lvl="0" indent="0" rtl="0">
              <a:spcBef>
                <a:spcPts val="0"/>
              </a:spcBef>
              <a:buNone/>
            </a:pPr>
            <a:r>
              <a:rPr lang="ru-RU" baseline="0" smtClean="0"/>
              <a:t>Есть еще НФБК (Бойса-Кодда), она предполагает наличие только 1 первичного ключа в таблицах, считается усиленной 3НФ</a:t>
            </a:r>
          </a:p>
          <a:p>
            <a:pPr marL="0" lvl="0" indent="0" rtl="0">
              <a:spcBef>
                <a:spcPts val="0"/>
              </a:spcBef>
              <a:buNone/>
            </a:pPr>
            <a:endParaRPr lang="ru-RU" baseline="0" smtClean="0"/>
          </a:p>
          <a:p>
            <a:pPr marL="0" lvl="0" indent="0" rtl="0">
              <a:spcBef>
                <a:spcPts val="0"/>
              </a:spcBef>
              <a:buNone/>
            </a:pPr>
            <a:r>
              <a:rPr lang="ru-RU" smtClean="0"/>
              <a:t>4,</a:t>
            </a:r>
            <a:r>
              <a:rPr lang="ru-RU" baseline="0" smtClean="0"/>
              <a:t> 5, 6 НФ – удел математиков, теоретиков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ru-RU" baseline="0" smtClean="0"/>
              <a:t>Они практически не применяются в реальных продакшн проектах, т.к. накладывают излишние ограничения и усложняют эксплуатацию БД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32370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430650" y="175305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-698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400" dirty="0" smtClean="0">
                <a:solidFill>
                  <a:srgbClr val="4D5D6D"/>
                </a:solidFill>
              </a:rPr>
              <a:t>Нормализация БД</a:t>
            </a:r>
            <a:endParaRPr lang="ru" sz="4400" dirty="0">
              <a:solidFill>
                <a:srgbClr val="4D5D6D"/>
              </a:solidFill>
            </a:endParaRPr>
          </a:p>
        </p:txBody>
      </p:sp>
      <p:pic>
        <p:nvPicPr>
          <p:cNvPr id="55" name="Shape 55" descr="базы_данных-01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600" y="1143000"/>
            <a:ext cx="2240502" cy="2240502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429300" y="36432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-69850" algn="l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 dirty="0" smtClean="0">
                <a:solidFill>
                  <a:srgbClr val="ABB1B9"/>
                </a:solidFill>
              </a:rPr>
              <a:t>Теория баз данных</a:t>
            </a:r>
            <a:endParaRPr lang="ru" sz="1600" dirty="0">
              <a:solidFill>
                <a:srgbClr val="ABB1B9"/>
              </a:solidFill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BDC2CA"/>
                </a:solidFill>
              </a:rPr>
              <a:t>GeekBrains. </a:t>
            </a:r>
            <a:r>
              <a:rPr lang="ru" sz="1600" dirty="0" smtClean="0">
                <a:solidFill>
                  <a:srgbClr val="BDC2CA"/>
                </a:solidFill>
              </a:rPr>
              <a:t>MySQL</a:t>
            </a:r>
            <a:endParaRPr lang="ru" sz="1600" dirty="0">
              <a:solidFill>
                <a:srgbClr val="BDC2CA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BDC2CA"/>
              </a:solidFill>
            </a:endParaRPr>
          </a:p>
        </p:txBody>
      </p:sp>
      <p:sp>
        <p:nvSpPr>
          <p:cNvPr id="58" name="Shape 5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64" name="Shape 6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3429300" y="10058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ru" sz="2000" b="1">
                <a:solidFill>
                  <a:srgbClr val="4C5D6E"/>
                </a:solidFill>
              </a:rPr>
              <a:t>Урок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Shape 943"/>
          <p:cNvSpPr txBox="1">
            <a:spLocks noGrp="1"/>
          </p:cNvSpPr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ru" sz="3200" smtClean="0">
                <a:solidFill>
                  <a:srgbClr val="4C5D6E"/>
                </a:solidFill>
              </a:rPr>
              <a:t>Перерыв</a:t>
            </a:r>
            <a:endParaRPr lang="ru" sz="3200" dirty="0">
              <a:solidFill>
                <a:srgbClr val="4C5D6E"/>
              </a:solidFill>
            </a:endParaRPr>
          </a:p>
        </p:txBody>
      </p:sp>
      <p:sp>
        <p:nvSpPr>
          <p:cNvPr id="944" name="Shape 944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45" name="Shape 945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46" name="Shape 946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47" name="Shape 947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48" name="Shape 948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49" name="Shape 949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50" name="Shape 950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51" name="Shape 951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52" name="Shape 952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53" name="Shape 953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54" name="Shape 954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55" name="Shape 955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56" name="Shape 956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57" name="Shape 957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58" name="Shape 958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59" name="Shape 959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60" name="Shape 960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61" name="Shape 961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62" name="Shape 962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63" name="Shape 963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64" name="Shape 964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65" name="Shape 965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66" name="Shape 966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67" name="Shape 967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68" name="Shape 968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69" name="Shape 96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970" name="Shape 970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1" name="Shape 97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-69850" algn="l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ru" sz="3200">
                <a:solidFill>
                  <a:srgbClr val="4C5D6E"/>
                </a:solidFill>
              </a:rPr>
              <a:t>Э. Ф. Кодд</a:t>
            </a:r>
          </a:p>
        </p:txBody>
      </p:sp>
      <p:sp>
        <p:nvSpPr>
          <p:cNvPr id="190" name="Shape 190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196" name="Shape 196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13" name="Shape 2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216" name="Shape 2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Shape 2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218" name="Shape 2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2375" y="1631650"/>
            <a:ext cx="2009775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 txBox="1"/>
          <p:nvPr/>
        </p:nvSpPr>
        <p:spPr>
          <a:xfrm>
            <a:off x="3427175" y="1712250"/>
            <a:ext cx="4937700" cy="57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rgbClr val="2C2D30"/>
                </a:solidFill>
              </a:rPr>
              <a:t>Впервые сформулировал принципы реляционной модели в 1969—1970 годах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ru" sz="3200" dirty="0">
                <a:solidFill>
                  <a:srgbClr val="4C5D6E"/>
                </a:solidFill>
              </a:rPr>
              <a:t>Теория реляционных баз данных</a:t>
            </a:r>
          </a:p>
          <a:p>
            <a:pPr marL="0" lvl="0" indent="0" algn="l" rtl="0">
              <a:spcBef>
                <a:spcPts val="0"/>
              </a:spcBef>
              <a:buNone/>
            </a:pP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156" name="Shape 156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162" name="Shape 162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182" name="Shape 182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184" name="Shape 1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4475" y="1142988"/>
            <a:ext cx="5810250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ru" sz="3200">
                <a:solidFill>
                  <a:srgbClr val="4C5D6E"/>
                </a:solidFill>
              </a:rPr>
              <a:t>Нормальные формы данных (НФ)</a:t>
            </a:r>
          </a:p>
        </p:txBody>
      </p:sp>
      <p:sp>
        <p:nvSpPr>
          <p:cNvPr id="259" name="Shape 259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265" name="Shape 265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287" name="Shape 2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0850" y="1662113"/>
            <a:ext cx="2857500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ru" sz="3200">
                <a:solidFill>
                  <a:srgbClr val="4C5D6E"/>
                </a:solidFill>
              </a:rPr>
              <a:t>Пример приведения к первой нормальной формы</a:t>
            </a:r>
          </a:p>
        </p:txBody>
      </p:sp>
      <p:sp>
        <p:nvSpPr>
          <p:cNvPr id="327" name="Shape 327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333" name="Shape 333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5" name="Shape 345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9" name="Shape 349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50" name="Shape 350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52" name="Shape 35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353" name="Shape 353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Shape 35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355" name="Shape 355"/>
          <p:cNvGraphicFramePr/>
          <p:nvPr/>
        </p:nvGraphicFramePr>
        <p:xfrm>
          <a:off x="1235975" y="2106925"/>
          <a:ext cx="6096000" cy="838200"/>
        </p:xfrm>
        <a:graphic>
          <a:graphicData uri="http://schemas.openxmlformats.org/drawingml/2006/table">
            <a:tbl>
              <a:tblPr>
                <a:noFill/>
                <a:tableStyleId>{FC44DB48-78E8-447D-924F-109A63F52135}</a:tableStyleId>
              </a:tblPr>
              <a:tblGrid>
                <a:gridCol w="21240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719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 b="1">
                          <a:solidFill>
                            <a:srgbClr val="2C2D30"/>
                          </a:solidFill>
                        </a:rPr>
                        <a:t>Категория</a:t>
                      </a:r>
                    </a:p>
                  </a:txBody>
                  <a:tcPr marL="63500" marR="63500" marT="63500" marB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 b="1">
                          <a:solidFill>
                            <a:srgbClr val="2C2D30"/>
                          </a:solidFill>
                        </a:rPr>
                        <a:t>Товары</a:t>
                      </a:r>
                    </a:p>
                  </a:txBody>
                  <a:tcPr marL="63500" marR="63500" marT="63500" marB="6350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Строительные материалы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Кирпич, цемент, гвозди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Отделочные материалы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Гипсокартон, обои, краска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ru" sz="3200">
                <a:solidFill>
                  <a:srgbClr val="4C5D6E"/>
                </a:solidFill>
              </a:rPr>
              <a:t>Приведение к первой нормальной форме</a:t>
            </a:r>
          </a:p>
        </p:txBody>
      </p:sp>
      <p:sp>
        <p:nvSpPr>
          <p:cNvPr id="361" name="Shape 361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63" name="Shape 363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367" name="Shape 367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68" name="Shape 368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0" name="Shape 370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1" name="Shape 371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2" name="Shape 372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3" name="Shape 373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4" name="Shape 374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6" name="Shape 376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7" name="Shape 377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9" name="Shape 379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80" name="Shape 380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81" name="Shape 381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83" name="Shape 383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84" name="Shape 384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85" name="Shape 385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86" name="Shape 38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387" name="Shape 387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Shape 38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389" name="Shape 389"/>
          <p:cNvGraphicFramePr/>
          <p:nvPr/>
        </p:nvGraphicFramePr>
        <p:xfrm>
          <a:off x="1235975" y="2089775"/>
          <a:ext cx="6096000" cy="1955800"/>
        </p:xfrm>
        <a:graphic>
          <a:graphicData uri="http://schemas.openxmlformats.org/drawingml/2006/table">
            <a:tbl>
              <a:tblPr>
                <a:noFill/>
                <a:tableStyleId>{FC44DB48-78E8-447D-924F-109A63F52135}</a:tableStyleId>
              </a:tblPr>
              <a:tblGrid>
                <a:gridCol w="26479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480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 b="1">
                          <a:solidFill>
                            <a:srgbClr val="2C2D30"/>
                          </a:solidFill>
                        </a:rPr>
                        <a:t>Категория</a:t>
                      </a:r>
                    </a:p>
                  </a:txBody>
                  <a:tcPr marL="63500" marR="63500" marT="63500" marB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 b="1">
                          <a:solidFill>
                            <a:srgbClr val="2C2D30"/>
                          </a:solidFill>
                        </a:rPr>
                        <a:t>Товары</a:t>
                      </a:r>
                    </a:p>
                  </a:txBody>
                  <a:tcPr marL="63500" marR="63500" marT="63500" marB="6350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Строительные материалы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Кирпич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Строительные материалы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Цемент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Строительные материалы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Гвозди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Отделочные материалы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Гипсокартон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Отделочные материалы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Обои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Отделочные материалы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Краска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ru" sz="3200">
                <a:solidFill>
                  <a:srgbClr val="4C5D6E"/>
                </a:solidFill>
              </a:rPr>
              <a:t>Пример приведения ко второй нормальной форме</a:t>
            </a:r>
          </a:p>
        </p:txBody>
      </p:sp>
      <p:sp>
        <p:nvSpPr>
          <p:cNvPr id="395" name="Shape 395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97" name="Shape 397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98" name="Shape 398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99" name="Shape 399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00" name="Shape 400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401" name="Shape 401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02" name="Shape 402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03" name="Shape 403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04" name="Shape 404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05" name="Shape 405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06" name="Shape 406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07" name="Shape 407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08" name="Shape 408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09" name="Shape 409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11" name="Shape 411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12" name="Shape 412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13" name="Shape 413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14" name="Shape 414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15" name="Shape 415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16" name="Shape 416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17" name="Shape 417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18" name="Shape 418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19" name="Shape 419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20" name="Shape 42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421" name="Shape 421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Shape 42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423" name="Shape 423"/>
          <p:cNvGraphicFramePr/>
          <p:nvPr/>
        </p:nvGraphicFramePr>
        <p:xfrm>
          <a:off x="1193113" y="1714500"/>
          <a:ext cx="6181725" cy="1955800"/>
        </p:xfrm>
        <a:graphic>
          <a:graphicData uri="http://schemas.openxmlformats.org/drawingml/2006/table">
            <a:tbl>
              <a:tblPr>
                <a:noFill/>
                <a:tableStyleId>{FC44DB48-78E8-447D-924F-109A63F52135}</a:tableStyleId>
              </a:tblPr>
              <a:tblGrid>
                <a:gridCol w="23050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430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01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335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 b="1">
                          <a:solidFill>
                            <a:srgbClr val="2C2D30"/>
                          </a:solidFill>
                        </a:rPr>
                        <a:t>Категория</a:t>
                      </a:r>
                    </a:p>
                  </a:txBody>
                  <a:tcPr marL="63500" marR="63500" marT="63500" marB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 b="1">
                          <a:solidFill>
                            <a:srgbClr val="2C2D30"/>
                          </a:solidFill>
                        </a:rPr>
                        <a:t>Дата акции</a:t>
                      </a:r>
                    </a:p>
                  </a:txBody>
                  <a:tcPr marL="63500" marR="63500" marT="63500" marB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 b="1">
                          <a:solidFill>
                            <a:srgbClr val="2C2D30"/>
                          </a:solidFill>
                        </a:rPr>
                        <a:t>Скидка</a:t>
                      </a:r>
                    </a:p>
                  </a:txBody>
                  <a:tcPr marL="63500" marR="63500" marT="63500" marB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 b="1">
                          <a:solidFill>
                            <a:srgbClr val="2C2D30"/>
                          </a:solidFill>
                        </a:rPr>
                        <a:t>Товары</a:t>
                      </a:r>
                    </a:p>
                  </a:txBody>
                  <a:tcPr marL="63500" marR="63500" marT="63500" marB="6350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Строительные материалы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21.06.2016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10%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Кирпич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Строительные материалы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21.06.2016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10%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Цемент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Строительные материалы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21.06.2016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10%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Гвозди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Отделочные материалы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25.06.2016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20%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Гипсокартон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Отделочные материалы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25.06.2016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20%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Обои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Отделочные материалы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25.06.2016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20%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Краска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ru" sz="3200" dirty="0">
                <a:solidFill>
                  <a:srgbClr val="4C5D6E"/>
                </a:solidFill>
              </a:rPr>
              <a:t>Приведение ко второй нормальной </a:t>
            </a:r>
            <a:r>
              <a:rPr lang="ru" sz="3200" dirty="0" smtClean="0">
                <a:solidFill>
                  <a:srgbClr val="4C5D6E"/>
                </a:solidFill>
              </a:rPr>
              <a:t>форме. </a:t>
            </a:r>
            <a:r>
              <a:rPr lang="ru" sz="3200" smtClean="0">
                <a:solidFill>
                  <a:srgbClr val="4C5D6E"/>
                </a:solidFill>
              </a:rPr>
              <a:t>Результат.</a:t>
            </a:r>
            <a:endParaRPr lang="ru" sz="3200">
              <a:solidFill>
                <a:srgbClr val="4C5D6E"/>
              </a:solidFill>
            </a:endParaRPr>
          </a:p>
        </p:txBody>
      </p:sp>
      <p:sp>
        <p:nvSpPr>
          <p:cNvPr id="429" name="Shape 429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30" name="Shape 430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31" name="Shape 431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32" name="Shape 432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33" name="Shape 433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34" name="Shape 434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435" name="Shape 435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36" name="Shape 436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37" name="Shape 437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38" name="Shape 438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39" name="Shape 439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40" name="Shape 440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41" name="Shape 441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42" name="Shape 442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43" name="Shape 443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44" name="Shape 444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45" name="Shape 445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46" name="Shape 446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47" name="Shape 447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48" name="Shape 448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50" name="Shape 450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51" name="Shape 451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52" name="Shape 452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53" name="Shape 453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54" name="Shape 45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455" name="Shape 45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Shape 45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457" name="Shape 457"/>
          <p:cNvGraphicFramePr/>
          <p:nvPr/>
        </p:nvGraphicFramePr>
        <p:xfrm>
          <a:off x="1279550" y="1867800"/>
          <a:ext cx="4610100" cy="838200"/>
        </p:xfrm>
        <a:graphic>
          <a:graphicData uri="http://schemas.openxmlformats.org/drawingml/2006/table">
            <a:tbl>
              <a:tblPr>
                <a:noFill/>
                <a:tableStyleId>{FC44DB48-78E8-447D-924F-109A63F52135}</a:tableStyleId>
              </a:tblPr>
              <a:tblGrid>
                <a:gridCol w="2286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 b="1">
                          <a:solidFill>
                            <a:srgbClr val="2C2D30"/>
                          </a:solidFill>
                        </a:rPr>
                        <a:t>Категория</a:t>
                      </a:r>
                    </a:p>
                  </a:txBody>
                  <a:tcPr marL="63500" marR="63500" marT="63500" marB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 b="1">
                          <a:solidFill>
                            <a:srgbClr val="2C2D30"/>
                          </a:solidFill>
                        </a:rPr>
                        <a:t>Дата акции</a:t>
                      </a:r>
                    </a:p>
                  </a:txBody>
                  <a:tcPr marL="63500" marR="63500" marT="63500" marB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 b="1">
                          <a:solidFill>
                            <a:srgbClr val="2C2D30"/>
                          </a:solidFill>
                        </a:rPr>
                        <a:t>Скидка</a:t>
                      </a:r>
                    </a:p>
                  </a:txBody>
                  <a:tcPr marL="63500" marR="63500" marT="63500" marB="6350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Строительные материалы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21.06.2016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10%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Отделочные материалы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25.06.2016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20%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58" name="Shape 458"/>
          <p:cNvGraphicFramePr/>
          <p:nvPr/>
        </p:nvGraphicFramePr>
        <p:xfrm>
          <a:off x="1279550" y="2927950"/>
          <a:ext cx="3810000" cy="1955800"/>
        </p:xfrm>
        <a:graphic>
          <a:graphicData uri="http://schemas.openxmlformats.org/drawingml/2006/table">
            <a:tbl>
              <a:tblPr>
                <a:noFill/>
                <a:tableStyleId>{FC44DB48-78E8-447D-924F-109A63F52135}</a:tableStyleId>
              </a:tblPr>
              <a:tblGrid>
                <a:gridCol w="2286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 b="1">
                          <a:solidFill>
                            <a:srgbClr val="2C2D30"/>
                          </a:solidFill>
                        </a:rPr>
                        <a:t>Категория</a:t>
                      </a:r>
                    </a:p>
                  </a:txBody>
                  <a:tcPr marL="63500" marR="63500" marT="63500" marB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 b="1">
                          <a:solidFill>
                            <a:srgbClr val="2C2D30"/>
                          </a:solidFill>
                        </a:rPr>
                        <a:t>Товары</a:t>
                      </a:r>
                    </a:p>
                  </a:txBody>
                  <a:tcPr marL="63500" marR="63500" marT="63500" marB="6350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Строительные материалы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Кирпич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Строительные материалы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Цемент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Строительные материалы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Гвозди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Отделочные материалы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Гипсокартон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Отделочные материалы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Обои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Отделочные материалы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Краска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>
            <a:spLocks noGrp="1"/>
          </p:cNvSpPr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ru" sz="3200" dirty="0">
                <a:solidFill>
                  <a:srgbClr val="4C5D6E"/>
                </a:solidFill>
              </a:rPr>
              <a:t>Приведение к третьей нормальной </a:t>
            </a:r>
            <a:r>
              <a:rPr lang="ru" sz="3200" dirty="0" smtClean="0">
                <a:solidFill>
                  <a:srgbClr val="4C5D6E"/>
                </a:solidFill>
              </a:rPr>
              <a:t>форме. Результат.</a:t>
            </a:r>
            <a:endParaRPr lang="ru" sz="3200" dirty="0">
              <a:solidFill>
                <a:srgbClr val="4C5D6E"/>
              </a:solidFill>
            </a:endParaRPr>
          </a:p>
        </p:txBody>
      </p:sp>
      <p:sp>
        <p:nvSpPr>
          <p:cNvPr id="464" name="Shape 464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65" name="Shape 465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66" name="Shape 466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67" name="Shape 467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68" name="Shape 468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470" name="Shape 470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71" name="Shape 471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72" name="Shape 472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73" name="Shape 473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74" name="Shape 474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75" name="Shape 475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76" name="Shape 476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78" name="Shape 478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79" name="Shape 479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80" name="Shape 480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81" name="Shape 481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82" name="Shape 482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83" name="Shape 483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84" name="Shape 484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85" name="Shape 485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86" name="Shape 486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87" name="Shape 487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88" name="Shape 488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89" name="Shape 48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490" name="Shape 490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Shape 49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492" name="Shape 492"/>
          <p:cNvGraphicFramePr/>
          <p:nvPr/>
        </p:nvGraphicFramePr>
        <p:xfrm>
          <a:off x="1309700" y="1678300"/>
          <a:ext cx="2736525" cy="838200"/>
        </p:xfrm>
        <a:graphic>
          <a:graphicData uri="http://schemas.openxmlformats.org/drawingml/2006/table">
            <a:tbl>
              <a:tblPr>
                <a:noFill/>
                <a:tableStyleId>{FC44DB48-78E8-447D-924F-109A63F52135}</a:tableStyleId>
              </a:tblPr>
              <a:tblGrid>
                <a:gridCol w="4439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92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 b="1">
                          <a:solidFill>
                            <a:srgbClr val="2C2D30"/>
                          </a:solidFill>
                        </a:rPr>
                        <a:t>ID</a:t>
                      </a:r>
                    </a:p>
                  </a:txBody>
                  <a:tcPr marL="63500" marR="63500" marT="63500" marB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 b="1">
                          <a:solidFill>
                            <a:srgbClr val="2C2D30"/>
                          </a:solidFill>
                        </a:rPr>
                        <a:t>Категория</a:t>
                      </a:r>
                    </a:p>
                  </a:txBody>
                  <a:tcPr marL="63500" marR="63500" marT="63500" marB="6350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1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Строительные материалы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2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Отделочные материалы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93" name="Shape 493"/>
          <p:cNvGraphicFramePr/>
          <p:nvPr/>
        </p:nvGraphicFramePr>
        <p:xfrm>
          <a:off x="4993525" y="1678300"/>
          <a:ext cx="2595550" cy="838200"/>
        </p:xfrm>
        <a:graphic>
          <a:graphicData uri="http://schemas.openxmlformats.org/drawingml/2006/table">
            <a:tbl>
              <a:tblPr>
                <a:noFill/>
                <a:tableStyleId>{FC44DB48-78E8-447D-924F-109A63F52135}</a:tableStyleId>
              </a:tblPr>
              <a:tblGrid>
                <a:gridCol w="867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650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34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 b="1">
                          <a:solidFill>
                            <a:srgbClr val="2C2D30"/>
                          </a:solidFill>
                        </a:rPr>
                        <a:t>Категория</a:t>
                      </a:r>
                    </a:p>
                  </a:txBody>
                  <a:tcPr marL="63500" marR="63500" marT="63500" marB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 b="1">
                          <a:solidFill>
                            <a:srgbClr val="2C2D30"/>
                          </a:solidFill>
                        </a:rPr>
                        <a:t>Дата акции</a:t>
                      </a:r>
                    </a:p>
                  </a:txBody>
                  <a:tcPr marL="63500" marR="63500" marT="63500" marB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 b="1">
                          <a:solidFill>
                            <a:srgbClr val="2C2D30"/>
                          </a:solidFill>
                        </a:rPr>
                        <a:t>Скидка</a:t>
                      </a:r>
                    </a:p>
                  </a:txBody>
                  <a:tcPr marL="63500" marR="63500" marT="63500" marB="6350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1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21.06.2016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10%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2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25.06.2016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20%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94" name="Shape 494"/>
          <p:cNvGraphicFramePr/>
          <p:nvPr/>
        </p:nvGraphicFramePr>
        <p:xfrm>
          <a:off x="1309700" y="2677475"/>
          <a:ext cx="3810000" cy="1955800"/>
        </p:xfrm>
        <a:graphic>
          <a:graphicData uri="http://schemas.openxmlformats.org/drawingml/2006/table">
            <a:tbl>
              <a:tblPr>
                <a:noFill/>
                <a:tableStyleId>{FC44DB48-78E8-447D-924F-109A63F52135}</a:tableStyleId>
              </a:tblPr>
              <a:tblGrid>
                <a:gridCol w="2286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 b="1">
                          <a:solidFill>
                            <a:srgbClr val="2C2D30"/>
                          </a:solidFill>
                        </a:rPr>
                        <a:t>Категория</a:t>
                      </a:r>
                    </a:p>
                  </a:txBody>
                  <a:tcPr marL="63500" marR="63500" marT="63500" marB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 b="1">
                          <a:solidFill>
                            <a:srgbClr val="2C2D30"/>
                          </a:solidFill>
                        </a:rPr>
                        <a:t>Товары</a:t>
                      </a:r>
                    </a:p>
                  </a:txBody>
                  <a:tcPr marL="63500" marR="63500" marT="63500" marB="6350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1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Кирпич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1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Цемент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1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Гвозди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2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Гипсокартон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2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Обои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2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Краска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372</Words>
  <Application>Microsoft Office PowerPoint</Application>
  <PresentationFormat>Экран (16:9)</PresentationFormat>
  <Paragraphs>149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2" baseType="lpstr">
      <vt:lpstr>Arial</vt:lpstr>
      <vt:lpstr>Simple Light</vt:lpstr>
      <vt:lpstr>Нормализация БД</vt:lpstr>
      <vt:lpstr>Э. Ф. Кодд</vt:lpstr>
      <vt:lpstr>Теория реляционных баз данных </vt:lpstr>
      <vt:lpstr>Нормальные формы данных (НФ)</vt:lpstr>
      <vt:lpstr>Пример приведения к первой нормальной формы</vt:lpstr>
      <vt:lpstr>Приведение к первой нормальной форме</vt:lpstr>
      <vt:lpstr>Пример приведения ко второй нормальной форме</vt:lpstr>
      <vt:lpstr>Приведение ко второй нормальной форме. Результат.</vt:lpstr>
      <vt:lpstr>Приведение к третьей нормальной форме. Результат.</vt:lpstr>
      <vt:lpstr>Перерыв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 реляционной базы данных</dc:title>
  <dc:creator>index</dc:creator>
  <cp:lastModifiedBy>Kirill Ivanov</cp:lastModifiedBy>
  <cp:revision>29</cp:revision>
  <dcterms:modified xsi:type="dcterms:W3CDTF">2021-07-23T16:32:26Z</dcterms:modified>
</cp:coreProperties>
</file>