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C46BA-BCDC-6C27-ACA4-EFBDDB1DF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004BD0-E736-2EC1-EEDB-BCF5C5004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0854DC-A04D-9E23-09ED-EF9E7A3B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831B-8342-574B-8713-8041EF7BF43F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91F333-2904-A0D3-4C30-1A77D9DD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672DFA-6E32-7465-663A-E4EB35F2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8D70-2D8C-184F-BA7A-921A7466C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6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8E936-9B10-A227-076D-9AE7254C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9665EC-8D81-A565-E31F-E303EE938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219674-D2E9-A1CA-0276-82652D21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831B-8342-574B-8713-8041EF7BF43F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3FFBC-0066-9A82-D99B-8DC340EA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BAAA9C-6F5A-941A-7E25-35633BB5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8D70-2D8C-184F-BA7A-921A7466C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65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540AE0-25EA-8B41-E316-31583633C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2A1E84-A9C1-E8D0-40C4-0E490A1E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506BF2-A313-13C0-8E6F-A23FED39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831B-8342-574B-8713-8041EF7BF43F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9ED630-061A-B522-FE9A-68CCF12C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8E3AE2-9ED6-06CA-95DD-A3FFF5D6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8D70-2D8C-184F-BA7A-921A7466C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58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57FC6-4411-07B2-C2E6-305650FF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1D8EF7-195A-2CC1-E2CE-B759C901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F535BC-77E2-7F22-2E13-816A2AA6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831B-8342-574B-8713-8041EF7BF43F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1CDF89-D4F2-3C05-875A-6DA5BD11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35855F-B77E-94BD-C8EF-3BE7F533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8D70-2D8C-184F-BA7A-921A7466C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75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7700B-D71B-DC8A-AE55-530AFB1A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D29605-DCC1-D699-12F5-950068733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31E3B6-80C2-C847-0C17-CFF65713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831B-8342-574B-8713-8041EF7BF43F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AACC4D-15BF-665A-71BC-4ECE6CA3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435AB1-D4B6-67EC-1CC8-BFE17975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8D70-2D8C-184F-BA7A-921A7466C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64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6C4E7-4646-C0EB-4FD1-1DA811D0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BCBE9F-258E-F96E-A010-76501700D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1A48F8-AE3B-F5D5-D640-A7C9C68C9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C37862-2257-7668-E9B2-63835EAC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831B-8342-574B-8713-8041EF7BF43F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E3B1A6-5887-05F1-2EB1-0A5C314A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AA2F23-CE26-C196-8C18-9A88E47D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8D70-2D8C-184F-BA7A-921A7466C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22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F038B-1222-B9D6-5854-3EF594FA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8BD233-DC48-7E74-F970-791AE57F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ACEFCB-514A-AF44-CCB8-08EAAE75C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F73B62-43FB-2373-B08F-F3E96FBA8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983336-07C2-EC6C-C224-C5B010161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6F55E13-F860-7D38-77E5-E23A882F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831B-8342-574B-8713-8041EF7BF43F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F4C30C0-4B87-7902-8F51-1529F28D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1DF10-D79A-2D49-0FDB-F3AF8330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8D70-2D8C-184F-BA7A-921A7466C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43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68966-9084-7BA8-4057-94E2DA51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DBFB59-DBA8-03FC-954C-4C770C84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831B-8342-574B-8713-8041EF7BF43F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976763-F563-117E-9788-6EFC0D6F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C1F4C7-24C9-F7E1-2138-D369AF5A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8D70-2D8C-184F-BA7A-921A7466C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38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D37139-4C6C-3978-A1C9-952FDDF4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831B-8342-574B-8713-8041EF7BF43F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60C8A8-D46B-B142-DFF3-29D540BC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92F221-3CE9-ACDF-C354-0AD6B23F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8D70-2D8C-184F-BA7A-921A7466C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28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3B2B9-838C-1A21-75F3-7EAFAA05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93E167-24AC-FABE-CAF9-D267C43B2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52397C-6800-865D-B565-18A4E6A57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532348-B22B-D8F7-87A3-D78870D1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831B-8342-574B-8713-8041EF7BF43F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2C475B-ED85-25D9-AB40-AA418BF5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6A671A-57B8-9139-1C43-3493C562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8D70-2D8C-184F-BA7A-921A7466C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2F21D-8E67-7A80-1B43-C6EEA60B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3818D0-2140-B00C-D774-2361AC121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506448-0B0F-932C-45C2-A29A7213E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D0456F-4EC6-D2DB-1515-FE3E3CC2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831B-8342-574B-8713-8041EF7BF43F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7DBC79-680C-3711-0133-3914686F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41F419-E056-5E9E-FEE7-DD00A38E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8D70-2D8C-184F-BA7A-921A7466C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3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4F7C14-5560-F5C4-5FBD-169D9197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43683D-8E3E-ED1F-9188-A2FF03D7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FA4B46-AF5B-5149-86B6-FE11A5EFB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831B-8342-574B-8713-8041EF7BF43F}" type="datetimeFigureOut">
              <a:rPr lang="pt-BR" smtClean="0"/>
              <a:t>08/05/2023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5344D5-AA07-9AA7-A429-CEE3C85CF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9D1335-20EA-C23E-7C96-D4FE74A43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48D70-2D8C-184F-BA7A-921A7466C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84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7EC5096-DA1E-CE89-EA85-3DF2AAC952B4}"/>
              </a:ext>
            </a:extLst>
          </p:cNvPr>
          <p:cNvSpPr txBox="1"/>
          <p:nvPr/>
        </p:nvSpPr>
        <p:spPr>
          <a:xfrm>
            <a:off x="2213507" y="3330417"/>
            <a:ext cx="1324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 Private </a:t>
            </a:r>
            <a:r>
              <a:rPr lang="pt-BR" sz="1000" dirty="0" err="1"/>
              <a:t>Pre-sale</a:t>
            </a:r>
            <a:r>
              <a:rPr lang="pt-BR" sz="1000" dirty="0"/>
              <a:t> </a:t>
            </a:r>
            <a:r>
              <a:rPr lang="pt-BR" sz="1000" dirty="0" err="1"/>
              <a:t>Offer</a:t>
            </a:r>
            <a:endParaRPr lang="pt-BR" sz="1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FC349C-1B75-40BB-AAEB-EDDC0F918144}"/>
              </a:ext>
            </a:extLst>
          </p:cNvPr>
          <p:cNvSpPr txBox="1"/>
          <p:nvPr/>
        </p:nvSpPr>
        <p:spPr>
          <a:xfrm>
            <a:off x="2320107" y="3623720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 7,142,857 </a:t>
            </a:r>
            <a:r>
              <a:rPr lang="pt-BR" sz="1000" dirty="0" err="1"/>
              <a:t>DGTAs</a:t>
            </a:r>
            <a:endParaRPr lang="pt-BR" sz="1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1BC21A-1CC2-6B06-CE47-38203C3E7B2C}"/>
              </a:ext>
            </a:extLst>
          </p:cNvPr>
          <p:cNvSpPr txBox="1"/>
          <p:nvPr/>
        </p:nvSpPr>
        <p:spPr>
          <a:xfrm>
            <a:off x="4496429" y="3330417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 </a:t>
            </a:r>
            <a:r>
              <a:rPr lang="pt-BR" sz="1000" dirty="0" err="1"/>
              <a:t>Vesting</a:t>
            </a:r>
            <a:r>
              <a:rPr lang="pt-BR" sz="1000" dirty="0"/>
              <a:t> Schedule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1C4E722-2F70-3BEC-38A6-74F6957E3E2B}"/>
              </a:ext>
            </a:extLst>
          </p:cNvPr>
          <p:cNvSpPr txBox="1"/>
          <p:nvPr/>
        </p:nvSpPr>
        <p:spPr>
          <a:xfrm>
            <a:off x="4496429" y="3662192"/>
            <a:ext cx="2196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 10% </a:t>
            </a:r>
            <a:r>
              <a:rPr lang="pt-BR" sz="1000" dirty="0" err="1"/>
              <a:t>unlocked</a:t>
            </a:r>
            <a:r>
              <a:rPr lang="pt-BR" sz="1000" dirty="0"/>
              <a:t> </a:t>
            </a:r>
            <a:r>
              <a:rPr lang="pt-BR" sz="1000" dirty="0" err="1"/>
              <a:t>at</a:t>
            </a:r>
            <a:r>
              <a:rPr lang="pt-BR" sz="1000" dirty="0"/>
              <a:t> TGE, </a:t>
            </a:r>
            <a:r>
              <a:rPr lang="pt-BR" sz="1000" dirty="0" err="1"/>
              <a:t>then</a:t>
            </a:r>
            <a:r>
              <a:rPr lang="pt-BR" sz="1000" dirty="0"/>
              <a:t> Monthly </a:t>
            </a:r>
            <a:r>
              <a:rPr lang="pt-BR" sz="1000" dirty="0" err="1"/>
              <a:t>vesting</a:t>
            </a:r>
            <a:r>
              <a:rPr lang="pt-BR" sz="1000" dirty="0"/>
              <a:t> </a:t>
            </a:r>
            <a:r>
              <a:rPr lang="pt-BR" sz="1000" dirty="0" err="1"/>
              <a:t>through</a:t>
            </a:r>
            <a:r>
              <a:rPr lang="pt-BR" sz="1000" dirty="0"/>
              <a:t> 23 </a:t>
            </a:r>
            <a:r>
              <a:rPr lang="pt-BR" sz="1000" dirty="0" err="1"/>
              <a:t>months</a:t>
            </a:r>
            <a:endParaRPr lang="pt-BR" sz="10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2C23F0E-715B-4941-632A-8A622FEDCF2C}"/>
              </a:ext>
            </a:extLst>
          </p:cNvPr>
          <p:cNvSpPr txBox="1"/>
          <p:nvPr/>
        </p:nvSpPr>
        <p:spPr>
          <a:xfrm>
            <a:off x="8364862" y="3037114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Investors</a:t>
            </a:r>
            <a:r>
              <a:rPr lang="pt-BR" sz="1000" dirty="0"/>
              <a:t> Wallet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98E2F73-6B22-E4CB-F9E8-A7E7B2C44ADA}"/>
              </a:ext>
            </a:extLst>
          </p:cNvPr>
          <p:cNvSpPr txBox="1"/>
          <p:nvPr/>
        </p:nvSpPr>
        <p:spPr>
          <a:xfrm>
            <a:off x="8578618" y="4304608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Digitra.com</a:t>
            </a:r>
            <a:r>
              <a:rPr lang="pt-BR" sz="1000" dirty="0"/>
              <a:t> Wallet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1C11DC9-7D4F-6914-922F-01C585CF1F8A}"/>
              </a:ext>
            </a:extLst>
          </p:cNvPr>
          <p:cNvSpPr txBox="1"/>
          <p:nvPr/>
        </p:nvSpPr>
        <p:spPr>
          <a:xfrm>
            <a:off x="2213507" y="881393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 </a:t>
            </a:r>
            <a:r>
              <a:rPr lang="pt-BR" sz="1000" dirty="0" err="1"/>
              <a:t>Public</a:t>
            </a:r>
            <a:r>
              <a:rPr lang="pt-BR" sz="1000" dirty="0"/>
              <a:t> </a:t>
            </a:r>
            <a:r>
              <a:rPr lang="pt-BR" sz="1000" dirty="0" err="1"/>
              <a:t>Pre-sale</a:t>
            </a:r>
            <a:r>
              <a:rPr lang="pt-BR" sz="1000" dirty="0"/>
              <a:t> </a:t>
            </a:r>
            <a:r>
              <a:rPr lang="pt-BR" sz="1000" dirty="0" err="1"/>
              <a:t>Offer</a:t>
            </a:r>
            <a:endParaRPr lang="pt-BR" sz="10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A3E853-52DD-F194-5621-3E1F2997CA4B}"/>
              </a:ext>
            </a:extLst>
          </p:cNvPr>
          <p:cNvSpPr txBox="1"/>
          <p:nvPr/>
        </p:nvSpPr>
        <p:spPr>
          <a:xfrm>
            <a:off x="2320107" y="1174696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 5,000,000 </a:t>
            </a:r>
            <a:r>
              <a:rPr lang="pt-BR" sz="1000" dirty="0" err="1"/>
              <a:t>DGTAs</a:t>
            </a:r>
            <a:endParaRPr lang="pt-BR" sz="10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21C1443-99BF-648B-A900-1974702044DD}"/>
              </a:ext>
            </a:extLst>
          </p:cNvPr>
          <p:cNvSpPr txBox="1"/>
          <p:nvPr/>
        </p:nvSpPr>
        <p:spPr>
          <a:xfrm>
            <a:off x="4496429" y="881393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 </a:t>
            </a:r>
            <a:r>
              <a:rPr lang="pt-BR" sz="1000" dirty="0" err="1"/>
              <a:t>Vesting</a:t>
            </a:r>
            <a:r>
              <a:rPr lang="pt-BR" sz="1000" dirty="0"/>
              <a:t> Schedule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F15BD38-31F0-257E-C540-DF6B615E5A43}"/>
              </a:ext>
            </a:extLst>
          </p:cNvPr>
          <p:cNvSpPr txBox="1"/>
          <p:nvPr/>
        </p:nvSpPr>
        <p:spPr>
          <a:xfrm>
            <a:off x="4496429" y="1213168"/>
            <a:ext cx="2196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 20% </a:t>
            </a:r>
            <a:r>
              <a:rPr lang="pt-BR" sz="1000" dirty="0" err="1"/>
              <a:t>unlocked</a:t>
            </a:r>
            <a:r>
              <a:rPr lang="pt-BR" sz="1000" dirty="0"/>
              <a:t> </a:t>
            </a:r>
            <a:r>
              <a:rPr lang="pt-BR" sz="1000" dirty="0" err="1"/>
              <a:t>at</a:t>
            </a:r>
            <a:r>
              <a:rPr lang="pt-BR" sz="1000" dirty="0"/>
              <a:t> TGE, </a:t>
            </a:r>
            <a:r>
              <a:rPr lang="pt-BR" sz="1000" dirty="0" err="1"/>
              <a:t>then</a:t>
            </a:r>
            <a:r>
              <a:rPr lang="pt-BR" sz="1000" dirty="0"/>
              <a:t> Monthly </a:t>
            </a:r>
            <a:r>
              <a:rPr lang="pt-BR" sz="1000" dirty="0" err="1"/>
              <a:t>vesting</a:t>
            </a:r>
            <a:r>
              <a:rPr lang="pt-BR" sz="1000" dirty="0"/>
              <a:t> </a:t>
            </a:r>
            <a:r>
              <a:rPr lang="pt-BR" sz="1000" dirty="0" err="1"/>
              <a:t>through</a:t>
            </a:r>
            <a:r>
              <a:rPr lang="pt-BR" sz="1000" dirty="0"/>
              <a:t> 4 </a:t>
            </a:r>
            <a:r>
              <a:rPr lang="pt-BR" sz="1000" dirty="0" err="1"/>
              <a:t>months</a:t>
            </a:r>
            <a:endParaRPr lang="pt-BR" sz="1000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7B521DA-36D0-07F5-D260-66F03930CE3B}"/>
              </a:ext>
            </a:extLst>
          </p:cNvPr>
          <p:cNvCxnSpPr>
            <a:cxnSpLocks/>
          </p:cNvCxnSpPr>
          <p:nvPr/>
        </p:nvCxnSpPr>
        <p:spPr>
          <a:xfrm flipV="1">
            <a:off x="6794796" y="881393"/>
            <a:ext cx="1325691" cy="50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AE397D7-2065-46E5-4580-948998C8E2AF}"/>
              </a:ext>
            </a:extLst>
          </p:cNvPr>
          <p:cNvCxnSpPr/>
          <p:nvPr/>
        </p:nvCxnSpPr>
        <p:spPr>
          <a:xfrm>
            <a:off x="6794796" y="1385889"/>
            <a:ext cx="1373579" cy="69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CC5883C-DACE-507D-81B2-E8C83F4264AD}"/>
              </a:ext>
            </a:extLst>
          </p:cNvPr>
          <p:cNvSpPr txBox="1"/>
          <p:nvPr/>
        </p:nvSpPr>
        <p:spPr>
          <a:xfrm rot="20266048">
            <a:off x="6722702" y="865009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Sold</a:t>
            </a:r>
            <a:r>
              <a:rPr lang="pt-BR" sz="1000" dirty="0"/>
              <a:t> / </a:t>
            </a:r>
            <a:r>
              <a:rPr lang="pt-BR" sz="1000" dirty="0" err="1"/>
              <a:t>vested</a:t>
            </a:r>
            <a:r>
              <a:rPr lang="pt-BR" sz="1000" dirty="0"/>
              <a:t> tokens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66310B6-E005-7841-8508-777F94786423}"/>
              </a:ext>
            </a:extLst>
          </p:cNvPr>
          <p:cNvSpPr txBox="1"/>
          <p:nvPr/>
        </p:nvSpPr>
        <p:spPr>
          <a:xfrm rot="1695687">
            <a:off x="6679586" y="1678316"/>
            <a:ext cx="1414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/>
              <a:t>Unsold</a:t>
            </a:r>
            <a:r>
              <a:rPr lang="pt-BR" sz="1000" dirty="0"/>
              <a:t> / </a:t>
            </a:r>
            <a:r>
              <a:rPr lang="pt-BR" sz="1000" dirty="0" err="1"/>
              <a:t>vested</a:t>
            </a:r>
            <a:r>
              <a:rPr lang="pt-BR" sz="1000" dirty="0"/>
              <a:t> tokens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E5C4EE1-FABA-4B9D-B299-9C56AC18E82E}"/>
              </a:ext>
            </a:extLst>
          </p:cNvPr>
          <p:cNvSpPr txBox="1"/>
          <p:nvPr/>
        </p:nvSpPr>
        <p:spPr>
          <a:xfrm>
            <a:off x="8364862" y="588090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Launchpads</a:t>
            </a:r>
            <a:r>
              <a:rPr lang="pt-BR" sz="1000" dirty="0"/>
              <a:t> Wallet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0791A77-1778-78E1-DD2F-97CCFE5DCC0A}"/>
              </a:ext>
            </a:extLst>
          </p:cNvPr>
          <p:cNvSpPr txBox="1"/>
          <p:nvPr/>
        </p:nvSpPr>
        <p:spPr>
          <a:xfrm>
            <a:off x="8379289" y="1929341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Digitra.com</a:t>
            </a:r>
            <a:r>
              <a:rPr lang="pt-BR" sz="1000" dirty="0"/>
              <a:t> Wallet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B05D4FE-48C2-1F92-E749-083C943F4795}"/>
              </a:ext>
            </a:extLst>
          </p:cNvPr>
          <p:cNvCxnSpPr>
            <a:cxnSpLocks/>
          </p:cNvCxnSpPr>
          <p:nvPr/>
        </p:nvCxnSpPr>
        <p:spPr>
          <a:xfrm flipV="1">
            <a:off x="6901674" y="3221013"/>
            <a:ext cx="1325691" cy="50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E3DFE68-B73B-625C-C5DD-AE793B5BAC89}"/>
              </a:ext>
            </a:extLst>
          </p:cNvPr>
          <p:cNvCxnSpPr/>
          <p:nvPr/>
        </p:nvCxnSpPr>
        <p:spPr>
          <a:xfrm>
            <a:off x="6901674" y="3725509"/>
            <a:ext cx="1373579" cy="69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F3E2788-7F33-3606-38F9-0C65A7943297}"/>
              </a:ext>
            </a:extLst>
          </p:cNvPr>
          <p:cNvSpPr txBox="1"/>
          <p:nvPr/>
        </p:nvSpPr>
        <p:spPr>
          <a:xfrm rot="20266048">
            <a:off x="6829580" y="3204629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Sold</a:t>
            </a:r>
            <a:r>
              <a:rPr lang="pt-BR" sz="1000" dirty="0"/>
              <a:t> / </a:t>
            </a:r>
            <a:r>
              <a:rPr lang="pt-BR" sz="1000" dirty="0" err="1"/>
              <a:t>vested</a:t>
            </a:r>
            <a:r>
              <a:rPr lang="pt-BR" sz="1000" dirty="0"/>
              <a:t> tokens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284B08F-B51F-3726-9EEF-67008341FFDE}"/>
              </a:ext>
            </a:extLst>
          </p:cNvPr>
          <p:cNvSpPr txBox="1"/>
          <p:nvPr/>
        </p:nvSpPr>
        <p:spPr>
          <a:xfrm rot="1695687">
            <a:off x="6786464" y="4017936"/>
            <a:ext cx="1414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/>
              <a:t>Unsold</a:t>
            </a:r>
            <a:r>
              <a:rPr lang="pt-BR" sz="1000" dirty="0"/>
              <a:t> / </a:t>
            </a:r>
            <a:r>
              <a:rPr lang="pt-BR" sz="1000" dirty="0" err="1"/>
              <a:t>vested</a:t>
            </a:r>
            <a:r>
              <a:rPr lang="pt-BR" sz="1000" dirty="0"/>
              <a:t> tokens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B90A11C-C015-071A-7F1C-16EF2A443B68}"/>
              </a:ext>
            </a:extLst>
          </p:cNvPr>
          <p:cNvSpPr/>
          <p:nvPr/>
        </p:nvSpPr>
        <p:spPr>
          <a:xfrm>
            <a:off x="1529938" y="439387"/>
            <a:ext cx="8942119" cy="1937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A41AB89-EAF9-5E57-0040-A6BD80500BC6}"/>
              </a:ext>
            </a:extLst>
          </p:cNvPr>
          <p:cNvSpPr/>
          <p:nvPr/>
        </p:nvSpPr>
        <p:spPr>
          <a:xfrm>
            <a:off x="1553689" y="2655109"/>
            <a:ext cx="8942119" cy="1937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2B11F7B-E4B9-A1B9-375B-64BD0152192F}"/>
              </a:ext>
            </a:extLst>
          </p:cNvPr>
          <p:cNvSpPr txBox="1"/>
          <p:nvPr/>
        </p:nvSpPr>
        <p:spPr>
          <a:xfrm>
            <a:off x="2557232" y="5002124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Sub-total</a:t>
            </a:r>
            <a:endParaRPr lang="pt-BR" sz="10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4E3F5AB-0C1A-2380-8995-D05344E0F362}"/>
              </a:ext>
            </a:extLst>
          </p:cNvPr>
          <p:cNvSpPr txBox="1"/>
          <p:nvPr/>
        </p:nvSpPr>
        <p:spPr>
          <a:xfrm>
            <a:off x="2319447" y="5267639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 12,142,857 </a:t>
            </a:r>
            <a:r>
              <a:rPr lang="pt-BR" sz="1000" dirty="0" err="1"/>
              <a:t>DGTAs</a:t>
            </a:r>
            <a:endParaRPr lang="pt-BR" sz="10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6FE80277-CF8F-6179-6B2F-D667C9FE9A77}"/>
              </a:ext>
            </a:extLst>
          </p:cNvPr>
          <p:cNvSpPr/>
          <p:nvPr/>
        </p:nvSpPr>
        <p:spPr>
          <a:xfrm>
            <a:off x="1529938" y="4714693"/>
            <a:ext cx="8942119" cy="912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4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7EC5096-DA1E-CE89-EA85-3DF2AAC952B4}"/>
              </a:ext>
            </a:extLst>
          </p:cNvPr>
          <p:cNvSpPr txBox="1"/>
          <p:nvPr/>
        </p:nvSpPr>
        <p:spPr>
          <a:xfrm>
            <a:off x="1831788" y="311775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New </a:t>
            </a:r>
            <a:r>
              <a:rPr lang="pt-BR" sz="1000" dirty="0" err="1"/>
              <a:t>Clients</a:t>
            </a:r>
            <a:r>
              <a:rPr lang="pt-BR" sz="1000" dirty="0"/>
              <a:t> Incentive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FC349C-1B75-40BB-AAEB-EDDC0F918144}"/>
              </a:ext>
            </a:extLst>
          </p:cNvPr>
          <p:cNvSpPr txBox="1"/>
          <p:nvPr/>
        </p:nvSpPr>
        <p:spPr>
          <a:xfrm>
            <a:off x="1938388" y="605078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 32,600,000 </a:t>
            </a:r>
            <a:r>
              <a:rPr lang="pt-BR" sz="1000" dirty="0" err="1"/>
              <a:t>DGTAs</a:t>
            </a:r>
            <a:endParaRPr lang="pt-BR" sz="1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1BC21A-1CC2-6B06-CE47-38203C3E7B2C}"/>
              </a:ext>
            </a:extLst>
          </p:cNvPr>
          <p:cNvSpPr txBox="1"/>
          <p:nvPr/>
        </p:nvSpPr>
        <p:spPr>
          <a:xfrm>
            <a:off x="4114710" y="311775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 </a:t>
            </a:r>
            <a:r>
              <a:rPr lang="pt-BR" sz="1000" dirty="0" err="1"/>
              <a:t>Vesting</a:t>
            </a:r>
            <a:r>
              <a:rPr lang="pt-BR" sz="1000" dirty="0"/>
              <a:t> Schedule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1C4E722-2F70-3BEC-38A6-74F6957E3E2B}"/>
              </a:ext>
            </a:extLst>
          </p:cNvPr>
          <p:cNvSpPr txBox="1"/>
          <p:nvPr/>
        </p:nvSpPr>
        <p:spPr>
          <a:xfrm>
            <a:off x="4114710" y="643550"/>
            <a:ext cx="2196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 15% </a:t>
            </a:r>
            <a:r>
              <a:rPr lang="pt-BR" sz="1000" dirty="0" err="1"/>
              <a:t>unlocked</a:t>
            </a:r>
            <a:r>
              <a:rPr lang="pt-BR" sz="1000" dirty="0"/>
              <a:t> </a:t>
            </a:r>
            <a:r>
              <a:rPr lang="pt-BR" sz="1000" dirty="0" err="1"/>
              <a:t>at</a:t>
            </a:r>
            <a:r>
              <a:rPr lang="pt-BR" sz="1000" dirty="0"/>
              <a:t> TGE, </a:t>
            </a:r>
            <a:r>
              <a:rPr lang="pt-BR" sz="1000" dirty="0" err="1"/>
              <a:t>then</a:t>
            </a:r>
            <a:r>
              <a:rPr lang="pt-BR" sz="1000" dirty="0"/>
              <a:t> Monthly </a:t>
            </a:r>
            <a:r>
              <a:rPr lang="pt-BR" sz="1000" dirty="0" err="1"/>
              <a:t>vesting</a:t>
            </a:r>
            <a:r>
              <a:rPr lang="pt-BR" sz="1000" dirty="0"/>
              <a:t> </a:t>
            </a:r>
            <a:r>
              <a:rPr lang="pt-BR" sz="1000" dirty="0" err="1"/>
              <a:t>through</a:t>
            </a:r>
            <a:r>
              <a:rPr lang="pt-BR" sz="1000" dirty="0"/>
              <a:t> 23 </a:t>
            </a:r>
            <a:r>
              <a:rPr lang="pt-BR" sz="1000" dirty="0" err="1"/>
              <a:t>months</a:t>
            </a:r>
            <a:endParaRPr lang="pt-BR" sz="1000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F10941F-4D06-16A2-F5F7-E20ADE8E704C}"/>
              </a:ext>
            </a:extLst>
          </p:cNvPr>
          <p:cNvCxnSpPr>
            <a:cxnSpLocks/>
          </p:cNvCxnSpPr>
          <p:nvPr/>
        </p:nvCxnSpPr>
        <p:spPr>
          <a:xfrm>
            <a:off x="6413077" y="816271"/>
            <a:ext cx="1539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C622AB-9D6D-E324-6800-8EC514B3A6A2}"/>
              </a:ext>
            </a:extLst>
          </p:cNvPr>
          <p:cNvSpPr txBox="1"/>
          <p:nvPr/>
        </p:nvSpPr>
        <p:spPr>
          <a:xfrm>
            <a:off x="6807293" y="485598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Vested</a:t>
            </a:r>
            <a:r>
              <a:rPr lang="pt-BR" sz="1000" dirty="0"/>
              <a:t> tokens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98E2F73-6B22-E4CB-F9E8-A7E7B2C44ADA}"/>
              </a:ext>
            </a:extLst>
          </p:cNvPr>
          <p:cNvSpPr txBox="1"/>
          <p:nvPr/>
        </p:nvSpPr>
        <p:spPr>
          <a:xfrm>
            <a:off x="8211326" y="693160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Digitra.com</a:t>
            </a:r>
            <a:r>
              <a:rPr lang="pt-BR" sz="1000" dirty="0"/>
              <a:t> Wallet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061A045-B833-A44B-6A1B-188F5188CECE}"/>
              </a:ext>
            </a:extLst>
          </p:cNvPr>
          <p:cNvSpPr txBox="1"/>
          <p:nvPr/>
        </p:nvSpPr>
        <p:spPr>
          <a:xfrm>
            <a:off x="1831788" y="1143558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Trade-</a:t>
            </a:r>
            <a:r>
              <a:rPr lang="pt-BR" sz="1000" dirty="0" err="1"/>
              <a:t>to</a:t>
            </a:r>
            <a:r>
              <a:rPr lang="pt-BR" sz="1000" dirty="0"/>
              <a:t>-</a:t>
            </a:r>
            <a:r>
              <a:rPr lang="pt-BR" sz="1000" dirty="0" err="1"/>
              <a:t>Earn</a:t>
            </a:r>
            <a:r>
              <a:rPr lang="pt-BR" sz="1000" dirty="0"/>
              <a:t> </a:t>
            </a:r>
            <a:r>
              <a:rPr lang="pt-BR" sz="1000" dirty="0" err="1"/>
              <a:t>Airdrop</a:t>
            </a:r>
            <a:endParaRPr lang="pt-BR" sz="10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B124EBB-029E-DDB5-C44C-F3E7B9164FC6}"/>
              </a:ext>
            </a:extLst>
          </p:cNvPr>
          <p:cNvSpPr txBox="1"/>
          <p:nvPr/>
        </p:nvSpPr>
        <p:spPr>
          <a:xfrm>
            <a:off x="1938388" y="1436861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 28,893,000 </a:t>
            </a:r>
            <a:r>
              <a:rPr lang="pt-BR" sz="1000" dirty="0" err="1"/>
              <a:t>DGTAs</a:t>
            </a:r>
            <a:endParaRPr lang="pt-BR" sz="10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DDD90D8-5922-BF3C-2C0F-A17B1E32EB39}"/>
              </a:ext>
            </a:extLst>
          </p:cNvPr>
          <p:cNvSpPr txBox="1"/>
          <p:nvPr/>
        </p:nvSpPr>
        <p:spPr>
          <a:xfrm>
            <a:off x="4114710" y="1143558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 </a:t>
            </a:r>
            <a:r>
              <a:rPr lang="pt-BR" sz="1000" dirty="0" err="1"/>
              <a:t>Vesting</a:t>
            </a:r>
            <a:r>
              <a:rPr lang="pt-BR" sz="1000" dirty="0"/>
              <a:t> Schedule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21BBF26-DCDA-5F12-6692-0164240FFA8B}"/>
              </a:ext>
            </a:extLst>
          </p:cNvPr>
          <p:cNvSpPr txBox="1"/>
          <p:nvPr/>
        </p:nvSpPr>
        <p:spPr>
          <a:xfrm>
            <a:off x="4114710" y="1475333"/>
            <a:ext cx="2196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 20% </a:t>
            </a:r>
            <a:r>
              <a:rPr lang="pt-BR" sz="1000" dirty="0" err="1"/>
              <a:t>unlocked</a:t>
            </a:r>
            <a:r>
              <a:rPr lang="pt-BR" sz="1000" dirty="0"/>
              <a:t> </a:t>
            </a:r>
            <a:r>
              <a:rPr lang="pt-BR" sz="1000" dirty="0" err="1"/>
              <a:t>at</a:t>
            </a:r>
            <a:r>
              <a:rPr lang="pt-BR" sz="1000" dirty="0"/>
              <a:t> TGE, </a:t>
            </a:r>
            <a:r>
              <a:rPr lang="pt-BR" sz="1000" dirty="0" err="1"/>
              <a:t>then</a:t>
            </a:r>
            <a:r>
              <a:rPr lang="pt-BR" sz="1000" dirty="0"/>
              <a:t> Monthly </a:t>
            </a:r>
            <a:r>
              <a:rPr lang="pt-BR" sz="1000" dirty="0" err="1"/>
              <a:t>vesting</a:t>
            </a:r>
            <a:r>
              <a:rPr lang="pt-BR" sz="1000" dirty="0"/>
              <a:t> </a:t>
            </a:r>
            <a:r>
              <a:rPr lang="pt-BR" sz="1000" dirty="0" err="1"/>
              <a:t>through</a:t>
            </a:r>
            <a:r>
              <a:rPr lang="pt-BR" sz="1000" dirty="0"/>
              <a:t> 23 </a:t>
            </a:r>
            <a:r>
              <a:rPr lang="pt-BR" sz="1000" dirty="0" err="1"/>
              <a:t>months</a:t>
            </a:r>
            <a:endParaRPr lang="pt-BR" sz="1000" dirty="0"/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E6493B0-243E-259B-998E-C246DF8AFA33}"/>
              </a:ext>
            </a:extLst>
          </p:cNvPr>
          <p:cNvCxnSpPr>
            <a:cxnSpLocks/>
          </p:cNvCxnSpPr>
          <p:nvPr/>
        </p:nvCxnSpPr>
        <p:spPr>
          <a:xfrm>
            <a:off x="6413077" y="1648054"/>
            <a:ext cx="1539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F3C8391-A1D9-1B40-6509-EAACD7135B2D}"/>
              </a:ext>
            </a:extLst>
          </p:cNvPr>
          <p:cNvSpPr txBox="1"/>
          <p:nvPr/>
        </p:nvSpPr>
        <p:spPr>
          <a:xfrm>
            <a:off x="6807293" y="1317381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Vested</a:t>
            </a:r>
            <a:r>
              <a:rPr lang="pt-BR" sz="1000" dirty="0"/>
              <a:t> tokens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C1B4BE3-CE8C-8062-AE92-C32573FA04DD}"/>
              </a:ext>
            </a:extLst>
          </p:cNvPr>
          <p:cNvSpPr txBox="1"/>
          <p:nvPr/>
        </p:nvSpPr>
        <p:spPr>
          <a:xfrm>
            <a:off x="8211326" y="1524943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Digitra.com</a:t>
            </a:r>
            <a:r>
              <a:rPr lang="pt-BR" sz="1000" dirty="0"/>
              <a:t> Wallet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5DC0D3-8241-951F-3793-52DC6CE10AD0}"/>
              </a:ext>
            </a:extLst>
          </p:cNvPr>
          <p:cNvSpPr txBox="1"/>
          <p:nvPr/>
        </p:nvSpPr>
        <p:spPr>
          <a:xfrm>
            <a:off x="1831788" y="1964600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Marketing &amp; </a:t>
            </a:r>
            <a:r>
              <a:rPr lang="pt-BR" sz="1000" dirty="0" err="1"/>
              <a:t>Liquidity</a:t>
            </a:r>
            <a:endParaRPr lang="pt-BR" sz="100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9D5B11E-5CA4-F73C-7B7F-D75920999B07}"/>
              </a:ext>
            </a:extLst>
          </p:cNvPr>
          <p:cNvSpPr txBox="1"/>
          <p:nvPr/>
        </p:nvSpPr>
        <p:spPr>
          <a:xfrm>
            <a:off x="1938388" y="2257903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 60,000,000 </a:t>
            </a:r>
            <a:r>
              <a:rPr lang="pt-BR" sz="1000" dirty="0" err="1"/>
              <a:t>DGTAs</a:t>
            </a:r>
            <a:endParaRPr lang="pt-BR" sz="100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241D632-4D63-7082-B1CA-13ACF99A48F9}"/>
              </a:ext>
            </a:extLst>
          </p:cNvPr>
          <p:cNvSpPr txBox="1"/>
          <p:nvPr/>
        </p:nvSpPr>
        <p:spPr>
          <a:xfrm>
            <a:off x="4114710" y="1964600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 </a:t>
            </a:r>
            <a:r>
              <a:rPr lang="pt-BR" sz="1000" dirty="0" err="1"/>
              <a:t>Vesting</a:t>
            </a:r>
            <a:r>
              <a:rPr lang="pt-BR" sz="1000" dirty="0"/>
              <a:t> Schedule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384DF6D-CE89-B3E6-227B-6D9188812546}"/>
              </a:ext>
            </a:extLst>
          </p:cNvPr>
          <p:cNvSpPr txBox="1"/>
          <p:nvPr/>
        </p:nvSpPr>
        <p:spPr>
          <a:xfrm>
            <a:off x="4114710" y="2296375"/>
            <a:ext cx="2196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 15% </a:t>
            </a:r>
            <a:r>
              <a:rPr lang="pt-BR" sz="1000" dirty="0" err="1"/>
              <a:t>unlocked</a:t>
            </a:r>
            <a:r>
              <a:rPr lang="pt-BR" sz="1000" dirty="0"/>
              <a:t> </a:t>
            </a:r>
            <a:r>
              <a:rPr lang="pt-BR" sz="1000" dirty="0" err="1"/>
              <a:t>at</a:t>
            </a:r>
            <a:r>
              <a:rPr lang="pt-BR" sz="1000" dirty="0"/>
              <a:t> TGE, </a:t>
            </a:r>
            <a:r>
              <a:rPr lang="pt-BR" sz="1000" dirty="0" err="1"/>
              <a:t>then</a:t>
            </a:r>
            <a:r>
              <a:rPr lang="pt-BR" sz="1000" dirty="0"/>
              <a:t> Monthly </a:t>
            </a:r>
            <a:r>
              <a:rPr lang="pt-BR" sz="1000" dirty="0" err="1"/>
              <a:t>vesting</a:t>
            </a:r>
            <a:r>
              <a:rPr lang="pt-BR" sz="1000" dirty="0"/>
              <a:t> </a:t>
            </a:r>
            <a:r>
              <a:rPr lang="pt-BR" sz="1000" dirty="0" err="1"/>
              <a:t>through</a:t>
            </a:r>
            <a:r>
              <a:rPr lang="pt-BR" sz="1000" dirty="0"/>
              <a:t> 23 </a:t>
            </a:r>
            <a:r>
              <a:rPr lang="pt-BR" sz="1000" dirty="0" err="1"/>
              <a:t>months</a:t>
            </a:r>
            <a:endParaRPr lang="pt-BR" sz="1000" dirty="0"/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0D855B8C-966F-2DBD-F1F4-7FD654D422A4}"/>
              </a:ext>
            </a:extLst>
          </p:cNvPr>
          <p:cNvCxnSpPr>
            <a:cxnSpLocks/>
          </p:cNvCxnSpPr>
          <p:nvPr/>
        </p:nvCxnSpPr>
        <p:spPr>
          <a:xfrm>
            <a:off x="6413077" y="2469096"/>
            <a:ext cx="1539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47EE7DC-347A-197B-EF34-2B2BC420E61F}"/>
              </a:ext>
            </a:extLst>
          </p:cNvPr>
          <p:cNvSpPr txBox="1"/>
          <p:nvPr/>
        </p:nvSpPr>
        <p:spPr>
          <a:xfrm>
            <a:off x="6807293" y="2138423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Vested</a:t>
            </a:r>
            <a:r>
              <a:rPr lang="pt-BR" sz="1000" dirty="0"/>
              <a:t> tokens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AD78C56-7F02-3942-AD98-D70627AD2B10}"/>
              </a:ext>
            </a:extLst>
          </p:cNvPr>
          <p:cNvSpPr txBox="1"/>
          <p:nvPr/>
        </p:nvSpPr>
        <p:spPr>
          <a:xfrm>
            <a:off x="8211326" y="2345985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Digitra.com</a:t>
            </a:r>
            <a:r>
              <a:rPr lang="pt-BR" sz="1000" dirty="0"/>
              <a:t> Wallet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96A9703-713F-05D3-2DB5-4C1CC72C9CC1}"/>
              </a:ext>
            </a:extLst>
          </p:cNvPr>
          <p:cNvSpPr txBox="1"/>
          <p:nvPr/>
        </p:nvSpPr>
        <p:spPr>
          <a:xfrm>
            <a:off x="1831788" y="2811766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Ecosystem</a:t>
            </a:r>
            <a:r>
              <a:rPr lang="pt-BR" sz="1000" dirty="0"/>
              <a:t> </a:t>
            </a:r>
            <a:r>
              <a:rPr lang="pt-BR" sz="1000" dirty="0" err="1"/>
              <a:t>Growth</a:t>
            </a:r>
            <a:endParaRPr lang="pt-BR" sz="10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6ED786F-DC41-9BCB-03A6-33EC84588ABA}"/>
              </a:ext>
            </a:extLst>
          </p:cNvPr>
          <p:cNvSpPr txBox="1"/>
          <p:nvPr/>
        </p:nvSpPr>
        <p:spPr>
          <a:xfrm>
            <a:off x="1938388" y="3105069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 30,000,000 </a:t>
            </a:r>
            <a:r>
              <a:rPr lang="pt-BR" sz="1000" dirty="0" err="1"/>
              <a:t>DGTAs</a:t>
            </a:r>
            <a:endParaRPr lang="pt-BR" sz="1000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4395B17-CA46-37DE-86C0-6ECA873938B3}"/>
              </a:ext>
            </a:extLst>
          </p:cNvPr>
          <p:cNvSpPr txBox="1"/>
          <p:nvPr/>
        </p:nvSpPr>
        <p:spPr>
          <a:xfrm>
            <a:off x="4114710" y="2811766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 </a:t>
            </a:r>
            <a:r>
              <a:rPr lang="pt-BR" sz="1000" dirty="0" err="1"/>
              <a:t>Vesting</a:t>
            </a:r>
            <a:r>
              <a:rPr lang="pt-BR" sz="1000" dirty="0"/>
              <a:t> Schedule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C2A7A4B-5223-B627-FB74-6AA664473DFE}"/>
              </a:ext>
            </a:extLst>
          </p:cNvPr>
          <p:cNvSpPr txBox="1"/>
          <p:nvPr/>
        </p:nvSpPr>
        <p:spPr>
          <a:xfrm>
            <a:off x="4114710" y="3143541"/>
            <a:ext cx="2196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 0% </a:t>
            </a:r>
            <a:r>
              <a:rPr lang="pt-BR" sz="1000" dirty="0" err="1"/>
              <a:t>unlocked</a:t>
            </a:r>
            <a:r>
              <a:rPr lang="pt-BR" sz="1000" dirty="0"/>
              <a:t> </a:t>
            </a:r>
            <a:r>
              <a:rPr lang="pt-BR" sz="1000" dirty="0" err="1"/>
              <a:t>at</a:t>
            </a:r>
            <a:r>
              <a:rPr lang="pt-BR" sz="1000" dirty="0"/>
              <a:t> TGE, </a:t>
            </a:r>
            <a:r>
              <a:rPr lang="pt-BR" sz="1000" dirty="0" err="1"/>
              <a:t>then</a:t>
            </a:r>
            <a:r>
              <a:rPr lang="pt-BR" sz="1000" dirty="0"/>
              <a:t> Monthly </a:t>
            </a:r>
            <a:r>
              <a:rPr lang="pt-BR" sz="1000" dirty="0" err="1"/>
              <a:t>vesting</a:t>
            </a:r>
            <a:r>
              <a:rPr lang="pt-BR" sz="1000" dirty="0"/>
              <a:t> </a:t>
            </a:r>
            <a:r>
              <a:rPr lang="pt-BR" sz="1000" dirty="0" err="1"/>
              <a:t>through</a:t>
            </a:r>
            <a:r>
              <a:rPr lang="pt-BR" sz="1000" dirty="0"/>
              <a:t> 23 </a:t>
            </a:r>
            <a:r>
              <a:rPr lang="pt-BR" sz="1000" dirty="0" err="1"/>
              <a:t>months</a:t>
            </a:r>
            <a:endParaRPr lang="pt-BR" sz="1000" dirty="0"/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30923BC0-2F40-46E9-B401-4C7AECB7325E}"/>
              </a:ext>
            </a:extLst>
          </p:cNvPr>
          <p:cNvCxnSpPr>
            <a:cxnSpLocks/>
          </p:cNvCxnSpPr>
          <p:nvPr/>
        </p:nvCxnSpPr>
        <p:spPr>
          <a:xfrm>
            <a:off x="6413077" y="3316262"/>
            <a:ext cx="1539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0059635-A384-C224-ABDF-E92EA82CDFD9}"/>
              </a:ext>
            </a:extLst>
          </p:cNvPr>
          <p:cNvSpPr txBox="1"/>
          <p:nvPr/>
        </p:nvSpPr>
        <p:spPr>
          <a:xfrm>
            <a:off x="6807293" y="2985589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Vested</a:t>
            </a:r>
            <a:r>
              <a:rPr lang="pt-BR" sz="1000" dirty="0"/>
              <a:t> tokens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EC19B4B-DB3F-22D5-F7AB-F86972919DC9}"/>
              </a:ext>
            </a:extLst>
          </p:cNvPr>
          <p:cNvSpPr txBox="1"/>
          <p:nvPr/>
        </p:nvSpPr>
        <p:spPr>
          <a:xfrm>
            <a:off x="8211326" y="3193151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Digitra.com</a:t>
            </a:r>
            <a:r>
              <a:rPr lang="pt-BR" sz="1000" dirty="0"/>
              <a:t> Wallet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2735C9C-FEEC-66B8-B35A-8351DE171F00}"/>
              </a:ext>
            </a:extLst>
          </p:cNvPr>
          <p:cNvSpPr txBox="1"/>
          <p:nvPr/>
        </p:nvSpPr>
        <p:spPr>
          <a:xfrm>
            <a:off x="1831788" y="3659847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Long</a:t>
            </a:r>
            <a:r>
              <a:rPr lang="pt-BR" sz="1000" dirty="0"/>
              <a:t> </a:t>
            </a:r>
            <a:r>
              <a:rPr lang="pt-BR" sz="1000" dirty="0" err="1"/>
              <a:t>term</a:t>
            </a:r>
            <a:r>
              <a:rPr lang="pt-BR" sz="1000" dirty="0"/>
              <a:t> reserve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AF48671-19A4-F056-5A67-4768AECFDE4E}"/>
              </a:ext>
            </a:extLst>
          </p:cNvPr>
          <p:cNvSpPr txBox="1"/>
          <p:nvPr/>
        </p:nvSpPr>
        <p:spPr>
          <a:xfrm>
            <a:off x="1938388" y="3953150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 76,364,143 </a:t>
            </a:r>
            <a:r>
              <a:rPr lang="pt-BR" sz="1000" dirty="0" err="1"/>
              <a:t>DGTAs</a:t>
            </a:r>
            <a:endParaRPr lang="pt-BR" sz="1000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2BDF725-5DA1-F070-3B71-C81D3F3D3EB9}"/>
              </a:ext>
            </a:extLst>
          </p:cNvPr>
          <p:cNvSpPr txBox="1"/>
          <p:nvPr/>
        </p:nvSpPr>
        <p:spPr>
          <a:xfrm>
            <a:off x="4114710" y="3659847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 </a:t>
            </a:r>
            <a:r>
              <a:rPr lang="pt-BR" sz="1000" dirty="0" err="1"/>
              <a:t>Vesting</a:t>
            </a:r>
            <a:r>
              <a:rPr lang="pt-BR" sz="1000" dirty="0"/>
              <a:t> Schedule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48BA48B-184A-8D64-AF90-A5AD5FB26C9D}"/>
              </a:ext>
            </a:extLst>
          </p:cNvPr>
          <p:cNvSpPr txBox="1"/>
          <p:nvPr/>
        </p:nvSpPr>
        <p:spPr>
          <a:xfrm>
            <a:off x="4114710" y="3991622"/>
            <a:ext cx="2196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 0% </a:t>
            </a:r>
            <a:r>
              <a:rPr lang="pt-BR" sz="1000" dirty="0" err="1"/>
              <a:t>unlocked</a:t>
            </a:r>
            <a:r>
              <a:rPr lang="pt-BR" sz="1000" dirty="0"/>
              <a:t> </a:t>
            </a:r>
            <a:r>
              <a:rPr lang="pt-BR" sz="1000" dirty="0" err="1"/>
              <a:t>at</a:t>
            </a:r>
            <a:r>
              <a:rPr lang="pt-BR" sz="1000" dirty="0"/>
              <a:t> TGE, </a:t>
            </a:r>
            <a:r>
              <a:rPr lang="pt-BR" sz="1000" dirty="0" err="1"/>
              <a:t>then</a:t>
            </a:r>
            <a:r>
              <a:rPr lang="pt-BR" sz="1000" dirty="0"/>
              <a:t> Monthly </a:t>
            </a:r>
            <a:r>
              <a:rPr lang="pt-BR" sz="1000" dirty="0" err="1"/>
              <a:t>vesting</a:t>
            </a:r>
            <a:r>
              <a:rPr lang="pt-BR" sz="1000" dirty="0"/>
              <a:t> </a:t>
            </a:r>
            <a:r>
              <a:rPr lang="pt-BR" sz="1000" dirty="0" err="1"/>
              <a:t>through</a:t>
            </a:r>
            <a:r>
              <a:rPr lang="pt-BR" sz="1000" dirty="0"/>
              <a:t> 35 </a:t>
            </a:r>
            <a:r>
              <a:rPr lang="pt-BR" sz="1000" dirty="0" err="1"/>
              <a:t>months</a:t>
            </a:r>
            <a:endParaRPr lang="pt-BR" sz="1000" dirty="0"/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892FC47-F6A3-5A15-C5C8-95ACAD2BD482}"/>
              </a:ext>
            </a:extLst>
          </p:cNvPr>
          <p:cNvCxnSpPr>
            <a:cxnSpLocks/>
          </p:cNvCxnSpPr>
          <p:nvPr/>
        </p:nvCxnSpPr>
        <p:spPr>
          <a:xfrm>
            <a:off x="6413077" y="4164343"/>
            <a:ext cx="1539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407142C-04BF-AED2-D78C-DE63DD1F4805}"/>
              </a:ext>
            </a:extLst>
          </p:cNvPr>
          <p:cNvSpPr txBox="1"/>
          <p:nvPr/>
        </p:nvSpPr>
        <p:spPr>
          <a:xfrm>
            <a:off x="6807293" y="3833670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Vested</a:t>
            </a:r>
            <a:r>
              <a:rPr lang="pt-BR" sz="1000" dirty="0"/>
              <a:t> tokens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D6F825A-09C8-B512-F55B-B1999DE43942}"/>
              </a:ext>
            </a:extLst>
          </p:cNvPr>
          <p:cNvSpPr txBox="1"/>
          <p:nvPr/>
        </p:nvSpPr>
        <p:spPr>
          <a:xfrm>
            <a:off x="8211326" y="4041232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Digitra.com</a:t>
            </a:r>
            <a:r>
              <a:rPr lang="pt-BR" sz="1000" dirty="0"/>
              <a:t> Wallet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BE1B975-3E86-DA0B-D4EB-2A51607B2EB1}"/>
              </a:ext>
            </a:extLst>
          </p:cNvPr>
          <p:cNvSpPr txBox="1"/>
          <p:nvPr/>
        </p:nvSpPr>
        <p:spPr>
          <a:xfrm>
            <a:off x="2007335" y="4636496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Team Incentives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7AFAF15-C40C-8567-4268-316FA3BB1028}"/>
              </a:ext>
            </a:extLst>
          </p:cNvPr>
          <p:cNvSpPr txBox="1"/>
          <p:nvPr/>
        </p:nvSpPr>
        <p:spPr>
          <a:xfrm>
            <a:off x="1938388" y="4879087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 60,000,000 </a:t>
            </a:r>
            <a:r>
              <a:rPr lang="pt-BR" sz="1000" dirty="0" err="1"/>
              <a:t>DGTAs</a:t>
            </a:r>
            <a:endParaRPr lang="pt-BR" sz="100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03D5D61-41EE-E561-0660-A2DF09E958B4}"/>
              </a:ext>
            </a:extLst>
          </p:cNvPr>
          <p:cNvSpPr txBox="1"/>
          <p:nvPr/>
        </p:nvSpPr>
        <p:spPr>
          <a:xfrm>
            <a:off x="4114710" y="4585784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 </a:t>
            </a:r>
            <a:r>
              <a:rPr lang="pt-BR" sz="1000" dirty="0" err="1"/>
              <a:t>Vesting</a:t>
            </a:r>
            <a:r>
              <a:rPr lang="pt-BR" sz="1000" dirty="0"/>
              <a:t> Schedule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590CF6D-7ADF-609C-D2A2-470EB06B3B22}"/>
              </a:ext>
            </a:extLst>
          </p:cNvPr>
          <p:cNvSpPr txBox="1"/>
          <p:nvPr/>
        </p:nvSpPr>
        <p:spPr>
          <a:xfrm>
            <a:off x="4114710" y="4917559"/>
            <a:ext cx="21967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 0% </a:t>
            </a:r>
            <a:r>
              <a:rPr lang="pt-BR" sz="1000" dirty="0" err="1"/>
              <a:t>unlocked</a:t>
            </a:r>
            <a:r>
              <a:rPr lang="pt-BR" sz="1000" dirty="0"/>
              <a:t> </a:t>
            </a:r>
            <a:r>
              <a:rPr lang="pt-BR" sz="1000" dirty="0" err="1"/>
              <a:t>at</a:t>
            </a:r>
            <a:r>
              <a:rPr lang="pt-BR" sz="1000" dirty="0"/>
              <a:t> TGE, </a:t>
            </a:r>
            <a:r>
              <a:rPr lang="pt-BR" sz="1000" dirty="0" err="1"/>
              <a:t>then</a:t>
            </a:r>
            <a:r>
              <a:rPr lang="pt-BR" sz="1000" dirty="0"/>
              <a:t> Monthly </a:t>
            </a:r>
            <a:r>
              <a:rPr lang="pt-BR" sz="1000" dirty="0" err="1"/>
              <a:t>vesting</a:t>
            </a:r>
            <a:r>
              <a:rPr lang="pt-BR" sz="1000" dirty="0"/>
              <a:t> </a:t>
            </a:r>
            <a:r>
              <a:rPr lang="pt-BR" sz="1000" dirty="0" err="1"/>
              <a:t>through</a:t>
            </a:r>
            <a:r>
              <a:rPr lang="pt-BR" sz="1000" dirty="0"/>
              <a:t> 59 </a:t>
            </a:r>
            <a:r>
              <a:rPr lang="pt-BR" sz="1000" dirty="0" err="1"/>
              <a:t>months</a:t>
            </a:r>
            <a:endParaRPr lang="pt-BR" sz="1000" dirty="0"/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A10124C5-34B3-EE7C-EC0C-8F8771D92014}"/>
              </a:ext>
            </a:extLst>
          </p:cNvPr>
          <p:cNvCxnSpPr>
            <a:cxnSpLocks/>
          </p:cNvCxnSpPr>
          <p:nvPr/>
        </p:nvCxnSpPr>
        <p:spPr>
          <a:xfrm>
            <a:off x="6413077" y="5090280"/>
            <a:ext cx="1539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561AE662-64B0-A029-E017-721E7C573D43}"/>
              </a:ext>
            </a:extLst>
          </p:cNvPr>
          <p:cNvSpPr txBox="1"/>
          <p:nvPr/>
        </p:nvSpPr>
        <p:spPr>
          <a:xfrm>
            <a:off x="6807293" y="475960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Vested</a:t>
            </a:r>
            <a:r>
              <a:rPr lang="pt-BR" sz="1000" dirty="0"/>
              <a:t> tokens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0BEF2467-B48D-B5A9-3C3C-F054F22013FE}"/>
              </a:ext>
            </a:extLst>
          </p:cNvPr>
          <p:cNvSpPr txBox="1"/>
          <p:nvPr/>
        </p:nvSpPr>
        <p:spPr>
          <a:xfrm>
            <a:off x="8211326" y="496716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Digitra.com</a:t>
            </a:r>
            <a:r>
              <a:rPr lang="pt-BR" sz="1000" dirty="0"/>
              <a:t> Wallet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78AE619-A6E6-60E4-04F1-4BB796D26571}"/>
              </a:ext>
            </a:extLst>
          </p:cNvPr>
          <p:cNvSpPr txBox="1"/>
          <p:nvPr/>
        </p:nvSpPr>
        <p:spPr>
          <a:xfrm>
            <a:off x="2196471" y="5468221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/>
              <a:t>Sub-total</a:t>
            </a:r>
            <a:endParaRPr lang="pt-BR" sz="1000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14958ED-BBF5-B73C-C427-D0359DB74308}"/>
              </a:ext>
            </a:extLst>
          </p:cNvPr>
          <p:cNvSpPr txBox="1"/>
          <p:nvPr/>
        </p:nvSpPr>
        <p:spPr>
          <a:xfrm>
            <a:off x="1938388" y="5714442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 287,857,143 </a:t>
            </a:r>
            <a:r>
              <a:rPr lang="pt-BR" sz="1000" dirty="0" err="1"/>
              <a:t>DGTAs</a:t>
            </a:r>
            <a:endParaRPr lang="pt-BR" sz="1000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9038BC45-F98D-7DAD-80C4-98C716279AF4}"/>
              </a:ext>
            </a:extLst>
          </p:cNvPr>
          <p:cNvSpPr txBox="1"/>
          <p:nvPr/>
        </p:nvSpPr>
        <p:spPr>
          <a:xfrm>
            <a:off x="2400213" y="618046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Total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72D3BEB3-A53D-A579-BD7A-CE9088E3EC2B}"/>
              </a:ext>
            </a:extLst>
          </p:cNvPr>
          <p:cNvSpPr txBox="1"/>
          <p:nvPr/>
        </p:nvSpPr>
        <p:spPr>
          <a:xfrm>
            <a:off x="1966441" y="6423114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 300,000,000 </a:t>
            </a:r>
            <a:r>
              <a:rPr lang="pt-BR" sz="1000" dirty="0" err="1"/>
              <a:t>DGTAs</a:t>
            </a:r>
            <a:endParaRPr lang="pt-BR" sz="10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BD03439-5FAD-7EE5-F850-2A6F8955279A}"/>
              </a:ext>
            </a:extLst>
          </p:cNvPr>
          <p:cNvSpPr/>
          <p:nvPr/>
        </p:nvSpPr>
        <p:spPr>
          <a:xfrm>
            <a:off x="1579418" y="311776"/>
            <a:ext cx="8075221" cy="741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6D152D3D-5A55-B73E-29EA-8EBF6016A289}"/>
              </a:ext>
            </a:extLst>
          </p:cNvPr>
          <p:cNvSpPr/>
          <p:nvPr/>
        </p:nvSpPr>
        <p:spPr>
          <a:xfrm>
            <a:off x="1579418" y="1166112"/>
            <a:ext cx="8075221" cy="741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197DDEA4-EE8C-5C82-758E-9EC258475243}"/>
              </a:ext>
            </a:extLst>
          </p:cNvPr>
          <p:cNvSpPr/>
          <p:nvPr/>
        </p:nvSpPr>
        <p:spPr>
          <a:xfrm>
            <a:off x="1579418" y="2009302"/>
            <a:ext cx="8075221" cy="741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84D6F5A9-635B-E1E4-E370-38C012EDCAE5}"/>
              </a:ext>
            </a:extLst>
          </p:cNvPr>
          <p:cNvSpPr/>
          <p:nvPr/>
        </p:nvSpPr>
        <p:spPr>
          <a:xfrm>
            <a:off x="1579418" y="2840376"/>
            <a:ext cx="8075221" cy="741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26A2EB32-B268-340B-0D55-68CADB1C5095}"/>
              </a:ext>
            </a:extLst>
          </p:cNvPr>
          <p:cNvSpPr/>
          <p:nvPr/>
        </p:nvSpPr>
        <p:spPr>
          <a:xfrm>
            <a:off x="1579418" y="3694203"/>
            <a:ext cx="8075221" cy="741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937D201C-048D-00D9-6D28-E64039FFCFF9}"/>
              </a:ext>
            </a:extLst>
          </p:cNvPr>
          <p:cNvSpPr/>
          <p:nvPr/>
        </p:nvSpPr>
        <p:spPr>
          <a:xfrm>
            <a:off x="1571521" y="4617304"/>
            <a:ext cx="8075221" cy="741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402DBB21-50E6-B1D4-3782-F6D9A0301414}"/>
              </a:ext>
            </a:extLst>
          </p:cNvPr>
          <p:cNvSpPr/>
          <p:nvPr/>
        </p:nvSpPr>
        <p:spPr>
          <a:xfrm>
            <a:off x="1579417" y="5424860"/>
            <a:ext cx="8075221" cy="741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F1E6F791-1249-951D-3962-090AF71FE910}"/>
              </a:ext>
            </a:extLst>
          </p:cNvPr>
          <p:cNvSpPr/>
          <p:nvPr/>
        </p:nvSpPr>
        <p:spPr>
          <a:xfrm>
            <a:off x="1571520" y="6219746"/>
            <a:ext cx="8075221" cy="570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221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251</Words>
  <Application>Microsoft Macintosh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Osmar Camilo</dc:creator>
  <cp:lastModifiedBy>Osmar Camilo</cp:lastModifiedBy>
  <cp:revision>1</cp:revision>
  <dcterms:created xsi:type="dcterms:W3CDTF">2023-05-08T12:55:40Z</dcterms:created>
  <dcterms:modified xsi:type="dcterms:W3CDTF">2023-05-08T15:17:39Z</dcterms:modified>
</cp:coreProperties>
</file>