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71" r:id="rId15"/>
    <p:sldId id="272" r:id="rId16"/>
    <p:sldId id="273" r:id="rId17"/>
    <p:sldId id="274" r:id="rId18"/>
    <p:sldId id="268" r:id="rId19"/>
    <p:sldId id="269"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39B775-FA71-40F7-B5D5-4F6DDACE306B}" type="datetimeFigureOut">
              <a:rPr lang="ru-RU" smtClean="0"/>
              <a:pPr/>
              <a:t>28.02.2017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B775-FA71-40F7-B5D5-4F6DDACE306B}" type="datetimeFigureOut">
              <a:rPr lang="ru-RU" smtClean="0"/>
              <a:pPr/>
              <a:t>28.02.2017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A7EF-4784-415E-BC2B-0C2E9AC549B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smtClean="0"/>
              <a:t>Реализация алгоритмов машинного обучения на основе компьютерной игры «2048</a:t>
            </a:r>
            <a:r>
              <a:rPr lang="ru-RU" b="1" dirty="0" smtClean="0"/>
              <a:t>»</a:t>
            </a:r>
            <a:r>
              <a:rPr lang="ru-RU" dirty="0"/>
              <a:t/>
            </a:r>
            <a:br>
              <a:rPr lang="ru-RU" dirty="0"/>
            </a:br>
            <a:endParaRPr lang="ru-RU" dirty="0"/>
          </a:p>
        </p:txBody>
      </p:sp>
      <p:sp>
        <p:nvSpPr>
          <p:cNvPr id="3" name="Подзаголовок 2"/>
          <p:cNvSpPr>
            <a:spLocks noGrp="1"/>
          </p:cNvSpPr>
          <p:nvPr>
            <p:ph type="subTitle" idx="1"/>
          </p:nvPr>
        </p:nvSpPr>
        <p:spPr>
          <a:xfrm>
            <a:off x="2743200" y="3857628"/>
            <a:ext cx="6400800" cy="1752600"/>
          </a:xfrm>
        </p:spPr>
        <p:txBody>
          <a:bodyPr/>
          <a:lstStyle/>
          <a:p>
            <a:r>
              <a:rPr lang="ru-RU" dirty="0" err="1" smtClean="0"/>
              <a:t>Качков</a:t>
            </a:r>
            <a:r>
              <a:rPr lang="ru-RU" dirty="0" smtClean="0"/>
              <a:t> Дмитрий</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позиций</a:t>
            </a:r>
          </a:p>
        </p:txBody>
      </p:sp>
      <p:sp>
        <p:nvSpPr>
          <p:cNvPr id="3" name="Содержимое 2"/>
          <p:cNvSpPr>
            <a:spLocks noGrp="1"/>
          </p:cNvSpPr>
          <p:nvPr>
            <p:ph idx="1"/>
          </p:nvPr>
        </p:nvSpPr>
        <p:spPr/>
        <p:txBody>
          <a:bodyPr/>
          <a:lstStyle/>
          <a:p>
            <a:r>
              <a:rPr lang="ru-RU" dirty="0" smtClean="0"/>
              <a:t>Задача может </a:t>
            </a:r>
            <a:r>
              <a:rPr lang="ru-RU" dirty="0"/>
              <a:t>быть решена, например, с применением метода ближайших </a:t>
            </a:r>
            <a:r>
              <a:rPr lang="ru-RU" dirty="0" smtClean="0"/>
              <a:t>соседей;</a:t>
            </a:r>
          </a:p>
          <a:p>
            <a:r>
              <a:rPr lang="ru-RU" dirty="0" smtClean="0"/>
              <a:t>Сопряжена с трудностями, такими как необходимость построения обучающей выборки.</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стратегий</a:t>
            </a:r>
            <a:endParaRPr lang="ru-RU" dirty="0"/>
          </a:p>
        </p:txBody>
      </p:sp>
      <p:sp>
        <p:nvSpPr>
          <p:cNvPr id="3" name="Содержимое 2"/>
          <p:cNvSpPr>
            <a:spLocks noGrp="1"/>
          </p:cNvSpPr>
          <p:nvPr>
            <p:ph idx="1"/>
          </p:nvPr>
        </p:nvSpPr>
        <p:spPr/>
        <p:txBody>
          <a:bodyPr/>
          <a:lstStyle/>
          <a:p>
            <a:r>
              <a:rPr lang="ru-RU" dirty="0" smtClean="0"/>
              <a:t>Введение ряда факторов, позволяющих оценить позицию;</a:t>
            </a:r>
          </a:p>
          <a:p>
            <a:r>
              <a:rPr lang="ru-RU" dirty="0" smtClean="0"/>
              <a:t>Задача сводится к выбору коэффициентов, определяющих значимость того или иного фактора.</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стратегий</a:t>
            </a:r>
            <a:endParaRPr lang="ru-RU" dirty="0"/>
          </a:p>
        </p:txBody>
      </p:sp>
      <p:sp>
        <p:nvSpPr>
          <p:cNvPr id="3" name="Содержимое 2"/>
          <p:cNvSpPr>
            <a:spLocks noGrp="1"/>
          </p:cNvSpPr>
          <p:nvPr>
            <p:ph idx="1"/>
          </p:nvPr>
        </p:nvSpPr>
        <p:spPr/>
        <p:txBody>
          <a:bodyPr/>
          <a:lstStyle/>
          <a:p>
            <a:r>
              <a:rPr lang="ru-RU" dirty="0" smtClean="0"/>
              <a:t>Другими словами, необходимо найти экстремум функции</a:t>
            </a:r>
          </a:p>
          <a:p>
            <a:endParaRPr lang="ru-RU"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3108" y="2928934"/>
            <a:ext cx="4320570" cy="64294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428868"/>
            <a:ext cx="4714908" cy="2071702"/>
          </a:xfrm>
        </p:spPr>
        <p:txBody>
          <a:bodyPr>
            <a:normAutofit/>
          </a:bodyPr>
          <a:lstStyle/>
          <a:p>
            <a:r>
              <a:rPr lang="ru-RU" dirty="0" smtClean="0"/>
              <a:t>Собственный сервер</a:t>
            </a:r>
            <a:endParaRPr lang="ru-RU" dirty="0"/>
          </a:p>
        </p:txBody>
      </p:sp>
      <p:pic>
        <p:nvPicPr>
          <p:cNvPr id="5" name="Picture 2"/>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857752" y="214290"/>
            <a:ext cx="3219450" cy="642153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Генетический алгоритм</a:t>
            </a:r>
            <a:endParaRPr lang="ru-RU" dirty="0"/>
          </a:p>
        </p:txBody>
      </p:sp>
      <p:graphicFrame>
        <p:nvGraphicFramePr>
          <p:cNvPr id="5" name="Таблица 4"/>
          <p:cNvGraphicFramePr>
            <a:graphicFrameLocks noGrp="1"/>
          </p:cNvGraphicFramePr>
          <p:nvPr/>
        </p:nvGraphicFramePr>
        <p:xfrm>
          <a:off x="928662" y="1714487"/>
          <a:ext cx="7786743" cy="4572032"/>
        </p:xfrm>
        <a:graphic>
          <a:graphicData uri="http://schemas.openxmlformats.org/drawingml/2006/table">
            <a:tbl>
              <a:tblPr/>
              <a:tblGrid>
                <a:gridCol w="2556702"/>
                <a:gridCol w="2458726"/>
                <a:gridCol w="2771315"/>
              </a:tblGrid>
              <a:tr h="1111479">
                <a:tc gridSpan="3">
                  <a:txBody>
                    <a:bodyPr/>
                    <a:lstStyle/>
                    <a:p>
                      <a:pPr>
                        <a:lnSpc>
                          <a:spcPct val="115000"/>
                        </a:lnSpc>
                        <a:spcAft>
                          <a:spcPts val="0"/>
                        </a:spcAft>
                      </a:pPr>
                      <a:r>
                        <a:rPr lang="ru-RU" sz="2400" dirty="0" smtClean="0">
                          <a:latin typeface="Times New Roman"/>
                          <a:ea typeface="Times New Roman"/>
                          <a:cs typeface="Times New Roman"/>
                        </a:rPr>
                        <a:t>Результаты </a:t>
                      </a:r>
                      <a:r>
                        <a:rPr lang="ru-RU" sz="2400" dirty="0">
                          <a:latin typeface="Times New Roman"/>
                          <a:ea typeface="Times New Roman"/>
                          <a:cs typeface="Times New Roman"/>
                        </a:rPr>
                        <a:t>первого игрока, достигнутые с помощью различных алгоритмов</a:t>
                      </a:r>
                      <a:endParaRPr lang="ru-RU" sz="24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441847">
                <a:tc>
                  <a:txBody>
                    <a:bodyPr/>
                    <a:lstStyle/>
                    <a:p>
                      <a:pPr>
                        <a:lnSpc>
                          <a:spcPct val="115000"/>
                        </a:lnSpc>
                        <a:spcAft>
                          <a:spcPts val="0"/>
                        </a:spcAft>
                      </a:pPr>
                      <a:r>
                        <a:rPr lang="ru-RU" sz="2400" b="1">
                          <a:latin typeface="Times New Roman"/>
                          <a:ea typeface="Times New Roman"/>
                          <a:cs typeface="Times New Roman"/>
                        </a:rPr>
                        <a:t>Алгоритм</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b="1">
                          <a:latin typeface="Times New Roman"/>
                          <a:ea typeface="Times New Roman"/>
                          <a:cs typeface="Times New Roman"/>
                        </a:rPr>
                        <a:t>Genetic</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b="1">
                          <a:latin typeface="Times New Roman"/>
                          <a:ea typeface="Times New Roman"/>
                          <a:cs typeface="Times New Roman"/>
                        </a:rPr>
                        <a:t>RandomCoeffs</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53">
                <a:tc>
                  <a:txBody>
                    <a:bodyPr/>
                    <a:lstStyle/>
                    <a:p>
                      <a:pPr>
                        <a:lnSpc>
                          <a:spcPct val="115000"/>
                        </a:lnSpc>
                        <a:spcAft>
                          <a:spcPts val="0"/>
                        </a:spcAft>
                      </a:pPr>
                      <a:r>
                        <a:rPr lang="ru-RU" sz="2400">
                          <a:latin typeface="Times New Roman"/>
                          <a:ea typeface="Times New Roman"/>
                          <a:cs typeface="Times New Roman"/>
                        </a:rPr>
                        <a:t>Лучший результат</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31368</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a:latin typeface="Times New Roman"/>
                          <a:ea typeface="Times New Roman"/>
                          <a:cs typeface="Times New Roman"/>
                        </a:rPr>
                        <a:t>14104</a:t>
                      </a:r>
                      <a:endParaRPr lang="ru-RU" sz="24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53">
                <a:tc>
                  <a:txBody>
                    <a:bodyPr/>
                    <a:lstStyle/>
                    <a:p>
                      <a:pPr>
                        <a:lnSpc>
                          <a:spcPct val="115000"/>
                        </a:lnSpc>
                        <a:spcAft>
                          <a:spcPts val="0"/>
                        </a:spcAft>
                      </a:pPr>
                      <a:r>
                        <a:rPr lang="ru-RU" sz="2400">
                          <a:latin typeface="Times New Roman"/>
                          <a:ea typeface="Times New Roman"/>
                          <a:cs typeface="Times New Roman"/>
                        </a:rPr>
                        <a:t>Средний результат</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7324.3076</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a:latin typeface="Times New Roman"/>
                          <a:ea typeface="Times New Roman"/>
                          <a:cs typeface="Times New Roman"/>
                        </a:rPr>
                        <a:t>5052.317</a:t>
                      </a:r>
                      <a:endParaRPr lang="ru-RU" sz="24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847">
                <a:tc>
                  <a:txBody>
                    <a:bodyPr/>
                    <a:lstStyle/>
                    <a:p>
                      <a:pPr>
                        <a:lnSpc>
                          <a:spcPct val="115000"/>
                        </a:lnSpc>
                        <a:spcAft>
                          <a:spcPts val="0"/>
                        </a:spcAft>
                      </a:pPr>
                      <a:r>
                        <a:rPr lang="ru-RU" sz="2400">
                          <a:latin typeface="Times New Roman"/>
                          <a:ea typeface="Times New Roman"/>
                          <a:cs typeface="Times New Roman"/>
                        </a:rPr>
                        <a:t>Медиана</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7012</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5388</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53">
                <a:tc>
                  <a:txBody>
                    <a:bodyPr/>
                    <a:lstStyle/>
                    <a:p>
                      <a:pPr>
                        <a:lnSpc>
                          <a:spcPct val="115000"/>
                        </a:lnSpc>
                        <a:spcAft>
                          <a:spcPts val="0"/>
                        </a:spcAft>
                      </a:pPr>
                      <a:r>
                        <a:rPr lang="ru-RU" sz="2400">
                          <a:latin typeface="Times New Roman"/>
                          <a:ea typeface="Times New Roman"/>
                          <a:cs typeface="Times New Roman"/>
                        </a:rPr>
                        <a:t>Количество побед</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a:latin typeface="Times New Roman"/>
                          <a:ea typeface="Times New Roman"/>
                          <a:cs typeface="Times New Roman"/>
                        </a:rPr>
                        <a:t>1</a:t>
                      </a:r>
                      <a:endParaRPr lang="ru-RU" sz="24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0</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Генетический алгоритм</a:t>
            </a:r>
            <a:endParaRPr lang="ru-RU" dirty="0"/>
          </a:p>
        </p:txBody>
      </p:sp>
      <p:graphicFrame>
        <p:nvGraphicFramePr>
          <p:cNvPr id="4" name="Таблица 3"/>
          <p:cNvGraphicFramePr>
            <a:graphicFrameLocks noGrp="1"/>
          </p:cNvGraphicFramePr>
          <p:nvPr/>
        </p:nvGraphicFramePr>
        <p:xfrm>
          <a:off x="571472" y="1285859"/>
          <a:ext cx="8001056" cy="4286282"/>
        </p:xfrm>
        <a:graphic>
          <a:graphicData uri="http://schemas.openxmlformats.org/drawingml/2006/table">
            <a:tbl>
              <a:tblPr/>
              <a:tblGrid>
                <a:gridCol w="1999711"/>
                <a:gridCol w="1999711"/>
                <a:gridCol w="2000817"/>
                <a:gridCol w="2000817"/>
              </a:tblGrid>
              <a:tr h="873390">
                <a:tc gridSpan="4">
                  <a:txBody>
                    <a:bodyPr/>
                    <a:lstStyle/>
                    <a:p>
                      <a:pPr algn="ctr">
                        <a:lnSpc>
                          <a:spcPct val="115000"/>
                        </a:lnSpc>
                        <a:spcAft>
                          <a:spcPts val="0"/>
                        </a:spcAft>
                      </a:pPr>
                      <a:r>
                        <a:rPr lang="ru-RU" sz="2800" dirty="0" smtClean="0">
                          <a:latin typeface="Times New Roman"/>
                          <a:ea typeface="Times New Roman"/>
                          <a:cs typeface="Times New Roman"/>
                        </a:rPr>
                        <a:t>Итоговая </a:t>
                      </a:r>
                      <a:r>
                        <a:rPr lang="ru-RU" sz="2800" dirty="0">
                          <a:latin typeface="Times New Roman"/>
                          <a:ea typeface="Times New Roman"/>
                          <a:cs typeface="Times New Roman"/>
                        </a:rPr>
                        <a:t>позиция в победной партии</a:t>
                      </a:r>
                      <a:endParaRPr lang="ru-RU" sz="2800" dirty="0">
                        <a:latin typeface="Calibri"/>
                        <a:ea typeface="Times New Roman"/>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833056">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1024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390">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8</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64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3056">
                <a:tc>
                  <a:txBody>
                    <a:bodyPr/>
                    <a:lstStyle/>
                    <a:p>
                      <a:pPr algn="ctr">
                        <a:lnSpc>
                          <a:spcPct val="115000"/>
                        </a:lnSpc>
                        <a:spcAft>
                          <a:spcPts val="0"/>
                        </a:spcAft>
                      </a:pPr>
                      <a:r>
                        <a:rPr lang="ru-RU" sz="2800" dirty="0">
                          <a:latin typeface="Times New Roman"/>
                          <a:ea typeface="Times New Roman"/>
                          <a:cs typeface="Times New Roman"/>
                        </a:rPr>
                        <a:t>16</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256</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32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390">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16</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2048</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Генетический алгоритм</a:t>
            </a:r>
            <a:endParaRPr lang="ru-RU" dirty="0"/>
          </a:p>
        </p:txBody>
      </p:sp>
      <p:graphicFrame>
        <p:nvGraphicFramePr>
          <p:cNvPr id="4" name="Таблица 3"/>
          <p:cNvGraphicFramePr>
            <a:graphicFrameLocks noGrp="1"/>
          </p:cNvGraphicFramePr>
          <p:nvPr/>
        </p:nvGraphicFramePr>
        <p:xfrm>
          <a:off x="857224" y="1285860"/>
          <a:ext cx="7429550" cy="4572032"/>
        </p:xfrm>
        <a:graphic>
          <a:graphicData uri="http://schemas.openxmlformats.org/drawingml/2006/table">
            <a:tbl>
              <a:tblPr/>
              <a:tblGrid>
                <a:gridCol w="1883729"/>
                <a:gridCol w="1972818"/>
                <a:gridCol w="1852034"/>
                <a:gridCol w="1720969"/>
              </a:tblGrid>
              <a:tr h="703390">
                <a:tc gridSpan="4">
                  <a:txBody>
                    <a:bodyPr/>
                    <a:lstStyle/>
                    <a:p>
                      <a:pPr>
                        <a:lnSpc>
                          <a:spcPct val="115000"/>
                        </a:lnSpc>
                        <a:spcAft>
                          <a:spcPts val="0"/>
                        </a:spcAft>
                      </a:pPr>
                      <a:r>
                        <a:rPr lang="ru-RU" sz="2000" dirty="0" smtClean="0">
                          <a:latin typeface="Times New Roman"/>
                          <a:ea typeface="Times New Roman"/>
                          <a:cs typeface="Times New Roman"/>
                        </a:rPr>
                        <a:t>Результаты </a:t>
                      </a:r>
                      <a:r>
                        <a:rPr lang="ru-RU" sz="2000" dirty="0">
                          <a:latin typeface="Times New Roman"/>
                          <a:ea typeface="Times New Roman"/>
                          <a:cs typeface="Times New Roman"/>
                        </a:rPr>
                        <a:t>второго игрока, достигнутые с помощью различных алгоритмов</a:t>
                      </a:r>
                      <a:endParaRPr lang="ru-RU" sz="20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351695">
                <a:tc>
                  <a:txBody>
                    <a:bodyPr/>
                    <a:lstStyle/>
                    <a:p>
                      <a:pPr>
                        <a:lnSpc>
                          <a:spcPct val="115000"/>
                        </a:lnSpc>
                        <a:spcAft>
                          <a:spcPts val="0"/>
                        </a:spcAft>
                      </a:pPr>
                      <a:r>
                        <a:rPr lang="ru-RU" sz="2000" b="1">
                          <a:latin typeface="Times New Roman"/>
                          <a:ea typeface="Times New Roman"/>
                          <a:cs typeface="Times New Roman"/>
                        </a:rPr>
                        <a:t>Алгоритм</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dirty="0" err="1">
                          <a:latin typeface="Times New Roman"/>
                          <a:ea typeface="Times New Roman"/>
                          <a:cs typeface="Times New Roman"/>
                        </a:rPr>
                        <a:t>AngryGenetic</a:t>
                      </a:r>
                      <a:endParaRPr lang="ru-RU"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a:latin typeface="Times New Roman"/>
                          <a:ea typeface="Times New Roman"/>
                          <a:cs typeface="Times New Roman"/>
                        </a:rPr>
                        <a:t>KindGenetic</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a:latin typeface="Times New Roman"/>
                          <a:ea typeface="Times New Roman"/>
                          <a:cs typeface="Times New Roman"/>
                        </a:rPr>
                        <a:t>Random</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084">
                <a:tc>
                  <a:txBody>
                    <a:bodyPr/>
                    <a:lstStyle/>
                    <a:p>
                      <a:pPr>
                        <a:lnSpc>
                          <a:spcPct val="115000"/>
                        </a:lnSpc>
                        <a:spcAft>
                          <a:spcPts val="0"/>
                        </a:spcAft>
                      </a:pPr>
                      <a:r>
                        <a:rPr lang="ru-RU" sz="2000">
                          <a:latin typeface="Times New Roman"/>
                          <a:ea typeface="Times New Roman"/>
                          <a:cs typeface="Times New Roman"/>
                        </a:rPr>
                        <a:t>Лучший результат первого игрока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1372</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6860</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3568</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084">
                <a:tc>
                  <a:txBody>
                    <a:bodyPr/>
                    <a:lstStyle/>
                    <a:p>
                      <a:pPr>
                        <a:lnSpc>
                          <a:spcPct val="115000"/>
                        </a:lnSpc>
                        <a:spcAft>
                          <a:spcPts val="0"/>
                        </a:spcAft>
                      </a:pPr>
                      <a:r>
                        <a:rPr lang="ru-RU" sz="2000">
                          <a:latin typeface="Times New Roman"/>
                          <a:ea typeface="Times New Roman"/>
                          <a:cs typeface="Times New Roman"/>
                        </a:rPr>
                        <a:t>Средний результат первого игрока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420.1439</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2858.693</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1082.1778</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695">
                <a:tc>
                  <a:txBody>
                    <a:bodyPr/>
                    <a:lstStyle/>
                    <a:p>
                      <a:pPr>
                        <a:lnSpc>
                          <a:spcPct val="115000"/>
                        </a:lnSpc>
                        <a:spcAft>
                          <a:spcPts val="0"/>
                        </a:spcAft>
                      </a:pPr>
                      <a:r>
                        <a:rPr lang="ru-RU" sz="2000">
                          <a:latin typeface="Times New Roman"/>
                          <a:ea typeface="Times New Roman"/>
                          <a:cs typeface="Times New Roman"/>
                        </a:rPr>
                        <a:t>Медиана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400</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2788</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1048</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084">
                <a:tc>
                  <a:txBody>
                    <a:bodyPr/>
                    <a:lstStyle/>
                    <a:p>
                      <a:pPr>
                        <a:lnSpc>
                          <a:spcPct val="115000"/>
                        </a:lnSpc>
                        <a:spcAft>
                          <a:spcPts val="0"/>
                        </a:spcAft>
                      </a:pPr>
                      <a:r>
                        <a:rPr lang="ru-RU" sz="2000">
                          <a:latin typeface="Times New Roman"/>
                          <a:ea typeface="Times New Roman"/>
                          <a:cs typeface="Times New Roman"/>
                        </a:rPr>
                        <a:t>Количество побед первого игрока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0</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ближайших соседей</a:t>
            </a:r>
            <a:endParaRPr lang="ru-RU" dirty="0"/>
          </a:p>
        </p:txBody>
      </p:sp>
      <p:graphicFrame>
        <p:nvGraphicFramePr>
          <p:cNvPr id="5" name="Таблица 4"/>
          <p:cNvGraphicFramePr>
            <a:graphicFrameLocks noGrp="1"/>
          </p:cNvGraphicFramePr>
          <p:nvPr/>
        </p:nvGraphicFramePr>
        <p:xfrm>
          <a:off x="285720" y="1428735"/>
          <a:ext cx="8643999" cy="4000529"/>
        </p:xfrm>
        <a:graphic>
          <a:graphicData uri="http://schemas.openxmlformats.org/drawingml/2006/table">
            <a:tbl>
              <a:tblPr/>
              <a:tblGrid>
                <a:gridCol w="1546515"/>
                <a:gridCol w="1381601"/>
                <a:gridCol w="1302654"/>
                <a:gridCol w="1758800"/>
                <a:gridCol w="1381601"/>
                <a:gridCol w="1272828"/>
              </a:tblGrid>
              <a:tr h="727369">
                <a:tc gridSpan="6">
                  <a:txBody>
                    <a:bodyPr/>
                    <a:lstStyle/>
                    <a:p>
                      <a:pPr indent="450215" algn="l">
                        <a:lnSpc>
                          <a:spcPct val="115000"/>
                        </a:lnSpc>
                        <a:spcAft>
                          <a:spcPts val="0"/>
                        </a:spcAft>
                      </a:pPr>
                      <a:r>
                        <a:rPr lang="ru-RU" sz="2000" dirty="0" smtClean="0">
                          <a:latin typeface="Times New Roman"/>
                          <a:ea typeface="Times New Roman"/>
                          <a:cs typeface="Times New Roman"/>
                        </a:rPr>
                        <a:t>Результаты </a:t>
                      </a:r>
                      <a:r>
                        <a:rPr lang="ru-RU" sz="2000" dirty="0">
                          <a:latin typeface="Times New Roman"/>
                          <a:ea typeface="Times New Roman"/>
                          <a:cs typeface="Times New Roman"/>
                        </a:rPr>
                        <a:t>первого игрока, </a:t>
                      </a:r>
                      <a:endParaRPr lang="ru-RU" sz="2000" dirty="0" smtClean="0">
                        <a:latin typeface="Times New Roman"/>
                        <a:ea typeface="Times New Roman"/>
                        <a:cs typeface="Times New Roman"/>
                      </a:endParaRPr>
                    </a:p>
                    <a:p>
                      <a:pPr indent="450215" algn="l">
                        <a:lnSpc>
                          <a:spcPct val="115000"/>
                        </a:lnSpc>
                        <a:spcAft>
                          <a:spcPts val="0"/>
                        </a:spcAft>
                      </a:pPr>
                      <a:r>
                        <a:rPr lang="ru-RU" sz="2000" dirty="0" smtClean="0">
                          <a:latin typeface="Times New Roman"/>
                          <a:ea typeface="Times New Roman"/>
                          <a:cs typeface="Times New Roman"/>
                        </a:rPr>
                        <a:t>достигнутые </a:t>
                      </a:r>
                      <a:r>
                        <a:rPr lang="ru-RU" sz="2000" dirty="0">
                          <a:latin typeface="Times New Roman"/>
                          <a:ea typeface="Times New Roman"/>
                          <a:cs typeface="Times New Roman"/>
                        </a:rPr>
                        <a:t>с помощью различных алгоритмов</a:t>
                      </a:r>
                      <a:endParaRPr lang="ru-RU" sz="2000" dirty="0">
                        <a:latin typeface="Calibri"/>
                        <a:ea typeface="Times New Roman"/>
                        <a:cs typeface="Times New Roman"/>
                      </a:endParaRPr>
                    </a:p>
                  </a:txBody>
                  <a:tcPr marL="66812" marR="66812"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727369">
                <a:tc>
                  <a:txBody>
                    <a:bodyPr/>
                    <a:lstStyle/>
                    <a:p>
                      <a:pPr algn="l">
                        <a:lnSpc>
                          <a:spcPct val="115000"/>
                        </a:lnSpc>
                        <a:spcAft>
                          <a:spcPts val="0"/>
                        </a:spcAft>
                      </a:pPr>
                      <a:r>
                        <a:rPr lang="ru-RU" sz="2000" b="1">
                          <a:latin typeface="Times New Roman"/>
                          <a:ea typeface="Times New Roman"/>
                          <a:cs typeface="Times New Roman"/>
                        </a:rPr>
                        <a:t>Алгоритм</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kNN</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dirty="0">
                          <a:latin typeface="Times New Roman"/>
                          <a:ea typeface="Times New Roman"/>
                          <a:cs typeface="Times New Roman"/>
                        </a:rPr>
                        <a:t>Genetic</a:t>
                      </a:r>
                      <a:endParaRPr lang="ru-RU" sz="20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RandomCoeffs</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Random</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Corner</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69">
                <a:tc>
                  <a:txBody>
                    <a:bodyPr/>
                    <a:lstStyle/>
                    <a:p>
                      <a:pPr algn="l">
                        <a:lnSpc>
                          <a:spcPct val="115000"/>
                        </a:lnSpc>
                        <a:spcAft>
                          <a:spcPts val="0"/>
                        </a:spcAft>
                      </a:pPr>
                      <a:r>
                        <a:rPr lang="ru-RU" sz="2000">
                          <a:latin typeface="Times New Roman"/>
                          <a:ea typeface="Times New Roman"/>
                          <a:cs typeface="Times New Roman"/>
                        </a:rPr>
                        <a:t>Лучший результат</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12764</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31368</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14104</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3568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8968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69">
                <a:tc>
                  <a:txBody>
                    <a:bodyPr/>
                    <a:lstStyle/>
                    <a:p>
                      <a:pPr algn="l">
                        <a:lnSpc>
                          <a:spcPct val="115000"/>
                        </a:lnSpc>
                        <a:spcAft>
                          <a:spcPts val="0"/>
                        </a:spcAft>
                      </a:pPr>
                      <a:r>
                        <a:rPr lang="ru-RU" sz="2000">
                          <a:latin typeface="Times New Roman"/>
                          <a:ea typeface="Times New Roman"/>
                          <a:cs typeface="Times New Roman"/>
                        </a:rPr>
                        <a:t>Средний результат</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3519.8833</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7324.3076</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5052.317</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1082.1778</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2678.042</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84">
                <a:tc>
                  <a:txBody>
                    <a:bodyPr/>
                    <a:lstStyle/>
                    <a:p>
                      <a:pPr algn="l">
                        <a:lnSpc>
                          <a:spcPct val="115000"/>
                        </a:lnSpc>
                        <a:spcAft>
                          <a:spcPts val="0"/>
                        </a:spcAft>
                      </a:pPr>
                      <a:r>
                        <a:rPr lang="ru-RU" sz="2000">
                          <a:latin typeface="Times New Roman"/>
                          <a:ea typeface="Times New Roman"/>
                          <a:cs typeface="Times New Roman"/>
                        </a:rPr>
                        <a:t>Медиана</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2916</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7012</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5388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1048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2612</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69">
                <a:tc>
                  <a:txBody>
                    <a:bodyPr/>
                    <a:lstStyle/>
                    <a:p>
                      <a:pPr algn="l">
                        <a:lnSpc>
                          <a:spcPct val="115000"/>
                        </a:lnSpc>
                        <a:spcAft>
                          <a:spcPts val="0"/>
                        </a:spcAft>
                      </a:pPr>
                      <a:r>
                        <a:rPr lang="ru-RU" sz="2000">
                          <a:latin typeface="Times New Roman"/>
                          <a:ea typeface="Times New Roman"/>
                          <a:cs typeface="Times New Roman"/>
                        </a:rPr>
                        <a:t>Количество побед</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0</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1</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0</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Текущие результаты</a:t>
            </a:r>
            <a:endParaRPr lang="ru-RU" dirty="0"/>
          </a:p>
        </p:txBody>
      </p:sp>
      <p:sp>
        <p:nvSpPr>
          <p:cNvPr id="3" name="Содержимое 2"/>
          <p:cNvSpPr>
            <a:spLocks noGrp="1"/>
          </p:cNvSpPr>
          <p:nvPr>
            <p:ph idx="1"/>
          </p:nvPr>
        </p:nvSpPr>
        <p:spPr>
          <a:xfrm>
            <a:off x="457200" y="1428736"/>
            <a:ext cx="8229600" cy="5072098"/>
          </a:xfrm>
        </p:spPr>
        <p:txBody>
          <a:bodyPr>
            <a:normAutofit fontScale="62500" lnSpcReduction="20000"/>
          </a:bodyPr>
          <a:lstStyle/>
          <a:p>
            <a:pPr>
              <a:buNone/>
            </a:pPr>
            <a:r>
              <a:rPr lang="ru-RU" dirty="0"/>
              <a:t>В ходе проделанной работы:</a:t>
            </a:r>
          </a:p>
          <a:p>
            <a:pPr lvl="0"/>
            <a:r>
              <a:rPr lang="ru-RU" dirty="0"/>
              <a:t>изучены различные подходы к задачам машинного обучения, исследованы различные методы и алгоритмы;</a:t>
            </a:r>
          </a:p>
          <a:p>
            <a:pPr lvl="0"/>
            <a:r>
              <a:rPr lang="ru-RU" dirty="0"/>
              <a:t>более подробно исследованы алгоритм ближайших соседей и генетический алгоритм;</a:t>
            </a:r>
          </a:p>
          <a:p>
            <a:pPr lvl="0"/>
            <a:r>
              <a:rPr lang="ru-RU" dirty="0"/>
              <a:t>исследована игра 2048, а также некоторые её вариации;</a:t>
            </a:r>
          </a:p>
          <a:p>
            <a:pPr lvl="0"/>
            <a:r>
              <a:rPr lang="ru-RU" dirty="0"/>
              <a:t>сформулирована задача о применении алгоритмов машинного обучения к логической игре 2048, определены основные приёмы её решения;</a:t>
            </a:r>
          </a:p>
          <a:p>
            <a:pPr lvl="0"/>
            <a:r>
              <a:rPr lang="ru-RU" dirty="0" smtClean="0"/>
              <a:t>реализован гибкий настраиваемый сервер для произвольных игр; полностью разработана игра 2048, заложены правила основной игры и предоставлена возможность расширения функционала;</a:t>
            </a:r>
          </a:p>
          <a:p>
            <a:pPr lvl="0"/>
            <a:r>
              <a:rPr lang="ru-RU" dirty="0" smtClean="0"/>
              <a:t>реализованы </a:t>
            </a:r>
            <a:r>
              <a:rPr lang="ru-RU" dirty="0"/>
              <a:t>и протестированы некоторые примитивные алгоритмы, представлены соответствующие результаты</a:t>
            </a:r>
            <a:r>
              <a:rPr lang="ru-RU" dirty="0" smtClean="0"/>
              <a:t>;</a:t>
            </a:r>
          </a:p>
          <a:p>
            <a:pPr lvl="0"/>
            <a:r>
              <a:rPr lang="ru-RU" dirty="0" smtClean="0"/>
              <a:t>реализованы два искусственных интеллекта, играющих в 2048, основанных на алгоритмах машинного обучения, исследованы их преимущества и недостатки.</a:t>
            </a:r>
            <a:endParaRPr lang="ru-RU" dirty="0"/>
          </a:p>
          <a:p>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928934"/>
            <a:ext cx="8229600" cy="1143000"/>
          </a:xfrm>
        </p:spPr>
        <p:txBody>
          <a:bodyPr/>
          <a:lstStyle/>
          <a:p>
            <a:r>
              <a:rPr lang="ru-RU" dirty="0" smtClean="0"/>
              <a:t>Спасибо </a:t>
            </a:r>
            <a:r>
              <a:rPr lang="ru-RU" smtClean="0"/>
              <a:t>за внимание</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работы</a:t>
            </a:r>
            <a:endParaRPr lang="ru-RU" dirty="0"/>
          </a:p>
        </p:txBody>
      </p:sp>
      <p:sp>
        <p:nvSpPr>
          <p:cNvPr id="3" name="Содержимое 2"/>
          <p:cNvSpPr>
            <a:spLocks noGrp="1"/>
          </p:cNvSpPr>
          <p:nvPr>
            <p:ph idx="1"/>
          </p:nvPr>
        </p:nvSpPr>
        <p:spPr/>
        <p:txBody>
          <a:bodyPr>
            <a:normAutofit fontScale="85000" lnSpcReduction="20000"/>
          </a:bodyPr>
          <a:lstStyle/>
          <a:p>
            <a:pPr lvl="0"/>
            <a:r>
              <a:rPr lang="ru-RU" dirty="0"/>
              <a:t>Изучение различных алгоритмов машинного обучения, таких как, например, генетический алгоритм, алгоритм пчелиной колонии, алгоритм имитации отжига, алгоритм </a:t>
            </a:r>
            <a:r>
              <a:rPr lang="en-US" dirty="0"/>
              <a:t>k</a:t>
            </a:r>
            <a:r>
              <a:rPr lang="ru-RU" dirty="0"/>
              <a:t> ближайших соседей;</a:t>
            </a:r>
          </a:p>
          <a:p>
            <a:pPr lvl="0"/>
            <a:r>
              <a:rPr lang="ru-RU" dirty="0"/>
              <a:t>Создание обучающихся ботов, играющих в игру 2048, в основу которых положены различные алгоритмы машинного обучения;</a:t>
            </a:r>
          </a:p>
          <a:p>
            <a:pPr lvl="0"/>
            <a:r>
              <a:rPr lang="ru-RU" dirty="0"/>
              <a:t>Реализация удобного </a:t>
            </a:r>
            <a:r>
              <a:rPr lang="ru-RU" dirty="0" smtClean="0"/>
              <a:t>окружения для тестирования алгоритмов;</a:t>
            </a:r>
            <a:endParaRPr lang="ru-RU" dirty="0"/>
          </a:p>
          <a:p>
            <a:pPr lvl="0"/>
            <a:r>
              <a:rPr lang="ru-RU" dirty="0"/>
              <a:t>Анализ полученных результатов и последующее сравнение эффективности рассмотренных алгоритмов в рамках рассматриваемой задачи.</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2048</a:t>
            </a:r>
            <a:endParaRPr lang="ru-RU" dirty="0"/>
          </a:p>
        </p:txBody>
      </p:sp>
      <p:pic>
        <p:nvPicPr>
          <p:cNvPr id="4" name="Рисунок 3"/>
          <p:cNvPicPr/>
          <p:nvPr/>
        </p:nvPicPr>
        <p:blipFill>
          <a:blip r:embed="rId2" cstate="print"/>
          <a:srcRect/>
          <a:stretch>
            <a:fillRect/>
          </a:stretch>
        </p:blipFill>
        <p:spPr bwMode="auto">
          <a:xfrm>
            <a:off x="2571736" y="1285860"/>
            <a:ext cx="4643469" cy="50959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хода</a:t>
            </a:r>
            <a:endParaRPr lang="ru-RU" dirty="0"/>
          </a:p>
        </p:txBody>
      </p:sp>
      <p:pic>
        <p:nvPicPr>
          <p:cNvPr id="4" name="Рисунок 3"/>
          <p:cNvPicPr/>
          <p:nvPr/>
        </p:nvPicPr>
        <p:blipFill>
          <a:blip r:embed="rId2" cstate="print"/>
          <a:srcRect/>
          <a:stretch>
            <a:fillRect/>
          </a:stretch>
        </p:blipFill>
        <p:spPr bwMode="auto">
          <a:xfrm>
            <a:off x="428596" y="2357430"/>
            <a:ext cx="8238629"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Вариации игры</a:t>
            </a:r>
            <a:endParaRPr lang="ru-RU" dirty="0"/>
          </a:p>
        </p:txBody>
      </p:sp>
      <p:sp>
        <p:nvSpPr>
          <p:cNvPr id="3" name="Содержимое 2"/>
          <p:cNvSpPr>
            <a:spLocks noGrp="1"/>
          </p:cNvSpPr>
          <p:nvPr>
            <p:ph idx="1"/>
          </p:nvPr>
        </p:nvSpPr>
        <p:spPr/>
        <p:txBody>
          <a:bodyPr>
            <a:normAutofit fontScale="85000" lnSpcReduction="10000"/>
          </a:bodyPr>
          <a:lstStyle/>
          <a:p>
            <a:pPr lvl="0"/>
            <a:r>
              <a:rPr lang="ru-RU" dirty="0"/>
              <a:t>игра на поле 3×3 или 5×5;</a:t>
            </a:r>
          </a:p>
          <a:p>
            <a:pPr lvl="0"/>
            <a:r>
              <a:rPr lang="ru-RU" dirty="0"/>
              <a:t>так называемая </a:t>
            </a:r>
            <a:r>
              <a:rPr lang="en-US" dirty="0"/>
              <a:t>Advanced</a:t>
            </a:r>
            <a:r>
              <a:rPr lang="ru-RU" dirty="0"/>
              <a:t> 2048, где добавлены </a:t>
            </a:r>
            <a:r>
              <a:rPr lang="ru-RU" dirty="0" err="1"/>
              <a:t>тайлы</a:t>
            </a:r>
            <a:r>
              <a:rPr lang="ru-RU" dirty="0"/>
              <a:t> «×2» и «×4», которые объединяются с любой плиткой, удваивая (учетверяя) её номинал;</a:t>
            </a:r>
          </a:p>
          <a:p>
            <a:pPr lvl="0"/>
            <a:r>
              <a:rPr lang="en-US" dirty="0"/>
              <a:t>Fibonacci</a:t>
            </a:r>
            <a:r>
              <a:rPr lang="ru-RU" dirty="0"/>
              <a:t>, версия игры, в которой на </a:t>
            </a:r>
            <a:r>
              <a:rPr lang="ru-RU" dirty="0" err="1"/>
              <a:t>тайлах</a:t>
            </a:r>
            <a:r>
              <a:rPr lang="ru-RU" dirty="0"/>
              <a:t> указаны числа Фибоначчи, объединяются между собой те </a:t>
            </a:r>
            <a:r>
              <a:rPr lang="ru-RU" dirty="0" err="1"/>
              <a:t>тайлы</a:t>
            </a:r>
            <a:r>
              <a:rPr lang="ru-RU" dirty="0"/>
              <a:t>, на которых записаны последовательные числа Фибоначчи;</a:t>
            </a:r>
          </a:p>
          <a:p>
            <a:r>
              <a:rPr lang="ru-RU" dirty="0"/>
              <a:t>игра, в которой новый </a:t>
            </a:r>
            <a:r>
              <a:rPr lang="ru-RU" dirty="0" err="1"/>
              <a:t>тайл</a:t>
            </a:r>
            <a:r>
              <a:rPr lang="ru-RU" dirty="0"/>
              <a:t> появляется не случайно, а намереваясь максимально ухудшить позицию </a:t>
            </a:r>
            <a:r>
              <a:rPr lang="ru-RU" dirty="0" smtClean="0"/>
              <a:t>играющему.</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Машинное обучение</a:t>
            </a:r>
            <a:endParaRPr lang="ru-RU" dirty="0"/>
          </a:p>
        </p:txBody>
      </p:sp>
      <p:sp>
        <p:nvSpPr>
          <p:cNvPr id="3" name="Содержимое 2"/>
          <p:cNvSpPr>
            <a:spLocks noGrp="1"/>
          </p:cNvSpPr>
          <p:nvPr>
            <p:ph idx="1"/>
          </p:nvPr>
        </p:nvSpPr>
        <p:spPr/>
        <p:txBody>
          <a:bodyPr/>
          <a:lstStyle/>
          <a:p>
            <a:r>
              <a:rPr lang="ru-RU" dirty="0"/>
              <a:t>Машинное обучение (</a:t>
            </a:r>
            <a:r>
              <a:rPr lang="ru-RU" dirty="0" err="1"/>
              <a:t>Machine</a:t>
            </a:r>
            <a:r>
              <a:rPr lang="ru-RU" dirty="0"/>
              <a:t> </a:t>
            </a:r>
            <a:r>
              <a:rPr lang="ru-RU" dirty="0" err="1"/>
              <a:t>Learning</a:t>
            </a:r>
            <a:r>
              <a:rPr lang="ru-RU" dirty="0"/>
              <a:t>) — обширный подраздел искусственного интеллекта, изучающий методы построения алгоритмов, способных </a:t>
            </a:r>
            <a:r>
              <a:rPr lang="ru-RU" dirty="0" smtClean="0"/>
              <a:t>обучаться, то есть улучшать свои показатели на основе сигналов о правильной или неправильной работе программы (обучение с учителем) либо обнаруживая закономерности во входных данных (обучение без учителя) .</a:t>
            </a:r>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Общая постановка задачи</a:t>
            </a:r>
            <a:endParaRPr lang="ru-RU" dirty="0"/>
          </a:p>
        </p:txBody>
      </p:sp>
      <p:sp>
        <p:nvSpPr>
          <p:cNvPr id="3" name="Содержимое 2"/>
          <p:cNvSpPr>
            <a:spLocks noGrp="1"/>
          </p:cNvSpPr>
          <p:nvPr>
            <p:ph idx="1"/>
          </p:nvPr>
        </p:nvSpPr>
        <p:spPr/>
        <p:txBody>
          <a:bodyPr>
            <a:normAutofit fontScale="92500" lnSpcReduction="20000"/>
          </a:bodyPr>
          <a:lstStyle/>
          <a:p>
            <a:r>
              <a:rPr lang="ru-RU" dirty="0"/>
              <a:t>Дано конечное множество прецедентов (объектов, ситуаций), по каждому из которых собраны (измерены) некоторые данные. Данные о прецеденте называют также его описанием. Совокупность всех имеющихся описаний прецедентов называется обучающей выборкой. Требуется по этим частным данным выявить общие зависимости, закономерности, взаимосвязи, присущие не только этой конкретной выборке, но вообще всем прецедентам, в том числе тем, которые ещё не наблюдались.</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Типология задач</a:t>
            </a:r>
            <a:endParaRPr lang="ru-RU" dirty="0"/>
          </a:p>
        </p:txBody>
      </p:sp>
      <p:sp>
        <p:nvSpPr>
          <p:cNvPr id="3" name="Содержимое 2"/>
          <p:cNvSpPr>
            <a:spLocks noGrp="1"/>
          </p:cNvSpPr>
          <p:nvPr>
            <p:ph idx="1"/>
          </p:nvPr>
        </p:nvSpPr>
        <p:spPr/>
        <p:txBody>
          <a:bodyPr/>
          <a:lstStyle/>
          <a:p>
            <a:r>
              <a:rPr lang="ru-RU" dirty="0"/>
              <a:t>Обучение с </a:t>
            </a:r>
            <a:r>
              <a:rPr lang="ru-RU" dirty="0" smtClean="0"/>
              <a:t>учителем ;</a:t>
            </a:r>
          </a:p>
          <a:p>
            <a:r>
              <a:rPr lang="ru-RU" dirty="0" smtClean="0"/>
              <a:t>Обучение без учителя;</a:t>
            </a:r>
          </a:p>
          <a:p>
            <a:r>
              <a:rPr lang="ru-RU" dirty="0" smtClean="0"/>
              <a:t>Обучение с подкреплением;</a:t>
            </a:r>
          </a:p>
          <a:p>
            <a:r>
              <a:rPr lang="ru-RU" dirty="0" smtClean="0"/>
              <a:t>Прочие.</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Подходы к реализации алгоритмов</a:t>
            </a:r>
            <a:endParaRPr lang="ru-RU" dirty="0"/>
          </a:p>
        </p:txBody>
      </p:sp>
      <p:sp>
        <p:nvSpPr>
          <p:cNvPr id="3" name="Содержимое 2"/>
          <p:cNvSpPr>
            <a:spLocks noGrp="1"/>
          </p:cNvSpPr>
          <p:nvPr>
            <p:ph idx="1"/>
          </p:nvPr>
        </p:nvSpPr>
        <p:spPr/>
        <p:txBody>
          <a:bodyPr/>
          <a:lstStyle/>
          <a:p>
            <a:r>
              <a:rPr lang="ru-RU" dirty="0" smtClean="0"/>
              <a:t>разбиение </a:t>
            </a:r>
            <a:r>
              <a:rPr lang="ru-RU" dirty="0"/>
              <a:t>множества всех позиций на классы, каждый из которых содержит те и только те позиции, в которых оптимальным является определённый </a:t>
            </a:r>
            <a:r>
              <a:rPr lang="ru-RU" dirty="0" smtClean="0"/>
              <a:t>ход;</a:t>
            </a:r>
          </a:p>
          <a:p>
            <a:r>
              <a:rPr lang="ru-RU" dirty="0"/>
              <a:t>выделение некоторой стратегии, которой алгоритм придерживается на протяжении всей игры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662</Words>
  <Application>Microsoft Office PowerPoint</Application>
  <PresentationFormat>Экран (4:3)</PresentationFormat>
  <Paragraphs>135</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Реализация алгоритмов машинного обучения на основе компьютерной игры «2048» </vt:lpstr>
      <vt:lpstr>Цель работы</vt:lpstr>
      <vt:lpstr>Игра 2048</vt:lpstr>
      <vt:lpstr>Пример хода</vt:lpstr>
      <vt:lpstr>Вариации игры</vt:lpstr>
      <vt:lpstr>Машинное обучение</vt:lpstr>
      <vt:lpstr>Общая постановка задачи</vt:lpstr>
      <vt:lpstr>Типология задач</vt:lpstr>
      <vt:lpstr>Подходы к реализации алгоритмов</vt:lpstr>
      <vt:lpstr>Классификация позиций</vt:lpstr>
      <vt:lpstr>Построение стратегий</vt:lpstr>
      <vt:lpstr>Построение стратегий</vt:lpstr>
      <vt:lpstr>Собственный сервер</vt:lpstr>
      <vt:lpstr>Генетический алгоритм</vt:lpstr>
      <vt:lpstr>Генетический алгоритм</vt:lpstr>
      <vt:lpstr>Генетический алгоритм</vt:lpstr>
      <vt:lpstr>Алгоритм ближайших соседей</vt:lpstr>
      <vt:lpstr>Текущие результаты</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1</dc:creator>
  <cp:lastModifiedBy>1</cp:lastModifiedBy>
  <cp:revision>15</cp:revision>
  <dcterms:created xsi:type="dcterms:W3CDTF">2015-12-21T07:57:52Z</dcterms:created>
  <dcterms:modified xsi:type="dcterms:W3CDTF">2017-02-28T21:17:14Z</dcterms:modified>
</cp:coreProperties>
</file>