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8" r:id="rId6"/>
    <p:sldId id="269" r:id="rId7"/>
    <p:sldId id="260" r:id="rId8"/>
    <p:sldId id="261" r:id="rId9"/>
    <p:sldId id="270" r:id="rId10"/>
    <p:sldId id="272" r:id="rId11"/>
    <p:sldId id="273" r:id="rId12"/>
    <p:sldId id="274" r:id="rId13"/>
    <p:sldId id="271" r:id="rId14"/>
    <p:sldId id="263" r:id="rId15"/>
    <p:sldId id="264" r:id="rId16"/>
    <p:sldId id="265" r:id="rId17"/>
    <p:sldId id="267" r:id="rId18"/>
    <p:sldId id="26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3" autoAdjust="0"/>
    <p:restoredTop sz="94660"/>
  </p:normalViewPr>
  <p:slideViewPr>
    <p:cSldViewPr snapToGrid="0">
      <p:cViewPr varScale="1">
        <p:scale>
          <a:sx n="91" d="100"/>
          <a:sy n="91" d="100"/>
        </p:scale>
        <p:origin x="662"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72CCD-8253-B2BB-725B-1EEE5C57D56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46A0DAC-5B6D-641E-D25F-EEAD79FA5D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525D648-15F0-2CEA-5B03-634DC6BEF66B}"/>
              </a:ext>
            </a:extLst>
          </p:cNvPr>
          <p:cNvSpPr>
            <a:spLocks noGrp="1"/>
          </p:cNvSpPr>
          <p:nvPr>
            <p:ph type="dt" sz="half" idx="10"/>
          </p:nvPr>
        </p:nvSpPr>
        <p:spPr/>
        <p:txBody>
          <a:bodyPr/>
          <a:lstStyle/>
          <a:p>
            <a:fld id="{83686959-A72E-4A81-AE49-BD7DEC5F59A7}"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EBD6B24A-DF1F-2A62-42BF-49E2A4771C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9B7021-730E-9437-11D8-58D984F50ACA}"/>
              </a:ext>
            </a:extLst>
          </p:cNvPr>
          <p:cNvSpPr>
            <a:spLocks noGrp="1"/>
          </p:cNvSpPr>
          <p:nvPr>
            <p:ph type="sldNum" sz="quarter" idx="12"/>
          </p:nvPr>
        </p:nvSpPr>
        <p:spPr/>
        <p:txBody>
          <a:bodyPr/>
          <a:lstStyle/>
          <a:p>
            <a:fld id="{5E63DE66-B0E9-4913-BBF7-B718B334C128}" type="slidenum">
              <a:rPr lang="zh-CN" altLang="en-US" smtClean="0"/>
              <a:t>‹#›</a:t>
            </a:fld>
            <a:endParaRPr lang="zh-CN" altLang="en-US"/>
          </a:p>
        </p:txBody>
      </p:sp>
    </p:spTree>
    <p:extLst>
      <p:ext uri="{BB962C8B-B14F-4D97-AF65-F5344CB8AC3E}">
        <p14:creationId xmlns:p14="http://schemas.microsoft.com/office/powerpoint/2010/main" val="2968385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30ADD-E997-8E3E-A1C2-D97953D0DF1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55FC44-D75B-B378-7BAB-D72421D4960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CEB1EA-AED9-0E63-50D5-7EAAC84680EF}"/>
              </a:ext>
            </a:extLst>
          </p:cNvPr>
          <p:cNvSpPr>
            <a:spLocks noGrp="1"/>
          </p:cNvSpPr>
          <p:nvPr>
            <p:ph type="dt" sz="half" idx="10"/>
          </p:nvPr>
        </p:nvSpPr>
        <p:spPr/>
        <p:txBody>
          <a:bodyPr/>
          <a:lstStyle/>
          <a:p>
            <a:fld id="{83686959-A72E-4A81-AE49-BD7DEC5F59A7}"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22ACFF03-6660-FDF2-3A60-E08AE54C7D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9508A79-43A1-351C-44FF-4BCC1BD626E0}"/>
              </a:ext>
            </a:extLst>
          </p:cNvPr>
          <p:cNvSpPr>
            <a:spLocks noGrp="1"/>
          </p:cNvSpPr>
          <p:nvPr>
            <p:ph type="sldNum" sz="quarter" idx="12"/>
          </p:nvPr>
        </p:nvSpPr>
        <p:spPr/>
        <p:txBody>
          <a:bodyPr/>
          <a:lstStyle/>
          <a:p>
            <a:fld id="{5E63DE66-B0E9-4913-BBF7-B718B334C128}" type="slidenum">
              <a:rPr lang="zh-CN" altLang="en-US" smtClean="0"/>
              <a:t>‹#›</a:t>
            </a:fld>
            <a:endParaRPr lang="zh-CN" altLang="en-US"/>
          </a:p>
        </p:txBody>
      </p:sp>
    </p:spTree>
    <p:extLst>
      <p:ext uri="{BB962C8B-B14F-4D97-AF65-F5344CB8AC3E}">
        <p14:creationId xmlns:p14="http://schemas.microsoft.com/office/powerpoint/2010/main" val="130046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C85C3C-7CF0-B01D-7996-A456BD5916F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07806A-2292-F38E-056F-983870CCF73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D1FB0E-61CF-C81E-DDD9-58D597CDEBEF}"/>
              </a:ext>
            </a:extLst>
          </p:cNvPr>
          <p:cNvSpPr>
            <a:spLocks noGrp="1"/>
          </p:cNvSpPr>
          <p:nvPr>
            <p:ph type="dt" sz="half" idx="10"/>
          </p:nvPr>
        </p:nvSpPr>
        <p:spPr/>
        <p:txBody>
          <a:bodyPr/>
          <a:lstStyle/>
          <a:p>
            <a:fld id="{83686959-A72E-4A81-AE49-BD7DEC5F59A7}"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CFECE93F-5658-CEED-EA6F-0D5D300A6F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5D91BE-86EC-119A-0EE6-C98E0CDD4197}"/>
              </a:ext>
            </a:extLst>
          </p:cNvPr>
          <p:cNvSpPr>
            <a:spLocks noGrp="1"/>
          </p:cNvSpPr>
          <p:nvPr>
            <p:ph type="sldNum" sz="quarter" idx="12"/>
          </p:nvPr>
        </p:nvSpPr>
        <p:spPr/>
        <p:txBody>
          <a:bodyPr/>
          <a:lstStyle/>
          <a:p>
            <a:fld id="{5E63DE66-B0E9-4913-BBF7-B718B334C128}" type="slidenum">
              <a:rPr lang="zh-CN" altLang="en-US" smtClean="0"/>
              <a:t>‹#›</a:t>
            </a:fld>
            <a:endParaRPr lang="zh-CN" altLang="en-US"/>
          </a:p>
        </p:txBody>
      </p:sp>
    </p:spTree>
    <p:extLst>
      <p:ext uri="{BB962C8B-B14F-4D97-AF65-F5344CB8AC3E}">
        <p14:creationId xmlns:p14="http://schemas.microsoft.com/office/powerpoint/2010/main" val="264372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9E23F-B098-FF4F-774B-0A94BBEACD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EA2E72-FD48-C59E-6CCA-C008591EB17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07275E0-1313-366E-6FCE-5695D8266D53}"/>
              </a:ext>
            </a:extLst>
          </p:cNvPr>
          <p:cNvSpPr>
            <a:spLocks noGrp="1"/>
          </p:cNvSpPr>
          <p:nvPr>
            <p:ph type="dt" sz="half" idx="10"/>
          </p:nvPr>
        </p:nvSpPr>
        <p:spPr/>
        <p:txBody>
          <a:bodyPr/>
          <a:lstStyle/>
          <a:p>
            <a:fld id="{83686959-A72E-4A81-AE49-BD7DEC5F59A7}"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76BC15EB-85F7-9803-2479-ECBEDC6C2F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58CB462-4DAA-8D10-C629-1F000FC22707}"/>
              </a:ext>
            </a:extLst>
          </p:cNvPr>
          <p:cNvSpPr>
            <a:spLocks noGrp="1"/>
          </p:cNvSpPr>
          <p:nvPr>
            <p:ph type="sldNum" sz="quarter" idx="12"/>
          </p:nvPr>
        </p:nvSpPr>
        <p:spPr/>
        <p:txBody>
          <a:bodyPr/>
          <a:lstStyle/>
          <a:p>
            <a:fld id="{5E63DE66-B0E9-4913-BBF7-B718B334C128}" type="slidenum">
              <a:rPr lang="zh-CN" altLang="en-US" smtClean="0"/>
              <a:t>‹#›</a:t>
            </a:fld>
            <a:endParaRPr lang="zh-CN" altLang="en-US"/>
          </a:p>
        </p:txBody>
      </p:sp>
    </p:spTree>
    <p:extLst>
      <p:ext uri="{BB962C8B-B14F-4D97-AF65-F5344CB8AC3E}">
        <p14:creationId xmlns:p14="http://schemas.microsoft.com/office/powerpoint/2010/main" val="48354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178553-0556-8A6B-A196-645B5C1B6B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1F3000F-9924-BE9B-4568-F614B14D80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DC028B7-EF73-EE6F-5B1E-3CB767E4612D}"/>
              </a:ext>
            </a:extLst>
          </p:cNvPr>
          <p:cNvSpPr>
            <a:spLocks noGrp="1"/>
          </p:cNvSpPr>
          <p:nvPr>
            <p:ph type="dt" sz="half" idx="10"/>
          </p:nvPr>
        </p:nvSpPr>
        <p:spPr/>
        <p:txBody>
          <a:bodyPr/>
          <a:lstStyle/>
          <a:p>
            <a:fld id="{83686959-A72E-4A81-AE49-BD7DEC5F59A7}"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442FDA4E-ED40-CEED-6E4D-9C272815D6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29CC06-B844-94F0-5069-FC57D6319C53}"/>
              </a:ext>
            </a:extLst>
          </p:cNvPr>
          <p:cNvSpPr>
            <a:spLocks noGrp="1"/>
          </p:cNvSpPr>
          <p:nvPr>
            <p:ph type="sldNum" sz="quarter" idx="12"/>
          </p:nvPr>
        </p:nvSpPr>
        <p:spPr/>
        <p:txBody>
          <a:bodyPr/>
          <a:lstStyle/>
          <a:p>
            <a:fld id="{5E63DE66-B0E9-4913-BBF7-B718B334C128}" type="slidenum">
              <a:rPr lang="zh-CN" altLang="en-US" smtClean="0"/>
              <a:t>‹#›</a:t>
            </a:fld>
            <a:endParaRPr lang="zh-CN" altLang="en-US"/>
          </a:p>
        </p:txBody>
      </p:sp>
    </p:spTree>
    <p:extLst>
      <p:ext uri="{BB962C8B-B14F-4D97-AF65-F5344CB8AC3E}">
        <p14:creationId xmlns:p14="http://schemas.microsoft.com/office/powerpoint/2010/main" val="266919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D6B6B-F121-5B7E-A808-C570115D08A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AD627F-67E7-96CC-BCB4-73FF9CAD2EE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B1727C4-3A5F-DA9C-C0EF-4FA5D68A91E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21730DA-0915-5E40-CCF1-0E7BCD95E250}"/>
              </a:ext>
            </a:extLst>
          </p:cNvPr>
          <p:cNvSpPr>
            <a:spLocks noGrp="1"/>
          </p:cNvSpPr>
          <p:nvPr>
            <p:ph type="dt" sz="half" idx="10"/>
          </p:nvPr>
        </p:nvSpPr>
        <p:spPr/>
        <p:txBody>
          <a:bodyPr/>
          <a:lstStyle/>
          <a:p>
            <a:fld id="{83686959-A72E-4A81-AE49-BD7DEC5F59A7}" type="datetimeFigureOut">
              <a:rPr lang="zh-CN" altLang="en-US" smtClean="0"/>
              <a:t>2024/11/2</a:t>
            </a:fld>
            <a:endParaRPr lang="zh-CN" altLang="en-US"/>
          </a:p>
        </p:txBody>
      </p:sp>
      <p:sp>
        <p:nvSpPr>
          <p:cNvPr id="6" name="页脚占位符 5">
            <a:extLst>
              <a:ext uri="{FF2B5EF4-FFF2-40B4-BE49-F238E27FC236}">
                <a16:creationId xmlns:a16="http://schemas.microsoft.com/office/drawing/2014/main" id="{50ED21B2-5BCE-9547-967D-E90945963A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A9DEA2-D741-8668-84BD-6D1424704C52}"/>
              </a:ext>
            </a:extLst>
          </p:cNvPr>
          <p:cNvSpPr>
            <a:spLocks noGrp="1"/>
          </p:cNvSpPr>
          <p:nvPr>
            <p:ph type="sldNum" sz="quarter" idx="12"/>
          </p:nvPr>
        </p:nvSpPr>
        <p:spPr/>
        <p:txBody>
          <a:bodyPr/>
          <a:lstStyle/>
          <a:p>
            <a:fld id="{5E63DE66-B0E9-4913-BBF7-B718B334C128}" type="slidenum">
              <a:rPr lang="zh-CN" altLang="en-US" smtClean="0"/>
              <a:t>‹#›</a:t>
            </a:fld>
            <a:endParaRPr lang="zh-CN" altLang="en-US"/>
          </a:p>
        </p:txBody>
      </p:sp>
    </p:spTree>
    <p:extLst>
      <p:ext uri="{BB962C8B-B14F-4D97-AF65-F5344CB8AC3E}">
        <p14:creationId xmlns:p14="http://schemas.microsoft.com/office/powerpoint/2010/main" val="403456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D8DFA0-4E8D-3496-96DC-DFF4EC22826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66C4542-778F-E8C7-E755-CA0A9BBDB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30C92CC-0122-C6BA-A3B5-E154F74259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CCA1A91-ECE5-D375-BED5-A9BD203433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980E9E5-2D8F-60E7-66FA-BFB4E38423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A44D3D1-EFE3-D460-68CF-ED6AD937ED49}"/>
              </a:ext>
            </a:extLst>
          </p:cNvPr>
          <p:cNvSpPr>
            <a:spLocks noGrp="1"/>
          </p:cNvSpPr>
          <p:nvPr>
            <p:ph type="dt" sz="half" idx="10"/>
          </p:nvPr>
        </p:nvSpPr>
        <p:spPr/>
        <p:txBody>
          <a:bodyPr/>
          <a:lstStyle/>
          <a:p>
            <a:fld id="{83686959-A72E-4A81-AE49-BD7DEC5F59A7}" type="datetimeFigureOut">
              <a:rPr lang="zh-CN" altLang="en-US" smtClean="0"/>
              <a:t>2024/11/2</a:t>
            </a:fld>
            <a:endParaRPr lang="zh-CN" altLang="en-US"/>
          </a:p>
        </p:txBody>
      </p:sp>
      <p:sp>
        <p:nvSpPr>
          <p:cNvPr id="8" name="页脚占位符 7">
            <a:extLst>
              <a:ext uri="{FF2B5EF4-FFF2-40B4-BE49-F238E27FC236}">
                <a16:creationId xmlns:a16="http://schemas.microsoft.com/office/drawing/2014/main" id="{0831DF0E-F889-085D-12EC-6B08681DF74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159A141-A14D-41F0-74D2-AD721B587888}"/>
              </a:ext>
            </a:extLst>
          </p:cNvPr>
          <p:cNvSpPr>
            <a:spLocks noGrp="1"/>
          </p:cNvSpPr>
          <p:nvPr>
            <p:ph type="sldNum" sz="quarter" idx="12"/>
          </p:nvPr>
        </p:nvSpPr>
        <p:spPr/>
        <p:txBody>
          <a:bodyPr/>
          <a:lstStyle/>
          <a:p>
            <a:fld id="{5E63DE66-B0E9-4913-BBF7-B718B334C128}" type="slidenum">
              <a:rPr lang="zh-CN" altLang="en-US" smtClean="0"/>
              <a:t>‹#›</a:t>
            </a:fld>
            <a:endParaRPr lang="zh-CN" altLang="en-US"/>
          </a:p>
        </p:txBody>
      </p:sp>
    </p:spTree>
    <p:extLst>
      <p:ext uri="{BB962C8B-B14F-4D97-AF65-F5344CB8AC3E}">
        <p14:creationId xmlns:p14="http://schemas.microsoft.com/office/powerpoint/2010/main" val="135444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041F4-F712-2490-E96D-D457704FD0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D10FB8-6D2C-DB50-4611-74C968E0DCB7}"/>
              </a:ext>
            </a:extLst>
          </p:cNvPr>
          <p:cNvSpPr>
            <a:spLocks noGrp="1"/>
          </p:cNvSpPr>
          <p:nvPr>
            <p:ph type="dt" sz="half" idx="10"/>
          </p:nvPr>
        </p:nvSpPr>
        <p:spPr/>
        <p:txBody>
          <a:bodyPr/>
          <a:lstStyle/>
          <a:p>
            <a:fld id="{83686959-A72E-4A81-AE49-BD7DEC5F59A7}" type="datetimeFigureOut">
              <a:rPr lang="zh-CN" altLang="en-US" smtClean="0"/>
              <a:t>2024/11/2</a:t>
            </a:fld>
            <a:endParaRPr lang="zh-CN" altLang="en-US"/>
          </a:p>
        </p:txBody>
      </p:sp>
      <p:sp>
        <p:nvSpPr>
          <p:cNvPr id="4" name="页脚占位符 3">
            <a:extLst>
              <a:ext uri="{FF2B5EF4-FFF2-40B4-BE49-F238E27FC236}">
                <a16:creationId xmlns:a16="http://schemas.microsoft.com/office/drawing/2014/main" id="{63B24EC5-2282-C2BD-E3A7-13D4975B6C3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0EC8AF5-6444-1816-916F-57651C01CA94}"/>
              </a:ext>
            </a:extLst>
          </p:cNvPr>
          <p:cNvSpPr>
            <a:spLocks noGrp="1"/>
          </p:cNvSpPr>
          <p:nvPr>
            <p:ph type="sldNum" sz="quarter" idx="12"/>
          </p:nvPr>
        </p:nvSpPr>
        <p:spPr/>
        <p:txBody>
          <a:bodyPr/>
          <a:lstStyle/>
          <a:p>
            <a:fld id="{5E63DE66-B0E9-4913-BBF7-B718B334C128}" type="slidenum">
              <a:rPr lang="zh-CN" altLang="en-US" smtClean="0"/>
              <a:t>‹#›</a:t>
            </a:fld>
            <a:endParaRPr lang="zh-CN" altLang="en-US"/>
          </a:p>
        </p:txBody>
      </p:sp>
    </p:spTree>
    <p:extLst>
      <p:ext uri="{BB962C8B-B14F-4D97-AF65-F5344CB8AC3E}">
        <p14:creationId xmlns:p14="http://schemas.microsoft.com/office/powerpoint/2010/main" val="2235621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9747A2B-9036-23F3-0C92-D7CA976A6025}"/>
              </a:ext>
            </a:extLst>
          </p:cNvPr>
          <p:cNvSpPr>
            <a:spLocks noGrp="1"/>
          </p:cNvSpPr>
          <p:nvPr>
            <p:ph type="dt" sz="half" idx="10"/>
          </p:nvPr>
        </p:nvSpPr>
        <p:spPr/>
        <p:txBody>
          <a:bodyPr/>
          <a:lstStyle/>
          <a:p>
            <a:fld id="{83686959-A72E-4A81-AE49-BD7DEC5F59A7}" type="datetimeFigureOut">
              <a:rPr lang="zh-CN" altLang="en-US" smtClean="0"/>
              <a:t>2024/11/2</a:t>
            </a:fld>
            <a:endParaRPr lang="zh-CN" altLang="en-US"/>
          </a:p>
        </p:txBody>
      </p:sp>
      <p:sp>
        <p:nvSpPr>
          <p:cNvPr id="3" name="页脚占位符 2">
            <a:extLst>
              <a:ext uri="{FF2B5EF4-FFF2-40B4-BE49-F238E27FC236}">
                <a16:creationId xmlns:a16="http://schemas.microsoft.com/office/drawing/2014/main" id="{B82F2211-DA0D-4A9C-2FD2-3051606AF72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59B00E-EA66-32B8-BDF7-76382E4A4BE4}"/>
              </a:ext>
            </a:extLst>
          </p:cNvPr>
          <p:cNvSpPr>
            <a:spLocks noGrp="1"/>
          </p:cNvSpPr>
          <p:nvPr>
            <p:ph type="sldNum" sz="quarter" idx="12"/>
          </p:nvPr>
        </p:nvSpPr>
        <p:spPr/>
        <p:txBody>
          <a:bodyPr/>
          <a:lstStyle/>
          <a:p>
            <a:fld id="{5E63DE66-B0E9-4913-BBF7-B718B334C128}" type="slidenum">
              <a:rPr lang="zh-CN" altLang="en-US" smtClean="0"/>
              <a:t>‹#›</a:t>
            </a:fld>
            <a:endParaRPr lang="zh-CN" altLang="en-US"/>
          </a:p>
        </p:txBody>
      </p:sp>
    </p:spTree>
    <p:extLst>
      <p:ext uri="{BB962C8B-B14F-4D97-AF65-F5344CB8AC3E}">
        <p14:creationId xmlns:p14="http://schemas.microsoft.com/office/powerpoint/2010/main" val="287584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C35BC5-B994-5EE1-FE5F-2DB627B93B4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502AC0-BC00-3030-B9ED-09E788DE39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4721A22-3490-B8A8-49FE-768BF8824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BD84273-3555-8818-8700-8FE20F15E0EF}"/>
              </a:ext>
            </a:extLst>
          </p:cNvPr>
          <p:cNvSpPr>
            <a:spLocks noGrp="1"/>
          </p:cNvSpPr>
          <p:nvPr>
            <p:ph type="dt" sz="half" idx="10"/>
          </p:nvPr>
        </p:nvSpPr>
        <p:spPr/>
        <p:txBody>
          <a:bodyPr/>
          <a:lstStyle/>
          <a:p>
            <a:fld id="{83686959-A72E-4A81-AE49-BD7DEC5F59A7}" type="datetimeFigureOut">
              <a:rPr lang="zh-CN" altLang="en-US" smtClean="0"/>
              <a:t>2024/11/2</a:t>
            </a:fld>
            <a:endParaRPr lang="zh-CN" altLang="en-US"/>
          </a:p>
        </p:txBody>
      </p:sp>
      <p:sp>
        <p:nvSpPr>
          <p:cNvPr id="6" name="页脚占位符 5">
            <a:extLst>
              <a:ext uri="{FF2B5EF4-FFF2-40B4-BE49-F238E27FC236}">
                <a16:creationId xmlns:a16="http://schemas.microsoft.com/office/drawing/2014/main" id="{364441A6-46F8-C712-D68C-4A92BF6FE9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CD75D9-314E-3E7F-33D7-DB070D7BFBC0}"/>
              </a:ext>
            </a:extLst>
          </p:cNvPr>
          <p:cNvSpPr>
            <a:spLocks noGrp="1"/>
          </p:cNvSpPr>
          <p:nvPr>
            <p:ph type="sldNum" sz="quarter" idx="12"/>
          </p:nvPr>
        </p:nvSpPr>
        <p:spPr/>
        <p:txBody>
          <a:bodyPr/>
          <a:lstStyle/>
          <a:p>
            <a:fld id="{5E63DE66-B0E9-4913-BBF7-B718B334C128}" type="slidenum">
              <a:rPr lang="zh-CN" altLang="en-US" smtClean="0"/>
              <a:t>‹#›</a:t>
            </a:fld>
            <a:endParaRPr lang="zh-CN" altLang="en-US"/>
          </a:p>
        </p:txBody>
      </p:sp>
    </p:spTree>
    <p:extLst>
      <p:ext uri="{BB962C8B-B14F-4D97-AF65-F5344CB8AC3E}">
        <p14:creationId xmlns:p14="http://schemas.microsoft.com/office/powerpoint/2010/main" val="1162339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20B3C-E9CD-92E1-BC03-42FF102E84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AEB907A-D128-077E-E86F-4D60478CFB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1F0E0F1-C918-21E3-4111-CADFEE609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8BDEE6E-F776-2BF1-2A60-BB89F977A7BF}"/>
              </a:ext>
            </a:extLst>
          </p:cNvPr>
          <p:cNvSpPr>
            <a:spLocks noGrp="1"/>
          </p:cNvSpPr>
          <p:nvPr>
            <p:ph type="dt" sz="half" idx="10"/>
          </p:nvPr>
        </p:nvSpPr>
        <p:spPr/>
        <p:txBody>
          <a:bodyPr/>
          <a:lstStyle/>
          <a:p>
            <a:fld id="{83686959-A72E-4A81-AE49-BD7DEC5F59A7}" type="datetimeFigureOut">
              <a:rPr lang="zh-CN" altLang="en-US" smtClean="0"/>
              <a:t>2024/11/2</a:t>
            </a:fld>
            <a:endParaRPr lang="zh-CN" altLang="en-US"/>
          </a:p>
        </p:txBody>
      </p:sp>
      <p:sp>
        <p:nvSpPr>
          <p:cNvPr id="6" name="页脚占位符 5">
            <a:extLst>
              <a:ext uri="{FF2B5EF4-FFF2-40B4-BE49-F238E27FC236}">
                <a16:creationId xmlns:a16="http://schemas.microsoft.com/office/drawing/2014/main" id="{BA482432-CF9D-2043-BB20-61F08B3B92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A0A3205-C91D-39B9-4C3E-73BEF547D88A}"/>
              </a:ext>
            </a:extLst>
          </p:cNvPr>
          <p:cNvSpPr>
            <a:spLocks noGrp="1"/>
          </p:cNvSpPr>
          <p:nvPr>
            <p:ph type="sldNum" sz="quarter" idx="12"/>
          </p:nvPr>
        </p:nvSpPr>
        <p:spPr/>
        <p:txBody>
          <a:bodyPr/>
          <a:lstStyle/>
          <a:p>
            <a:fld id="{5E63DE66-B0E9-4913-BBF7-B718B334C128}" type="slidenum">
              <a:rPr lang="zh-CN" altLang="en-US" smtClean="0"/>
              <a:t>‹#›</a:t>
            </a:fld>
            <a:endParaRPr lang="zh-CN" altLang="en-US"/>
          </a:p>
        </p:txBody>
      </p:sp>
    </p:spTree>
    <p:extLst>
      <p:ext uri="{BB962C8B-B14F-4D97-AF65-F5344CB8AC3E}">
        <p14:creationId xmlns:p14="http://schemas.microsoft.com/office/powerpoint/2010/main" val="669333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AE2B22-7D30-889F-CAFC-11B6674219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4EFAA97-608D-A911-8C1B-D2AEDB652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6CFAE7-4D1B-E95F-98A6-E0DF9ADA8F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86959-A72E-4A81-AE49-BD7DEC5F59A7}"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9512B1C3-6AC6-7C77-E78F-650E536FE2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6F2170-ED4C-DE42-7B79-1F98FA6C55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3DE66-B0E9-4913-BBF7-B718B334C128}" type="slidenum">
              <a:rPr lang="zh-CN" altLang="en-US" smtClean="0"/>
              <a:t>‹#›</a:t>
            </a:fld>
            <a:endParaRPr lang="zh-CN" altLang="en-US"/>
          </a:p>
        </p:txBody>
      </p:sp>
    </p:spTree>
    <p:extLst>
      <p:ext uri="{BB962C8B-B14F-4D97-AF65-F5344CB8AC3E}">
        <p14:creationId xmlns:p14="http://schemas.microsoft.com/office/powerpoint/2010/main" val="209163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ts1.cn.mm.bing.net/th/id/R-C.11ef88c2b7fef73a7ae3e2f980ac8f08?rik=mLV5EQEVyoOJnQ&amp;riu=http%3a%2f%2fsu.bcebos.com%2fbos-fkadmin-rules%2f2e0c502eb531f4b1671d3ce2ab6ba3f3.png&amp;ehk=mqpBxAyYWj4SOmpZ%2ftNvsgMcftBB4mo19NjOSY3tYiQ%3d&amp;risl=&amp;pid=ImgRaw&amp;r=0" TargetMode="Externa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zhao-leo/homewor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FFD7D-E9A2-318A-30F6-D9E257F2CA20}"/>
              </a:ext>
            </a:extLst>
          </p:cNvPr>
          <p:cNvSpPr>
            <a:spLocks noGrp="1"/>
          </p:cNvSpPr>
          <p:nvPr>
            <p:ph type="ctrTitle"/>
          </p:nvPr>
        </p:nvSpPr>
        <p:spPr>
          <a:xfrm>
            <a:off x="3206003" y="2938042"/>
            <a:ext cx="5779994" cy="981916"/>
          </a:xfrm>
        </p:spPr>
        <p:txBody>
          <a:bodyPr/>
          <a:lstStyle/>
          <a:p>
            <a:r>
              <a:rPr lang="zh-CN" altLang="en-US" dirty="0"/>
              <a:t>微信小程序初探</a:t>
            </a:r>
          </a:p>
        </p:txBody>
      </p:sp>
      <p:sp>
        <p:nvSpPr>
          <p:cNvPr id="4" name="文本框 3">
            <a:extLst>
              <a:ext uri="{FF2B5EF4-FFF2-40B4-BE49-F238E27FC236}">
                <a16:creationId xmlns:a16="http://schemas.microsoft.com/office/drawing/2014/main" id="{5D9F4D3D-9630-5BF4-014D-4DC50D04C86C}"/>
              </a:ext>
            </a:extLst>
          </p:cNvPr>
          <p:cNvSpPr txBox="1"/>
          <p:nvPr/>
        </p:nvSpPr>
        <p:spPr>
          <a:xfrm>
            <a:off x="8686799" y="5345205"/>
            <a:ext cx="2205318" cy="369332"/>
          </a:xfrm>
          <a:prstGeom prst="rect">
            <a:avLst/>
          </a:prstGeom>
          <a:noFill/>
        </p:spPr>
        <p:txBody>
          <a:bodyPr wrap="square" rtlCol="0">
            <a:spAutoFit/>
          </a:bodyPr>
          <a:lstStyle/>
          <a:p>
            <a:r>
              <a:rPr lang="en-US" altLang="zh-CN"/>
              <a:t>2023210XXX XXX</a:t>
            </a:r>
            <a:endParaRPr lang="zh-CN" altLang="en-US" dirty="0"/>
          </a:p>
        </p:txBody>
      </p:sp>
    </p:spTree>
    <p:extLst>
      <p:ext uri="{BB962C8B-B14F-4D97-AF65-F5344CB8AC3E}">
        <p14:creationId xmlns:p14="http://schemas.microsoft.com/office/powerpoint/2010/main" val="2590920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5DC3E4F-1B21-3266-D8B8-CE9FC65008BB}"/>
              </a:ext>
            </a:extLst>
          </p:cNvPr>
          <p:cNvSpPr txBox="1">
            <a:spLocks/>
          </p:cNvSpPr>
          <p:nvPr/>
        </p:nvSpPr>
        <p:spPr>
          <a:xfrm>
            <a:off x="838200" y="-164269"/>
            <a:ext cx="13936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实验</a:t>
            </a:r>
          </a:p>
        </p:txBody>
      </p:sp>
      <p:sp>
        <p:nvSpPr>
          <p:cNvPr id="5" name="文本框 4">
            <a:extLst>
              <a:ext uri="{FF2B5EF4-FFF2-40B4-BE49-F238E27FC236}">
                <a16:creationId xmlns:a16="http://schemas.microsoft.com/office/drawing/2014/main" id="{AE57F247-0952-5116-16C4-5A4AEB7B7E1E}"/>
              </a:ext>
            </a:extLst>
          </p:cNvPr>
          <p:cNvSpPr txBox="1"/>
          <p:nvPr/>
        </p:nvSpPr>
        <p:spPr>
          <a:xfrm>
            <a:off x="10929406" y="425128"/>
            <a:ext cx="849509" cy="369332"/>
          </a:xfrm>
          <a:prstGeom prst="rect">
            <a:avLst/>
          </a:prstGeom>
          <a:noFill/>
        </p:spPr>
        <p:txBody>
          <a:bodyPr wrap="square" rtlCol="0">
            <a:spAutoFit/>
          </a:bodyPr>
          <a:lstStyle/>
          <a:p>
            <a:r>
              <a:rPr lang="en-US" altLang="zh-CN" dirty="0"/>
              <a:t>image</a:t>
            </a:r>
            <a:endParaRPr lang="zh-CN" altLang="en-US" dirty="0"/>
          </a:p>
        </p:txBody>
      </p:sp>
      <p:sp>
        <p:nvSpPr>
          <p:cNvPr id="8" name="文本框 7">
            <a:extLst>
              <a:ext uri="{FF2B5EF4-FFF2-40B4-BE49-F238E27FC236}">
                <a16:creationId xmlns:a16="http://schemas.microsoft.com/office/drawing/2014/main" id="{7B3F2FC9-CFD0-0F51-9434-0533CED38036}"/>
              </a:ext>
            </a:extLst>
          </p:cNvPr>
          <p:cNvSpPr txBox="1"/>
          <p:nvPr/>
        </p:nvSpPr>
        <p:spPr>
          <a:xfrm>
            <a:off x="493296" y="930762"/>
            <a:ext cx="2340142" cy="369332"/>
          </a:xfrm>
          <a:prstGeom prst="rect">
            <a:avLst/>
          </a:prstGeom>
          <a:noFill/>
        </p:spPr>
        <p:txBody>
          <a:bodyPr wrap="square" rtlCol="0">
            <a:spAutoFit/>
          </a:bodyPr>
          <a:lstStyle/>
          <a:p>
            <a:r>
              <a:rPr lang="zh-CN" altLang="en-US" dirty="0"/>
              <a:t>图片格式支持情况</a:t>
            </a:r>
          </a:p>
        </p:txBody>
      </p:sp>
      <p:sp>
        <p:nvSpPr>
          <p:cNvPr id="9" name="文本框 8">
            <a:extLst>
              <a:ext uri="{FF2B5EF4-FFF2-40B4-BE49-F238E27FC236}">
                <a16:creationId xmlns:a16="http://schemas.microsoft.com/office/drawing/2014/main" id="{C419B743-DCDB-FCD2-5B44-722C628A7D40}"/>
              </a:ext>
            </a:extLst>
          </p:cNvPr>
          <p:cNvSpPr txBox="1"/>
          <p:nvPr/>
        </p:nvSpPr>
        <p:spPr>
          <a:xfrm>
            <a:off x="568184" y="1320360"/>
            <a:ext cx="4394842" cy="369332"/>
          </a:xfrm>
          <a:prstGeom prst="rect">
            <a:avLst/>
          </a:prstGeom>
          <a:noFill/>
        </p:spPr>
        <p:txBody>
          <a:bodyPr wrap="square" rtlCol="0">
            <a:spAutoFit/>
          </a:bodyPr>
          <a:lstStyle/>
          <a:p>
            <a:r>
              <a:rPr lang="en-US" altLang="zh-CN" dirty="0"/>
              <a:t>GIF          </a:t>
            </a:r>
            <a:r>
              <a:rPr lang="zh-CN" altLang="en-US" dirty="0"/>
              <a:t>可行</a:t>
            </a:r>
          </a:p>
        </p:txBody>
      </p:sp>
      <p:sp>
        <p:nvSpPr>
          <p:cNvPr id="10" name="文本框 9">
            <a:extLst>
              <a:ext uri="{FF2B5EF4-FFF2-40B4-BE49-F238E27FC236}">
                <a16:creationId xmlns:a16="http://schemas.microsoft.com/office/drawing/2014/main" id="{3060EDB6-3B8F-B10C-3C00-2FC58A58C094}"/>
              </a:ext>
            </a:extLst>
          </p:cNvPr>
          <p:cNvSpPr txBox="1"/>
          <p:nvPr/>
        </p:nvSpPr>
        <p:spPr>
          <a:xfrm>
            <a:off x="6096000" y="1300094"/>
            <a:ext cx="2807368" cy="369332"/>
          </a:xfrm>
          <a:prstGeom prst="rect">
            <a:avLst/>
          </a:prstGeom>
          <a:noFill/>
        </p:spPr>
        <p:txBody>
          <a:bodyPr wrap="square" rtlCol="0">
            <a:spAutoFit/>
          </a:bodyPr>
          <a:lstStyle/>
          <a:p>
            <a:r>
              <a:rPr lang="en-US" altLang="zh-CN" dirty="0"/>
              <a:t>WEBP          </a:t>
            </a:r>
            <a:r>
              <a:rPr lang="zh-CN" altLang="en-US" dirty="0"/>
              <a:t>可行</a:t>
            </a:r>
          </a:p>
        </p:txBody>
      </p:sp>
      <p:pic>
        <p:nvPicPr>
          <p:cNvPr id="11" name="图片 10">
            <a:extLst>
              <a:ext uri="{FF2B5EF4-FFF2-40B4-BE49-F238E27FC236}">
                <a16:creationId xmlns:a16="http://schemas.microsoft.com/office/drawing/2014/main" id="{BD74A6B1-DB38-7098-580B-5A9E6FDF81BC}"/>
              </a:ext>
            </a:extLst>
          </p:cNvPr>
          <p:cNvPicPr>
            <a:picLocks noChangeAspect="1"/>
          </p:cNvPicPr>
          <p:nvPr/>
        </p:nvPicPr>
        <p:blipFill>
          <a:blip r:embed="rId2"/>
          <a:stretch>
            <a:fillRect/>
          </a:stretch>
        </p:blipFill>
        <p:spPr>
          <a:xfrm>
            <a:off x="190500" y="2008675"/>
            <a:ext cx="5905500" cy="247650"/>
          </a:xfrm>
          <a:prstGeom prst="rect">
            <a:avLst/>
          </a:prstGeom>
        </p:spPr>
      </p:pic>
      <p:pic>
        <p:nvPicPr>
          <p:cNvPr id="12" name="图片 11">
            <a:extLst>
              <a:ext uri="{FF2B5EF4-FFF2-40B4-BE49-F238E27FC236}">
                <a16:creationId xmlns:a16="http://schemas.microsoft.com/office/drawing/2014/main" id="{541CB6FE-9522-F079-F34D-889EA9A0FB0B}"/>
              </a:ext>
            </a:extLst>
          </p:cNvPr>
          <p:cNvPicPr>
            <a:picLocks noChangeAspect="1"/>
          </p:cNvPicPr>
          <p:nvPr/>
        </p:nvPicPr>
        <p:blipFill>
          <a:blip r:embed="rId3"/>
          <a:stretch>
            <a:fillRect/>
          </a:stretch>
        </p:blipFill>
        <p:spPr>
          <a:xfrm>
            <a:off x="634165" y="2470143"/>
            <a:ext cx="4641683" cy="3682909"/>
          </a:xfrm>
          <a:prstGeom prst="rect">
            <a:avLst/>
          </a:prstGeom>
        </p:spPr>
      </p:pic>
      <p:pic>
        <p:nvPicPr>
          <p:cNvPr id="13" name="图片 12">
            <a:extLst>
              <a:ext uri="{FF2B5EF4-FFF2-40B4-BE49-F238E27FC236}">
                <a16:creationId xmlns:a16="http://schemas.microsoft.com/office/drawing/2014/main" id="{E3416158-AB89-5790-B89A-9C8B4BA902B5}"/>
              </a:ext>
            </a:extLst>
          </p:cNvPr>
          <p:cNvPicPr>
            <a:picLocks noChangeAspect="1"/>
          </p:cNvPicPr>
          <p:nvPr/>
        </p:nvPicPr>
        <p:blipFill>
          <a:blip r:embed="rId4"/>
          <a:stretch>
            <a:fillRect/>
          </a:stretch>
        </p:blipFill>
        <p:spPr>
          <a:xfrm>
            <a:off x="6282991" y="2018200"/>
            <a:ext cx="5762625" cy="238125"/>
          </a:xfrm>
          <a:prstGeom prst="rect">
            <a:avLst/>
          </a:prstGeom>
        </p:spPr>
      </p:pic>
      <p:pic>
        <p:nvPicPr>
          <p:cNvPr id="14" name="图片 13">
            <a:extLst>
              <a:ext uri="{FF2B5EF4-FFF2-40B4-BE49-F238E27FC236}">
                <a16:creationId xmlns:a16="http://schemas.microsoft.com/office/drawing/2014/main" id="{AB1963EB-745F-E227-AE76-05581FC680A7}"/>
              </a:ext>
            </a:extLst>
          </p:cNvPr>
          <p:cNvPicPr>
            <a:picLocks noChangeAspect="1"/>
          </p:cNvPicPr>
          <p:nvPr/>
        </p:nvPicPr>
        <p:blipFill>
          <a:blip r:embed="rId5"/>
          <a:stretch>
            <a:fillRect/>
          </a:stretch>
        </p:blipFill>
        <p:spPr>
          <a:xfrm>
            <a:off x="6561008" y="2663740"/>
            <a:ext cx="4793142" cy="3682909"/>
          </a:xfrm>
          <a:prstGeom prst="rect">
            <a:avLst/>
          </a:prstGeom>
        </p:spPr>
      </p:pic>
    </p:spTree>
    <p:extLst>
      <p:ext uri="{BB962C8B-B14F-4D97-AF65-F5344CB8AC3E}">
        <p14:creationId xmlns:p14="http://schemas.microsoft.com/office/powerpoint/2010/main" val="332332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5DC3E4F-1B21-3266-D8B8-CE9FC65008BB}"/>
              </a:ext>
            </a:extLst>
          </p:cNvPr>
          <p:cNvSpPr txBox="1">
            <a:spLocks/>
          </p:cNvSpPr>
          <p:nvPr/>
        </p:nvSpPr>
        <p:spPr>
          <a:xfrm>
            <a:off x="838200" y="-164269"/>
            <a:ext cx="13936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实验</a:t>
            </a:r>
          </a:p>
        </p:txBody>
      </p:sp>
      <p:sp>
        <p:nvSpPr>
          <p:cNvPr id="5" name="文本框 4">
            <a:extLst>
              <a:ext uri="{FF2B5EF4-FFF2-40B4-BE49-F238E27FC236}">
                <a16:creationId xmlns:a16="http://schemas.microsoft.com/office/drawing/2014/main" id="{AE57F247-0952-5116-16C4-5A4AEB7B7E1E}"/>
              </a:ext>
            </a:extLst>
          </p:cNvPr>
          <p:cNvSpPr txBox="1"/>
          <p:nvPr/>
        </p:nvSpPr>
        <p:spPr>
          <a:xfrm>
            <a:off x="10929406" y="425128"/>
            <a:ext cx="849509" cy="369332"/>
          </a:xfrm>
          <a:prstGeom prst="rect">
            <a:avLst/>
          </a:prstGeom>
          <a:noFill/>
        </p:spPr>
        <p:txBody>
          <a:bodyPr wrap="square" rtlCol="0">
            <a:spAutoFit/>
          </a:bodyPr>
          <a:lstStyle/>
          <a:p>
            <a:r>
              <a:rPr lang="en-US" altLang="zh-CN" dirty="0"/>
              <a:t>image</a:t>
            </a:r>
            <a:endParaRPr lang="zh-CN" altLang="en-US" dirty="0"/>
          </a:p>
        </p:txBody>
      </p:sp>
      <p:sp>
        <p:nvSpPr>
          <p:cNvPr id="8" name="文本框 7">
            <a:extLst>
              <a:ext uri="{FF2B5EF4-FFF2-40B4-BE49-F238E27FC236}">
                <a16:creationId xmlns:a16="http://schemas.microsoft.com/office/drawing/2014/main" id="{33167FD9-DB94-A8B7-8037-7F8195621200}"/>
              </a:ext>
            </a:extLst>
          </p:cNvPr>
          <p:cNvSpPr txBox="1"/>
          <p:nvPr/>
        </p:nvSpPr>
        <p:spPr>
          <a:xfrm>
            <a:off x="493296" y="930762"/>
            <a:ext cx="2340142" cy="369332"/>
          </a:xfrm>
          <a:prstGeom prst="rect">
            <a:avLst/>
          </a:prstGeom>
          <a:noFill/>
        </p:spPr>
        <p:txBody>
          <a:bodyPr wrap="square" rtlCol="0">
            <a:spAutoFit/>
          </a:bodyPr>
          <a:lstStyle/>
          <a:p>
            <a:r>
              <a:rPr lang="zh-CN" altLang="en-US" dirty="0"/>
              <a:t>图片格式支持情况</a:t>
            </a:r>
          </a:p>
        </p:txBody>
      </p:sp>
      <p:sp>
        <p:nvSpPr>
          <p:cNvPr id="9" name="文本框 8">
            <a:extLst>
              <a:ext uri="{FF2B5EF4-FFF2-40B4-BE49-F238E27FC236}">
                <a16:creationId xmlns:a16="http://schemas.microsoft.com/office/drawing/2014/main" id="{2BF8BA28-43DD-B328-351C-B876C2F96D32}"/>
              </a:ext>
            </a:extLst>
          </p:cNvPr>
          <p:cNvSpPr txBox="1"/>
          <p:nvPr/>
        </p:nvSpPr>
        <p:spPr>
          <a:xfrm>
            <a:off x="568184" y="1320360"/>
            <a:ext cx="4394842" cy="369332"/>
          </a:xfrm>
          <a:prstGeom prst="rect">
            <a:avLst/>
          </a:prstGeom>
          <a:noFill/>
        </p:spPr>
        <p:txBody>
          <a:bodyPr wrap="square" rtlCol="0">
            <a:spAutoFit/>
          </a:bodyPr>
          <a:lstStyle/>
          <a:p>
            <a:r>
              <a:rPr lang="en-US" altLang="zh-CN" dirty="0"/>
              <a:t>TIF          </a:t>
            </a:r>
            <a:r>
              <a:rPr lang="zh-CN" altLang="en-US" dirty="0"/>
              <a:t>不可行</a:t>
            </a:r>
          </a:p>
        </p:txBody>
      </p:sp>
      <p:sp>
        <p:nvSpPr>
          <p:cNvPr id="10" name="文本框 9">
            <a:extLst>
              <a:ext uri="{FF2B5EF4-FFF2-40B4-BE49-F238E27FC236}">
                <a16:creationId xmlns:a16="http://schemas.microsoft.com/office/drawing/2014/main" id="{89C7ED54-BDD8-CA1D-21EF-700DA6235FCB}"/>
              </a:ext>
            </a:extLst>
          </p:cNvPr>
          <p:cNvSpPr txBox="1"/>
          <p:nvPr/>
        </p:nvSpPr>
        <p:spPr>
          <a:xfrm>
            <a:off x="6096000" y="1300094"/>
            <a:ext cx="2807368" cy="369332"/>
          </a:xfrm>
          <a:prstGeom prst="rect">
            <a:avLst/>
          </a:prstGeom>
          <a:noFill/>
        </p:spPr>
        <p:txBody>
          <a:bodyPr wrap="square" rtlCol="0">
            <a:spAutoFit/>
          </a:bodyPr>
          <a:lstStyle/>
          <a:p>
            <a:r>
              <a:rPr lang="en-US" altLang="zh-CN" dirty="0"/>
              <a:t>BMP          </a:t>
            </a:r>
            <a:r>
              <a:rPr lang="zh-CN" altLang="en-US" dirty="0"/>
              <a:t>可行</a:t>
            </a:r>
          </a:p>
        </p:txBody>
      </p:sp>
      <p:pic>
        <p:nvPicPr>
          <p:cNvPr id="11" name="图片 10">
            <a:extLst>
              <a:ext uri="{FF2B5EF4-FFF2-40B4-BE49-F238E27FC236}">
                <a16:creationId xmlns:a16="http://schemas.microsoft.com/office/drawing/2014/main" id="{5C9EE2A3-B778-27D9-3F04-0655CC65EA6D}"/>
              </a:ext>
            </a:extLst>
          </p:cNvPr>
          <p:cNvPicPr>
            <a:picLocks noChangeAspect="1"/>
          </p:cNvPicPr>
          <p:nvPr/>
        </p:nvPicPr>
        <p:blipFill>
          <a:blip r:embed="rId2"/>
          <a:stretch>
            <a:fillRect/>
          </a:stretch>
        </p:blipFill>
        <p:spPr>
          <a:xfrm>
            <a:off x="770023" y="1809878"/>
            <a:ext cx="3429000" cy="476250"/>
          </a:xfrm>
          <a:prstGeom prst="rect">
            <a:avLst/>
          </a:prstGeom>
        </p:spPr>
      </p:pic>
      <p:pic>
        <p:nvPicPr>
          <p:cNvPr id="12" name="图片 11">
            <a:extLst>
              <a:ext uri="{FF2B5EF4-FFF2-40B4-BE49-F238E27FC236}">
                <a16:creationId xmlns:a16="http://schemas.microsoft.com/office/drawing/2014/main" id="{753ABFC6-2565-5DA9-3B37-8ECA6934E3E9}"/>
              </a:ext>
            </a:extLst>
          </p:cNvPr>
          <p:cNvPicPr>
            <a:picLocks noChangeAspect="1"/>
          </p:cNvPicPr>
          <p:nvPr/>
        </p:nvPicPr>
        <p:blipFill>
          <a:blip r:embed="rId3"/>
          <a:stretch>
            <a:fillRect/>
          </a:stretch>
        </p:blipFill>
        <p:spPr>
          <a:xfrm>
            <a:off x="568184" y="2667682"/>
            <a:ext cx="4161130" cy="3421982"/>
          </a:xfrm>
          <a:prstGeom prst="rect">
            <a:avLst/>
          </a:prstGeom>
        </p:spPr>
      </p:pic>
      <p:pic>
        <p:nvPicPr>
          <p:cNvPr id="13" name="图片 12">
            <a:extLst>
              <a:ext uri="{FF2B5EF4-FFF2-40B4-BE49-F238E27FC236}">
                <a16:creationId xmlns:a16="http://schemas.microsoft.com/office/drawing/2014/main" id="{5AF54620-9F54-4C23-CF45-F3AAAB0C7C7E}"/>
              </a:ext>
            </a:extLst>
          </p:cNvPr>
          <p:cNvPicPr>
            <a:picLocks noChangeAspect="1"/>
          </p:cNvPicPr>
          <p:nvPr/>
        </p:nvPicPr>
        <p:blipFill>
          <a:blip r:embed="rId4"/>
          <a:stretch>
            <a:fillRect/>
          </a:stretch>
        </p:blipFill>
        <p:spPr>
          <a:xfrm>
            <a:off x="7170820" y="1809878"/>
            <a:ext cx="3276600" cy="476250"/>
          </a:xfrm>
          <a:prstGeom prst="rect">
            <a:avLst/>
          </a:prstGeom>
        </p:spPr>
      </p:pic>
      <p:pic>
        <p:nvPicPr>
          <p:cNvPr id="14" name="图片 13">
            <a:extLst>
              <a:ext uri="{FF2B5EF4-FFF2-40B4-BE49-F238E27FC236}">
                <a16:creationId xmlns:a16="http://schemas.microsoft.com/office/drawing/2014/main" id="{83A89F49-E2F4-99E6-6F2A-57F09B5BAF63}"/>
              </a:ext>
            </a:extLst>
          </p:cNvPr>
          <p:cNvPicPr>
            <a:picLocks noChangeAspect="1"/>
          </p:cNvPicPr>
          <p:nvPr/>
        </p:nvPicPr>
        <p:blipFill>
          <a:blip r:embed="rId5"/>
          <a:stretch>
            <a:fillRect/>
          </a:stretch>
        </p:blipFill>
        <p:spPr>
          <a:xfrm>
            <a:off x="6768669" y="2667682"/>
            <a:ext cx="4808075" cy="3629025"/>
          </a:xfrm>
          <a:prstGeom prst="rect">
            <a:avLst/>
          </a:prstGeom>
        </p:spPr>
      </p:pic>
    </p:spTree>
    <p:extLst>
      <p:ext uri="{BB962C8B-B14F-4D97-AF65-F5344CB8AC3E}">
        <p14:creationId xmlns:p14="http://schemas.microsoft.com/office/powerpoint/2010/main" val="16232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5DC3E4F-1B21-3266-D8B8-CE9FC65008BB}"/>
              </a:ext>
            </a:extLst>
          </p:cNvPr>
          <p:cNvSpPr txBox="1">
            <a:spLocks/>
          </p:cNvSpPr>
          <p:nvPr/>
        </p:nvSpPr>
        <p:spPr>
          <a:xfrm>
            <a:off x="838200" y="-164269"/>
            <a:ext cx="13936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实验</a:t>
            </a:r>
          </a:p>
        </p:txBody>
      </p:sp>
      <p:sp>
        <p:nvSpPr>
          <p:cNvPr id="5" name="文本框 4">
            <a:extLst>
              <a:ext uri="{FF2B5EF4-FFF2-40B4-BE49-F238E27FC236}">
                <a16:creationId xmlns:a16="http://schemas.microsoft.com/office/drawing/2014/main" id="{AE57F247-0952-5116-16C4-5A4AEB7B7E1E}"/>
              </a:ext>
            </a:extLst>
          </p:cNvPr>
          <p:cNvSpPr txBox="1"/>
          <p:nvPr/>
        </p:nvSpPr>
        <p:spPr>
          <a:xfrm>
            <a:off x="10929406" y="425128"/>
            <a:ext cx="849509" cy="369332"/>
          </a:xfrm>
          <a:prstGeom prst="rect">
            <a:avLst/>
          </a:prstGeom>
          <a:noFill/>
        </p:spPr>
        <p:txBody>
          <a:bodyPr wrap="square" rtlCol="0">
            <a:spAutoFit/>
          </a:bodyPr>
          <a:lstStyle/>
          <a:p>
            <a:r>
              <a:rPr lang="en-US" altLang="zh-CN" dirty="0"/>
              <a:t>image</a:t>
            </a:r>
            <a:endParaRPr lang="zh-CN" altLang="en-US" dirty="0"/>
          </a:p>
        </p:txBody>
      </p:sp>
      <p:sp>
        <p:nvSpPr>
          <p:cNvPr id="8" name="文本框 7">
            <a:extLst>
              <a:ext uri="{FF2B5EF4-FFF2-40B4-BE49-F238E27FC236}">
                <a16:creationId xmlns:a16="http://schemas.microsoft.com/office/drawing/2014/main" id="{441D6E0E-4424-C925-555F-30E710AFE03B}"/>
              </a:ext>
            </a:extLst>
          </p:cNvPr>
          <p:cNvSpPr txBox="1"/>
          <p:nvPr/>
        </p:nvSpPr>
        <p:spPr>
          <a:xfrm>
            <a:off x="493296" y="930762"/>
            <a:ext cx="2340142" cy="369332"/>
          </a:xfrm>
          <a:prstGeom prst="rect">
            <a:avLst/>
          </a:prstGeom>
          <a:noFill/>
        </p:spPr>
        <p:txBody>
          <a:bodyPr wrap="square" rtlCol="0">
            <a:spAutoFit/>
          </a:bodyPr>
          <a:lstStyle/>
          <a:p>
            <a:r>
              <a:rPr lang="zh-CN" altLang="en-US" dirty="0"/>
              <a:t>图片格式支持情况</a:t>
            </a:r>
          </a:p>
        </p:txBody>
      </p:sp>
      <p:sp>
        <p:nvSpPr>
          <p:cNvPr id="9" name="文本框 8">
            <a:extLst>
              <a:ext uri="{FF2B5EF4-FFF2-40B4-BE49-F238E27FC236}">
                <a16:creationId xmlns:a16="http://schemas.microsoft.com/office/drawing/2014/main" id="{0C1A9B45-4ACF-744E-D878-E9A00A6DAACD}"/>
              </a:ext>
            </a:extLst>
          </p:cNvPr>
          <p:cNvSpPr txBox="1"/>
          <p:nvPr/>
        </p:nvSpPr>
        <p:spPr>
          <a:xfrm>
            <a:off x="568183" y="1320360"/>
            <a:ext cx="5164863" cy="646331"/>
          </a:xfrm>
          <a:prstGeom prst="rect">
            <a:avLst/>
          </a:prstGeom>
          <a:noFill/>
        </p:spPr>
        <p:txBody>
          <a:bodyPr wrap="square" rtlCol="0">
            <a:spAutoFit/>
          </a:bodyPr>
          <a:lstStyle/>
          <a:p>
            <a:r>
              <a:rPr lang="en-US" altLang="zh-CN" dirty="0"/>
              <a:t>SVG          </a:t>
            </a:r>
            <a:r>
              <a:rPr lang="zh-CN" altLang="en-US" dirty="0"/>
              <a:t>可行      </a:t>
            </a:r>
            <a:r>
              <a:rPr lang="en-US" altLang="zh-CN" b="0" i="0" dirty="0" err="1">
                <a:solidFill>
                  <a:srgbClr val="222222"/>
                </a:solidFill>
                <a:effectLst/>
                <a:latin typeface="-apple-system"/>
              </a:rPr>
              <a:t>svg</a:t>
            </a:r>
            <a:r>
              <a:rPr lang="en-US" altLang="zh-CN" b="0" i="0" dirty="0">
                <a:solidFill>
                  <a:srgbClr val="222222"/>
                </a:solidFill>
                <a:effectLst/>
                <a:latin typeface="-apple-system"/>
              </a:rPr>
              <a:t> </a:t>
            </a:r>
            <a:r>
              <a:rPr lang="zh-CN" altLang="en-US" b="0" i="0" dirty="0">
                <a:solidFill>
                  <a:srgbClr val="222222"/>
                </a:solidFill>
                <a:effectLst/>
                <a:latin typeface="-apple-system"/>
              </a:rPr>
              <a:t>格式不支持 </a:t>
            </a:r>
            <a:r>
              <a:rPr lang="en-US" altLang="zh-CN" b="0" i="0" dirty="0">
                <a:solidFill>
                  <a:srgbClr val="222222"/>
                </a:solidFill>
                <a:effectLst/>
                <a:latin typeface="-apple-system"/>
              </a:rPr>
              <a:t>&lt;style&gt; element</a:t>
            </a:r>
          </a:p>
          <a:p>
            <a:endParaRPr lang="zh-CN" altLang="en-US" dirty="0"/>
          </a:p>
        </p:txBody>
      </p:sp>
      <p:pic>
        <p:nvPicPr>
          <p:cNvPr id="11" name="图片 10">
            <a:extLst>
              <a:ext uri="{FF2B5EF4-FFF2-40B4-BE49-F238E27FC236}">
                <a16:creationId xmlns:a16="http://schemas.microsoft.com/office/drawing/2014/main" id="{59B21C49-FEF9-A166-4CBA-E56AF3BA68EB}"/>
              </a:ext>
            </a:extLst>
          </p:cNvPr>
          <p:cNvPicPr>
            <a:picLocks noChangeAspect="1"/>
          </p:cNvPicPr>
          <p:nvPr/>
        </p:nvPicPr>
        <p:blipFill>
          <a:blip r:embed="rId2"/>
          <a:stretch>
            <a:fillRect/>
          </a:stretch>
        </p:blipFill>
        <p:spPr>
          <a:xfrm>
            <a:off x="560220" y="2667896"/>
            <a:ext cx="4644188" cy="3760659"/>
          </a:xfrm>
          <a:prstGeom prst="rect">
            <a:avLst/>
          </a:prstGeom>
        </p:spPr>
      </p:pic>
      <p:pic>
        <p:nvPicPr>
          <p:cNvPr id="12" name="图片 11">
            <a:extLst>
              <a:ext uri="{FF2B5EF4-FFF2-40B4-BE49-F238E27FC236}">
                <a16:creationId xmlns:a16="http://schemas.microsoft.com/office/drawing/2014/main" id="{F2590C45-FAF3-DBBA-9160-36D00A25AF8C}"/>
              </a:ext>
            </a:extLst>
          </p:cNvPr>
          <p:cNvPicPr>
            <a:picLocks noChangeAspect="1"/>
          </p:cNvPicPr>
          <p:nvPr/>
        </p:nvPicPr>
        <p:blipFill>
          <a:blip r:embed="rId3"/>
          <a:stretch>
            <a:fillRect/>
          </a:stretch>
        </p:blipFill>
        <p:spPr>
          <a:xfrm>
            <a:off x="915151" y="1880775"/>
            <a:ext cx="3343275" cy="514350"/>
          </a:xfrm>
          <a:prstGeom prst="rect">
            <a:avLst/>
          </a:prstGeom>
        </p:spPr>
      </p:pic>
    </p:spTree>
    <p:extLst>
      <p:ext uri="{BB962C8B-B14F-4D97-AF65-F5344CB8AC3E}">
        <p14:creationId xmlns:p14="http://schemas.microsoft.com/office/powerpoint/2010/main" val="3682262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a16="http://schemas.microsoft.com/office/drawing/2014/main" id="{98A546AF-4B30-BA0C-D0AA-14386D23C969}"/>
              </a:ext>
            </a:extLst>
          </p:cNvPr>
          <p:cNvPicPr>
            <a:picLocks noChangeAspect="1"/>
          </p:cNvPicPr>
          <p:nvPr/>
        </p:nvPicPr>
        <p:blipFill>
          <a:blip r:embed="rId2"/>
          <a:stretch>
            <a:fillRect/>
          </a:stretch>
        </p:blipFill>
        <p:spPr>
          <a:xfrm>
            <a:off x="7964905" y="4444127"/>
            <a:ext cx="4021510" cy="2158039"/>
          </a:xfrm>
          <a:prstGeom prst="rect">
            <a:avLst/>
          </a:prstGeom>
        </p:spPr>
      </p:pic>
      <p:sp>
        <p:nvSpPr>
          <p:cNvPr id="4" name="标题 1">
            <a:extLst>
              <a:ext uri="{FF2B5EF4-FFF2-40B4-BE49-F238E27FC236}">
                <a16:creationId xmlns:a16="http://schemas.microsoft.com/office/drawing/2014/main" id="{85DC3E4F-1B21-3266-D8B8-CE9FC65008BB}"/>
              </a:ext>
            </a:extLst>
          </p:cNvPr>
          <p:cNvSpPr txBox="1">
            <a:spLocks/>
          </p:cNvSpPr>
          <p:nvPr/>
        </p:nvSpPr>
        <p:spPr>
          <a:xfrm>
            <a:off x="838200" y="-164269"/>
            <a:ext cx="13936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实验</a:t>
            </a:r>
          </a:p>
        </p:txBody>
      </p:sp>
      <p:sp>
        <p:nvSpPr>
          <p:cNvPr id="5" name="文本框 4">
            <a:extLst>
              <a:ext uri="{FF2B5EF4-FFF2-40B4-BE49-F238E27FC236}">
                <a16:creationId xmlns:a16="http://schemas.microsoft.com/office/drawing/2014/main" id="{AE57F247-0952-5116-16C4-5A4AEB7B7E1E}"/>
              </a:ext>
            </a:extLst>
          </p:cNvPr>
          <p:cNvSpPr txBox="1"/>
          <p:nvPr/>
        </p:nvSpPr>
        <p:spPr>
          <a:xfrm>
            <a:off x="10929406" y="425128"/>
            <a:ext cx="849509" cy="369332"/>
          </a:xfrm>
          <a:prstGeom prst="rect">
            <a:avLst/>
          </a:prstGeom>
          <a:noFill/>
        </p:spPr>
        <p:txBody>
          <a:bodyPr wrap="square" rtlCol="0">
            <a:spAutoFit/>
          </a:bodyPr>
          <a:lstStyle/>
          <a:p>
            <a:r>
              <a:rPr lang="en-US" altLang="zh-CN" dirty="0"/>
              <a:t>image</a:t>
            </a:r>
            <a:endParaRPr lang="zh-CN" altLang="en-US" dirty="0"/>
          </a:p>
        </p:txBody>
      </p:sp>
      <p:sp>
        <p:nvSpPr>
          <p:cNvPr id="8" name="文本框 7">
            <a:extLst>
              <a:ext uri="{FF2B5EF4-FFF2-40B4-BE49-F238E27FC236}">
                <a16:creationId xmlns:a16="http://schemas.microsoft.com/office/drawing/2014/main" id="{C0739B78-401E-0FB9-47EF-87176B02B6BA}"/>
              </a:ext>
            </a:extLst>
          </p:cNvPr>
          <p:cNvSpPr txBox="1"/>
          <p:nvPr/>
        </p:nvSpPr>
        <p:spPr>
          <a:xfrm>
            <a:off x="493296" y="930762"/>
            <a:ext cx="1393658" cy="369332"/>
          </a:xfrm>
          <a:prstGeom prst="rect">
            <a:avLst/>
          </a:prstGeom>
          <a:noFill/>
        </p:spPr>
        <p:txBody>
          <a:bodyPr wrap="square" rtlCol="0">
            <a:spAutoFit/>
          </a:bodyPr>
          <a:lstStyle/>
          <a:p>
            <a:r>
              <a:rPr lang="zh-CN" altLang="en-US" dirty="0"/>
              <a:t>参数的使用</a:t>
            </a:r>
          </a:p>
        </p:txBody>
      </p:sp>
      <p:pic>
        <p:nvPicPr>
          <p:cNvPr id="10" name="图片 9">
            <a:extLst>
              <a:ext uri="{FF2B5EF4-FFF2-40B4-BE49-F238E27FC236}">
                <a16:creationId xmlns:a16="http://schemas.microsoft.com/office/drawing/2014/main" id="{2EFFED82-030E-0C99-98B0-5D2781965979}"/>
              </a:ext>
            </a:extLst>
          </p:cNvPr>
          <p:cNvPicPr>
            <a:picLocks noChangeAspect="1"/>
          </p:cNvPicPr>
          <p:nvPr/>
        </p:nvPicPr>
        <p:blipFill>
          <a:blip r:embed="rId3"/>
          <a:stretch>
            <a:fillRect/>
          </a:stretch>
        </p:blipFill>
        <p:spPr>
          <a:xfrm>
            <a:off x="1039729" y="3429000"/>
            <a:ext cx="3363829" cy="2888935"/>
          </a:xfrm>
          <a:prstGeom prst="rect">
            <a:avLst/>
          </a:prstGeom>
        </p:spPr>
      </p:pic>
      <p:pic>
        <p:nvPicPr>
          <p:cNvPr id="12" name="图片 11">
            <a:extLst>
              <a:ext uri="{FF2B5EF4-FFF2-40B4-BE49-F238E27FC236}">
                <a16:creationId xmlns:a16="http://schemas.microsoft.com/office/drawing/2014/main" id="{6E5D711A-299B-501B-8F63-3C290062C3D2}"/>
              </a:ext>
            </a:extLst>
          </p:cNvPr>
          <p:cNvPicPr>
            <a:picLocks noChangeAspect="1"/>
          </p:cNvPicPr>
          <p:nvPr/>
        </p:nvPicPr>
        <p:blipFill>
          <a:blip r:embed="rId4"/>
          <a:stretch>
            <a:fillRect/>
          </a:stretch>
        </p:blipFill>
        <p:spPr>
          <a:xfrm>
            <a:off x="568184" y="2597681"/>
            <a:ext cx="4491095" cy="517706"/>
          </a:xfrm>
          <a:prstGeom prst="rect">
            <a:avLst/>
          </a:prstGeom>
        </p:spPr>
      </p:pic>
      <p:sp>
        <p:nvSpPr>
          <p:cNvPr id="13" name="文本框 12">
            <a:extLst>
              <a:ext uri="{FF2B5EF4-FFF2-40B4-BE49-F238E27FC236}">
                <a16:creationId xmlns:a16="http://schemas.microsoft.com/office/drawing/2014/main" id="{AF3EA98F-8F79-2A3A-59E1-9334A234F524}"/>
              </a:ext>
            </a:extLst>
          </p:cNvPr>
          <p:cNvSpPr txBox="1"/>
          <p:nvPr/>
        </p:nvSpPr>
        <p:spPr>
          <a:xfrm>
            <a:off x="568184" y="1320360"/>
            <a:ext cx="4394842" cy="1200329"/>
          </a:xfrm>
          <a:prstGeom prst="rect">
            <a:avLst/>
          </a:prstGeom>
          <a:noFill/>
        </p:spPr>
        <p:txBody>
          <a:bodyPr wrap="square" rtlCol="0">
            <a:spAutoFit/>
          </a:bodyPr>
          <a:lstStyle/>
          <a:p>
            <a:r>
              <a:rPr lang="en-US" altLang="zh-CN" dirty="0"/>
              <a:t>show-menu-by-</a:t>
            </a:r>
            <a:r>
              <a:rPr lang="en-US" altLang="zh-CN" dirty="0" err="1"/>
              <a:t>longpress</a:t>
            </a:r>
            <a:endParaRPr lang="en-US" altLang="zh-CN" dirty="0"/>
          </a:p>
          <a:p>
            <a:r>
              <a:rPr lang="zh-CN" altLang="en-US" dirty="0"/>
              <a:t>长按图片显示发送给朋友、收藏、保存图片、搜一搜、打开名片</a:t>
            </a:r>
            <a:r>
              <a:rPr lang="en-US" altLang="zh-CN" dirty="0"/>
              <a:t>/</a:t>
            </a:r>
            <a:r>
              <a:rPr lang="zh-CN" altLang="en-US" dirty="0"/>
              <a:t>前往群聊</a:t>
            </a:r>
            <a:r>
              <a:rPr lang="en-US" altLang="zh-CN" dirty="0"/>
              <a:t>/</a:t>
            </a:r>
            <a:r>
              <a:rPr lang="zh-CN" altLang="en-US" dirty="0"/>
              <a:t>打开小程序</a:t>
            </a:r>
          </a:p>
        </p:txBody>
      </p:sp>
      <p:sp>
        <p:nvSpPr>
          <p:cNvPr id="14" name="文本框 13">
            <a:extLst>
              <a:ext uri="{FF2B5EF4-FFF2-40B4-BE49-F238E27FC236}">
                <a16:creationId xmlns:a16="http://schemas.microsoft.com/office/drawing/2014/main" id="{9B064D91-6516-77DC-7286-9BB0AD9CE586}"/>
              </a:ext>
            </a:extLst>
          </p:cNvPr>
          <p:cNvSpPr txBox="1"/>
          <p:nvPr/>
        </p:nvSpPr>
        <p:spPr>
          <a:xfrm>
            <a:off x="5810529" y="1304955"/>
            <a:ext cx="5983705" cy="646331"/>
          </a:xfrm>
          <a:prstGeom prst="rect">
            <a:avLst/>
          </a:prstGeom>
          <a:noFill/>
        </p:spPr>
        <p:txBody>
          <a:bodyPr wrap="square" rtlCol="0">
            <a:spAutoFit/>
          </a:bodyPr>
          <a:lstStyle/>
          <a:p>
            <a:r>
              <a:rPr lang="en-US" altLang="zh-CN" dirty="0"/>
              <a:t>style</a:t>
            </a:r>
          </a:p>
          <a:p>
            <a:r>
              <a:rPr lang="zh-CN" altLang="en-US" dirty="0"/>
              <a:t>设置初始大小和基准大小，防止图片过大，影响版面内容</a:t>
            </a:r>
          </a:p>
        </p:txBody>
      </p:sp>
      <p:pic>
        <p:nvPicPr>
          <p:cNvPr id="17" name="图片 16">
            <a:extLst>
              <a:ext uri="{FF2B5EF4-FFF2-40B4-BE49-F238E27FC236}">
                <a16:creationId xmlns:a16="http://schemas.microsoft.com/office/drawing/2014/main" id="{12C9A628-787B-9C41-FFA6-7555AC8D4F05}"/>
              </a:ext>
            </a:extLst>
          </p:cNvPr>
          <p:cNvPicPr>
            <a:picLocks noChangeAspect="1"/>
          </p:cNvPicPr>
          <p:nvPr/>
        </p:nvPicPr>
        <p:blipFill>
          <a:blip r:embed="rId5"/>
          <a:stretch>
            <a:fillRect/>
          </a:stretch>
        </p:blipFill>
        <p:spPr>
          <a:xfrm>
            <a:off x="5315716" y="2263575"/>
            <a:ext cx="3268815" cy="2144674"/>
          </a:xfrm>
          <a:prstGeom prst="rect">
            <a:avLst/>
          </a:prstGeom>
        </p:spPr>
      </p:pic>
      <p:pic>
        <p:nvPicPr>
          <p:cNvPr id="19" name="图片 18">
            <a:extLst>
              <a:ext uri="{FF2B5EF4-FFF2-40B4-BE49-F238E27FC236}">
                <a16:creationId xmlns:a16="http://schemas.microsoft.com/office/drawing/2014/main" id="{EE8C7A69-33CC-3C60-190D-ED48CFD0B58B}"/>
              </a:ext>
            </a:extLst>
          </p:cNvPr>
          <p:cNvPicPr>
            <a:picLocks noChangeAspect="1"/>
          </p:cNvPicPr>
          <p:nvPr/>
        </p:nvPicPr>
        <p:blipFill>
          <a:blip r:embed="rId6"/>
          <a:stretch>
            <a:fillRect/>
          </a:stretch>
        </p:blipFill>
        <p:spPr>
          <a:xfrm>
            <a:off x="5773404" y="2266576"/>
            <a:ext cx="2811127" cy="254113"/>
          </a:xfrm>
          <a:prstGeom prst="rect">
            <a:avLst/>
          </a:prstGeom>
        </p:spPr>
      </p:pic>
      <p:pic>
        <p:nvPicPr>
          <p:cNvPr id="21" name="图片 20">
            <a:extLst>
              <a:ext uri="{FF2B5EF4-FFF2-40B4-BE49-F238E27FC236}">
                <a16:creationId xmlns:a16="http://schemas.microsoft.com/office/drawing/2014/main" id="{4E93DECB-D74E-67D7-6626-0FD054CD8C10}"/>
              </a:ext>
            </a:extLst>
          </p:cNvPr>
          <p:cNvPicPr>
            <a:picLocks noChangeAspect="1"/>
          </p:cNvPicPr>
          <p:nvPr/>
        </p:nvPicPr>
        <p:blipFill>
          <a:blip r:embed="rId7"/>
          <a:stretch>
            <a:fillRect/>
          </a:stretch>
        </p:blipFill>
        <p:spPr>
          <a:xfrm>
            <a:off x="7688789" y="4489459"/>
            <a:ext cx="4503211" cy="315300"/>
          </a:xfrm>
          <a:prstGeom prst="rect">
            <a:avLst/>
          </a:prstGeom>
        </p:spPr>
      </p:pic>
      <p:sp>
        <p:nvSpPr>
          <p:cNvPr id="24" name="文本框 23">
            <a:extLst>
              <a:ext uri="{FF2B5EF4-FFF2-40B4-BE49-F238E27FC236}">
                <a16:creationId xmlns:a16="http://schemas.microsoft.com/office/drawing/2014/main" id="{52EFB442-B37E-B911-346D-D681BECF1226}"/>
              </a:ext>
            </a:extLst>
          </p:cNvPr>
          <p:cNvSpPr txBox="1"/>
          <p:nvPr/>
        </p:nvSpPr>
        <p:spPr>
          <a:xfrm>
            <a:off x="8937221" y="2520689"/>
            <a:ext cx="2732479" cy="1015663"/>
          </a:xfrm>
          <a:prstGeom prst="rect">
            <a:avLst/>
          </a:prstGeom>
          <a:noFill/>
        </p:spPr>
        <p:txBody>
          <a:bodyPr wrap="square" rtlCol="0">
            <a:spAutoFit/>
          </a:bodyPr>
          <a:lstStyle/>
          <a:p>
            <a:r>
              <a:rPr lang="en-US" altLang="zh-CN" sz="6000" dirty="0"/>
              <a:t>&lt;-</a:t>
            </a:r>
            <a:r>
              <a:rPr lang="zh-CN" altLang="en-US" sz="6000" dirty="0"/>
              <a:t>改前</a:t>
            </a:r>
          </a:p>
        </p:txBody>
      </p:sp>
      <p:sp>
        <p:nvSpPr>
          <p:cNvPr id="25" name="文本框 24">
            <a:extLst>
              <a:ext uri="{FF2B5EF4-FFF2-40B4-BE49-F238E27FC236}">
                <a16:creationId xmlns:a16="http://schemas.microsoft.com/office/drawing/2014/main" id="{95E36FB8-AAD0-9F4F-8760-5AAC8664BE39}"/>
              </a:ext>
            </a:extLst>
          </p:cNvPr>
          <p:cNvSpPr txBox="1"/>
          <p:nvPr/>
        </p:nvSpPr>
        <p:spPr>
          <a:xfrm>
            <a:off x="5110131" y="5125453"/>
            <a:ext cx="2649189" cy="1015663"/>
          </a:xfrm>
          <a:prstGeom prst="rect">
            <a:avLst/>
          </a:prstGeom>
          <a:noFill/>
        </p:spPr>
        <p:txBody>
          <a:bodyPr wrap="square" rtlCol="0">
            <a:spAutoFit/>
          </a:bodyPr>
          <a:lstStyle/>
          <a:p>
            <a:r>
              <a:rPr lang="zh-CN" altLang="en-US" sz="6000" dirty="0"/>
              <a:t>改后</a:t>
            </a:r>
            <a:r>
              <a:rPr lang="en-US" altLang="zh-CN" sz="6000" dirty="0"/>
              <a:t>-&gt;</a:t>
            </a:r>
            <a:endParaRPr lang="zh-CN" altLang="en-US" sz="6000" dirty="0"/>
          </a:p>
        </p:txBody>
      </p:sp>
    </p:spTree>
    <p:extLst>
      <p:ext uri="{BB962C8B-B14F-4D97-AF65-F5344CB8AC3E}">
        <p14:creationId xmlns:p14="http://schemas.microsoft.com/office/powerpoint/2010/main" val="144097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D205C-A4DA-1889-9A1F-1E25846AA326}"/>
              </a:ext>
            </a:extLst>
          </p:cNvPr>
          <p:cNvSpPr>
            <a:spLocks noGrp="1"/>
          </p:cNvSpPr>
          <p:nvPr>
            <p:ph type="title"/>
          </p:nvPr>
        </p:nvSpPr>
        <p:spPr/>
        <p:txBody>
          <a:bodyPr/>
          <a:lstStyle/>
          <a:p>
            <a:r>
              <a:rPr lang="zh-CN" altLang="en-US" dirty="0"/>
              <a:t>地址的用法</a:t>
            </a:r>
          </a:p>
        </p:txBody>
      </p:sp>
      <p:sp>
        <p:nvSpPr>
          <p:cNvPr id="3" name="内容占位符 2">
            <a:extLst>
              <a:ext uri="{FF2B5EF4-FFF2-40B4-BE49-F238E27FC236}">
                <a16:creationId xmlns:a16="http://schemas.microsoft.com/office/drawing/2014/main" id="{BD031338-D880-81DC-4975-07F1D1F159C2}"/>
              </a:ext>
            </a:extLst>
          </p:cNvPr>
          <p:cNvSpPr>
            <a:spLocks noGrp="1"/>
          </p:cNvSpPr>
          <p:nvPr>
            <p:ph idx="1"/>
          </p:nvPr>
        </p:nvSpPr>
        <p:spPr>
          <a:xfrm>
            <a:off x="838200" y="1524832"/>
            <a:ext cx="10515600" cy="1771822"/>
          </a:xfrm>
        </p:spPr>
        <p:txBody>
          <a:bodyPr>
            <a:normAutofit/>
          </a:bodyPr>
          <a:lstStyle/>
          <a:p>
            <a:pPr marL="0" indent="0">
              <a:buNone/>
            </a:pPr>
            <a:r>
              <a:rPr lang="en-US" altLang="zh-CN" sz="1800" dirty="0"/>
              <a:t>1</a:t>
            </a:r>
            <a:r>
              <a:rPr lang="zh-CN" altLang="en-US" sz="1800" dirty="0"/>
              <a:t>、调用网络图床：</a:t>
            </a:r>
            <a:endParaRPr lang="en-US" altLang="zh-CN" sz="1800" dirty="0"/>
          </a:p>
          <a:p>
            <a:pPr marL="0" indent="0">
              <a:buNone/>
            </a:pPr>
            <a:r>
              <a:rPr lang="zh-CN" altLang="en-US" sz="1800" dirty="0"/>
              <a:t>如：</a:t>
            </a:r>
            <a:r>
              <a:rPr lang="en-US" altLang="zh-CN" sz="1800" dirty="0" err="1"/>
              <a:t>src</a:t>
            </a:r>
            <a:r>
              <a:rPr lang="en-US" altLang="zh-CN" sz="1800" dirty="0"/>
              <a:t>=“</a:t>
            </a:r>
            <a:r>
              <a:rPr lang="pt-BR" altLang="zh-CN" sz="1800" dirty="0">
                <a:hlinkClick r:id="rId2"/>
              </a:rPr>
              <a:t>R-C.11ef88c2b7fef73a7ae3e2f980ac8f08 (1132×1120) (bing.net)</a:t>
            </a:r>
            <a:r>
              <a:rPr lang="pt-BR" altLang="zh-CN" sz="1800" dirty="0"/>
              <a:t>”</a:t>
            </a:r>
          </a:p>
          <a:p>
            <a:pPr marL="0" indent="0">
              <a:buNone/>
            </a:pPr>
            <a:r>
              <a:rPr lang="pt-BR" altLang="zh-CN" sz="1800" dirty="0"/>
              <a:t>2/</a:t>
            </a:r>
            <a:r>
              <a:rPr lang="zh-CN" altLang="en-US" sz="1800" dirty="0"/>
              <a:t>调用本地地址：</a:t>
            </a:r>
            <a:endParaRPr lang="en-US" altLang="zh-CN" sz="1800" dirty="0"/>
          </a:p>
          <a:p>
            <a:pPr marL="0" indent="0">
              <a:buNone/>
            </a:pPr>
            <a:r>
              <a:rPr lang="zh-CN" altLang="en-US" sz="1800" dirty="0"/>
              <a:t>如：</a:t>
            </a:r>
            <a:r>
              <a:rPr lang="en-US" altLang="zh-CN" sz="1800" dirty="0" err="1"/>
              <a:t>src</a:t>
            </a:r>
            <a:r>
              <a:rPr lang="en-US" altLang="zh-CN" sz="1800" dirty="0"/>
              <a:t>=“../……/xxx.png[</a:t>
            </a:r>
            <a:r>
              <a:rPr lang="zh-CN" altLang="en-US" sz="1800" dirty="0"/>
              <a:t>从当前目录开始</a:t>
            </a:r>
            <a:r>
              <a:rPr lang="en-US" altLang="zh-CN" sz="1800" dirty="0"/>
              <a:t>]  </a:t>
            </a:r>
            <a:r>
              <a:rPr lang="zh-CN" altLang="en-US" sz="1800" dirty="0"/>
              <a:t>或  </a:t>
            </a:r>
            <a:r>
              <a:rPr lang="en-US" altLang="zh-CN" sz="1800" dirty="0" err="1"/>
              <a:t>src</a:t>
            </a:r>
            <a:r>
              <a:rPr lang="en-US" altLang="zh-CN" sz="1800" dirty="0"/>
              <a:t>=“xx/xx/.</a:t>
            </a:r>
            <a:r>
              <a:rPr lang="en-US" altLang="zh-CN" sz="1800" dirty="0" err="1"/>
              <a:t>png</a:t>
            </a:r>
            <a:r>
              <a:rPr lang="en-US" altLang="zh-CN" sz="1800" dirty="0"/>
              <a:t>[</a:t>
            </a:r>
            <a:r>
              <a:rPr lang="zh-CN" altLang="en-US" sz="1800" dirty="0"/>
              <a:t>根目录开始</a:t>
            </a:r>
            <a:r>
              <a:rPr lang="en-US" altLang="zh-CN" sz="1800" dirty="0"/>
              <a:t>]”</a:t>
            </a:r>
            <a:endParaRPr lang="zh-CN" altLang="en-US" sz="1800" dirty="0"/>
          </a:p>
        </p:txBody>
      </p:sp>
      <p:pic>
        <p:nvPicPr>
          <p:cNvPr id="5" name="图片 4">
            <a:extLst>
              <a:ext uri="{FF2B5EF4-FFF2-40B4-BE49-F238E27FC236}">
                <a16:creationId xmlns:a16="http://schemas.microsoft.com/office/drawing/2014/main" id="{E78914FD-CA22-6DDA-2951-422E826A987A}"/>
              </a:ext>
            </a:extLst>
          </p:cNvPr>
          <p:cNvPicPr>
            <a:picLocks noChangeAspect="1"/>
          </p:cNvPicPr>
          <p:nvPr/>
        </p:nvPicPr>
        <p:blipFill>
          <a:blip r:embed="rId3"/>
          <a:stretch>
            <a:fillRect/>
          </a:stretch>
        </p:blipFill>
        <p:spPr>
          <a:xfrm>
            <a:off x="0" y="3248240"/>
            <a:ext cx="5902659" cy="2938627"/>
          </a:xfrm>
          <a:prstGeom prst="rect">
            <a:avLst/>
          </a:prstGeom>
        </p:spPr>
      </p:pic>
      <p:pic>
        <p:nvPicPr>
          <p:cNvPr id="7" name="图片 6">
            <a:extLst>
              <a:ext uri="{FF2B5EF4-FFF2-40B4-BE49-F238E27FC236}">
                <a16:creationId xmlns:a16="http://schemas.microsoft.com/office/drawing/2014/main" id="{EE5BEA9B-01A7-4CBA-1E8B-F7EA90A2DD15}"/>
              </a:ext>
            </a:extLst>
          </p:cNvPr>
          <p:cNvPicPr>
            <a:picLocks noChangeAspect="1"/>
          </p:cNvPicPr>
          <p:nvPr/>
        </p:nvPicPr>
        <p:blipFill>
          <a:blip r:embed="rId4"/>
          <a:stretch>
            <a:fillRect/>
          </a:stretch>
        </p:blipFill>
        <p:spPr>
          <a:xfrm>
            <a:off x="5902659" y="3248240"/>
            <a:ext cx="6267101" cy="2938627"/>
          </a:xfrm>
          <a:prstGeom prst="rect">
            <a:avLst/>
          </a:prstGeom>
        </p:spPr>
      </p:pic>
    </p:spTree>
    <p:extLst>
      <p:ext uri="{BB962C8B-B14F-4D97-AF65-F5344CB8AC3E}">
        <p14:creationId xmlns:p14="http://schemas.microsoft.com/office/powerpoint/2010/main" val="363226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D205C-A4DA-1889-9A1F-1E25846AA326}"/>
              </a:ext>
            </a:extLst>
          </p:cNvPr>
          <p:cNvSpPr>
            <a:spLocks noGrp="1"/>
          </p:cNvSpPr>
          <p:nvPr>
            <p:ph type="title"/>
          </p:nvPr>
        </p:nvSpPr>
        <p:spPr/>
        <p:txBody>
          <a:bodyPr/>
          <a:lstStyle/>
          <a:p>
            <a:r>
              <a:rPr lang="zh-CN" altLang="en-US" dirty="0">
                <a:solidFill>
                  <a:srgbClr val="000000"/>
                </a:solidFill>
                <a:latin typeface="Roboto" panose="02000000000000000000" pitchFamily="2" charset="0"/>
              </a:rPr>
              <a:t>图文组合页面</a:t>
            </a:r>
          </a:p>
        </p:txBody>
      </p:sp>
      <p:sp>
        <p:nvSpPr>
          <p:cNvPr id="6" name="文本框 5">
            <a:extLst>
              <a:ext uri="{FF2B5EF4-FFF2-40B4-BE49-F238E27FC236}">
                <a16:creationId xmlns:a16="http://schemas.microsoft.com/office/drawing/2014/main" id="{0B726B53-56A8-B3B2-3C20-D77AB9138377}"/>
              </a:ext>
            </a:extLst>
          </p:cNvPr>
          <p:cNvSpPr txBox="1"/>
          <p:nvPr/>
        </p:nvSpPr>
        <p:spPr>
          <a:xfrm>
            <a:off x="992605" y="2845469"/>
            <a:ext cx="5913521" cy="1938992"/>
          </a:xfrm>
          <a:prstGeom prst="rect">
            <a:avLst/>
          </a:prstGeom>
          <a:noFill/>
        </p:spPr>
        <p:txBody>
          <a:bodyPr wrap="square" rtlCol="0">
            <a:spAutoFit/>
          </a:bodyPr>
          <a:lstStyle/>
          <a:p>
            <a:r>
              <a:rPr lang="zh-CN" altLang="en-US" sz="2400" dirty="0"/>
              <a:t>包含的内容：</a:t>
            </a:r>
            <a:endParaRPr lang="en-US" altLang="zh-CN" sz="2400" dirty="0"/>
          </a:p>
          <a:p>
            <a:r>
              <a:rPr lang="en-US" altLang="zh-CN" sz="2400" dirty="0"/>
              <a:t>1</a:t>
            </a:r>
            <a:r>
              <a:rPr lang="zh-CN" altLang="en-US" sz="2400" dirty="0"/>
              <a:t>、</a:t>
            </a:r>
            <a:r>
              <a:rPr lang="en-US" altLang="zh-CN" sz="2400" dirty="0"/>
              <a:t>icon</a:t>
            </a:r>
            <a:r>
              <a:rPr lang="zh-CN" altLang="en-US" sz="2400" dirty="0"/>
              <a:t>的插入和定位</a:t>
            </a:r>
            <a:endParaRPr lang="en-US" altLang="zh-CN" sz="2400" dirty="0"/>
          </a:p>
          <a:p>
            <a:r>
              <a:rPr lang="en-US" altLang="zh-CN" sz="2400" dirty="0"/>
              <a:t>2</a:t>
            </a:r>
            <a:r>
              <a:rPr lang="zh-CN" altLang="en-US" sz="2400" dirty="0"/>
              <a:t>、</a:t>
            </a:r>
            <a:r>
              <a:rPr lang="en-US" altLang="zh-CN" sz="2400" dirty="0"/>
              <a:t>text</a:t>
            </a:r>
            <a:r>
              <a:rPr lang="zh-CN" altLang="en-US" sz="2400" dirty="0"/>
              <a:t>的使用</a:t>
            </a:r>
            <a:endParaRPr lang="en-US" altLang="zh-CN" sz="2400" dirty="0"/>
          </a:p>
          <a:p>
            <a:r>
              <a:rPr lang="en-US" altLang="zh-CN" sz="2400" dirty="0"/>
              <a:t>3</a:t>
            </a:r>
            <a:r>
              <a:rPr lang="zh-CN" altLang="en-US" sz="2400" dirty="0"/>
              <a:t>、</a:t>
            </a:r>
            <a:r>
              <a:rPr lang="en-US" altLang="zh-CN" sz="2400" dirty="0"/>
              <a:t>image</a:t>
            </a:r>
            <a:r>
              <a:rPr lang="zh-CN" altLang="en-US" sz="2400" dirty="0"/>
              <a:t>的目录位置，以及插入</a:t>
            </a:r>
            <a:endParaRPr lang="en-US" altLang="zh-CN" sz="2400" dirty="0"/>
          </a:p>
          <a:p>
            <a:r>
              <a:rPr lang="en-US" altLang="zh-CN" sz="2400" dirty="0"/>
              <a:t>4</a:t>
            </a:r>
            <a:r>
              <a:rPr lang="zh-CN" altLang="en-US" sz="2400" dirty="0"/>
              <a:t>、利用</a:t>
            </a:r>
            <a:r>
              <a:rPr lang="en-US" altLang="zh-CN" sz="2400" dirty="0"/>
              <a:t>view</a:t>
            </a:r>
            <a:r>
              <a:rPr lang="zh-CN" altLang="en-US" sz="2400" dirty="0"/>
              <a:t>视图建立图文混合块</a:t>
            </a:r>
          </a:p>
        </p:txBody>
      </p:sp>
      <p:pic>
        <p:nvPicPr>
          <p:cNvPr id="8" name="图片 7">
            <a:extLst>
              <a:ext uri="{FF2B5EF4-FFF2-40B4-BE49-F238E27FC236}">
                <a16:creationId xmlns:a16="http://schemas.microsoft.com/office/drawing/2014/main" id="{76226D27-54C2-CD11-443E-CE5FC66C20B8}"/>
              </a:ext>
            </a:extLst>
          </p:cNvPr>
          <p:cNvPicPr>
            <a:picLocks noChangeAspect="1"/>
          </p:cNvPicPr>
          <p:nvPr/>
        </p:nvPicPr>
        <p:blipFill>
          <a:blip r:embed="rId2"/>
          <a:stretch>
            <a:fillRect/>
          </a:stretch>
        </p:blipFill>
        <p:spPr>
          <a:xfrm>
            <a:off x="7636429" y="6016"/>
            <a:ext cx="4555571" cy="6858000"/>
          </a:xfrm>
          <a:prstGeom prst="rect">
            <a:avLst/>
          </a:prstGeom>
        </p:spPr>
      </p:pic>
    </p:spTree>
    <p:extLst>
      <p:ext uri="{BB962C8B-B14F-4D97-AF65-F5344CB8AC3E}">
        <p14:creationId xmlns:p14="http://schemas.microsoft.com/office/powerpoint/2010/main" val="4272779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D205C-A4DA-1889-9A1F-1E25846AA326}"/>
              </a:ext>
            </a:extLst>
          </p:cNvPr>
          <p:cNvSpPr>
            <a:spLocks noGrp="1"/>
          </p:cNvSpPr>
          <p:nvPr>
            <p:ph type="title"/>
          </p:nvPr>
        </p:nvSpPr>
        <p:spPr>
          <a:xfrm>
            <a:off x="717884" y="534820"/>
            <a:ext cx="1483895" cy="1137570"/>
          </a:xfrm>
        </p:spPr>
        <p:txBody>
          <a:bodyPr>
            <a:normAutofit/>
          </a:bodyPr>
          <a:lstStyle/>
          <a:p>
            <a:r>
              <a:rPr lang="zh-CN" altLang="en-US" dirty="0"/>
              <a:t>代码：</a:t>
            </a:r>
          </a:p>
        </p:txBody>
      </p:sp>
      <p:sp>
        <p:nvSpPr>
          <p:cNvPr id="3" name="内容占位符 2">
            <a:extLst>
              <a:ext uri="{FF2B5EF4-FFF2-40B4-BE49-F238E27FC236}">
                <a16:creationId xmlns:a16="http://schemas.microsoft.com/office/drawing/2014/main" id="{BD031338-D880-81DC-4975-07F1D1F159C2}"/>
              </a:ext>
            </a:extLst>
          </p:cNvPr>
          <p:cNvSpPr>
            <a:spLocks noGrp="1"/>
          </p:cNvSpPr>
          <p:nvPr>
            <p:ph idx="1"/>
          </p:nvPr>
        </p:nvSpPr>
        <p:spPr>
          <a:xfrm>
            <a:off x="2039352" y="3104147"/>
            <a:ext cx="8113295" cy="649705"/>
          </a:xfrm>
        </p:spPr>
        <p:txBody>
          <a:bodyPr>
            <a:normAutofit/>
          </a:bodyPr>
          <a:lstStyle/>
          <a:p>
            <a:pPr marL="0" indent="0">
              <a:buNone/>
            </a:pPr>
            <a:r>
              <a:rPr lang="en-US" altLang="zh-CN" dirty="0" err="1">
                <a:hlinkClick r:id="rId2"/>
              </a:rPr>
              <a:t>zhao-leo</a:t>
            </a:r>
            <a:r>
              <a:rPr lang="en-US" altLang="zh-CN" dirty="0">
                <a:hlinkClick r:id="rId2"/>
              </a:rPr>
              <a:t>/homework: BUPT</a:t>
            </a:r>
            <a:r>
              <a:rPr lang="zh-CN" altLang="en-US" dirty="0">
                <a:hlinkClick r:id="rId2"/>
              </a:rPr>
              <a:t>信通导论 </a:t>
            </a:r>
            <a:r>
              <a:rPr lang="en-US" altLang="zh-CN" dirty="0">
                <a:hlinkClick r:id="rId2"/>
              </a:rPr>
              <a:t>(github.com)</a:t>
            </a:r>
            <a:endParaRPr lang="zh-CN" altLang="en-US" dirty="0"/>
          </a:p>
        </p:txBody>
      </p:sp>
    </p:spTree>
    <p:extLst>
      <p:ext uri="{BB962C8B-B14F-4D97-AF65-F5344CB8AC3E}">
        <p14:creationId xmlns:p14="http://schemas.microsoft.com/office/powerpoint/2010/main" val="3929791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7846E4-A638-C854-3361-260DE3961F69}"/>
              </a:ext>
            </a:extLst>
          </p:cNvPr>
          <p:cNvSpPr>
            <a:spLocks noGrp="1"/>
          </p:cNvSpPr>
          <p:nvPr>
            <p:ph idx="1"/>
          </p:nvPr>
        </p:nvSpPr>
        <p:spPr>
          <a:xfrm>
            <a:off x="784058" y="1747419"/>
            <a:ext cx="10515600" cy="4351338"/>
          </a:xfrm>
        </p:spPr>
        <p:txBody>
          <a:bodyPr>
            <a:normAutofit/>
          </a:bodyPr>
          <a:lstStyle/>
          <a:p>
            <a:pPr marL="0" indent="0">
              <a:buNone/>
            </a:pP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经过这几天的学习，我对</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icon</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image</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两个组件的运用熟悉一些，而</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text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view</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组件的格式处理还有所欠缺，尤其是</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style</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class</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对应的参数及其决定的格式还要做更深入的了解。我认为主动试错，不仅是仅仅局限于命令行里的报错，更重要的是没有达到我们的预期效果，让我能从差异和错误中积极寻找解决方案，这是主动试错法对我的最大影响。在一个样例中，各个模块的实现可能是由多个部分组成的而它们之间又有相互依赖的关系，如何对各个模块进行区分，是我在这几天努力学习的。而拆解组合和近似对比法，更多的是对最小系统法的具体实现，我也以它们为左膀右臂来帮助我进行详细的分析。总的来说，这些方法对我自主学习能力的提升有非常大的帮助作用，包括这些方法能让我更好的利用网络，书籍去寻找答案，那不是单纯的靠向他人提问的方式，依赖别人解决问题。</a:t>
            </a:r>
          </a:p>
          <a:p>
            <a:pPr marL="0" indent="0">
              <a:buNone/>
            </a:pPr>
            <a:endParaRPr lang="zh-CN" altLang="en-US" sz="2400" dirty="0"/>
          </a:p>
        </p:txBody>
      </p:sp>
      <p:sp>
        <p:nvSpPr>
          <p:cNvPr id="4" name="文本框 3">
            <a:extLst>
              <a:ext uri="{FF2B5EF4-FFF2-40B4-BE49-F238E27FC236}">
                <a16:creationId xmlns:a16="http://schemas.microsoft.com/office/drawing/2014/main" id="{EDEC17EC-52AF-D361-ADCA-3B9CF83C4360}"/>
              </a:ext>
            </a:extLst>
          </p:cNvPr>
          <p:cNvSpPr txBox="1"/>
          <p:nvPr/>
        </p:nvSpPr>
        <p:spPr>
          <a:xfrm>
            <a:off x="908385" y="535405"/>
            <a:ext cx="3429000" cy="646331"/>
          </a:xfrm>
          <a:prstGeom prst="rect">
            <a:avLst/>
          </a:prstGeom>
          <a:noFill/>
        </p:spPr>
        <p:txBody>
          <a:bodyPr wrap="square" rtlCol="0">
            <a:spAutoFit/>
          </a:bodyPr>
          <a:lstStyle/>
          <a:p>
            <a:r>
              <a:rPr lang="zh-CN" altLang="en-US" sz="3600" dirty="0"/>
              <a:t>掌握情况和感受</a:t>
            </a:r>
          </a:p>
        </p:txBody>
      </p:sp>
    </p:spTree>
    <p:extLst>
      <p:ext uri="{BB962C8B-B14F-4D97-AF65-F5344CB8AC3E}">
        <p14:creationId xmlns:p14="http://schemas.microsoft.com/office/powerpoint/2010/main" val="254560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F50C30-4E66-32F7-AF4C-9ED014415C19}"/>
              </a:ext>
            </a:extLst>
          </p:cNvPr>
          <p:cNvSpPr>
            <a:spLocks noGrp="1"/>
          </p:cNvSpPr>
          <p:nvPr>
            <p:ph idx="1"/>
          </p:nvPr>
        </p:nvSpPr>
        <p:spPr>
          <a:xfrm>
            <a:off x="3731559" y="2724803"/>
            <a:ext cx="4728882" cy="1408393"/>
          </a:xfrm>
        </p:spPr>
        <p:txBody>
          <a:bodyPr>
            <a:normAutofit/>
          </a:bodyPr>
          <a:lstStyle/>
          <a:p>
            <a:pPr marL="0" indent="0">
              <a:buNone/>
            </a:pPr>
            <a:r>
              <a:rPr lang="zh-CN" altLang="en-US" sz="8800" dirty="0"/>
              <a:t>谢谢老师</a:t>
            </a:r>
          </a:p>
        </p:txBody>
      </p:sp>
    </p:spTree>
    <p:extLst>
      <p:ext uri="{BB962C8B-B14F-4D97-AF65-F5344CB8AC3E}">
        <p14:creationId xmlns:p14="http://schemas.microsoft.com/office/powerpoint/2010/main" val="381900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D205C-A4DA-1889-9A1F-1E25846AA326}"/>
              </a:ext>
            </a:extLst>
          </p:cNvPr>
          <p:cNvSpPr>
            <a:spLocks noGrp="1"/>
          </p:cNvSpPr>
          <p:nvPr>
            <p:ph type="title"/>
          </p:nvPr>
        </p:nvSpPr>
        <p:spPr/>
        <p:txBody>
          <a:bodyPr/>
          <a:lstStyle/>
          <a:p>
            <a:r>
              <a:rPr lang="zh-CN" altLang="en-US" b="0" i="0" dirty="0">
                <a:solidFill>
                  <a:srgbClr val="000000"/>
                </a:solidFill>
                <a:effectLst/>
                <a:latin typeface="Roboto" panose="020F0502020204030204" pitchFamily="2" charset="0"/>
              </a:rPr>
              <a:t>熟悉</a:t>
            </a:r>
            <a:r>
              <a:rPr lang="en-US" altLang="zh-CN" b="0" i="0" dirty="0">
                <a:solidFill>
                  <a:srgbClr val="000000"/>
                </a:solidFill>
                <a:effectLst/>
                <a:latin typeface="Roboto" panose="020F0502020204030204" pitchFamily="2" charset="0"/>
              </a:rPr>
              <a:t>text</a:t>
            </a:r>
            <a:r>
              <a:rPr lang="zh-CN" altLang="en-US" b="0" i="0" dirty="0">
                <a:solidFill>
                  <a:srgbClr val="000000"/>
                </a:solidFill>
                <a:effectLst/>
                <a:latin typeface="Roboto" panose="020F0502020204030204" pitchFamily="2" charset="0"/>
              </a:rPr>
              <a:t>组件</a:t>
            </a:r>
            <a:endParaRPr lang="zh-CN" altLang="en-US" dirty="0"/>
          </a:p>
        </p:txBody>
      </p:sp>
      <p:sp>
        <p:nvSpPr>
          <p:cNvPr id="3" name="内容占位符 2">
            <a:extLst>
              <a:ext uri="{FF2B5EF4-FFF2-40B4-BE49-F238E27FC236}">
                <a16:creationId xmlns:a16="http://schemas.microsoft.com/office/drawing/2014/main" id="{BD031338-D880-81DC-4975-07F1D1F159C2}"/>
              </a:ext>
            </a:extLst>
          </p:cNvPr>
          <p:cNvSpPr>
            <a:spLocks noGrp="1"/>
          </p:cNvSpPr>
          <p:nvPr>
            <p:ph idx="1"/>
          </p:nvPr>
        </p:nvSpPr>
        <p:spPr>
          <a:xfrm>
            <a:off x="826168" y="2312907"/>
            <a:ext cx="10515600" cy="2956928"/>
          </a:xfrm>
        </p:spPr>
        <p:txBody>
          <a:bodyPr/>
          <a:lstStyle/>
          <a:p>
            <a:pPr marL="0" indent="0">
              <a:buNone/>
            </a:pPr>
            <a:r>
              <a:rPr lang="en-US" altLang="zh-CN" dirty="0"/>
              <a:t>view</a:t>
            </a:r>
            <a:r>
              <a:rPr lang="zh-CN" altLang="en-US" dirty="0"/>
              <a:t>和</a:t>
            </a:r>
            <a:r>
              <a:rPr lang="en-US" altLang="zh-CN" dirty="0"/>
              <a:t>text</a:t>
            </a:r>
            <a:r>
              <a:rPr lang="zh-CN" altLang="en-US" dirty="0"/>
              <a:t>组件可以添加</a:t>
            </a:r>
            <a:r>
              <a:rPr lang="en-US" altLang="zh-CN" dirty="0"/>
              <a:t>class</a:t>
            </a:r>
            <a:r>
              <a:rPr lang="zh-CN" altLang="en-US" dirty="0"/>
              <a:t>值，以添加背景、格式</a:t>
            </a:r>
            <a:endParaRPr lang="en-US" altLang="zh-CN" dirty="0"/>
          </a:p>
          <a:p>
            <a:pPr marL="0" indent="0">
              <a:buNone/>
            </a:pPr>
            <a:r>
              <a:rPr lang="en-US" altLang="zh-CN" dirty="0"/>
              <a:t>class</a:t>
            </a:r>
            <a:r>
              <a:rPr lang="zh-CN" altLang="en-US" dirty="0"/>
              <a:t>值要写在</a:t>
            </a:r>
            <a:r>
              <a:rPr lang="en-US" altLang="zh-CN" dirty="0"/>
              <a:t>.</a:t>
            </a:r>
            <a:r>
              <a:rPr lang="en-US" altLang="zh-CN" dirty="0" err="1"/>
              <a:t>wxss</a:t>
            </a:r>
            <a:r>
              <a:rPr lang="zh-CN" altLang="en-US" dirty="0"/>
              <a:t>文件里</a:t>
            </a:r>
            <a:endParaRPr lang="en-US" altLang="zh-CN" dirty="0"/>
          </a:p>
          <a:p>
            <a:pPr marL="0" indent="0">
              <a:buNone/>
            </a:pPr>
            <a:r>
              <a:rPr lang="en-US" altLang="zh-CN" dirty="0"/>
              <a:t>view</a:t>
            </a:r>
            <a:r>
              <a:rPr lang="zh-CN" altLang="en-US" dirty="0"/>
              <a:t>可以嵌套非文本内容</a:t>
            </a:r>
            <a:endParaRPr lang="en-US" altLang="zh-CN" dirty="0"/>
          </a:p>
          <a:p>
            <a:pPr marL="0" indent="0">
              <a:buNone/>
            </a:pPr>
            <a:r>
              <a:rPr lang="en-US" altLang="zh-CN" dirty="0"/>
              <a:t>text</a:t>
            </a:r>
            <a:r>
              <a:rPr lang="zh-CN" altLang="en-US" dirty="0"/>
              <a:t>中间只能夹字符</a:t>
            </a:r>
            <a:endParaRPr lang="en-US" altLang="zh-CN" dirty="0"/>
          </a:p>
          <a:p>
            <a:pPr marL="0" indent="0">
              <a:buNone/>
            </a:pPr>
            <a:r>
              <a:rPr lang="en-US" altLang="zh-CN" dirty="0"/>
              <a:t>view</a:t>
            </a:r>
            <a:r>
              <a:rPr lang="zh-CN" altLang="en-US" dirty="0"/>
              <a:t>中的内容可以放在</a:t>
            </a:r>
            <a:r>
              <a:rPr lang="en-US" altLang="zh-CN" dirty="0"/>
              <a:t>class</a:t>
            </a:r>
            <a:r>
              <a:rPr lang="zh-CN" altLang="en-US" dirty="0"/>
              <a:t>值内，也可以夹在</a:t>
            </a:r>
            <a:r>
              <a:rPr lang="en-US" altLang="zh-CN" dirty="0"/>
              <a:t>view</a:t>
            </a:r>
            <a:r>
              <a:rPr lang="zh-CN" altLang="en-US" dirty="0"/>
              <a:t>内</a:t>
            </a:r>
            <a:endParaRPr lang="en-US" altLang="zh-CN" dirty="0"/>
          </a:p>
        </p:txBody>
      </p:sp>
    </p:spTree>
    <p:extLst>
      <p:ext uri="{BB962C8B-B14F-4D97-AF65-F5344CB8AC3E}">
        <p14:creationId xmlns:p14="http://schemas.microsoft.com/office/powerpoint/2010/main" val="2933658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a:extLst>
              <a:ext uri="{FF2B5EF4-FFF2-40B4-BE49-F238E27FC236}">
                <a16:creationId xmlns:a16="http://schemas.microsoft.com/office/drawing/2014/main" id="{3B313EBF-FE11-E2A1-E546-C58217D77E99}"/>
              </a:ext>
            </a:extLst>
          </p:cNvPr>
          <p:cNvPicPr>
            <a:picLocks noChangeAspect="1"/>
          </p:cNvPicPr>
          <p:nvPr/>
        </p:nvPicPr>
        <p:blipFill>
          <a:blip r:embed="rId2"/>
          <a:stretch>
            <a:fillRect/>
          </a:stretch>
        </p:blipFill>
        <p:spPr>
          <a:xfrm>
            <a:off x="621625" y="2192175"/>
            <a:ext cx="6356435" cy="324054"/>
          </a:xfrm>
          <a:prstGeom prst="rect">
            <a:avLst/>
          </a:prstGeom>
        </p:spPr>
      </p:pic>
      <p:pic>
        <p:nvPicPr>
          <p:cNvPr id="22" name="图片 21">
            <a:extLst>
              <a:ext uri="{FF2B5EF4-FFF2-40B4-BE49-F238E27FC236}">
                <a16:creationId xmlns:a16="http://schemas.microsoft.com/office/drawing/2014/main" id="{21A055AC-29ED-7915-69B3-E0EB93D42738}"/>
              </a:ext>
            </a:extLst>
          </p:cNvPr>
          <p:cNvPicPr>
            <a:picLocks noChangeAspect="1"/>
          </p:cNvPicPr>
          <p:nvPr/>
        </p:nvPicPr>
        <p:blipFill>
          <a:blip r:embed="rId3"/>
          <a:stretch>
            <a:fillRect/>
          </a:stretch>
        </p:blipFill>
        <p:spPr>
          <a:xfrm>
            <a:off x="7380613" y="2192175"/>
            <a:ext cx="2258680" cy="272429"/>
          </a:xfrm>
          <a:prstGeom prst="rect">
            <a:avLst/>
          </a:prstGeom>
        </p:spPr>
      </p:pic>
      <p:pic>
        <p:nvPicPr>
          <p:cNvPr id="24" name="图片 23">
            <a:extLst>
              <a:ext uri="{FF2B5EF4-FFF2-40B4-BE49-F238E27FC236}">
                <a16:creationId xmlns:a16="http://schemas.microsoft.com/office/drawing/2014/main" id="{8DA22762-FBA6-322A-A592-FD34FCE0710D}"/>
              </a:ext>
            </a:extLst>
          </p:cNvPr>
          <p:cNvPicPr>
            <a:picLocks noChangeAspect="1"/>
          </p:cNvPicPr>
          <p:nvPr/>
        </p:nvPicPr>
        <p:blipFill>
          <a:blip r:embed="rId4"/>
          <a:stretch>
            <a:fillRect/>
          </a:stretch>
        </p:blipFill>
        <p:spPr>
          <a:xfrm>
            <a:off x="645695" y="4403411"/>
            <a:ext cx="4524876" cy="340020"/>
          </a:xfrm>
          <a:prstGeom prst="rect">
            <a:avLst/>
          </a:prstGeom>
        </p:spPr>
      </p:pic>
      <p:pic>
        <p:nvPicPr>
          <p:cNvPr id="26" name="图片 25">
            <a:extLst>
              <a:ext uri="{FF2B5EF4-FFF2-40B4-BE49-F238E27FC236}">
                <a16:creationId xmlns:a16="http://schemas.microsoft.com/office/drawing/2014/main" id="{646EE40B-E969-860B-F3E4-EED605BCEE3E}"/>
              </a:ext>
            </a:extLst>
          </p:cNvPr>
          <p:cNvPicPr>
            <a:picLocks noChangeAspect="1"/>
          </p:cNvPicPr>
          <p:nvPr/>
        </p:nvPicPr>
        <p:blipFill>
          <a:blip r:embed="rId5"/>
          <a:stretch>
            <a:fillRect/>
          </a:stretch>
        </p:blipFill>
        <p:spPr>
          <a:xfrm>
            <a:off x="5526006" y="4401062"/>
            <a:ext cx="1350042" cy="347480"/>
          </a:xfrm>
          <a:prstGeom prst="rect">
            <a:avLst/>
          </a:prstGeom>
        </p:spPr>
      </p:pic>
      <p:pic>
        <p:nvPicPr>
          <p:cNvPr id="28" name="图片 27">
            <a:extLst>
              <a:ext uri="{FF2B5EF4-FFF2-40B4-BE49-F238E27FC236}">
                <a16:creationId xmlns:a16="http://schemas.microsoft.com/office/drawing/2014/main" id="{91554940-3E0E-1669-9BF0-6621938922DA}"/>
              </a:ext>
            </a:extLst>
          </p:cNvPr>
          <p:cNvPicPr>
            <a:picLocks noChangeAspect="1"/>
          </p:cNvPicPr>
          <p:nvPr/>
        </p:nvPicPr>
        <p:blipFill>
          <a:blip r:embed="rId6"/>
          <a:stretch>
            <a:fillRect/>
          </a:stretch>
        </p:blipFill>
        <p:spPr>
          <a:xfrm>
            <a:off x="5526007" y="4982382"/>
            <a:ext cx="1350042" cy="313963"/>
          </a:xfrm>
          <a:prstGeom prst="rect">
            <a:avLst/>
          </a:prstGeom>
        </p:spPr>
      </p:pic>
      <p:pic>
        <p:nvPicPr>
          <p:cNvPr id="30" name="图片 29">
            <a:extLst>
              <a:ext uri="{FF2B5EF4-FFF2-40B4-BE49-F238E27FC236}">
                <a16:creationId xmlns:a16="http://schemas.microsoft.com/office/drawing/2014/main" id="{81DB2EBF-EBDF-AEED-23BB-7CE9560187A3}"/>
              </a:ext>
            </a:extLst>
          </p:cNvPr>
          <p:cNvPicPr>
            <a:picLocks noChangeAspect="1"/>
          </p:cNvPicPr>
          <p:nvPr/>
        </p:nvPicPr>
        <p:blipFill>
          <a:blip r:embed="rId7"/>
          <a:stretch>
            <a:fillRect/>
          </a:stretch>
        </p:blipFill>
        <p:spPr>
          <a:xfrm>
            <a:off x="596816" y="5030554"/>
            <a:ext cx="4573755" cy="278967"/>
          </a:xfrm>
          <a:prstGeom prst="rect">
            <a:avLst/>
          </a:prstGeom>
        </p:spPr>
      </p:pic>
      <p:pic>
        <p:nvPicPr>
          <p:cNvPr id="32" name="图片 31">
            <a:extLst>
              <a:ext uri="{FF2B5EF4-FFF2-40B4-BE49-F238E27FC236}">
                <a16:creationId xmlns:a16="http://schemas.microsoft.com/office/drawing/2014/main" id="{5124221C-AF09-54AD-DB11-1E324A0E11B7}"/>
              </a:ext>
            </a:extLst>
          </p:cNvPr>
          <p:cNvPicPr>
            <a:picLocks noChangeAspect="1"/>
          </p:cNvPicPr>
          <p:nvPr/>
        </p:nvPicPr>
        <p:blipFill>
          <a:blip r:embed="rId8"/>
          <a:stretch>
            <a:fillRect/>
          </a:stretch>
        </p:blipFill>
        <p:spPr>
          <a:xfrm>
            <a:off x="7350855" y="4334267"/>
            <a:ext cx="792958" cy="352426"/>
          </a:xfrm>
          <a:prstGeom prst="rect">
            <a:avLst/>
          </a:prstGeom>
        </p:spPr>
      </p:pic>
      <p:pic>
        <p:nvPicPr>
          <p:cNvPr id="34" name="图片 33">
            <a:extLst>
              <a:ext uri="{FF2B5EF4-FFF2-40B4-BE49-F238E27FC236}">
                <a16:creationId xmlns:a16="http://schemas.microsoft.com/office/drawing/2014/main" id="{A67E1CF0-13D4-6185-210E-2532C773CA20}"/>
              </a:ext>
            </a:extLst>
          </p:cNvPr>
          <p:cNvPicPr>
            <a:picLocks noChangeAspect="1"/>
          </p:cNvPicPr>
          <p:nvPr/>
        </p:nvPicPr>
        <p:blipFill>
          <a:blip r:embed="rId9"/>
          <a:stretch>
            <a:fillRect/>
          </a:stretch>
        </p:blipFill>
        <p:spPr>
          <a:xfrm>
            <a:off x="7350855" y="4952217"/>
            <a:ext cx="941888" cy="313963"/>
          </a:xfrm>
          <a:prstGeom prst="rect">
            <a:avLst/>
          </a:prstGeom>
        </p:spPr>
      </p:pic>
      <p:sp>
        <p:nvSpPr>
          <p:cNvPr id="37" name="文本框 36">
            <a:extLst>
              <a:ext uri="{FF2B5EF4-FFF2-40B4-BE49-F238E27FC236}">
                <a16:creationId xmlns:a16="http://schemas.microsoft.com/office/drawing/2014/main" id="{0E372F62-BADE-BCF6-86D2-429D20B007EE}"/>
              </a:ext>
            </a:extLst>
          </p:cNvPr>
          <p:cNvSpPr txBox="1"/>
          <p:nvPr/>
        </p:nvSpPr>
        <p:spPr>
          <a:xfrm>
            <a:off x="621625" y="1761069"/>
            <a:ext cx="652714" cy="369332"/>
          </a:xfrm>
          <a:prstGeom prst="rect">
            <a:avLst/>
          </a:prstGeom>
          <a:noFill/>
        </p:spPr>
        <p:txBody>
          <a:bodyPr wrap="square" rtlCol="0">
            <a:spAutoFit/>
          </a:bodyPr>
          <a:lstStyle/>
          <a:p>
            <a:r>
              <a:rPr lang="en-US" altLang="zh-CN" dirty="0"/>
              <a:t>text</a:t>
            </a:r>
            <a:endParaRPr lang="zh-CN" altLang="en-US" dirty="0"/>
          </a:p>
        </p:txBody>
      </p:sp>
      <p:sp>
        <p:nvSpPr>
          <p:cNvPr id="38" name="文本框 37">
            <a:extLst>
              <a:ext uri="{FF2B5EF4-FFF2-40B4-BE49-F238E27FC236}">
                <a16:creationId xmlns:a16="http://schemas.microsoft.com/office/drawing/2014/main" id="{F07A8940-8206-2791-B12F-303E8072248B}"/>
              </a:ext>
            </a:extLst>
          </p:cNvPr>
          <p:cNvSpPr txBox="1"/>
          <p:nvPr/>
        </p:nvSpPr>
        <p:spPr>
          <a:xfrm>
            <a:off x="645696" y="3976543"/>
            <a:ext cx="652714" cy="369332"/>
          </a:xfrm>
          <a:prstGeom prst="rect">
            <a:avLst/>
          </a:prstGeom>
          <a:noFill/>
        </p:spPr>
        <p:txBody>
          <a:bodyPr wrap="square" rtlCol="0">
            <a:spAutoFit/>
          </a:bodyPr>
          <a:lstStyle/>
          <a:p>
            <a:r>
              <a:rPr lang="en-US" altLang="zh-CN" dirty="0"/>
              <a:t>view</a:t>
            </a:r>
            <a:endParaRPr lang="zh-CN" altLang="en-US" dirty="0"/>
          </a:p>
        </p:txBody>
      </p:sp>
      <p:sp>
        <p:nvSpPr>
          <p:cNvPr id="40" name="文本框 39">
            <a:extLst>
              <a:ext uri="{FF2B5EF4-FFF2-40B4-BE49-F238E27FC236}">
                <a16:creationId xmlns:a16="http://schemas.microsoft.com/office/drawing/2014/main" id="{113AD129-75EC-7C48-D1A1-E66E295E9A78}"/>
              </a:ext>
            </a:extLst>
          </p:cNvPr>
          <p:cNvSpPr txBox="1"/>
          <p:nvPr/>
        </p:nvSpPr>
        <p:spPr>
          <a:xfrm>
            <a:off x="8384442" y="4152430"/>
            <a:ext cx="3116179" cy="1384995"/>
          </a:xfrm>
          <a:prstGeom prst="rect">
            <a:avLst/>
          </a:prstGeom>
          <a:noFill/>
        </p:spPr>
        <p:txBody>
          <a:bodyPr wrap="square" rtlCol="0">
            <a:spAutoFit/>
          </a:bodyPr>
          <a:lstStyle/>
          <a:p>
            <a:r>
              <a:rPr lang="zh-CN" altLang="en-US" sz="1400" dirty="0"/>
              <a:t>他们拥有相同的字号和字体，但是对齐方式不同。</a:t>
            </a:r>
            <a:endParaRPr lang="en-US" altLang="zh-CN" sz="1400" dirty="0"/>
          </a:p>
          <a:p>
            <a:r>
              <a:rPr lang="zh-CN" altLang="en-US" sz="1400" dirty="0"/>
              <a:t>更改</a:t>
            </a:r>
            <a:r>
              <a:rPr lang="en-US" altLang="zh-CN" sz="1400" dirty="0"/>
              <a:t>class</a:t>
            </a:r>
            <a:r>
              <a:rPr lang="zh-CN" altLang="en-US" sz="1400" dirty="0"/>
              <a:t>内的值，其位置取决于</a:t>
            </a:r>
            <a:r>
              <a:rPr lang="en-US" altLang="zh-CN" sz="1400" dirty="0"/>
              <a:t>class</a:t>
            </a:r>
            <a:r>
              <a:rPr lang="zh-CN" altLang="en-US" sz="1400" dirty="0"/>
              <a:t>内</a:t>
            </a:r>
            <a:r>
              <a:rPr lang="en-US" altLang="zh-CN" sz="1400" dirty="0"/>
              <a:t>top</a:t>
            </a:r>
            <a:r>
              <a:rPr lang="zh-CN" altLang="en-US" sz="1400" dirty="0"/>
              <a:t>和</a:t>
            </a:r>
            <a:r>
              <a:rPr lang="en-US" altLang="zh-CN" sz="1400" dirty="0"/>
              <a:t>left</a:t>
            </a:r>
            <a:r>
              <a:rPr lang="zh-CN" altLang="en-US" sz="1400" dirty="0"/>
              <a:t>的值，而直接在</a:t>
            </a:r>
            <a:r>
              <a:rPr lang="en-US" altLang="zh-CN" sz="1400" dirty="0"/>
              <a:t>&lt;view&gt;</a:t>
            </a:r>
            <a:r>
              <a:rPr lang="zh-CN" altLang="en-US" sz="1400" dirty="0"/>
              <a:t>和</a:t>
            </a:r>
            <a:r>
              <a:rPr lang="en-US" altLang="zh-CN" sz="1400" dirty="0"/>
              <a:t>&lt;/view&gt;</a:t>
            </a:r>
            <a:r>
              <a:rPr lang="zh-CN" altLang="en-US" sz="1400" dirty="0"/>
              <a:t>之间添加字符</a:t>
            </a:r>
            <a:r>
              <a:rPr lang="en-US" altLang="zh-CN" sz="1400" dirty="0"/>
              <a:t>,</a:t>
            </a:r>
            <a:r>
              <a:rPr lang="zh-CN" altLang="en-US" sz="1400" dirty="0"/>
              <a:t>位置默认是左对齐居上</a:t>
            </a:r>
            <a:r>
              <a:rPr lang="en-US" altLang="zh-CN" sz="1400" dirty="0"/>
              <a:t>.</a:t>
            </a:r>
            <a:endParaRPr lang="zh-CN" altLang="en-US" sz="1400" dirty="0"/>
          </a:p>
        </p:txBody>
      </p:sp>
      <p:pic>
        <p:nvPicPr>
          <p:cNvPr id="42" name="图片 41">
            <a:extLst>
              <a:ext uri="{FF2B5EF4-FFF2-40B4-BE49-F238E27FC236}">
                <a16:creationId xmlns:a16="http://schemas.microsoft.com/office/drawing/2014/main" id="{4ED1AF6D-79D5-A597-E65C-4985709C88B5}"/>
              </a:ext>
            </a:extLst>
          </p:cNvPr>
          <p:cNvPicPr>
            <a:picLocks noChangeAspect="1"/>
          </p:cNvPicPr>
          <p:nvPr/>
        </p:nvPicPr>
        <p:blipFill>
          <a:blip r:embed="rId10"/>
          <a:stretch>
            <a:fillRect/>
          </a:stretch>
        </p:blipFill>
        <p:spPr>
          <a:xfrm>
            <a:off x="616862" y="2748376"/>
            <a:ext cx="5262563" cy="362557"/>
          </a:xfrm>
          <a:prstGeom prst="rect">
            <a:avLst/>
          </a:prstGeom>
        </p:spPr>
      </p:pic>
      <p:pic>
        <p:nvPicPr>
          <p:cNvPr id="44" name="图片 43">
            <a:extLst>
              <a:ext uri="{FF2B5EF4-FFF2-40B4-BE49-F238E27FC236}">
                <a16:creationId xmlns:a16="http://schemas.microsoft.com/office/drawing/2014/main" id="{AA4F3BB3-0126-CC2A-7708-FFF8024BDFF0}"/>
              </a:ext>
            </a:extLst>
          </p:cNvPr>
          <p:cNvPicPr>
            <a:picLocks noChangeAspect="1"/>
          </p:cNvPicPr>
          <p:nvPr/>
        </p:nvPicPr>
        <p:blipFill>
          <a:blip r:embed="rId11"/>
          <a:stretch>
            <a:fillRect/>
          </a:stretch>
        </p:blipFill>
        <p:spPr>
          <a:xfrm>
            <a:off x="6276968" y="2719849"/>
            <a:ext cx="3362325" cy="390525"/>
          </a:xfrm>
          <a:prstGeom prst="rect">
            <a:avLst/>
          </a:prstGeom>
        </p:spPr>
      </p:pic>
      <p:sp>
        <p:nvSpPr>
          <p:cNvPr id="48" name="文本框 47">
            <a:extLst>
              <a:ext uri="{FF2B5EF4-FFF2-40B4-BE49-F238E27FC236}">
                <a16:creationId xmlns:a16="http://schemas.microsoft.com/office/drawing/2014/main" id="{ED198A82-F085-EC7C-D9D7-025796377DD1}"/>
              </a:ext>
            </a:extLst>
          </p:cNvPr>
          <p:cNvSpPr txBox="1"/>
          <p:nvPr/>
        </p:nvSpPr>
        <p:spPr>
          <a:xfrm>
            <a:off x="9925917" y="2190990"/>
            <a:ext cx="1550634" cy="738664"/>
          </a:xfrm>
          <a:prstGeom prst="rect">
            <a:avLst/>
          </a:prstGeom>
          <a:noFill/>
        </p:spPr>
        <p:txBody>
          <a:bodyPr wrap="square" rtlCol="0">
            <a:spAutoFit/>
          </a:bodyPr>
          <a:lstStyle/>
          <a:p>
            <a:r>
              <a:rPr lang="en-US" altLang="zh-CN" sz="1400" dirty="0"/>
              <a:t>text</a:t>
            </a:r>
            <a:r>
              <a:rPr lang="zh-CN" altLang="en-US" sz="1400" dirty="0"/>
              <a:t>内不能插入</a:t>
            </a:r>
            <a:r>
              <a:rPr lang="en-US" altLang="zh-CN" sz="1400" dirty="0"/>
              <a:t>icon</a:t>
            </a:r>
            <a:r>
              <a:rPr lang="zh-CN" altLang="en-US" sz="1400" dirty="0"/>
              <a:t>等非文本内容</a:t>
            </a:r>
          </a:p>
        </p:txBody>
      </p:sp>
      <p:sp>
        <p:nvSpPr>
          <p:cNvPr id="5" name="标题 1">
            <a:extLst>
              <a:ext uri="{FF2B5EF4-FFF2-40B4-BE49-F238E27FC236}">
                <a16:creationId xmlns:a16="http://schemas.microsoft.com/office/drawing/2014/main" id="{F8765D9D-1A3B-053D-44A3-D4035D14EDF5}"/>
              </a:ext>
            </a:extLst>
          </p:cNvPr>
          <p:cNvSpPr txBox="1">
            <a:spLocks/>
          </p:cNvSpPr>
          <p:nvPr/>
        </p:nvSpPr>
        <p:spPr>
          <a:xfrm>
            <a:off x="838200" y="-164269"/>
            <a:ext cx="13936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实验</a:t>
            </a:r>
          </a:p>
        </p:txBody>
      </p:sp>
    </p:spTree>
    <p:extLst>
      <p:ext uri="{BB962C8B-B14F-4D97-AF65-F5344CB8AC3E}">
        <p14:creationId xmlns:p14="http://schemas.microsoft.com/office/powerpoint/2010/main" val="1169104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D205C-A4DA-1889-9A1F-1E25846AA326}"/>
              </a:ext>
            </a:extLst>
          </p:cNvPr>
          <p:cNvSpPr>
            <a:spLocks noGrp="1"/>
          </p:cNvSpPr>
          <p:nvPr>
            <p:ph type="title"/>
          </p:nvPr>
        </p:nvSpPr>
        <p:spPr/>
        <p:txBody>
          <a:bodyPr/>
          <a:lstStyle/>
          <a:p>
            <a:r>
              <a:rPr lang="zh-CN" altLang="en-US" b="0" i="0" dirty="0">
                <a:solidFill>
                  <a:srgbClr val="000000"/>
                </a:solidFill>
                <a:effectLst/>
                <a:latin typeface="Roboto" panose="02000000000000000000" pitchFamily="2" charset="0"/>
              </a:rPr>
              <a:t>熟悉</a:t>
            </a:r>
            <a:r>
              <a:rPr lang="en-US" altLang="zh-CN" b="0" i="0" dirty="0">
                <a:solidFill>
                  <a:srgbClr val="000000"/>
                </a:solidFill>
                <a:effectLst/>
                <a:latin typeface="Roboto" panose="02000000000000000000" pitchFamily="2" charset="0"/>
              </a:rPr>
              <a:t>icon</a:t>
            </a:r>
            <a:r>
              <a:rPr lang="zh-CN" altLang="en-US" b="0" i="0" dirty="0">
                <a:solidFill>
                  <a:srgbClr val="000000"/>
                </a:solidFill>
                <a:effectLst/>
                <a:latin typeface="Roboto" panose="02000000000000000000" pitchFamily="2" charset="0"/>
              </a:rPr>
              <a:t>组件</a:t>
            </a:r>
            <a:endParaRPr lang="zh-CN" altLang="en-US" dirty="0"/>
          </a:p>
        </p:txBody>
      </p:sp>
      <p:sp>
        <p:nvSpPr>
          <p:cNvPr id="3" name="内容占位符 2">
            <a:extLst>
              <a:ext uri="{FF2B5EF4-FFF2-40B4-BE49-F238E27FC236}">
                <a16:creationId xmlns:a16="http://schemas.microsoft.com/office/drawing/2014/main" id="{BD031338-D880-81DC-4975-07F1D1F159C2}"/>
              </a:ext>
            </a:extLst>
          </p:cNvPr>
          <p:cNvSpPr>
            <a:spLocks noGrp="1"/>
          </p:cNvSpPr>
          <p:nvPr>
            <p:ph idx="1"/>
          </p:nvPr>
        </p:nvSpPr>
        <p:spPr>
          <a:xfrm>
            <a:off x="838200" y="2379079"/>
            <a:ext cx="10515600" cy="2475664"/>
          </a:xfrm>
        </p:spPr>
        <p:txBody>
          <a:bodyPr>
            <a:normAutofit fontScale="92500"/>
          </a:bodyPr>
          <a:lstStyle/>
          <a:p>
            <a:pPr marL="0" indent="0">
              <a:buNone/>
            </a:pPr>
            <a:r>
              <a:rPr lang="en-US" altLang="zh-CN" sz="2400" b="0" dirty="0" err="1">
                <a:effectLst/>
                <a:latin typeface="Consolas" panose="020B0609020204030204" pitchFamily="49" charset="0"/>
              </a:rPr>
              <a:t>iconColor</a:t>
            </a:r>
            <a:r>
              <a:rPr lang="en-US" altLang="zh-CN" sz="2400" b="0" dirty="0">
                <a:effectLst/>
                <a:latin typeface="Consolas" panose="020B0609020204030204" pitchFamily="49" charset="0"/>
              </a:rPr>
              <a:t>: red, orange, yellow, green, </a:t>
            </a:r>
            <a:r>
              <a:rPr lang="en-US" altLang="zh-CN" sz="2400" b="0" dirty="0" err="1">
                <a:effectLst/>
                <a:latin typeface="Consolas" panose="020B0609020204030204" pitchFamily="49" charset="0"/>
              </a:rPr>
              <a:t>rgb</a:t>
            </a:r>
            <a:r>
              <a:rPr lang="en-US" altLang="zh-CN" sz="2400" b="0" dirty="0">
                <a:effectLst/>
                <a:latin typeface="Consolas" panose="020B0609020204030204" pitchFamily="49" charset="0"/>
              </a:rPr>
              <a:t>(0,255,255), blue, purple</a:t>
            </a:r>
          </a:p>
          <a:p>
            <a:pPr marL="0" indent="0">
              <a:buNone/>
            </a:pPr>
            <a:endParaRPr lang="en-US" altLang="zh-CN" sz="2400" b="0" dirty="0">
              <a:effectLst/>
              <a:latin typeface="Consolas" panose="020B0609020204030204" pitchFamily="49" charset="0"/>
            </a:endParaRPr>
          </a:p>
          <a:p>
            <a:pPr marL="0" indent="0">
              <a:buNone/>
            </a:pPr>
            <a:r>
              <a:rPr lang="en-US" altLang="zh-CN" sz="2400" b="0" dirty="0" err="1">
                <a:effectLst/>
                <a:latin typeface="Consolas" panose="020B0609020204030204" pitchFamily="49" charset="0"/>
              </a:rPr>
              <a:t>iconType</a:t>
            </a:r>
            <a:r>
              <a:rPr lang="en-US" altLang="zh-CN" sz="2400" b="0" dirty="0">
                <a:effectLst/>
                <a:latin typeface="Consolas" panose="020B0609020204030204" pitchFamily="49" charset="0"/>
              </a:rPr>
              <a:t>: success, </a:t>
            </a:r>
            <a:r>
              <a:rPr lang="en-US" altLang="zh-CN" sz="2400" b="0" dirty="0" err="1">
                <a:effectLst/>
                <a:latin typeface="Consolas" panose="020B0609020204030204" pitchFamily="49" charset="0"/>
              </a:rPr>
              <a:t>success_no_circle</a:t>
            </a:r>
            <a:r>
              <a:rPr lang="en-US" altLang="zh-CN" sz="2400" b="0" dirty="0">
                <a:effectLst/>
                <a:latin typeface="Consolas" panose="020B0609020204030204" pitchFamily="49" charset="0"/>
              </a:rPr>
              <a:t>, info, warn, waiting, cancel, download, search, clear</a:t>
            </a:r>
          </a:p>
          <a:p>
            <a:pPr marL="0" indent="0">
              <a:buNone/>
            </a:pPr>
            <a:endParaRPr lang="en-US" altLang="zh-CN" sz="2400" b="0" dirty="0">
              <a:effectLst/>
              <a:latin typeface="Consolas" panose="020B0609020204030204" pitchFamily="49" charset="0"/>
            </a:endParaRPr>
          </a:p>
          <a:p>
            <a:pPr marL="0" indent="0">
              <a:buNone/>
            </a:pPr>
            <a:r>
              <a:rPr lang="en-US" altLang="zh-CN" sz="2400" b="0" dirty="0">
                <a:effectLst/>
                <a:latin typeface="Consolas" panose="020B0609020204030204" pitchFamily="49" charset="0"/>
              </a:rPr>
              <a:t>&lt;icon t</a:t>
            </a:r>
            <a:r>
              <a:rPr lang="en-US" altLang="zh-CN" sz="2400" dirty="0">
                <a:latin typeface="Consolas" panose="020B0609020204030204" pitchFamily="49" charset="0"/>
              </a:rPr>
              <a:t>ype=</a:t>
            </a:r>
            <a:r>
              <a:rPr lang="zh-CN" altLang="en-US" sz="2400" dirty="0">
                <a:latin typeface="Consolas" panose="020B0609020204030204" pitchFamily="49" charset="0"/>
              </a:rPr>
              <a:t>“</a:t>
            </a:r>
            <a:r>
              <a:rPr lang="en-US" altLang="zh-CN" sz="2400" dirty="0">
                <a:latin typeface="Consolas" panose="020B0609020204030204" pitchFamily="49" charset="0"/>
              </a:rPr>
              <a:t>{</a:t>
            </a:r>
            <a:r>
              <a:rPr lang="en-US" altLang="zh-CN" sz="2400" dirty="0" err="1">
                <a:latin typeface="Consolas" panose="020B0609020204030204" pitchFamily="49" charset="0"/>
              </a:rPr>
              <a:t>iconType</a:t>
            </a:r>
            <a:r>
              <a:rPr lang="en-US" altLang="zh-CN" sz="2400" dirty="0">
                <a:latin typeface="Consolas" panose="020B0609020204030204" pitchFamily="49" charset="0"/>
              </a:rPr>
              <a:t>}</a:t>
            </a:r>
            <a:r>
              <a:rPr lang="zh-CN" altLang="en-US" sz="2400" dirty="0">
                <a:latin typeface="Consolas" panose="020B0609020204030204" pitchFamily="49" charset="0"/>
              </a:rPr>
              <a:t>” </a:t>
            </a:r>
            <a:r>
              <a:rPr lang="en-US" altLang="zh-CN" sz="2400" dirty="0">
                <a:latin typeface="Consolas" panose="020B0609020204030204" pitchFamily="49" charset="0"/>
              </a:rPr>
              <a:t>size=</a:t>
            </a:r>
            <a:r>
              <a:rPr lang="zh-CN" altLang="en-US" sz="2400" dirty="0">
                <a:latin typeface="Consolas" panose="020B0609020204030204" pitchFamily="49" charset="0"/>
              </a:rPr>
              <a:t>“</a:t>
            </a:r>
            <a:r>
              <a:rPr lang="en-US" altLang="zh-CN" sz="2400" dirty="0">
                <a:latin typeface="Consolas" panose="020B0609020204030204" pitchFamily="49" charset="0"/>
              </a:rPr>
              <a:t>{Num}</a:t>
            </a:r>
            <a:r>
              <a:rPr lang="zh-CN" altLang="en-US" sz="2400" dirty="0">
                <a:latin typeface="Consolas" panose="020B0609020204030204" pitchFamily="49" charset="0"/>
              </a:rPr>
              <a:t>” </a:t>
            </a:r>
            <a:r>
              <a:rPr lang="en-US" altLang="zh-CN" sz="2400" dirty="0">
                <a:latin typeface="Consolas" panose="020B0609020204030204" pitchFamily="49" charset="0"/>
              </a:rPr>
              <a:t>color=</a:t>
            </a:r>
            <a:r>
              <a:rPr lang="zh-CN" altLang="en-US" sz="2400" dirty="0">
                <a:latin typeface="Consolas" panose="020B0609020204030204" pitchFamily="49" charset="0"/>
              </a:rPr>
              <a:t>“</a:t>
            </a:r>
            <a:r>
              <a:rPr lang="en-US" altLang="zh-CN" sz="2400" dirty="0">
                <a:latin typeface="Consolas" panose="020B0609020204030204" pitchFamily="49" charset="0"/>
              </a:rPr>
              <a:t>{</a:t>
            </a:r>
            <a:r>
              <a:rPr lang="en-US" altLang="zh-CN" sz="2400" dirty="0" err="1">
                <a:latin typeface="Consolas" panose="020B0609020204030204" pitchFamily="49" charset="0"/>
              </a:rPr>
              <a:t>iconColor</a:t>
            </a:r>
            <a:r>
              <a:rPr lang="en-US" altLang="zh-CN" sz="2400" dirty="0">
                <a:latin typeface="Consolas" panose="020B0609020204030204" pitchFamily="49" charset="0"/>
              </a:rPr>
              <a:t>}</a:t>
            </a:r>
            <a:r>
              <a:rPr lang="zh-CN" altLang="en-US" sz="2400" dirty="0">
                <a:latin typeface="Consolas" panose="020B0609020204030204" pitchFamily="49" charset="0"/>
              </a:rPr>
              <a:t>”</a:t>
            </a:r>
            <a:r>
              <a:rPr lang="en-US" altLang="zh-CN" sz="2400" dirty="0">
                <a:latin typeface="Consolas" panose="020B0609020204030204" pitchFamily="49" charset="0"/>
              </a:rPr>
              <a:t>/&gt;</a:t>
            </a:r>
            <a:endParaRPr lang="en-US" altLang="zh-CN" sz="2400" b="0" dirty="0">
              <a:effectLst/>
              <a:latin typeface="Consolas" panose="020B0609020204030204" pitchFamily="49" charset="0"/>
            </a:endParaRPr>
          </a:p>
        </p:txBody>
      </p:sp>
    </p:spTree>
    <p:extLst>
      <p:ext uri="{BB962C8B-B14F-4D97-AF65-F5344CB8AC3E}">
        <p14:creationId xmlns:p14="http://schemas.microsoft.com/office/powerpoint/2010/main" val="182055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文本框 36">
            <a:extLst>
              <a:ext uri="{FF2B5EF4-FFF2-40B4-BE49-F238E27FC236}">
                <a16:creationId xmlns:a16="http://schemas.microsoft.com/office/drawing/2014/main" id="{0E372F62-BADE-BCF6-86D2-429D20B007EE}"/>
              </a:ext>
            </a:extLst>
          </p:cNvPr>
          <p:cNvSpPr txBox="1"/>
          <p:nvPr/>
        </p:nvSpPr>
        <p:spPr>
          <a:xfrm>
            <a:off x="10929407" y="425128"/>
            <a:ext cx="652714" cy="369332"/>
          </a:xfrm>
          <a:prstGeom prst="rect">
            <a:avLst/>
          </a:prstGeom>
          <a:noFill/>
        </p:spPr>
        <p:txBody>
          <a:bodyPr wrap="square" rtlCol="0">
            <a:spAutoFit/>
          </a:bodyPr>
          <a:lstStyle/>
          <a:p>
            <a:r>
              <a:rPr lang="en-US" altLang="zh-CN" dirty="0"/>
              <a:t>icon</a:t>
            </a:r>
            <a:endParaRPr lang="zh-CN" altLang="en-US" dirty="0"/>
          </a:p>
        </p:txBody>
      </p:sp>
      <p:pic>
        <p:nvPicPr>
          <p:cNvPr id="4" name="图片 3">
            <a:extLst>
              <a:ext uri="{FF2B5EF4-FFF2-40B4-BE49-F238E27FC236}">
                <a16:creationId xmlns:a16="http://schemas.microsoft.com/office/drawing/2014/main" id="{07E05EDF-0681-0E9E-3541-E1361ADF10A0}"/>
              </a:ext>
            </a:extLst>
          </p:cNvPr>
          <p:cNvPicPr>
            <a:picLocks noChangeAspect="1"/>
          </p:cNvPicPr>
          <p:nvPr/>
        </p:nvPicPr>
        <p:blipFill>
          <a:blip r:embed="rId2"/>
          <a:stretch>
            <a:fillRect/>
          </a:stretch>
        </p:blipFill>
        <p:spPr>
          <a:xfrm>
            <a:off x="438745" y="1657008"/>
            <a:ext cx="2516839" cy="3026160"/>
          </a:xfrm>
          <a:prstGeom prst="rect">
            <a:avLst/>
          </a:prstGeom>
        </p:spPr>
      </p:pic>
      <p:pic>
        <p:nvPicPr>
          <p:cNvPr id="6" name="图片 5">
            <a:extLst>
              <a:ext uri="{FF2B5EF4-FFF2-40B4-BE49-F238E27FC236}">
                <a16:creationId xmlns:a16="http://schemas.microsoft.com/office/drawing/2014/main" id="{1D740C4E-64EA-BA26-8F13-FEB80A16EE75}"/>
              </a:ext>
            </a:extLst>
          </p:cNvPr>
          <p:cNvPicPr>
            <a:picLocks noChangeAspect="1"/>
          </p:cNvPicPr>
          <p:nvPr/>
        </p:nvPicPr>
        <p:blipFill>
          <a:blip r:embed="rId3"/>
          <a:stretch>
            <a:fillRect/>
          </a:stretch>
        </p:blipFill>
        <p:spPr>
          <a:xfrm>
            <a:off x="6560946" y="1657008"/>
            <a:ext cx="2673718" cy="3086898"/>
          </a:xfrm>
          <a:prstGeom prst="rect">
            <a:avLst/>
          </a:prstGeom>
        </p:spPr>
      </p:pic>
      <p:pic>
        <p:nvPicPr>
          <p:cNvPr id="8" name="图片 7">
            <a:extLst>
              <a:ext uri="{FF2B5EF4-FFF2-40B4-BE49-F238E27FC236}">
                <a16:creationId xmlns:a16="http://schemas.microsoft.com/office/drawing/2014/main" id="{CDC920A3-7FC6-3983-0F3F-6762D0ED2D13}"/>
              </a:ext>
            </a:extLst>
          </p:cNvPr>
          <p:cNvPicPr>
            <a:picLocks noChangeAspect="1"/>
          </p:cNvPicPr>
          <p:nvPr/>
        </p:nvPicPr>
        <p:blipFill>
          <a:blip r:embed="rId4"/>
          <a:stretch>
            <a:fillRect/>
          </a:stretch>
        </p:blipFill>
        <p:spPr>
          <a:xfrm>
            <a:off x="3738442" y="1657008"/>
            <a:ext cx="2822504" cy="3086898"/>
          </a:xfrm>
          <a:prstGeom prst="rect">
            <a:avLst/>
          </a:prstGeom>
        </p:spPr>
      </p:pic>
      <p:sp>
        <p:nvSpPr>
          <p:cNvPr id="9" name="文本框 8">
            <a:extLst>
              <a:ext uri="{FF2B5EF4-FFF2-40B4-BE49-F238E27FC236}">
                <a16:creationId xmlns:a16="http://schemas.microsoft.com/office/drawing/2014/main" id="{27908D84-261D-04D3-B3DE-2BF4E62D0F30}"/>
              </a:ext>
            </a:extLst>
          </p:cNvPr>
          <p:cNvSpPr txBox="1"/>
          <p:nvPr/>
        </p:nvSpPr>
        <p:spPr>
          <a:xfrm>
            <a:off x="438745" y="1169136"/>
            <a:ext cx="2196390" cy="369332"/>
          </a:xfrm>
          <a:prstGeom prst="rect">
            <a:avLst/>
          </a:prstGeom>
          <a:noFill/>
        </p:spPr>
        <p:txBody>
          <a:bodyPr wrap="square" rtlCol="0">
            <a:spAutoFit/>
          </a:bodyPr>
          <a:lstStyle/>
          <a:p>
            <a:r>
              <a:rPr lang="zh-CN" altLang="en-US" dirty="0"/>
              <a:t>错误编译</a:t>
            </a:r>
          </a:p>
        </p:txBody>
      </p:sp>
      <p:sp>
        <p:nvSpPr>
          <p:cNvPr id="10" name="文本框 9">
            <a:extLst>
              <a:ext uri="{FF2B5EF4-FFF2-40B4-BE49-F238E27FC236}">
                <a16:creationId xmlns:a16="http://schemas.microsoft.com/office/drawing/2014/main" id="{F1570DDB-72F9-1404-9A98-E8AE1D10AA28}"/>
              </a:ext>
            </a:extLst>
          </p:cNvPr>
          <p:cNvSpPr txBox="1"/>
          <p:nvPr/>
        </p:nvSpPr>
        <p:spPr>
          <a:xfrm>
            <a:off x="3724061" y="1169136"/>
            <a:ext cx="2851266" cy="369332"/>
          </a:xfrm>
          <a:prstGeom prst="rect">
            <a:avLst/>
          </a:prstGeom>
          <a:noFill/>
        </p:spPr>
        <p:txBody>
          <a:bodyPr wrap="square" rtlCol="0">
            <a:spAutoFit/>
          </a:bodyPr>
          <a:lstStyle/>
          <a:p>
            <a:r>
              <a:rPr lang="zh-CN" altLang="en-US" dirty="0"/>
              <a:t>正确编译</a:t>
            </a:r>
          </a:p>
        </p:txBody>
      </p:sp>
      <p:sp>
        <p:nvSpPr>
          <p:cNvPr id="11" name="文本框 10">
            <a:extLst>
              <a:ext uri="{FF2B5EF4-FFF2-40B4-BE49-F238E27FC236}">
                <a16:creationId xmlns:a16="http://schemas.microsoft.com/office/drawing/2014/main" id="{BD8C9137-3C7C-23A4-77DA-B5CA652572FA}"/>
              </a:ext>
            </a:extLst>
          </p:cNvPr>
          <p:cNvSpPr txBox="1"/>
          <p:nvPr/>
        </p:nvSpPr>
        <p:spPr>
          <a:xfrm>
            <a:off x="9850581" y="1657008"/>
            <a:ext cx="1654233" cy="2862322"/>
          </a:xfrm>
          <a:prstGeom prst="rect">
            <a:avLst/>
          </a:prstGeom>
          <a:noFill/>
        </p:spPr>
        <p:txBody>
          <a:bodyPr wrap="square" rtlCol="0">
            <a:spAutoFit/>
          </a:bodyPr>
          <a:lstStyle/>
          <a:p>
            <a:r>
              <a:rPr lang="en-US" altLang="zh-CN" dirty="0"/>
              <a:t>Icon</a:t>
            </a:r>
            <a:r>
              <a:rPr lang="zh-CN" altLang="en-US" dirty="0"/>
              <a:t>同其他组件一样需要同时存在</a:t>
            </a:r>
            <a:r>
              <a:rPr lang="en-US" altLang="zh-CN" dirty="0"/>
              <a:t>&lt;icon&gt;</a:t>
            </a:r>
            <a:r>
              <a:rPr lang="zh-CN" altLang="en-US" dirty="0"/>
              <a:t>与</a:t>
            </a:r>
            <a:r>
              <a:rPr lang="en-US" altLang="zh-CN" dirty="0"/>
              <a:t>&lt;/icon&gt;</a:t>
            </a:r>
            <a:r>
              <a:rPr lang="zh-CN" altLang="en-US" dirty="0"/>
              <a:t>成对出现，然而可以用</a:t>
            </a:r>
            <a:r>
              <a:rPr lang="en-US" altLang="zh-CN" dirty="0"/>
              <a:t>&lt;icon type=“..” size=“..” color=“..” /&gt;</a:t>
            </a:r>
            <a:r>
              <a:rPr lang="zh-CN" altLang="en-US" dirty="0"/>
              <a:t>代替</a:t>
            </a:r>
          </a:p>
        </p:txBody>
      </p:sp>
      <p:pic>
        <p:nvPicPr>
          <p:cNvPr id="13" name="图片 12">
            <a:extLst>
              <a:ext uri="{FF2B5EF4-FFF2-40B4-BE49-F238E27FC236}">
                <a16:creationId xmlns:a16="http://schemas.microsoft.com/office/drawing/2014/main" id="{B3C2B245-2FEF-BF5E-E643-D01621395107}"/>
              </a:ext>
            </a:extLst>
          </p:cNvPr>
          <p:cNvPicPr>
            <a:picLocks noChangeAspect="1"/>
          </p:cNvPicPr>
          <p:nvPr/>
        </p:nvPicPr>
        <p:blipFill>
          <a:blip r:embed="rId5"/>
          <a:stretch>
            <a:fillRect/>
          </a:stretch>
        </p:blipFill>
        <p:spPr>
          <a:xfrm>
            <a:off x="2460567" y="5245087"/>
            <a:ext cx="9426633" cy="473677"/>
          </a:xfrm>
          <a:prstGeom prst="rect">
            <a:avLst/>
          </a:prstGeom>
        </p:spPr>
      </p:pic>
      <p:sp>
        <p:nvSpPr>
          <p:cNvPr id="14" name="文本框 13">
            <a:extLst>
              <a:ext uri="{FF2B5EF4-FFF2-40B4-BE49-F238E27FC236}">
                <a16:creationId xmlns:a16="http://schemas.microsoft.com/office/drawing/2014/main" id="{53D24318-041E-D85B-4E46-39B46E93D492}"/>
              </a:ext>
            </a:extLst>
          </p:cNvPr>
          <p:cNvSpPr txBox="1"/>
          <p:nvPr/>
        </p:nvSpPr>
        <p:spPr>
          <a:xfrm>
            <a:off x="304800" y="5083012"/>
            <a:ext cx="1914698" cy="923330"/>
          </a:xfrm>
          <a:prstGeom prst="rect">
            <a:avLst/>
          </a:prstGeom>
          <a:noFill/>
        </p:spPr>
        <p:txBody>
          <a:bodyPr wrap="square" rtlCol="0">
            <a:spAutoFit/>
          </a:bodyPr>
          <a:lstStyle/>
          <a:p>
            <a:r>
              <a:rPr lang="zh-CN" altLang="en-US" dirty="0"/>
              <a:t>使用</a:t>
            </a:r>
            <a:r>
              <a:rPr lang="en-US" altLang="zh-CN" dirty="0"/>
              <a:t>&lt;icon&gt;</a:t>
            </a:r>
            <a:r>
              <a:rPr lang="zh-CN" altLang="en-US" dirty="0"/>
              <a:t>与</a:t>
            </a:r>
            <a:r>
              <a:rPr lang="en-US" altLang="zh-CN" dirty="0"/>
              <a:t>&lt;/icon&gt;</a:t>
            </a:r>
            <a:r>
              <a:rPr lang="zh-CN" altLang="en-US" dirty="0"/>
              <a:t>时，中间的字符会被忽略</a:t>
            </a:r>
          </a:p>
        </p:txBody>
      </p:sp>
      <p:sp>
        <p:nvSpPr>
          <p:cNvPr id="17" name="标题 1">
            <a:extLst>
              <a:ext uri="{FF2B5EF4-FFF2-40B4-BE49-F238E27FC236}">
                <a16:creationId xmlns:a16="http://schemas.microsoft.com/office/drawing/2014/main" id="{847FB494-5273-E182-4C78-6208719C7ED8}"/>
              </a:ext>
            </a:extLst>
          </p:cNvPr>
          <p:cNvSpPr txBox="1">
            <a:spLocks/>
          </p:cNvSpPr>
          <p:nvPr/>
        </p:nvSpPr>
        <p:spPr>
          <a:xfrm>
            <a:off x="838200" y="-164269"/>
            <a:ext cx="13936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实验</a:t>
            </a:r>
          </a:p>
        </p:txBody>
      </p:sp>
    </p:spTree>
    <p:extLst>
      <p:ext uri="{BB962C8B-B14F-4D97-AF65-F5344CB8AC3E}">
        <p14:creationId xmlns:p14="http://schemas.microsoft.com/office/powerpoint/2010/main" val="196207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D205C-A4DA-1889-9A1F-1E25846AA326}"/>
              </a:ext>
            </a:extLst>
          </p:cNvPr>
          <p:cNvSpPr>
            <a:spLocks noGrp="1"/>
          </p:cNvSpPr>
          <p:nvPr>
            <p:ph type="title"/>
          </p:nvPr>
        </p:nvSpPr>
        <p:spPr>
          <a:xfrm>
            <a:off x="838200" y="-164269"/>
            <a:ext cx="1393658" cy="1325563"/>
          </a:xfrm>
        </p:spPr>
        <p:txBody>
          <a:bodyPr/>
          <a:lstStyle/>
          <a:p>
            <a:r>
              <a:rPr lang="zh-CN" altLang="en-US" dirty="0"/>
              <a:t>实验</a:t>
            </a:r>
          </a:p>
        </p:txBody>
      </p:sp>
      <p:sp>
        <p:nvSpPr>
          <p:cNvPr id="37" name="文本框 36">
            <a:extLst>
              <a:ext uri="{FF2B5EF4-FFF2-40B4-BE49-F238E27FC236}">
                <a16:creationId xmlns:a16="http://schemas.microsoft.com/office/drawing/2014/main" id="{0E372F62-BADE-BCF6-86D2-429D20B007EE}"/>
              </a:ext>
            </a:extLst>
          </p:cNvPr>
          <p:cNvSpPr txBox="1"/>
          <p:nvPr/>
        </p:nvSpPr>
        <p:spPr>
          <a:xfrm>
            <a:off x="10929407" y="425128"/>
            <a:ext cx="652714" cy="369332"/>
          </a:xfrm>
          <a:prstGeom prst="rect">
            <a:avLst/>
          </a:prstGeom>
          <a:noFill/>
        </p:spPr>
        <p:txBody>
          <a:bodyPr wrap="square" rtlCol="0">
            <a:spAutoFit/>
          </a:bodyPr>
          <a:lstStyle/>
          <a:p>
            <a:r>
              <a:rPr lang="en-US" altLang="zh-CN" dirty="0"/>
              <a:t>icon</a:t>
            </a:r>
            <a:endParaRPr lang="zh-CN" altLang="en-US" dirty="0"/>
          </a:p>
        </p:txBody>
      </p:sp>
      <p:pic>
        <p:nvPicPr>
          <p:cNvPr id="5" name="图片 4">
            <a:extLst>
              <a:ext uri="{FF2B5EF4-FFF2-40B4-BE49-F238E27FC236}">
                <a16:creationId xmlns:a16="http://schemas.microsoft.com/office/drawing/2014/main" id="{7612E064-601A-8DCF-EACB-CA76FE2FF3AD}"/>
              </a:ext>
            </a:extLst>
          </p:cNvPr>
          <p:cNvPicPr>
            <a:picLocks noChangeAspect="1"/>
          </p:cNvPicPr>
          <p:nvPr/>
        </p:nvPicPr>
        <p:blipFill>
          <a:blip r:embed="rId2"/>
          <a:stretch>
            <a:fillRect/>
          </a:stretch>
        </p:blipFill>
        <p:spPr>
          <a:xfrm>
            <a:off x="287809" y="1329581"/>
            <a:ext cx="11712633" cy="1970623"/>
          </a:xfrm>
          <a:prstGeom prst="rect">
            <a:avLst/>
          </a:prstGeom>
        </p:spPr>
      </p:pic>
      <p:sp>
        <p:nvSpPr>
          <p:cNvPr id="15" name="文本框 14">
            <a:extLst>
              <a:ext uri="{FF2B5EF4-FFF2-40B4-BE49-F238E27FC236}">
                <a16:creationId xmlns:a16="http://schemas.microsoft.com/office/drawing/2014/main" id="{25B15A4E-EA90-3ABF-EE05-B2B1FB588A34}"/>
              </a:ext>
            </a:extLst>
          </p:cNvPr>
          <p:cNvSpPr txBox="1"/>
          <p:nvPr/>
        </p:nvSpPr>
        <p:spPr>
          <a:xfrm>
            <a:off x="287809" y="900246"/>
            <a:ext cx="2701636" cy="646331"/>
          </a:xfrm>
          <a:prstGeom prst="rect">
            <a:avLst/>
          </a:prstGeom>
          <a:noFill/>
        </p:spPr>
        <p:txBody>
          <a:bodyPr wrap="square" rtlCol="0">
            <a:spAutoFit/>
          </a:bodyPr>
          <a:lstStyle/>
          <a:p>
            <a:r>
              <a:rPr lang="en-US" altLang="zh-CN" dirty="0"/>
              <a:t>A. size</a:t>
            </a:r>
            <a:r>
              <a:rPr lang="zh-CN" altLang="en-US" dirty="0"/>
              <a:t>是对图标尺寸的定义</a:t>
            </a:r>
          </a:p>
        </p:txBody>
      </p:sp>
      <p:sp>
        <p:nvSpPr>
          <p:cNvPr id="16" name="文本框 15">
            <a:extLst>
              <a:ext uri="{FF2B5EF4-FFF2-40B4-BE49-F238E27FC236}">
                <a16:creationId xmlns:a16="http://schemas.microsoft.com/office/drawing/2014/main" id="{477DA238-884D-3E0B-DCA8-7DDEF45BE827}"/>
              </a:ext>
            </a:extLst>
          </p:cNvPr>
          <p:cNvSpPr txBox="1"/>
          <p:nvPr/>
        </p:nvSpPr>
        <p:spPr>
          <a:xfrm>
            <a:off x="287809" y="3459948"/>
            <a:ext cx="6028770" cy="369332"/>
          </a:xfrm>
          <a:prstGeom prst="rect">
            <a:avLst/>
          </a:prstGeom>
          <a:noFill/>
        </p:spPr>
        <p:txBody>
          <a:bodyPr wrap="square" rtlCol="0">
            <a:spAutoFit/>
          </a:bodyPr>
          <a:lstStyle/>
          <a:p>
            <a:r>
              <a:rPr lang="en-US" altLang="zh-CN" dirty="0"/>
              <a:t>B. color</a:t>
            </a:r>
            <a:r>
              <a:rPr lang="zh-CN" altLang="en-US" dirty="0"/>
              <a:t>是对图标颜色的定义</a:t>
            </a:r>
            <a:r>
              <a:rPr lang="en-US" altLang="zh-CN" dirty="0"/>
              <a:t>[</a:t>
            </a:r>
            <a:r>
              <a:rPr lang="zh-CN" altLang="en-US" dirty="0"/>
              <a:t>支持关键字、</a:t>
            </a:r>
            <a:r>
              <a:rPr lang="en-US" altLang="zh-CN" dirty="0"/>
              <a:t>RGB</a:t>
            </a:r>
            <a:r>
              <a:rPr lang="zh-CN" altLang="en-US" dirty="0"/>
              <a:t>、十六进制</a:t>
            </a:r>
            <a:r>
              <a:rPr lang="en-US" altLang="zh-CN" dirty="0"/>
              <a:t>]</a:t>
            </a:r>
            <a:endParaRPr lang="zh-CN" altLang="en-US" dirty="0"/>
          </a:p>
        </p:txBody>
      </p:sp>
      <p:pic>
        <p:nvPicPr>
          <p:cNvPr id="18" name="图片 17">
            <a:extLst>
              <a:ext uri="{FF2B5EF4-FFF2-40B4-BE49-F238E27FC236}">
                <a16:creationId xmlns:a16="http://schemas.microsoft.com/office/drawing/2014/main" id="{FBA0CCDC-4BDC-F899-933C-AC49BAC9E4BC}"/>
              </a:ext>
            </a:extLst>
          </p:cNvPr>
          <p:cNvPicPr>
            <a:picLocks noChangeAspect="1"/>
          </p:cNvPicPr>
          <p:nvPr/>
        </p:nvPicPr>
        <p:blipFill>
          <a:blip r:embed="rId3"/>
          <a:stretch>
            <a:fillRect/>
          </a:stretch>
        </p:blipFill>
        <p:spPr>
          <a:xfrm>
            <a:off x="287809" y="3919792"/>
            <a:ext cx="11712633" cy="952599"/>
          </a:xfrm>
          <a:prstGeom prst="rect">
            <a:avLst/>
          </a:prstGeom>
        </p:spPr>
      </p:pic>
      <p:sp>
        <p:nvSpPr>
          <p:cNvPr id="19" name="文本框 18">
            <a:extLst>
              <a:ext uri="{FF2B5EF4-FFF2-40B4-BE49-F238E27FC236}">
                <a16:creationId xmlns:a16="http://schemas.microsoft.com/office/drawing/2014/main" id="{34344622-F88C-D29E-24B1-45A5CC31D4FC}"/>
              </a:ext>
            </a:extLst>
          </p:cNvPr>
          <p:cNvSpPr txBox="1"/>
          <p:nvPr/>
        </p:nvSpPr>
        <p:spPr>
          <a:xfrm>
            <a:off x="1006858" y="5051235"/>
            <a:ext cx="3276383" cy="369332"/>
          </a:xfrm>
          <a:prstGeom prst="rect">
            <a:avLst/>
          </a:prstGeom>
          <a:noFill/>
        </p:spPr>
        <p:txBody>
          <a:bodyPr wrap="square" rtlCol="0">
            <a:spAutoFit/>
          </a:bodyPr>
          <a:lstStyle/>
          <a:p>
            <a:r>
              <a:rPr lang="en-US" altLang="zh-CN" dirty="0"/>
              <a:t>C. type</a:t>
            </a:r>
            <a:r>
              <a:rPr lang="zh-CN" altLang="en-US" dirty="0"/>
              <a:t>是对类型的定义</a:t>
            </a:r>
            <a:r>
              <a:rPr lang="en-US" altLang="zh-CN" dirty="0"/>
              <a:t>[</a:t>
            </a:r>
            <a:r>
              <a:rPr lang="zh-CN" altLang="en-US" dirty="0"/>
              <a:t>关键字</a:t>
            </a:r>
            <a:r>
              <a:rPr lang="en-US" altLang="zh-CN" dirty="0"/>
              <a:t>]</a:t>
            </a:r>
            <a:endParaRPr lang="zh-CN" altLang="en-US" dirty="0"/>
          </a:p>
        </p:txBody>
      </p:sp>
      <p:pic>
        <p:nvPicPr>
          <p:cNvPr id="25" name="图片 24">
            <a:extLst>
              <a:ext uri="{FF2B5EF4-FFF2-40B4-BE49-F238E27FC236}">
                <a16:creationId xmlns:a16="http://schemas.microsoft.com/office/drawing/2014/main" id="{92750854-CA33-D20C-7450-5E2D038FDA0E}"/>
              </a:ext>
            </a:extLst>
          </p:cNvPr>
          <p:cNvPicPr>
            <a:picLocks noChangeAspect="1"/>
          </p:cNvPicPr>
          <p:nvPr/>
        </p:nvPicPr>
        <p:blipFill>
          <a:blip r:embed="rId4"/>
          <a:stretch>
            <a:fillRect/>
          </a:stretch>
        </p:blipFill>
        <p:spPr>
          <a:xfrm>
            <a:off x="9241700" y="5410752"/>
            <a:ext cx="2758742" cy="351384"/>
          </a:xfrm>
          <a:prstGeom prst="rect">
            <a:avLst/>
          </a:prstGeom>
        </p:spPr>
      </p:pic>
      <p:pic>
        <p:nvPicPr>
          <p:cNvPr id="27" name="图片 26">
            <a:extLst>
              <a:ext uri="{FF2B5EF4-FFF2-40B4-BE49-F238E27FC236}">
                <a16:creationId xmlns:a16="http://schemas.microsoft.com/office/drawing/2014/main" id="{565272FF-2FB9-27DA-02F1-9A38D56FFDE2}"/>
              </a:ext>
            </a:extLst>
          </p:cNvPr>
          <p:cNvPicPr>
            <a:picLocks noChangeAspect="1"/>
          </p:cNvPicPr>
          <p:nvPr/>
        </p:nvPicPr>
        <p:blipFill>
          <a:blip r:embed="rId5"/>
          <a:stretch>
            <a:fillRect/>
          </a:stretch>
        </p:blipFill>
        <p:spPr>
          <a:xfrm>
            <a:off x="9627518" y="5857128"/>
            <a:ext cx="2482266" cy="378527"/>
          </a:xfrm>
          <a:prstGeom prst="rect">
            <a:avLst/>
          </a:prstGeom>
        </p:spPr>
      </p:pic>
      <p:pic>
        <p:nvPicPr>
          <p:cNvPr id="29" name="图片 28">
            <a:extLst>
              <a:ext uri="{FF2B5EF4-FFF2-40B4-BE49-F238E27FC236}">
                <a16:creationId xmlns:a16="http://schemas.microsoft.com/office/drawing/2014/main" id="{B0842F9E-4342-E44F-1E2A-CF60928C11B3}"/>
              </a:ext>
            </a:extLst>
          </p:cNvPr>
          <p:cNvPicPr>
            <a:picLocks noChangeAspect="1"/>
          </p:cNvPicPr>
          <p:nvPr/>
        </p:nvPicPr>
        <p:blipFill>
          <a:blip r:embed="rId6"/>
          <a:stretch>
            <a:fillRect/>
          </a:stretch>
        </p:blipFill>
        <p:spPr>
          <a:xfrm>
            <a:off x="1904747" y="5968743"/>
            <a:ext cx="7233237" cy="275720"/>
          </a:xfrm>
          <a:prstGeom prst="rect">
            <a:avLst/>
          </a:prstGeom>
        </p:spPr>
      </p:pic>
      <p:pic>
        <p:nvPicPr>
          <p:cNvPr id="31" name="图片 30">
            <a:extLst>
              <a:ext uri="{FF2B5EF4-FFF2-40B4-BE49-F238E27FC236}">
                <a16:creationId xmlns:a16="http://schemas.microsoft.com/office/drawing/2014/main" id="{C7C9A18C-146D-901D-E70D-840ADC36C40C}"/>
              </a:ext>
            </a:extLst>
          </p:cNvPr>
          <p:cNvPicPr>
            <a:picLocks noChangeAspect="1"/>
          </p:cNvPicPr>
          <p:nvPr/>
        </p:nvPicPr>
        <p:blipFill>
          <a:blip r:embed="rId7"/>
          <a:stretch>
            <a:fillRect/>
          </a:stretch>
        </p:blipFill>
        <p:spPr>
          <a:xfrm>
            <a:off x="1377616" y="5526529"/>
            <a:ext cx="7760368" cy="322300"/>
          </a:xfrm>
          <a:prstGeom prst="rect">
            <a:avLst/>
          </a:prstGeom>
        </p:spPr>
      </p:pic>
      <p:sp>
        <p:nvSpPr>
          <p:cNvPr id="32" name="文本框 31">
            <a:extLst>
              <a:ext uri="{FF2B5EF4-FFF2-40B4-BE49-F238E27FC236}">
                <a16:creationId xmlns:a16="http://schemas.microsoft.com/office/drawing/2014/main" id="{3B6B85B7-321E-C3EB-F2CC-9A42C82F11B9}"/>
              </a:ext>
            </a:extLst>
          </p:cNvPr>
          <p:cNvSpPr txBox="1"/>
          <p:nvPr/>
        </p:nvSpPr>
        <p:spPr>
          <a:xfrm>
            <a:off x="737993" y="5491979"/>
            <a:ext cx="1071813" cy="369332"/>
          </a:xfrm>
          <a:prstGeom prst="rect">
            <a:avLst/>
          </a:prstGeom>
          <a:noFill/>
        </p:spPr>
        <p:txBody>
          <a:bodyPr wrap="square" rtlCol="0">
            <a:spAutoFit/>
          </a:bodyPr>
          <a:lstStyle/>
          <a:p>
            <a:r>
              <a:rPr lang="zh-CN" altLang="en-US" dirty="0"/>
              <a:t>改前</a:t>
            </a:r>
          </a:p>
        </p:txBody>
      </p:sp>
      <p:sp>
        <p:nvSpPr>
          <p:cNvPr id="33" name="文本框 32">
            <a:extLst>
              <a:ext uri="{FF2B5EF4-FFF2-40B4-BE49-F238E27FC236}">
                <a16:creationId xmlns:a16="http://schemas.microsoft.com/office/drawing/2014/main" id="{A9712628-2FDA-06C2-20DD-50218BA8C0FB}"/>
              </a:ext>
            </a:extLst>
          </p:cNvPr>
          <p:cNvSpPr txBox="1"/>
          <p:nvPr/>
        </p:nvSpPr>
        <p:spPr>
          <a:xfrm>
            <a:off x="728411" y="5893747"/>
            <a:ext cx="1029649" cy="369332"/>
          </a:xfrm>
          <a:prstGeom prst="rect">
            <a:avLst/>
          </a:prstGeom>
          <a:noFill/>
        </p:spPr>
        <p:txBody>
          <a:bodyPr wrap="square" rtlCol="0">
            <a:spAutoFit/>
          </a:bodyPr>
          <a:lstStyle/>
          <a:p>
            <a:r>
              <a:rPr lang="zh-CN" altLang="en-US" dirty="0"/>
              <a:t>改后</a:t>
            </a:r>
          </a:p>
        </p:txBody>
      </p:sp>
      <p:sp>
        <p:nvSpPr>
          <p:cNvPr id="35" name="文本框 34">
            <a:extLst>
              <a:ext uri="{FF2B5EF4-FFF2-40B4-BE49-F238E27FC236}">
                <a16:creationId xmlns:a16="http://schemas.microsoft.com/office/drawing/2014/main" id="{6421D7D9-1294-9A3C-DF9E-D9C725FE98C5}"/>
              </a:ext>
            </a:extLst>
          </p:cNvPr>
          <p:cNvSpPr txBox="1"/>
          <p:nvPr/>
        </p:nvSpPr>
        <p:spPr>
          <a:xfrm>
            <a:off x="-408573" y="5496137"/>
            <a:ext cx="1292662" cy="1203236"/>
          </a:xfrm>
          <a:prstGeom prst="rect">
            <a:avLst/>
          </a:prstGeom>
          <a:noFill/>
        </p:spPr>
        <p:txBody>
          <a:bodyPr vert="eaVert" wrap="square" rtlCol="0">
            <a:spAutoFit/>
          </a:bodyPr>
          <a:lstStyle/>
          <a:p>
            <a:r>
              <a:rPr lang="en-US" altLang="zh-CN" dirty="0"/>
              <a:t>Index.js</a:t>
            </a:r>
            <a:r>
              <a:rPr lang="zh-CN" altLang="en-US" dirty="0"/>
              <a:t>中</a:t>
            </a:r>
            <a:r>
              <a:rPr lang="en-US" altLang="zh-CN" dirty="0" err="1"/>
              <a:t>iconType</a:t>
            </a:r>
            <a:endParaRPr lang="en-US" altLang="zh-CN" dirty="0"/>
          </a:p>
          <a:p>
            <a:r>
              <a:rPr lang="zh-CN" altLang="en-US" sz="1800" dirty="0"/>
              <a:t>内容</a:t>
            </a:r>
          </a:p>
          <a:p>
            <a:endParaRPr lang="zh-CN" altLang="en-US" dirty="0"/>
          </a:p>
        </p:txBody>
      </p:sp>
      <p:pic>
        <p:nvPicPr>
          <p:cNvPr id="38" name="图片 37">
            <a:extLst>
              <a:ext uri="{FF2B5EF4-FFF2-40B4-BE49-F238E27FC236}">
                <a16:creationId xmlns:a16="http://schemas.microsoft.com/office/drawing/2014/main" id="{C7EFB33C-20B9-D18A-48E1-9DAFA66387DB}"/>
              </a:ext>
            </a:extLst>
          </p:cNvPr>
          <p:cNvPicPr>
            <a:picLocks noChangeAspect="1"/>
          </p:cNvPicPr>
          <p:nvPr/>
        </p:nvPicPr>
        <p:blipFill>
          <a:blip r:embed="rId8"/>
          <a:stretch>
            <a:fillRect/>
          </a:stretch>
        </p:blipFill>
        <p:spPr>
          <a:xfrm>
            <a:off x="4386957" y="4992305"/>
            <a:ext cx="3561849" cy="438000"/>
          </a:xfrm>
          <a:prstGeom prst="rect">
            <a:avLst/>
          </a:prstGeom>
        </p:spPr>
      </p:pic>
    </p:spTree>
    <p:extLst>
      <p:ext uri="{BB962C8B-B14F-4D97-AF65-F5344CB8AC3E}">
        <p14:creationId xmlns:p14="http://schemas.microsoft.com/office/powerpoint/2010/main" val="3097007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DD205C-A4DA-1889-9A1F-1E25846AA326}"/>
              </a:ext>
            </a:extLst>
          </p:cNvPr>
          <p:cNvSpPr>
            <a:spLocks noGrp="1"/>
          </p:cNvSpPr>
          <p:nvPr>
            <p:ph type="title"/>
          </p:nvPr>
        </p:nvSpPr>
        <p:spPr/>
        <p:txBody>
          <a:bodyPr/>
          <a:lstStyle/>
          <a:p>
            <a:r>
              <a:rPr lang="zh-CN" altLang="en-US" b="0" i="0" dirty="0">
                <a:solidFill>
                  <a:srgbClr val="000000"/>
                </a:solidFill>
                <a:effectLst/>
                <a:latin typeface="Roboto" panose="02000000000000000000" pitchFamily="2" charset="0"/>
              </a:rPr>
              <a:t>熟悉</a:t>
            </a:r>
            <a:r>
              <a:rPr lang="en-US" altLang="zh-CN" b="0" i="0" dirty="0">
                <a:solidFill>
                  <a:srgbClr val="000000"/>
                </a:solidFill>
                <a:effectLst/>
                <a:latin typeface="Roboto" panose="02000000000000000000" pitchFamily="2" charset="0"/>
              </a:rPr>
              <a:t>image</a:t>
            </a:r>
            <a:r>
              <a:rPr lang="zh-CN" altLang="en-US" b="0" i="0" dirty="0">
                <a:solidFill>
                  <a:srgbClr val="000000"/>
                </a:solidFill>
                <a:effectLst/>
                <a:latin typeface="Roboto" panose="02000000000000000000" pitchFamily="2" charset="0"/>
              </a:rPr>
              <a:t>组件</a:t>
            </a:r>
            <a:endParaRPr lang="zh-CN" altLang="en-US" dirty="0"/>
          </a:p>
        </p:txBody>
      </p:sp>
      <p:sp>
        <p:nvSpPr>
          <p:cNvPr id="3" name="内容占位符 2">
            <a:extLst>
              <a:ext uri="{FF2B5EF4-FFF2-40B4-BE49-F238E27FC236}">
                <a16:creationId xmlns:a16="http://schemas.microsoft.com/office/drawing/2014/main" id="{BD031338-D880-81DC-4975-07F1D1F159C2}"/>
              </a:ext>
            </a:extLst>
          </p:cNvPr>
          <p:cNvSpPr>
            <a:spLocks noGrp="1"/>
          </p:cNvSpPr>
          <p:nvPr>
            <p:ph idx="1"/>
          </p:nvPr>
        </p:nvSpPr>
        <p:spPr>
          <a:xfrm>
            <a:off x="838200" y="1479884"/>
            <a:ext cx="10515600" cy="4697079"/>
          </a:xfrm>
        </p:spPr>
        <p:txBody>
          <a:bodyPr>
            <a:normAutofit fontScale="92500" lnSpcReduction="10000"/>
          </a:bodyPr>
          <a:lstStyle/>
          <a:p>
            <a:pPr marL="0" indent="0">
              <a:buNone/>
            </a:pPr>
            <a:r>
              <a:rPr lang="zh-CN" altLang="en-US" dirty="0"/>
              <a:t>常用格式：</a:t>
            </a:r>
            <a:endParaRPr lang="en-US" altLang="zh-CN" dirty="0"/>
          </a:p>
          <a:p>
            <a:pPr marL="0" indent="0">
              <a:buNone/>
            </a:pPr>
            <a:r>
              <a:rPr lang="en-US" altLang="zh-CN" dirty="0"/>
              <a:t>&lt;image style="width: ..</a:t>
            </a:r>
            <a:r>
              <a:rPr lang="en-US" altLang="zh-CN" dirty="0" err="1"/>
              <a:t>px</a:t>
            </a:r>
            <a:r>
              <a:rPr lang="en-US" altLang="zh-CN" dirty="0"/>
              <a:t>; height: ..</a:t>
            </a:r>
            <a:r>
              <a:rPr lang="en-US" altLang="zh-CN" dirty="0" err="1"/>
              <a:t>px</a:t>
            </a:r>
            <a:r>
              <a:rPr lang="en-US" altLang="zh-CN" dirty="0"/>
              <a:t>; background-color: ..;“ mode= “{array}” </a:t>
            </a:r>
            <a:r>
              <a:rPr lang="en-US" altLang="zh-CN" dirty="0" err="1"/>
              <a:t>src</a:t>
            </a:r>
            <a:r>
              <a:rPr lang="en-US" altLang="zh-CN" dirty="0"/>
              <a:t>=“{address}” &gt;&lt;/image&gt;</a:t>
            </a:r>
          </a:p>
          <a:p>
            <a:pPr marL="0" indent="0">
              <a:buNone/>
            </a:pPr>
            <a:r>
              <a:rPr lang="en-US" altLang="zh-CN" dirty="0"/>
              <a:t>array</a:t>
            </a:r>
            <a:r>
              <a:rPr lang="zh-CN" altLang="en-US" dirty="0"/>
              <a:t>：</a:t>
            </a:r>
            <a:r>
              <a:rPr lang="en-US" altLang="zh-CN" dirty="0"/>
              <a:t>{</a:t>
            </a:r>
          </a:p>
          <a:p>
            <a:pPr marL="0" indent="0">
              <a:buNone/>
            </a:pPr>
            <a:endParaRPr lang="en-US" altLang="zh-CN" dirty="0"/>
          </a:p>
          <a:p>
            <a:pPr marL="0" indent="0">
              <a:buNone/>
            </a:pPr>
            <a:r>
              <a:rPr lang="en-US" altLang="zh-CN" dirty="0"/>
              <a:t>mode: '</a:t>
            </a:r>
            <a:r>
              <a:rPr lang="en-US" altLang="zh-CN" dirty="0" err="1"/>
              <a:t>scaleToFill</a:t>
            </a:r>
            <a:r>
              <a:rPr lang="en-US" altLang="zh-CN" dirty="0"/>
              <a:t>', </a:t>
            </a:r>
            <a:r>
              <a:rPr lang="zh-CN" altLang="en-US" dirty="0"/>
              <a:t>不保持纵横比缩放图片，使图片完全适应</a:t>
            </a:r>
            <a:r>
              <a:rPr lang="en-US" altLang="zh-CN" dirty="0"/>
              <a:t>'</a:t>
            </a:r>
          </a:p>
          <a:p>
            <a:pPr marL="0" indent="0">
              <a:buNone/>
            </a:pPr>
            <a:r>
              <a:rPr lang="en-US" altLang="zh-CN" dirty="0"/>
              <a:t>      </a:t>
            </a:r>
          </a:p>
          <a:p>
            <a:pPr marL="0" indent="0">
              <a:buNone/>
            </a:pPr>
            <a:r>
              <a:rPr lang="en-US" altLang="zh-CN" dirty="0"/>
              <a:t>mode: '</a:t>
            </a:r>
            <a:r>
              <a:rPr lang="en-US" altLang="zh-CN" dirty="0" err="1"/>
              <a:t>aspectFit</a:t>
            </a:r>
            <a:r>
              <a:rPr lang="en-US" altLang="zh-CN" dirty="0"/>
              <a:t>', </a:t>
            </a:r>
            <a:r>
              <a:rPr lang="zh-CN" altLang="en-US" dirty="0"/>
              <a:t>保持纵横比缩放图片，使图片的长边能完全显示出来</a:t>
            </a:r>
            <a:r>
              <a:rPr lang="en-US" altLang="zh-CN" dirty="0"/>
              <a:t>'</a:t>
            </a:r>
          </a:p>
          <a:p>
            <a:pPr marL="0" indent="0">
              <a:buNone/>
            </a:pPr>
            <a:endParaRPr lang="en-US" altLang="zh-CN" dirty="0"/>
          </a:p>
          <a:p>
            <a:pPr marL="0" indent="0">
              <a:buNone/>
            </a:pPr>
            <a:r>
              <a:rPr lang="en-US" altLang="zh-CN" dirty="0"/>
              <a:t>mode: '</a:t>
            </a:r>
            <a:r>
              <a:rPr lang="en-US" altLang="zh-CN" dirty="0" err="1"/>
              <a:t>aspectFill</a:t>
            </a:r>
            <a:r>
              <a:rPr lang="en-US" altLang="zh-CN" dirty="0"/>
              <a:t>', </a:t>
            </a:r>
            <a:r>
              <a:rPr lang="zh-CN" altLang="en-US" dirty="0"/>
              <a:t>保持纵横比缩放图片，只保证图片的短边能完全显示出来</a:t>
            </a:r>
            <a:r>
              <a:rPr lang="en-US" altLang="zh-CN" dirty="0"/>
              <a:t>'</a:t>
            </a:r>
            <a:endParaRPr lang="zh-CN" altLang="en-US" dirty="0"/>
          </a:p>
        </p:txBody>
      </p:sp>
    </p:spTree>
    <p:extLst>
      <p:ext uri="{BB962C8B-B14F-4D97-AF65-F5344CB8AC3E}">
        <p14:creationId xmlns:p14="http://schemas.microsoft.com/office/powerpoint/2010/main" val="266830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031338-D880-81DC-4975-07F1D1F159C2}"/>
              </a:ext>
            </a:extLst>
          </p:cNvPr>
          <p:cNvSpPr>
            <a:spLocks noGrp="1"/>
          </p:cNvSpPr>
          <p:nvPr>
            <p:ph idx="1"/>
          </p:nvPr>
        </p:nvSpPr>
        <p:spPr>
          <a:xfrm>
            <a:off x="745958" y="625642"/>
            <a:ext cx="10607842" cy="5551321"/>
          </a:xfrm>
        </p:spPr>
        <p:txBody>
          <a:bodyPr>
            <a:normAutofit fontScale="62500" lnSpcReduction="20000"/>
          </a:bodyPr>
          <a:lstStyle/>
          <a:p>
            <a:pPr marL="0" indent="0">
              <a:buNone/>
            </a:pPr>
            <a:r>
              <a:rPr lang="en-US" altLang="zh-CN" dirty="0"/>
              <a:t>mode: 'top', </a:t>
            </a:r>
            <a:r>
              <a:rPr lang="zh-CN" altLang="en-US" dirty="0"/>
              <a:t>不缩放图片，只显示图片的顶部区域</a:t>
            </a:r>
            <a:r>
              <a:rPr lang="en-US" altLang="zh-CN" dirty="0"/>
              <a:t>'</a:t>
            </a:r>
          </a:p>
          <a:p>
            <a:pPr marL="0" indent="0">
              <a:buNone/>
            </a:pPr>
            <a:endParaRPr lang="en-US" altLang="zh-CN" dirty="0"/>
          </a:p>
          <a:p>
            <a:pPr marL="0" indent="0">
              <a:buNone/>
            </a:pPr>
            <a:r>
              <a:rPr lang="en-US" altLang="zh-CN" dirty="0"/>
              <a:t>mode: 'bottom', </a:t>
            </a:r>
            <a:r>
              <a:rPr lang="zh-CN" altLang="en-US" dirty="0"/>
              <a:t>不缩放图片，只显示图片的底部区域</a:t>
            </a:r>
            <a:r>
              <a:rPr lang="en-US" altLang="zh-CN" dirty="0"/>
              <a:t>'</a:t>
            </a:r>
          </a:p>
          <a:p>
            <a:pPr marL="0" indent="0">
              <a:buNone/>
            </a:pPr>
            <a:endParaRPr lang="en-US" altLang="zh-CN" dirty="0"/>
          </a:p>
          <a:p>
            <a:pPr marL="0" indent="0">
              <a:buNone/>
            </a:pPr>
            <a:r>
              <a:rPr lang="en-US" altLang="zh-CN" dirty="0"/>
              <a:t>mode: 'center', </a:t>
            </a:r>
            <a:r>
              <a:rPr lang="zh-CN" altLang="en-US" dirty="0"/>
              <a:t>不缩放图片，只显示图片的中间区域</a:t>
            </a:r>
            <a:r>
              <a:rPr lang="en-US" altLang="zh-CN" dirty="0"/>
              <a:t>'</a:t>
            </a:r>
          </a:p>
          <a:p>
            <a:pPr marL="0" indent="0">
              <a:buNone/>
            </a:pPr>
            <a:endParaRPr lang="en-US" altLang="zh-CN" dirty="0"/>
          </a:p>
          <a:p>
            <a:pPr marL="0" indent="0">
              <a:buNone/>
            </a:pPr>
            <a:r>
              <a:rPr lang="en-US" altLang="zh-CN" dirty="0"/>
              <a:t>mode: 'left', </a:t>
            </a:r>
            <a:r>
              <a:rPr lang="zh-CN" altLang="en-US" dirty="0"/>
              <a:t>不缩放图片，只显示图片的左边区域</a:t>
            </a:r>
            <a:r>
              <a:rPr lang="en-US" altLang="zh-CN" dirty="0"/>
              <a:t>'</a:t>
            </a:r>
          </a:p>
          <a:p>
            <a:pPr marL="0" indent="0">
              <a:buNone/>
            </a:pPr>
            <a:endParaRPr lang="en-US" altLang="zh-CN" dirty="0"/>
          </a:p>
          <a:p>
            <a:pPr marL="0" indent="0">
              <a:buNone/>
            </a:pPr>
            <a:r>
              <a:rPr lang="en-US" altLang="zh-CN" dirty="0"/>
              <a:t>Mode: 'right', </a:t>
            </a:r>
            <a:r>
              <a:rPr lang="zh-CN" altLang="en-US" dirty="0"/>
              <a:t>不缩放图片，只显示图片的右边边区域</a:t>
            </a:r>
            <a:r>
              <a:rPr lang="en-US" altLang="zh-CN" dirty="0"/>
              <a:t>’</a:t>
            </a:r>
          </a:p>
          <a:p>
            <a:pPr marL="0" indent="0">
              <a:buNone/>
            </a:pPr>
            <a:endParaRPr lang="en-US" altLang="zh-CN" dirty="0"/>
          </a:p>
          <a:p>
            <a:pPr marL="0" indent="0">
              <a:buNone/>
            </a:pPr>
            <a:r>
              <a:rPr lang="en-US" altLang="zh-CN" dirty="0"/>
              <a:t>mode: 'top left', </a:t>
            </a:r>
            <a:r>
              <a:rPr lang="zh-CN" altLang="en-US" dirty="0"/>
              <a:t>不缩放图片，只显示图片的左上边区域</a:t>
            </a:r>
            <a:r>
              <a:rPr lang="en-US" altLang="zh-CN" dirty="0"/>
              <a:t>'</a:t>
            </a:r>
          </a:p>
          <a:p>
            <a:pPr marL="0" indent="0">
              <a:buNone/>
            </a:pPr>
            <a:endParaRPr lang="en-US" altLang="zh-CN" dirty="0"/>
          </a:p>
          <a:p>
            <a:pPr marL="0" indent="0">
              <a:buNone/>
            </a:pPr>
            <a:r>
              <a:rPr lang="en-US" altLang="zh-CN" dirty="0"/>
              <a:t>mode: 'top right', </a:t>
            </a:r>
            <a:r>
              <a:rPr lang="zh-CN" altLang="en-US" dirty="0"/>
              <a:t>不缩放图片，只显示图片的右上边区域</a:t>
            </a:r>
            <a:r>
              <a:rPr lang="en-US" altLang="zh-CN" dirty="0"/>
              <a:t>'</a:t>
            </a:r>
          </a:p>
          <a:p>
            <a:pPr marL="0" indent="0">
              <a:buNone/>
            </a:pPr>
            <a:endParaRPr lang="en-US" altLang="zh-CN" dirty="0"/>
          </a:p>
          <a:p>
            <a:pPr marL="0" indent="0">
              <a:buNone/>
            </a:pPr>
            <a:r>
              <a:rPr lang="en-US" altLang="zh-CN" dirty="0"/>
              <a:t>mode: 'bottom left', </a:t>
            </a:r>
            <a:r>
              <a:rPr lang="zh-CN" altLang="en-US" dirty="0"/>
              <a:t>不缩放图片，只显示图片的左下边区域</a:t>
            </a:r>
            <a:r>
              <a:rPr lang="en-US" altLang="zh-CN" dirty="0"/>
              <a:t>'</a:t>
            </a:r>
          </a:p>
          <a:p>
            <a:pPr marL="0" indent="0">
              <a:buNone/>
            </a:pPr>
            <a:endParaRPr lang="en-US" altLang="zh-CN" dirty="0"/>
          </a:p>
          <a:p>
            <a:pPr marL="0" indent="0">
              <a:buNone/>
            </a:pPr>
            <a:r>
              <a:rPr lang="en-US" altLang="zh-CN" dirty="0"/>
              <a:t>mode: 'bottom right', </a:t>
            </a:r>
            <a:r>
              <a:rPr lang="zh-CN" altLang="en-US" dirty="0"/>
              <a:t>不缩放图片，只显示图片的右下边区域</a:t>
            </a:r>
            <a:r>
              <a:rPr lang="en-US" altLang="zh-CN" dirty="0"/>
              <a:t>'</a:t>
            </a:r>
          </a:p>
          <a:p>
            <a:pPr marL="0" indent="0">
              <a:buNone/>
            </a:pPr>
            <a:endParaRPr lang="zh-CN" altLang="en-US" dirty="0"/>
          </a:p>
        </p:txBody>
      </p:sp>
    </p:spTree>
    <p:extLst>
      <p:ext uri="{BB962C8B-B14F-4D97-AF65-F5344CB8AC3E}">
        <p14:creationId xmlns:p14="http://schemas.microsoft.com/office/powerpoint/2010/main" val="63196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85DC3E4F-1B21-3266-D8B8-CE9FC65008BB}"/>
              </a:ext>
            </a:extLst>
          </p:cNvPr>
          <p:cNvSpPr txBox="1">
            <a:spLocks/>
          </p:cNvSpPr>
          <p:nvPr/>
        </p:nvSpPr>
        <p:spPr>
          <a:xfrm>
            <a:off x="838200" y="-164269"/>
            <a:ext cx="13936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实验</a:t>
            </a:r>
          </a:p>
        </p:txBody>
      </p:sp>
      <p:sp>
        <p:nvSpPr>
          <p:cNvPr id="5" name="文本框 4">
            <a:extLst>
              <a:ext uri="{FF2B5EF4-FFF2-40B4-BE49-F238E27FC236}">
                <a16:creationId xmlns:a16="http://schemas.microsoft.com/office/drawing/2014/main" id="{AE57F247-0952-5116-16C4-5A4AEB7B7E1E}"/>
              </a:ext>
            </a:extLst>
          </p:cNvPr>
          <p:cNvSpPr txBox="1"/>
          <p:nvPr/>
        </p:nvSpPr>
        <p:spPr>
          <a:xfrm>
            <a:off x="10929406" y="425128"/>
            <a:ext cx="849509" cy="369332"/>
          </a:xfrm>
          <a:prstGeom prst="rect">
            <a:avLst/>
          </a:prstGeom>
          <a:noFill/>
        </p:spPr>
        <p:txBody>
          <a:bodyPr wrap="square" rtlCol="0">
            <a:spAutoFit/>
          </a:bodyPr>
          <a:lstStyle/>
          <a:p>
            <a:r>
              <a:rPr lang="en-US" altLang="zh-CN" dirty="0"/>
              <a:t>image</a:t>
            </a:r>
            <a:endParaRPr lang="zh-CN" altLang="en-US" dirty="0"/>
          </a:p>
        </p:txBody>
      </p:sp>
      <p:sp>
        <p:nvSpPr>
          <p:cNvPr id="6" name="文本框 5">
            <a:extLst>
              <a:ext uri="{FF2B5EF4-FFF2-40B4-BE49-F238E27FC236}">
                <a16:creationId xmlns:a16="http://schemas.microsoft.com/office/drawing/2014/main" id="{E0E9AEFB-8873-91C1-69EF-83605FF92AC7}"/>
              </a:ext>
            </a:extLst>
          </p:cNvPr>
          <p:cNvSpPr txBox="1"/>
          <p:nvPr/>
        </p:nvSpPr>
        <p:spPr>
          <a:xfrm>
            <a:off x="493296" y="930762"/>
            <a:ext cx="2340142" cy="369332"/>
          </a:xfrm>
          <a:prstGeom prst="rect">
            <a:avLst/>
          </a:prstGeom>
          <a:noFill/>
        </p:spPr>
        <p:txBody>
          <a:bodyPr wrap="square" rtlCol="0">
            <a:spAutoFit/>
          </a:bodyPr>
          <a:lstStyle/>
          <a:p>
            <a:r>
              <a:rPr lang="zh-CN" altLang="en-US" dirty="0"/>
              <a:t>图片格式支持情况</a:t>
            </a:r>
          </a:p>
        </p:txBody>
      </p:sp>
      <p:pic>
        <p:nvPicPr>
          <p:cNvPr id="8" name="图片 7">
            <a:extLst>
              <a:ext uri="{FF2B5EF4-FFF2-40B4-BE49-F238E27FC236}">
                <a16:creationId xmlns:a16="http://schemas.microsoft.com/office/drawing/2014/main" id="{D69F195C-7273-7193-E56A-A2D41DCA7734}"/>
              </a:ext>
            </a:extLst>
          </p:cNvPr>
          <p:cNvPicPr>
            <a:picLocks noChangeAspect="1"/>
          </p:cNvPicPr>
          <p:nvPr/>
        </p:nvPicPr>
        <p:blipFill>
          <a:blip r:embed="rId2"/>
          <a:stretch>
            <a:fillRect/>
          </a:stretch>
        </p:blipFill>
        <p:spPr>
          <a:xfrm>
            <a:off x="324854" y="1940253"/>
            <a:ext cx="5257809" cy="290513"/>
          </a:xfrm>
          <a:prstGeom prst="rect">
            <a:avLst/>
          </a:prstGeom>
        </p:spPr>
      </p:pic>
      <p:pic>
        <p:nvPicPr>
          <p:cNvPr id="10" name="图片 9">
            <a:extLst>
              <a:ext uri="{FF2B5EF4-FFF2-40B4-BE49-F238E27FC236}">
                <a16:creationId xmlns:a16="http://schemas.microsoft.com/office/drawing/2014/main" id="{F4FE4690-75D6-AAE9-786B-1C0B95FA8B8F}"/>
              </a:ext>
            </a:extLst>
          </p:cNvPr>
          <p:cNvPicPr>
            <a:picLocks noChangeAspect="1"/>
          </p:cNvPicPr>
          <p:nvPr/>
        </p:nvPicPr>
        <p:blipFill>
          <a:blip r:embed="rId3"/>
          <a:stretch>
            <a:fillRect/>
          </a:stretch>
        </p:blipFill>
        <p:spPr>
          <a:xfrm>
            <a:off x="324854" y="2759164"/>
            <a:ext cx="5176895" cy="3818065"/>
          </a:xfrm>
          <a:prstGeom prst="rect">
            <a:avLst/>
          </a:prstGeom>
        </p:spPr>
      </p:pic>
      <p:sp>
        <p:nvSpPr>
          <p:cNvPr id="11" name="文本框 10">
            <a:extLst>
              <a:ext uri="{FF2B5EF4-FFF2-40B4-BE49-F238E27FC236}">
                <a16:creationId xmlns:a16="http://schemas.microsoft.com/office/drawing/2014/main" id="{E1A4FB8E-3542-49F7-DDC2-E229D9ACD4EE}"/>
              </a:ext>
            </a:extLst>
          </p:cNvPr>
          <p:cNvSpPr txBox="1"/>
          <p:nvPr/>
        </p:nvSpPr>
        <p:spPr>
          <a:xfrm>
            <a:off x="568184" y="1320360"/>
            <a:ext cx="4394842" cy="369332"/>
          </a:xfrm>
          <a:prstGeom prst="rect">
            <a:avLst/>
          </a:prstGeom>
          <a:noFill/>
        </p:spPr>
        <p:txBody>
          <a:bodyPr wrap="square" rtlCol="0">
            <a:spAutoFit/>
          </a:bodyPr>
          <a:lstStyle/>
          <a:p>
            <a:r>
              <a:rPr lang="en-US" altLang="zh-CN" dirty="0"/>
              <a:t>JPG          </a:t>
            </a:r>
            <a:r>
              <a:rPr lang="zh-CN" altLang="en-US" dirty="0"/>
              <a:t>可行</a:t>
            </a:r>
          </a:p>
        </p:txBody>
      </p:sp>
      <p:sp>
        <p:nvSpPr>
          <p:cNvPr id="13" name="文本框 12">
            <a:extLst>
              <a:ext uri="{FF2B5EF4-FFF2-40B4-BE49-F238E27FC236}">
                <a16:creationId xmlns:a16="http://schemas.microsoft.com/office/drawing/2014/main" id="{DACC5380-5A11-883E-C790-00539177E13E}"/>
              </a:ext>
            </a:extLst>
          </p:cNvPr>
          <p:cNvSpPr txBox="1"/>
          <p:nvPr/>
        </p:nvSpPr>
        <p:spPr>
          <a:xfrm>
            <a:off x="6096000" y="1300094"/>
            <a:ext cx="2807368" cy="369332"/>
          </a:xfrm>
          <a:prstGeom prst="rect">
            <a:avLst/>
          </a:prstGeom>
          <a:noFill/>
        </p:spPr>
        <p:txBody>
          <a:bodyPr wrap="square" rtlCol="0">
            <a:spAutoFit/>
          </a:bodyPr>
          <a:lstStyle/>
          <a:p>
            <a:r>
              <a:rPr lang="en-US" altLang="zh-CN" dirty="0"/>
              <a:t>PNG          </a:t>
            </a:r>
            <a:r>
              <a:rPr lang="zh-CN" altLang="en-US" dirty="0"/>
              <a:t>可行</a:t>
            </a:r>
          </a:p>
        </p:txBody>
      </p:sp>
      <p:pic>
        <p:nvPicPr>
          <p:cNvPr id="14" name="图片 13">
            <a:extLst>
              <a:ext uri="{FF2B5EF4-FFF2-40B4-BE49-F238E27FC236}">
                <a16:creationId xmlns:a16="http://schemas.microsoft.com/office/drawing/2014/main" id="{3CCC788E-DC31-EA56-7DED-92059085735F}"/>
              </a:ext>
            </a:extLst>
          </p:cNvPr>
          <p:cNvPicPr>
            <a:picLocks noChangeAspect="1"/>
          </p:cNvPicPr>
          <p:nvPr/>
        </p:nvPicPr>
        <p:blipFill>
          <a:blip r:embed="rId4"/>
          <a:stretch>
            <a:fillRect/>
          </a:stretch>
        </p:blipFill>
        <p:spPr>
          <a:xfrm>
            <a:off x="6222331" y="1997492"/>
            <a:ext cx="5189621" cy="559991"/>
          </a:xfrm>
          <a:prstGeom prst="rect">
            <a:avLst/>
          </a:prstGeom>
        </p:spPr>
      </p:pic>
      <p:pic>
        <p:nvPicPr>
          <p:cNvPr id="15" name="图片 14">
            <a:extLst>
              <a:ext uri="{FF2B5EF4-FFF2-40B4-BE49-F238E27FC236}">
                <a16:creationId xmlns:a16="http://schemas.microsoft.com/office/drawing/2014/main" id="{CE2CE8C4-66A5-CCCA-A996-3FE77B687733}"/>
              </a:ext>
            </a:extLst>
          </p:cNvPr>
          <p:cNvPicPr>
            <a:picLocks noChangeAspect="1"/>
          </p:cNvPicPr>
          <p:nvPr/>
        </p:nvPicPr>
        <p:blipFill>
          <a:blip r:embed="rId5"/>
          <a:stretch>
            <a:fillRect/>
          </a:stretch>
        </p:blipFill>
        <p:spPr>
          <a:xfrm>
            <a:off x="6379745" y="2896206"/>
            <a:ext cx="4683292" cy="3512469"/>
          </a:xfrm>
          <a:prstGeom prst="rect">
            <a:avLst/>
          </a:prstGeom>
        </p:spPr>
      </p:pic>
    </p:spTree>
    <p:extLst>
      <p:ext uri="{BB962C8B-B14F-4D97-AF65-F5344CB8AC3E}">
        <p14:creationId xmlns:p14="http://schemas.microsoft.com/office/powerpoint/2010/main" val="162683969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1389</TotalTime>
  <Words>973</Words>
  <Application>Microsoft Office PowerPoint</Application>
  <PresentationFormat>宽屏</PresentationFormat>
  <Paragraphs>106</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-apple-system</vt:lpstr>
      <vt:lpstr>等线</vt:lpstr>
      <vt:lpstr>等线 Light</vt:lpstr>
      <vt:lpstr>Arial</vt:lpstr>
      <vt:lpstr>Consolas</vt:lpstr>
      <vt:lpstr>Roboto</vt:lpstr>
      <vt:lpstr>Office 主题​​</vt:lpstr>
      <vt:lpstr>微信小程序初探</vt:lpstr>
      <vt:lpstr>熟悉text组件</vt:lpstr>
      <vt:lpstr>PowerPoint 演示文稿</vt:lpstr>
      <vt:lpstr>熟悉icon组件</vt:lpstr>
      <vt:lpstr>PowerPoint 演示文稿</vt:lpstr>
      <vt:lpstr>实验</vt:lpstr>
      <vt:lpstr>熟悉image组件</vt:lpstr>
      <vt:lpstr>PowerPoint 演示文稿</vt:lpstr>
      <vt:lpstr>PowerPoint 演示文稿</vt:lpstr>
      <vt:lpstr>PowerPoint 演示文稿</vt:lpstr>
      <vt:lpstr>PowerPoint 演示文稿</vt:lpstr>
      <vt:lpstr>PowerPoint 演示文稿</vt:lpstr>
      <vt:lpstr>PowerPoint 演示文稿</vt:lpstr>
      <vt:lpstr>地址的用法</vt:lpstr>
      <vt:lpstr>图文组合页面</vt:lpstr>
      <vt:lpstr>代码：</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熠卓 赵</dc:creator>
  <cp:lastModifiedBy>熠卓 赵</cp:lastModifiedBy>
  <cp:revision>6</cp:revision>
  <dcterms:created xsi:type="dcterms:W3CDTF">2023-09-17T15:40:19Z</dcterms:created>
  <dcterms:modified xsi:type="dcterms:W3CDTF">2024-11-02T15:11:05Z</dcterms:modified>
</cp:coreProperties>
</file>