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351" r:id="rId3"/>
    <p:sldId id="403" r:id="rId4"/>
    <p:sldId id="324" r:id="rId5"/>
    <p:sldId id="404" r:id="rId6"/>
    <p:sldId id="424" r:id="rId7"/>
    <p:sldId id="427" r:id="rId8"/>
    <p:sldId id="428" r:id="rId9"/>
    <p:sldId id="429" r:id="rId10"/>
    <p:sldId id="425" r:id="rId11"/>
    <p:sldId id="405" r:id="rId12"/>
    <p:sldId id="406" r:id="rId13"/>
    <p:sldId id="423" r:id="rId14"/>
    <p:sldId id="407" r:id="rId15"/>
    <p:sldId id="408" r:id="rId16"/>
    <p:sldId id="420" r:id="rId17"/>
    <p:sldId id="421" r:id="rId18"/>
    <p:sldId id="409" r:id="rId19"/>
    <p:sldId id="410" r:id="rId20"/>
    <p:sldId id="411" r:id="rId21"/>
    <p:sldId id="412" r:id="rId22"/>
    <p:sldId id="413" r:id="rId23"/>
    <p:sldId id="414" r:id="rId24"/>
    <p:sldId id="415" r:id="rId25"/>
    <p:sldId id="416" r:id="rId26"/>
    <p:sldId id="418" r:id="rId27"/>
    <p:sldId id="419" r:id="rId28"/>
    <p:sldId id="422" r:id="rId29"/>
    <p:sldId id="426" r:id="rId30"/>
    <p:sldId id="329"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51"/>
            <p14:sldId id="403"/>
            <p14:sldId id="324"/>
            <p14:sldId id="404"/>
            <p14:sldId id="424"/>
            <p14:sldId id="427"/>
            <p14:sldId id="428"/>
            <p14:sldId id="429"/>
            <p14:sldId id="425"/>
            <p14:sldId id="405"/>
            <p14:sldId id="406"/>
            <p14:sldId id="423"/>
            <p14:sldId id="407"/>
            <p14:sldId id="408"/>
            <p14:sldId id="420"/>
            <p14:sldId id="421"/>
            <p14:sldId id="409"/>
            <p14:sldId id="410"/>
            <p14:sldId id="411"/>
            <p14:sldId id="412"/>
            <p14:sldId id="413"/>
            <p14:sldId id="414"/>
            <p14:sldId id="415"/>
            <p14:sldId id="416"/>
            <p14:sldId id="418"/>
            <p14:sldId id="419"/>
            <p14:sldId id="422"/>
            <p14:sldId id="426"/>
            <p14:sldId id="329"/>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1" autoAdjust="0"/>
    <p:restoredTop sz="90679" autoAdjust="0"/>
  </p:normalViewPr>
  <p:slideViewPr>
    <p:cSldViewPr snapToGrid="0">
      <p:cViewPr varScale="1">
        <p:scale>
          <a:sx n="61" d="100"/>
          <a:sy n="61" d="100"/>
        </p:scale>
        <p:origin x="1432"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2020/4/18</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val="204302986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extLst>
      <p:ext uri="{BB962C8B-B14F-4D97-AF65-F5344CB8AC3E}">
        <p14:creationId xmlns:p14="http://schemas.microsoft.com/office/powerpoint/2010/main" val="108695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237681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34573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4/18/2020</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8060402020202020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8060402020202020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8060402020202020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sillyxue/article/details/83382909" TargetMode="External"/><Relationship Id="rId2" Type="http://schemas.openxmlformats.org/officeDocument/2006/relationships/hyperlink" Target="https://blog.csdn.net/weixin_43876206/article/details/1009243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latin typeface="Microsoft YaHei" charset="0"/>
                <a:ea typeface="Microsoft YaHei" charset="0"/>
                <a:cs typeface="Microsoft YaHei" charset="0"/>
              </a:rPr>
              <a:t>项目二  </a:t>
            </a:r>
            <a:r>
              <a:rPr lang="en-US" altLang="zh-CN" dirty="0">
                <a:latin typeface="Microsoft YaHei" charset="0"/>
                <a:ea typeface="Microsoft YaHei" charset="0"/>
                <a:cs typeface="Microsoft YaHei" charset="0"/>
              </a:rPr>
              <a:t>		Linux</a:t>
            </a:r>
            <a:r>
              <a:rPr lang="zh-CN" altLang="en-US" dirty="0">
                <a:latin typeface="Microsoft YaHei" charset="0"/>
                <a:ea typeface="Microsoft YaHei" charset="0"/>
                <a:cs typeface="Microsoft YaHei" charset="0"/>
              </a:rPr>
              <a:t>下类</a:t>
            </a:r>
            <a:r>
              <a:rPr lang="en-US" altLang="zh-CN" dirty="0">
                <a:latin typeface="Microsoft YaHei" charset="0"/>
                <a:ea typeface="Microsoft YaHei" charset="0"/>
                <a:cs typeface="Microsoft YaHei" charset="0"/>
              </a:rPr>
              <a:t>Shell</a:t>
            </a:r>
            <a:r>
              <a:rPr lang="zh-CN" altLang="en-US" dirty="0">
                <a:latin typeface="Microsoft YaHei" charset="0"/>
                <a:ea typeface="Microsoft YaHei" charset="0"/>
                <a:cs typeface="Microsoft YaHei" charset="0"/>
              </a:rPr>
              <a:t>实现</a:t>
            </a:r>
            <a:br>
              <a:rPr lang="en-US" altLang="zh-CN" dirty="0">
                <a:latin typeface="Microsoft YaHei" charset="0"/>
                <a:ea typeface="Microsoft YaHei" charset="0"/>
                <a:cs typeface="Microsoft YaHei" charset="0"/>
              </a:rPr>
            </a:br>
            <a:endParaRPr lang="zh-CN" dirty="0">
              <a:latin typeface="Microsoft YaHei" charset="0"/>
              <a:ea typeface="Microsoft YaHei" charset="0"/>
              <a:cs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代码编译</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常用的命令行编译命令</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gcc</a:t>
            </a:r>
            <a:r>
              <a:rPr lang="en-US" altLang="zh-CN" sz="1850" dirty="0">
                <a:solidFill>
                  <a:schemeClr val="tx1"/>
                </a:solidFill>
                <a:latin typeface="Microsoft YaHei" charset="0"/>
                <a:ea typeface="Microsoft YaHei" charset="0"/>
                <a:cs typeface="Microsoft YaHei" charset="0"/>
              </a:rPr>
              <a:t> (-E/S/c/) </a:t>
            </a:r>
            <a:r>
              <a:rPr lang="en-US" altLang="zh-CN" sz="1850" dirty="0" err="1">
                <a:solidFill>
                  <a:schemeClr val="tx1"/>
                </a:solidFill>
                <a:latin typeface="Microsoft YaHei" charset="0"/>
                <a:ea typeface="Microsoft YaHei" charset="0"/>
                <a:cs typeface="Microsoft YaHei" charset="0"/>
              </a:rPr>
              <a:t>source_file.c</a:t>
            </a:r>
            <a:r>
              <a:rPr lang="en-US" altLang="zh-CN" sz="1850" dirty="0">
                <a:solidFill>
                  <a:schemeClr val="tx1"/>
                </a:solidFill>
                <a:latin typeface="Microsoft YaHei" charset="0"/>
                <a:ea typeface="Microsoft YaHei" charset="0"/>
                <a:cs typeface="Microsoft YaHei" charset="0"/>
              </a:rPr>
              <a:t> -o </a:t>
            </a:r>
            <a:r>
              <a:rPr lang="en-US" altLang="zh-CN" sz="1850" dirty="0" err="1">
                <a:solidFill>
                  <a:schemeClr val="tx1"/>
                </a:solidFill>
                <a:latin typeface="Microsoft YaHei" charset="0"/>
                <a:ea typeface="Microsoft YaHei" charset="0"/>
                <a:cs typeface="Microsoft YaHei" charset="0"/>
              </a:rPr>
              <a:t>output_filename</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-E</a:t>
            </a:r>
            <a:r>
              <a:rPr lang="zh-CN" altLang="en-US" sz="1700" dirty="0">
                <a:solidFill>
                  <a:schemeClr val="tx1"/>
                </a:solidFill>
                <a:latin typeface="Microsoft YaHei" charset="0"/>
                <a:ea typeface="Microsoft YaHei" charset="0"/>
                <a:cs typeface="Microsoft YaHei" charset="0"/>
              </a:rPr>
              <a:t>，只执行到预编译。直接输出预编译结果。</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-S</a:t>
            </a:r>
            <a:r>
              <a:rPr lang="zh-CN" altLang="en-US" sz="1700" dirty="0">
                <a:solidFill>
                  <a:schemeClr val="tx1"/>
                </a:solidFill>
                <a:latin typeface="Microsoft YaHei" charset="0"/>
                <a:ea typeface="Microsoft YaHei" charset="0"/>
                <a:cs typeface="Microsoft YaHei" charset="0"/>
              </a:rPr>
              <a:t>，只执行到源代码到汇编代码的转换，输出汇编代码。</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-c</a:t>
            </a:r>
            <a:r>
              <a:rPr lang="zh-CN" altLang="en-US" sz="1700" dirty="0">
                <a:solidFill>
                  <a:schemeClr val="tx1"/>
                </a:solidFill>
                <a:latin typeface="Microsoft YaHei" charset="0"/>
                <a:ea typeface="Microsoft YaHei" charset="0"/>
                <a:cs typeface="Microsoft YaHei" charset="0"/>
              </a:rPr>
              <a:t>，只执行到编译，输出目标文件。</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-o</a:t>
            </a:r>
            <a:r>
              <a:rPr lang="zh-CN" altLang="en-US" sz="1700" dirty="0">
                <a:solidFill>
                  <a:schemeClr val="tx1"/>
                </a:solidFill>
                <a:latin typeface="Microsoft YaHei" charset="0"/>
                <a:ea typeface="Microsoft YaHei" charset="0"/>
                <a:cs typeface="Microsoft YaHei" charset="0"/>
              </a:rPr>
              <a:t>，指定输出文件名</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无参数时输出可执行文件</a:t>
            </a:r>
            <a:r>
              <a:rPr lang="en-US" altLang="zh-CN" sz="1800" dirty="0" err="1">
                <a:solidFill>
                  <a:schemeClr val="tx1"/>
                </a:solidFill>
                <a:latin typeface="Microsoft YaHei" charset="0"/>
                <a:ea typeface="Microsoft YaHei" charset="0"/>
                <a:cs typeface="Microsoft YaHei" charset="0"/>
              </a:rPr>
              <a:t>output_filename</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自己动手将刚才写的</a:t>
            </a:r>
            <a:r>
              <a:rPr lang="en-US" altLang="zh-CN" sz="1850" dirty="0" err="1">
                <a:solidFill>
                  <a:schemeClr val="tx1"/>
                </a:solidFill>
                <a:latin typeface="Microsoft YaHei" charset="0"/>
                <a:ea typeface="Microsoft YaHei" charset="0"/>
                <a:cs typeface="Microsoft YaHei" charset="0"/>
              </a:rPr>
              <a:t>Helloworld</a:t>
            </a:r>
            <a:r>
              <a:rPr lang="zh-CN" altLang="en-US" sz="1850" dirty="0">
                <a:solidFill>
                  <a:schemeClr val="tx1"/>
                </a:solidFill>
                <a:latin typeface="Microsoft YaHei" charset="0"/>
                <a:ea typeface="Microsoft YaHei" charset="0"/>
                <a:cs typeface="Microsoft YaHei" charset="0"/>
              </a:rPr>
              <a:t>编译，使用</a:t>
            </a:r>
            <a:r>
              <a:rPr lang="en-US" altLang="zh-CN" sz="1850" dirty="0">
                <a:solidFill>
                  <a:schemeClr val="tx1"/>
                </a:solidFill>
                <a:latin typeface="Microsoft YaHei" charset="0"/>
                <a:ea typeface="Microsoft YaHei" charset="0"/>
                <a:cs typeface="Microsoft YaHei" charset="0"/>
              </a:rPr>
              <a:t>./</a:t>
            </a:r>
            <a:r>
              <a:rPr lang="en-US" altLang="zh-CN" sz="1850" dirty="0" err="1">
                <a:solidFill>
                  <a:schemeClr val="tx1"/>
                </a:solidFill>
                <a:latin typeface="Microsoft YaHei" charset="0"/>
                <a:ea typeface="Microsoft YaHei" charset="0"/>
                <a:cs typeface="Microsoft YaHei" charset="0"/>
              </a:rPr>
              <a:t>output_filename</a:t>
            </a:r>
            <a:r>
              <a:rPr lang="zh-CN" altLang="en-US" sz="1850" dirty="0">
                <a:solidFill>
                  <a:schemeClr val="tx1"/>
                </a:solidFill>
                <a:latin typeface="Microsoft YaHei" charset="0"/>
                <a:ea typeface="Microsoft YaHei" charset="0"/>
                <a:cs typeface="Microsoft YaHei" charset="0"/>
              </a:rPr>
              <a:t>执行可执行文件。</a:t>
            </a:r>
            <a:endParaRPr lang="en-US" altLang="zh-CN" sz="18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691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zh-CN" altLang="en-US" dirty="0">
                <a:latin typeface="Microsoft YaHei" charset="0"/>
                <a:ea typeface="Microsoft YaHei" charset="0"/>
                <a:cs typeface="Microsoft YaHei" charset="0"/>
              </a:rPr>
              <a:t>文件</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自动化编译</a:t>
            </a: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Makefile</a:t>
            </a:r>
            <a:r>
              <a:rPr lang="zh-CN" altLang="en-US" sz="1850" dirty="0">
                <a:solidFill>
                  <a:schemeClr val="tx1"/>
                </a:solidFill>
                <a:latin typeface="Microsoft YaHei" charset="0"/>
                <a:ea typeface="Microsoft YaHei" charset="0"/>
                <a:cs typeface="Microsoft YaHei" charset="0"/>
              </a:rPr>
              <a:t>文件一旦写好，只需要一个</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命令，整个工程完全自动编译，极大的提高了软件开发的效率</a:t>
            </a:r>
          </a:p>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规则</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rgbClr val="FF0000"/>
                </a:solidFill>
                <a:latin typeface="Microsoft YaHei" charset="0"/>
                <a:ea typeface="Microsoft YaHei" charset="0"/>
                <a:cs typeface="Microsoft YaHei" charset="0"/>
              </a:rPr>
              <a:t>target ... : prerequisites ...</a:t>
            </a:r>
            <a:br>
              <a:rPr lang="en-US" altLang="zh-CN" sz="2000" dirty="0">
                <a:solidFill>
                  <a:srgbClr val="FF0000"/>
                </a:solidFill>
                <a:latin typeface="Microsoft YaHei" charset="0"/>
                <a:ea typeface="Microsoft YaHei" charset="0"/>
                <a:cs typeface="Microsoft YaHei" charset="0"/>
              </a:rPr>
            </a:br>
            <a:r>
              <a:rPr lang="en-US" altLang="zh-CN" sz="2000" dirty="0">
                <a:solidFill>
                  <a:srgbClr val="FF0000"/>
                </a:solidFill>
                <a:latin typeface="Microsoft YaHei" charset="0"/>
                <a:ea typeface="Microsoft YaHei" charset="0"/>
                <a:cs typeface="Microsoft YaHei" charset="0"/>
              </a:rPr>
              <a:t>           	 	command</a:t>
            </a:r>
            <a:br>
              <a:rPr lang="en-US" altLang="zh-CN" sz="2000" dirty="0">
                <a:solidFill>
                  <a:schemeClr val="tx1"/>
                </a:solidFill>
                <a:latin typeface="Microsoft YaHei" charset="0"/>
                <a:ea typeface="Microsoft YaHei" charset="0"/>
                <a:cs typeface="Microsoft YaHei" charset="0"/>
              </a:rPr>
            </a:br>
            <a:r>
              <a:rPr lang="en-US" altLang="zh-CN" sz="2000" dirty="0">
                <a:solidFill>
                  <a:schemeClr val="tx1"/>
                </a:solidFill>
                <a:latin typeface="Microsoft YaHei" charset="0"/>
                <a:ea typeface="Microsoft YaHei" charset="0"/>
                <a:cs typeface="Microsoft YaHei" charset="0"/>
              </a:rPr>
              <a:t>    	target</a:t>
            </a:r>
            <a:r>
              <a:rPr lang="zh-CN" altLang="en-US" sz="2000" dirty="0">
                <a:solidFill>
                  <a:schemeClr val="tx1"/>
                </a:solidFill>
                <a:latin typeface="Microsoft YaHei" charset="0"/>
                <a:ea typeface="Microsoft YaHei" charset="0"/>
                <a:cs typeface="Microsoft YaHei" charset="0"/>
              </a:rPr>
              <a:t>是目标文件，可以是</a:t>
            </a:r>
            <a:r>
              <a:rPr lang="en-US" altLang="zh-CN" sz="2000" dirty="0">
                <a:solidFill>
                  <a:schemeClr val="tx1"/>
                </a:solidFill>
                <a:latin typeface="Microsoft YaHei" charset="0"/>
                <a:ea typeface="Microsoft YaHei" charset="0"/>
                <a:cs typeface="Microsoft YaHei" charset="0"/>
              </a:rPr>
              <a:t>Object File</a:t>
            </a:r>
            <a:r>
              <a:rPr lang="zh-CN" altLang="en-US" sz="2000" dirty="0">
                <a:solidFill>
                  <a:schemeClr val="tx1"/>
                </a:solidFill>
                <a:latin typeface="Microsoft YaHei" charset="0"/>
                <a:ea typeface="Microsoft YaHei" charset="0"/>
                <a:cs typeface="Microsoft YaHei" charset="0"/>
              </a:rPr>
              <a:t>，也可以是执行文件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prerequisites</a:t>
            </a:r>
            <a:r>
              <a:rPr lang="zh-CN" altLang="en-US" sz="2000" dirty="0">
                <a:solidFill>
                  <a:schemeClr val="tx1"/>
                </a:solidFill>
                <a:latin typeface="Microsoft YaHei" charset="0"/>
                <a:ea typeface="Microsoft YaHei" charset="0"/>
                <a:cs typeface="Microsoft YaHei" charset="0"/>
              </a:rPr>
              <a:t>是生成对应</a:t>
            </a:r>
            <a:r>
              <a:rPr lang="en-US" altLang="zh-CN" sz="2000" dirty="0">
                <a:solidFill>
                  <a:schemeClr val="tx1"/>
                </a:solidFill>
                <a:latin typeface="Microsoft YaHei" charset="0"/>
                <a:ea typeface="Microsoft YaHei" charset="0"/>
                <a:cs typeface="Microsoft YaHei" charset="0"/>
              </a:rPr>
              <a:t>target</a:t>
            </a:r>
            <a:r>
              <a:rPr lang="zh-CN" altLang="en-US" sz="2000" dirty="0">
                <a:solidFill>
                  <a:schemeClr val="tx1"/>
                </a:solidFill>
                <a:latin typeface="Microsoft YaHei" charset="0"/>
                <a:ea typeface="Microsoft YaHei" charset="0"/>
                <a:cs typeface="Microsoft YaHei" charset="0"/>
              </a:rPr>
              <a:t>所需要的文件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command</a:t>
            </a:r>
            <a:r>
              <a:rPr lang="zh-CN" altLang="en-US" sz="2000" dirty="0">
                <a:solidFill>
                  <a:schemeClr val="tx1"/>
                </a:solidFill>
                <a:latin typeface="Microsoft YaHei" charset="0"/>
                <a:ea typeface="Microsoft YaHei" charset="0"/>
                <a:cs typeface="Microsoft YaHei" charset="0"/>
              </a:rPr>
              <a:t>也就是</a:t>
            </a:r>
            <a:r>
              <a:rPr lang="en-US" altLang="zh-CN" sz="2000" dirty="0">
                <a:solidFill>
                  <a:schemeClr val="tx1"/>
                </a:solidFill>
                <a:latin typeface="Microsoft YaHei" charset="0"/>
                <a:ea typeface="Microsoft YaHei" charset="0"/>
                <a:cs typeface="Microsoft YaHei" charset="0"/>
              </a:rPr>
              <a:t>make</a:t>
            </a:r>
            <a:r>
              <a:rPr lang="zh-CN" altLang="en-US" sz="2000" dirty="0">
                <a:solidFill>
                  <a:schemeClr val="tx1"/>
                </a:solidFill>
                <a:latin typeface="Microsoft YaHei" charset="0"/>
                <a:ea typeface="Microsoft YaHei" charset="0"/>
                <a:cs typeface="Microsoft YaHei" charset="0"/>
              </a:rPr>
              <a:t>需要执行的命令（如</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命令）</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86702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单个文件的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以</a:t>
            </a:r>
            <a:r>
              <a:rPr lang="en-US" altLang="zh-CN" sz="1850" dirty="0">
                <a:solidFill>
                  <a:schemeClr val="tx1"/>
                </a:solidFill>
                <a:latin typeface="Microsoft YaHei" charset="0"/>
                <a:ea typeface="Microsoft YaHei" charset="0"/>
                <a:cs typeface="Microsoft YaHei" charset="0"/>
              </a:rPr>
              <a:t>Hello</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world! </a:t>
            </a:r>
            <a:r>
              <a:rPr lang="zh-CN" altLang="en-US" sz="1850" dirty="0">
                <a:solidFill>
                  <a:schemeClr val="tx1"/>
                </a:solidFill>
                <a:latin typeface="Microsoft YaHei" charset="0"/>
                <a:ea typeface="Microsoft YaHei" charset="0"/>
                <a:cs typeface="Microsoft YaHei" charset="0"/>
              </a:rPr>
              <a:t>为例，只有一个</a:t>
            </a:r>
            <a:r>
              <a:rPr lang="en-US" altLang="zh-CN" sz="1850" dirty="0">
                <a:solidFill>
                  <a:schemeClr val="tx1"/>
                </a:solidFill>
                <a:latin typeface="Microsoft YaHei" charset="0"/>
                <a:ea typeface="Microsoft YaHei" charset="0"/>
                <a:cs typeface="Microsoft YaHei" charset="0"/>
              </a:rPr>
              <a:t>hello.cpp </a:t>
            </a:r>
            <a:r>
              <a:rPr lang="zh-CN" altLang="en-US" sz="1850" dirty="0">
                <a:solidFill>
                  <a:schemeClr val="tx1"/>
                </a:solidFill>
                <a:latin typeface="Microsoft YaHei" charset="0"/>
                <a:ea typeface="Microsoft YaHei" charset="0"/>
                <a:cs typeface="Microsoft YaHei" charset="0"/>
              </a:rPr>
              <a:t>文件</a:t>
            </a: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终端输入</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即可完成编译，输入</a:t>
            </a:r>
            <a:r>
              <a:rPr lang="en-US" altLang="zh-CN" sz="1850" dirty="0">
                <a:solidFill>
                  <a:schemeClr val="tx1"/>
                </a:solidFill>
                <a:latin typeface="Microsoft YaHei" charset="0"/>
                <a:ea typeface="Microsoft YaHei" charset="0"/>
                <a:cs typeface="Microsoft YaHei" charset="0"/>
              </a:rPr>
              <a:t>make  clean</a:t>
            </a:r>
            <a:r>
              <a:rPr lang="zh-CN" altLang="en-US" sz="1850" dirty="0">
                <a:solidFill>
                  <a:schemeClr val="tx1"/>
                </a:solidFill>
                <a:latin typeface="Microsoft YaHei" charset="0"/>
                <a:ea typeface="Microsoft YaHei" charset="0"/>
                <a:cs typeface="Microsoft YaHei" charset="0"/>
              </a:rPr>
              <a:t>即可清理。</a:t>
            </a:r>
          </a:p>
        </p:txBody>
      </p:sp>
      <p:pic>
        <p:nvPicPr>
          <p:cNvPr id="4" name="图片 3"/>
          <p:cNvPicPr>
            <a:picLocks noChangeAspect="1"/>
          </p:cNvPicPr>
          <p:nvPr/>
        </p:nvPicPr>
        <p:blipFill>
          <a:blip r:embed="rId2"/>
          <a:stretch>
            <a:fillRect/>
          </a:stretch>
        </p:blipFill>
        <p:spPr>
          <a:xfrm>
            <a:off x="2148234" y="2765268"/>
            <a:ext cx="4465557" cy="1717522"/>
          </a:xfrm>
          <a:prstGeom prst="rect">
            <a:avLst/>
          </a:prstGeom>
        </p:spPr>
      </p:pic>
    </p:spTree>
    <p:extLst>
      <p:ext uri="{BB962C8B-B14F-4D97-AF65-F5344CB8AC3E}">
        <p14:creationId xmlns:p14="http://schemas.microsoft.com/office/powerpoint/2010/main" val="15546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多个文件的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假设有</a:t>
            </a:r>
            <a:r>
              <a:rPr lang="en-US" altLang="zh-CN" sz="1850" dirty="0">
                <a:solidFill>
                  <a:schemeClr val="tx1"/>
                </a:solidFill>
                <a:latin typeface="Microsoft YaHei" charset="0"/>
                <a:ea typeface="Microsoft YaHei" charset="0"/>
                <a:cs typeface="Microsoft YaHei" charset="0"/>
              </a:rPr>
              <a:t>main.cpp  </a:t>
            </a:r>
            <a:r>
              <a:rPr lang="en-US" altLang="zh-CN" sz="1850" dirty="0" err="1">
                <a:solidFill>
                  <a:schemeClr val="tx1"/>
                </a:solidFill>
                <a:latin typeface="Microsoft YaHei" charset="0"/>
                <a:ea typeface="Microsoft YaHei" charset="0"/>
                <a:cs typeface="Microsoft YaHei" charset="0"/>
              </a:rPr>
              <a:t>command.h</a:t>
            </a:r>
            <a:r>
              <a:rPr lang="en-US" altLang="zh-CN" sz="1850" dirty="0">
                <a:solidFill>
                  <a:schemeClr val="tx1"/>
                </a:solidFill>
                <a:latin typeface="Microsoft YaHei" charset="0"/>
                <a:ea typeface="Microsoft YaHei" charset="0"/>
                <a:cs typeface="Microsoft YaHei" charset="0"/>
              </a:rPr>
              <a:t> Func1.cpp Func2.cpp Func3.cpp</a:t>
            </a:r>
          </a:p>
          <a:p>
            <a:pPr marL="857250" lvl="1" indent="-342900" defTabSz="914400">
              <a:lnSpc>
                <a:spcPct val="110000"/>
              </a:lnSpc>
              <a:buFont typeface="Wingdings" charset="2"/>
              <a:buChar char="l"/>
            </a:pPr>
            <a:endParaRPr lang="zh-CN" altLang="en-US" sz="1850" dirty="0">
              <a:solidFill>
                <a:schemeClr val="tx1"/>
              </a:solidFill>
              <a:latin typeface="Microsoft YaHei" charset="0"/>
              <a:ea typeface="Microsoft YaHei" charset="0"/>
              <a:cs typeface="Microsoft YaHei" charset="0"/>
            </a:endParaRPr>
          </a:p>
        </p:txBody>
      </p:sp>
      <p:pic>
        <p:nvPicPr>
          <p:cNvPr id="4" name="图片 3"/>
          <p:cNvPicPr>
            <a:picLocks noChangeAspect="1"/>
          </p:cNvPicPr>
          <p:nvPr/>
        </p:nvPicPr>
        <p:blipFill>
          <a:blip r:embed="rId2"/>
          <a:stretch>
            <a:fillRect/>
          </a:stretch>
        </p:blipFill>
        <p:spPr>
          <a:xfrm>
            <a:off x="908833" y="2690812"/>
            <a:ext cx="7411364" cy="3275092"/>
          </a:xfrm>
          <a:prstGeom prst="rect">
            <a:avLst/>
          </a:prstGeom>
        </p:spPr>
      </p:pic>
    </p:spTree>
    <p:extLst>
      <p:ext uri="{BB962C8B-B14F-4D97-AF65-F5344CB8AC3E}">
        <p14:creationId xmlns:p14="http://schemas.microsoft.com/office/powerpoint/2010/main" val="12460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是一个由</a:t>
            </a:r>
            <a:r>
              <a:rPr lang="en-US" altLang="zh-CN" sz="2000" dirty="0">
                <a:solidFill>
                  <a:schemeClr val="tx1"/>
                </a:solidFill>
                <a:latin typeface="Microsoft YaHei" charset="0"/>
                <a:ea typeface="Microsoft YaHei" charset="0"/>
                <a:cs typeface="Microsoft YaHei" charset="0"/>
              </a:rPr>
              <a:t>GNU</a:t>
            </a:r>
            <a:r>
              <a:rPr lang="zh-CN" altLang="en-US" sz="2000" dirty="0">
                <a:solidFill>
                  <a:schemeClr val="tx1"/>
                </a:solidFill>
                <a:latin typeface="Microsoft YaHei" charset="0"/>
                <a:ea typeface="Microsoft YaHei" charset="0"/>
                <a:cs typeface="Microsoft YaHei" charset="0"/>
              </a:rPr>
              <a:t>开源的、</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操作系统下基于命令行的、功能强大的程序调试工具</a:t>
            </a:r>
          </a:p>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能够设置断点，查看变量，动态改变执行环境</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在编译程序时需要使用“</a:t>
            </a:r>
            <a:r>
              <a:rPr lang="en-US" altLang="zh-CN" sz="2000" dirty="0">
                <a:solidFill>
                  <a:schemeClr val="tx1"/>
                </a:solidFill>
                <a:latin typeface="Microsoft YaHei" charset="0"/>
                <a:ea typeface="Microsoft YaHei" charset="0"/>
                <a:cs typeface="Microsoft YaHei" charset="0"/>
              </a:rPr>
              <a:t>-g	”</a:t>
            </a:r>
            <a:r>
              <a:rPr lang="zh-CN" altLang="en-US" sz="2000" dirty="0">
                <a:solidFill>
                  <a:schemeClr val="tx1"/>
                </a:solidFill>
                <a:latin typeface="Microsoft YaHei" charset="0"/>
                <a:ea typeface="Microsoft YaHei" charset="0"/>
                <a:cs typeface="Microsoft YaHei" charset="0"/>
              </a:rPr>
              <a:t>选项</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2000" dirty="0">
                <a:solidFill>
                  <a:schemeClr val="tx1"/>
                </a:solidFill>
                <a:latin typeface="Microsoft YaHei" charset="0"/>
                <a:ea typeface="Microsoft YaHei" charset="0"/>
                <a:cs typeface="Microsoft YaHei" charset="0"/>
              </a:rPr>
              <a:t>		gcc   –g   a.c   –o    a</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1700" dirty="0">
                <a:solidFill>
                  <a:schemeClr val="tx1"/>
                </a:solidFill>
                <a:latin typeface="Microsoft YaHei" charset="0"/>
                <a:ea typeface="Microsoft YaHei" charset="0"/>
                <a:cs typeface="Microsoft YaHei" charset="0"/>
              </a:rPr>
              <a:t>		</a:t>
            </a:r>
            <a:r>
              <a:rPr lang="pt-BR" altLang="zh-CN" sz="2000" dirty="0">
                <a:solidFill>
                  <a:schemeClr val="tx1"/>
                </a:solidFill>
                <a:latin typeface="Microsoft YaHei" charset="0"/>
                <a:ea typeface="Microsoft YaHei" charset="0"/>
                <a:cs typeface="Microsoft YaHei" charset="0"/>
              </a:rPr>
              <a:t>g++   –g   a.cpp   –o    a</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9647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graphicFrame>
        <p:nvGraphicFramePr>
          <p:cNvPr id="5" name="Group 2"/>
          <p:cNvGraphicFramePr>
            <a:graphicFrameLocks noGrp="1"/>
          </p:cNvGraphicFramePr>
          <p:nvPr>
            <p:extLst>
              <p:ext uri="{D42A27DB-BD31-4B8C-83A1-F6EECF244321}">
                <p14:modId xmlns:p14="http://schemas.microsoft.com/office/powerpoint/2010/main" val="1202492793"/>
              </p:ext>
            </p:extLst>
          </p:nvPr>
        </p:nvGraphicFramePr>
        <p:xfrm>
          <a:off x="628652" y="2113389"/>
          <a:ext cx="8202613" cy="4503740"/>
        </p:xfrm>
        <a:graphic>
          <a:graphicData uri="http://schemas.openxmlformats.org/drawingml/2006/table">
            <a:tbl>
              <a:tblPr/>
              <a:tblGrid>
                <a:gridCol w="1558925">
                  <a:extLst>
                    <a:ext uri="{9D8B030D-6E8A-4147-A177-3AD203B41FA5}">
                      <a16:colId xmlns:a16="http://schemas.microsoft.com/office/drawing/2014/main" val="20000"/>
                    </a:ext>
                  </a:extLst>
                </a:gridCol>
                <a:gridCol w="1347788">
                  <a:extLst>
                    <a:ext uri="{9D8B030D-6E8A-4147-A177-3AD203B41FA5}">
                      <a16:colId xmlns:a16="http://schemas.microsoft.com/office/drawing/2014/main" val="20001"/>
                    </a:ext>
                  </a:extLst>
                </a:gridCol>
                <a:gridCol w="2163762">
                  <a:extLst>
                    <a:ext uri="{9D8B030D-6E8A-4147-A177-3AD203B41FA5}">
                      <a16:colId xmlns:a16="http://schemas.microsoft.com/office/drawing/2014/main" val="20002"/>
                    </a:ext>
                  </a:extLst>
                </a:gridCol>
                <a:gridCol w="3132138">
                  <a:extLst>
                    <a:ext uri="{9D8B030D-6E8A-4147-A177-3AD203B41FA5}">
                      <a16:colId xmlns:a16="http://schemas.microsoft.com/office/drawing/2014/main" val="20003"/>
                    </a:ext>
                  </a:extLst>
                </a:gridCol>
              </a:tblGrid>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命令</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缩写</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参数</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说明</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run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执行被调用程序</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break</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行号；函数名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设置断点</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continue</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继续执行被调用程序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Info</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over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5"/>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print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打印变量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38150">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display</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监控变量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7"/>
                  </a:ext>
                </a:extLst>
              </a:tr>
              <a:tr h="4413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quit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退出程序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bl>
          </a:graphicData>
        </a:graphic>
      </p:graphicFrame>
      <p:sp>
        <p:nvSpPr>
          <p:cNvPr id="6" name="内容占位符 2"/>
          <p:cNvSpPr>
            <a:spLocks noGrp="1"/>
          </p:cNvSpPr>
          <p:nvPr>
            <p:ph idx="1"/>
          </p:nvPr>
        </p:nvSpPr>
        <p:spPr>
          <a:xfrm>
            <a:off x="535259" y="1494264"/>
            <a:ext cx="7980093" cy="619126"/>
          </a:xfrm>
        </p:spPr>
        <p:txBody>
          <a:bodyPr>
            <a:normAutofit/>
          </a:bodyPr>
          <a:lstStyle/>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常用命令</a:t>
            </a:r>
          </a:p>
        </p:txBody>
      </p:sp>
    </p:spTree>
    <p:extLst>
      <p:ext uri="{BB962C8B-B14F-4D97-AF65-F5344CB8AC3E}">
        <p14:creationId xmlns:p14="http://schemas.microsoft.com/office/powerpoint/2010/main" val="372124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endParaRPr lang="zh-CN" altLang="en-US" dirty="0">
              <a:latin typeface="Microsoft YaHei" charset="0"/>
              <a:ea typeface="Microsoft YaHei" charset="0"/>
              <a:cs typeface="Microsoft YaHei" charset="0"/>
            </a:endParaRPr>
          </a:p>
        </p:txBody>
      </p:sp>
      <p:sp>
        <p:nvSpPr>
          <p:cNvPr id="6" name="内容占位符 2"/>
          <p:cNvSpPr>
            <a:spLocks noGrp="1"/>
          </p:cNvSpPr>
          <p:nvPr>
            <p:ph idx="1"/>
          </p:nvPr>
        </p:nvSpPr>
        <p:spPr>
          <a:xfrm>
            <a:off x="535259" y="1494264"/>
            <a:ext cx="7980093" cy="487605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是用户和</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内核之间的接口程序</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如果把</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内核想象成一个球体的中心，</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就是围绕内核的外层。当从</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向</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传递命令时，内核会做出相应的反应</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是一个命令语言解释器，交互式解释和执行用户输入的命令或者自动地解释和执行预先设定好的一连串的命令</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用户在提示符下输入的命令都由</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先解释然后传给</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a:t>
            </a:r>
          </a:p>
          <a:p>
            <a:pPr marL="342900" indent="-342900" defTabSz="914400">
              <a:lnSpc>
                <a:spcPct val="110000"/>
              </a:lnSpc>
              <a:buFont typeface="Wingdings" charset="2"/>
              <a:buChar char="l"/>
            </a:pP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92617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r>
              <a:rPr lang="zh-CN" altLang="en-US" dirty="0">
                <a:latin typeface="Microsoft YaHei" charset="0"/>
                <a:ea typeface="Microsoft YaHei" charset="0"/>
                <a:cs typeface="Microsoft YaHei" charset="0"/>
              </a:rPr>
              <a:t>常用命令</a:t>
            </a:r>
          </a:p>
        </p:txBody>
      </p:sp>
      <p:sp>
        <p:nvSpPr>
          <p:cNvPr id="6" name="内容占位符 2"/>
          <p:cNvSpPr>
            <a:spLocks noGrp="1"/>
          </p:cNvSpPr>
          <p:nvPr>
            <p:ph idx="1"/>
          </p:nvPr>
        </p:nvSpPr>
        <p:spPr>
          <a:xfrm>
            <a:off x="535259" y="1494264"/>
            <a:ext cx="7980093" cy="4876056"/>
          </a:xfrm>
        </p:spPr>
        <p:txBody>
          <a:bodyPr>
            <a:normAutofit fontScale="92500" lnSpcReduction="10000"/>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a:t>
            </a:r>
            <a:r>
              <a:rPr lang="zh-CN" altLang="en-US" sz="2400" dirty="0">
                <a:solidFill>
                  <a:schemeClr val="tx1"/>
                </a:solidFill>
                <a:latin typeface="Microsoft YaHei" charset="0"/>
                <a:ea typeface="Microsoft YaHei" charset="0"/>
                <a:cs typeface="Microsoft YaHei" charset="0"/>
              </a:rPr>
              <a:t>文件名 输出文件内容到基本输出（屏幕 </a:t>
            </a:r>
            <a:r>
              <a:rPr lang="en-US" altLang="zh-CN" sz="2400" dirty="0">
                <a:solidFill>
                  <a:schemeClr val="tx1"/>
                </a:solidFill>
                <a:latin typeface="Microsoft YaHei" charset="0"/>
                <a:ea typeface="Microsoft YaHei" charset="0"/>
                <a:cs typeface="Microsoft YaHei" charset="0"/>
              </a:rPr>
              <a:t>or </a:t>
            </a:r>
            <a:r>
              <a:rPr lang="zh-CN" altLang="en-US" sz="2400" dirty="0">
                <a:solidFill>
                  <a:schemeClr val="tx1"/>
                </a:solidFill>
                <a:latin typeface="Microsoft YaHei" charset="0"/>
                <a:ea typeface="Microsoft YaHei" charset="0"/>
                <a:cs typeface="Microsoft YaHei" charset="0"/>
              </a:rPr>
              <a:t>另一个文件）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文件复制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ls </a:t>
            </a:r>
            <a:r>
              <a:rPr lang="en-US" altLang="zh-CN" sz="2400" dirty="0" err="1">
                <a:solidFill>
                  <a:schemeClr val="tx1"/>
                </a:solidFill>
                <a:latin typeface="Microsoft YaHei" charset="0"/>
                <a:ea typeface="Microsoft YaHei" charset="0"/>
                <a:cs typeface="Microsoft YaHei" charset="0"/>
              </a:rPr>
              <a:t>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显示当前目录下的所有文件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du </a:t>
            </a:r>
            <a:r>
              <a:rPr lang="zh-CN" altLang="en-US" sz="2400" dirty="0">
                <a:solidFill>
                  <a:schemeClr val="tx1"/>
                </a:solidFill>
                <a:latin typeface="Microsoft YaHei" charset="0"/>
                <a:ea typeface="Microsoft YaHei" charset="0"/>
                <a:cs typeface="Microsoft YaHei" charset="0"/>
              </a:rPr>
              <a:t>查看磁盘空间状况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ps</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查看当前进程状况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mkdir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创建目录</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cd </a:t>
            </a:r>
            <a:r>
              <a:rPr lang="zh-CN" altLang="en-US" sz="2400" dirty="0">
                <a:solidFill>
                  <a:schemeClr val="tx1"/>
                </a:solidFill>
                <a:latin typeface="Microsoft YaHei" charset="0"/>
                <a:ea typeface="Microsoft YaHei" charset="0"/>
                <a:cs typeface="Microsoft YaHei" charset="0"/>
              </a:rPr>
              <a:t>进入目录</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rm</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删除文件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pwd</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显示目录路径命令</a:t>
            </a:r>
          </a:p>
        </p:txBody>
      </p:sp>
    </p:spTree>
    <p:extLst>
      <p:ext uri="{BB962C8B-B14F-4D97-AF65-F5344CB8AC3E}">
        <p14:creationId xmlns:p14="http://schemas.microsoft.com/office/powerpoint/2010/main" val="24102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第一部分：熟悉</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编程</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安装配置环境，安装</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编辑器</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将课堂实验二（链表和二叉树）在</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环境下实现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完成</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项目设计</a:t>
            </a:r>
            <a:r>
              <a:rPr lang="en-US" altLang="zh-CN" sz="2000" dirty="0">
                <a:solidFill>
                  <a:schemeClr val="tx1"/>
                </a:solidFill>
                <a:latin typeface="Microsoft YaHei" charset="0"/>
                <a:ea typeface="Microsoft YaHei" charset="0"/>
                <a:cs typeface="Microsoft YaHei" charset="0"/>
              </a:rPr>
              <a:t>PPT</a:t>
            </a:r>
            <a:endParaRPr lang="zh-CN" altLang="en-US"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第二周：</a:t>
            </a:r>
            <a:r>
              <a:rPr lang="en-US" altLang="zh-CN" sz="2000" dirty="0">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中列出命令处理模块</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第三周：扩展模块</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完善命令实现、添加命令、支持命令脚本</a:t>
            </a:r>
            <a:r>
              <a:rPr lang="en-US" altLang="zh-CN" sz="2000" dirty="0">
                <a:solidFill>
                  <a:schemeClr val="tx1"/>
                </a:solidFill>
                <a:latin typeface="Microsoft YaHei" charset="0"/>
                <a:ea typeface="Microsoft YaHei" charset="0"/>
                <a:cs typeface="Microsoft YaHei" charset="0"/>
              </a:rPr>
              <a:t>)</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6492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29"/>
            <a:ext cx="7616282" cy="4962293"/>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环境配置</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或者</a:t>
            </a:r>
            <a:r>
              <a:rPr lang="en-US" altLang="zh-CN" sz="2000" dirty="0" err="1">
                <a:solidFill>
                  <a:schemeClr val="tx1"/>
                </a:solidFill>
                <a:latin typeface="Microsoft YaHei" charset="0"/>
                <a:ea typeface="Microsoft YaHei" charset="0"/>
                <a:cs typeface="Microsoft YaHei" charset="0"/>
              </a:rPr>
              <a:t>VirtualBox</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Parallel)</a:t>
            </a:r>
            <a:r>
              <a:rPr lang="zh-CN" altLang="en-US" sz="2000" dirty="0">
                <a:solidFill>
                  <a:schemeClr val="tx1"/>
                </a:solidFill>
                <a:latin typeface="Microsoft YaHei" charset="0"/>
                <a:ea typeface="Microsoft YaHei" charset="0"/>
                <a:cs typeface="Microsoft YaHei" charset="0"/>
              </a:rPr>
              <a:t>。</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使你在一台机器上同时运行二个或更多</a:t>
            </a:r>
            <a:r>
              <a:rPr lang="en-US" altLang="zh-CN" sz="1700" dirty="0">
                <a:solidFill>
                  <a:schemeClr val="tx1"/>
                </a:solidFill>
                <a:latin typeface="Microsoft YaHei" charset="0"/>
                <a:ea typeface="Microsoft YaHei" charset="0"/>
                <a:cs typeface="Microsoft YaHei" charset="0"/>
              </a:rPr>
              <a:t>Windows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DOS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Linux</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Mac</a:t>
            </a:r>
            <a:r>
              <a:rPr lang="zh-CN" altLang="en-US" sz="1700" dirty="0">
                <a:solidFill>
                  <a:schemeClr val="tx1"/>
                </a:solidFill>
                <a:latin typeface="Microsoft YaHei" charset="0"/>
                <a:ea typeface="Microsoft YaHei" charset="0"/>
                <a:cs typeface="Microsoft YaHei" charset="0"/>
              </a:rPr>
              <a:t>系统</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下载</a:t>
            </a:r>
            <a:r>
              <a:rPr lang="en-US" altLang="zh-CN" sz="2000" dirty="0">
                <a:solidFill>
                  <a:schemeClr val="tx1"/>
                </a:solidFill>
                <a:latin typeface="Microsoft YaHei" charset="0"/>
                <a:ea typeface="Microsoft YaHei" charset="0"/>
                <a:cs typeface="Microsoft YaHei" charset="0"/>
              </a:rPr>
              <a:t>Ubuntu</a:t>
            </a:r>
            <a:r>
              <a:rPr lang="zh-CN" altLang="en-US" sz="2000" dirty="0">
                <a:solidFill>
                  <a:schemeClr val="tx1"/>
                </a:solidFill>
                <a:latin typeface="Microsoft YaHei" charset="0"/>
                <a:ea typeface="Microsoft YaHei" charset="0"/>
                <a:cs typeface="Microsoft YaHei" charset="0"/>
              </a:rPr>
              <a:t>镜像文件，在</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内安装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安装完成后检测环境中</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是否安装，没有的话自己安装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相关教程链接：</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2"/>
              </a:rPr>
              <a:t>https://blog.csdn.net/weixin_43876206/article/details/100924378</a:t>
            </a:r>
            <a:endParaRPr lang="en-US" altLang="zh-CN" sz="15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3"/>
              </a:rPr>
              <a:t>https://blog.csdn.net/sillyxue/article/details/83382909</a:t>
            </a:r>
            <a:endParaRPr lang="en-US" altLang="zh-CN" sz="15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291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453327" y="1194726"/>
            <a:ext cx="8515352" cy="5317299"/>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是一套免费使用和自由传播的类</a:t>
            </a:r>
            <a:r>
              <a:rPr lang="en-US" altLang="zh-CN" sz="2400" dirty="0">
                <a:solidFill>
                  <a:schemeClr val="tx1"/>
                </a:solidFill>
                <a:latin typeface="Microsoft YaHei" charset="0"/>
                <a:ea typeface="Microsoft YaHei" charset="0"/>
                <a:cs typeface="Microsoft YaHei" charset="0"/>
              </a:rPr>
              <a:t>Unix</a:t>
            </a:r>
            <a:r>
              <a:rPr lang="zh-CN" altLang="en-US" sz="2400" dirty="0">
                <a:solidFill>
                  <a:schemeClr val="tx1"/>
                </a:solidFill>
                <a:latin typeface="Microsoft YaHei" charset="0"/>
                <a:ea typeface="Microsoft YaHei" charset="0"/>
                <a:cs typeface="Microsoft YaHei" charset="0"/>
              </a:rPr>
              <a:t>操作系统</a:t>
            </a:r>
          </a:p>
          <a:p>
            <a:pPr marL="800100" lvl="1" indent="-342900" defTabSz="914400">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特点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开源免费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多用户、多任务</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支持多种硬件平台，能支持</a:t>
            </a:r>
            <a:r>
              <a:rPr lang="en-US" altLang="zh-CN" sz="2000" dirty="0">
                <a:solidFill>
                  <a:schemeClr val="tx1"/>
                </a:solidFill>
                <a:latin typeface="Microsoft YaHei" charset="0"/>
                <a:ea typeface="Microsoft YaHei" charset="0"/>
                <a:cs typeface="Microsoft YaHei" charset="0"/>
              </a:rPr>
              <a:t>x86</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ARM</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MIPS</a:t>
            </a:r>
            <a:r>
              <a:rPr lang="zh-CN" altLang="en-US" sz="2000" dirty="0">
                <a:solidFill>
                  <a:schemeClr val="tx1"/>
                </a:solidFill>
                <a:latin typeface="Microsoft YaHei" charset="0"/>
                <a:ea typeface="Microsoft YaHei" charset="0"/>
                <a:cs typeface="Microsoft YaHei" charset="0"/>
              </a:rPr>
              <a:t>等各种体系架构的</a:t>
            </a:r>
            <a:r>
              <a:rPr lang="en-US" altLang="zh-CN" sz="2000" dirty="0">
                <a:solidFill>
                  <a:schemeClr val="tx1"/>
                </a:solidFill>
                <a:latin typeface="Microsoft YaHei" charset="0"/>
                <a:ea typeface="Microsoft YaHei" charset="0"/>
                <a:cs typeface="Microsoft YaHei" charset="0"/>
              </a:rPr>
              <a:t>CPU</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内核高效稳定，广泛用于大型数据中心、服务器集群中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a:solidFill>
                  <a:schemeClr val="tx1"/>
                </a:solidFill>
                <a:latin typeface="Microsoft YaHei" charset="0"/>
                <a:ea typeface="Microsoft YaHei" charset="0"/>
                <a:cs typeface="Microsoft YaHei" charset="0"/>
              </a:rPr>
              <a:t>小实验第二周内容</a:t>
            </a:r>
            <a:r>
              <a:rPr lang="en-US" altLang="zh-CN" sz="2400">
                <a:solidFill>
                  <a:schemeClr val="tx1"/>
                </a:solidFill>
                <a:latin typeface="Microsoft YaHei" charset="0"/>
                <a:ea typeface="Microsoft YaHei" charset="0"/>
                <a:cs typeface="Microsoft YaHei" charset="0"/>
              </a:rPr>
              <a:t>Linux</a:t>
            </a:r>
            <a:r>
              <a:rPr lang="zh-CN" altLang="en-US" sz="2400">
                <a:solidFill>
                  <a:schemeClr val="tx1"/>
                </a:solidFill>
                <a:latin typeface="Microsoft YaHei" charset="0"/>
                <a:ea typeface="Microsoft YaHei" charset="0"/>
                <a:cs typeface="Microsoft YaHei" charset="0"/>
              </a:rPr>
              <a:t>实现</a:t>
            </a:r>
            <a:r>
              <a:rPr lang="en-US" altLang="zh-CN" sz="2400">
                <a:solidFill>
                  <a:schemeClr val="tx1"/>
                </a:solidFill>
                <a:latin typeface="Microsoft YaHei" charset="0"/>
                <a:ea typeface="Microsoft YaHei" charset="0"/>
                <a:cs typeface="Microsoft YaHei" charset="0"/>
              </a:rPr>
              <a:t>(</a:t>
            </a:r>
            <a:r>
              <a:rPr lang="zh-CN" altLang="en-US" sz="2400">
                <a:solidFill>
                  <a:schemeClr val="tx1"/>
                </a:solidFill>
                <a:latin typeface="Microsoft YaHei" charset="0"/>
                <a:ea typeface="Microsoft YaHei" charset="0"/>
                <a:cs typeface="Microsoft YaHei" charset="0"/>
              </a:rPr>
              <a:t>第</a:t>
            </a:r>
            <a:r>
              <a:rPr lang="en-US" altLang="zh-CN" sz="2400">
                <a:solidFill>
                  <a:schemeClr val="tx1"/>
                </a:solidFill>
                <a:latin typeface="Microsoft YaHei" charset="0"/>
                <a:ea typeface="Microsoft YaHei" charset="0"/>
                <a:cs typeface="Microsoft YaHei" charset="0"/>
              </a:rPr>
              <a:t>1</a:t>
            </a:r>
            <a:r>
              <a:rPr lang="zh-CN" altLang="en-US" sz="2400">
                <a:solidFill>
                  <a:schemeClr val="tx1"/>
                </a:solidFill>
                <a:latin typeface="Microsoft YaHei" charset="0"/>
                <a:ea typeface="Microsoft YaHei" charset="0"/>
                <a:cs typeface="Microsoft YaHei" charset="0"/>
              </a:rPr>
              <a:t>周</a:t>
            </a:r>
            <a:r>
              <a:rPr lang="en-US" altLang="zh-CN" sz="240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a:solidFill>
                  <a:schemeClr val="tx1"/>
                </a:solidFill>
                <a:latin typeface="Microsoft YaHei" charset="0"/>
                <a:ea typeface="Microsoft YaHei" charset="0"/>
                <a:cs typeface="Microsoft YaHei" charset="0"/>
              </a:rPr>
              <a:t>了解</a:t>
            </a:r>
            <a:r>
              <a:rPr lang="en-US" altLang="zh-CN" sz="2000">
                <a:solidFill>
                  <a:schemeClr val="tx1"/>
                </a:solidFill>
                <a:latin typeface="Microsoft YaHei" charset="0"/>
                <a:ea typeface="Microsoft YaHei" charset="0"/>
                <a:cs typeface="Microsoft YaHei" charset="0"/>
              </a:rPr>
              <a:t>Linux</a:t>
            </a:r>
            <a:r>
              <a:rPr lang="zh-CN" altLang="en-US" sz="2000">
                <a:solidFill>
                  <a:schemeClr val="tx1"/>
                </a:solidFill>
                <a:latin typeface="Microsoft YaHei" charset="0"/>
                <a:ea typeface="Microsoft YaHei" charset="0"/>
                <a:cs typeface="Microsoft YaHei" charset="0"/>
              </a:rPr>
              <a:t>，将之前的课堂实验二（链表和树）在</a:t>
            </a:r>
            <a:r>
              <a:rPr lang="en-US" altLang="zh-CN" sz="2000">
                <a:solidFill>
                  <a:schemeClr val="tx1"/>
                </a:solidFill>
                <a:latin typeface="Microsoft YaHei" charset="0"/>
                <a:ea typeface="Microsoft YaHei" charset="0"/>
                <a:cs typeface="Microsoft YaHei" charset="0"/>
              </a:rPr>
              <a:t>Linux</a:t>
            </a:r>
            <a:r>
              <a:rPr lang="zh-CN" altLang="en-US" sz="2000">
                <a:solidFill>
                  <a:schemeClr val="tx1"/>
                </a:solidFill>
                <a:latin typeface="Microsoft YaHei" charset="0"/>
                <a:ea typeface="Microsoft YaHei" charset="0"/>
                <a:cs typeface="Microsoft YaHei" charset="0"/>
              </a:rPr>
              <a:t>上成功编译并运行，并在报告中列出遇到的问题（如</a:t>
            </a:r>
            <a:r>
              <a:rPr lang="en-US" altLang="zh-CN" sz="2000">
                <a:solidFill>
                  <a:schemeClr val="tx1"/>
                </a:solidFill>
                <a:latin typeface="Microsoft YaHei" charset="0"/>
                <a:ea typeface="Microsoft YaHei" charset="0"/>
                <a:cs typeface="Microsoft YaHei" charset="0"/>
              </a:rPr>
              <a:t>vim</a:t>
            </a:r>
            <a:r>
              <a:rPr lang="zh-CN" altLang="en-US" sz="2000">
                <a:solidFill>
                  <a:schemeClr val="tx1"/>
                </a:solidFill>
                <a:latin typeface="Microsoft YaHei" charset="0"/>
                <a:ea typeface="Microsoft YaHei" charset="0"/>
                <a:cs typeface="Microsoft YaHei" charset="0"/>
              </a:rPr>
              <a:t>编辑，编译或者调试等）</a:t>
            </a:r>
          </a:p>
          <a:p>
            <a:pPr marL="857250" lvl="1" indent="-342900" defTabSz="914400">
              <a:lnSpc>
                <a:spcPct val="110000"/>
              </a:lnSpc>
              <a:buFont typeface="Wingdings" charset="2"/>
              <a:buChar char="l"/>
            </a:pPr>
            <a:r>
              <a:rPr lang="zh-CN" altLang="en-US" sz="2000">
                <a:solidFill>
                  <a:schemeClr val="tx1"/>
                </a:solidFill>
                <a:latin typeface="Microsoft YaHei" charset="0"/>
                <a:ea typeface="Microsoft YaHei" charset="0"/>
                <a:cs typeface="Microsoft YaHei" charset="0"/>
              </a:rPr>
              <a:t>要求自己编写</a:t>
            </a:r>
            <a:r>
              <a:rPr lang="en-US" altLang="zh-CN" sz="2000">
                <a:solidFill>
                  <a:schemeClr val="tx1"/>
                </a:solidFill>
                <a:latin typeface="Microsoft YaHei" charset="0"/>
                <a:ea typeface="Microsoft YaHei" charset="0"/>
                <a:cs typeface="Microsoft YaHei" charset="0"/>
              </a:rPr>
              <a:t>Makefile</a:t>
            </a:r>
            <a:r>
              <a:rPr lang="zh-CN" altLang="en-US" sz="2000">
                <a:solidFill>
                  <a:schemeClr val="tx1"/>
                </a:solidFill>
                <a:latin typeface="Microsoft YaHei" charset="0"/>
                <a:ea typeface="Microsoft YaHei" charset="0"/>
                <a:cs typeface="Microsoft YaHei" charset="0"/>
              </a:rPr>
              <a:t>文件</a:t>
            </a:r>
            <a:endParaRPr lang="en-US" altLang="zh-CN" sz="2000">
              <a:solidFill>
                <a:schemeClr val="tx1"/>
              </a:solidFill>
              <a:latin typeface="Microsoft YaHei" charset="0"/>
              <a:ea typeface="Microsoft YaHei" charset="0"/>
              <a:cs typeface="Microsoft YaHei" charset="0"/>
            </a:endParaRPr>
          </a:p>
          <a:p>
            <a:pPr marL="342900" lvl="1" indent="-342900" defTabSz="914400">
              <a:lnSpc>
                <a:spcPct val="110000"/>
              </a:lnSpc>
              <a:buFont typeface="Wingdings" charset="2"/>
              <a:buChar char="l"/>
            </a:pPr>
            <a:r>
              <a:rPr lang="zh-CN" altLang="en-US" sz="2400">
                <a:solidFill>
                  <a:schemeClr val="tx1"/>
                </a:solidFill>
                <a:latin typeface="Microsoft YaHei" charset="0"/>
                <a:ea typeface="Microsoft YaHei" charset="0"/>
              </a:rPr>
              <a:t>大</a:t>
            </a:r>
            <a:r>
              <a:rPr lang="zh-CN" altLang="en-US" sz="2400" dirty="0">
                <a:solidFill>
                  <a:schemeClr val="tx1"/>
                </a:solidFill>
                <a:latin typeface="Microsoft YaHei" charset="0"/>
                <a:ea typeface="Microsoft YaHei" charset="0"/>
              </a:rPr>
              <a:t>实验二设计</a:t>
            </a:r>
            <a:r>
              <a:rPr lang="en-US" altLang="zh-CN" sz="2400" dirty="0">
                <a:solidFill>
                  <a:schemeClr val="tx1"/>
                </a:solidFill>
                <a:latin typeface="Microsoft YaHei" charset="0"/>
                <a:ea typeface="Microsoft YaHei" charset="0"/>
              </a:rPr>
              <a:t>PPT</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endParaRPr lang="en-US" altLang="zh-CN" sz="2400" dirty="0">
              <a:solidFill>
                <a:schemeClr val="tx1"/>
              </a:solidFill>
              <a:latin typeface="Microsoft YaHei" charset="0"/>
              <a:ea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同时，需要以</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的形式完成后续</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大作业的设计报告，内容包括需求分析，数据机构，模块划分，模块间关系 </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885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8034081" cy="4832690"/>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要求同学们实现自己的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。这些命令分别是：</a:t>
            </a:r>
            <a:r>
              <a:rPr lang="en-US" altLang="zh-CN" sz="2000" dirty="0">
                <a:solidFill>
                  <a:schemeClr val="tx1"/>
                </a:solidFill>
                <a:latin typeface="Microsoft YaHei" charset="0"/>
                <a:ea typeface="Microsoft YaHei" charset="0"/>
                <a:cs typeface="Microsoft YaHei" charset="0"/>
              </a:rPr>
              <a:t>cp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cat</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man</a:t>
            </a:r>
            <a:r>
              <a:rPr lang="zh-CN" altLang="en-US" sz="2000" dirty="0">
                <a:solidFill>
                  <a:schemeClr val="tx1"/>
                </a:solidFill>
                <a:latin typeface="Microsoft YaHei" charset="0"/>
                <a:ea typeface="Microsoft YaHei" charset="0"/>
                <a:cs typeface="Microsoft YaHei" charset="0"/>
              </a:rPr>
              <a:t>命令。这些命令的格式与功能应该与</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下的一致。如果这些命令可以带有参数，你也应该实现。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注意：只需要把命令写成函数，执行不同命令时调用不同函数即可，这里的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实现只是模拟操作系统</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的实现，目的是让大家通过编程来实现类似的功能</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最后，如果你能够实现为自己的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添加命令的功能，我们还会给你额外加分。所谓的开放模块不止局限于此，如果你能加入其他有趣的功能，我们也会给你加分。这个阶段时间为</a:t>
            </a:r>
            <a:r>
              <a:rPr lang="en-US" altLang="zh-CN" sz="2000" dirty="0">
                <a:solidFill>
                  <a:schemeClr val="tx1"/>
                </a:solidFill>
                <a:latin typeface="Microsoft YaHei" charset="0"/>
                <a:ea typeface="Microsoft YaHei" charset="0"/>
                <a:cs typeface="Microsoft YaHei" charset="0"/>
              </a:rPr>
              <a:t>2</a:t>
            </a:r>
            <a:r>
              <a:rPr lang="zh-CN" altLang="en-US" sz="2000" dirty="0">
                <a:solidFill>
                  <a:schemeClr val="tx1"/>
                </a:solidFill>
                <a:latin typeface="Microsoft YaHei" charset="0"/>
                <a:ea typeface="Microsoft YaHei" charset="0"/>
                <a:cs typeface="Microsoft YaHei" charset="0"/>
              </a:rPr>
              <a:t>周</a:t>
            </a:r>
          </a:p>
        </p:txBody>
      </p:sp>
    </p:spTree>
    <p:extLst>
      <p:ext uri="{BB962C8B-B14F-4D97-AF65-F5344CB8AC3E}">
        <p14:creationId xmlns:p14="http://schemas.microsoft.com/office/powerpoint/2010/main" val="240587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(-r)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功能：将目录或文件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复制成目录或文件</a:t>
            </a:r>
            <a:r>
              <a:rPr lang="en-US" altLang="zh-CN" sz="2250" dirty="0">
                <a:solidFill>
                  <a:schemeClr val="tx1"/>
                </a:solidFill>
                <a:latin typeface="Microsoft YaHei" charset="0"/>
                <a:ea typeface="Microsoft YaHei" charset="0"/>
                <a:cs typeface="Microsoft YaHei" charset="0"/>
              </a:rPr>
              <a:t>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说明：括号中为参数，即</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命令可为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file1 file2</a:t>
            </a:r>
            <a:r>
              <a:rPr lang="zh-CN" altLang="en-US" sz="2250" dirty="0">
                <a:solidFill>
                  <a:schemeClr val="tx1"/>
                </a:solidFill>
                <a:latin typeface="Microsoft YaHei" charset="0"/>
                <a:ea typeface="Microsoft YaHei" charset="0"/>
                <a:cs typeface="Microsoft YaHei" charset="0"/>
              </a:rPr>
              <a:t>或者</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。若命令为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，则需要复制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目录下的所有内容。另外需要注意的是，实现</a:t>
            </a:r>
            <a:r>
              <a:rPr lang="en-US" altLang="zh-CN" sz="2250" dirty="0">
                <a:solidFill>
                  <a:schemeClr val="tx1"/>
                </a:solidFill>
                <a:latin typeface="Microsoft YaHei" charset="0"/>
                <a:ea typeface="Microsoft YaHei" charset="0"/>
                <a:cs typeface="Microsoft YaHei" charset="0"/>
              </a:rPr>
              <a:t>-r</a:t>
            </a:r>
            <a:r>
              <a:rPr lang="zh-CN" altLang="en-US" sz="2250" dirty="0">
                <a:solidFill>
                  <a:schemeClr val="tx1"/>
                </a:solidFill>
                <a:latin typeface="Microsoft YaHei" charset="0"/>
                <a:ea typeface="Microsoft YaHei" charset="0"/>
                <a:cs typeface="Microsoft YaHei" charset="0"/>
              </a:rPr>
              <a:t>参数的时候因为需要获取目录下所有文件、目录，因此需要调用系统函数。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提示：你可能需要用到</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a:t>
            </a:r>
            <a:r>
              <a:rPr lang="en-US" altLang="zh-CN" sz="2250" dirty="0" err="1">
                <a:solidFill>
                  <a:schemeClr val="tx1"/>
                </a:solidFill>
                <a:latin typeface="Microsoft YaHei" charset="0"/>
                <a:ea typeface="Microsoft YaHei" charset="0"/>
                <a:cs typeface="Microsoft YaHei" charset="0"/>
              </a:rPr>
              <a:t>dirent</a:t>
            </a:r>
            <a:r>
              <a:rPr lang="zh-CN" altLang="en-US" sz="2250" dirty="0">
                <a:solidFill>
                  <a:schemeClr val="tx1"/>
                </a:solidFill>
                <a:latin typeface="Microsoft YaHei" charset="0"/>
                <a:ea typeface="Microsoft YaHei" charset="0"/>
                <a:cs typeface="Microsoft YaHei" charset="0"/>
              </a:rPr>
              <a:t>结构、</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函数等，也可能需要考虑文件权限（</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stat</a:t>
            </a:r>
            <a:r>
              <a:rPr lang="zh-CN" altLang="en-US" sz="2250" dirty="0">
                <a:solidFill>
                  <a:schemeClr val="tx1"/>
                </a:solidFill>
                <a:latin typeface="Microsoft YaHei" charset="0"/>
                <a:ea typeface="Microsoft YaHei" charset="0"/>
                <a:cs typeface="Microsoft YaHei" charset="0"/>
              </a:rPr>
              <a:t>）等问题。</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1956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cmp</a:t>
            </a:r>
            <a:r>
              <a:rPr lang="en-US" altLang="zh-CN" sz="2400" dirty="0">
                <a:solidFill>
                  <a:schemeClr val="tx1"/>
                </a:solidFill>
                <a:latin typeface="Microsoft YaHei" charset="0"/>
                <a:ea typeface="Microsoft YaHei" charset="0"/>
                <a:cs typeface="Microsoft YaHei" charset="0"/>
              </a:rPr>
              <a:t>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功能：比较文件</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和文件</a:t>
            </a:r>
            <a:r>
              <a:rPr lang="en-US" altLang="zh-CN" sz="2250" dirty="0">
                <a:solidFill>
                  <a:schemeClr val="tx1"/>
                </a:solidFill>
                <a:latin typeface="Microsoft YaHei" charset="0"/>
                <a:ea typeface="Microsoft YaHei" charset="0"/>
                <a:cs typeface="Microsoft YaHei" charset="0"/>
              </a:rPr>
              <a:t>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命令不需要实现参数。当相互比较的两个文件完全一样时，该指令不会显示任何信息。若发现有所差异，命令会显示出第一个不同处的字符和行数编号。当作为参数的</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或者</a:t>
            </a:r>
            <a:r>
              <a:rPr lang="en-US" altLang="zh-CN" sz="2250" dirty="0">
                <a:solidFill>
                  <a:schemeClr val="tx1"/>
                </a:solidFill>
                <a:latin typeface="Microsoft YaHei" charset="0"/>
                <a:ea typeface="Microsoft YaHei" charset="0"/>
                <a:cs typeface="Microsoft YaHei" charset="0"/>
              </a:rPr>
              <a:t>file2</a:t>
            </a:r>
            <a:r>
              <a:rPr lang="zh-CN" altLang="en-US" sz="2250" dirty="0">
                <a:solidFill>
                  <a:schemeClr val="tx1"/>
                </a:solidFill>
                <a:latin typeface="Microsoft YaHei" charset="0"/>
                <a:ea typeface="Microsoft YaHei" charset="0"/>
                <a:cs typeface="Microsoft YaHei" charset="0"/>
              </a:rPr>
              <a:t>实际上不存在时，</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应提示用户文件不存在。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0135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wc</a:t>
            </a:r>
            <a:r>
              <a:rPr lang="en-US" altLang="zh-CN" sz="2400" dirty="0">
                <a:solidFill>
                  <a:schemeClr val="tx1"/>
                </a:solidFill>
                <a:latin typeface="Microsoft YaHei" charset="0"/>
                <a:ea typeface="Microsoft YaHei" charset="0"/>
                <a:cs typeface="Microsoft YaHei" charset="0"/>
              </a:rPr>
              <a:t> (-c/-w/-l)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说明：与</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命令不同，</a:t>
            </a:r>
            <a:r>
              <a:rPr lang="en-US" altLang="zh-CN" sz="2250" dirty="0" err="1">
                <a:solidFill>
                  <a:schemeClr val="tx1"/>
                </a:solidFill>
                <a:latin typeface="Microsoft YaHei" charset="0"/>
                <a:ea typeface="Microsoft YaHei" charset="0"/>
                <a:cs typeface="Microsoft YaHei" charset="0"/>
              </a:rPr>
              <a:t>wc</a:t>
            </a:r>
            <a:r>
              <a:rPr lang="zh-CN" altLang="en-US" sz="2250" dirty="0">
                <a:solidFill>
                  <a:schemeClr val="tx1"/>
                </a:solidFill>
                <a:latin typeface="Microsoft YaHei" charset="0"/>
                <a:ea typeface="Microsoft YaHei" charset="0"/>
                <a:cs typeface="Microsoft YaHei" charset="0"/>
              </a:rPr>
              <a:t>命令的参数在每次输入时是必选的，即每次输入的格式是</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–c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–w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–l file1</a:t>
            </a:r>
            <a:r>
              <a:rPr lang="zh-CN" altLang="en-US" sz="2250" dirty="0">
                <a:solidFill>
                  <a:schemeClr val="tx1"/>
                </a:solidFill>
                <a:latin typeface="Microsoft YaHei" charset="0"/>
                <a:ea typeface="Microsoft YaHei" charset="0"/>
                <a:cs typeface="Microsoft YaHei" charset="0"/>
              </a:rPr>
              <a:t>。功能分别为统计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48778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966129" y="1773045"/>
            <a:ext cx="7036419" cy="407019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中的内容</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a:solidFill>
                  <a:schemeClr val="tx1"/>
                </a:solidFill>
                <a:latin typeface="Microsoft YaHei" charset="0"/>
                <a:ea typeface="Microsoft YaHei" charset="0"/>
                <a:cs typeface="Microsoft YaHei" charset="0"/>
              </a:rPr>
              <a:t>cat</a:t>
            </a:r>
            <a:r>
              <a:rPr lang="zh-CN" altLang="en-US" sz="2250" dirty="0">
                <a:solidFill>
                  <a:schemeClr val="tx1"/>
                </a:solidFill>
                <a:latin typeface="Microsoft YaHei" charset="0"/>
                <a:ea typeface="Microsoft YaHei" charset="0"/>
                <a:cs typeface="Microsoft YaHei" charset="0"/>
              </a:rPr>
              <a:t>命令不需要实现参数</a:t>
            </a:r>
            <a:endParaRPr lang="en-US" altLang="zh-CN" sz="225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man  </a:t>
            </a:r>
            <a:r>
              <a:rPr lang="zh-CN" altLang="en-US" sz="2400" dirty="0">
                <a:solidFill>
                  <a:schemeClr val="tx1"/>
                </a:solidFill>
                <a:latin typeface="Microsoft YaHei" charset="0"/>
                <a:ea typeface="Microsoft YaHei" charset="0"/>
                <a:cs typeface="Microsoft YaHei" charset="0"/>
              </a:rPr>
              <a:t>命令</a:t>
            </a:r>
            <a:r>
              <a:rPr lang="en-US" altLang="zh-CN" sz="2400" dirty="0">
                <a:solidFill>
                  <a:schemeClr val="tx1"/>
                </a:solidFill>
                <a:latin typeface="Microsoft YaHei" charset="0"/>
                <a:ea typeface="Microsoft YaHei" charset="0"/>
                <a:cs typeface="Microsoft YaHei" charset="0"/>
              </a:rPr>
              <a:t>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的说明文档</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就是前面要求实现的命令，文档内容参照</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man</a:t>
            </a:r>
            <a:r>
              <a:rPr lang="zh-CN" altLang="en-US" sz="2250" dirty="0">
                <a:solidFill>
                  <a:schemeClr val="tx1"/>
                </a:solidFill>
                <a:latin typeface="Microsoft YaHei" charset="0"/>
                <a:ea typeface="Microsoft YaHei" charset="0"/>
                <a:cs typeface="Microsoft YaHei" charset="0"/>
              </a:rPr>
              <a:t>实现。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82061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示例附加功能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部分命令可以通过</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函数库（ </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库是</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下广泛使用的图形函数库）实现，通过这个命令，可以实现对终端屏幕的控制。</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命令纠错：当你输入</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命令时，手滑输成了</a:t>
            </a:r>
            <a:r>
              <a:rPr lang="en-US" altLang="zh-CN" sz="2250" dirty="0" err="1">
                <a:solidFill>
                  <a:schemeClr val="tx1"/>
                </a:solidFill>
                <a:latin typeface="Microsoft YaHei" charset="0"/>
                <a:ea typeface="Microsoft YaHei" charset="0"/>
                <a:cs typeface="Microsoft YaHei" charset="0"/>
              </a:rPr>
              <a:t>cmpx</a:t>
            </a:r>
            <a:r>
              <a:rPr lang="zh-CN" altLang="en-US" sz="2250" dirty="0">
                <a:solidFill>
                  <a:schemeClr val="tx1"/>
                </a:solidFill>
                <a:latin typeface="Microsoft YaHei" charset="0"/>
                <a:ea typeface="Microsoft YaHei" charset="0"/>
                <a:cs typeface="Microsoft YaHei" charset="0"/>
              </a:rPr>
              <a:t>，此时系统应能自动地将你输错的命令修改过来；或者输入了系统中没有的命令，如</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，此时系统应提示无该命令。</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341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其他的一些建议附加功能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执行脚本文件，</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可以创建脚本文件</a:t>
            </a:r>
            <a:r>
              <a:rPr lang="en-US" altLang="zh-CN" sz="2250" dirty="0">
                <a:solidFill>
                  <a:schemeClr val="tx1"/>
                </a:solidFill>
                <a:latin typeface="Microsoft YaHei" charset="0"/>
                <a:ea typeface="Microsoft YaHei" charset="0"/>
                <a:cs typeface="Microsoft YaHei" charset="0"/>
              </a:rPr>
              <a:t>(.</a:t>
            </a:r>
            <a:r>
              <a:rPr lang="en-US" altLang="zh-CN" sz="2250" dirty="0" err="1">
                <a:solidFill>
                  <a:schemeClr val="tx1"/>
                </a:solidFill>
                <a:latin typeface="Microsoft YaHei" charset="0"/>
                <a:ea typeface="Microsoft YaHei" charset="0"/>
                <a:cs typeface="Microsoft YaHei" charset="0"/>
              </a:rPr>
              <a:t>sh</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，执行脚本文件中的大量</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命令，你的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应该有相应的功能。</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在这次大作业中有许多地方需要用到系统函数，例如：</a:t>
            </a:r>
          </a:p>
          <a:p>
            <a:pPr marL="1200150" lvl="2" indent="-342900" defTabSz="914400">
              <a:lnSpc>
                <a:spcPct val="110000"/>
              </a:lnSpc>
              <a:buFont typeface="Wingdings" charset="2"/>
              <a:buChar char="l"/>
            </a:pPr>
            <a:r>
              <a:rPr lang="en-US" altLang="zh-CN" sz="2100" dirty="0" err="1">
                <a:solidFill>
                  <a:schemeClr val="tx1"/>
                </a:solidFill>
                <a:latin typeface="Microsoft YaHei" charset="0"/>
                <a:ea typeface="Microsoft YaHei" charset="0"/>
                <a:cs typeface="Microsoft YaHei" charset="0"/>
              </a:rPr>
              <a:t>getcwd</a:t>
            </a:r>
            <a:r>
              <a:rPr lang="en-US" altLang="zh-CN" sz="2100" dirty="0">
                <a:solidFill>
                  <a:schemeClr val="tx1"/>
                </a:solidFill>
                <a:latin typeface="Microsoft YaHei" charset="0"/>
                <a:ea typeface="Microsoft YaHei" charset="0"/>
                <a:cs typeface="Microsoft YaHei" charset="0"/>
              </a:rPr>
              <a:t>()</a:t>
            </a:r>
            <a:r>
              <a:rPr lang="zh-CN" altLang="en-US" sz="2100" dirty="0">
                <a:solidFill>
                  <a:schemeClr val="tx1"/>
                </a:solidFill>
                <a:latin typeface="Microsoft YaHei" charset="0"/>
                <a:ea typeface="Microsoft YaHei" charset="0"/>
                <a:cs typeface="Microsoft YaHei" charset="0"/>
              </a:rPr>
              <a:t>：获得当前路径</a:t>
            </a:r>
            <a:r>
              <a:rPr lang="en-US" altLang="zh-CN" sz="2100" dirty="0">
                <a:solidFill>
                  <a:schemeClr val="tx1"/>
                </a:solidFill>
                <a:latin typeface="Microsoft YaHei" charset="0"/>
                <a:ea typeface="Microsoft YaHei" charset="0"/>
                <a:cs typeface="Microsoft YaHei" charset="0"/>
              </a:rPr>
              <a:t>;</a:t>
            </a:r>
          </a:p>
          <a:p>
            <a:pPr marL="1200150" lvl="2" indent="-342900" defTabSz="914400">
              <a:lnSpc>
                <a:spcPct val="110000"/>
              </a:lnSpc>
              <a:buFont typeface="Wingdings" charset="2"/>
              <a:buChar char="l"/>
            </a:pPr>
            <a:r>
              <a:rPr lang="zh-CN" altLang="en-US" sz="2100" dirty="0">
                <a:solidFill>
                  <a:schemeClr val="tx1"/>
                </a:solidFill>
                <a:latin typeface="Microsoft YaHei" charset="0"/>
                <a:ea typeface="Microsoft YaHei" charset="0"/>
                <a:cs typeface="Microsoft YaHei" charset="0"/>
              </a:rPr>
              <a:t>当你需要实现某个功能，却发现该功能自己实现起来十分困难时，可以先搜索一下相关的系统调用。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21628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代码自由度说明</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应该尽量跟</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原有的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看齐，如果你实现了要求之外的命令我们会酌情加分。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命令完整性要求，</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一个命令后面可能会有大量参数，请尽量完整的实现，我们会根据命令完整的难度酌情加分。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的用户交互应该与</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原本的类似，要求参照</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实现。</a:t>
            </a:r>
            <a:endParaRPr lang="en-US" altLang="zh-CN" sz="22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08138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实验周期</a:t>
            </a:r>
          </a:p>
        </p:txBody>
      </p:sp>
      <p:sp>
        <p:nvSpPr>
          <p:cNvPr id="3" name="内容占位符 2"/>
          <p:cNvSpPr>
            <a:spLocks noGrp="1"/>
          </p:cNvSpPr>
          <p:nvPr>
            <p:ph idx="1"/>
          </p:nvPr>
        </p:nvSpPr>
        <p:spPr>
          <a:xfrm>
            <a:off x="824423" y="1929421"/>
            <a:ext cx="7690929" cy="4264116"/>
          </a:xfrm>
        </p:spPr>
        <p:txBody>
          <a:bodyPr>
            <a:noAutofit/>
          </a:bodyPr>
          <a:lstStyle/>
          <a:p>
            <a:pPr marL="342900" lvl="1"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1</a:t>
            </a:r>
            <a:r>
              <a:rPr lang="zh-CN" altLang="en-US" sz="2000" dirty="0">
                <a:solidFill>
                  <a:schemeClr val="tx1"/>
                </a:solidFill>
                <a:latin typeface="Microsoft YaHei" charset="0"/>
                <a:ea typeface="Microsoft YaHei" charset="0"/>
                <a:cs typeface="Microsoft YaHei" charset="0"/>
              </a:rPr>
              <a:t>周（本堂课）</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布置题目，讲解题目</a:t>
            </a:r>
            <a:endParaRPr lang="en-US" altLang="zh-CN" sz="20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2</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提交代码以及实验报告，提交设计报告</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，给出模块设计，结构思路等。</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3</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代码完成基本功能，可编译运行</a:t>
            </a:r>
            <a:r>
              <a:rPr lang="zh-CN" altLang="en-US" sz="2000" dirty="0">
                <a:solidFill>
                  <a:schemeClr val="tx1"/>
                </a:solidFill>
                <a:latin typeface="Microsoft YaHei" charset="0"/>
                <a:ea typeface="Microsoft YaHei" charset="0"/>
                <a:cs typeface="Microsoft YaHei" charset="0"/>
              </a:rPr>
              <a:t>，要求</a:t>
            </a:r>
            <a:r>
              <a:rPr lang="zh-CN" altLang="en-US" sz="2000">
                <a:solidFill>
                  <a:schemeClr val="tx1"/>
                </a:solidFill>
                <a:latin typeface="Microsoft YaHei" charset="0"/>
                <a:ea typeface="Microsoft YaHei" charset="0"/>
                <a:cs typeface="Microsoft YaHei" charset="0"/>
              </a:rPr>
              <a:t>至少实现</a:t>
            </a:r>
            <a:r>
              <a:rPr lang="en-US" altLang="zh-CN" sz="2000">
                <a:solidFill>
                  <a:schemeClr val="tx1"/>
                </a:solidFill>
                <a:latin typeface="Microsoft YaHei" charset="0"/>
                <a:ea typeface="Microsoft YaHei" charset="0"/>
                <a:cs typeface="Microsoft YaHei" charset="0"/>
              </a:rPr>
              <a:t>cp(</a:t>
            </a:r>
            <a:r>
              <a:rPr lang="zh-CN" altLang="en-US" sz="2000">
                <a:solidFill>
                  <a:schemeClr val="tx1"/>
                </a:solidFill>
                <a:latin typeface="Microsoft YaHei" charset="0"/>
                <a:ea typeface="Microsoft YaHei" charset="0"/>
                <a:cs typeface="Microsoft YaHei" charset="0"/>
              </a:rPr>
              <a:t>文件），</a:t>
            </a:r>
            <a:r>
              <a:rPr lang="en-US" altLang="zh-CN" sz="2000">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a:solidFill>
                  <a:schemeClr val="tx1"/>
                </a:solidFill>
                <a:latin typeface="Microsoft YaHei" charset="0"/>
                <a:ea typeface="Microsoft YaHei" charset="0"/>
                <a:cs typeface="Microsoft YaHei" charset="0"/>
              </a:rPr>
              <a:t>，</a:t>
            </a:r>
            <a:r>
              <a:rPr lang="en-US" altLang="zh-CN" sz="2000">
                <a:solidFill>
                  <a:schemeClr val="tx1"/>
                </a:solidFill>
                <a:latin typeface="Microsoft YaHei" charset="0"/>
                <a:ea typeface="Microsoft YaHei" charset="0"/>
                <a:cs typeface="Microsoft YaHei" charset="0"/>
              </a:rPr>
              <a:t>cat</a:t>
            </a:r>
            <a:r>
              <a:rPr lang="zh-CN" altLang="en-US" sz="2000">
                <a:solidFill>
                  <a:schemeClr val="tx1"/>
                </a:solidFill>
                <a:latin typeface="Microsoft YaHei" charset="0"/>
                <a:ea typeface="Microsoft YaHei" charset="0"/>
                <a:cs typeface="Microsoft YaHei" charset="0"/>
              </a:rPr>
              <a:t>，</a:t>
            </a:r>
            <a:r>
              <a:rPr lang="en-US" altLang="zh-CN" sz="2000">
                <a:solidFill>
                  <a:schemeClr val="tx1"/>
                </a:solidFill>
                <a:latin typeface="Microsoft YaHei" charset="0"/>
                <a:ea typeface="Microsoft YaHei" charset="0"/>
                <a:cs typeface="Microsoft YaHei" charset="0"/>
              </a:rPr>
              <a:t>man</a:t>
            </a:r>
            <a:r>
              <a:rPr lang="zh-CN" altLang="en-US" sz="2000">
                <a:solidFill>
                  <a:schemeClr val="tx1"/>
                </a:solidFill>
                <a:latin typeface="Microsoft YaHei" charset="0"/>
                <a:ea typeface="Microsoft YaHei" charset="0"/>
                <a:cs typeface="Microsoft YaHei" charset="0"/>
              </a:rPr>
              <a:t>命令</a:t>
            </a:r>
            <a:r>
              <a:rPr lang="zh-CN" altLang="en-US" sz="2000" dirty="0">
                <a:solidFill>
                  <a:schemeClr val="tx1"/>
                </a:solidFill>
                <a:latin typeface="Microsoft YaHei" charset="0"/>
                <a:ea typeface="Microsoft YaHei" charset="0"/>
                <a:cs typeface="Microsoft YaHei" charset="0"/>
              </a:rPr>
              <a:t>。提交代码以及</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文件和用户手册。</a:t>
            </a:r>
            <a:endParaRPr lang="en-US" altLang="en-US"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4</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代码完整提交</a:t>
            </a:r>
            <a:r>
              <a:rPr lang="zh-CN" altLang="en-US" sz="2000" dirty="0">
                <a:solidFill>
                  <a:schemeClr val="tx1"/>
                </a:solidFill>
                <a:latin typeface="Microsoft YaHei" charset="0"/>
                <a:ea typeface="Microsoft YaHei" charset="0"/>
                <a:cs typeface="Microsoft YaHei" charset="0"/>
              </a:rPr>
              <a:t>。包含代码，</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文件和实验报告，报告中应该包含用户手册。</a:t>
            </a: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8221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219150" y="1516565"/>
            <a:ext cx="4048049" cy="5017762"/>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zh-CN" altLang="en-US" sz="2400" dirty="0">
                <a:solidFill>
                  <a:schemeClr val="tx1"/>
                </a:solidFill>
                <a:latin typeface="Microsoft YaHei" charset="0"/>
                <a:ea typeface="Microsoft YaHei" charset="0"/>
                <a:cs typeface="Microsoft YaHei" charset="0"/>
              </a:rPr>
              <a:t>命令行界面（终端界面）</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通过命令实现人机交互</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功能强大</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通过终端命令，深入理解操作系统底层原理</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要用</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，必须要学会</a:t>
            </a:r>
            <a:r>
              <a:rPr lang="zh-CN" altLang="en-US" sz="2400" dirty="0">
                <a:solidFill>
                  <a:schemeClr val="tx1"/>
                </a:solidFill>
                <a:latin typeface="Microsoft YaHei" charset="0"/>
                <a:ea typeface="Microsoft YaHei" charset="0"/>
                <a:cs typeface="Microsoft YaHei" charset="0"/>
              </a:rPr>
              <a:t>使用</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命令</a:t>
            </a:r>
          </a:p>
          <a:p>
            <a:pPr marL="1143000" lvl="2" indent="-342900" defTabSz="914400">
              <a:lnSpc>
                <a:spcPct val="100000"/>
              </a:lnSpc>
              <a:buFont typeface="Wingdings" charset="2"/>
              <a:buChar char="l"/>
            </a:pPr>
            <a:endParaRPr lang="zh-CN" altLang="en-US" sz="2250" dirty="0">
              <a:solidFill>
                <a:schemeClr val="tx1"/>
              </a:solidFill>
              <a:latin typeface="Microsoft YaHei" charset="0"/>
              <a:ea typeface="Microsoft YaHei" charset="0"/>
              <a:cs typeface="Microsoft YaHei" charset="0"/>
            </a:endParaRP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22849"/>
            <a:ext cx="48768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93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a:t>
            </a:r>
            <a:r>
              <a:rPr lang="zh-CN" altLang="en-US" sz="2200" dirty="0">
                <a:solidFill>
                  <a:srgbClr val="FF0000"/>
                </a:solidFill>
                <a:latin typeface="Microsoft YaHei" charset="0"/>
                <a:ea typeface="Microsoft YaHei" charset="0"/>
                <a:cs typeface="Microsoft YaHei" charset="0"/>
              </a:rPr>
              <a:t>周四上午</a:t>
            </a:r>
            <a:r>
              <a:rPr lang="en-US" altLang="zh-CN" sz="2200" dirty="0">
                <a:solidFill>
                  <a:srgbClr val="FF0000"/>
                </a:solidFill>
                <a:latin typeface="Microsoft YaHei" charset="0"/>
                <a:ea typeface="Microsoft YaHei" charset="0"/>
                <a:cs typeface="Microsoft YaHei" charset="0"/>
              </a:rPr>
              <a:t>9</a:t>
            </a:r>
            <a:r>
              <a:rPr lang="en-US" altLang="zh-CN" sz="2200" dirty="0">
                <a:solidFill>
                  <a:srgbClr val="FF0000"/>
                </a:solidFill>
                <a:latin typeface="Microsoft YaHei" charset="0"/>
                <a:ea typeface="Microsoft YaHei" charset="0"/>
                <a:cs typeface="Microsoft YaHei" charset="0"/>
                <a:sym typeface="Wingdings"/>
              </a:rPr>
              <a:t>:30</a:t>
            </a:r>
            <a:r>
              <a:rPr lang="zh-CN" altLang="en-US" sz="2200" dirty="0">
                <a:solidFill>
                  <a:schemeClr val="tx1"/>
                </a:solidFill>
                <a:latin typeface="Microsoft YaHei" charset="0"/>
                <a:ea typeface="Microsoft YaHei" charset="0"/>
                <a:cs typeface="Microsoft YaHei" charset="0"/>
              </a:rPr>
              <a:t>为最终时间点。</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责任助教当场完成相应任务项检查，未提交者不检查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每个周期第一周第二周，每次随机抽取</a:t>
            </a:r>
            <a:r>
              <a:rPr lang="en-US" altLang="zh-CN" sz="2200" dirty="0">
                <a:solidFill>
                  <a:schemeClr val="tx1"/>
                </a:solidFill>
                <a:latin typeface="Microsoft YaHei" charset="0"/>
                <a:ea typeface="Microsoft YaHei" charset="0"/>
                <a:cs typeface="Microsoft YaHei" charset="0"/>
              </a:rPr>
              <a:t>15</a:t>
            </a:r>
            <a:r>
              <a:rPr lang="zh-CN" altLang="en-US" sz="2200" dirty="0">
                <a:solidFill>
                  <a:schemeClr val="tx1"/>
                </a:solidFill>
                <a:latin typeface="Microsoft YaHei" charset="0"/>
                <a:ea typeface="Microsoft YaHei" charset="0"/>
                <a:cs typeface="Microsoft YaHei" charset="0"/>
              </a:rPr>
              <a:t>人，在主屏幕检查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查重认定抄袭者，该实验整体不计分</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每周照例，助教会抽取一个晚上作为答疑时间</a:t>
            </a:r>
            <a:endParaRPr lang="en-US" altLang="zh-CN" sz="22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0"/>
              </a:spcBef>
              <a:spcAft>
                <a:spcPts val="0"/>
              </a:spcAft>
            </a:pPr>
            <a:endParaRPr lang="en-US" altLang="zh-CN" sz="1800" dirty="0">
              <a:solidFill>
                <a:schemeClr val="tx1"/>
              </a:solidFill>
              <a:latin typeface="Microsoft YaHei" charset="0"/>
              <a:ea typeface="Microsoft YaHei" charset="0"/>
              <a:cs typeface="Microsoft YaHei"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Microsoft YaHei" charset="0"/>
                <a:ea typeface="Microsoft YaHei" charset="0"/>
                <a:cs typeface="Microsoft YaHei" charset="0"/>
              </a:rPr>
              <a:t>Thank you!</a:t>
            </a:r>
            <a:endParaRPr lang="zh-CN" altLang="en-US" dirty="0">
              <a:latin typeface="Microsoft YaHei" charset="0"/>
              <a:ea typeface="Microsoft YaHei" charset="0"/>
              <a:cs typeface="Microsoft YaHei" charset="0"/>
            </a:endParaRPr>
          </a:p>
        </p:txBody>
      </p:sp>
      <p:sp>
        <p:nvSpPr>
          <p:cNvPr id="5" name="文本占位符 4"/>
          <p:cNvSpPr>
            <a:spLocks noGrp="1"/>
          </p:cNvSpPr>
          <p:nvPr>
            <p:ph type="body" idx="1"/>
          </p:nvPr>
        </p:nvSpPr>
        <p:spPr/>
        <p:txBody>
          <a:bodyPr/>
          <a:lstStyle/>
          <a:p>
            <a:r>
              <a:rPr lang="en-US" altLang="zh-CN" sz="3600" b="1" dirty="0">
                <a:latin typeface="Microsoft YaHei" charset="0"/>
                <a:ea typeface="Microsoft YaHei" charset="0"/>
                <a:cs typeface="Microsoft YaHei" charset="0"/>
              </a:rPr>
              <a:t>Q&amp;A</a:t>
            </a:r>
            <a:endParaRPr lang="zh-CN" altLang="en-US" b="1" dirty="0">
              <a:latin typeface="Microsoft YaHei" charset="0"/>
              <a:ea typeface="Microsoft YaHei" charset="0"/>
              <a:cs typeface="Microsoft YaHe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p>
        </p:txBody>
      </p:sp>
      <p:sp>
        <p:nvSpPr>
          <p:cNvPr id="3" name="内容占位符 2"/>
          <p:cNvSpPr>
            <a:spLocks noGrp="1"/>
          </p:cNvSpPr>
          <p:nvPr>
            <p:ph idx="1"/>
          </p:nvPr>
        </p:nvSpPr>
        <p:spPr>
          <a:xfrm>
            <a:off x="628651" y="1554952"/>
            <a:ext cx="7783829" cy="4491382"/>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开发流程</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编码</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编译</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链接</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不建议使用图形化的开发集成工具（如</a:t>
            </a:r>
            <a:r>
              <a:rPr lang="en-US" altLang="zh-CN" sz="2400" dirty="0">
                <a:solidFill>
                  <a:schemeClr val="tx1"/>
                </a:solidFill>
                <a:latin typeface="Microsoft YaHei" charset="0"/>
                <a:ea typeface="Microsoft YaHei" charset="0"/>
                <a:cs typeface="Microsoft YaHei" charset="0"/>
              </a:rPr>
              <a:t>Window</a:t>
            </a:r>
            <a:r>
              <a:rPr lang="zh-CN" altLang="en-US" sz="2400" dirty="0">
                <a:solidFill>
                  <a:schemeClr val="tx1"/>
                </a:solidFill>
                <a:latin typeface="Microsoft YaHei" charset="0"/>
                <a:ea typeface="Microsoft YaHei" charset="0"/>
                <a:cs typeface="Microsoft YaHei" charset="0"/>
              </a:rPr>
              <a:t>下的</a:t>
            </a:r>
            <a:r>
              <a:rPr lang="en-US" altLang="zh-CN" sz="2400" dirty="0">
                <a:solidFill>
                  <a:schemeClr val="tx1"/>
                </a:solidFill>
                <a:latin typeface="Microsoft YaHei" charset="0"/>
                <a:ea typeface="Microsoft YaHei" charset="0"/>
                <a:cs typeface="Microsoft YaHei" charset="0"/>
              </a:rPr>
              <a:t>VC 6.0, Visual C++</a:t>
            </a:r>
            <a:r>
              <a:rPr lang="zh-CN" altLang="en-US" sz="2400" dirty="0">
                <a:solidFill>
                  <a:schemeClr val="tx1"/>
                </a:solidFill>
                <a:latin typeface="Microsoft YaHei" charset="0"/>
                <a:ea typeface="Microsoft YaHei" charset="0"/>
                <a:cs typeface="Microsoft YaHei" charset="0"/>
              </a:rPr>
              <a:t>等）</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更加熟悉</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编程中各个环节（如源文件编译成目标文件、目标文件链接成可执行文件）</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熟悉</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编译和</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等概念</a:t>
            </a:r>
            <a:endParaRPr lang="en-US" altLang="zh-CN"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建议使用</a:t>
            </a:r>
            <a:r>
              <a:rPr lang="en-US" altLang="zh-CN" sz="2400" dirty="0">
                <a:solidFill>
                  <a:schemeClr val="tx1"/>
                </a:solidFill>
                <a:latin typeface="Microsoft YaHei" charset="0"/>
                <a:ea typeface="Microsoft YaHei" charset="0"/>
                <a:cs typeface="Microsoft YaHei" charset="0"/>
              </a:rPr>
              <a:t>Vim</a:t>
            </a:r>
            <a:r>
              <a:rPr lang="zh-CN" altLang="en-US" sz="2400" dirty="0">
                <a:solidFill>
                  <a:schemeClr val="tx1"/>
                </a:solidFill>
                <a:latin typeface="Microsoft YaHei" charset="0"/>
                <a:ea typeface="Microsoft YaHei" charset="0"/>
                <a:cs typeface="Microsoft YaHei" charset="0"/>
              </a:rPr>
              <a:t>编辑器</a:t>
            </a:r>
            <a:r>
              <a:rPr lang="en-US" altLang="zh-CN" sz="2400" dirty="0">
                <a:solidFill>
                  <a:schemeClr val="tx1"/>
                </a:solidFill>
                <a:latin typeface="Microsoft YaHei" charset="0"/>
                <a:ea typeface="Microsoft YaHei" charset="0"/>
                <a:cs typeface="Microsoft YaHei" charset="0"/>
              </a:rPr>
              <a:t>+</a:t>
            </a:r>
            <a:r>
              <a:rPr lang="en-US" altLang="zh-CN" sz="2400" dirty="0" err="1">
                <a:solidFill>
                  <a:schemeClr val="tx1"/>
                </a:solidFill>
                <a:latin typeface="Microsoft YaHei" charset="0"/>
                <a:ea typeface="Microsoft YaHei" charset="0"/>
                <a:cs typeface="Microsoft YaHei" charset="0"/>
              </a:rPr>
              <a:t>Gcc</a:t>
            </a:r>
            <a:r>
              <a:rPr lang="en-US" altLang="zh-CN" sz="2400" dirty="0">
                <a:solidFill>
                  <a:schemeClr val="tx1"/>
                </a:solidFill>
                <a:latin typeface="Microsoft YaHei" charset="0"/>
                <a:ea typeface="Microsoft YaHei" charset="0"/>
                <a:cs typeface="Microsoft YaHei" charset="0"/>
              </a:rPr>
              <a:t>/G++</a:t>
            </a:r>
            <a:r>
              <a:rPr lang="zh-CN" altLang="en-US" sz="2400" dirty="0">
                <a:solidFill>
                  <a:schemeClr val="tx1"/>
                </a:solidFill>
                <a:latin typeface="Microsoft YaHei" charset="0"/>
                <a:ea typeface="Microsoft YaHei" charset="0"/>
                <a:cs typeface="Microsoft YaHei" charset="0"/>
              </a:rPr>
              <a:t>编译器</a:t>
            </a:r>
            <a:endParaRPr lang="en-US" altLang="zh-CN" sz="2400" dirty="0">
              <a:solidFill>
                <a:schemeClr val="tx1"/>
              </a:solidFill>
              <a:latin typeface="Microsoft YaHei" charset="0"/>
              <a:ea typeface="Microsoft YaHei" charset="0"/>
              <a:cs typeface="Microsoft YaHe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fontScale="92500" lnSpcReduction="20000"/>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在终端输入命令 </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vim </a:t>
            </a:r>
            <a:r>
              <a:rPr lang="en-US" altLang="zh-CN" sz="1850" dirty="0" err="1">
                <a:solidFill>
                  <a:schemeClr val="tx1"/>
                </a:solidFill>
                <a:latin typeface="Microsoft YaHei" charset="0"/>
                <a:ea typeface="Microsoft YaHei" charset="0"/>
                <a:cs typeface="Microsoft YaHei" charset="0"/>
              </a:rPr>
              <a:t>filename.c</a:t>
            </a:r>
            <a:r>
              <a:rPr lang="en-US" altLang="zh-CN" sz="1850" dirty="0">
                <a:solidFill>
                  <a:schemeClr val="tx1"/>
                </a:solidFill>
                <a:latin typeface="Microsoft YaHei" charset="0"/>
                <a:ea typeface="Microsoft YaHei" charset="0"/>
                <a:cs typeface="Microsoft YaHei" charset="0"/>
              </a:rPr>
              <a:t> </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常用模式有命令模式和插入模式</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命令模式（默认）</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查找    </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删除命令</a:t>
            </a:r>
            <a:r>
              <a:rPr lang="en-US" altLang="zh-CN" sz="1850" dirty="0">
                <a:solidFill>
                  <a:schemeClr val="tx1"/>
                </a:solidFill>
                <a:latin typeface="Microsoft YaHei" charset="0"/>
                <a:ea typeface="Microsoft YaHei" charset="0"/>
                <a:cs typeface="Microsoft YaHei" charset="0"/>
              </a:rPr>
              <a:t>d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dd</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删除整行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回退操作  </a:t>
            </a:r>
            <a:r>
              <a:rPr lang="en-US" altLang="zh-CN" sz="1850" dirty="0">
                <a:solidFill>
                  <a:schemeClr val="tx1"/>
                </a:solidFill>
                <a:latin typeface="Microsoft YaHei" charset="0"/>
                <a:ea typeface="Microsoft YaHei" charset="0"/>
                <a:cs typeface="Microsoft YaHei" charset="0"/>
              </a:rPr>
              <a:t>u</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复制命令</a:t>
            </a:r>
            <a:r>
              <a:rPr lang="en-US" altLang="zh-CN" sz="1850" dirty="0">
                <a:solidFill>
                  <a:schemeClr val="tx1"/>
                </a:solidFill>
                <a:latin typeface="Microsoft YaHei" charset="0"/>
                <a:ea typeface="Microsoft YaHei" charset="0"/>
                <a:cs typeface="Microsoft YaHei" charset="0"/>
              </a:rPr>
              <a:t>y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yy</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复制整行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粘贴命令</a:t>
            </a:r>
            <a:r>
              <a:rPr lang="en-US" altLang="zh-CN" sz="1850" dirty="0">
                <a:solidFill>
                  <a:schemeClr val="tx1"/>
                </a:solidFill>
                <a:latin typeface="Microsoft YaHei" charset="0"/>
                <a:ea typeface="Microsoft YaHei" charset="0"/>
                <a:cs typeface="Microsoft YaHei" charset="0"/>
              </a:rPr>
              <a:t>p</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退出命令</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wq</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保存退出</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强制退出</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编辑模式 </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按</a:t>
            </a:r>
            <a:r>
              <a:rPr lang="en-US" altLang="zh-CN" sz="1850" dirty="0" err="1">
                <a:solidFill>
                  <a:schemeClr val="tx1"/>
                </a:solidFill>
                <a:latin typeface="Microsoft YaHei" charset="0"/>
                <a:ea typeface="Microsoft YaHei" charset="0"/>
                <a:cs typeface="Microsoft YaHei" charset="0"/>
              </a:rPr>
              <a:t>i</a:t>
            </a:r>
            <a:r>
              <a:rPr lang="zh-CN" altLang="en-US" sz="1850" dirty="0">
                <a:solidFill>
                  <a:schemeClr val="tx1"/>
                </a:solidFill>
                <a:latin typeface="Microsoft YaHei" charset="0"/>
                <a:ea typeface="Microsoft YaHei" charset="0"/>
                <a:cs typeface="Microsoft YaHei" charset="0"/>
              </a:rPr>
              <a:t>进入</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输入内容</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2898" y="1487648"/>
            <a:ext cx="4310063"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9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a:bodyPr>
          <a:lstStyle/>
          <a:p>
            <a:pPr marL="34290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现场实验</a:t>
            </a:r>
            <a:endParaRPr lang="en-US" altLang="zh-CN"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50" dirty="0">
                <a:solidFill>
                  <a:schemeClr val="tx1"/>
                </a:solidFill>
                <a:latin typeface="Microsoft YaHei" charset="0"/>
                <a:ea typeface="Microsoft YaHei" charset="0"/>
                <a:cs typeface="Microsoft YaHei" charset="0"/>
              </a:rPr>
              <a:t>现场写一个</a:t>
            </a:r>
            <a:r>
              <a:rPr lang="en-US" altLang="zh-CN" sz="1850" dirty="0">
                <a:solidFill>
                  <a:schemeClr val="tx1"/>
                </a:solidFill>
                <a:latin typeface="Microsoft YaHei" charset="0"/>
                <a:ea typeface="Microsoft YaHei" charset="0"/>
                <a:cs typeface="Microsoft YaHei" charset="0"/>
              </a:rPr>
              <a:t>HelloWorld</a:t>
            </a: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1</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touch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创建文件</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2</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vim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使用</a:t>
            </a:r>
            <a:r>
              <a:rPr lang="en-US" altLang="zh-CN" sz="1700" dirty="0">
                <a:solidFill>
                  <a:schemeClr val="tx1"/>
                </a:solidFill>
                <a:latin typeface="Microsoft YaHei" charset="0"/>
                <a:ea typeface="Microsoft YaHei" charset="0"/>
                <a:cs typeface="Microsoft YaHei" charset="0"/>
              </a:rPr>
              <a:t>vim</a:t>
            </a:r>
            <a:r>
              <a:rPr lang="zh-CN" altLang="en-US" sz="1700" dirty="0">
                <a:solidFill>
                  <a:schemeClr val="tx1"/>
                </a:solidFill>
                <a:latin typeface="Microsoft YaHei" charset="0"/>
                <a:ea typeface="Microsoft YaHei" charset="0"/>
                <a:cs typeface="Microsoft YaHei" charset="0"/>
              </a:rPr>
              <a:t>打开</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3</a:t>
            </a:r>
            <a:r>
              <a:rPr lang="zh-CN" altLang="en-US" sz="1700" dirty="0">
                <a:solidFill>
                  <a:schemeClr val="tx1"/>
                </a:solidFill>
                <a:latin typeface="Microsoft YaHei" charset="0"/>
                <a:ea typeface="Microsoft YaHei" charset="0"/>
                <a:cs typeface="Microsoft YaHei" charset="0"/>
              </a:rPr>
              <a:t>、按</a:t>
            </a:r>
            <a:r>
              <a:rPr lang="en-US" altLang="zh-CN" sz="1700" dirty="0" err="1">
                <a:solidFill>
                  <a:schemeClr val="tx1"/>
                </a:solidFill>
                <a:latin typeface="Microsoft YaHei" charset="0"/>
                <a:ea typeface="Microsoft YaHei" charset="0"/>
                <a:cs typeface="Microsoft YaHei" charset="0"/>
              </a:rPr>
              <a:t>i</a:t>
            </a:r>
            <a:r>
              <a:rPr lang="zh-CN" altLang="en-US" sz="1700" dirty="0">
                <a:solidFill>
                  <a:schemeClr val="tx1"/>
                </a:solidFill>
                <a:latin typeface="Microsoft YaHei" charset="0"/>
                <a:ea typeface="Microsoft YaHei" charset="0"/>
                <a:cs typeface="Microsoft YaHei" charset="0"/>
              </a:rPr>
              <a:t>进入编辑模式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4</a:t>
            </a:r>
            <a:r>
              <a:rPr lang="zh-CN" altLang="en-US" sz="1700" dirty="0">
                <a:solidFill>
                  <a:schemeClr val="tx1"/>
                </a:solidFill>
                <a:latin typeface="Microsoft YaHei" charset="0"/>
                <a:ea typeface="Microsoft YaHei" charset="0"/>
                <a:cs typeface="Microsoft YaHei" charset="0"/>
              </a:rPr>
              <a:t>、完成代码编辑</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5</a:t>
            </a:r>
            <a:r>
              <a:rPr lang="zh-CN" altLang="en-US" sz="1700" dirty="0">
                <a:solidFill>
                  <a:schemeClr val="tx1"/>
                </a:solidFill>
                <a:latin typeface="Microsoft YaHei" charset="0"/>
                <a:ea typeface="Microsoft YaHei" charset="0"/>
                <a:cs typeface="Microsoft YaHei" charset="0"/>
              </a:rPr>
              <a:t>、按</a:t>
            </a:r>
            <a:r>
              <a:rPr lang="en-US" altLang="zh-CN" sz="1700" dirty="0">
                <a:solidFill>
                  <a:schemeClr val="tx1"/>
                </a:solidFill>
                <a:latin typeface="Microsoft YaHei" charset="0"/>
                <a:ea typeface="Microsoft YaHei" charset="0"/>
                <a:cs typeface="Microsoft YaHei" charset="0"/>
              </a:rPr>
              <a:t>Esc</a:t>
            </a:r>
            <a:r>
              <a:rPr lang="zh-CN" altLang="en-US" sz="1700" dirty="0">
                <a:solidFill>
                  <a:schemeClr val="tx1"/>
                </a:solidFill>
                <a:latin typeface="Microsoft YaHei" charset="0"/>
                <a:ea typeface="Microsoft YaHei" charset="0"/>
                <a:cs typeface="Microsoft YaHei" charset="0"/>
              </a:rPr>
              <a:t>退出编辑模式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6</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shift+</a:t>
            </a:r>
            <a:r>
              <a:rPr lang="zh-CN" altLang="en-US" sz="1700" dirty="0">
                <a:solidFill>
                  <a:schemeClr val="tx1"/>
                </a:solidFill>
                <a:latin typeface="Microsoft YaHei" charset="0"/>
                <a:ea typeface="Microsoft YaHei" charset="0"/>
                <a:cs typeface="Microsoft YaHei" charset="0"/>
              </a:rPr>
              <a:t>： 并输入</a:t>
            </a:r>
            <a:r>
              <a:rPr lang="en-US" altLang="zh-CN" sz="1700" dirty="0" err="1">
                <a:solidFill>
                  <a:schemeClr val="tx1"/>
                </a:solidFill>
                <a:latin typeface="Microsoft YaHei" charset="0"/>
                <a:ea typeface="Microsoft YaHei" charset="0"/>
                <a:cs typeface="Microsoft YaHei" charset="0"/>
              </a:rPr>
              <a:t>wq</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保存并退出</a:t>
            </a:r>
            <a:endParaRPr lang="en-US" altLang="zh-CN"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5717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5F28B334-7627-D944-AA12-DF3D8A76123D}"/>
              </a:ext>
            </a:extLst>
          </p:cNvPr>
          <p:cNvSpPr>
            <a:spLocks noGrp="1"/>
          </p:cNvSpPr>
          <p:nvPr>
            <p:ph idx="1"/>
          </p:nvPr>
        </p:nvSpPr>
        <p:spPr/>
        <p:txBody>
          <a:bodyPr/>
          <a:lstStyle/>
          <a:p>
            <a:endParaRPr kumimoji="1" lang="zh-CN" altLang="en-US"/>
          </a:p>
        </p:txBody>
      </p:sp>
      <p:pic>
        <p:nvPicPr>
          <p:cNvPr id="4" name="图片 2">
            <a:extLst>
              <a:ext uri="{FF2B5EF4-FFF2-40B4-BE49-F238E27FC236}">
                <a16:creationId xmlns:a16="http://schemas.microsoft.com/office/drawing/2014/main" id="{E5EEFD01-96A5-5E4F-AD26-E73A9C6CB924}"/>
              </a:ext>
            </a:extLst>
          </p:cNvPr>
          <p:cNvPicPr/>
          <p:nvPr/>
        </p:nvPicPr>
        <p:blipFill>
          <a:blip r:embed="rId2"/>
          <a:srcRect b="25103"/>
          <a:stretch/>
        </p:blipFill>
        <p:spPr>
          <a:xfrm>
            <a:off x="3012120" y="3063060"/>
            <a:ext cx="5217480" cy="2057040"/>
          </a:xfrm>
          <a:prstGeom prst="rect">
            <a:avLst/>
          </a:prstGeom>
          <a:ln>
            <a:noFill/>
          </a:ln>
        </p:spPr>
      </p:pic>
      <p:pic>
        <p:nvPicPr>
          <p:cNvPr id="5" name="图片 8">
            <a:extLst>
              <a:ext uri="{FF2B5EF4-FFF2-40B4-BE49-F238E27FC236}">
                <a16:creationId xmlns:a16="http://schemas.microsoft.com/office/drawing/2014/main" id="{E001451C-C743-FA43-8BC7-F72D31C2DAB4}"/>
              </a:ext>
            </a:extLst>
          </p:cNvPr>
          <p:cNvPicPr/>
          <p:nvPr/>
        </p:nvPicPr>
        <p:blipFill>
          <a:blip r:embed="rId3"/>
          <a:stretch/>
        </p:blipFill>
        <p:spPr>
          <a:xfrm>
            <a:off x="3012120" y="2621700"/>
            <a:ext cx="5500800" cy="2939760"/>
          </a:xfrm>
          <a:prstGeom prst="rect">
            <a:avLst/>
          </a:prstGeom>
          <a:ln>
            <a:noFill/>
          </a:ln>
        </p:spPr>
      </p:pic>
      <p:sp>
        <p:nvSpPr>
          <p:cNvPr id="6" name="CustomShape 2">
            <a:extLst>
              <a:ext uri="{FF2B5EF4-FFF2-40B4-BE49-F238E27FC236}">
                <a16:creationId xmlns:a16="http://schemas.microsoft.com/office/drawing/2014/main" id="{275F53CC-4EF2-D142-82F9-3AEBDF6C93AA}"/>
              </a:ext>
            </a:extLst>
          </p:cNvPr>
          <p:cNvSpPr/>
          <p:nvPr/>
        </p:nvSpPr>
        <p:spPr>
          <a:xfrm>
            <a:off x="203040"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7" name="CustomShape 3">
            <a:extLst>
              <a:ext uri="{FF2B5EF4-FFF2-40B4-BE49-F238E27FC236}">
                <a16:creationId xmlns:a16="http://schemas.microsoft.com/office/drawing/2014/main" id="{594DE0B3-DDA2-FD47-A290-3D9FE88897F4}"/>
              </a:ext>
            </a:extLst>
          </p:cNvPr>
          <p:cNvSpPr/>
          <p:nvPr/>
        </p:nvSpPr>
        <p:spPr>
          <a:xfrm>
            <a:off x="203040"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8" name="CustomShape 4">
            <a:extLst>
              <a:ext uri="{FF2B5EF4-FFF2-40B4-BE49-F238E27FC236}">
                <a16:creationId xmlns:a16="http://schemas.microsoft.com/office/drawing/2014/main" id="{ED119956-0C18-6441-9E55-A9D2417AB264}"/>
              </a:ext>
            </a:extLst>
          </p:cNvPr>
          <p:cNvSpPr/>
          <p:nvPr/>
        </p:nvSpPr>
        <p:spPr>
          <a:xfrm>
            <a:off x="203040"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9" name="CustomShape 5">
            <a:extLst>
              <a:ext uri="{FF2B5EF4-FFF2-40B4-BE49-F238E27FC236}">
                <a16:creationId xmlns:a16="http://schemas.microsoft.com/office/drawing/2014/main" id="{49880554-AF3C-7A4D-9F26-77E8FCE82259}"/>
              </a:ext>
            </a:extLst>
          </p:cNvPr>
          <p:cNvSpPr/>
          <p:nvPr/>
        </p:nvSpPr>
        <p:spPr>
          <a:xfrm>
            <a:off x="203040"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0" name="CustomShape 6">
            <a:extLst>
              <a:ext uri="{FF2B5EF4-FFF2-40B4-BE49-F238E27FC236}">
                <a16:creationId xmlns:a16="http://schemas.microsoft.com/office/drawing/2014/main" id="{3FBB76E3-75FA-DB49-A17A-6E480D31E501}"/>
              </a:ext>
            </a:extLst>
          </p:cNvPr>
          <p:cNvSpPr/>
          <p:nvPr/>
        </p:nvSpPr>
        <p:spPr>
          <a:xfrm>
            <a:off x="914400"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975B340B-4466-8447-A5A7-CD7BDFBA1480}"/>
              </a:ext>
            </a:extLst>
          </p:cNvPr>
          <p:cNvSpPr/>
          <p:nvPr/>
        </p:nvSpPr>
        <p:spPr>
          <a:xfrm>
            <a:off x="914400"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 name="CustomShape 8">
            <a:extLst>
              <a:ext uri="{FF2B5EF4-FFF2-40B4-BE49-F238E27FC236}">
                <a16:creationId xmlns:a16="http://schemas.microsoft.com/office/drawing/2014/main" id="{4DF84BCD-8C47-5742-B1A9-93127A825081}"/>
              </a:ext>
            </a:extLst>
          </p:cNvPr>
          <p:cNvSpPr/>
          <p:nvPr/>
        </p:nvSpPr>
        <p:spPr>
          <a:xfrm>
            <a:off x="914400"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343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additive="repl">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additive="repl">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F28B334-7627-D944-AA12-DF3D8A76123D}"/>
              </a:ext>
            </a:extLst>
          </p:cNvPr>
          <p:cNvSpPr>
            <a:spLocks noGrp="1"/>
          </p:cNvSpPr>
          <p:nvPr>
            <p:ph idx="1"/>
          </p:nvPr>
        </p:nvSpPr>
        <p:spPr/>
        <p:txBody>
          <a:bodyPr/>
          <a:lstStyle/>
          <a:p>
            <a:endParaRPr kumimoji="1" lang="zh-CN" altLang="en-US"/>
          </a:p>
        </p:txBody>
      </p:sp>
      <p:sp>
        <p:nvSpPr>
          <p:cNvPr id="13" name="CustomShape 2">
            <a:extLst>
              <a:ext uri="{FF2B5EF4-FFF2-40B4-BE49-F238E27FC236}">
                <a16:creationId xmlns:a16="http://schemas.microsoft.com/office/drawing/2014/main" id="{F4E322DB-74C6-0140-9EA7-D2863E5F6582}"/>
              </a:ext>
            </a:extLst>
          </p:cNvPr>
          <p:cNvSpPr/>
          <p:nvPr/>
        </p:nvSpPr>
        <p:spPr>
          <a:xfrm>
            <a:off x="279242"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14" name="CustomShape 3">
            <a:extLst>
              <a:ext uri="{FF2B5EF4-FFF2-40B4-BE49-F238E27FC236}">
                <a16:creationId xmlns:a16="http://schemas.microsoft.com/office/drawing/2014/main" id="{3DA23DFA-41CE-A64F-A8E2-0DBD95C26690}"/>
              </a:ext>
            </a:extLst>
          </p:cNvPr>
          <p:cNvSpPr/>
          <p:nvPr/>
        </p:nvSpPr>
        <p:spPr>
          <a:xfrm>
            <a:off x="279242"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15" name="CustomShape 4">
            <a:extLst>
              <a:ext uri="{FF2B5EF4-FFF2-40B4-BE49-F238E27FC236}">
                <a16:creationId xmlns:a16="http://schemas.microsoft.com/office/drawing/2014/main" id="{2DF96ADD-C196-1846-AEE2-A6A64CAB3563}"/>
              </a:ext>
            </a:extLst>
          </p:cNvPr>
          <p:cNvSpPr/>
          <p:nvPr/>
        </p:nvSpPr>
        <p:spPr>
          <a:xfrm>
            <a:off x="279242"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16" name="CustomShape 5">
            <a:extLst>
              <a:ext uri="{FF2B5EF4-FFF2-40B4-BE49-F238E27FC236}">
                <a16:creationId xmlns:a16="http://schemas.microsoft.com/office/drawing/2014/main" id="{DEBE4249-790A-8843-8CFE-545E5D51D45B}"/>
              </a:ext>
            </a:extLst>
          </p:cNvPr>
          <p:cNvSpPr/>
          <p:nvPr/>
        </p:nvSpPr>
        <p:spPr>
          <a:xfrm>
            <a:off x="279242"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7" name="CustomShape 6">
            <a:extLst>
              <a:ext uri="{FF2B5EF4-FFF2-40B4-BE49-F238E27FC236}">
                <a16:creationId xmlns:a16="http://schemas.microsoft.com/office/drawing/2014/main" id="{7FD21973-01E4-3B48-82D2-FB3163D69670}"/>
              </a:ext>
            </a:extLst>
          </p:cNvPr>
          <p:cNvSpPr/>
          <p:nvPr/>
        </p:nvSpPr>
        <p:spPr>
          <a:xfrm>
            <a:off x="990602"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8" name="CustomShape 7">
            <a:extLst>
              <a:ext uri="{FF2B5EF4-FFF2-40B4-BE49-F238E27FC236}">
                <a16:creationId xmlns:a16="http://schemas.microsoft.com/office/drawing/2014/main" id="{B71BAB1A-CB30-E84A-B7D6-A2319C965CB1}"/>
              </a:ext>
            </a:extLst>
          </p:cNvPr>
          <p:cNvSpPr/>
          <p:nvPr/>
        </p:nvSpPr>
        <p:spPr>
          <a:xfrm>
            <a:off x="990602"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9" name="CustomShape 8">
            <a:extLst>
              <a:ext uri="{FF2B5EF4-FFF2-40B4-BE49-F238E27FC236}">
                <a16:creationId xmlns:a16="http://schemas.microsoft.com/office/drawing/2014/main" id="{DC831B52-6F83-0746-AFED-D5DC41137EAD}"/>
              </a:ext>
            </a:extLst>
          </p:cNvPr>
          <p:cNvSpPr/>
          <p:nvPr/>
        </p:nvSpPr>
        <p:spPr>
          <a:xfrm>
            <a:off x="990602"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0" name="CustomShape 9">
            <a:extLst>
              <a:ext uri="{FF2B5EF4-FFF2-40B4-BE49-F238E27FC236}">
                <a16:creationId xmlns:a16="http://schemas.microsoft.com/office/drawing/2014/main" id="{EF1333DC-C3EE-984E-B9D7-2764DD6DCB37}"/>
              </a:ext>
            </a:extLst>
          </p:cNvPr>
          <p:cNvSpPr/>
          <p:nvPr/>
        </p:nvSpPr>
        <p:spPr>
          <a:xfrm rot="16200000">
            <a:off x="2565602" y="30672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1" name="CustomShape 10">
            <a:extLst>
              <a:ext uri="{FF2B5EF4-FFF2-40B4-BE49-F238E27FC236}">
                <a16:creationId xmlns:a16="http://schemas.microsoft.com/office/drawing/2014/main" id="{D0BBD2B9-418C-7742-8E8A-FBD600F0E0EE}"/>
              </a:ext>
            </a:extLst>
          </p:cNvPr>
          <p:cNvSpPr/>
          <p:nvPr/>
        </p:nvSpPr>
        <p:spPr>
          <a:xfrm rot="16200000">
            <a:off x="2565602" y="41526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2" name="CustomShape 11">
            <a:extLst>
              <a:ext uri="{FF2B5EF4-FFF2-40B4-BE49-F238E27FC236}">
                <a16:creationId xmlns:a16="http://schemas.microsoft.com/office/drawing/2014/main" id="{26E9504F-1FF6-3B48-96EF-D35C4BD2CA2C}"/>
              </a:ext>
            </a:extLst>
          </p:cNvPr>
          <p:cNvSpPr/>
          <p:nvPr/>
        </p:nvSpPr>
        <p:spPr>
          <a:xfrm rot="16200000">
            <a:off x="2565602" y="523836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3" name="CustomShape 12">
            <a:extLst>
              <a:ext uri="{FF2B5EF4-FFF2-40B4-BE49-F238E27FC236}">
                <a16:creationId xmlns:a16="http://schemas.microsoft.com/office/drawing/2014/main" id="{C5B2F4E6-0454-6643-8A93-ADF930348958}"/>
              </a:ext>
            </a:extLst>
          </p:cNvPr>
          <p:cNvSpPr/>
          <p:nvPr/>
        </p:nvSpPr>
        <p:spPr>
          <a:xfrm>
            <a:off x="3149522" y="314856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helloWorld.cpp -c</a:t>
            </a:r>
            <a:endParaRPr/>
          </a:p>
        </p:txBody>
      </p:sp>
      <p:sp>
        <p:nvSpPr>
          <p:cNvPr id="24" name="CustomShape 13">
            <a:extLst>
              <a:ext uri="{FF2B5EF4-FFF2-40B4-BE49-F238E27FC236}">
                <a16:creationId xmlns:a16="http://schemas.microsoft.com/office/drawing/2014/main" id="{8B09EB12-9C58-D94F-8252-798D3DA8273B}"/>
              </a:ext>
            </a:extLst>
          </p:cNvPr>
          <p:cNvSpPr/>
          <p:nvPr/>
        </p:nvSpPr>
        <p:spPr>
          <a:xfrm>
            <a:off x="3149522" y="423468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helloWorld.o -o helloWorld</a:t>
            </a:r>
            <a:endParaRPr/>
          </a:p>
        </p:txBody>
      </p:sp>
      <p:sp>
        <p:nvSpPr>
          <p:cNvPr id="25" name="CustomShape 14">
            <a:extLst>
              <a:ext uri="{FF2B5EF4-FFF2-40B4-BE49-F238E27FC236}">
                <a16:creationId xmlns:a16="http://schemas.microsoft.com/office/drawing/2014/main" id="{73F1D9E6-9145-6347-8C29-6B5CAC4B82D8}"/>
              </a:ext>
            </a:extLst>
          </p:cNvPr>
          <p:cNvSpPr/>
          <p:nvPr/>
        </p:nvSpPr>
        <p:spPr>
          <a:xfrm>
            <a:off x="3149522" y="532044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./helloWorld</a:t>
            </a:r>
            <a:endParaRPr/>
          </a:p>
        </p:txBody>
      </p:sp>
    </p:spTree>
    <p:extLst>
      <p:ext uri="{BB962C8B-B14F-4D97-AF65-F5344CB8AC3E}">
        <p14:creationId xmlns:p14="http://schemas.microsoft.com/office/powerpoint/2010/main" val="298527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5" name="内容占位符 4">
            <a:extLst>
              <a:ext uri="{FF2B5EF4-FFF2-40B4-BE49-F238E27FC236}">
                <a16:creationId xmlns:a16="http://schemas.microsoft.com/office/drawing/2014/main" id="{58ECBFCD-7EEC-5342-A129-6FDFC8815781}"/>
              </a:ext>
            </a:extLst>
          </p:cNvPr>
          <p:cNvSpPr>
            <a:spLocks noGrp="1"/>
          </p:cNvSpPr>
          <p:nvPr>
            <p:ph idx="1"/>
          </p:nvPr>
        </p:nvSpPr>
        <p:spPr/>
        <p:txBody>
          <a:bodyPr/>
          <a:lstStyle/>
          <a:p>
            <a:endParaRPr lang="zh-CN" altLang="en-US"/>
          </a:p>
        </p:txBody>
      </p:sp>
      <p:sp>
        <p:nvSpPr>
          <p:cNvPr id="6" name="CustomShape 2">
            <a:extLst>
              <a:ext uri="{FF2B5EF4-FFF2-40B4-BE49-F238E27FC236}">
                <a16:creationId xmlns:a16="http://schemas.microsoft.com/office/drawing/2014/main" id="{5BF1CC9D-DB38-444F-92BF-74E6F13BCE1B}"/>
              </a:ext>
            </a:extLst>
          </p:cNvPr>
          <p:cNvSpPr/>
          <p:nvPr/>
        </p:nvSpPr>
        <p:spPr>
          <a:xfrm>
            <a:off x="896760" y="1801440"/>
            <a:ext cx="7814880" cy="44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buFont typeface="Wingdings" charset="2"/>
              <a:buChar char=""/>
            </a:pPr>
            <a:r>
              <a:rPr lang="en-US" sz="2400" strike="noStrike">
                <a:solidFill>
                  <a:srgbClr val="000000"/>
                </a:solidFill>
                <a:latin typeface="微软雅黑"/>
                <a:ea typeface="微软雅黑"/>
              </a:rPr>
              <a:t>参数：</a:t>
            </a:r>
            <a:endParaRPr/>
          </a:p>
          <a:p>
            <a:pPr>
              <a:lnSpc>
                <a:spcPct val="150000"/>
              </a:lnSpc>
            </a:pPr>
            <a:r>
              <a:rPr lang="en-US" sz="2400" strike="noStrike">
                <a:solidFill>
                  <a:srgbClr val="000000"/>
                </a:solidFill>
                <a:latin typeface="微软雅黑"/>
                <a:ea typeface="微软雅黑"/>
              </a:rPr>
              <a:t>-c  编译，生成后缀为.o的同名二进制文件</a:t>
            </a:r>
            <a:endParaRPr/>
          </a:p>
          <a:p>
            <a:pPr>
              <a:lnSpc>
                <a:spcPct val="150000"/>
              </a:lnSpc>
            </a:pPr>
            <a:r>
              <a:rPr lang="en-US" sz="2400" strike="noStrike">
                <a:solidFill>
                  <a:srgbClr val="000000"/>
                </a:solidFill>
                <a:latin typeface="微软雅黑"/>
                <a:ea typeface="微软雅黑"/>
              </a:rPr>
              <a:t>	helloWorld.cpp        helloWorld.o</a:t>
            </a:r>
            <a:endParaRPr/>
          </a:p>
          <a:p>
            <a:pPr>
              <a:lnSpc>
                <a:spcPct val="150000"/>
              </a:lnSpc>
            </a:pPr>
            <a:r>
              <a:rPr lang="en-US" sz="2400" strike="noStrike">
                <a:solidFill>
                  <a:srgbClr val="000000"/>
                </a:solidFill>
                <a:latin typeface="微软雅黑"/>
                <a:ea typeface="微软雅黑"/>
              </a:rPr>
              <a:t>-o 链接、生成可执行文件，不指定时默认为a.out</a:t>
            </a:r>
            <a:endParaRPr/>
          </a:p>
          <a:p>
            <a:pPr>
              <a:lnSpc>
                <a:spcPct val="150000"/>
              </a:lnSpc>
            </a:pPr>
            <a:endParaRPr/>
          </a:p>
        </p:txBody>
      </p:sp>
      <p:pic>
        <p:nvPicPr>
          <p:cNvPr id="7" name="图片 6">
            <a:extLst>
              <a:ext uri="{FF2B5EF4-FFF2-40B4-BE49-F238E27FC236}">
                <a16:creationId xmlns:a16="http://schemas.microsoft.com/office/drawing/2014/main" id="{C699D5A3-A0A8-7E48-B8B8-8C6A667B322D}"/>
              </a:ext>
            </a:extLst>
          </p:cNvPr>
          <p:cNvPicPr/>
          <p:nvPr/>
        </p:nvPicPr>
        <p:blipFill rotWithShape="1">
          <a:blip r:embed="rId2"/>
          <a:srcRect l="4334" r="47718" b="80931"/>
          <a:stretch/>
        </p:blipFill>
        <p:spPr>
          <a:xfrm>
            <a:off x="453240" y="4218172"/>
            <a:ext cx="8431453" cy="2332463"/>
          </a:xfrm>
          <a:prstGeom prst="rect">
            <a:avLst/>
          </a:prstGeom>
          <a:ln>
            <a:noFill/>
          </a:ln>
        </p:spPr>
      </p:pic>
    </p:spTree>
    <p:extLst>
      <p:ext uri="{BB962C8B-B14F-4D97-AF65-F5344CB8AC3E}">
        <p14:creationId xmlns:p14="http://schemas.microsoft.com/office/powerpoint/2010/main" val="57612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Microsoft Office PowerPoint</Application>
  <PresentationFormat>全屏显示(4:3)</PresentationFormat>
  <Paragraphs>220</Paragraphs>
  <Slides>31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Adobe 楷体 Std R</vt:lpstr>
      <vt:lpstr>Microsoft YaHei UI</vt:lpstr>
      <vt:lpstr>微软雅黑</vt:lpstr>
      <vt:lpstr>微软雅黑</vt:lpstr>
      <vt:lpstr>Arial</vt:lpstr>
      <vt:lpstr>Calibri</vt:lpstr>
      <vt:lpstr>Segoe UI</vt:lpstr>
      <vt:lpstr>Segoe UI Light</vt:lpstr>
      <vt:lpstr>Times New Roman</vt:lpstr>
      <vt:lpstr>Wingdings</vt:lpstr>
      <vt:lpstr>WelcomeDoc</vt:lpstr>
      <vt:lpstr>项目二    Linux下类Shell实现 </vt:lpstr>
      <vt:lpstr>Linux系统介绍</vt:lpstr>
      <vt:lpstr>Linux系统介绍</vt:lpstr>
      <vt:lpstr>Linux编程</vt:lpstr>
      <vt:lpstr>Linux编程—vim编辑器</vt:lpstr>
      <vt:lpstr>Linux编程—vim编辑器</vt:lpstr>
      <vt:lpstr>PowerPoint 演示文稿</vt:lpstr>
      <vt:lpstr>PowerPoint 演示文稿</vt:lpstr>
      <vt:lpstr>Linux编程—vim编辑器</vt:lpstr>
      <vt:lpstr>Linux编程—代码编译</vt:lpstr>
      <vt:lpstr>Linux编程—Makefile文件</vt:lpstr>
      <vt:lpstr>Linux编程—Makefile  Demo</vt:lpstr>
      <vt:lpstr>Linux编程—Makefile  Demo</vt:lpstr>
      <vt:lpstr>Linux编程— Gdb代码调试</vt:lpstr>
      <vt:lpstr>Linux编程— Gdb代码调试</vt:lpstr>
      <vt:lpstr>Linux编程— Shell</vt:lpstr>
      <vt:lpstr>Linux编程— Shell常用命令</vt:lpstr>
      <vt:lpstr>大作业安排</vt:lpstr>
      <vt:lpstr>大作业安排</vt:lpstr>
      <vt:lpstr>大作业安排</vt:lpstr>
      <vt:lpstr>大作业安排</vt:lpstr>
      <vt:lpstr>命令实现</vt:lpstr>
      <vt:lpstr>命令实现</vt:lpstr>
      <vt:lpstr>命令实现</vt:lpstr>
      <vt:lpstr>命令实现</vt:lpstr>
      <vt:lpstr>附加功能提示</vt:lpstr>
      <vt:lpstr>附加功能提示</vt:lpstr>
      <vt:lpstr>命令实现</vt:lpstr>
      <vt:lpstr>实验周期</vt:lpstr>
      <vt:lpstr>实验提交与检查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2017-02-23T09:11:23Z</dcterms:created>
  <dcterms:modified xsi:type="dcterms:W3CDTF">2020-04-18T09:47:09Z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2052-10.1.0.5672</vt:lpwstr>
  </property>
</Properties>
</file>