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351" r:id="rId3"/>
    <p:sldId id="367" r:id="rId4"/>
    <p:sldId id="404" r:id="rId5"/>
    <p:sldId id="411" r:id="rId6"/>
    <p:sldId id="410" r:id="rId7"/>
    <p:sldId id="357" r:id="rId8"/>
    <p:sldId id="328" r:id="rId9"/>
    <p:sldId id="32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51"/>
            <p14:sldId id="367"/>
            <p14:sldId id="404"/>
            <p14:sldId id="411"/>
            <p14:sldId id="410"/>
            <p14:sldId id="357"/>
            <p14:sldId id="328"/>
            <p14:sldId id="32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0698" autoAdjust="0"/>
  </p:normalViewPr>
  <p:slideViewPr>
    <p:cSldViewPr snapToGrid="0">
      <p:cViewPr varScale="1">
        <p:scale>
          <a:sx n="61" d="100"/>
          <a:sy n="61" d="100"/>
        </p:scale>
        <p:origin x="145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pPr/>
              <a:t>2020/5/18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4302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1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8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1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2020/5/18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5/18/2020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pPr algn="ctr"/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项目四  多项式计算器</a:t>
            </a:r>
            <a:b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54D46D-1D52-43EE-8ECD-F42DA37A3973}"/>
              </a:ext>
            </a:extLst>
          </p:cNvPr>
          <p:cNvSpPr txBox="1"/>
          <p:nvPr/>
        </p:nvSpPr>
        <p:spPr>
          <a:xfrm>
            <a:off x="6076334" y="5083278"/>
            <a:ext cx="267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侯松林</a:t>
            </a:r>
            <a:endParaRPr lang="en-US" altLang="zh-CN" dirty="0"/>
          </a:p>
          <a:p>
            <a:pPr algn="ctr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67" y="1056425"/>
            <a:ext cx="8881110" cy="5317299"/>
          </a:xfrm>
        </p:spPr>
        <p:txBody>
          <a:bodyPr>
            <a:noAutofit/>
          </a:bodyPr>
          <a:lstStyle/>
          <a:p>
            <a:pPr defTabSz="914400">
              <a:lnSpc>
                <a:spcPct val="100000"/>
              </a:lnSpc>
            </a:pPr>
            <a:endParaRPr lang="zh-CN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本次实验要求在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系统下实现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需要实现的功能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多项式输入输出</a:t>
            </a:r>
            <a:endParaRPr lang="en-US" altLang="zh-CN" sz="22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多项式混合计算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定积分、乘法、加法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多项式求逆*</a:t>
            </a:r>
            <a:endParaRPr lang="en-US" altLang="zh-CN" sz="225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多项式除法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取模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</a:p>
          <a:p>
            <a:pPr marL="1143000" lvl="2" indent="-342900" defTabSz="914400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zh-CN" altLang="en-US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多项式求根</a:t>
            </a:r>
            <a:r>
              <a:rPr lang="en-US" altLang="zh-CN" sz="225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65D763-2C28-4CB6-9EDD-37FF23855FA2}"/>
              </a:ext>
            </a:extLst>
          </p:cNvPr>
          <p:cNvSpPr txBox="1"/>
          <p:nvPr/>
        </p:nvSpPr>
        <p:spPr>
          <a:xfrm>
            <a:off x="875071" y="5616909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带*标注的为选做功能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730587"/>
            <a:ext cx="8484953" cy="4720696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输入：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要求从最高次非零系数开始，依次输入各项系数，并为多项式命名。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marL="342900" indent="-342900" defTabSz="914400">
              <a:lnSpc>
                <a:spcPct val="100000"/>
              </a:lnSpc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</a:rPr>
              <a:t>输出：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从高次到低次，输出不显示系数为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的项，系数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不显示，且不输出小数点后多余的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，如</a:t>
            </a: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2.0-&gt;2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en-US" altLang="zh-CN" sz="16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buNone/>
            </a:pPr>
            <a:endParaRPr lang="en-US" altLang="zh-CN" sz="16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 defTabSz="914400">
              <a:buFont typeface="Wingdings" charset="2"/>
              <a:buChar char="l"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 defTabSz="914400">
              <a:lnSpc>
                <a:spcPct val="160000"/>
              </a:lnSpc>
              <a:buFont typeface="Wingdings" charset="2"/>
              <a:buChar char="l"/>
            </a:pPr>
            <a:endParaRPr lang="en-US" altLang="en-US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defTabSz="914400">
              <a:lnSpc>
                <a:spcPct val="160000"/>
              </a:lnSpc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altLang="en-US" sz="2400" dirty="0"/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97AC81-75F6-45D5-91C6-B9C64026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2" y="2674481"/>
            <a:ext cx="6271622" cy="16719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335ED9-0A26-4BB0-BA28-74B5AD37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44" y="5290337"/>
            <a:ext cx="6295118" cy="1169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）多项式混合运算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12959"/>
            <a:ext cx="8484953" cy="5503147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运算规则：仅限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(F!)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定积分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($[a, b]F)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乘法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加法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(+) 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1.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加法与乘法都是双目运算符，定积分与求导都是单目运算符。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表达式的运算顺序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18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定积分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乘法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加法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3.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但括号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()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可以改变原有的运算顺序</a:t>
            </a:r>
            <a:r>
              <a:rPr lang="en-US" altLang="zh-CN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 </a:t>
            </a: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4" name="表格 44">
            <a:extLst>
              <a:ext uri="{FF2B5EF4-FFF2-40B4-BE49-F238E27FC236}">
                <a16:creationId xmlns:a16="http://schemas.microsoft.com/office/drawing/2014/main" id="{0EA977D4-9028-49D2-9AF9-45CE6E8BB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6274"/>
              </p:ext>
            </p:extLst>
          </p:nvPr>
        </p:nvGraphicFramePr>
        <p:xfrm>
          <a:off x="3122642" y="2511875"/>
          <a:ext cx="3146322" cy="183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161">
                  <a:extLst>
                    <a:ext uri="{9D8B030D-6E8A-4147-A177-3AD203B41FA5}">
                      <a16:colId xmlns:a16="http://schemas.microsoft.com/office/drawing/2014/main" val="3793725858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1003933888"/>
                    </a:ext>
                  </a:extLst>
                </a:gridCol>
              </a:tblGrid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30636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求导</a:t>
                      </a:r>
                      <a:r>
                        <a:rPr lang="en-US" altLang="zh-CN" dirty="0"/>
                        <a:t>(F!)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单目运算符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415551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定积分</a:t>
                      </a:r>
                      <a:r>
                        <a:rPr lang="en-US" altLang="zh-CN" dirty="0"/>
                        <a:t>($[a, b]F)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12172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乘法</a:t>
                      </a:r>
                      <a:r>
                        <a:rPr lang="en-US" altLang="zh-CN" dirty="0"/>
                        <a:t>(*)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双目运算符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444576"/>
                  </a:ext>
                </a:extLst>
              </a:tr>
              <a:tr h="3668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加法</a:t>
                      </a:r>
                      <a:r>
                        <a:rPr lang="en-US" altLang="zh-CN" dirty="0"/>
                        <a:t>(+)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4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57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）多项式混合运算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27" y="1412959"/>
            <a:ext cx="8484953" cy="5503147"/>
          </a:xfrm>
        </p:spPr>
        <p:txBody>
          <a:bodyPr>
            <a:normAutofit/>
          </a:bodyPr>
          <a:lstStyle/>
          <a:p>
            <a:pPr marL="34290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运算规则：仅限 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求导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(F!)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定积分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($[a, b]F)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乘法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、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加法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(+) </a:t>
            </a:r>
          </a:p>
          <a:p>
            <a:pPr lvl="1" indent="0" defTabSz="91440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4. </a:t>
            </a:r>
            <a:r>
              <a:rPr lang="zh-CN" altLang="en-US" sz="16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需要检测表达式是否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合法。</a:t>
            </a:r>
            <a:endParaRPr lang="en-US" altLang="zh-CN" sz="1600" dirty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以多项式名、左括号、定积分符开头</a:t>
            </a:r>
            <a:r>
              <a:rPr lang="zh-CN" altLang="en-US" sz="16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，以右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括号、多项式名、求导符结尾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加法和乘法后面只能是多项式名、左括号、定积分符号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定积分符号后只能接 区间 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+ 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左括号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多项式名，区间采用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[</a:t>
            </a:r>
            <a:r>
              <a:rPr lang="en-US" altLang="zh-CN" sz="1600" dirty="0" err="1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a,b</a:t>
            </a:r>
            <a:r>
              <a:rPr lang="en-US" altLang="zh-CN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]</a:t>
            </a: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固定格式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求导符号后面只能为双目运算符、右括号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括号要匹配，左括号后面只能是左括号、定积分符号或多项式名，右括号后面只能是右括号，双目运算符或求导符号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  <a:p>
            <a:pPr marL="800100" lvl="1" indent="-285750" defTabSz="9144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Microsoft YaHei" charset="0"/>
                <a:ea typeface="Adobe 楷体 Std R" pitchFamily="18" charset="-122"/>
                <a:cs typeface="Microsoft YaHei" charset="0"/>
              </a:rPr>
              <a:t>多项式名后面只能是双目运算符、求导符或右括号</a:t>
            </a:r>
            <a:endParaRPr lang="en-US" altLang="zh-CN" sz="1600" dirty="0">
              <a:solidFill>
                <a:schemeClr val="tx1"/>
              </a:solidFill>
              <a:latin typeface="Microsoft YaHei" charset="0"/>
              <a:ea typeface="Adobe 楷体 Std R" pitchFamily="18" charset="-122"/>
              <a:cs typeface="Microsoft YaHei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8316A0-65BD-4EA5-BDFC-2F8EE16E1232}"/>
              </a:ext>
            </a:extLst>
          </p:cNvPr>
          <p:cNvSpPr txBox="1"/>
          <p:nvPr/>
        </p:nvSpPr>
        <p:spPr>
          <a:xfrm>
            <a:off x="5585036" y="2224209"/>
            <a:ext cx="644591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F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9F7AF9-4D64-45FD-8A35-631EAEADC995}"/>
              </a:ext>
            </a:extLst>
          </p:cNvPr>
          <p:cNvSpPr txBox="1"/>
          <p:nvPr/>
        </p:nvSpPr>
        <p:spPr>
          <a:xfrm>
            <a:off x="7220394" y="2215959"/>
            <a:ext cx="930143" cy="3775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$[0,1]</a:t>
            </a:r>
            <a:r>
              <a:rPr lang="en-US" altLang="zh-CN" dirty="0"/>
              <a:t>F</a:t>
            </a:r>
            <a:endParaRPr lang="zh-CN" altLang="en-US" dirty="0"/>
          </a:p>
        </p:txBody>
      </p:sp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FA05F783-161B-41D3-BECD-42EBE9D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4492" y="2224209"/>
            <a:ext cx="457200" cy="457200"/>
          </a:xfrm>
          <a:prstGeom prst="rect">
            <a:avLst/>
          </a:prstGeom>
        </p:spPr>
      </p:pic>
      <p:pic>
        <p:nvPicPr>
          <p:cNvPr id="12" name="图形 11" descr="关闭">
            <a:extLst>
              <a:ext uri="{FF2B5EF4-FFF2-40B4-BE49-F238E27FC236}">
                <a16:creationId xmlns:a16="http://schemas.microsoft.com/office/drawing/2014/main" id="{D7ECC02D-3E34-4008-9621-5056A42D9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8438" y="2207709"/>
            <a:ext cx="457200" cy="4572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8516DF3-6684-4669-AF3C-CB344C308178}"/>
              </a:ext>
            </a:extLst>
          </p:cNvPr>
          <p:cNvSpPr txBox="1"/>
          <p:nvPr/>
        </p:nvSpPr>
        <p:spPr>
          <a:xfrm>
            <a:off x="6039044" y="2962587"/>
            <a:ext cx="739577" cy="3775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F+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15" name="图形 14" descr="关闭">
            <a:extLst>
              <a:ext uri="{FF2B5EF4-FFF2-40B4-BE49-F238E27FC236}">
                <a16:creationId xmlns:a16="http://schemas.microsoft.com/office/drawing/2014/main" id="{09D131B9-2BE1-4B3D-9D7D-E49C5F789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4761" y="2946757"/>
            <a:ext cx="457201" cy="4572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77A9C0-FB4F-47F9-ABE2-9D8BE272BECF}"/>
              </a:ext>
            </a:extLst>
          </p:cNvPr>
          <p:cNvSpPr txBox="1"/>
          <p:nvPr/>
        </p:nvSpPr>
        <p:spPr>
          <a:xfrm>
            <a:off x="7405304" y="2962587"/>
            <a:ext cx="1303520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F+$[0,1]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18" name="图形 17" descr="复选标记">
            <a:extLst>
              <a:ext uri="{FF2B5EF4-FFF2-40B4-BE49-F238E27FC236}">
                <a16:creationId xmlns:a16="http://schemas.microsoft.com/office/drawing/2014/main" id="{38740FDA-DBD9-4500-ADF2-3DA9F1D91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2757" y="2978762"/>
            <a:ext cx="457200" cy="4572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466715F-74BF-4D21-9944-D41BEC1AF0AE}"/>
              </a:ext>
            </a:extLst>
          </p:cNvPr>
          <p:cNvSpPr txBox="1"/>
          <p:nvPr/>
        </p:nvSpPr>
        <p:spPr>
          <a:xfrm>
            <a:off x="4966137" y="3656657"/>
            <a:ext cx="133123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$[0,1.1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)+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20" name="图形 19" descr="关闭">
            <a:extLst>
              <a:ext uri="{FF2B5EF4-FFF2-40B4-BE49-F238E27FC236}">
                <a16:creationId xmlns:a16="http://schemas.microsoft.com/office/drawing/2014/main" id="{98D2D392-56EF-4E7F-BFBB-D5D5D2D17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7560" y="3597642"/>
            <a:ext cx="457201" cy="45720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C1BA3FD-A5C5-4C61-B366-7883CB52DFAF}"/>
              </a:ext>
            </a:extLst>
          </p:cNvPr>
          <p:cNvSpPr txBox="1"/>
          <p:nvPr/>
        </p:nvSpPr>
        <p:spPr>
          <a:xfrm>
            <a:off x="6778622" y="3631307"/>
            <a:ext cx="208735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$[0,1]($[0,2](F*</a:t>
            </a:r>
            <a:r>
              <a:rPr lang="en-US" altLang="zh-CN" dirty="0"/>
              <a:t>G))</a:t>
            </a:r>
            <a:endParaRPr lang="zh-CN" altLang="en-US" dirty="0"/>
          </a:p>
        </p:txBody>
      </p:sp>
      <p:pic>
        <p:nvPicPr>
          <p:cNvPr id="22" name="图形 21" descr="复选标记">
            <a:extLst>
              <a:ext uri="{FF2B5EF4-FFF2-40B4-BE49-F238E27FC236}">
                <a16:creationId xmlns:a16="http://schemas.microsoft.com/office/drawing/2014/main" id="{E46582FE-A95A-4DEC-8EA7-0421DE46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9462" y="3747530"/>
            <a:ext cx="457200" cy="4572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35AB34C-BE17-4D46-9F63-C17D98CE87E6}"/>
              </a:ext>
            </a:extLst>
          </p:cNvPr>
          <p:cNvSpPr txBox="1"/>
          <p:nvPr/>
        </p:nvSpPr>
        <p:spPr>
          <a:xfrm>
            <a:off x="5385601" y="4385956"/>
            <a:ext cx="836858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!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4" name="图形 23" descr="关闭">
            <a:extLst>
              <a:ext uri="{FF2B5EF4-FFF2-40B4-BE49-F238E27FC236}">
                <a16:creationId xmlns:a16="http://schemas.microsoft.com/office/drawing/2014/main" id="{ADDECA66-5B2F-4E7B-BF72-D6685E375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7085" y="4356397"/>
            <a:ext cx="457201" cy="45720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A6087B3-D676-4836-875D-FA6C7B9388C4}"/>
              </a:ext>
            </a:extLst>
          </p:cNvPr>
          <p:cNvSpPr txBox="1"/>
          <p:nvPr/>
        </p:nvSpPr>
        <p:spPr>
          <a:xfrm>
            <a:off x="6807632" y="4406100"/>
            <a:ext cx="142736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$[0,1](F*</a:t>
            </a:r>
            <a:r>
              <a:rPr lang="en-US" altLang="zh-CN" dirty="0"/>
              <a:t>G!)</a:t>
            </a:r>
            <a:endParaRPr lang="zh-CN" altLang="en-US" dirty="0"/>
          </a:p>
        </p:txBody>
      </p:sp>
      <p:pic>
        <p:nvPicPr>
          <p:cNvPr id="26" name="图形 25" descr="复选标记">
            <a:extLst>
              <a:ext uri="{FF2B5EF4-FFF2-40B4-BE49-F238E27FC236}">
                <a16:creationId xmlns:a16="http://schemas.microsoft.com/office/drawing/2014/main" id="{63113DB3-762B-4842-91EC-566352630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3315" y="4384334"/>
            <a:ext cx="457200" cy="4572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59BFEE1-604D-4F43-BF35-71E815BECD2C}"/>
              </a:ext>
            </a:extLst>
          </p:cNvPr>
          <p:cNvSpPr txBox="1"/>
          <p:nvPr/>
        </p:nvSpPr>
        <p:spPr>
          <a:xfrm>
            <a:off x="5363586" y="4969011"/>
            <a:ext cx="98350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F+(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*G</a:t>
            </a:r>
            <a:endParaRPr lang="zh-CN" altLang="en-US" dirty="0"/>
          </a:p>
        </p:txBody>
      </p:sp>
      <p:pic>
        <p:nvPicPr>
          <p:cNvPr id="28" name="图形 27" descr="关闭">
            <a:extLst>
              <a:ext uri="{FF2B5EF4-FFF2-40B4-BE49-F238E27FC236}">
                <a16:creationId xmlns:a16="http://schemas.microsoft.com/office/drawing/2014/main" id="{DDFE0FA6-4F4D-4379-A777-CA129250E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4803" y="4925076"/>
            <a:ext cx="457201" cy="45720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3971054-44FD-4ACF-A246-C45909463EF8}"/>
              </a:ext>
            </a:extLst>
          </p:cNvPr>
          <p:cNvSpPr txBox="1"/>
          <p:nvPr/>
        </p:nvSpPr>
        <p:spPr>
          <a:xfrm>
            <a:off x="6856703" y="5003960"/>
            <a:ext cx="1664623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($[0,2.1](F*</a:t>
            </a:r>
            <a:r>
              <a:rPr lang="en-US" altLang="zh-CN" dirty="0"/>
              <a:t>G))!</a:t>
            </a:r>
            <a:endParaRPr lang="zh-CN" altLang="en-US" dirty="0"/>
          </a:p>
        </p:txBody>
      </p:sp>
      <p:pic>
        <p:nvPicPr>
          <p:cNvPr id="30" name="图形 29" descr="复选标记">
            <a:extLst>
              <a:ext uri="{FF2B5EF4-FFF2-40B4-BE49-F238E27FC236}">
                <a16:creationId xmlns:a16="http://schemas.microsoft.com/office/drawing/2014/main" id="{A3D4A33A-C323-4ACD-9BFF-634D48839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0957" y="5012995"/>
            <a:ext cx="457200" cy="4572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E85D1832-CBFC-4C8C-952E-52A3E2367D3B}"/>
              </a:ext>
            </a:extLst>
          </p:cNvPr>
          <p:cNvSpPr txBox="1"/>
          <p:nvPr/>
        </p:nvSpPr>
        <p:spPr>
          <a:xfrm>
            <a:off x="5567409" y="5964859"/>
            <a:ext cx="11708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$[0,1]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G</a:t>
            </a:r>
            <a:endParaRPr lang="zh-CN" altLang="en-US" dirty="0"/>
          </a:p>
        </p:txBody>
      </p:sp>
      <p:pic>
        <p:nvPicPr>
          <p:cNvPr id="43" name="图形 42" descr="关闭">
            <a:extLst>
              <a:ext uri="{FF2B5EF4-FFF2-40B4-BE49-F238E27FC236}">
                <a16:creationId xmlns:a16="http://schemas.microsoft.com/office/drawing/2014/main" id="{1A43FB37-A32D-41D7-851E-721E90420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6126" y="5978958"/>
            <a:ext cx="457201" cy="45720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FCDDC93-000F-40D7-AF4B-CB23592DEE7E}"/>
              </a:ext>
            </a:extLst>
          </p:cNvPr>
          <p:cNvSpPr txBox="1"/>
          <p:nvPr/>
        </p:nvSpPr>
        <p:spPr>
          <a:xfrm>
            <a:off x="7082876" y="5980303"/>
            <a:ext cx="126062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F+$[0,1]</a:t>
            </a:r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32" name="图形 31" descr="复选标记">
            <a:extLst>
              <a:ext uri="{FF2B5EF4-FFF2-40B4-BE49-F238E27FC236}">
                <a16:creationId xmlns:a16="http://schemas.microsoft.com/office/drawing/2014/main" id="{52D6E160-359D-473E-9CA9-5DFA045EA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0671" y="602429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8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42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2800" dirty="0">
                <a:latin typeface="Microsoft YaHei" charset="0"/>
                <a:ea typeface="Microsoft YaHei" charset="0"/>
                <a:cs typeface="Microsoft YaHei" charset="0"/>
              </a:rPr>
              <a:t>）多项式混合运算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</p:spPr>
            <p:txBody>
              <a:bodyPr>
                <a:normAutofit/>
              </a:bodyPr>
              <a:lstStyle/>
              <a:p>
                <a:pPr marL="342900" indent="-342900" defTabSz="914400">
                  <a:lnSpc>
                    <a:spcPct val="100000"/>
                  </a:lnSpc>
                  <a:buFont typeface="Wingdings" charset="2"/>
                  <a:buChar char="l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运算规则：仅限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求导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(F!)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、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定积分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($[a, b]F)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、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乘法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*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 、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加法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(+) </a:t>
                </a:r>
              </a:p>
              <a:p>
                <a:pPr lvl="1" indent="0" defTabSz="914400">
                  <a:lnSpc>
                    <a:spcPct val="100000"/>
                  </a:lnSpc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 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+2, 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+4, 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</a:t>
                </a:r>
                <a:endParaRPr lang="en-US" altLang="zh-CN" sz="2000" dirty="0">
                  <a:solidFill>
                    <a:schemeClr val="tx1"/>
                  </a:solidFill>
                  <a:latin typeface="Microsoft YaHei" charset="0"/>
                  <a:ea typeface="Microsoft YaHei" charset="0"/>
                </a:endParaRPr>
              </a:p>
              <a:p>
                <a:pPr defTabSz="914400"/>
                <a:endParaRPr lang="en-US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defTabSz="914400">
                  <a:lnSpc>
                    <a:spcPct val="160000"/>
                  </a:lnSpc>
                </a:pPr>
                <a:r>
                  <a:rPr lang="en-US" altLang="en-US" sz="2000" dirty="0">
                    <a:solidFill>
                      <a:schemeClr val="tx1"/>
                    </a:solidFill>
                    <a:latin typeface="Adobe 楷体 Std R" pitchFamily="18" charset="-122"/>
                    <a:ea typeface="Adobe 楷体 Std R" pitchFamily="18" charset="-122"/>
                  </a:rPr>
                  <a:t>     </a:t>
                </a:r>
              </a:p>
              <a:p>
                <a:pPr defTabSz="914400">
                  <a:lnSpc>
                    <a:spcPct val="16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altLang="en-US" sz="2400" dirty="0"/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  <a:p>
                <a:pPr marL="857250" lvl="1" indent="-342900" defTabSz="9144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Adobe 楷体 Std R" pitchFamily="18" charset="-122"/>
                  <a:ea typeface="Adobe 楷体 Std R" pitchFamily="18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327" y="1730587"/>
                <a:ext cx="8484953" cy="4720696"/>
              </a:xfrm>
              <a:blipFill>
                <a:blip r:embed="rId2"/>
                <a:stretch>
                  <a:fillRect l="-647" t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0918926-B25A-4FBF-B1E8-158B8ADFD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55" y="2775649"/>
            <a:ext cx="6231290" cy="33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0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2134390" y="2914455"/>
            <a:ext cx="4881245" cy="176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8060402020202020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8060402020202020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附加说明</a:t>
            </a:r>
            <a:endParaRPr lang="x-none" altLang="zh-CN" sz="4400" b="1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代码完整提交。并用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给出用户手册，助教会基于手册上功能进行检查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，最基本的是完成规定的所有功能。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2" y="209706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</a:t>
            </a:r>
            <a:r>
              <a:rPr lang="zh-CN" altLang="en-US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周四上午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09</a:t>
            </a:r>
            <a:r>
              <a:rPr lang="en-US" altLang="zh-CN" sz="22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:30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为最终时间点，提交后无法修改。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责任助教后续会完成相应任务项检查，未提交者不检查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每个周期第一周第二周，每次随机抽取，在主屏幕检查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查重认定抄袭者，该实验整体不计分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每周照例，助教答疑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全屏显示(4:3)</PresentationFormat>
  <Paragraphs>90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Adobe 楷体 Std R</vt:lpstr>
      <vt:lpstr>Microsoft YaHei UI</vt:lpstr>
      <vt:lpstr>微软雅黑</vt:lpstr>
      <vt:lpstr>微软雅黑</vt:lpstr>
      <vt:lpstr>Arial</vt:lpstr>
      <vt:lpstr>Calibri</vt:lpstr>
      <vt:lpstr>Cambria Math</vt:lpstr>
      <vt:lpstr>Segoe UI</vt:lpstr>
      <vt:lpstr>Segoe UI Light</vt:lpstr>
      <vt:lpstr>Wingdings</vt:lpstr>
      <vt:lpstr>WelcomeDoc</vt:lpstr>
      <vt:lpstr>项目四  多项式计算器 </vt:lpstr>
      <vt:lpstr>实验要求</vt:lpstr>
      <vt:lpstr>（1）输入输出</vt:lpstr>
      <vt:lpstr>（2）多项式混合运算</vt:lpstr>
      <vt:lpstr>（2）多项式混合运算</vt:lpstr>
      <vt:lpstr>（2）多项式混合运算</vt:lpstr>
      <vt:lpstr>PowerPoint 演示文稿</vt:lpstr>
      <vt:lpstr>实验周期</vt:lpstr>
      <vt:lpstr>实验提交与检查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2017-02-23T09:11:23Z</dcterms:created>
  <dcterms:modified xsi:type="dcterms:W3CDTF">2020-05-18T15:05:55Z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2052-10.1.0.5672</vt:lpwstr>
  </property>
</Properties>
</file>