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351" r:id="rId4"/>
    <p:sldId id="378" r:id="rId5"/>
    <p:sldId id="367" r:id="rId6"/>
    <p:sldId id="389" r:id="rId7"/>
    <p:sldId id="390" r:id="rId8"/>
    <p:sldId id="391" r:id="rId9"/>
    <p:sldId id="392" r:id="rId10"/>
    <p:sldId id="393" r:id="rId11"/>
    <p:sldId id="394" r:id="rId12"/>
    <p:sldId id="403" r:id="rId13"/>
    <p:sldId id="380" r:id="rId14"/>
    <p:sldId id="399" r:id="rId15"/>
    <p:sldId id="395" r:id="rId16"/>
    <p:sldId id="385" r:id="rId17"/>
    <p:sldId id="386" r:id="rId18"/>
    <p:sldId id="387" r:id="rId19"/>
    <p:sldId id="388" r:id="rId20"/>
    <p:sldId id="400" r:id="rId21"/>
    <p:sldId id="401" r:id="rId22"/>
    <p:sldId id="357" r:id="rId23"/>
    <p:sldId id="358" r:id="rId24"/>
    <p:sldId id="375" r:id="rId25"/>
    <p:sldId id="398" r:id="rId26"/>
    <p:sldId id="372" r:id="rId27"/>
    <p:sldId id="397" r:id="rId28"/>
    <p:sldId id="373" r:id="rId29"/>
    <p:sldId id="402" r:id="rId30"/>
    <p:sldId id="374" r:id="rId31"/>
    <p:sldId id="396" r:id="rId32"/>
    <p:sldId id="328" r:id="rId33"/>
    <p:sldId id="329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51"/>
            <p14:sldId id="378"/>
            <p14:sldId id="367"/>
            <p14:sldId id="389"/>
            <p14:sldId id="390"/>
            <p14:sldId id="391"/>
            <p14:sldId id="392"/>
            <p14:sldId id="393"/>
            <p14:sldId id="394"/>
            <p14:sldId id="403"/>
            <p14:sldId id="380"/>
            <p14:sldId id="399"/>
            <p14:sldId id="395"/>
            <p14:sldId id="385"/>
            <p14:sldId id="386"/>
            <p14:sldId id="387"/>
            <p14:sldId id="388"/>
            <p14:sldId id="400"/>
            <p14:sldId id="401"/>
            <p14:sldId id="357"/>
            <p14:sldId id="358"/>
            <p14:sldId id="375"/>
            <p14:sldId id="398"/>
            <p14:sldId id="372"/>
            <p14:sldId id="397"/>
            <p14:sldId id="373"/>
            <p14:sldId id="402"/>
            <p14:sldId id="374"/>
            <p14:sldId id="396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0698" autoAdjust="0"/>
  </p:normalViewPr>
  <p:slideViewPr>
    <p:cSldViewPr snapToGrid="0">
      <p:cViewPr varScale="1">
        <p:scale>
          <a:sx n="61" d="100"/>
          <a:sy n="61" d="100"/>
        </p:scale>
        <p:origin x="14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1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2020/3/29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3/29/2020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项目一  学生选课信息管理系统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）删除课程信息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303423" y="1764113"/>
            <a:ext cx="8109057" cy="97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在系统中删除课程信息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根据课程编号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314450" lvl="2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删除课程时，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如果课程已经有学生选定，则不能删除。</a:t>
            </a:r>
            <a:endParaRPr lang="zh-CN" altLang="en-US" sz="17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57" y="3044593"/>
            <a:ext cx="7177720" cy="348433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811834" y="1520467"/>
            <a:ext cx="2600646" cy="6519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注意检查要删除的课程是否已存在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7" y="4008120"/>
            <a:ext cx="8393229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6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）修改课程信息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241216" y="1694340"/>
            <a:ext cx="8486245" cy="97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在系统中修改课程的信息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授课教师和容纳人数的变更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200150" lvl="2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修改课程容纳人数时，</a:t>
            </a:r>
            <a:r>
              <a:rPr lang="zh-CN" altLang="en-US" sz="171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如果修改后的人数小于目前已选人数，则修改失败。</a:t>
            </a:r>
            <a:endParaRPr lang="en-US" altLang="zh-CN" sz="17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63244" y="2755069"/>
            <a:ext cx="2600646" cy="6479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注意检查要修改的课程是否已存在</a:t>
            </a: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7" y="3614737"/>
            <a:ext cx="8133929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9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7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）查看具体课程</a:t>
            </a:r>
          </a:p>
        </p:txBody>
      </p:sp>
      <p:sp>
        <p:nvSpPr>
          <p:cNvPr id="3" name="矩形 2"/>
          <p:cNvSpPr/>
          <p:nvPr/>
        </p:nvSpPr>
        <p:spPr>
          <a:xfrm>
            <a:off x="241214" y="1492110"/>
            <a:ext cx="848624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在系统中查看具体某一门课程的信息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个小功能：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查看该课程选课学生名单；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342900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查看该课程报名助教名单；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54636" y="1492110"/>
            <a:ext cx="3480756" cy="6479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注意检查要查看的课程是否存在</a:t>
            </a: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5" y="3455670"/>
            <a:ext cx="7439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830" y="3076575"/>
            <a:ext cx="7235189" cy="1763395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主要</a:t>
            </a:r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功能简介</a:t>
            </a:r>
            <a:r>
              <a:rPr lang="en-US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学生身份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9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登录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注意检查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密码的正确性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)(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en-US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注册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注意检查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是否存在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，注册完成的同时登陆成功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400"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）学生登录与注册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7" y="1918405"/>
            <a:ext cx="4319626" cy="2128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7" y="4509205"/>
            <a:ext cx="4427772" cy="21046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33" y="4509205"/>
            <a:ext cx="3854386" cy="159957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586215" y="2388377"/>
            <a:ext cx="3358734" cy="10177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注意登录与注册功能与后序将要介绍的课程助教相关功能的联系；</a:t>
            </a:r>
          </a:p>
        </p:txBody>
      </p:sp>
    </p:spTree>
    <p:extLst>
      <p:ext uri="{BB962C8B-B14F-4D97-AF65-F5344CB8AC3E}">
        <p14:creationId xmlns:p14="http://schemas.microsoft.com/office/powerpoint/2010/main" val="227173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学生功能展示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7" y="3396614"/>
            <a:ext cx="8804973" cy="10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7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）查询课程信息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20090" y="1585518"/>
            <a:ext cx="5806440" cy="6404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学生查询课程信息功能与管理员查询相同。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423160"/>
            <a:ext cx="7605638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6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）选课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62848" y="1767840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添加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到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个人课程表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（注意此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可能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人数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已经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到达上限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，此时应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提示选课失败！且，个人课程表中的课程信息始终按照课程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升序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进行显示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基本页面展示如下：</a:t>
            </a: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 defTabSz="914400"/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x-none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3345" y="2684481"/>
            <a:ext cx="63706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注意同时修改</a:t>
            </a:r>
            <a:r>
              <a:rPr lang="en-US" altLang="zh-CN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studentX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个人课程表</a:t>
            </a:r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文件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66" y="4006214"/>
            <a:ext cx="7836218" cy="24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）查看个人课表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53327" y="1444837"/>
            <a:ext cx="851534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添加到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个人课表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的所有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信息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，每个学生都有一个个人课表文件（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student2</a:t>
            </a:r>
            <a:r>
              <a:rPr lang="mr-IN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），存储着个人课表里的课程信息，当用户登出系统再次登录，能够使得个人课表恢复到原来的状态。</a:t>
            </a:r>
            <a:endParaRPr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/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x-none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33698" y="3379259"/>
            <a:ext cx="1792125" cy="32471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注意查看个人课表时，系统会对目前专业课和非专业选课情况作出提示，具体学院要求的专业课和非专业课数可以设置为固定值：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8117" y="2881862"/>
            <a:ext cx="5570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注册时，同时创建该文件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4" y="3492712"/>
            <a:ext cx="6981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）退课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56768" y="1689522"/>
            <a:ext cx="8052504" cy="229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删除某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门课程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（可以按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或者课程并注意判断删除的课程是否在个人课表当中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若退课的同学同时承担着该课程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其他某（些）同学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的个人助教，则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其他某（些）同学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再次登录该系统时，系统提示该助教已经退选课程的信息；</a:t>
            </a:r>
            <a:endParaRPr lang="x-none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2418" y="2052901"/>
            <a:ext cx="60115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注意同时修改</a:t>
            </a:r>
            <a:r>
              <a:rPr lang="en-US" altLang="zh-CN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studentX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个人课表</a:t>
            </a:r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文件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360920" y="3476399"/>
            <a:ext cx="1783079" cy="32471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注意删除个人课表时，系统会对目前专业课和非专业选课情况作出提示，具体学院要求的专业课和非专业课数可以设置为固定值：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" y="3528363"/>
            <a:ext cx="7000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554952"/>
            <a:ext cx="7783829" cy="4491382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围绕此管理所需要的学生个人信息、课程信息和助教信息进行维护和管理。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26" name="Picture 2" descr="https://ss1.bdstatic.com/70cFuXSh_Q1YnxGkpoWK1HF6hhy/it/u=3430340662,2408142563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72" y="2787885"/>
            <a:ext cx="4722942" cy="37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）举手报名助教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19234" y="1569120"/>
            <a:ext cx="8052504" cy="41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学生有权限报名成为课程助教；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注意学生仅能针对自己个人课表中的课程进行举手报名（只能报名自己选的课）（个人课表文件）；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举手报名学生也可以选择其他已经报名该课程的学生成为个人助教；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每位同学最多可以同时报名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门课程助教；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x-none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9421" y="4097357"/>
            <a:ext cx="57974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注意修改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assistant.txt</a:t>
            </a:r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（助教文件）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3" y="4723447"/>
            <a:ext cx="7096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1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）选择个人助教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33508" y="1481584"/>
            <a:ext cx="8507622" cy="337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学生仅能选择之前报名了助教的同学作为自己的个人助教；（考虑对比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assistant.txt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文件）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选择个人助教后，在查看个人课表时对应的栏需要展示出来；且每位同学每门课仅能选择一名助教（若已经选择，系统提示操作违规）；</a:t>
            </a: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选择个人助教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界面展示</a:t>
            </a: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en-US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endParaRPr lang="x-none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92" y="4353456"/>
            <a:ext cx="7520160" cy="238018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394711" y="2000250"/>
            <a:ext cx="3509010" cy="7301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注意检查要添加助教的课程已有同学报名助教；</a:t>
            </a: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22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7627" y="1699260"/>
            <a:ext cx="8324913" cy="4930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提供的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文件列表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文件格式）</a:t>
            </a:r>
            <a:endParaRPr lang="x-none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目前有的全部课程信息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课程信息文件：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defaultcourse.txt)</a:t>
            </a: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助教文件（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assistant.txt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en-US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学生列表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:student.txt)</a:t>
            </a:r>
            <a:endParaRPr lang="zh-CN" altLang="en-US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各个学生的个人课表文件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(student1,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student2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342900" defTabSz="914400">
              <a:buFont typeface="Wingdings" pitchFamily="2" charset="2"/>
              <a:buChar char="l"/>
            </a:pPr>
            <a:r>
              <a:rPr altLang="en-US" sz="19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禁用条目</a:t>
            </a:r>
            <a:endParaRPr lang="en-US" altLang="zh-CN" sz="19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  <a:sym typeface="+mn-ea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禁止使用其他编程语言，只能使用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C/C++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语言。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  <a:sym typeface="+mn-ea"/>
            </a:endParaRPr>
          </a:p>
          <a:p>
            <a:pPr marL="1143000" lvl="2" indent="-342900" defTabSz="914400">
              <a:spcBef>
                <a:spcPts val="0"/>
              </a:spcBef>
              <a:spcAft>
                <a:spcPts val="0"/>
              </a:spcAft>
              <a:buFont typeface="Wingdings" charset="2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禁止使用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等数据库软件。</a:t>
            </a:r>
            <a:endParaRPr lang="en-US" altLang="en-US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课程录入功能，注意仅在第一次管理员进入系统时（此时还没有新课程文件，例如：</a:t>
            </a:r>
            <a:r>
              <a:rPr lang="en-US" altLang="zh-CN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 currentcourse.txt</a:t>
            </a:r>
            <a:r>
              <a:rPr lang="zh-CN" altLang="en-US" sz="2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）才会使用到该功能；课程录入成功后，系统会生成一个新的文件。之后会根据新生成的课表文件进行课程读取。若违规操作，需提示；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25688" y="1448898"/>
            <a:ext cx="8543992" cy="5226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课程信息修改操作能修改的字段仅有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个：授课教师、容纳人数。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增加课程信息以及添加课程到个人课表时，需按照课程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的升序进行存储。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文件间关联性与统一性：学生删除个人课表中的课程时，课程信息文件（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currentcourse.txt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）中对应的课程选课人数会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-1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；学生增加课程到个人课表中时，课程信息文件中对应的课程选课人数会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按照规定，某些情况下系统会对个人目前的专业课和非专业选课情况作出提示，在此要求：每个学生至少需要选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门专业课、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门非专业课，且不得多于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门课；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400"/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3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59978" y="1368888"/>
            <a:ext cx="8543992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本次实验提供了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格式的文件，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中分隔符为（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\t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\n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注意功能之间的连续性，例如：想要注销登录时，系统该具有哪些响应操作；如果想要返回上一级目录，设计时该考虑哪些呢？等等问题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所有标点符号均为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英文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输入法下的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标点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并且全是半角符号。文件中除了换行符和逗号以外</a:t>
            </a:r>
            <a:r>
              <a:rPr lang="zh-CN" altLang="en-US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没有多余的空格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，文件的每一行表示一条信息，比如课程文件的每一行表示每门课程的信息，学生文件的每一行表示每位学生的信息。 </a:t>
            </a:r>
            <a:b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8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课程信息文件字段说明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604857"/>
            <a:ext cx="8052504" cy="488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个字符，且按数字递增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课程名称      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授课教师      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容纳人数       大于零的整数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已选人数       非负整数（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表示目前无人选课）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课程类型       分为专业课和非专业课两类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整个课程文件不超过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4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个人课表信息文件字段说明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1512" y="1810597"/>
            <a:ext cx="8263887" cy="469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个字符，且按数字递增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个人助教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已经选择个人助教后，此处为对应的学生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；否则为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整个课程文件不超过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3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学生注册信息说明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0083" y="1616287"/>
            <a:ext cx="8052504" cy="421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个字符，只由小写字母和数字组成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密码      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个字符，只由小写字母和数字组成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整个学生文件不超过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行，单个学生的课表文件不超过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条记录。</a:t>
            </a:r>
          </a:p>
        </p:txBody>
      </p:sp>
    </p:spTree>
    <p:extLst>
      <p:ext uri="{BB962C8B-B14F-4D97-AF65-F5344CB8AC3E}">
        <p14:creationId xmlns:p14="http://schemas.microsoft.com/office/powerpoint/2010/main" val="62551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助教文件说明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1513" y="1764877"/>
            <a:ext cx="8052504" cy="421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助教列表     不超过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个字符，对应着报名该门课的助教的学生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；各个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之间用逗号（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）隔开；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2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7" y="1056425"/>
            <a:ext cx="8881110" cy="531729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系统管理：用户登录与注册   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课程管理：课程信息录入、增加、修改、查看全部课程、查看具体课程（选课学生名单、助教名单等）、删除、选课、查看个人课表、退课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助教管理：举手报名、选择个人助教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维护信息的一致性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合理地组织系统流程，划分程序模块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提供良好的界面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327" y="6324151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首先，需要对上述功能进行角色划分。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该系统主要角色分为两类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：管理员、学生。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题目要求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223" y="159342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完成管理员和学生的基本功能，可以获得题目的基本分。基本功能的实现应当与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中所展示的保持一致。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需要有良好的展示界面，如通过命令行输出展示，则应当具有规整的格式。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能够覆盖各种测试样例，尤其是能够对特殊数据进行处理（这里只是强调代码的容错能力）。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鼓励使用面向对象程序设计方式，设计的程序应当分模块，有良好的代码风格。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27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额外创意分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627716"/>
            <a:ext cx="8052504" cy="4967111"/>
          </a:xfrm>
        </p:spPr>
        <p:txBody>
          <a:bodyPr>
            <a:normAutofit lnSpcReduction="10000"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在完成基本功能的前提下，</a:t>
            </a: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任意发挥，目标：更易用，更合理，更强大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例如：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考虑同时选定多门课程的情况</a:t>
            </a:r>
            <a:endParaRPr lang="en-US" altLang="zh-CN" sz="225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查看某一门课程特定助教名单下的学生名单</a:t>
            </a:r>
            <a:endParaRPr lang="en-US" altLang="zh-CN" sz="225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x-none" altLang="zh-CN" sz="2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图形</a:t>
            </a:r>
            <a:r>
              <a:rPr lang="zh-CN" altLang="en-US" sz="2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界面</a:t>
            </a:r>
            <a:endParaRPr lang="en-US" altLang="zh-CN" sz="22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其他任何和本次项目有关的创新</a:t>
            </a:r>
            <a:endParaRPr lang="en-US" altLang="zh-CN" sz="22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99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，最基本的是完成规定的所有功能。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2" y="209706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周四上午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09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:30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为最终时间点，提交后无法修改。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责任助教后续会完成相应任务项检查，未提交者不检查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每周照例，助教会在线上答疑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830" y="3076575"/>
            <a:ext cx="7795260" cy="1763395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主要</a:t>
            </a:r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功能简介</a:t>
            </a:r>
            <a:r>
              <a:rPr lang="en-US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</a:t>
            </a:r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身份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3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）管理员登录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730587"/>
            <a:ext cx="8484953" cy="4720696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和密码的正确性</a:t>
            </a: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  对于管理员：在本项目中直接设定一个固定的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和密码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/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/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2" y="3092010"/>
            <a:ext cx="2541377" cy="2943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52" y="3304651"/>
            <a:ext cx="5075244" cy="2518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管理员功能展示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" y="3400424"/>
            <a:ext cx="8510080" cy="9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6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）课程信息录入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357" y="1505268"/>
            <a:ext cx="8450643" cy="4898814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课程信息录入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设一门课程为一个信息条目，每个信息条目包含以下几个字段：课程编号、课程名称、授课教师、容纳人数、目前已选、课程类型。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如下所示为课程信息的基本输入格式，例如：编号：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，课程名称：形式与政策，授课教师：王可，容纳人数：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，目前已选：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，课程类型：非专业课。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1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1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将所有信息从文件中导入系统。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91" y="4002037"/>
            <a:ext cx="4904533" cy="787243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326131" y="1358347"/>
            <a:ext cx="5715000" cy="8692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注意在进行课程信息录入时（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defaultcourse.txt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），是否已经存在新的课程信息文件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(current_course.txt)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91" y="5216457"/>
            <a:ext cx="7008918" cy="16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0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）查看全部课程信息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58479" y="1576454"/>
            <a:ext cx="7671121" cy="8692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注意在课程文件中存在唯一一个表示每门课程的信息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课程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，之后管理员的删除课程功能，是根据课程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进行删除的；</a:t>
            </a: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0" y="2563177"/>
            <a:ext cx="7814692" cy="40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5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）增加课程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18423" y="1467659"/>
            <a:ext cx="8694107" cy="8692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857250" lvl="1" indent="-342900">
              <a:spcBef>
                <a:spcPts val="600"/>
              </a:spcBef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在系统中添加一门新课程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注意在输入课程具体信息时，不必输入课程编号，但是在录入成功后，存入文件中的课程编号需要依次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435597" y="3253341"/>
            <a:ext cx="1376933" cy="24917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注意检查要添加的课程是否已存在；且，添加后，显示所有目前已有课程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426174"/>
            <a:ext cx="6749104" cy="42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144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Microsoft Office PowerPoint</Application>
  <PresentationFormat>全屏显示(4:3)</PresentationFormat>
  <Paragraphs>178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Adobe 楷体 Std R</vt:lpstr>
      <vt:lpstr>Microsoft YaHei UI</vt:lpstr>
      <vt:lpstr>宋体</vt:lpstr>
      <vt:lpstr>Microsoft YaHei</vt:lpstr>
      <vt:lpstr>Microsoft YaHei</vt:lpstr>
      <vt:lpstr>Arial</vt:lpstr>
      <vt:lpstr>Calibri</vt:lpstr>
      <vt:lpstr>Segoe UI</vt:lpstr>
      <vt:lpstr>Segoe UI Light</vt:lpstr>
      <vt:lpstr>Wingdings</vt:lpstr>
      <vt:lpstr>WelcomeDoc</vt:lpstr>
      <vt:lpstr>项目一  学生选课信息管理系统 </vt:lpstr>
      <vt:lpstr>题目背景</vt:lpstr>
      <vt:lpstr>需要实现的功能</vt:lpstr>
      <vt:lpstr>PowerPoint 演示文稿</vt:lpstr>
      <vt:lpstr>（1）管理员登录</vt:lpstr>
      <vt:lpstr>管理员功能展示</vt:lpstr>
      <vt:lpstr>（2）课程信息录入</vt:lpstr>
      <vt:lpstr>（3）查看全部课程信息</vt:lpstr>
      <vt:lpstr>（4）增加课程</vt:lpstr>
      <vt:lpstr>（5）删除课程信息</vt:lpstr>
      <vt:lpstr>（6）修改课程信息</vt:lpstr>
      <vt:lpstr>（7）查看具体课程</vt:lpstr>
      <vt:lpstr>PowerPoint 演示文稿</vt:lpstr>
      <vt:lpstr>（1）学生登录与注册</vt:lpstr>
      <vt:lpstr>学生功能展示</vt:lpstr>
      <vt:lpstr>（2）查询课程信息</vt:lpstr>
      <vt:lpstr>（3）选课</vt:lpstr>
      <vt:lpstr>（4）查看个人课表</vt:lpstr>
      <vt:lpstr>（5）退课</vt:lpstr>
      <vt:lpstr>（6）举手报名助教</vt:lpstr>
      <vt:lpstr>（7）选择个人助教</vt:lpstr>
      <vt:lpstr>PowerPoint 演示文稿</vt:lpstr>
      <vt:lpstr>注意事项</vt:lpstr>
      <vt:lpstr>注意事项</vt:lpstr>
      <vt:lpstr>注意事项</vt:lpstr>
      <vt:lpstr>课程信息文件字段说明</vt:lpstr>
      <vt:lpstr>个人课表信息文件字段说明</vt:lpstr>
      <vt:lpstr>学生注册信息说明</vt:lpstr>
      <vt:lpstr>助教文件说明</vt:lpstr>
      <vt:lpstr>题目要求</vt:lpstr>
      <vt:lpstr>额外创意分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2020-03-29T12:07:55Z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